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86" r:id="rId4"/>
    <p:sldId id="295" r:id="rId5"/>
    <p:sldId id="296" r:id="rId6"/>
    <p:sldId id="298" r:id="rId7"/>
    <p:sldId id="299" r:id="rId8"/>
    <p:sldId id="300" r:id="rId9"/>
    <p:sldId id="297" r:id="rId10"/>
    <p:sldId id="301" r:id="rId11"/>
    <p:sldId id="302" r:id="rId12"/>
    <p:sldId id="303" r:id="rId13"/>
    <p:sldId id="304" r:id="rId14"/>
    <p:sldId id="30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996BA-11D3-44E4-BF4A-C0AE1CFA802D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55269C-E53A-4C4E-8D36-7CB981EE58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55269C-E53A-4C4E-8D36-7CB981EE589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799CB-7930-4064-90A2-7B9CB53201D7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1B67E-58F4-4964-BE48-83776DA46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799CB-7930-4064-90A2-7B9CB53201D7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1B67E-58F4-4964-BE48-83776DA46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799CB-7930-4064-90A2-7B9CB53201D7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1B67E-58F4-4964-BE48-83776DA46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799CB-7930-4064-90A2-7B9CB53201D7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1B67E-58F4-4964-BE48-83776DA46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799CB-7930-4064-90A2-7B9CB53201D7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1B67E-58F4-4964-BE48-83776DA46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799CB-7930-4064-90A2-7B9CB53201D7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1B67E-58F4-4964-BE48-83776DA46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799CB-7930-4064-90A2-7B9CB53201D7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1B67E-58F4-4964-BE48-83776DA46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799CB-7930-4064-90A2-7B9CB53201D7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81B67E-58F4-4964-BE48-83776DA461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799CB-7930-4064-90A2-7B9CB53201D7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1B67E-58F4-4964-BE48-83776DA46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799CB-7930-4064-90A2-7B9CB53201D7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D681B67E-58F4-4964-BE48-83776DA46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87799CB-7930-4064-90A2-7B9CB53201D7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1B67E-58F4-4964-BE48-83776DA46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87799CB-7930-4064-90A2-7B9CB53201D7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681B67E-58F4-4964-BE48-83776DA46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Estimating resource availability in the power5 processor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aseline="30000" dirty="0" smtClean="0"/>
              <a:t>20th</a:t>
            </a:r>
            <a:r>
              <a:rPr lang="en-US" dirty="0" smtClean="0"/>
              <a:t> May 2008</a:t>
            </a:r>
          </a:p>
          <a:p>
            <a:r>
              <a:rPr lang="en-US" dirty="0" smtClean="0"/>
              <a:t>Presented by Mitesh Meswani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FPU Event Counts for each FPU (0/1)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Instructions:</a:t>
            </a:r>
          </a:p>
          <a:p>
            <a:pPr lvl="1"/>
            <a:r>
              <a:rPr lang="en-US" dirty="0" smtClean="0"/>
              <a:t>FSQRT</a:t>
            </a:r>
          </a:p>
          <a:p>
            <a:pPr lvl="1"/>
            <a:r>
              <a:rPr lang="en-US" dirty="0" smtClean="0"/>
              <a:t>FEST</a:t>
            </a:r>
          </a:p>
          <a:p>
            <a:pPr lvl="1"/>
            <a:r>
              <a:rPr lang="en-US" dirty="0" smtClean="0"/>
              <a:t>DENORM</a:t>
            </a:r>
          </a:p>
          <a:p>
            <a:pPr lvl="1"/>
            <a:r>
              <a:rPr lang="en-US" dirty="0" smtClean="0"/>
              <a:t>FMOV_FEST</a:t>
            </a:r>
          </a:p>
          <a:p>
            <a:pPr lvl="1"/>
            <a:r>
              <a:rPr lang="en-US" dirty="0" smtClean="0"/>
              <a:t>FDIV</a:t>
            </a:r>
          </a:p>
          <a:p>
            <a:pPr lvl="1"/>
            <a:r>
              <a:rPr lang="en-US" dirty="0" smtClean="0"/>
              <a:t>FRSP_FCONV</a:t>
            </a:r>
          </a:p>
          <a:p>
            <a:pPr lvl="1"/>
            <a:r>
              <a:rPr lang="en-US" dirty="0" smtClean="0"/>
              <a:t>FMA</a:t>
            </a:r>
          </a:p>
          <a:p>
            <a:pPr lvl="1"/>
            <a:r>
              <a:rPr lang="en-US" dirty="0" smtClean="0"/>
              <a:t>STF</a:t>
            </a:r>
          </a:p>
          <a:p>
            <a:pPr lvl="1"/>
            <a:r>
              <a:rPr lang="en-US" dirty="0" smtClean="0"/>
              <a:t>FPSCR</a:t>
            </a:r>
          </a:p>
          <a:p>
            <a:pPr lvl="1"/>
            <a:r>
              <a:rPr lang="en-US" dirty="0" smtClean="0"/>
              <a:t>Groups: </a:t>
            </a:r>
          </a:p>
          <a:p>
            <a:pPr lvl="2"/>
            <a:r>
              <a:rPr lang="en-US" dirty="0" smtClean="0"/>
              <a:t>SINGLE: Single precision instructions</a:t>
            </a:r>
          </a:p>
          <a:p>
            <a:pPr lvl="2"/>
            <a:r>
              <a:rPr lang="en-US" dirty="0" smtClean="0"/>
              <a:t>1FLOP: 1FLOP instruction excludes FMA</a:t>
            </a:r>
          </a:p>
          <a:p>
            <a:r>
              <a:rPr lang="en-US" dirty="0" smtClean="0"/>
              <a:t>Other events: </a:t>
            </a:r>
          </a:p>
          <a:p>
            <a:pPr lvl="1"/>
            <a:r>
              <a:rPr lang="en-US" dirty="0" smtClean="0"/>
              <a:t>STALL3: stalled in pipe3</a:t>
            </a:r>
          </a:p>
          <a:p>
            <a:pPr lvl="1"/>
            <a:r>
              <a:rPr lang="en-US" dirty="0" smtClean="0"/>
              <a:t>FIN: unit produced a result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FXU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FPU Resources:</a:t>
            </a:r>
          </a:p>
          <a:p>
            <a:pPr lvl="1"/>
            <a:r>
              <a:rPr lang="en-US" dirty="0" smtClean="0"/>
              <a:t>Two integer units</a:t>
            </a:r>
          </a:p>
          <a:p>
            <a:pPr lvl="1"/>
            <a:r>
              <a:rPr lang="en-US" dirty="0" smtClean="0"/>
              <a:t>Two 18-entry issue queue shared with load-store unit</a:t>
            </a:r>
          </a:p>
          <a:p>
            <a:pPr lvl="1"/>
            <a:r>
              <a:rPr lang="en-US" dirty="0" smtClean="0"/>
              <a:t>120 renaming registers</a:t>
            </a:r>
          </a:p>
          <a:p>
            <a:r>
              <a:rPr lang="en-US" dirty="0" smtClean="0"/>
              <a:t>Stall Counters:</a:t>
            </a:r>
          </a:p>
          <a:p>
            <a:pPr lvl="1"/>
            <a:r>
              <a:rPr lang="en-US" dirty="0" smtClean="0"/>
              <a:t>Cycles GPR </a:t>
            </a:r>
            <a:r>
              <a:rPr lang="en-US" dirty="0" err="1" smtClean="0"/>
              <a:t>mapper</a:t>
            </a:r>
            <a:r>
              <a:rPr lang="en-US" dirty="0" smtClean="0"/>
              <a:t> was full</a:t>
            </a:r>
          </a:p>
          <a:p>
            <a:pPr lvl="1"/>
            <a:r>
              <a:rPr lang="en-US" dirty="0" smtClean="0"/>
              <a:t>Issue queue stalls: </a:t>
            </a:r>
          </a:p>
          <a:p>
            <a:pPr lvl="2"/>
            <a:r>
              <a:rPr lang="en-US" dirty="0" smtClean="0"/>
              <a:t>Cycles for FXLSO stall </a:t>
            </a:r>
          </a:p>
          <a:p>
            <a:pPr lvl="2"/>
            <a:r>
              <a:rPr lang="en-US" dirty="0" smtClean="0"/>
              <a:t>Cycles  for FXLS1 stall </a:t>
            </a:r>
          </a:p>
          <a:p>
            <a:pPr lvl="1"/>
            <a:r>
              <a:rPr lang="en-US" dirty="0" smtClean="0"/>
              <a:t>Completion Stalls: </a:t>
            </a:r>
          </a:p>
          <a:p>
            <a:pPr lvl="2"/>
            <a:r>
              <a:rPr lang="en-US" dirty="0" smtClean="0"/>
              <a:t>Cycles stalled for  FXU instructions</a:t>
            </a:r>
          </a:p>
          <a:p>
            <a:pPr lvl="2"/>
            <a:r>
              <a:rPr lang="en-US" dirty="0" smtClean="0"/>
              <a:t>Cycles stalled for DIV instruction</a:t>
            </a:r>
          </a:p>
          <a:p>
            <a:pPr lvl="2"/>
            <a:r>
              <a:rPr lang="en-US" dirty="0" smtClean="0"/>
              <a:t>Cycles FXU0 busy and FXU1 idle</a:t>
            </a:r>
          </a:p>
          <a:p>
            <a:pPr lvl="2"/>
            <a:r>
              <a:rPr lang="en-US" dirty="0" smtClean="0"/>
              <a:t>Cycles FXU1 busy and FXU0 idle</a:t>
            </a:r>
          </a:p>
          <a:p>
            <a:pPr lvl="2"/>
            <a:r>
              <a:rPr lang="en-US" dirty="0" smtClean="0"/>
              <a:t>Cycles FXU idle</a:t>
            </a:r>
          </a:p>
          <a:p>
            <a:pPr lvl="2"/>
            <a:r>
              <a:rPr lang="en-US" dirty="0" smtClean="0"/>
              <a:t>Cycles FXU busy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FXU Event Counts for each FPU (0/1)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Instructions: None!</a:t>
            </a:r>
          </a:p>
          <a:p>
            <a:r>
              <a:rPr lang="en-US" dirty="0" smtClean="0"/>
              <a:t>Other events: </a:t>
            </a:r>
          </a:p>
          <a:p>
            <a:pPr lvl="1"/>
            <a:r>
              <a:rPr lang="en-US" dirty="0" smtClean="0"/>
              <a:t>FIN (produced result)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Branch Prediction Hardware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Branch Prediction Hardware:</a:t>
            </a:r>
          </a:p>
          <a:p>
            <a:pPr lvl="1"/>
            <a:r>
              <a:rPr lang="en-US" dirty="0" smtClean="0"/>
              <a:t>Shared three branch history tables: Two tables for two algorithms (bimodal, path correlated), one to predict the algorithm to use</a:t>
            </a:r>
          </a:p>
          <a:p>
            <a:pPr lvl="1"/>
            <a:r>
              <a:rPr lang="en-US" dirty="0" smtClean="0"/>
              <a:t>One shared 32-entry target cache to predict branch conditional to address in count register</a:t>
            </a:r>
          </a:p>
          <a:p>
            <a:pPr lvl="1"/>
            <a:r>
              <a:rPr lang="en-US" dirty="0" smtClean="0"/>
              <a:t>One 8-entry return stack per thread to predict return address of subroutine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Counters for branches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Stall Counters:</a:t>
            </a:r>
          </a:p>
          <a:p>
            <a:pPr lvl="1"/>
            <a:r>
              <a:rPr lang="en-US" dirty="0" smtClean="0"/>
              <a:t>GCT_NOSLOT_BR_MPRED (Pipe is empty due to </a:t>
            </a:r>
            <a:r>
              <a:rPr lang="en-US" dirty="0" err="1" smtClean="0"/>
              <a:t>misspredictions</a:t>
            </a:r>
            <a:r>
              <a:rPr lang="en-US" dirty="0" smtClean="0"/>
              <a:t>)</a:t>
            </a:r>
          </a:p>
          <a:p>
            <a:r>
              <a:rPr lang="en-US" dirty="0" smtClean="0"/>
              <a:t>Event Counters</a:t>
            </a:r>
          </a:p>
          <a:p>
            <a:pPr lvl="1"/>
            <a:r>
              <a:rPr lang="en-US" dirty="0" smtClean="0"/>
              <a:t>FLUSH_BR_MPRED</a:t>
            </a:r>
          </a:p>
          <a:p>
            <a:pPr lvl="1"/>
            <a:r>
              <a:rPr lang="en-US" dirty="0" smtClean="0"/>
              <a:t>Branch Issued</a:t>
            </a:r>
          </a:p>
          <a:p>
            <a:pPr lvl="1"/>
            <a:r>
              <a:rPr lang="en-US" dirty="0" smtClean="0"/>
              <a:t>Unconditional branch</a:t>
            </a:r>
          </a:p>
          <a:p>
            <a:pPr lvl="1"/>
            <a:r>
              <a:rPr lang="en-US" dirty="0" smtClean="0"/>
              <a:t>Predicted conditional branch with CR prediction and/or  branch target prediction</a:t>
            </a:r>
          </a:p>
          <a:p>
            <a:pPr lvl="1"/>
            <a:r>
              <a:rPr lang="en-US" dirty="0" smtClean="0"/>
              <a:t>Branch </a:t>
            </a:r>
            <a:r>
              <a:rPr lang="en-US" dirty="0" err="1" smtClean="0"/>
              <a:t>Misspredicts</a:t>
            </a:r>
            <a:r>
              <a:rPr lang="en-US" dirty="0" smtClean="0"/>
              <a:t> due to target address and/or CR prediction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Description</a:t>
            </a:r>
          </a:p>
          <a:p>
            <a:r>
              <a:rPr lang="en-US" dirty="0" smtClean="0"/>
              <a:t>FPU Availability</a:t>
            </a:r>
          </a:p>
          <a:p>
            <a:r>
              <a:rPr lang="en-US" dirty="0" smtClean="0"/>
              <a:t>FXU Availability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001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do we know if a resource is available for another thread to use?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Ideally, we want to pair a thread with low resource usage with a high resource usage</a:t>
            </a:r>
          </a:p>
          <a:p>
            <a:r>
              <a:rPr lang="en-US" dirty="0" smtClean="0"/>
              <a:t>In a perfect world we know in every cycle:</a:t>
            </a:r>
          </a:p>
          <a:p>
            <a:pPr lvl="1"/>
            <a:r>
              <a:rPr lang="en-US" dirty="0" smtClean="0"/>
              <a:t>For each functional unit</a:t>
            </a:r>
          </a:p>
          <a:p>
            <a:pPr lvl="2"/>
            <a:r>
              <a:rPr lang="en-US" dirty="0" smtClean="0"/>
              <a:t>Busy or free state of the functional unit</a:t>
            </a:r>
          </a:p>
          <a:p>
            <a:pPr lvl="2"/>
            <a:r>
              <a:rPr lang="en-US" dirty="0" smtClean="0"/>
              <a:t>Number of free entries in the issue queues</a:t>
            </a:r>
          </a:p>
          <a:p>
            <a:pPr lvl="2"/>
            <a:r>
              <a:rPr lang="en-US" dirty="0" smtClean="0"/>
              <a:t>Number of free renaming registers</a:t>
            </a:r>
          </a:p>
          <a:p>
            <a:pPr lvl="1"/>
            <a:r>
              <a:rPr lang="en-US" dirty="0" smtClean="0"/>
              <a:t>Available entries in branch history table</a:t>
            </a:r>
          </a:p>
          <a:p>
            <a:pPr lvl="1"/>
            <a:r>
              <a:rPr lang="en-US" dirty="0" smtClean="0"/>
              <a:t>Number of free TLB entries</a:t>
            </a:r>
          </a:p>
          <a:p>
            <a:pPr lvl="1"/>
            <a:r>
              <a:rPr lang="en-US" dirty="0" smtClean="0"/>
              <a:t>Number of free cache lines</a:t>
            </a:r>
          </a:p>
          <a:p>
            <a:pPr lvl="2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Continued 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We have the following metrics:</a:t>
            </a:r>
          </a:p>
          <a:p>
            <a:pPr lvl="1"/>
            <a:r>
              <a:rPr lang="en-US" dirty="0" smtClean="0"/>
              <a:t>Number of cycles stalled for a unit</a:t>
            </a:r>
          </a:p>
          <a:p>
            <a:pPr lvl="1"/>
            <a:r>
              <a:rPr lang="en-US" dirty="0" smtClean="0"/>
              <a:t>Number of events of a particular type, e.g., number of floating-point events</a:t>
            </a:r>
          </a:p>
          <a:p>
            <a:r>
              <a:rPr lang="en-US" dirty="0" smtClean="0"/>
              <a:t>What does Stall tell us</a:t>
            </a:r>
          </a:p>
          <a:p>
            <a:pPr lvl="1"/>
            <a:r>
              <a:rPr lang="en-US" dirty="0" smtClean="0"/>
              <a:t>Unit is not available</a:t>
            </a:r>
          </a:p>
          <a:p>
            <a:pPr lvl="1"/>
            <a:r>
              <a:rPr lang="en-US" dirty="0" smtClean="0"/>
              <a:t>If no stall, we don’t know how many entries are free</a:t>
            </a:r>
          </a:p>
          <a:p>
            <a:r>
              <a:rPr lang="en-US" dirty="0" smtClean="0"/>
              <a:t>What does event count give us</a:t>
            </a:r>
          </a:p>
          <a:p>
            <a:pPr lvl="1"/>
            <a:r>
              <a:rPr lang="en-US" dirty="0" smtClean="0"/>
              <a:t>Compare the maximum computation rate for the event with observed event rate</a:t>
            </a:r>
          </a:p>
          <a:p>
            <a:r>
              <a:rPr lang="en-US" dirty="0" smtClean="0"/>
              <a:t>We need to combine the above to estimate resource availability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Steps to Estimate Resource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1: </a:t>
            </a:r>
          </a:p>
          <a:p>
            <a:pPr lvl="1"/>
            <a:r>
              <a:rPr lang="en-US" dirty="0" smtClean="0"/>
              <a:t>Identify stall counters</a:t>
            </a:r>
          </a:p>
          <a:p>
            <a:pPr lvl="1"/>
            <a:r>
              <a:rPr lang="en-US" dirty="0" smtClean="0"/>
              <a:t>Identify event counters</a:t>
            </a:r>
          </a:p>
          <a:p>
            <a:pPr lvl="1"/>
            <a:r>
              <a:rPr lang="en-US" dirty="0" smtClean="0"/>
              <a:t>For each event determine maximum supported rate</a:t>
            </a:r>
          </a:p>
          <a:p>
            <a:r>
              <a:rPr lang="en-US" dirty="0" smtClean="0"/>
              <a:t>Step 2: for a given resource, set thresholds for the counters to map to high and low usage 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POWER5 Architecture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1447800"/>
            <a:ext cx="8574965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POWER5 Instruction Flow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609600"/>
            <a:ext cx="883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4743450"/>
            <a:ext cx="609600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POWER5 PMU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Six groups of events can be counted per thread</a:t>
            </a:r>
          </a:p>
          <a:p>
            <a:r>
              <a:rPr lang="en-US" dirty="0" smtClean="0"/>
              <a:t>900 total events</a:t>
            </a:r>
          </a:p>
          <a:p>
            <a:r>
              <a:rPr lang="en-US" dirty="0" smtClean="0"/>
              <a:t>Events are tracked by groups </a:t>
            </a:r>
          </a:p>
          <a:p>
            <a:r>
              <a:rPr lang="en-US" dirty="0" smtClean="0"/>
              <a:t>Monitoring is complex: have 20 groups past dispatch, 32 outstanding loads, 16 outstanding misses, speculative execution</a:t>
            </a:r>
          </a:p>
          <a:p>
            <a:r>
              <a:rPr lang="en-US" dirty="0" smtClean="0"/>
              <a:t>Upon group completion, the counters will report the last condition that stalled completion, cache misses are favored over function unit stalls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FPU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FPU Resources:</a:t>
            </a:r>
          </a:p>
          <a:p>
            <a:pPr lvl="1"/>
            <a:r>
              <a:rPr lang="en-US" dirty="0" smtClean="0"/>
              <a:t>Two FPUs (six cycle pipe) </a:t>
            </a:r>
          </a:p>
          <a:p>
            <a:pPr lvl="1"/>
            <a:r>
              <a:rPr lang="en-US" dirty="0" smtClean="0"/>
              <a:t>Two 12-entry issue queues</a:t>
            </a:r>
          </a:p>
          <a:p>
            <a:pPr lvl="1"/>
            <a:r>
              <a:rPr lang="en-US" dirty="0" smtClean="0"/>
              <a:t>120 renaming registers</a:t>
            </a:r>
          </a:p>
          <a:p>
            <a:r>
              <a:rPr lang="en-US" dirty="0" smtClean="0"/>
              <a:t>Stall Counters:</a:t>
            </a:r>
          </a:p>
          <a:p>
            <a:pPr lvl="1"/>
            <a:r>
              <a:rPr lang="en-US" dirty="0" smtClean="0"/>
              <a:t>Cycles FPR </a:t>
            </a:r>
            <a:r>
              <a:rPr lang="en-US" dirty="0" err="1" smtClean="0"/>
              <a:t>mapper</a:t>
            </a:r>
            <a:r>
              <a:rPr lang="en-US" dirty="0" smtClean="0"/>
              <a:t> was full</a:t>
            </a:r>
          </a:p>
          <a:p>
            <a:pPr lvl="1"/>
            <a:r>
              <a:rPr lang="en-US" dirty="0" smtClean="0"/>
              <a:t>Issue queue stalls: </a:t>
            </a:r>
          </a:p>
          <a:p>
            <a:pPr lvl="2"/>
            <a:r>
              <a:rPr lang="en-US" dirty="0" smtClean="0"/>
              <a:t>Cycles FPU0 full</a:t>
            </a:r>
          </a:p>
          <a:p>
            <a:pPr lvl="2"/>
            <a:r>
              <a:rPr lang="en-US" dirty="0" smtClean="0"/>
              <a:t>Cycles FPU1 full</a:t>
            </a:r>
          </a:p>
          <a:p>
            <a:pPr lvl="1"/>
            <a:r>
              <a:rPr lang="en-US" dirty="0" smtClean="0"/>
              <a:t>Completion Stalls: </a:t>
            </a:r>
          </a:p>
          <a:p>
            <a:pPr lvl="2"/>
            <a:r>
              <a:rPr lang="en-US" dirty="0" smtClean="0"/>
              <a:t>Cycles stalled for FDIV/FSQRT</a:t>
            </a:r>
          </a:p>
          <a:p>
            <a:pPr lvl="2"/>
            <a:r>
              <a:rPr lang="en-US" dirty="0" smtClean="0"/>
              <a:t>Cycles stalled for FPU instructions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907</TotalTime>
  <Words>576</Words>
  <Application>Microsoft Office PowerPoint</Application>
  <PresentationFormat>On-screen Show (4:3)</PresentationFormat>
  <Paragraphs>108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Technic</vt:lpstr>
      <vt:lpstr>Estimating resource availability in the power5 processor</vt:lpstr>
      <vt:lpstr>Outline</vt:lpstr>
      <vt:lpstr>How do we know if a resource is available for another thread to use?</vt:lpstr>
      <vt:lpstr>Continued  </vt:lpstr>
      <vt:lpstr>Steps to Estimate Resource Availability</vt:lpstr>
      <vt:lpstr>POWER5 Architecture</vt:lpstr>
      <vt:lpstr>POWER5 Instruction Flow</vt:lpstr>
      <vt:lpstr>POWER5 PMU</vt:lpstr>
      <vt:lpstr>FPU Availability</vt:lpstr>
      <vt:lpstr>FPU Event Counts for each FPU (0/1)</vt:lpstr>
      <vt:lpstr>FXU Availability</vt:lpstr>
      <vt:lpstr>FXU Event Counts for each FPU (0/1)</vt:lpstr>
      <vt:lpstr>Branch Prediction Hardware Availability</vt:lpstr>
      <vt:lpstr>Counters for branches</vt:lpstr>
    </vt:vector>
  </TitlesOfParts>
  <Company>Computer Science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Phase Detection Literature review</dc:title>
  <dc:creator>mitesh</dc:creator>
  <cp:lastModifiedBy>V</cp:lastModifiedBy>
  <cp:revision>338</cp:revision>
  <dcterms:created xsi:type="dcterms:W3CDTF">2008-05-05T15:07:29Z</dcterms:created>
  <dcterms:modified xsi:type="dcterms:W3CDTF">2008-06-10T20:59:00Z</dcterms:modified>
</cp:coreProperties>
</file>