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7"/>
  </p:notesMasterIdLst>
  <p:handoutMasterIdLst>
    <p:handoutMasterId r:id="rId58"/>
  </p:handoutMasterIdLst>
  <p:sldIdLst>
    <p:sldId id="678" r:id="rId2"/>
    <p:sldId id="1118" r:id="rId3"/>
    <p:sldId id="1119" r:id="rId4"/>
    <p:sldId id="1084" r:id="rId5"/>
    <p:sldId id="1077" r:id="rId6"/>
    <p:sldId id="1036" r:id="rId7"/>
    <p:sldId id="1091" r:id="rId8"/>
    <p:sldId id="1085" r:id="rId9"/>
    <p:sldId id="1088" r:id="rId10"/>
    <p:sldId id="1083" r:id="rId11"/>
    <p:sldId id="1078" r:id="rId12"/>
    <p:sldId id="1079" r:id="rId13"/>
    <p:sldId id="1087" r:id="rId14"/>
    <p:sldId id="1081" r:id="rId15"/>
    <p:sldId id="1092" r:id="rId16"/>
    <p:sldId id="1082" r:id="rId17"/>
    <p:sldId id="1093" r:id="rId18"/>
    <p:sldId id="1120" r:id="rId19"/>
    <p:sldId id="1123" r:id="rId20"/>
    <p:sldId id="1124" r:id="rId21"/>
    <p:sldId id="1094" r:id="rId22"/>
    <p:sldId id="1099" r:id="rId23"/>
    <p:sldId id="1100" r:id="rId24"/>
    <p:sldId id="1102" r:id="rId25"/>
    <p:sldId id="1103" r:id="rId26"/>
    <p:sldId id="1110" r:id="rId27"/>
    <p:sldId id="1101" r:id="rId28"/>
    <p:sldId id="1121" r:id="rId29"/>
    <p:sldId id="1098" r:id="rId30"/>
    <p:sldId id="1112" r:id="rId31"/>
    <p:sldId id="1106" r:id="rId32"/>
    <p:sldId id="1107" r:id="rId33"/>
    <p:sldId id="1114" r:id="rId34"/>
    <p:sldId id="1115" r:id="rId35"/>
    <p:sldId id="1116" r:id="rId36"/>
    <p:sldId id="1108" r:id="rId37"/>
    <p:sldId id="1111" r:id="rId38"/>
    <p:sldId id="1122" r:id="rId39"/>
    <p:sldId id="965" r:id="rId40"/>
    <p:sldId id="1097" r:id="rId41"/>
    <p:sldId id="1004" r:id="rId42"/>
    <p:sldId id="1006" r:id="rId43"/>
    <p:sldId id="1053" r:id="rId44"/>
    <p:sldId id="1030" r:id="rId45"/>
    <p:sldId id="1024" r:id="rId46"/>
    <p:sldId id="1041" r:id="rId47"/>
    <p:sldId id="1042" r:id="rId48"/>
    <p:sldId id="1040" r:id="rId49"/>
    <p:sldId id="843" r:id="rId50"/>
    <p:sldId id="1022" r:id="rId51"/>
    <p:sldId id="1023" r:id="rId52"/>
    <p:sldId id="1105" r:id="rId53"/>
    <p:sldId id="1074" r:id="rId54"/>
    <p:sldId id="1075" r:id="rId55"/>
    <p:sldId id="1076" r:id="rId56"/>
  </p:sldIdLst>
  <p:sldSz cx="9144000" cy="6858000" type="screen4x3"/>
  <p:notesSz cx="6950075" cy="92360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BA1"/>
    <a:srgbClr val="3399FF"/>
    <a:srgbClr val="0748A0"/>
    <a:srgbClr val="269999"/>
    <a:srgbClr val="002673"/>
    <a:srgbClr val="2970FF"/>
    <a:srgbClr val="FF9999"/>
    <a:srgbClr val="FF7C80"/>
    <a:srgbClr val="EC8080"/>
    <a:srgbClr val="E0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2" autoAdjust="0"/>
    <p:restoredTop sz="96374" autoAdjust="0"/>
  </p:normalViewPr>
  <p:slideViewPr>
    <p:cSldViewPr snapToGrid="0">
      <p:cViewPr varScale="1">
        <p:scale>
          <a:sx n="108" d="100"/>
          <a:sy n="108" d="100"/>
        </p:scale>
        <p:origin x="762" y="108"/>
      </p:cViewPr>
      <p:guideLst>
        <p:guide orient="horz" pos="225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notesViewPr>
    <p:cSldViewPr snapToGrid="0">
      <p:cViewPr varScale="1">
        <p:scale>
          <a:sx n="68" d="100"/>
          <a:sy n="68" d="100"/>
        </p:scale>
        <p:origin x="2838" y="78"/>
      </p:cViewPr>
      <p:guideLst>
        <p:guide orient="horz" pos="2909"/>
        <p:guide pos="2189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9" tIns="45377" rIns="90749" bIns="4537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378" y="0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9" tIns="45377" rIns="90749" bIns="4537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271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9" tIns="45377" rIns="90749" bIns="4537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378" y="8774271"/>
            <a:ext cx="3011699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49" tIns="45377" rIns="90749" bIns="4537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B933D1E-80BE-444B-94DB-FA0AC1C459D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2496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0749" tIns="45377" rIns="90749" bIns="453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0" y="0"/>
            <a:ext cx="3011699" cy="461804"/>
          </a:xfrm>
          <a:prstGeom prst="rect">
            <a:avLst/>
          </a:prstGeom>
        </p:spPr>
        <p:txBody>
          <a:bodyPr vert="horz" lIns="90749" tIns="45377" rIns="90749" bIns="45377" rtlCol="0"/>
          <a:lstStyle>
            <a:lvl1pPr algn="r">
              <a:defRPr sz="1200"/>
            </a:lvl1pPr>
          </a:lstStyle>
          <a:p>
            <a:fld id="{FB4605E5-09BA-467E-8D5F-790F7A9DC9D7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64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9" tIns="45377" rIns="90749" bIns="453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7"/>
            <a:ext cx="5560060" cy="4156234"/>
          </a:xfrm>
          <a:prstGeom prst="rect">
            <a:avLst/>
          </a:prstGeom>
        </p:spPr>
        <p:txBody>
          <a:bodyPr vert="horz" lIns="90749" tIns="45377" rIns="90749" bIns="453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0749" tIns="45377" rIns="90749" bIns="453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72668"/>
            <a:ext cx="3011699" cy="461804"/>
          </a:xfrm>
          <a:prstGeom prst="rect">
            <a:avLst/>
          </a:prstGeom>
        </p:spPr>
        <p:txBody>
          <a:bodyPr vert="horz" lIns="90749" tIns="45377" rIns="90749" bIns="45377" rtlCol="0" anchor="b"/>
          <a:lstStyle>
            <a:lvl1pPr algn="r">
              <a:defRPr sz="1200"/>
            </a:lvl1pPr>
          </a:lstStyle>
          <a:p>
            <a:fld id="{29BDAC53-7A3B-4047-838F-AC2D1EB755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6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help me debug my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84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DAC53-7A3B-4047-838F-AC2D1EB7554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84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512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8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512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3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3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5136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5144" name="Rectangle 2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0163E5B-82AC-4787-8415-FF8699C5043D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146" name="Rectangle 2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2B880-C0BB-44C1-8AC9-C51D04CF0B1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9918-BC7F-40D9-B22C-9B0F7F46F277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C2852-C21C-48FF-9C48-C01BA854C3FA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52627-1FD7-48DC-86B7-26D5D43A9FB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8DB14-8A3B-429B-8D6E-A3AEE008E29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51ADF1-CA16-4DE1-8D9D-033EB25882D5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52331-BE03-47D8-BAD0-F6BC65B8D60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7B694-A21E-413D-8924-E0177E7DDEED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FA49D-4BB6-4723-AE15-752136DEE38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ABE7A-140D-4652-9E1D-56A5B2129398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ja-JP"/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5E2AF24-5323-4747-B67F-38D0FF57F09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y2okeYVclQo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authid/detail.uri?authorId=6701794534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12.wav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3" Type="http://schemas.microsoft.com/office/2007/relationships/media" Target="../media/media16.m4a"/><Relationship Id="rId7" Type="http://schemas.microsoft.com/office/2007/relationships/media" Target="../media/media18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image" Target="../media/image20.png"/><Relationship Id="rId5" Type="http://schemas.microsoft.com/office/2007/relationships/media" Target="../media/media17.m4a"/><Relationship Id="rId10" Type="http://schemas.openxmlformats.org/officeDocument/2006/relationships/image" Target="../media/image2.png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806" y="331135"/>
            <a:ext cx="8212137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/>
              <a:t>Two Pragmatic Functions of Breathy Voice</a:t>
            </a:r>
          </a:p>
          <a:p>
            <a:pPr>
              <a:lnSpc>
                <a:spcPct val="150000"/>
              </a:lnSpc>
            </a:pPr>
            <a:r>
              <a:rPr lang="en-US" sz="2800" b="1"/>
              <a:t>In American English Conversation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65806" y="1831091"/>
            <a:ext cx="5397119" cy="698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/>
              <a:t>Nigel G</a:t>
            </a:r>
            <a:r>
              <a:rPr lang="en-US" sz="1400"/>
              <a:t>. Ward, Ambika Kirkland, Marcin Wlodarczak, Eva Szekely</a:t>
            </a:r>
            <a:endParaRPr lang="en-US" sz="1400" dirty="0"/>
          </a:p>
          <a:p>
            <a:pPr>
              <a:lnSpc>
                <a:spcPct val="150000"/>
              </a:lnSpc>
            </a:pPr>
            <a:r>
              <a:rPr lang="en-US" sz="1400" dirty="0"/>
              <a:t>University of Texas at </a:t>
            </a:r>
            <a:r>
              <a:rPr lang="en-US" sz="1400"/>
              <a:t>El Paso, KTH, Stockholm University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962" y="3510639"/>
            <a:ext cx="4664075" cy="2412384"/>
          </a:xfrm>
          <a:prstGeom prst="rect">
            <a:avLst/>
          </a:prstGeom>
        </p:spPr>
      </p:pic>
      <p:sp>
        <p:nvSpPr>
          <p:cNvPr id="7" name="AutoShape 4" descr="Image result for table icon"/>
          <p:cNvSpPr>
            <a:spLocks noChangeAspect="1" noChangeArrowheads="1"/>
          </p:cNvSpPr>
          <p:nvPr/>
        </p:nvSpPr>
        <p:spPr bwMode="auto">
          <a:xfrm>
            <a:off x="1769771" y="508068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Image result for tabl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182DB6-D794-4C69-9FA2-3F90F18BE97C}"/>
              </a:ext>
            </a:extLst>
          </p:cNvPr>
          <p:cNvSpPr txBox="1"/>
          <p:nvPr/>
        </p:nvSpPr>
        <p:spPr>
          <a:xfrm>
            <a:off x="365806" y="2879474"/>
            <a:ext cx="4664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Speech Prosody 2022, to appear</a:t>
            </a:r>
          </a:p>
        </p:txBody>
      </p:sp>
    </p:spTree>
    <p:extLst>
      <p:ext uri="{BB962C8B-B14F-4D97-AF65-F5344CB8AC3E}">
        <p14:creationId xmlns:p14="http://schemas.microsoft.com/office/powerpoint/2010/main" val="11376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C49B3-27D4-4BA5-95C9-CC22C330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538E1-5EC5-4E47-A7C3-6202173C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57" y="16002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Problem: breathy voice is an elusive percept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So we need</a:t>
            </a:r>
          </a:p>
          <a:p>
            <a:r>
              <a:rPr lang="en-US" sz="2800"/>
              <a:t>A feature detector</a:t>
            </a:r>
          </a:p>
          <a:p>
            <a:r>
              <a:rPr lang="en-US" sz="2800"/>
              <a:t>A corpus</a:t>
            </a:r>
          </a:p>
          <a:p>
            <a:r>
              <a:rPr lang="en-US" sz="2800"/>
              <a:t>A workflow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056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7E39B1-36DE-4C63-9E4C-0BD3D08F5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1BCC26-6E19-409D-9677-B039DFDD1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16E569D-3F55-4985-B9BC-629B770A4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-130" r="8220" b="48350"/>
          <a:stretch/>
        </p:blipFill>
        <p:spPr bwMode="auto">
          <a:xfrm>
            <a:off x="753338" y="2164302"/>
            <a:ext cx="7637324" cy="3931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B10CA1-66B1-4CB6-B136-96B52E34A308}"/>
              </a:ext>
            </a:extLst>
          </p:cNvPr>
          <p:cNvSpPr txBox="1"/>
          <p:nvPr/>
        </p:nvSpPr>
        <p:spPr>
          <a:xfrm rot="16200000">
            <a:off x="5713340" y="3289028"/>
            <a:ext cx="6397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https://www.phon.ucl.ac.uk/courses/plin0065/week4.php</a:t>
            </a:r>
          </a:p>
        </p:txBody>
      </p:sp>
      <p:sp>
        <p:nvSpPr>
          <p:cNvPr id="4" name="Down Arrow 3"/>
          <p:cNvSpPr/>
          <p:nvPr/>
        </p:nvSpPr>
        <p:spPr bwMode="auto">
          <a:xfrm rot="2748019">
            <a:off x="7287833" y="2310463"/>
            <a:ext cx="292963" cy="111940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77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FF0E6-4BAE-452A-B12B-B0EE87B9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ED90EB-D006-425F-B169-67571BAAF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8B8515-41E6-4EA3-A1F0-14A4425EB069}"/>
              </a:ext>
            </a:extLst>
          </p:cNvPr>
          <p:cNvSpPr txBox="1"/>
          <p:nvPr/>
        </p:nvSpPr>
        <p:spPr>
          <a:xfrm>
            <a:off x="1053740" y="5698484"/>
            <a:ext cx="7010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8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https://www.youtube.com/watch?v=y2okeYVclQo</a:t>
            </a:r>
            <a:r>
              <a:rPr lang="en-US" b="1">
                <a:solidFill>
                  <a:schemeClr val="tx1">
                    <a:lumMod val="85000"/>
                  </a:schemeClr>
                </a:solidFill>
              </a:rPr>
              <a:t>  1:45 – 2:05</a:t>
            </a:r>
          </a:p>
          <a:p>
            <a:endParaRPr lang="en-US" b="1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682F97-793C-4981-A5D2-5091092C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6222A-925A-438C-A129-3AA2A322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4045A696-BD6E-4CF4-B356-6ABA54124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454" y="16002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Acoustic correlates of breathy vocal quality: dysphonic voices and continuous speech</a:t>
            </a:r>
            <a:endParaRPr lang="en-US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800" b="0" i="0" strike="noStrike" dirty="0">
                <a:effectLst/>
                <a:latin typeface="BlinkMacSystemFont"/>
              </a:rPr>
              <a:t>J Hillenbrand</a:t>
            </a:r>
            <a:r>
              <a:rPr lang="en-US" sz="2800" b="0" i="0" dirty="0">
                <a:effectLst/>
                <a:latin typeface="BlinkMacSystemFont"/>
              </a:rPr>
              <a:t>, </a:t>
            </a:r>
            <a:r>
              <a:rPr lang="en-US" sz="2800" b="0" i="0" strike="noStrike" dirty="0">
                <a:effectLst/>
                <a:latin typeface="BlinkMacSystemFont"/>
              </a:rPr>
              <a:t>R A </a:t>
            </a:r>
            <a:r>
              <a:rPr lang="en-US" sz="2800" b="0" i="0" strike="noStrike" dirty="0" err="1">
                <a:effectLst/>
                <a:latin typeface="BlinkMacSystemFont"/>
              </a:rPr>
              <a:t>Houde</a:t>
            </a:r>
            <a:r>
              <a:rPr lang="en-US" sz="2800" b="0" i="0" strike="noStrike" dirty="0">
                <a:effectLst/>
                <a:latin typeface="BlinkMacSystemFont"/>
              </a:rPr>
              <a:t> JHSR 1996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76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24D8E-366D-4E73-8C37-8F73E689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6FA37E-7228-44F9-8B8C-FA6026E5D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784B121-8D49-4F31-8284-0734461AA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938"/>
            <a:ext cx="9144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857A26-10F7-43D3-8502-56D190533227}"/>
              </a:ext>
            </a:extLst>
          </p:cNvPr>
          <p:cNvSpPr txBox="1"/>
          <p:nvPr/>
        </p:nvSpPr>
        <p:spPr>
          <a:xfrm>
            <a:off x="1515649" y="6260068"/>
            <a:ext cx="68642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https://wiki.aalto.fi/pages/viewpage.action?pageId=149890776</a:t>
            </a:r>
          </a:p>
        </p:txBody>
      </p:sp>
    </p:spTree>
    <p:extLst>
      <p:ext uri="{BB962C8B-B14F-4D97-AF65-F5344CB8AC3E}">
        <p14:creationId xmlns:p14="http://schemas.microsoft.com/office/powerpoint/2010/main" val="306801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39317-08B3-49AC-A771-5861EA103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082E42-5A3B-43F5-9FAA-855FC9458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7936C2-9CC6-4E66-B50A-D4DB90EF01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80" t="21178" r="14216" b="17"/>
          <a:stretch/>
        </p:blipFill>
        <p:spPr>
          <a:xfrm>
            <a:off x="251529" y="0"/>
            <a:ext cx="8658407" cy="6180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9B4775-30E0-4D18-8441-FB4C3C207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9" t="72308" r="18137" b="21557"/>
          <a:stretch/>
        </p:blipFill>
        <p:spPr>
          <a:xfrm>
            <a:off x="2362200" y="6189912"/>
            <a:ext cx="4419600" cy="303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90A45ED-E80F-412A-A948-08A1E6722DF7}"/>
              </a:ext>
            </a:extLst>
          </p:cNvPr>
          <p:cNvSpPr txBox="1"/>
          <p:nvPr/>
        </p:nvSpPr>
        <p:spPr>
          <a:xfrm>
            <a:off x="251529" y="6444734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Laura Panfili,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A3D3E6-8074-4929-8D49-41DC16139B39}"/>
              </a:ext>
            </a:extLst>
          </p:cNvPr>
          <p:cNvSpPr txBox="1"/>
          <p:nvPr/>
        </p:nvSpPr>
        <p:spPr>
          <a:xfrm>
            <a:off x="644433" y="3059668"/>
            <a:ext cx="3052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4">
                    <a:lumMod val="10000"/>
                  </a:schemeClr>
                </a:solidFill>
              </a:rPr>
              <a:t>A cepstral peak </a:t>
            </a:r>
          </a:p>
        </p:txBody>
      </p:sp>
    </p:spTree>
    <p:extLst>
      <p:ext uri="{BB962C8B-B14F-4D97-AF65-F5344CB8AC3E}">
        <p14:creationId xmlns:p14="http://schemas.microsoft.com/office/powerpoint/2010/main" val="159839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F3B83-185A-4975-AC39-86956686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he Relationship Between Cepstral Peak Prominence and Selected Parameters  of Dysphonia - ScienceDirect">
            <a:extLst>
              <a:ext uri="{FF2B5EF4-FFF2-40B4-BE49-F238E27FC236}">
                <a16:creationId xmlns:a16="http://schemas.microsoft.com/office/drawing/2014/main" xmlns="" id="{E71CAF42-46D2-4C44-BE17-96924CA49D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8" y="667011"/>
            <a:ext cx="8514584" cy="505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0C4559-49E8-476B-9C5F-4D24724703F0}"/>
              </a:ext>
            </a:extLst>
          </p:cNvPr>
          <p:cNvSpPr txBox="1"/>
          <p:nvPr/>
        </p:nvSpPr>
        <p:spPr>
          <a:xfrm>
            <a:off x="5205792" y="5725535"/>
            <a:ext cx="6093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>
                <a:effectLst/>
                <a:latin typeface="NexusSans"/>
              </a:rPr>
              <a:t>Yolanda D Heman-Ackah, </a:t>
            </a:r>
            <a:r>
              <a:rPr lang="en-US" sz="1200" b="0" i="1">
                <a:effectLst/>
                <a:latin typeface="NexusSans"/>
              </a:rPr>
              <a:t>et al., </a:t>
            </a:r>
            <a:r>
              <a:rPr lang="en-US" sz="1200" i="1">
                <a:latin typeface="NexusSans"/>
              </a:rPr>
              <a:t>Journal of Voice,</a:t>
            </a:r>
            <a:r>
              <a:rPr lang="en-US" sz="1200">
                <a:latin typeface="NexusSans"/>
              </a:rPr>
              <a:t> 16,</a:t>
            </a:r>
            <a:r>
              <a:rPr lang="en-US" sz="1200" i="1">
                <a:latin typeface="NexusSans"/>
              </a:rPr>
              <a:t> </a:t>
            </a:r>
            <a:r>
              <a:rPr lang="en-US" sz="1200" b="0" i="0">
                <a:effectLst/>
                <a:latin typeface="NexusSans"/>
              </a:rPr>
              <a:t>2002</a:t>
            </a:r>
          </a:p>
          <a:p>
            <a:r>
              <a:rPr lang="en-US" sz="1200" b="0" i="0" u="none" strike="noStrike">
                <a:effectLst/>
                <a:latin typeface="Nexus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en-US" sz="1200" b="0" i="0" u="none" strike="noStrike">
                <a:effectLst/>
                <a:latin typeface="Nexus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endParaRPr lang="en-US" sz="1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E74B1E-DA0A-4DE2-A3C4-59B7ABFF7887}"/>
              </a:ext>
            </a:extLst>
          </p:cNvPr>
          <p:cNvSpPr txBox="1"/>
          <p:nvPr/>
        </p:nvSpPr>
        <p:spPr>
          <a:xfrm>
            <a:off x="314708" y="6371866"/>
            <a:ext cx="645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inverseFourierTransform(log(signal spectrum)) = cepstrum </a:t>
            </a:r>
          </a:p>
        </p:txBody>
      </p:sp>
    </p:spTree>
    <p:extLst>
      <p:ext uri="{BB962C8B-B14F-4D97-AF65-F5344CB8AC3E}">
        <p14:creationId xmlns:p14="http://schemas.microsoft.com/office/powerpoint/2010/main" val="22322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A61A8C-45F3-4B01-8EC0-358C2839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28600"/>
            <a:ext cx="8804365" cy="1143000"/>
          </a:xfrm>
        </p:spPr>
        <p:txBody>
          <a:bodyPr/>
          <a:lstStyle/>
          <a:p>
            <a:r>
              <a:rPr lang="en-US" sz="3200"/>
              <a:t>CPPS (Cepstral Peak Prominence Smoothed)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73A1AA-CB81-4544-896D-DD9A13A2F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Medically, low CPPS indicates breathy voice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What about in conversation?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678825-C5D8-4A06-84E2-FC548529E0DD}"/>
              </a:ext>
            </a:extLst>
          </p:cNvPr>
          <p:cNvSpPr txBox="1"/>
          <p:nvPr/>
        </p:nvSpPr>
        <p:spPr>
          <a:xfrm>
            <a:off x="251529" y="6444734"/>
            <a:ext cx="308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Laura </a:t>
            </a:r>
            <a:r>
              <a:rPr lang="en-US" dirty="0" err="1"/>
              <a:t>Panfili</a:t>
            </a:r>
            <a:r>
              <a:rPr lang="en-US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382572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3" y="228600"/>
            <a:ext cx="7333333" cy="4000000"/>
          </a:xfrm>
        </p:spPr>
      </p:pic>
      <p:sp>
        <p:nvSpPr>
          <p:cNvPr id="5" name="Rectangle 4"/>
          <p:cNvSpPr/>
          <p:nvPr/>
        </p:nvSpPr>
        <p:spPr>
          <a:xfrm>
            <a:off x="809624" y="4413588"/>
            <a:ext cx="82200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/>
              <a:t>In conversation, CPPS </a:t>
            </a:r>
            <a:r>
              <a:rPr lang="en-US" sz="2000" dirty="0"/>
              <a:t>correlates -0.363 with breathy voice</a:t>
            </a:r>
            <a:r>
              <a:rPr lang="en-US" sz="2000"/>
              <a:t>, </a:t>
            </a:r>
            <a:r>
              <a:rPr lang="en-US" sz="1200"/>
              <a:t>(</a:t>
            </a:r>
            <a:r>
              <a:rPr lang="en-US" sz="1200" dirty="0" err="1"/>
              <a:t>Panfili</a:t>
            </a:r>
            <a:r>
              <a:rPr lang="en-US" sz="1200" dirty="0"/>
              <a:t> 2018)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in part due to local phonetic effects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but this is still better than NHR, etc.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utep04-first10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0100" y="3619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31427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</a:rPr>
              <a:t>uh  so </a:t>
            </a:r>
          </a:p>
        </p:txBody>
      </p:sp>
    </p:spTree>
    <p:extLst>
      <p:ext uri="{BB962C8B-B14F-4D97-AF65-F5344CB8AC3E}">
        <p14:creationId xmlns:p14="http://schemas.microsoft.com/office/powerpoint/2010/main" val="12691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C49B3-27D4-4BA5-95C9-CC22C330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538E1-5EC5-4E47-A7C3-6202173C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57" y="16002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Problem: breathy voice is an elusive percept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So we need</a:t>
            </a:r>
          </a:p>
          <a:p>
            <a:r>
              <a:rPr lang="en-US" sz="2800"/>
              <a:t>A feature detector</a:t>
            </a:r>
          </a:p>
          <a:p>
            <a:r>
              <a:rPr lang="en-US" sz="2800"/>
              <a:t>A corpus</a:t>
            </a:r>
          </a:p>
          <a:p>
            <a:r>
              <a:rPr lang="en-US" sz="2800"/>
              <a:t>A workflow</a:t>
            </a:r>
          </a:p>
          <a:p>
            <a:endParaRPr lang="en-US" sz="28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20C4A0F-AE7F-420B-8318-8194E5356009}"/>
              </a:ext>
            </a:extLst>
          </p:cNvPr>
          <p:cNvGrpSpPr/>
          <p:nvPr/>
        </p:nvGrpSpPr>
        <p:grpSpPr>
          <a:xfrm>
            <a:off x="2654209" y="3823155"/>
            <a:ext cx="6719118" cy="3175815"/>
            <a:chOff x="2491649" y="2878275"/>
            <a:chExt cx="6719118" cy="3175815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xmlns="" id="{49337DBE-0505-4FAC-8CB8-28EADE12EC5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67018" y="3073581"/>
              <a:ext cx="6043749" cy="2980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kumimoji="1"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</a:pPr>
              <a:r>
                <a:rPr lang="en-US" sz="2800" kern="0" dirty="0"/>
                <a:t>to overcome pervasive confounds</a:t>
              </a:r>
            </a:p>
            <a:p>
              <a:pPr marL="0" indent="0">
                <a:buFontTx/>
                <a:buNone/>
              </a:pPr>
              <a:endParaRPr lang="en-US" sz="600" kern="0" dirty="0"/>
            </a:p>
            <a:p>
              <a:pPr marL="0" indent="0">
                <a:buFontTx/>
                <a:buNone/>
              </a:pPr>
              <a:r>
                <a:rPr lang="en-US" sz="2800" kern="0" dirty="0"/>
                <a:t>via a “big data” approach </a:t>
              </a:r>
              <a:endParaRPr lang="en-US" sz="2800" kern="0" dirty="0" smtClean="0"/>
            </a:p>
            <a:p>
              <a:pPr marL="0" indent="0">
                <a:spcBef>
                  <a:spcPts val="1800"/>
                </a:spcBef>
                <a:buFontTx/>
                <a:buNone/>
              </a:pPr>
              <a:r>
                <a:rPr lang="en-US" sz="1800" kern="0" dirty="0" smtClean="0"/>
                <a:t>using the UTEP Social Speech Corpus</a:t>
              </a:r>
              <a:endParaRPr lang="en-US" sz="1800" kern="0" dirty="0"/>
            </a:p>
            <a:p>
              <a:endParaRPr lang="en-US" sz="2800" kern="0" dirty="0"/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xmlns="" id="{1F57588C-45B0-46B6-8C3B-9A8FCC606DD9}"/>
                </a:ext>
              </a:extLst>
            </p:cNvPr>
            <p:cNvSpPr/>
            <p:nvPr/>
          </p:nvSpPr>
          <p:spPr bwMode="auto">
            <a:xfrm rot="6292314">
              <a:off x="2613569" y="2756355"/>
              <a:ext cx="391885" cy="635726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6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11" y="632523"/>
            <a:ext cx="9004464" cy="40785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Language = words + prosody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intonation + intensity + timing + voicing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modal + harmonic + falsetto + creaky + whispered + breathy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3FE98-5F7A-455F-AF87-CFF7A0C7B662}"/>
              </a:ext>
            </a:extLst>
          </p:cNvPr>
          <p:cNvSpPr txBox="1"/>
          <p:nvPr/>
        </p:nvSpPr>
        <p:spPr>
          <a:xfrm>
            <a:off x="417872" y="6465161"/>
            <a:ext cx="793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https://www.ims.uni-stuttgart.de/institut/arbeitsgruppen/ehemalig/ep-dogil/EGG/page10.htm#modal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2599944" y="1095375"/>
            <a:ext cx="962406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790950" y="1104900"/>
            <a:ext cx="323850" cy="876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152900" y="1095375"/>
            <a:ext cx="1076325" cy="847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533900" y="1104900"/>
            <a:ext cx="1809750" cy="904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1143000" y="2412668"/>
            <a:ext cx="5022712" cy="13512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599944" y="2428568"/>
            <a:ext cx="3743706" cy="13353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4048125" y="2441243"/>
            <a:ext cx="2514790" cy="1320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995862" y="2479343"/>
            <a:ext cx="1784404" cy="12502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6562915" y="2479343"/>
            <a:ext cx="379196" cy="1282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113449" y="2479343"/>
            <a:ext cx="1016519" cy="1282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865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CC49B3-27D4-4BA5-95C9-CC22C330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C538E1-5EC5-4E47-A7C3-6202173C9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957" y="1600200"/>
            <a:ext cx="8072843" cy="3865880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Problem: breathy voice is an elusive percept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So we need</a:t>
            </a:r>
          </a:p>
          <a:p>
            <a:r>
              <a:rPr lang="en-US" sz="2800"/>
              <a:t>A feature detector</a:t>
            </a:r>
          </a:p>
          <a:p>
            <a:r>
              <a:rPr lang="en-US" sz="2800"/>
              <a:t>A corpus</a:t>
            </a:r>
          </a:p>
          <a:p>
            <a:r>
              <a:rPr lang="en-US" sz="2800"/>
              <a:t>A workflow</a:t>
            </a:r>
          </a:p>
          <a:p>
            <a:endParaRPr lang="en-US" sz="280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5A470749-B89B-4C64-AAED-2CFDC956E68F}"/>
              </a:ext>
            </a:extLst>
          </p:cNvPr>
          <p:cNvSpPr/>
          <p:nvPr/>
        </p:nvSpPr>
        <p:spPr bwMode="auto">
          <a:xfrm rot="6292314">
            <a:off x="2993844" y="4319543"/>
            <a:ext cx="391885" cy="63572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4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7CE12-7E20-474A-BACD-4D6B5A9DA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44"/>
            <a:ext cx="8229600" cy="1143000"/>
          </a:xfrm>
        </p:spPr>
        <p:txBody>
          <a:bodyPr/>
          <a:lstStyle/>
          <a:p>
            <a:r>
              <a:rPr lang="en-US"/>
              <a:t>Analysis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B4D13-2A25-47D1-940B-AE0019B01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69" y="1218628"/>
            <a:ext cx="8229600" cy="3765111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Problem: breathiness by itself means nothing</a:t>
            </a:r>
          </a:p>
          <a:p>
            <a:pPr marL="0" indent="0">
              <a:buNone/>
            </a:pPr>
            <a:r>
              <a:rPr lang="en-US" sz="2400"/>
              <a:t>     (in general, prosodic features work together</a:t>
            </a:r>
          </a:p>
          <a:p>
            <a:pPr marL="0" indent="0">
              <a:buNone/>
            </a:pPr>
            <a:r>
              <a:rPr lang="en-US" sz="2400"/>
              <a:t>     i.e., they rarely have meaning in isolation)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3600"/>
              <a:t>∴</a:t>
            </a:r>
            <a:r>
              <a:rPr lang="en-US" sz="2800"/>
              <a:t> We use Prosodic Constructions, which are </a:t>
            </a:r>
          </a:p>
          <a:p>
            <a:pPr marL="0" indent="0">
              <a:buNone/>
            </a:pPr>
            <a:r>
              <a:rPr lang="en-US" sz="2800"/>
              <a:t>	</a:t>
            </a:r>
            <a:r>
              <a:rPr lang="en-US" sz="2400"/>
              <a:t>form-function mappings, between</a:t>
            </a:r>
          </a:p>
          <a:p>
            <a:pPr marL="0" indent="0">
              <a:buNone/>
            </a:pPr>
            <a:r>
              <a:rPr lang="en-US" sz="2400"/>
              <a:t>	- temporal configurations of prosodic features</a:t>
            </a:r>
          </a:p>
          <a:p>
            <a:pPr marL="0" indent="0">
              <a:buNone/>
            </a:pPr>
            <a:r>
              <a:rPr lang="en-US" sz="2400"/>
              <a:t>	- pragmatic and interactional functions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E032AD5-4A43-4DB3-A92F-8C7FED81443C}"/>
              </a:ext>
            </a:extLst>
          </p:cNvPr>
          <p:cNvSpPr txBox="1"/>
          <p:nvPr/>
        </p:nvSpPr>
        <p:spPr>
          <a:xfrm>
            <a:off x="779929" y="640439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c.f. Construction Grammar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B1FFC7-D399-44AE-85C7-B451B754359B}"/>
              </a:ext>
            </a:extLst>
          </p:cNvPr>
          <p:cNvSpPr txBox="1"/>
          <p:nvPr/>
        </p:nvSpPr>
        <p:spPr>
          <a:xfrm>
            <a:off x="3301060" y="5362373"/>
            <a:ext cx="25598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--- our theoretical framework ---</a:t>
            </a:r>
          </a:p>
        </p:txBody>
      </p:sp>
    </p:spTree>
    <p:extLst>
      <p:ext uri="{BB962C8B-B14F-4D97-AF65-F5344CB8AC3E}">
        <p14:creationId xmlns:p14="http://schemas.microsoft.com/office/powerpoint/2010/main" val="77243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4CE735-E7C3-4E8C-BEAF-EDF6A8DEF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704"/>
            <a:ext cx="8229600" cy="1143000"/>
          </a:xfrm>
        </p:spPr>
        <p:txBody>
          <a:bodyPr/>
          <a:lstStyle/>
          <a:p>
            <a:r>
              <a:rPr lang="en-US"/>
              <a:t>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F2B2A4-DC33-4ABE-B14E-F17435740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449729"/>
            <a:ext cx="8808720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1. Discover configurations of </a:t>
            </a:r>
          </a:p>
          <a:p>
            <a:pPr marL="0" indent="0">
              <a:buNone/>
            </a:pPr>
            <a:r>
              <a:rPr lang="en-US" sz="2800"/>
              <a:t>	frequently co-occurring features</a:t>
            </a:r>
          </a:p>
          <a:p>
            <a:pPr marL="0" indent="0">
              <a:buNone/>
            </a:pPr>
            <a:r>
              <a:rPr lang="en-US" sz="2800"/>
              <a:t>     by Principal Component Analysis (PCA) </a:t>
            </a:r>
          </a:p>
          <a:p>
            <a:pPr marL="0" indent="0">
              <a:buNone/>
            </a:pPr>
            <a:r>
              <a:rPr lang="en-US" sz="2800"/>
              <a:t>	over  200+ prosodic features</a:t>
            </a:r>
          </a:p>
          <a:p>
            <a:pPr marL="0" indent="0">
              <a:buNone/>
            </a:pPr>
            <a:r>
              <a:rPr lang="en-US" sz="2800"/>
              <a:t>   	at each of 400,000+ samples over dialog data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2. Seek meanings for these configurationswi</a:t>
            </a:r>
          </a:p>
        </p:txBody>
      </p:sp>
    </p:spTree>
    <p:extLst>
      <p:ext uri="{BB962C8B-B14F-4D97-AF65-F5344CB8AC3E}">
        <p14:creationId xmlns:p14="http://schemas.microsoft.com/office/powerpoint/2010/main" val="10305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0FBA9-57F4-4BFF-A505-259DC5DF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PCA Dimension 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7A9E021-D775-4A99-9734-3F4CCEF8E6D0}"/>
              </a:ext>
            </a:extLst>
          </p:cNvPr>
          <p:cNvGrpSpPr/>
          <p:nvPr/>
        </p:nvGrpSpPr>
        <p:grpSpPr>
          <a:xfrm>
            <a:off x="429092" y="1016587"/>
            <a:ext cx="8257708" cy="3055717"/>
            <a:chOff x="457200" y="1643604"/>
            <a:chExt cx="8257708" cy="30557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CD0E639-5A71-4240-A340-90F9A657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103" r="16455" b="24207"/>
            <a:stretch/>
          </p:blipFill>
          <p:spPr>
            <a:xfrm>
              <a:off x="457200" y="1643604"/>
              <a:ext cx="8257708" cy="262745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C7EC63E-54EC-4ECD-9D3C-1B41709C7881}"/>
                </a:ext>
              </a:extLst>
            </p:cNvPr>
            <p:cNvSpPr/>
            <p:nvPr/>
          </p:nvSpPr>
          <p:spPr bwMode="auto">
            <a:xfrm>
              <a:off x="474618" y="4271056"/>
              <a:ext cx="8229600" cy="42826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60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rPr>
                <a:t>                          milliseconds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C0C5270-6A1A-4A21-9538-FF6F39915C7C}"/>
              </a:ext>
            </a:extLst>
          </p:cNvPr>
          <p:cNvGrpSpPr/>
          <p:nvPr/>
        </p:nvGrpSpPr>
        <p:grpSpPr>
          <a:xfrm>
            <a:off x="692330" y="4203427"/>
            <a:ext cx="5630091" cy="1703030"/>
            <a:chOff x="457199" y="4203427"/>
            <a:chExt cx="5630091" cy="17030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835D538-0583-4B0B-9544-0A49052F4F95}"/>
                </a:ext>
              </a:extLst>
            </p:cNvPr>
            <p:cNvSpPr txBox="1"/>
            <p:nvPr/>
          </p:nvSpPr>
          <p:spPr>
            <a:xfrm>
              <a:off x="457199" y="4203427"/>
              <a:ext cx="5630091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low pitch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slightly wide pitch range        over about 3 seconds 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creaky voice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breathiness                            over about 1 second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xmlns="" id="{CA103CC5-1A79-4F93-886F-03CC4B882691}"/>
                </a:ext>
              </a:extLst>
            </p:cNvPr>
            <p:cNvSpPr/>
            <p:nvPr/>
          </p:nvSpPr>
          <p:spPr bwMode="auto">
            <a:xfrm>
              <a:off x="3021875" y="4214949"/>
              <a:ext cx="235131" cy="1297577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xmlns="" id="{C11AF2C3-4B8A-4D5D-977E-8E97821352FB}"/>
                </a:ext>
              </a:extLst>
            </p:cNvPr>
            <p:cNvSpPr/>
            <p:nvPr/>
          </p:nvSpPr>
          <p:spPr bwMode="auto">
            <a:xfrm>
              <a:off x="3037113" y="5556070"/>
              <a:ext cx="235131" cy="285344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04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A0FBA9-57F4-4BFF-A505-259DC5DF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PCA Dimension 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BD795A9-A7A5-40DF-94F3-DA3431CC1A41}"/>
              </a:ext>
            </a:extLst>
          </p:cNvPr>
          <p:cNvGrpSpPr/>
          <p:nvPr/>
        </p:nvGrpSpPr>
        <p:grpSpPr>
          <a:xfrm>
            <a:off x="692332" y="4203427"/>
            <a:ext cx="5630091" cy="1703030"/>
            <a:chOff x="457199" y="4203427"/>
            <a:chExt cx="5630091" cy="17030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835D538-0583-4B0B-9544-0A49052F4F95}"/>
                </a:ext>
              </a:extLst>
            </p:cNvPr>
            <p:cNvSpPr txBox="1"/>
            <p:nvPr/>
          </p:nvSpPr>
          <p:spPr>
            <a:xfrm>
              <a:off x="457199" y="4203427"/>
              <a:ext cx="5630091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low pitch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slightly wide pitch range        over about 3 seconds 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creaky voice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breathiness                            over about 1 second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xmlns="" id="{CA103CC5-1A79-4F93-886F-03CC4B882691}"/>
                </a:ext>
              </a:extLst>
            </p:cNvPr>
            <p:cNvSpPr/>
            <p:nvPr/>
          </p:nvSpPr>
          <p:spPr bwMode="auto">
            <a:xfrm>
              <a:off x="3021875" y="4214949"/>
              <a:ext cx="235131" cy="1297577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xmlns="" id="{C11AF2C3-4B8A-4D5D-977E-8E97821352FB}"/>
                </a:ext>
              </a:extLst>
            </p:cNvPr>
            <p:cNvSpPr/>
            <p:nvPr/>
          </p:nvSpPr>
          <p:spPr bwMode="auto">
            <a:xfrm>
              <a:off x="3037113" y="5556070"/>
              <a:ext cx="235131" cy="285344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pic>
        <p:nvPicPr>
          <p:cNvPr id="16" name="lo5-utep00-566-document">
            <a:hlinkClick r:id="" action="ppaction://media"/>
            <a:extLst>
              <a:ext uri="{FF2B5EF4-FFF2-40B4-BE49-F238E27FC236}">
                <a16:creationId xmlns:a16="http://schemas.microsoft.com/office/drawing/2014/main" xmlns="" id="{FF117806-2021-42CF-9CC6-B5F727F08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4172" y="1601740"/>
            <a:ext cx="609600" cy="609600"/>
          </a:xfrm>
          <a:prstGeom prst="rect">
            <a:avLst/>
          </a:prstGeom>
        </p:spPr>
      </p:pic>
      <p:pic>
        <p:nvPicPr>
          <p:cNvPr id="17" name="lo5-utep04-343-imagine">
            <a:hlinkClick r:id="" action="ppaction://media"/>
            <a:extLst>
              <a:ext uri="{FF2B5EF4-FFF2-40B4-BE49-F238E27FC236}">
                <a16:creationId xmlns:a16="http://schemas.microsoft.com/office/drawing/2014/main" xmlns="" id="{01ED4EFE-EBD1-4840-AB53-46FCB4D0B3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94172" y="2525486"/>
            <a:ext cx="609600" cy="609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7A78323-31A0-4ED2-9798-E0936BE0A224}"/>
              </a:ext>
            </a:extLst>
          </p:cNvPr>
          <p:cNvSpPr txBox="1"/>
          <p:nvPr/>
        </p:nvSpPr>
        <p:spPr>
          <a:xfrm>
            <a:off x="631370" y="1472884"/>
            <a:ext cx="6318069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… need to think about, so I can write it up in the document, to where we’re </a:t>
            </a:r>
            <a:r>
              <a:rPr lang="en-US" i="1" dirty="0" err="1"/>
              <a:t>gonna</a:t>
            </a:r>
            <a:r>
              <a:rPr lang="en-US" i="1" dirty="0"/>
              <a:t> give to the taggers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E31543D-4214-4923-BE0D-DB9FDE589883}"/>
              </a:ext>
            </a:extLst>
          </p:cNvPr>
          <p:cNvSpPr txBox="1"/>
          <p:nvPr/>
        </p:nvSpPr>
        <p:spPr>
          <a:xfrm>
            <a:off x="631370" y="2854680"/>
            <a:ext cx="6483533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and like, I could just imagine being part of something like that</a:t>
            </a:r>
            <a:endParaRPr lang="en-US" sz="1200" i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7B408DBB-8483-4193-96E9-3BABF986F14A}"/>
              </a:ext>
            </a:extLst>
          </p:cNvPr>
          <p:cNvCxnSpPr/>
          <p:nvPr/>
        </p:nvCxnSpPr>
        <p:spPr bwMode="auto">
          <a:xfrm>
            <a:off x="5573484" y="1881052"/>
            <a:ext cx="10276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9DBE593E-3D55-4DF2-9CC8-02A80B8C5900}"/>
              </a:ext>
            </a:extLst>
          </p:cNvPr>
          <p:cNvCxnSpPr>
            <a:cxnSpLocks/>
          </p:cNvCxnSpPr>
          <p:nvPr/>
        </p:nvCxnSpPr>
        <p:spPr bwMode="auto">
          <a:xfrm>
            <a:off x="718456" y="2303417"/>
            <a:ext cx="93617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99B64476-A403-4B92-818A-192C87BD9F05}"/>
              </a:ext>
            </a:extLst>
          </p:cNvPr>
          <p:cNvCxnSpPr>
            <a:cxnSpLocks/>
          </p:cNvCxnSpPr>
          <p:nvPr/>
        </p:nvCxnSpPr>
        <p:spPr bwMode="auto">
          <a:xfrm>
            <a:off x="6087289" y="3290697"/>
            <a:ext cx="79683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82DD3E2-D803-46B9-8355-C6795E7AD158}"/>
              </a:ext>
            </a:extLst>
          </p:cNvPr>
          <p:cNvSpPr txBox="1"/>
          <p:nvPr/>
        </p:nvSpPr>
        <p:spPr>
          <a:xfrm>
            <a:off x="5952307" y="6463513"/>
            <a:ext cx="4572000" cy="335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/>
              <a:t>utep-social00@9:26, utep-social04@5:43</a:t>
            </a:r>
          </a:p>
        </p:txBody>
      </p:sp>
    </p:spTree>
    <p:extLst>
      <p:ext uri="{BB962C8B-B14F-4D97-AF65-F5344CB8AC3E}">
        <p14:creationId xmlns:p14="http://schemas.microsoft.com/office/powerpoint/2010/main" val="216203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EF59DB-67DC-4974-906A-D253984B1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14" y="1600200"/>
            <a:ext cx="8056485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musings …</a:t>
            </a:r>
          </a:p>
          <a:p>
            <a:pPr marL="0" indent="0">
              <a:buNone/>
            </a:pPr>
            <a:r>
              <a:rPr lang="en-US" sz="2400" dirty="0"/>
              <a:t>not intended to affect the hearer nor </a:t>
            </a:r>
            <a:r>
              <a:rPr lang="en-US" sz="2400" dirty="0" smtClean="0"/>
              <a:t>evoke </a:t>
            </a:r>
            <a:r>
              <a:rPr lang="en-US" sz="2400" dirty="0"/>
              <a:t>a reaction … </a:t>
            </a:r>
          </a:p>
          <a:p>
            <a:pPr marL="0" indent="0">
              <a:buNone/>
            </a:pPr>
            <a:r>
              <a:rPr lang="en-US" sz="2400" dirty="0"/>
              <a:t>temporarily disengaging from the interaction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7425E6-712A-48C8-867C-F3DCDADD3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81" t="27492" r="41047" b="50000"/>
          <a:stretch/>
        </p:blipFill>
        <p:spPr>
          <a:xfrm>
            <a:off x="1288867" y="3429000"/>
            <a:ext cx="6775751" cy="24405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CA0FBA9-57F4-4BFF-A505-259DC5DF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Common Uses of Dimension </a:t>
            </a:r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997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EF59DB-67DC-4974-906A-D253984B1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3682"/>
            <a:ext cx="8229600" cy="549231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Try </a:t>
            </a:r>
            <a:r>
              <a:rPr lang="en-US" sz="2400" dirty="0" smtClean="0"/>
              <a:t>it with a neighbor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	</a:t>
            </a:r>
            <a:r>
              <a:rPr lang="en-US" sz="2400" i="1" dirty="0"/>
              <a:t>Hello, (to self: wow it’s warm today).  How are you?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>
              <a:buNone/>
            </a:pPr>
            <a:r>
              <a:rPr lang="en-US" sz="2400" i="1" dirty="0"/>
              <a:t>	</a:t>
            </a:r>
            <a:r>
              <a:rPr lang="en-US" sz="2400" i="1" dirty="0" smtClean="0">
                <a:solidFill>
                  <a:schemeClr val="tx1">
                    <a:lumMod val="75000"/>
                  </a:schemeClr>
                </a:solidFill>
              </a:rPr>
              <a:t>working </a:t>
            </a:r>
            <a:r>
              <a:rPr lang="en-US" sz="2400" i="1" dirty="0">
                <a:solidFill>
                  <a:schemeClr val="tx1">
                    <a:lumMod val="75000"/>
                  </a:schemeClr>
                </a:solidFill>
              </a:rPr>
              <a:t>a company really making a difference …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tx1">
                    <a:lumMod val="75000"/>
                  </a:schemeClr>
                </a:solidFill>
              </a:rPr>
              <a:t>	I could just imagine being part of something like </a:t>
            </a:r>
            <a:r>
              <a:rPr lang="en-US" sz="2400" i="1" dirty="0" smtClean="0">
                <a:solidFill>
                  <a:schemeClr val="tx1">
                    <a:lumMod val="75000"/>
                  </a:schemeClr>
                </a:solidFill>
              </a:rPr>
              <a:t>that</a:t>
            </a:r>
          </a:p>
          <a:p>
            <a:pPr marL="0" indent="0">
              <a:buNone/>
            </a:pPr>
            <a:endParaRPr lang="en-US" sz="2400" i="1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i="1" dirty="0" smtClean="0"/>
              <a:t>	</a:t>
            </a:r>
            <a:endParaRPr lang="en-US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7425E6-712A-48C8-867C-F3DCDADD3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81" t="27492" r="41047" b="50000"/>
          <a:stretch/>
        </p:blipFill>
        <p:spPr>
          <a:xfrm>
            <a:off x="1288867" y="3429000"/>
            <a:ext cx="6775751" cy="244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D7933-F59B-4F9F-8C8B-2E3E2F03A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61EDFDF-EC92-4069-ACFE-7CB3EC2CFC9A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kern="0"/>
              <a:t>PCA Dimension 10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9EC6465-92C7-42DC-986C-7D5E8A116485}"/>
              </a:ext>
            </a:extLst>
          </p:cNvPr>
          <p:cNvGrpSpPr/>
          <p:nvPr/>
        </p:nvGrpSpPr>
        <p:grpSpPr>
          <a:xfrm>
            <a:off x="438799" y="1143000"/>
            <a:ext cx="8248001" cy="2693583"/>
            <a:chOff x="457200" y="1600200"/>
            <a:chExt cx="8248001" cy="26935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30D1475-76AB-447C-AC34-C0950920F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254" t="49035" r="16961" b="17341"/>
            <a:stretch/>
          </p:blipFill>
          <p:spPr>
            <a:xfrm>
              <a:off x="457200" y="1600200"/>
              <a:ext cx="8248001" cy="22664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E1EE962-7FCF-4357-8064-9B44D7284FE6}"/>
                </a:ext>
              </a:extLst>
            </p:cNvPr>
            <p:cNvSpPr/>
            <p:nvPr/>
          </p:nvSpPr>
          <p:spPr bwMode="auto">
            <a:xfrm>
              <a:off x="457691" y="3865518"/>
              <a:ext cx="8229600" cy="42826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1600" b="0" i="0" u="none" strike="noStrike" cap="none" normalizeH="0" baseline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  <a:ea typeface="ＭＳ Ｐゴシック" pitchFamily="50" charset="-128"/>
                </a:rPr>
                <a:t>                  milliseconds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065B80-C2EC-4DC3-B72A-71AAD212269C}"/>
              </a:ext>
            </a:extLst>
          </p:cNvPr>
          <p:cNvGrpSpPr/>
          <p:nvPr/>
        </p:nvGrpSpPr>
        <p:grpSpPr>
          <a:xfrm>
            <a:off x="692332" y="4203427"/>
            <a:ext cx="5630091" cy="1703030"/>
            <a:chOff x="457199" y="4203427"/>
            <a:chExt cx="5630091" cy="17030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35D16E5-5838-4818-8012-F1771FD35020}"/>
                </a:ext>
              </a:extLst>
            </p:cNvPr>
            <p:cNvSpPr txBox="1"/>
            <p:nvPr/>
          </p:nvSpPr>
          <p:spPr>
            <a:xfrm>
              <a:off x="457199" y="4203427"/>
              <a:ext cx="5630091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breathy voice        over about 3 seconds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creaky voice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wide pitch 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pitch rise               after that region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98018255-39E4-4002-8F6C-258EDD924015}"/>
                </a:ext>
              </a:extLst>
            </p:cNvPr>
            <p:cNvSpPr/>
            <p:nvPr/>
          </p:nvSpPr>
          <p:spPr bwMode="auto">
            <a:xfrm>
              <a:off x="2037807" y="4798424"/>
              <a:ext cx="235131" cy="670560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xmlns="" id="{1582D2BB-9033-4911-9C4A-22AB8177E9F0}"/>
                </a:ext>
              </a:extLst>
            </p:cNvPr>
            <p:cNvSpPr/>
            <p:nvPr/>
          </p:nvSpPr>
          <p:spPr bwMode="auto">
            <a:xfrm>
              <a:off x="2037806" y="4358253"/>
              <a:ext cx="235131" cy="285344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xmlns="" id="{C12F409A-E888-4C63-9333-AA9EE474E42F}"/>
                </a:ext>
              </a:extLst>
            </p:cNvPr>
            <p:cNvSpPr/>
            <p:nvPr/>
          </p:nvSpPr>
          <p:spPr bwMode="auto">
            <a:xfrm>
              <a:off x="2037805" y="5586408"/>
              <a:ext cx="235131" cy="285344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E5680F-42A4-413F-9669-ED09E84B72C1}"/>
              </a:ext>
            </a:extLst>
          </p:cNvPr>
          <p:cNvSpPr txBox="1"/>
          <p:nvPr/>
        </p:nvSpPr>
        <p:spPr>
          <a:xfrm>
            <a:off x="2525981" y="49317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over about 1 second</a:t>
            </a:r>
          </a:p>
        </p:txBody>
      </p:sp>
    </p:spTree>
    <p:extLst>
      <p:ext uri="{BB962C8B-B14F-4D97-AF65-F5344CB8AC3E}">
        <p14:creationId xmlns:p14="http://schemas.microsoft.com/office/powerpoint/2010/main" val="19944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E61EDFDF-EC92-4069-ACFE-7CB3EC2CFC9A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kern="0"/>
              <a:t>PCA Dimension 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065B80-C2EC-4DC3-B72A-71AAD212269C}"/>
              </a:ext>
            </a:extLst>
          </p:cNvPr>
          <p:cNvGrpSpPr/>
          <p:nvPr/>
        </p:nvGrpSpPr>
        <p:grpSpPr>
          <a:xfrm>
            <a:off x="692332" y="4203427"/>
            <a:ext cx="5630091" cy="1703030"/>
            <a:chOff x="457199" y="4203427"/>
            <a:chExt cx="5630091" cy="17030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35D16E5-5838-4818-8012-F1771FD35020}"/>
                </a:ext>
              </a:extLst>
            </p:cNvPr>
            <p:cNvSpPr txBox="1"/>
            <p:nvPr/>
          </p:nvSpPr>
          <p:spPr>
            <a:xfrm>
              <a:off x="457199" y="4203427"/>
              <a:ext cx="5630091" cy="170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/>
                <a:t>breathy voice        over about 3 seconds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creaky voice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wide pitch </a:t>
              </a:r>
            </a:p>
            <a:p>
              <a:pPr>
                <a:lnSpc>
                  <a:spcPct val="150000"/>
                </a:lnSpc>
              </a:pPr>
              <a:r>
                <a:rPr lang="en-US"/>
                <a:t>pitch rise               after that region</a:t>
              </a:r>
            </a:p>
          </p:txBody>
        </p: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98018255-39E4-4002-8F6C-258EDD924015}"/>
                </a:ext>
              </a:extLst>
            </p:cNvPr>
            <p:cNvSpPr/>
            <p:nvPr/>
          </p:nvSpPr>
          <p:spPr bwMode="auto">
            <a:xfrm>
              <a:off x="2037807" y="4798424"/>
              <a:ext cx="235131" cy="670560"/>
            </a:xfrm>
            <a:prstGeom prst="rightBrac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xmlns="" id="{1582D2BB-9033-4911-9C4A-22AB8177E9F0}"/>
                </a:ext>
              </a:extLst>
            </p:cNvPr>
            <p:cNvSpPr/>
            <p:nvPr/>
          </p:nvSpPr>
          <p:spPr bwMode="auto">
            <a:xfrm>
              <a:off x="2037806" y="4358253"/>
              <a:ext cx="235131" cy="285344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xmlns="" id="{C12F409A-E888-4C63-9333-AA9EE474E42F}"/>
                </a:ext>
              </a:extLst>
            </p:cNvPr>
            <p:cNvSpPr/>
            <p:nvPr/>
          </p:nvSpPr>
          <p:spPr bwMode="auto">
            <a:xfrm>
              <a:off x="2037805" y="5586408"/>
              <a:ext cx="235131" cy="285344"/>
            </a:xfrm>
            <a:prstGeom prst="rightBrace">
              <a:avLst>
                <a:gd name="adj1" fmla="val 0"/>
                <a:gd name="adj2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E5680F-42A4-413F-9669-ED09E84B72C1}"/>
              </a:ext>
            </a:extLst>
          </p:cNvPr>
          <p:cNvSpPr txBox="1"/>
          <p:nvPr/>
        </p:nvSpPr>
        <p:spPr>
          <a:xfrm>
            <a:off x="2525981" y="493176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over about 1 second</a:t>
            </a:r>
          </a:p>
        </p:txBody>
      </p:sp>
      <p:pic>
        <p:nvPicPr>
          <p:cNvPr id="2" name="lo10-utep00-552-content">
            <a:hlinkClick r:id="" action="ppaction://media"/>
            <a:extLst>
              <a:ext uri="{FF2B5EF4-FFF2-40B4-BE49-F238E27FC236}">
                <a16:creationId xmlns:a16="http://schemas.microsoft.com/office/drawing/2014/main" xmlns="" id="{6A369BDD-C9D0-48D8-8E51-0E721DF47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3181" y="3005293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B52318-4A29-4C6F-A239-4C667BC3BA72}"/>
              </a:ext>
            </a:extLst>
          </p:cNvPr>
          <p:cNvSpPr txBox="1"/>
          <p:nvPr/>
        </p:nvSpPr>
        <p:spPr>
          <a:xfrm>
            <a:off x="5987143" y="649629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utepsocial04@1:00, utepsocial00@9:12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04C2F22-D301-42B3-B142-C43B78A8F6E7}"/>
              </a:ext>
            </a:extLst>
          </p:cNvPr>
          <p:cNvSpPr txBox="1"/>
          <p:nvPr/>
        </p:nvSpPr>
        <p:spPr>
          <a:xfrm>
            <a:off x="692331" y="2893590"/>
            <a:ext cx="563009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They’re searching for content? they’re searching for↑ . . . // yeah</a:t>
            </a:r>
            <a:r>
              <a:rPr lang="en-US" dirty="0"/>
              <a:t>⇑</a:t>
            </a:r>
            <a:r>
              <a:rPr lang="en-US" i="1" dirty="0"/>
              <a:t>, content, um↑ // a feeling↑</a:t>
            </a:r>
          </a:p>
        </p:txBody>
      </p:sp>
      <p:pic>
        <p:nvPicPr>
          <p:cNvPr id="15" name="from-epc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1619" y="1622507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31543D-4214-4923-BE0D-DB9FDE589883}"/>
              </a:ext>
            </a:extLst>
          </p:cNvPr>
          <p:cNvSpPr txBox="1"/>
          <p:nvPr/>
        </p:nvSpPr>
        <p:spPr>
          <a:xfrm>
            <a:off x="692331" y="1655535"/>
            <a:ext cx="485121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um, I’m a transfer student, from EPCC</a:t>
            </a:r>
            <a:r>
              <a:rPr lang="en-US" sz="1200" i="1" dirty="0"/>
              <a:t> </a:t>
            </a:r>
            <a:r>
              <a:rPr lang="en-US" i="1" dirty="0"/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7189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773C46-3043-4E18-9F09-DF4819EA3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2" y="1600200"/>
            <a:ext cx="7861177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shared laughter …</a:t>
            </a:r>
          </a:p>
          <a:p>
            <a:pPr marL="0" indent="0">
              <a:buNone/>
            </a:pPr>
            <a:r>
              <a:rPr lang="en-US" sz="2400" dirty="0"/>
              <a:t>trying to establish the context …</a:t>
            </a:r>
          </a:p>
          <a:p>
            <a:pPr marL="0" indent="0">
              <a:buNone/>
            </a:pPr>
            <a:r>
              <a:rPr lang="en-US" sz="2400" dirty="0"/>
              <a:t>preliminary to a deeper discussion …</a:t>
            </a:r>
          </a:p>
          <a:p>
            <a:pPr marL="0" indent="0">
              <a:buNone/>
            </a:pPr>
            <a:r>
              <a:rPr lang="en-US" sz="2400" dirty="0"/>
              <a:t>trying to reach agreement …</a:t>
            </a:r>
          </a:p>
          <a:p>
            <a:pPr marL="0" indent="0">
              <a:buNone/>
            </a:pPr>
            <a:r>
              <a:rPr lang="en-US" sz="2400" dirty="0"/>
              <a:t>trying to name something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2CF8D-FDE3-450E-87CE-EE9670A5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62" t="25427" r="6190" b="52712"/>
          <a:stretch/>
        </p:blipFill>
        <p:spPr>
          <a:xfrm>
            <a:off x="1558834" y="4073434"/>
            <a:ext cx="6472044" cy="23687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CA0FBA9-57F4-4BFF-A505-259DC5DFB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Common Uses of Dimension 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800725" y="3600450"/>
            <a:ext cx="2812145" cy="2600325"/>
            <a:chOff x="5800725" y="3600450"/>
            <a:chExt cx="2812145" cy="2600325"/>
          </a:xfrm>
          <a:solidFill>
            <a:srgbClr val="084BA1"/>
          </a:solidFill>
        </p:grpSpPr>
        <p:sp>
          <p:nvSpPr>
            <p:cNvPr id="9" name="Rounded Rectangle 8"/>
            <p:cNvSpPr/>
            <p:nvPr/>
          </p:nvSpPr>
          <p:spPr bwMode="auto">
            <a:xfrm>
              <a:off x="7448550" y="3600450"/>
              <a:ext cx="1164320" cy="2600325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5800725" y="5105400"/>
              <a:ext cx="2781300" cy="1095375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rPr>
                <a:t>Give it a</a:t>
              </a:r>
              <a:r>
                <a:rPr kumimoji="1" lang="en-US" sz="2000" b="1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rPr>
                <a:t> try!</a:t>
              </a:r>
              <a:endParaRPr kumimoji="1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511" y="632523"/>
            <a:ext cx="9004464" cy="407851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Language = words + prosody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                 intonation + intensity + timing + voicing …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modal + harmonic + falsetto + creaky + whispered + breathy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33FE98-5F7A-455F-AF87-CFF7A0C7B662}"/>
              </a:ext>
            </a:extLst>
          </p:cNvPr>
          <p:cNvSpPr txBox="1"/>
          <p:nvPr/>
        </p:nvSpPr>
        <p:spPr>
          <a:xfrm>
            <a:off x="417872" y="6465161"/>
            <a:ext cx="79395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https://www.ims.uni-stuttgart.de/institut/arbeitsgruppen/ehemalig/ep-dogil/EGG/page10.htm#modal</a:t>
            </a:r>
          </a:p>
        </p:txBody>
      </p:sp>
      <p:pic>
        <p:nvPicPr>
          <p:cNvPr id="2" name="modal">
            <a:hlinkClick r:id="" action="ppaction://media"/>
            <a:extLst>
              <a:ext uri="{FF2B5EF4-FFF2-40B4-BE49-F238E27FC236}">
                <a16:creationId xmlns:a16="http://schemas.microsoft.com/office/drawing/2014/main" xmlns="" id="{3A8EB3A0-EDB4-4355-A18F-3CEB689F6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1426" y="4240502"/>
            <a:ext cx="609600" cy="609600"/>
          </a:xfrm>
          <a:prstGeom prst="rect">
            <a:avLst/>
          </a:prstGeom>
        </p:spPr>
      </p:pic>
      <p:pic>
        <p:nvPicPr>
          <p:cNvPr id="5" name="falsetto">
            <a:hlinkClick r:id="" action="ppaction://media"/>
            <a:extLst>
              <a:ext uri="{FF2B5EF4-FFF2-40B4-BE49-F238E27FC236}">
                <a16:creationId xmlns:a16="http://schemas.microsoft.com/office/drawing/2014/main" xmlns="" id="{EAFDF486-7262-49D3-B537-51C9E818BF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78184" y="4170017"/>
            <a:ext cx="152400" cy="152400"/>
          </a:xfrm>
          <a:prstGeom prst="rect">
            <a:avLst/>
          </a:prstGeom>
        </p:spPr>
      </p:pic>
      <p:pic>
        <p:nvPicPr>
          <p:cNvPr id="6" name="creak">
            <a:hlinkClick r:id="" action="ppaction://media"/>
            <a:extLst>
              <a:ext uri="{FF2B5EF4-FFF2-40B4-BE49-F238E27FC236}">
                <a16:creationId xmlns:a16="http://schemas.microsoft.com/office/drawing/2014/main" xmlns="" id="{15BCA5A0-F951-4201-ACE7-8E48B5303D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91062" y="4240502"/>
            <a:ext cx="609600" cy="609600"/>
          </a:xfrm>
          <a:prstGeom prst="rect">
            <a:avLst/>
          </a:prstGeom>
        </p:spPr>
      </p:pic>
      <p:pic>
        <p:nvPicPr>
          <p:cNvPr id="7" name="whisper">
            <a:hlinkClick r:id="" action="ppaction://media"/>
            <a:extLst>
              <a:ext uri="{FF2B5EF4-FFF2-40B4-BE49-F238E27FC236}">
                <a16:creationId xmlns:a16="http://schemas.microsoft.com/office/drawing/2014/main" xmlns="" id="{5E21E4E8-D2F5-4820-A4EE-DF56A705DDD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70665" y="4240502"/>
            <a:ext cx="609600" cy="609600"/>
          </a:xfrm>
          <a:prstGeom prst="rect">
            <a:avLst/>
          </a:prstGeom>
        </p:spPr>
      </p:pic>
      <p:pic>
        <p:nvPicPr>
          <p:cNvPr id="8" name="breathy">
            <a:hlinkClick r:id="" action="ppaction://media"/>
            <a:extLst>
              <a:ext uri="{FF2B5EF4-FFF2-40B4-BE49-F238E27FC236}">
                <a16:creationId xmlns:a16="http://schemas.microsoft.com/office/drawing/2014/main" xmlns="" id="{38948508-4236-4D42-9DF0-16A7291900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47820" y="4240502"/>
            <a:ext cx="609600" cy="6096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2599944" y="1095375"/>
            <a:ext cx="962406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3790950" y="1104900"/>
            <a:ext cx="323850" cy="8763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4152900" y="1095375"/>
            <a:ext cx="1076325" cy="8477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4533900" y="1104900"/>
            <a:ext cx="1809750" cy="9048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1143000" y="2412668"/>
            <a:ext cx="5022712" cy="13512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599944" y="2428568"/>
            <a:ext cx="3743706" cy="133533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4048125" y="2441243"/>
            <a:ext cx="2514790" cy="1320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995862" y="2479343"/>
            <a:ext cx="1784404" cy="12502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6562915" y="2479343"/>
            <a:ext cx="379196" cy="1282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7113449" y="2479343"/>
            <a:ext cx="1016519" cy="12820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10357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773C46-3043-4E18-9F09-DF4819EA3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1235"/>
            <a:ext cx="8229600" cy="531476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Try it!</a:t>
            </a:r>
          </a:p>
          <a:p>
            <a:pPr marL="0" indent="0">
              <a:buNone/>
            </a:pPr>
            <a:r>
              <a:rPr lang="en-US" sz="2400" i="1" dirty="0" smtClean="0"/>
              <a:t>	Me? Well, I’m from El Paso  (out in Texas) …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first imagining talking to a stranger you’ve met in Paris…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 smtClean="0"/>
              <a:t>then imagining you’re talking to someone in Dallas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2CF8D-FDE3-450E-87CE-EE9670A5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62" t="25427" r="6190" b="52712"/>
          <a:stretch/>
        </p:blipFill>
        <p:spPr>
          <a:xfrm>
            <a:off x="1558834" y="4073434"/>
            <a:ext cx="6472044" cy="23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14A227-B9E5-442B-966F-FC25D31D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80"/>
            <a:ext cx="8229600" cy="1143000"/>
          </a:xfrm>
        </p:spPr>
        <p:txBody>
          <a:bodyPr/>
          <a:lstStyle/>
          <a:p>
            <a:r>
              <a:rPr lang="en-US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B12555-994F-4690-BBF3-B2E6A6BC5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2480"/>
            <a:ext cx="8229600" cy="44958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/>
              <a:t>Hypothesis: Native speakers will judge stimuli that exemplify these constructions to have the claimed meanings more often than controls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/>
              <a:t>Participants: 99 crowdworkers, native speakers of English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/>
              <a:t>Stimuli: 47 clips, 7 or 8 exemplifying each pattern or the opposite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338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FA6BFB-DF06-4246-A916-7FD65489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904C8E-7416-45EE-AF5E-428A16EFB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CC9FF15-6956-4A92-ADF8-C3DDCCA1082C}"/>
              </a:ext>
            </a:extLst>
          </p:cNvPr>
          <p:cNvGrpSpPr/>
          <p:nvPr/>
        </p:nvGrpSpPr>
        <p:grpSpPr>
          <a:xfrm>
            <a:off x="457200" y="0"/>
            <a:ext cx="8229600" cy="6858000"/>
            <a:chOff x="943330" y="152400"/>
            <a:chExt cx="7562138" cy="59827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DD3C170-41E8-4A76-A090-B5B76CD39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143"/>
            <a:stretch/>
          </p:blipFill>
          <p:spPr>
            <a:xfrm>
              <a:off x="943330" y="1001486"/>
              <a:ext cx="7562137" cy="513370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5FB3C20-61BD-4D67-88D8-DDCEECF79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7619"/>
            <a:stretch/>
          </p:blipFill>
          <p:spPr>
            <a:xfrm>
              <a:off x="943331" y="152400"/>
              <a:ext cx="7562137" cy="84908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6429AF9-DC07-4917-83D6-67FFC51A33B0}"/>
              </a:ext>
            </a:extLst>
          </p:cNvPr>
          <p:cNvGrpSpPr/>
          <p:nvPr/>
        </p:nvGrpSpPr>
        <p:grpSpPr>
          <a:xfrm>
            <a:off x="3352800" y="4019006"/>
            <a:ext cx="2643051" cy="291737"/>
            <a:chOff x="3352800" y="4019006"/>
            <a:chExt cx="2643051" cy="29173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E13C35F0-CAD5-4BD5-9BED-300A43E0E83B}"/>
                </a:ext>
              </a:extLst>
            </p:cNvPr>
            <p:cNvCxnSpPr/>
            <p:nvPr/>
          </p:nvCxnSpPr>
          <p:spPr bwMode="auto">
            <a:xfrm flipH="1">
              <a:off x="3352800" y="4310743"/>
              <a:ext cx="1219200" cy="0"/>
            </a:xfrm>
            <a:prstGeom prst="straightConnector1">
              <a:avLst/>
            </a:prstGeom>
            <a:ln w="57150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F28BE051-8BDD-4E4C-B8E6-A28F65CFC73C}"/>
                </a:ext>
              </a:extLst>
            </p:cNvPr>
            <p:cNvCxnSpPr/>
            <p:nvPr/>
          </p:nvCxnSpPr>
          <p:spPr bwMode="auto">
            <a:xfrm flipH="1">
              <a:off x="4776651" y="4019006"/>
              <a:ext cx="1219200" cy="0"/>
            </a:xfrm>
            <a:prstGeom prst="straightConnector1">
              <a:avLst/>
            </a:prstGeom>
            <a:ln w="57150">
              <a:solidFill>
                <a:schemeClr val="bg1">
                  <a:lumMod val="60000"/>
                  <a:lumOff val="40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61677BB-0B9B-466D-97A9-1EE014B8C470}"/>
              </a:ext>
            </a:extLst>
          </p:cNvPr>
          <p:cNvGrpSpPr/>
          <p:nvPr/>
        </p:nvGrpSpPr>
        <p:grpSpPr>
          <a:xfrm>
            <a:off x="3196045" y="3087189"/>
            <a:ext cx="1375955" cy="2425337"/>
            <a:chOff x="3196045" y="3087189"/>
            <a:chExt cx="1375955" cy="242533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DEBB69BD-6AEA-4BC4-B31D-C0437E22FC5B}"/>
                </a:ext>
              </a:extLst>
            </p:cNvPr>
            <p:cNvCxnSpPr/>
            <p:nvPr/>
          </p:nvCxnSpPr>
          <p:spPr bwMode="auto">
            <a:xfrm flipH="1">
              <a:off x="3196045" y="5512526"/>
              <a:ext cx="1219200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D2BE63F5-ED59-4A42-AC9A-35611A58563E}"/>
                </a:ext>
              </a:extLst>
            </p:cNvPr>
            <p:cNvCxnSpPr/>
            <p:nvPr/>
          </p:nvCxnSpPr>
          <p:spPr bwMode="auto">
            <a:xfrm flipH="1">
              <a:off x="3352800" y="3087189"/>
              <a:ext cx="1219200" cy="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6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08DC9EF-5A43-4CE5-BB75-28A6F07302E2}"/>
              </a:ext>
            </a:extLst>
          </p:cNvPr>
          <p:cNvGrpSpPr/>
          <p:nvPr/>
        </p:nvGrpSpPr>
        <p:grpSpPr>
          <a:xfrm>
            <a:off x="0" y="645392"/>
            <a:ext cx="9144000" cy="2697866"/>
            <a:chOff x="0" y="1366157"/>
            <a:chExt cx="9144000" cy="269786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6D83D44-C4A9-492E-AADF-B1850D7BA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72" t="26390" r="2666" b="30538"/>
            <a:stretch/>
          </p:blipFill>
          <p:spPr>
            <a:xfrm>
              <a:off x="0" y="1366157"/>
              <a:ext cx="9144000" cy="269786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59E21EA-C18E-4ECE-8AF4-C2845FA2A4A3}"/>
                </a:ext>
              </a:extLst>
            </p:cNvPr>
            <p:cNvSpPr/>
            <p:nvPr/>
          </p:nvSpPr>
          <p:spPr bwMode="auto">
            <a:xfrm>
              <a:off x="3174223" y="2029097"/>
              <a:ext cx="775064" cy="243840"/>
            </a:xfrm>
            <a:prstGeom prst="rect">
              <a:avLst/>
            </a:prstGeom>
            <a:solidFill>
              <a:srgbClr val="3399FF">
                <a:alpha val="16863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6A3A8E6-A126-4E07-903C-13037EB807FB}"/>
                </a:ext>
              </a:extLst>
            </p:cNvPr>
            <p:cNvSpPr/>
            <p:nvPr/>
          </p:nvSpPr>
          <p:spPr bwMode="auto">
            <a:xfrm>
              <a:off x="5286424" y="2462541"/>
              <a:ext cx="775064" cy="228600"/>
            </a:xfrm>
            <a:prstGeom prst="rect">
              <a:avLst/>
            </a:prstGeom>
            <a:solidFill>
              <a:srgbClr val="3399FF">
                <a:alpha val="16863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4BF29C1-6176-4112-AAA8-31277C644425}"/>
                </a:ext>
              </a:extLst>
            </p:cNvPr>
            <p:cNvSpPr/>
            <p:nvPr/>
          </p:nvSpPr>
          <p:spPr bwMode="auto">
            <a:xfrm>
              <a:off x="3174223" y="2264228"/>
              <a:ext cx="775064" cy="618309"/>
            </a:xfrm>
            <a:prstGeom prst="rect">
              <a:avLst/>
            </a:prstGeom>
            <a:solidFill>
              <a:srgbClr val="269999">
                <a:alpha val="1098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82D4DF6-DD26-4197-B76C-6F58957B7B93}"/>
                </a:ext>
              </a:extLst>
            </p:cNvPr>
            <p:cNvSpPr/>
            <p:nvPr/>
          </p:nvSpPr>
          <p:spPr bwMode="auto">
            <a:xfrm>
              <a:off x="5286424" y="2691141"/>
              <a:ext cx="775064" cy="191397"/>
            </a:xfrm>
            <a:prstGeom prst="rect">
              <a:avLst/>
            </a:prstGeom>
            <a:solidFill>
              <a:srgbClr val="269999">
                <a:alpha val="1098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0105C6C-6504-440B-A4D5-B83E130EE657}"/>
                </a:ext>
              </a:extLst>
            </p:cNvPr>
            <p:cNvSpPr/>
            <p:nvPr/>
          </p:nvSpPr>
          <p:spPr bwMode="auto">
            <a:xfrm>
              <a:off x="5286424" y="2029097"/>
              <a:ext cx="775064" cy="433444"/>
            </a:xfrm>
            <a:prstGeom prst="rect">
              <a:avLst/>
            </a:prstGeom>
            <a:solidFill>
              <a:srgbClr val="269999">
                <a:alpha val="1098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3FC2689-3A71-46D4-9E96-CAB6B39129F5}"/>
              </a:ext>
            </a:extLst>
          </p:cNvPr>
          <p:cNvSpPr txBox="1"/>
          <p:nvPr/>
        </p:nvSpPr>
        <p:spPr>
          <a:xfrm>
            <a:off x="2647354" y="4006198"/>
            <a:ext cx="326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significance at p &lt; .002,   </a:t>
            </a:r>
            <a:r>
              <a:rPr lang="el-GR" b="0" i="0">
                <a:effectLst/>
                <a:latin typeface="Roboto" panose="02000000000000000000" pitchFamily="2" charset="0"/>
              </a:rPr>
              <a:t>χ2</a:t>
            </a:r>
            <a:r>
              <a:rPr lang="en-US"/>
              <a:t> </a:t>
            </a:r>
          </a:p>
        </p:txBody>
      </p:sp>
      <p:sp>
        <p:nvSpPr>
          <p:cNvPr id="18" name="AutoShape 2" descr="{\displaystyle \chi }">
            <a:extLst>
              <a:ext uri="{FF2B5EF4-FFF2-40B4-BE49-F238E27FC236}">
                <a16:creationId xmlns:a16="http://schemas.microsoft.com/office/drawing/2014/main" xmlns="" id="{1FEAB3C7-4903-43F5-97AB-174F8A443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67968-5D56-49DA-A484-F9DC1284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40"/>
            <a:ext cx="8229600" cy="1143000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9683F3-72D5-40EB-844C-61AB9BB33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6" y="1181100"/>
            <a:ext cx="8229600" cy="4004086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/>
              <a:t>Breathy voice conveys</a:t>
            </a:r>
          </a:p>
          <a:p>
            <a:r>
              <a:rPr lang="en-US" sz="2800"/>
              <a:t>self-directed talk</a:t>
            </a:r>
          </a:p>
          <a:p>
            <a:pPr marL="0" indent="0">
              <a:buNone/>
            </a:pPr>
            <a:r>
              <a:rPr lang="en-US" sz="2800"/>
              <a:t>		</a:t>
            </a:r>
            <a:r>
              <a:rPr lang="en-US" sz="2000"/>
              <a:t>when brief and in the vicinity of </a:t>
            </a:r>
          </a:p>
          <a:p>
            <a:pPr marL="0" indent="0">
              <a:buNone/>
            </a:pPr>
            <a:r>
              <a:rPr lang="en-US" sz="2000"/>
              <a:t>		low, wide pitch, and creaky voice</a:t>
            </a:r>
          </a:p>
          <a:p>
            <a:pPr>
              <a:spcBef>
                <a:spcPts val="1200"/>
              </a:spcBef>
            </a:pPr>
            <a:r>
              <a:rPr lang="en-US" sz="2800"/>
              <a:t>grounding attempts</a:t>
            </a:r>
          </a:p>
          <a:p>
            <a:pPr marL="0" indent="0">
              <a:buNone/>
            </a:pPr>
            <a:r>
              <a:rPr lang="en-US" sz="2800"/>
              <a:t>		</a:t>
            </a:r>
            <a:r>
              <a:rPr lang="en-US" sz="2000"/>
              <a:t>when longer and surrounding brief</a:t>
            </a:r>
          </a:p>
          <a:p>
            <a:pPr marL="0" indent="0">
              <a:buNone/>
            </a:pPr>
            <a:r>
              <a:rPr lang="en-US" sz="2000"/>
              <a:t>		creaky voice leading to a pitch rise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6EB3527-9A58-4547-B95B-B0DE2242566B}"/>
              </a:ext>
            </a:extLst>
          </p:cNvPr>
          <p:cNvSpPr txBox="1"/>
          <p:nvPr/>
        </p:nvSpPr>
        <p:spPr>
          <a:xfrm>
            <a:off x="598715" y="5000520"/>
            <a:ext cx="8353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Value: for learners of English, for Alexa and friends,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for </a:t>
            </a:r>
            <a:r>
              <a:rPr lang="en-US" sz="2400" dirty="0"/>
              <a:t>robots …</a:t>
            </a:r>
          </a:p>
        </p:txBody>
      </p:sp>
    </p:spTree>
    <p:extLst>
      <p:ext uri="{BB962C8B-B14F-4D97-AF65-F5344CB8AC3E}">
        <p14:creationId xmlns:p14="http://schemas.microsoft.com/office/powerpoint/2010/main" val="11931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6C0F30-FC4D-4296-B6F9-53A0658A8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950867-B85F-4B06-9117-0A348A1F2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600200"/>
            <a:ext cx="7357898" cy="4495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What about other languages?</a:t>
            </a:r>
          </a:p>
        </p:txBody>
      </p:sp>
    </p:spTree>
    <p:extLst>
      <p:ext uri="{BB962C8B-B14F-4D97-AF65-F5344CB8AC3E}">
        <p14:creationId xmlns:p14="http://schemas.microsoft.com/office/powerpoint/2010/main" val="77420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D62AD9-AE42-45AA-91D5-FCC4FEFA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4BCE39-906B-4705-91CB-A242A4413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23854-92F7-4559-89E7-D33501A96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Opposite Patterns</a:t>
            </a:r>
          </a:p>
        </p:txBody>
      </p:sp>
      <p:pic>
        <p:nvPicPr>
          <p:cNvPr id="4" name="dim05_1_high_utep04_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6529" y="2760873"/>
            <a:ext cx="609600" cy="609600"/>
          </a:xfrm>
        </p:spPr>
      </p:pic>
      <p:sp>
        <p:nvSpPr>
          <p:cNvPr id="5" name="TextBox 4"/>
          <p:cNvSpPr txBox="1"/>
          <p:nvPr/>
        </p:nvSpPr>
        <p:spPr>
          <a:xfrm>
            <a:off x="3258105" y="2881007"/>
            <a:ext cx="261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oh really, that’s horrible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963" y="1451636"/>
            <a:ext cx="755847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Dimension 5 high:</a:t>
            </a:r>
          </a:p>
          <a:p>
            <a:pPr>
              <a:lnSpc>
                <a:spcPct val="150000"/>
              </a:lnSpc>
            </a:pPr>
            <a:r>
              <a:rPr lang="en-US" dirty="0"/>
              <a:t>   Form: briefly modal or harmonic voice, in the midst of high narrow pitch</a:t>
            </a:r>
          </a:p>
          <a:p>
            <a:pPr>
              <a:lnSpc>
                <a:spcPct val="150000"/>
              </a:lnSpc>
            </a:pPr>
            <a:r>
              <a:rPr lang="en-US" dirty="0"/>
              <a:t>   Function: other-directed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963" y="3510323"/>
            <a:ext cx="623760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Dimension 10 high:</a:t>
            </a:r>
          </a:p>
          <a:p>
            <a:pPr>
              <a:lnSpc>
                <a:spcPct val="150000"/>
              </a:lnSpc>
            </a:pPr>
            <a:r>
              <a:rPr lang="en-US" dirty="0"/>
              <a:t>   Form: modal or harmonic voice, and ending lower in pitch</a:t>
            </a:r>
          </a:p>
          <a:p>
            <a:pPr>
              <a:lnSpc>
                <a:spcPct val="150000"/>
              </a:lnSpc>
            </a:pPr>
            <a:r>
              <a:rPr lang="en-US" dirty="0"/>
              <a:t>   Function: explanation</a:t>
            </a:r>
          </a:p>
        </p:txBody>
      </p:sp>
      <p:pic>
        <p:nvPicPr>
          <p:cNvPr id="8" name="dim10_1_high_utep00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6529" y="5041777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8104" y="4929815"/>
            <a:ext cx="3826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we haven’t done anything, and the</a:t>
            </a:r>
          </a:p>
          <a:p>
            <a:r>
              <a:rPr lang="en-US" i="1" dirty="0"/>
              <a:t>only reason I like is that we haven’t </a:t>
            </a:r>
          </a:p>
          <a:p>
            <a:r>
              <a:rPr lang="en-US" i="1" dirty="0"/>
              <a:t>done anything</a:t>
            </a:r>
          </a:p>
        </p:txBody>
      </p:sp>
    </p:spTree>
    <p:extLst>
      <p:ext uri="{BB962C8B-B14F-4D97-AF65-F5344CB8AC3E}">
        <p14:creationId xmlns:p14="http://schemas.microsoft.com/office/powerpoint/2010/main" val="1023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Extra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106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Dimension 5 low (self-directed)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Dimension 10 low (grounding)</a:t>
            </a:r>
          </a:p>
        </p:txBody>
      </p:sp>
      <p:pic>
        <p:nvPicPr>
          <p:cNvPr id="4" name="lo10-utep04-60-programming">
            <a:hlinkClick r:id="" action="ppaction://media"/>
            <a:extLst>
              <a:ext uri="{FF2B5EF4-FFF2-40B4-BE49-F238E27FC236}">
                <a16:creationId xmlns:a16="http://schemas.microsoft.com/office/drawing/2014/main" xmlns="" id="{C1AFC8B3-401B-493A-9734-7EB142EB7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4903" y="4059051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BEA419-0448-4483-8D4F-9EBDC2CA9B45}"/>
              </a:ext>
            </a:extLst>
          </p:cNvPr>
          <p:cNvSpPr txBox="1"/>
          <p:nvPr/>
        </p:nvSpPr>
        <p:spPr>
          <a:xfrm>
            <a:off x="457200" y="3786676"/>
            <a:ext cx="650094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/>
              <a:t>okay, so it’s been a little while since you’ve been programming</a:t>
            </a:r>
            <a:r>
              <a:rPr lang="en-US" dirty="0"/>
              <a:t>⇑</a:t>
            </a:r>
            <a:r>
              <a:rPr lang="en-US" i="1" dirty="0"/>
              <a:t>, or //      no↑, it, um, it’s actually been really quick; I’ve only had a summer off. </a:t>
            </a:r>
          </a:p>
        </p:txBody>
      </p:sp>
      <p:pic>
        <p:nvPicPr>
          <p:cNvPr id="6" name="dim05_1_low_utep05_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14903" y="2022102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262370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 didn’t see the stop sign</a:t>
            </a:r>
          </a:p>
        </p:txBody>
      </p:sp>
    </p:spTree>
    <p:extLst>
      <p:ext uri="{BB962C8B-B14F-4D97-AF65-F5344CB8AC3E}">
        <p14:creationId xmlns:p14="http://schemas.microsoft.com/office/powerpoint/2010/main" val="10257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Myths about Prosody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89" y="1600201"/>
            <a:ext cx="8424041" cy="3810000"/>
          </a:xfrm>
        </p:spPr>
        <p:txBody>
          <a:bodyPr numCol="2"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u="sng" dirty="0"/>
              <a:t>Myth 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mostly lexical and syntactic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Pragmatics is found at turn ends</a:t>
            </a:r>
          </a:p>
          <a:p>
            <a:pPr marL="0" indent="0">
              <a:lnSpc>
                <a:spcPct val="150000"/>
              </a:lnSpc>
              <a:spcBef>
                <a:spcPts val="480"/>
              </a:spcBef>
              <a:buNone/>
            </a:pPr>
            <a:r>
              <a:rPr lang="en-US" dirty="0"/>
              <a:t>It’s mostly about pitch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symbolic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concatenative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localized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u="sng" dirty="0"/>
              <a:t>Reality</a:t>
            </a:r>
            <a:r>
              <a:rPr lang="en-US" dirty="0"/>
              <a:t>*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mostly pragmatic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Speakers signal ahead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also rate, energy, creakiness 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gradient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</a:t>
            </a:r>
            <a:r>
              <a:rPr lang="en-US" dirty="0" err="1"/>
              <a:t>superpositional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patterns over several seconds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277304"/>
            <a:ext cx="5660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*at least for dialog, at least for English, at least mostly</a:t>
            </a:r>
          </a:p>
        </p:txBody>
      </p:sp>
    </p:spTree>
    <p:extLst>
      <p:ext uri="{BB962C8B-B14F-4D97-AF65-F5344CB8AC3E}">
        <p14:creationId xmlns:p14="http://schemas.microsoft.com/office/powerpoint/2010/main" val="4034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6222A-925A-438C-A129-3AA2A322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C43A6C-22E8-49F8-A79A-E3D2AC7C5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So, what does breathy voice do in English?</a:t>
            </a:r>
          </a:p>
        </p:txBody>
      </p:sp>
    </p:spTree>
    <p:extLst>
      <p:ext uri="{BB962C8B-B14F-4D97-AF65-F5344CB8AC3E}">
        <p14:creationId xmlns:p14="http://schemas.microsoft.com/office/powerpoint/2010/main" val="388728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2EAE4A-06D0-43B0-95AC-BEC9168BD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possible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F94625-849D-4CF0-897F-2069857CF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Marking priority and off-topic utterances</a:t>
            </a:r>
          </a:p>
          <a:p>
            <a:pPr marL="0" indent="0">
              <a:buNone/>
            </a:pPr>
            <a:r>
              <a:rPr lang="en-US"/>
              <a:t>(Ward 2019)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Marking exasperation</a:t>
            </a:r>
          </a:p>
        </p:txBody>
      </p:sp>
    </p:spTree>
    <p:extLst>
      <p:ext uri="{BB962C8B-B14F-4D97-AF65-F5344CB8AC3E}">
        <p14:creationId xmlns:p14="http://schemas.microsoft.com/office/powerpoint/2010/main" val="2697835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iceberg images underwa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6" descr="http://namonitore.ru/uploads/catalog/nature/aysberg_izpod_vodi_12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328" y="1077138"/>
            <a:ext cx="56197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0388" y="5815430"/>
            <a:ext cx="6891630" cy="461665"/>
          </a:xfrm>
          <a:prstGeom prst="rect">
            <a:avLst/>
          </a:prstGeom>
          <a:solidFill>
            <a:srgbClr val="2970FF">
              <a:alpha val="78824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</a:rPr>
              <a:t>Meaning in </a:t>
            </a:r>
            <a:r>
              <a:rPr lang="en-US" sz="2000" dirty="0" err="1">
                <a:solidFill>
                  <a:srgbClr val="FFFF00"/>
                </a:solidFill>
              </a:rPr>
              <a:t>multistream</a:t>
            </a:r>
            <a:r>
              <a:rPr lang="en-US" sz="2000" dirty="0">
                <a:solidFill>
                  <a:srgbClr val="FFFF00"/>
                </a:solidFill>
              </a:rPr>
              <a:t> configurations of prosodic features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241343" y="1646947"/>
            <a:ext cx="1644556" cy="592567"/>
            <a:chOff x="3241343" y="2157457"/>
            <a:chExt cx="1644556" cy="592567"/>
          </a:xfrm>
        </p:grpSpPr>
        <p:sp>
          <p:nvSpPr>
            <p:cNvPr id="8" name="Freeform 7"/>
            <p:cNvSpPr/>
            <p:nvPr/>
          </p:nvSpPr>
          <p:spPr bwMode="auto">
            <a:xfrm>
              <a:off x="3241343" y="2269978"/>
              <a:ext cx="668741" cy="480046"/>
            </a:xfrm>
            <a:custGeom>
              <a:avLst/>
              <a:gdLst>
                <a:gd name="connsiteX0" fmla="*/ 0 w 668741"/>
                <a:gd name="connsiteY0" fmla="*/ 480046 h 480046"/>
                <a:gd name="connsiteX1" fmla="*/ 286603 w 668741"/>
                <a:gd name="connsiteY1" fmla="*/ 364040 h 480046"/>
                <a:gd name="connsiteX2" fmla="*/ 491320 w 668741"/>
                <a:gd name="connsiteY2" fmla="*/ 2374 h 480046"/>
                <a:gd name="connsiteX3" fmla="*/ 627797 w 668741"/>
                <a:gd name="connsiteY3" fmla="*/ 207091 h 480046"/>
                <a:gd name="connsiteX4" fmla="*/ 668741 w 668741"/>
                <a:gd name="connsiteY4" fmla="*/ 200267 h 480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741" h="480046">
                  <a:moveTo>
                    <a:pt x="0" y="480046"/>
                  </a:moveTo>
                  <a:cubicBezTo>
                    <a:pt x="102358" y="461849"/>
                    <a:pt x="204716" y="443652"/>
                    <a:pt x="286603" y="364040"/>
                  </a:cubicBezTo>
                  <a:cubicBezTo>
                    <a:pt x="368490" y="284428"/>
                    <a:pt x="434454" y="28532"/>
                    <a:pt x="491320" y="2374"/>
                  </a:cubicBezTo>
                  <a:cubicBezTo>
                    <a:pt x="548186" y="-23784"/>
                    <a:pt x="598227" y="174109"/>
                    <a:pt x="627797" y="207091"/>
                  </a:cubicBezTo>
                  <a:cubicBezTo>
                    <a:pt x="657367" y="240073"/>
                    <a:pt x="668741" y="200267"/>
                    <a:pt x="668741" y="200267"/>
                  </a:cubicBezTo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964675" y="2157457"/>
              <a:ext cx="921224" cy="544800"/>
            </a:xfrm>
            <a:custGeom>
              <a:avLst/>
              <a:gdLst>
                <a:gd name="connsiteX0" fmla="*/ 0 w 921224"/>
                <a:gd name="connsiteY0" fmla="*/ 278668 h 544800"/>
                <a:gd name="connsiteX1" fmla="*/ 163773 w 921224"/>
                <a:gd name="connsiteY1" fmla="*/ 5713 h 544800"/>
                <a:gd name="connsiteX2" fmla="*/ 382137 w 921224"/>
                <a:gd name="connsiteY2" fmla="*/ 101247 h 544800"/>
                <a:gd name="connsiteX3" fmla="*/ 498143 w 921224"/>
                <a:gd name="connsiteY3" fmla="*/ 196782 h 544800"/>
                <a:gd name="connsiteX4" fmla="*/ 641444 w 921224"/>
                <a:gd name="connsiteY4" fmla="*/ 217253 h 544800"/>
                <a:gd name="connsiteX5" fmla="*/ 921224 w 921224"/>
                <a:gd name="connsiteY5" fmla="*/ 544800 h 54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1224" h="544800">
                  <a:moveTo>
                    <a:pt x="0" y="278668"/>
                  </a:moveTo>
                  <a:cubicBezTo>
                    <a:pt x="50042" y="156975"/>
                    <a:pt x="100084" y="35283"/>
                    <a:pt x="163773" y="5713"/>
                  </a:cubicBezTo>
                  <a:cubicBezTo>
                    <a:pt x="227463" y="-23857"/>
                    <a:pt x="326409" y="69402"/>
                    <a:pt x="382137" y="101247"/>
                  </a:cubicBezTo>
                  <a:cubicBezTo>
                    <a:pt x="437865" y="133092"/>
                    <a:pt x="454925" y="177448"/>
                    <a:pt x="498143" y="196782"/>
                  </a:cubicBezTo>
                  <a:cubicBezTo>
                    <a:pt x="541361" y="216116"/>
                    <a:pt x="570931" y="159250"/>
                    <a:pt x="641444" y="217253"/>
                  </a:cubicBezTo>
                  <a:cubicBezTo>
                    <a:pt x="711957" y="275256"/>
                    <a:pt x="816590" y="410028"/>
                    <a:pt x="921224" y="544800"/>
                  </a:cubicBezTo>
                </a:path>
              </a:pathLst>
            </a:cu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2675"/>
          </a:xfrm>
        </p:spPr>
        <p:txBody>
          <a:bodyPr/>
          <a:lstStyle/>
          <a:p>
            <a:r>
              <a:rPr lang="en-US" sz="4000" dirty="0"/>
              <a:t>Much More than Just intonation!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1649" y="6305714"/>
            <a:ext cx="4567276" cy="427746"/>
          </a:xfrm>
          <a:prstGeom prst="rect">
            <a:avLst/>
          </a:prstGeom>
          <a:solidFill>
            <a:srgbClr val="2970FF">
              <a:alpha val="76863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</a:rPr>
              <a:t>plus action, posture, gesture, gaze …  </a:t>
            </a:r>
          </a:p>
        </p:txBody>
      </p:sp>
    </p:spTree>
    <p:extLst>
      <p:ext uri="{BB962C8B-B14F-4D97-AF65-F5344CB8AC3E}">
        <p14:creationId xmlns:p14="http://schemas.microsoft.com/office/powerpoint/2010/main" val="220661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Prosody, Classic-</a:t>
            </a:r>
            <a:r>
              <a:rPr lang="en-US" dirty="0" err="1"/>
              <a:t>ish</a:t>
            </a:r>
            <a:r>
              <a:rPr lang="en-US" dirty="0"/>
              <a:t>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932" y="1326211"/>
            <a:ext cx="8229600" cy="4495800"/>
          </a:xfrm>
        </p:spPr>
        <p:txBody>
          <a:bodyPr/>
          <a:lstStyle/>
          <a:p>
            <a:pPr marL="0" indent="0">
              <a:lnSpc>
                <a:spcPct val="114000"/>
              </a:lnSpc>
              <a:buNone/>
            </a:pPr>
            <a:r>
              <a:rPr lang="en-US" sz="2600" dirty="0"/>
              <a:t>The musical aspects of speech</a:t>
            </a:r>
          </a:p>
          <a:p>
            <a:pPr>
              <a:lnSpc>
                <a:spcPct val="114000"/>
              </a:lnSpc>
            </a:pPr>
            <a:r>
              <a:rPr lang="en-US" sz="2200" dirty="0"/>
              <a:t>Pitch … loudness, timing properties</a:t>
            </a:r>
          </a:p>
          <a:p>
            <a:pPr marL="0" indent="0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FFFF00"/>
                </a:solidFill>
              </a:rPr>
              <a:t>and things that pattern with them: 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200" dirty="0"/>
              <a:t>Voicing present (binary) or periodicity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Phonation type: creaky / breathy / falsetto, nasal …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Reduction / enunciation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Rate features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Glottal pulse shape features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200" dirty="0"/>
              <a:t> …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200" dirty="0"/>
              <a:t>Thousands of derived features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67338" y="4080829"/>
            <a:ext cx="1887055" cy="2197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/>
              <a:t>+ movement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   breathing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   gesture 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   gaze</a:t>
            </a:r>
          </a:p>
          <a:p>
            <a:pPr>
              <a:lnSpc>
                <a:spcPct val="114000"/>
              </a:lnSpc>
            </a:pPr>
            <a:r>
              <a:rPr lang="en-US" sz="2400" dirty="0"/>
              <a:t>   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355" y="6187992"/>
            <a:ext cx="7333290" cy="461665"/>
          </a:xfrm>
          <a:prstGeom prst="rect">
            <a:avLst/>
          </a:prstGeom>
          <a:solidFill>
            <a:srgbClr val="0357FF">
              <a:alpha val="49804"/>
            </a:srgbClr>
          </a:solidFill>
        </p:spPr>
        <p:txBody>
          <a:bodyPr wrap="non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rgbClr val="FFFF00"/>
                </a:solidFill>
              </a:rPr>
              <a:t> There exist engineered feature sets (feature salads)</a:t>
            </a:r>
          </a:p>
        </p:txBody>
      </p:sp>
    </p:spTree>
    <p:extLst>
      <p:ext uri="{BB962C8B-B14F-4D97-AF65-F5344CB8AC3E}">
        <p14:creationId xmlns:p14="http://schemas.microsoft.com/office/powerpoint/2010/main" val="62965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Properties of Prosodic Constructions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128" y="1600200"/>
            <a:ext cx="850387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Form </a:t>
            </a:r>
          </a:p>
          <a:p>
            <a:pPr lvl="1"/>
            <a:r>
              <a:rPr lang="en-US" sz="2400" dirty="0"/>
              <a:t>pitch, plus energy, rate, creakiness </a:t>
            </a:r>
            <a:r>
              <a:rPr lang="en-US" sz="2400" b="1" dirty="0"/>
              <a:t>…  …  … </a:t>
            </a:r>
          </a:p>
          <a:p>
            <a:pPr lvl="1"/>
            <a:r>
              <a:rPr lang="en-US" sz="2400" dirty="0"/>
              <a:t>patterns in time</a:t>
            </a:r>
          </a:p>
          <a:p>
            <a:pPr lvl="1"/>
            <a:r>
              <a:rPr lang="en-US" sz="2400" dirty="0"/>
              <a:t>may have contributions by both interlocutors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Function 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Flexibility in Use 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</a:schemeClr>
                </a:solidFill>
                <a:cs typeface="+mn-cs"/>
              </a:rPr>
              <a:t>Different strengths</a:t>
            </a:r>
          </a:p>
          <a:p>
            <a:pPr lvl="1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Superimposable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Related Constructions</a:t>
            </a:r>
          </a:p>
          <a:p>
            <a:pPr lvl="1"/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4701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6825" y="2087880"/>
            <a:ext cx="4297678" cy="822971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             morn</a:t>
            </a:r>
          </a:p>
        </p:txBody>
      </p:sp>
      <p:sp>
        <p:nvSpPr>
          <p:cNvPr id="4" name="AutoShape 2" descr="Image result for musical r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AutoShape 4" descr="Image result for musical res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40465" y="2534672"/>
            <a:ext cx="4297678" cy="8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i="1" kern="0" dirty="0" err="1"/>
              <a:t>ing</a:t>
            </a:r>
            <a:endParaRPr lang="en-US" i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512463" y="2316480"/>
            <a:ext cx="3618373" cy="82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i="1" kern="0" dirty="0"/>
              <a:t>good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3866" y="3960920"/>
            <a:ext cx="5575565" cy="461665"/>
          </a:xfrm>
          <a:prstGeom prst="rect">
            <a:avLst/>
          </a:prstGeom>
          <a:solidFill>
            <a:srgbClr val="002673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Prosody has the power to evoke action </a:t>
            </a:r>
          </a:p>
        </p:txBody>
      </p:sp>
    </p:spTree>
    <p:extLst>
      <p:ext uri="{BB962C8B-B14F-4D97-AF65-F5344CB8AC3E}">
        <p14:creationId xmlns:p14="http://schemas.microsoft.com/office/powerpoint/2010/main" val="51894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The Minor Third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387" y="1245281"/>
            <a:ext cx="5346181" cy="4040130"/>
          </a:xfrm>
        </p:spPr>
        <p:txBody>
          <a:bodyPr numCol="2"/>
          <a:lstStyle/>
          <a:p>
            <a:pPr marL="0" indent="0">
              <a:buNone/>
            </a:pPr>
            <a:r>
              <a:rPr lang="en-US" sz="2600" dirty="0"/>
              <a:t>Common Uses</a:t>
            </a:r>
          </a:p>
          <a:p>
            <a:r>
              <a:rPr lang="en-US" sz="2200" i="1" dirty="0"/>
              <a:t>good morning</a:t>
            </a:r>
          </a:p>
          <a:p>
            <a:r>
              <a:rPr lang="en-US" sz="2200" i="1" dirty="0"/>
              <a:t>knock-knock </a:t>
            </a:r>
          </a:p>
          <a:p>
            <a:r>
              <a:rPr lang="en-US" sz="2200" i="1" dirty="0"/>
              <a:t>excuse me</a:t>
            </a:r>
          </a:p>
          <a:p>
            <a:r>
              <a:rPr lang="en-US" sz="2200" i="1" dirty="0"/>
              <a:t>unh-unh</a:t>
            </a:r>
          </a:p>
          <a:p>
            <a:r>
              <a:rPr lang="en-US" sz="2200" i="1" dirty="0"/>
              <a:t>go for it </a:t>
            </a:r>
          </a:p>
          <a:p>
            <a:r>
              <a:rPr lang="en-US" sz="2200" i="1" dirty="0"/>
              <a:t>peek-a-boo</a:t>
            </a:r>
          </a:p>
          <a:p>
            <a:pPr marL="0" indent="0">
              <a:buNone/>
            </a:pPr>
            <a:r>
              <a:rPr lang="en-US" sz="2400" dirty="0"/>
              <a:t> …</a:t>
            </a:r>
          </a:p>
        </p:txBody>
      </p:sp>
      <p:pic>
        <p:nvPicPr>
          <p:cNvPr id="4" name="Picture 3" descr="http://cdn1.babyzone.com/images/2013/04/mother-playing-peek-a-boo-with-baby-photo-420x420-ts-78401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460" y="1331619"/>
            <a:ext cx="4056071" cy="40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5387" y="5474030"/>
            <a:ext cx="44298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What’s the shared meaning?</a:t>
            </a:r>
          </a:p>
        </p:txBody>
      </p:sp>
    </p:spTree>
    <p:extLst>
      <p:ext uri="{BB962C8B-B14F-4D97-AF65-F5344CB8AC3E}">
        <p14:creationId xmlns:p14="http://schemas.microsoft.com/office/powerpoint/2010/main" val="119744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>
            <a:spLocks noGrp="1"/>
          </p:cNvSpPr>
          <p:nvPr>
            <p:ph type="title"/>
          </p:nvPr>
        </p:nvSpPr>
        <p:spPr>
          <a:xfrm>
            <a:off x="458832" y="14003"/>
            <a:ext cx="8229600" cy="1143000"/>
          </a:xfrm>
        </p:spPr>
        <p:txBody>
          <a:bodyPr/>
          <a:lstStyle/>
          <a:p>
            <a:r>
              <a:rPr lang="en-US" sz="3600" dirty="0"/>
              <a:t>The Positive Assessment Construction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0663" y="6380258"/>
            <a:ext cx="610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and possibly a stiffer tongue leading to clipped and/or released consonants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2297" b="17830"/>
          <a:stretch/>
        </p:blipFill>
        <p:spPr>
          <a:xfrm>
            <a:off x="418355" y="3813082"/>
            <a:ext cx="8940310" cy="43618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"/>
          <a:srcRect b="39845"/>
          <a:stretch/>
        </p:blipFill>
        <p:spPr>
          <a:xfrm>
            <a:off x="418355" y="1218782"/>
            <a:ext cx="8940310" cy="26577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2273181" y="1364061"/>
            <a:ext cx="4606183" cy="880217"/>
          </a:xfrm>
          <a:prstGeom prst="round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8717" y="4812889"/>
            <a:ext cx="7309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00"/>
                </a:solidFill>
              </a:rPr>
              <a:t>Meaning can inhere in </a:t>
            </a:r>
            <a:r>
              <a:rPr lang="en-US" sz="2000" dirty="0" err="1">
                <a:solidFill>
                  <a:srgbClr val="FFFF00"/>
                </a:solidFill>
              </a:rPr>
              <a:t>multistream</a:t>
            </a:r>
            <a:r>
              <a:rPr lang="en-US" sz="2000" dirty="0">
                <a:solidFill>
                  <a:srgbClr val="FFFF00"/>
                </a:solidFill>
              </a:rPr>
              <a:t>, temporal configurations of prosodic features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86999" b="3450"/>
          <a:stretch/>
        </p:blipFill>
        <p:spPr>
          <a:xfrm>
            <a:off x="418355" y="4249271"/>
            <a:ext cx="8940310" cy="4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auto">
          <a:xfrm>
            <a:off x="1981200" y="3553407"/>
            <a:ext cx="1426028" cy="69668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233056" y="2841172"/>
            <a:ext cx="2601686" cy="69668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53144" y="2155375"/>
            <a:ext cx="1502228" cy="696686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3144" y="1458689"/>
            <a:ext cx="3694419" cy="737287"/>
            <a:chOff x="653144" y="1458689"/>
            <a:chExt cx="3694419" cy="737287"/>
          </a:xfrm>
        </p:grpSpPr>
        <p:sp>
          <p:nvSpPr>
            <p:cNvPr id="5" name="Oval 4"/>
            <p:cNvSpPr/>
            <p:nvPr/>
          </p:nvSpPr>
          <p:spPr bwMode="auto">
            <a:xfrm>
              <a:off x="2845335" y="1499290"/>
              <a:ext cx="1502228" cy="69668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4" name="Oval 3"/>
            <p:cNvSpPr/>
            <p:nvPr/>
          </p:nvSpPr>
          <p:spPr bwMode="auto">
            <a:xfrm>
              <a:off x="653144" y="1458689"/>
              <a:ext cx="1502228" cy="69668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099" y="52097"/>
            <a:ext cx="8229600" cy="1143000"/>
          </a:xfrm>
        </p:spPr>
        <p:txBody>
          <a:bodyPr/>
          <a:lstStyle/>
          <a:p>
            <a:r>
              <a:rPr lang="en-US" sz="3600" dirty="0"/>
              <a:t>Positive Assessment Examples</a:t>
            </a:r>
          </a:p>
        </p:txBody>
      </p:sp>
      <p:pic>
        <p:nvPicPr>
          <p:cNvPr id="18" name="boondock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65373" y="2928251"/>
            <a:ext cx="609600" cy="609600"/>
          </a:xfrm>
          <a:prstGeom prst="rect">
            <a:avLst/>
          </a:prstGeom>
        </p:spPr>
      </p:pic>
      <p:pic>
        <p:nvPicPr>
          <p:cNvPr id="19" name="i-feel-goo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89414" y="2253342"/>
            <a:ext cx="609600" cy="609600"/>
          </a:xfrm>
          <a:prstGeom prst="rect">
            <a:avLst/>
          </a:prstGeom>
        </p:spPr>
      </p:pic>
      <p:pic>
        <p:nvPicPr>
          <p:cNvPr id="20" name="i-loved-teach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93871" y="1567543"/>
            <a:ext cx="609600" cy="6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sz="2400" dirty="0"/>
              <a:t>I loved teaching, I love</a:t>
            </a:r>
            <a:r>
              <a:rPr lang="en-US" sz="2400" baseline="-70000" dirty="0"/>
              <a:t> </a:t>
            </a:r>
            <a:r>
              <a:rPr lang="en-US" sz="2400" dirty="0"/>
              <a:t>helping kids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400" dirty="0"/>
              <a:t>I</a:t>
            </a:r>
            <a:r>
              <a:rPr lang="en-US" sz="2400" baseline="-100000" dirty="0"/>
              <a:t> </a:t>
            </a:r>
            <a:r>
              <a:rPr lang="en-US" sz="2400" dirty="0"/>
              <a:t>feel good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400" dirty="0"/>
              <a:t>I also really love the Boondock Saints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2400" dirty="0"/>
              <a:t>stay on it … there you go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9187" y="4473851"/>
            <a:ext cx="6034482" cy="2267345"/>
            <a:chOff x="1651342" y="2217025"/>
            <a:chExt cx="6034482" cy="226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1651342" y="2217025"/>
              <a:ext cx="5644695" cy="2267345"/>
              <a:chOff x="1660673" y="2217025"/>
              <a:chExt cx="5644695" cy="2267345"/>
            </a:xfrm>
          </p:grpSpPr>
          <p:sp>
            <p:nvSpPr>
              <p:cNvPr id="79" name="Rectangle 78"/>
              <p:cNvSpPr/>
              <p:nvPr/>
            </p:nvSpPr>
            <p:spPr bwMode="auto">
              <a:xfrm>
                <a:off x="1660673" y="2217025"/>
                <a:ext cx="5644695" cy="2267345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 rotWithShape="1">
              <a:blip r:embed="rId11"/>
              <a:srcRect t="48027"/>
              <a:stretch/>
            </p:blipFill>
            <p:spPr>
              <a:xfrm>
                <a:off x="1670505" y="2399073"/>
                <a:ext cx="5380210" cy="1177097"/>
              </a:xfrm>
              <a:prstGeom prst="rect">
                <a:avLst/>
              </a:prstGeom>
            </p:spPr>
          </p:pic>
          <p:sp>
            <p:nvSpPr>
              <p:cNvPr id="81" name="Rectangle 80"/>
              <p:cNvSpPr/>
              <p:nvPr/>
            </p:nvSpPr>
            <p:spPr bwMode="auto">
              <a:xfrm>
                <a:off x="1855389" y="3186976"/>
                <a:ext cx="5255261" cy="319093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92316" y="3066683"/>
              <a:ext cx="925253" cy="434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6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loudness</a:t>
              </a:r>
              <a:endParaRPr kumimoji="0" lang="en-US" sz="200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34205" y="3372320"/>
              <a:ext cx="788999" cy="434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fontAlgn="auto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0" lang="en-US" sz="1600" dirty="0">
                  <a:solidFill>
                    <a:prstClr val="black"/>
                  </a:solidFill>
                  <a:latin typeface="Calibri" panose="020F0502020204030204"/>
                  <a:ea typeface="+mn-ea"/>
                </a:rPr>
                <a:t>clipped</a:t>
              </a:r>
              <a:endParaRPr kumimoji="0" lang="en-US" sz="200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803693" y="3675982"/>
              <a:ext cx="4244029" cy="279"/>
            </a:xfrm>
            <a:prstGeom prst="line">
              <a:avLst/>
            </a:prstGeom>
            <a:ln>
              <a:solidFill>
                <a:srgbClr val="62A4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93991" y="3756821"/>
              <a:ext cx="52918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              -1500              -1000               -500               0                  500         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01681" y="4105161"/>
              <a:ext cx="10182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milliseconds</a:t>
              </a:r>
            </a:p>
          </p:txBody>
        </p:sp>
        <p:cxnSp>
          <p:nvCxnSpPr>
            <p:cNvPr id="25" name="Straight Connector 24"/>
            <p:cNvCxnSpPr>
              <a:endCxn id="81" idx="3"/>
            </p:cNvCxnSpPr>
            <p:nvPr/>
          </p:nvCxnSpPr>
          <p:spPr>
            <a:xfrm flipV="1">
              <a:off x="2792853" y="3346523"/>
              <a:ext cx="4308466" cy="2027"/>
            </a:xfrm>
            <a:prstGeom prst="line">
              <a:avLst/>
            </a:prstGeom>
            <a:ln>
              <a:solidFill>
                <a:srgbClr val="62A4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/>
            <p:cNvGrpSpPr/>
            <p:nvPr/>
          </p:nvGrpSpPr>
          <p:grpSpPr>
            <a:xfrm>
              <a:off x="4055956" y="3220026"/>
              <a:ext cx="2281978" cy="266181"/>
              <a:chOff x="3422147" y="2839788"/>
              <a:chExt cx="3223601" cy="266181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3756903" y="2839788"/>
                <a:ext cx="2888845" cy="266181"/>
                <a:chOff x="3757592" y="2076453"/>
                <a:chExt cx="2888845" cy="266181"/>
              </a:xfrm>
            </p:grpSpPr>
            <p:grpSp>
              <p:nvGrpSpPr>
                <p:cNvPr id="67" name="Group 66"/>
                <p:cNvGrpSpPr/>
                <p:nvPr/>
              </p:nvGrpSpPr>
              <p:grpSpPr>
                <a:xfrm flipH="1">
                  <a:off x="6134465" y="2076453"/>
                  <a:ext cx="511972" cy="266181"/>
                  <a:chOff x="2209798" y="2133601"/>
                  <a:chExt cx="511972" cy="153109"/>
                </a:xfrm>
              </p:grpSpPr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2209800" y="2207419"/>
                    <a:ext cx="458934" cy="78581"/>
                    <a:chOff x="2209800" y="2207419"/>
                    <a:chExt cx="458934" cy="78581"/>
                  </a:xfrm>
                </p:grpSpPr>
                <p:sp>
                  <p:nvSpPr>
                    <p:cNvPr id="77" name="Arc 76"/>
                    <p:cNvSpPr/>
                    <p:nvPr/>
                  </p:nvSpPr>
                  <p:spPr>
                    <a:xfrm>
                      <a:off x="2209800" y="2209800"/>
                      <a:ext cx="228600" cy="76200"/>
                    </a:xfrm>
                    <a:prstGeom prst="arc">
                      <a:avLst/>
                    </a:prstGeom>
                    <a:noFill/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Arc 77"/>
                    <p:cNvSpPr/>
                    <p:nvPr/>
                  </p:nvSpPr>
                  <p:spPr>
                    <a:xfrm flipH="1" flipV="1">
                      <a:off x="2440134" y="2207419"/>
                      <a:ext cx="228600" cy="76200"/>
                    </a:xfrm>
                    <a:prstGeom prst="arc">
                      <a:avLst/>
                    </a:prstGeom>
                    <a:noFill/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70" name="Rectangle 69"/>
                  <p:cNvSpPr/>
                  <p:nvPr/>
                </p:nvSpPr>
                <p:spPr>
                  <a:xfrm>
                    <a:off x="2368718" y="2174082"/>
                    <a:ext cx="353052" cy="73818"/>
                  </a:xfrm>
                  <a:prstGeom prst="rect">
                    <a:avLst/>
                  </a:prstGeom>
                  <a:solidFill>
                    <a:srgbClr val="AFABAB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2209800" y="2133601"/>
                    <a:ext cx="458934" cy="78581"/>
                    <a:chOff x="2209800" y="2133601"/>
                    <a:chExt cx="458934" cy="78581"/>
                  </a:xfrm>
                </p:grpSpPr>
                <p:sp>
                  <p:nvSpPr>
                    <p:cNvPr id="75" name="Arc 74"/>
                    <p:cNvSpPr/>
                    <p:nvPr/>
                  </p:nvSpPr>
                  <p:spPr>
                    <a:xfrm flipH="1">
                      <a:off x="2440134" y="2135982"/>
                      <a:ext cx="228600" cy="76200"/>
                    </a:xfrm>
                    <a:prstGeom prst="arc">
                      <a:avLst/>
                    </a:prstGeom>
                    <a:solidFill>
                      <a:srgbClr val="E7E6E6">
                        <a:lumMod val="75000"/>
                      </a:srgbClr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Arc 75"/>
                    <p:cNvSpPr/>
                    <p:nvPr/>
                  </p:nvSpPr>
                  <p:spPr>
                    <a:xfrm flipV="1">
                      <a:off x="2209800" y="2133601"/>
                      <a:ext cx="228600" cy="76200"/>
                    </a:xfrm>
                    <a:prstGeom prst="arc">
                      <a:avLst/>
                    </a:prstGeom>
                    <a:solidFill>
                      <a:sysClr val="window" lastClr="FFFFFF"/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2" name="Group 71"/>
                  <p:cNvGrpSpPr/>
                  <p:nvPr/>
                </p:nvGrpSpPr>
                <p:grpSpPr>
                  <a:xfrm flipV="1">
                    <a:off x="2209798" y="2208129"/>
                    <a:ext cx="458934" cy="78581"/>
                    <a:chOff x="2209800" y="2133601"/>
                    <a:chExt cx="458934" cy="78581"/>
                  </a:xfrm>
                </p:grpSpPr>
                <p:sp>
                  <p:nvSpPr>
                    <p:cNvPr id="73" name="Arc 72"/>
                    <p:cNvSpPr/>
                    <p:nvPr/>
                  </p:nvSpPr>
                  <p:spPr>
                    <a:xfrm flipH="1">
                      <a:off x="2440134" y="2135982"/>
                      <a:ext cx="228600" cy="76200"/>
                    </a:xfrm>
                    <a:prstGeom prst="arc">
                      <a:avLst/>
                    </a:prstGeom>
                    <a:solidFill>
                      <a:srgbClr val="E7E6E6">
                        <a:lumMod val="75000"/>
                      </a:srgbClr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Arc 73"/>
                    <p:cNvSpPr/>
                    <p:nvPr/>
                  </p:nvSpPr>
                  <p:spPr>
                    <a:xfrm flipV="1">
                      <a:off x="2209800" y="2133601"/>
                      <a:ext cx="228600" cy="76200"/>
                    </a:xfrm>
                    <a:prstGeom prst="arc">
                      <a:avLst/>
                    </a:prstGeom>
                    <a:solidFill>
                      <a:sysClr val="window" lastClr="FFFFFF"/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3757592" y="2275772"/>
                  <a:ext cx="2554558" cy="6084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3422147" y="2903864"/>
                <a:ext cx="511972" cy="137738"/>
                <a:chOff x="2209798" y="2133601"/>
                <a:chExt cx="511972" cy="153109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2209800" y="2207419"/>
                  <a:ext cx="458934" cy="78581"/>
                  <a:chOff x="2209800" y="2207419"/>
                  <a:chExt cx="458934" cy="78581"/>
                </a:xfrm>
              </p:grpSpPr>
              <p:sp>
                <p:nvSpPr>
                  <p:cNvPr id="65" name="Arc 64"/>
                  <p:cNvSpPr/>
                  <p:nvPr/>
                </p:nvSpPr>
                <p:spPr>
                  <a:xfrm>
                    <a:off x="2209800" y="2209800"/>
                    <a:ext cx="228600" cy="76200"/>
                  </a:xfrm>
                  <a:prstGeom prst="arc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Arc 65"/>
                  <p:cNvSpPr/>
                  <p:nvPr/>
                </p:nvSpPr>
                <p:spPr>
                  <a:xfrm flipH="1" flipV="1">
                    <a:off x="2440134" y="2207419"/>
                    <a:ext cx="228600" cy="76200"/>
                  </a:xfrm>
                  <a:prstGeom prst="arc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8" name="Rectangle 57"/>
                <p:cNvSpPr/>
                <p:nvPr/>
              </p:nvSpPr>
              <p:spPr>
                <a:xfrm>
                  <a:off x="2368718" y="2174082"/>
                  <a:ext cx="353052" cy="73818"/>
                </a:xfrm>
                <a:prstGeom prst="rect">
                  <a:avLst/>
                </a:prstGeom>
                <a:solidFill>
                  <a:srgbClr val="AFABA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" name="Group 58"/>
                <p:cNvGrpSpPr/>
                <p:nvPr/>
              </p:nvGrpSpPr>
              <p:grpSpPr>
                <a:xfrm>
                  <a:off x="2209800" y="2133601"/>
                  <a:ext cx="458934" cy="78581"/>
                  <a:chOff x="2209800" y="2133601"/>
                  <a:chExt cx="458934" cy="78581"/>
                </a:xfrm>
              </p:grpSpPr>
              <p:sp>
                <p:nvSpPr>
                  <p:cNvPr id="63" name="Arc 62"/>
                  <p:cNvSpPr/>
                  <p:nvPr/>
                </p:nvSpPr>
                <p:spPr>
                  <a:xfrm flipH="1">
                    <a:off x="2440134" y="2135982"/>
                    <a:ext cx="228600" cy="76200"/>
                  </a:xfrm>
                  <a:prstGeom prst="arc">
                    <a:avLst/>
                  </a:prstGeom>
                  <a:solidFill>
                    <a:srgbClr val="E7E6E6">
                      <a:lumMod val="75000"/>
                    </a:srgbClr>
                  </a:solidFill>
                  <a:ln w="63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Arc 63"/>
                  <p:cNvSpPr/>
                  <p:nvPr/>
                </p:nvSpPr>
                <p:spPr>
                  <a:xfrm flipV="1">
                    <a:off x="2209800" y="2133601"/>
                    <a:ext cx="228600" cy="76200"/>
                  </a:xfrm>
                  <a:prstGeom prst="arc">
                    <a:avLst/>
                  </a:prstGeom>
                  <a:solidFill>
                    <a:sysClr val="window" lastClr="FFFFFF"/>
                  </a:solidFill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 flipV="1">
                  <a:off x="2209798" y="2208129"/>
                  <a:ext cx="458934" cy="78581"/>
                  <a:chOff x="2209800" y="2133601"/>
                  <a:chExt cx="458934" cy="78581"/>
                </a:xfrm>
              </p:grpSpPr>
              <p:sp>
                <p:nvSpPr>
                  <p:cNvPr id="61" name="Arc 60"/>
                  <p:cNvSpPr/>
                  <p:nvPr/>
                </p:nvSpPr>
                <p:spPr>
                  <a:xfrm flipH="1">
                    <a:off x="2440134" y="2135982"/>
                    <a:ext cx="228600" cy="76200"/>
                  </a:xfrm>
                  <a:prstGeom prst="arc">
                    <a:avLst/>
                  </a:prstGeom>
                  <a:solidFill>
                    <a:srgbClr val="E7E6E6">
                      <a:lumMod val="75000"/>
                    </a:srgbClr>
                  </a:solidFill>
                  <a:ln w="635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Arc 61"/>
                  <p:cNvSpPr/>
                  <p:nvPr/>
                </p:nvSpPr>
                <p:spPr>
                  <a:xfrm flipV="1">
                    <a:off x="2209800" y="2133601"/>
                    <a:ext cx="228600" cy="76200"/>
                  </a:xfrm>
                  <a:prstGeom prst="arc">
                    <a:avLst/>
                  </a:prstGeom>
                  <a:solidFill>
                    <a:sysClr val="window" lastClr="FFFFFF"/>
                  </a:solidFill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56" name="Trapezoid 55"/>
              <p:cNvSpPr/>
              <p:nvPr/>
            </p:nvSpPr>
            <p:spPr>
              <a:xfrm rot="16200000" flipH="1">
                <a:off x="4902204" y="1699864"/>
                <a:ext cx="258782" cy="2549383"/>
              </a:xfrm>
              <a:prstGeom prst="trapezoid">
                <a:avLst/>
              </a:prstGeom>
              <a:solidFill>
                <a:srgbClr val="AFAB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426582" y="3540590"/>
              <a:ext cx="3223601" cy="266181"/>
              <a:chOff x="3422147" y="2839788"/>
              <a:chExt cx="3223601" cy="266181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3756903" y="2839788"/>
                <a:ext cx="2888845" cy="266181"/>
                <a:chOff x="3757592" y="2076453"/>
                <a:chExt cx="2888845" cy="266181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 flipH="1">
                  <a:off x="6134465" y="2076453"/>
                  <a:ext cx="511972" cy="266181"/>
                  <a:chOff x="2209798" y="2133601"/>
                  <a:chExt cx="511972" cy="153109"/>
                </a:xfrm>
              </p:grpSpPr>
              <p:grpSp>
                <p:nvGrpSpPr>
                  <p:cNvPr id="44" name="Group 43"/>
                  <p:cNvGrpSpPr/>
                  <p:nvPr/>
                </p:nvGrpSpPr>
                <p:grpSpPr>
                  <a:xfrm>
                    <a:off x="2209800" y="2207419"/>
                    <a:ext cx="458934" cy="78581"/>
                    <a:chOff x="2209800" y="2207419"/>
                    <a:chExt cx="458934" cy="78581"/>
                  </a:xfrm>
                </p:grpSpPr>
                <p:sp>
                  <p:nvSpPr>
                    <p:cNvPr id="52" name="Arc 51"/>
                    <p:cNvSpPr/>
                    <p:nvPr/>
                  </p:nvSpPr>
                  <p:spPr>
                    <a:xfrm>
                      <a:off x="2209800" y="2209800"/>
                      <a:ext cx="228600" cy="76200"/>
                    </a:xfrm>
                    <a:prstGeom prst="arc">
                      <a:avLst/>
                    </a:prstGeom>
                    <a:noFill/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3" name="Arc 52"/>
                    <p:cNvSpPr/>
                    <p:nvPr/>
                  </p:nvSpPr>
                  <p:spPr>
                    <a:xfrm flipH="1" flipV="1">
                      <a:off x="2440134" y="2207419"/>
                      <a:ext cx="228600" cy="76200"/>
                    </a:xfrm>
                    <a:prstGeom prst="arc">
                      <a:avLst/>
                    </a:prstGeom>
                    <a:noFill/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" name="Rectangle 44"/>
                  <p:cNvSpPr/>
                  <p:nvPr/>
                </p:nvSpPr>
                <p:spPr>
                  <a:xfrm>
                    <a:off x="2368718" y="2174082"/>
                    <a:ext cx="353052" cy="73818"/>
                  </a:xfrm>
                  <a:prstGeom prst="rect">
                    <a:avLst/>
                  </a:prstGeom>
                  <a:solidFill>
                    <a:srgbClr val="AFABAB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2209800" y="2133601"/>
                    <a:ext cx="458934" cy="78581"/>
                    <a:chOff x="2209800" y="2133601"/>
                    <a:chExt cx="458934" cy="78581"/>
                  </a:xfrm>
                </p:grpSpPr>
                <p:sp>
                  <p:nvSpPr>
                    <p:cNvPr id="50" name="Arc 49"/>
                    <p:cNvSpPr/>
                    <p:nvPr/>
                  </p:nvSpPr>
                  <p:spPr>
                    <a:xfrm flipH="1">
                      <a:off x="2440134" y="2135982"/>
                      <a:ext cx="228600" cy="76200"/>
                    </a:xfrm>
                    <a:prstGeom prst="arc">
                      <a:avLst/>
                    </a:prstGeom>
                    <a:solidFill>
                      <a:srgbClr val="E7E6E6">
                        <a:lumMod val="75000"/>
                      </a:srgbClr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" name="Arc 50"/>
                    <p:cNvSpPr/>
                    <p:nvPr/>
                  </p:nvSpPr>
                  <p:spPr>
                    <a:xfrm flipV="1">
                      <a:off x="2209800" y="2133601"/>
                      <a:ext cx="228600" cy="76200"/>
                    </a:xfrm>
                    <a:prstGeom prst="arc">
                      <a:avLst/>
                    </a:prstGeom>
                    <a:solidFill>
                      <a:sysClr val="window" lastClr="FFFFFF"/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7" name="Group 46"/>
                  <p:cNvGrpSpPr/>
                  <p:nvPr/>
                </p:nvGrpSpPr>
                <p:grpSpPr>
                  <a:xfrm flipV="1">
                    <a:off x="2209798" y="2208129"/>
                    <a:ext cx="458934" cy="78581"/>
                    <a:chOff x="2209800" y="2133601"/>
                    <a:chExt cx="458934" cy="78581"/>
                  </a:xfrm>
                </p:grpSpPr>
                <p:sp>
                  <p:nvSpPr>
                    <p:cNvPr id="48" name="Arc 47"/>
                    <p:cNvSpPr/>
                    <p:nvPr/>
                  </p:nvSpPr>
                  <p:spPr>
                    <a:xfrm flipH="1">
                      <a:off x="2440134" y="2135982"/>
                      <a:ext cx="228600" cy="76200"/>
                    </a:xfrm>
                    <a:prstGeom prst="arc">
                      <a:avLst/>
                    </a:prstGeom>
                    <a:solidFill>
                      <a:srgbClr val="E7E6E6">
                        <a:lumMod val="75000"/>
                      </a:srgbClr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" name="Arc 48"/>
                    <p:cNvSpPr/>
                    <p:nvPr/>
                  </p:nvSpPr>
                  <p:spPr>
                    <a:xfrm flipV="1">
                      <a:off x="2209800" y="2133601"/>
                      <a:ext cx="228600" cy="76200"/>
                    </a:xfrm>
                    <a:prstGeom prst="arc">
                      <a:avLst/>
                    </a:prstGeom>
                    <a:solidFill>
                      <a:sysClr val="window" lastClr="FFFFFF"/>
                    </a:solidFill>
                    <a:ln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sng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42" name="Straight Connector 41"/>
                <p:cNvCxnSpPr>
                  <a:stCxn id="37" idx="0"/>
                  <a:endCxn id="50" idx="0"/>
                </p:cNvCxnSpPr>
                <p:nvPr/>
              </p:nvCxnSpPr>
              <p:spPr>
                <a:xfrm flipV="1">
                  <a:off x="3767472" y="2080592"/>
                  <a:ext cx="2534329" cy="62079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757592" y="2275772"/>
                  <a:ext cx="2554558" cy="60845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3422147" y="2903864"/>
                <a:ext cx="511972" cy="137738"/>
                <a:chOff x="2209798" y="2133601"/>
                <a:chExt cx="511972" cy="153109"/>
              </a:xfrm>
            </p:grpSpPr>
            <p:grpSp>
              <p:nvGrpSpPr>
                <p:cNvPr id="31" name="Group 30"/>
                <p:cNvGrpSpPr/>
                <p:nvPr/>
              </p:nvGrpSpPr>
              <p:grpSpPr>
                <a:xfrm>
                  <a:off x="2209800" y="2207419"/>
                  <a:ext cx="458934" cy="78581"/>
                  <a:chOff x="2209800" y="2207419"/>
                  <a:chExt cx="458934" cy="78581"/>
                </a:xfrm>
              </p:grpSpPr>
              <p:sp>
                <p:nvSpPr>
                  <p:cNvPr id="39" name="Arc 38"/>
                  <p:cNvSpPr/>
                  <p:nvPr/>
                </p:nvSpPr>
                <p:spPr>
                  <a:xfrm>
                    <a:off x="2209800" y="2209800"/>
                    <a:ext cx="228600" cy="76200"/>
                  </a:xfrm>
                  <a:prstGeom prst="arc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Arc 39"/>
                  <p:cNvSpPr/>
                  <p:nvPr/>
                </p:nvSpPr>
                <p:spPr>
                  <a:xfrm flipH="1" flipV="1">
                    <a:off x="2440134" y="2207419"/>
                    <a:ext cx="228600" cy="76200"/>
                  </a:xfrm>
                  <a:prstGeom prst="arc">
                    <a:avLst/>
                  </a:prstGeom>
                  <a:noFill/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" name="Rectangle 31"/>
                <p:cNvSpPr/>
                <p:nvPr/>
              </p:nvSpPr>
              <p:spPr>
                <a:xfrm>
                  <a:off x="2368718" y="2174082"/>
                  <a:ext cx="353052" cy="73818"/>
                </a:xfrm>
                <a:prstGeom prst="rect">
                  <a:avLst/>
                </a:prstGeom>
                <a:solidFill>
                  <a:srgbClr val="AFABA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2209800" y="2133601"/>
                  <a:ext cx="458934" cy="78581"/>
                  <a:chOff x="2209800" y="2133601"/>
                  <a:chExt cx="458934" cy="78581"/>
                </a:xfrm>
              </p:grpSpPr>
              <p:sp>
                <p:nvSpPr>
                  <p:cNvPr id="37" name="Arc 36"/>
                  <p:cNvSpPr/>
                  <p:nvPr/>
                </p:nvSpPr>
                <p:spPr>
                  <a:xfrm flipH="1">
                    <a:off x="2440134" y="2135982"/>
                    <a:ext cx="228600" cy="76200"/>
                  </a:xfrm>
                  <a:prstGeom prst="arc">
                    <a:avLst/>
                  </a:prstGeom>
                  <a:solidFill>
                    <a:srgbClr val="E7E6E6">
                      <a:lumMod val="75000"/>
                    </a:srgbClr>
                  </a:solidFill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Arc 37"/>
                  <p:cNvSpPr/>
                  <p:nvPr/>
                </p:nvSpPr>
                <p:spPr>
                  <a:xfrm flipV="1">
                    <a:off x="2209800" y="2133601"/>
                    <a:ext cx="228600" cy="76200"/>
                  </a:xfrm>
                  <a:prstGeom prst="arc">
                    <a:avLst/>
                  </a:prstGeom>
                  <a:solidFill>
                    <a:sysClr val="window" lastClr="FFFFFF"/>
                  </a:solidFill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oup 33"/>
                <p:cNvGrpSpPr/>
                <p:nvPr/>
              </p:nvGrpSpPr>
              <p:grpSpPr>
                <a:xfrm flipV="1">
                  <a:off x="2209798" y="2208129"/>
                  <a:ext cx="458934" cy="78581"/>
                  <a:chOff x="2209800" y="2133601"/>
                  <a:chExt cx="458934" cy="78581"/>
                </a:xfrm>
              </p:grpSpPr>
              <p:sp>
                <p:nvSpPr>
                  <p:cNvPr id="35" name="Arc 34"/>
                  <p:cNvSpPr/>
                  <p:nvPr/>
                </p:nvSpPr>
                <p:spPr>
                  <a:xfrm flipH="1">
                    <a:off x="2440134" y="2135982"/>
                    <a:ext cx="228600" cy="76200"/>
                  </a:xfrm>
                  <a:prstGeom prst="arc">
                    <a:avLst/>
                  </a:prstGeom>
                  <a:solidFill>
                    <a:srgbClr val="E7E6E6">
                      <a:lumMod val="75000"/>
                    </a:srgbClr>
                  </a:solidFill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Arc 35"/>
                  <p:cNvSpPr/>
                  <p:nvPr/>
                </p:nvSpPr>
                <p:spPr>
                  <a:xfrm flipV="1">
                    <a:off x="2209800" y="2133601"/>
                    <a:ext cx="228600" cy="76200"/>
                  </a:xfrm>
                  <a:prstGeom prst="arc">
                    <a:avLst/>
                  </a:prstGeom>
                  <a:solidFill>
                    <a:sysClr val="window" lastClr="FFFFFF"/>
                  </a:solidFill>
                  <a:ln w="6350" cap="flat" cmpd="sng" algn="ctr">
                    <a:solidFill>
                      <a:srgbClr val="5B9BD5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sng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Trapezoid 29"/>
              <p:cNvSpPr/>
              <p:nvPr/>
            </p:nvSpPr>
            <p:spPr>
              <a:xfrm rot="16200000" flipH="1">
                <a:off x="4902204" y="1699864"/>
                <a:ext cx="258782" cy="2549383"/>
              </a:xfrm>
              <a:prstGeom prst="trapezoid">
                <a:avLst/>
              </a:prstGeom>
              <a:solidFill>
                <a:srgbClr val="AFABA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Rectangle 7"/>
          <p:cNvSpPr/>
          <p:nvPr/>
        </p:nvSpPr>
        <p:spPr bwMode="auto">
          <a:xfrm>
            <a:off x="1619019" y="5790028"/>
            <a:ext cx="5634863" cy="27411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13" name="there-you-go-loud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0302" y="3581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0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0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20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 animBg="1"/>
      <p:bldP spid="10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46"/>
            <a:ext cx="8229600" cy="976261"/>
          </a:xfrm>
        </p:spPr>
        <p:txBody>
          <a:bodyPr/>
          <a:lstStyle/>
          <a:p>
            <a:r>
              <a:rPr lang="en-US" sz="4000" dirty="0"/>
              <a:t>Roles of Pragmatic Prosody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5007"/>
            <a:ext cx="8229600" cy="4495800"/>
          </a:xfrm>
        </p:spPr>
        <p:txBody>
          <a:bodyPr/>
          <a:lstStyle/>
          <a:p>
            <a:r>
              <a:rPr lang="en-US" sz="2800" dirty="0"/>
              <a:t>Turn taking </a:t>
            </a:r>
          </a:p>
          <a:p>
            <a:pPr lvl="1"/>
            <a:r>
              <a:rPr lang="en-US" sz="2400" dirty="0"/>
              <a:t>Turn hold, turn end, basic turn switch, </a:t>
            </a:r>
            <a:r>
              <a:rPr lang="en-US" sz="2400" dirty="0" err="1"/>
              <a:t>backchaneling</a:t>
            </a:r>
            <a:r>
              <a:rPr lang="en-US" sz="2400" dirty="0"/>
              <a:t>, particle-assisted turn switch, fillers, emphatic pause …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Topic structuring</a:t>
            </a:r>
          </a:p>
          <a:p>
            <a:pPr lvl="1"/>
            <a:r>
              <a:rPr lang="en-US" sz="2400" dirty="0"/>
              <a:t>Topic closing, topic involvement, topic development, digressions, priority topics </a:t>
            </a:r>
          </a:p>
          <a:p>
            <a:pPr>
              <a:spcBef>
                <a:spcPts val="2400"/>
              </a:spcBef>
            </a:pPr>
            <a:r>
              <a:rPr lang="en-US" sz="2800" dirty="0"/>
              <a:t>Expressing stance</a:t>
            </a:r>
          </a:p>
          <a:p>
            <a:pPr lvl="1"/>
            <a:r>
              <a:rPr lang="en-US" sz="2400" dirty="0"/>
              <a:t>Positive assessment, contrast, apology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9397" y="6324600"/>
            <a:ext cx="1376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(Ward 2019) </a:t>
            </a:r>
          </a:p>
        </p:txBody>
      </p:sp>
    </p:spTree>
    <p:extLst>
      <p:ext uri="{BB962C8B-B14F-4D97-AF65-F5344CB8AC3E}">
        <p14:creationId xmlns:p14="http://schemas.microsoft.com/office/powerpoint/2010/main" val="758722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872"/>
            <a:ext cx="8229600" cy="1143000"/>
          </a:xfrm>
        </p:spPr>
        <p:txBody>
          <a:bodyPr/>
          <a:lstStyle/>
          <a:p>
            <a:r>
              <a:rPr lang="en-US" sz="3200" dirty="0"/>
              <a:t>Representations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938887" y="1315431"/>
            <a:ext cx="2699654" cy="355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defRPr/>
            </a:pPr>
            <a:r>
              <a:rPr kumimoji="1" 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. </a:t>
            </a:r>
            <a:r>
              <a:rPr lang="en-US" sz="2400" kern="0" dirty="0">
                <a:latin typeface="Times" pitchFamily="18" charset="0"/>
              </a:rPr>
              <a:t>, ? !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2400" dirty="0"/>
              <a:t>˥˧ ˦˨ ˧˩ ˥˩ ˩˧ ˨˦ ˧˥ ˩˩˧ ˧˥˦ ˦˩˨ ˨˩˧ </a:t>
            </a:r>
          </a:p>
          <a:p>
            <a:pPr marL="342900" lvl="0" indent="-3429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</a:pP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uh:m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 (1.0) pt 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[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t>L+!H* L-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Clr>
                <a:schemeClr val="tx2"/>
              </a:buClr>
              <a:defRPr/>
            </a:pPr>
            <a:r>
              <a:rPr lang="en-US" sz="2400" dirty="0"/>
              <a:t>&lt;</a:t>
            </a:r>
            <a:r>
              <a:rPr lang="en-US" sz="2400" dirty="0" err="1"/>
              <a:t>emph</a:t>
            </a:r>
            <a:r>
              <a:rPr lang="en-US" sz="2400" dirty="0"/>
              <a:t>&gt;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en-US" sz="2400" kern="0" dirty="0">
              <a:latin typeface="Times" pitchFamily="18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en-US" sz="2400" kern="0" dirty="0">
              <a:latin typeface="Times" pitchFamily="18" charset="0"/>
              <a:ea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1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9390"/>
            <a:ext cx="5396845" cy="44958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200" dirty="0"/>
              <a:t>punctuation (~200BC, ~700, ~1400 AD)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200" dirty="0"/>
              <a:t>International Phonetic Alphabet 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200" dirty="0"/>
              <a:t>Conversation-Analysis conventions 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200" dirty="0" err="1"/>
              <a:t>ToBI</a:t>
            </a:r>
            <a:r>
              <a:rPr lang="en-US" sz="2200" dirty="0"/>
              <a:t> (~1994)    		</a:t>
            </a:r>
          </a:p>
          <a:p>
            <a:pPr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2200" dirty="0"/>
              <a:t>Sable (1998)		</a:t>
            </a:r>
          </a:p>
        </p:txBody>
      </p:sp>
    </p:spTree>
    <p:extLst>
      <p:ext uri="{BB962C8B-B14F-4D97-AF65-F5344CB8AC3E}">
        <p14:creationId xmlns:p14="http://schemas.microsoft.com/office/powerpoint/2010/main" val="3867458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55F247-DB8B-4461-90BD-0FCF763A9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7BEB1C-299B-436F-B06E-94A5D652A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1016"/>
            <a:ext cx="8229600" cy="4495800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800"/>
              <a:t>Articulatory and acoustic aspects,                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/>
              <a:t>	previous work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/>
              <a:t>Discovery method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800"/>
              <a:t>Functions found: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/>
              <a:t>	self-directed speech,  grounding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800"/>
              <a:t>Experimental verification</a:t>
            </a:r>
          </a:p>
        </p:txBody>
      </p:sp>
    </p:spTree>
    <p:extLst>
      <p:ext uri="{BB962C8B-B14F-4D97-AF65-F5344CB8AC3E}">
        <p14:creationId xmlns:p14="http://schemas.microsoft.com/office/powerpoint/2010/main" val="26545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AA38A1A-83F1-FD4C-96EC-302FD1F3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4" y="1600200"/>
            <a:ext cx="3557016" cy="4446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739" y="6279178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Ladefoged</a:t>
            </a:r>
            <a:r>
              <a:rPr lang="en-US" sz="1600" dirty="0"/>
              <a:t>, 1993)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92548" y="3623310"/>
            <a:ext cx="3383280" cy="242316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AA38A1A-83F1-FD4C-96EC-302FD1F3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4" y="1600200"/>
            <a:ext cx="3557016" cy="4446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739" y="6279178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Ladefoged</a:t>
            </a:r>
            <a:r>
              <a:rPr lang="en-US" sz="1600" dirty="0"/>
              <a:t>, 1993)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V="1">
            <a:off x="792548" y="3623310"/>
            <a:ext cx="3383280" cy="242316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more features to discover?</a:t>
            </a:r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395" t="21102" r="14211" b="19023"/>
          <a:stretch/>
        </p:blipFill>
        <p:spPr>
          <a:xfrm>
            <a:off x="4187860" y="2099370"/>
            <a:ext cx="4631288" cy="3947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9162" y="6279178"/>
            <a:ext cx="3251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dirty="0" err="1"/>
              <a:t>Moisik</a:t>
            </a:r>
            <a:r>
              <a:rPr lang="en-US" sz="1600" dirty="0"/>
              <a:t> 2013, </a:t>
            </a:r>
            <a:r>
              <a:rPr lang="en-US" sz="1600" dirty="0" err="1"/>
              <a:t>Kaltenbacher</a:t>
            </a:r>
            <a:r>
              <a:rPr lang="en-US" sz="1600" dirty="0"/>
              <a:t> 2019)</a:t>
            </a:r>
          </a:p>
        </p:txBody>
      </p:sp>
    </p:spTree>
    <p:extLst>
      <p:ext uri="{BB962C8B-B14F-4D97-AF65-F5344CB8AC3E}">
        <p14:creationId xmlns:p14="http://schemas.microsoft.com/office/powerpoint/2010/main" val="386781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36CA6-30F0-47AA-8E4B-54CA718AA681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/>
              <a:t>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4A9DA8-B278-4244-9350-07390D7A049A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The UTEP Social Speech Corpus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93E2250-FB9D-4467-8E11-F18120364D2F}"/>
              </a:ext>
            </a:extLst>
          </p:cNvPr>
          <p:cNvSpPr txBox="1"/>
          <p:nvPr/>
        </p:nvSpPr>
        <p:spPr>
          <a:xfrm>
            <a:off x="718456" y="6389132"/>
            <a:ext cx="3322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Ward &amp; Werner, 2013</a:t>
            </a:r>
          </a:p>
        </p:txBody>
      </p:sp>
      <p:pic>
        <p:nvPicPr>
          <p:cNvPr id="6" name="utep04-7to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3732" y="5487964"/>
            <a:ext cx="198268" cy="1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7BA2BF-F77A-4F2F-8081-4B7254D1C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864BF099-ACC1-4468-ADF8-629D39266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14592" y="0"/>
            <a:ext cx="5299363" cy="685799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ACFBD0-B3D8-4F87-9599-C75F74C59E80}"/>
              </a:ext>
            </a:extLst>
          </p:cNvPr>
          <p:cNvSpPr txBox="1"/>
          <p:nvPr/>
        </p:nvSpPr>
        <p:spPr>
          <a:xfrm>
            <a:off x="2286000" y="32561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, and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E8C7714-7BA6-4ED0-8555-B3880A1803F0}"/>
              </a:ext>
            </a:extLst>
          </p:cNvPr>
          <p:cNvGrpSpPr/>
          <p:nvPr/>
        </p:nvGrpSpPr>
        <p:grpSpPr>
          <a:xfrm>
            <a:off x="2057400" y="137160"/>
            <a:ext cx="4956048" cy="6492240"/>
            <a:chOff x="2057400" y="137160"/>
            <a:chExt cx="4956048" cy="64922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333E6EA-3152-4149-A6B0-A44176BF41CE}"/>
                </a:ext>
              </a:extLst>
            </p:cNvPr>
            <p:cNvSpPr/>
            <p:nvPr/>
          </p:nvSpPr>
          <p:spPr bwMode="auto">
            <a:xfrm>
              <a:off x="2057400" y="137160"/>
              <a:ext cx="4956048" cy="432511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60BD043-F285-4DB4-9FA3-DBD0024BAE7C}"/>
                </a:ext>
              </a:extLst>
            </p:cNvPr>
            <p:cNvSpPr/>
            <p:nvPr/>
          </p:nvSpPr>
          <p:spPr bwMode="auto">
            <a:xfrm>
              <a:off x="5458968" y="4114800"/>
              <a:ext cx="1554480" cy="25146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85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2019EC-F2AD-49B9-BFE9-807DC0009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4B80A-81A9-49E6-8E2E-2772266E9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3E89123D-808E-41D8-859F-B4CF18260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4170" r="31206"/>
          <a:stretch/>
        </p:blipFill>
        <p:spPr bwMode="auto">
          <a:xfrm>
            <a:off x="2749174" y="2299763"/>
            <a:ext cx="3645651" cy="2457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72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852E8-9627-4EF3-AC85-9EFFD8EE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nxh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CE6D4-A13D-4FA1-BF9E-94A34769C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xmlns="" id="{BDB195DB-3725-4F25-8C13-F4F11B9E9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64170" r="31206"/>
          <a:stretch/>
        </p:blipFill>
        <p:spPr bwMode="auto">
          <a:xfrm>
            <a:off x="382275" y="377952"/>
            <a:ext cx="8379450" cy="564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A0644279-6E1B-476F-AEAC-6D7DFE652DF5}"/>
              </a:ext>
            </a:extLst>
          </p:cNvPr>
          <p:cNvSpPr/>
          <p:nvPr/>
        </p:nvSpPr>
        <p:spPr bwMode="auto">
          <a:xfrm>
            <a:off x="3447288" y="752856"/>
            <a:ext cx="2907792" cy="710184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34F55A-848C-49B7-97E5-9D6956706EBE}"/>
              </a:ext>
            </a:extLst>
          </p:cNvPr>
          <p:cNvSpPr txBox="1"/>
          <p:nvPr/>
        </p:nvSpPr>
        <p:spPr>
          <a:xfrm>
            <a:off x="1567543" y="6324600"/>
            <a:ext cx="600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Breathy voice is phonemic in Gujarati, but not English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1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94" y="48128"/>
            <a:ext cx="8229600" cy="1143000"/>
          </a:xfrm>
        </p:spPr>
        <p:txBody>
          <a:bodyPr/>
          <a:lstStyle/>
          <a:p>
            <a:r>
              <a:rPr lang="en-US" dirty="0"/>
              <a:t>Functions of Prosody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1896" y="1316251"/>
            <a:ext cx="4864191" cy="4110968"/>
            <a:chOff x="721896" y="1316251"/>
            <a:chExt cx="4864191" cy="4110968"/>
          </a:xfrm>
        </p:grpSpPr>
        <p:sp>
          <p:nvSpPr>
            <p:cNvPr id="7" name="Oval 6"/>
            <p:cNvSpPr/>
            <p:nvPr/>
          </p:nvSpPr>
          <p:spPr bwMode="auto">
            <a:xfrm>
              <a:off x="721896" y="1316251"/>
              <a:ext cx="4210121" cy="21847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paralinguistic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491917" y="3022398"/>
              <a:ext cx="4094170" cy="240482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pragmatic</a:t>
              </a: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4406442" y="1847251"/>
            <a:ext cx="3899332" cy="2003792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dirty="0"/>
          </a:p>
          <a:p>
            <a:pPr algn="ctr"/>
            <a:r>
              <a:rPr lang="en-US" sz="3600" dirty="0"/>
              <a:t>phonological</a:t>
            </a:r>
          </a:p>
        </p:txBody>
      </p:sp>
    </p:spTree>
    <p:extLst>
      <p:ext uri="{BB962C8B-B14F-4D97-AF65-F5344CB8AC3E}">
        <p14:creationId xmlns:p14="http://schemas.microsoft.com/office/powerpoint/2010/main" val="147827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94" y="48128"/>
            <a:ext cx="8229600" cy="1143000"/>
          </a:xfrm>
        </p:spPr>
        <p:txBody>
          <a:bodyPr/>
          <a:lstStyle/>
          <a:p>
            <a:r>
              <a:rPr lang="en-US" dirty="0"/>
              <a:t>Functions of Prosody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406442" y="1847251"/>
            <a:ext cx="3899332" cy="2003792"/>
          </a:xfrm>
          <a:prstGeom prst="ellipse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2400" dirty="0"/>
          </a:p>
          <a:p>
            <a:pPr algn="ctr"/>
            <a:r>
              <a:rPr lang="en-US" sz="3600" dirty="0"/>
              <a:t>phonological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634F55A-848C-49B7-97E5-9D6956706EBE}"/>
              </a:ext>
            </a:extLst>
          </p:cNvPr>
          <p:cNvSpPr txBox="1"/>
          <p:nvPr/>
        </p:nvSpPr>
        <p:spPr>
          <a:xfrm>
            <a:off x="4958813" y="4154749"/>
            <a:ext cx="2951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Breathy voice is phonemic in Gujarati, but not English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94" y="48128"/>
            <a:ext cx="8229600" cy="1143000"/>
          </a:xfrm>
        </p:spPr>
        <p:txBody>
          <a:bodyPr/>
          <a:lstStyle/>
          <a:p>
            <a:r>
              <a:rPr lang="en-US" dirty="0"/>
              <a:t>Functions of Prosody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21896" y="1316251"/>
            <a:ext cx="4864191" cy="4110968"/>
            <a:chOff x="721896" y="1316251"/>
            <a:chExt cx="4864191" cy="4110968"/>
          </a:xfrm>
        </p:grpSpPr>
        <p:sp>
          <p:nvSpPr>
            <p:cNvPr id="7" name="Oval 6"/>
            <p:cNvSpPr/>
            <p:nvPr/>
          </p:nvSpPr>
          <p:spPr bwMode="auto">
            <a:xfrm>
              <a:off x="721896" y="1316251"/>
              <a:ext cx="4210121" cy="218470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paralinguistic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491917" y="3022398"/>
              <a:ext cx="4094170" cy="240482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rPr>
                <a:t>pragmatic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05C0D9-535B-4975-9A32-75E6122345B8}"/>
              </a:ext>
            </a:extLst>
          </p:cNvPr>
          <p:cNvSpPr txBox="1"/>
          <p:nvPr/>
        </p:nvSpPr>
        <p:spPr>
          <a:xfrm>
            <a:off x="5478438" y="2039273"/>
            <a:ext cx="29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“seductiveness” (acted)</a:t>
            </a:r>
          </a:p>
        </p:txBody>
      </p:sp>
    </p:spTree>
    <p:extLst>
      <p:ext uri="{BB962C8B-B14F-4D97-AF65-F5344CB8AC3E}">
        <p14:creationId xmlns:p14="http://schemas.microsoft.com/office/powerpoint/2010/main" val="10401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94" y="48128"/>
            <a:ext cx="8229600" cy="1143000"/>
          </a:xfrm>
        </p:spPr>
        <p:txBody>
          <a:bodyPr/>
          <a:lstStyle/>
          <a:p>
            <a:r>
              <a:rPr lang="en-US" dirty="0"/>
              <a:t>Functions of Prosody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1491917" y="3022398"/>
            <a:ext cx="4094170" cy="2404821"/>
          </a:xfrm>
          <a:prstGeom prst="ellips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pragmatic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A3458DA-E5F5-4C92-9AB2-73F58EDEE51E}"/>
              </a:ext>
            </a:extLst>
          </p:cNvPr>
          <p:cNvGrpSpPr/>
          <p:nvPr/>
        </p:nvGrpSpPr>
        <p:grpSpPr>
          <a:xfrm>
            <a:off x="5703326" y="2714935"/>
            <a:ext cx="2801580" cy="3352466"/>
            <a:chOff x="5703326" y="1279423"/>
            <a:chExt cx="2801580" cy="3352466"/>
          </a:xfrm>
        </p:grpSpPr>
        <p:pic>
          <p:nvPicPr>
            <p:cNvPr id="1026" name="Picture 2" descr="Marcin Wlodarczak - Stockholm University">
              <a:extLst>
                <a:ext uri="{FF2B5EF4-FFF2-40B4-BE49-F238E27FC236}">
                  <a16:creationId xmlns:a16="http://schemas.microsoft.com/office/drawing/2014/main" xmlns="" id="{13478169-6190-4DB8-AAB9-A1068DD97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814" y="1279423"/>
              <a:ext cx="24765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A182841-A2AD-4979-829B-687BA9018773}"/>
                </a:ext>
              </a:extLst>
            </p:cNvPr>
            <p:cNvSpPr txBox="1"/>
            <p:nvPr/>
          </p:nvSpPr>
          <p:spPr>
            <a:xfrm>
              <a:off x="5703326" y="3985558"/>
              <a:ext cx="28015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Marcin Wlodarczak</a:t>
              </a:r>
            </a:p>
            <a:p>
              <a:r>
                <a:rPr lang="en-US"/>
                <a:t>Stockholm University </a:t>
              </a:r>
            </a:p>
          </p:txBody>
        </p: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069561D0-B0F5-4899-A943-13F6445D3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93669"/>
            <a:ext cx="8229600" cy="4150566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So, what does breathy voice do in English,</a:t>
            </a:r>
          </a:p>
          <a:p>
            <a:pPr marL="0" indent="0">
              <a:buNone/>
            </a:pPr>
            <a:r>
              <a:rPr lang="en-US" sz="2800"/>
              <a:t>in terms of pragmatic functions?</a:t>
            </a:r>
          </a:p>
        </p:txBody>
      </p:sp>
    </p:spTree>
    <p:extLst>
      <p:ext uri="{BB962C8B-B14F-4D97-AF65-F5344CB8AC3E}">
        <p14:creationId xmlns:p14="http://schemas.microsoft.com/office/powerpoint/2010/main" val="40305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33672</TotalTime>
  <Words>1296</Words>
  <Application>Microsoft Office PowerPoint</Application>
  <PresentationFormat>On-screen Show (4:3)</PresentationFormat>
  <Paragraphs>325</Paragraphs>
  <Slides>55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BlinkMacSystemFont</vt:lpstr>
      <vt:lpstr>ＭＳ Ｐゴシック</vt:lpstr>
      <vt:lpstr>NexusSans</vt:lpstr>
      <vt:lpstr>Roboto</vt:lpstr>
      <vt:lpstr>Arial</vt:lpstr>
      <vt:lpstr>Calibri</vt:lpstr>
      <vt:lpstr>Times</vt:lpstr>
      <vt:lpstr>Times New Roman</vt:lpstr>
      <vt:lpstr>Mountain Top</vt:lpstr>
      <vt:lpstr>PowerPoint Presentation</vt:lpstr>
      <vt:lpstr>PowerPoint Presentation</vt:lpstr>
      <vt:lpstr>PowerPoint Presentation</vt:lpstr>
      <vt:lpstr>PowerPoint Presentation</vt:lpstr>
      <vt:lpstr>Outline</vt:lpstr>
      <vt:lpstr>Functions of Prosody</vt:lpstr>
      <vt:lpstr>Functions of Prosody</vt:lpstr>
      <vt:lpstr>Functions of Prosody</vt:lpstr>
      <vt:lpstr>Functions of Prosody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CPPS (Cepstral Peak Prominence Smoothed)</vt:lpstr>
      <vt:lpstr>n</vt:lpstr>
      <vt:lpstr>PowerPoint Presentation</vt:lpstr>
      <vt:lpstr>PowerPoint Presentation</vt:lpstr>
      <vt:lpstr>Analysis Strategy</vt:lpstr>
      <vt:lpstr>Workflow</vt:lpstr>
      <vt:lpstr>PCA Dimension 5</vt:lpstr>
      <vt:lpstr>PCA Dimension 5</vt:lpstr>
      <vt:lpstr>Common Uses of Dimension 5</vt:lpstr>
      <vt:lpstr>PowerPoint Presentation</vt:lpstr>
      <vt:lpstr>PowerPoint Presentation</vt:lpstr>
      <vt:lpstr>PowerPoint Presentation</vt:lpstr>
      <vt:lpstr>Common Uses of Dimension 10</vt:lpstr>
      <vt:lpstr>PowerPoint Presentation</vt:lpstr>
      <vt:lpstr>Experiment</vt:lpstr>
      <vt:lpstr>PowerPoint Presentation</vt:lpstr>
      <vt:lpstr>PowerPoint Presentation</vt:lpstr>
      <vt:lpstr>Summary</vt:lpstr>
      <vt:lpstr>Open Questions</vt:lpstr>
      <vt:lpstr>PowerPoint Presentation</vt:lpstr>
      <vt:lpstr>The Opposite Patterns</vt:lpstr>
      <vt:lpstr>Extra Examples</vt:lpstr>
      <vt:lpstr>Myths about Prosody</vt:lpstr>
      <vt:lpstr>Other possible functions</vt:lpstr>
      <vt:lpstr>Much More than Just intonation!</vt:lpstr>
      <vt:lpstr>Prosody, Classic-ish Definition</vt:lpstr>
      <vt:lpstr>Properties of Prosodic Constructions</vt:lpstr>
      <vt:lpstr>PowerPoint Presentation</vt:lpstr>
      <vt:lpstr>The Minor Third Construction</vt:lpstr>
      <vt:lpstr>The Positive Assessment Construction</vt:lpstr>
      <vt:lpstr>Positive Assessment Examples</vt:lpstr>
      <vt:lpstr>Roles of Pragmatic Prosody </vt:lpstr>
      <vt:lpstr>Representations</vt:lpstr>
      <vt:lpstr>PowerPoint Presentation</vt:lpstr>
      <vt:lpstr>Still more features to discover?</vt:lpstr>
      <vt:lpstr>Corpus</vt:lpstr>
      <vt:lpstr>PowerPoint Presentation</vt:lpstr>
      <vt:lpstr>PowerPoint Presentation</vt:lpstr>
      <vt:lpstr>nxh</vt:lpstr>
    </vt:vector>
  </TitlesOfParts>
  <Company>Univ. of Tokyo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Interactive Systems Group</dc:title>
  <dc:creator>Sanpo Lab</dc:creator>
  <cp:lastModifiedBy>Nigel Ward</cp:lastModifiedBy>
  <cp:revision>3356</cp:revision>
  <cp:lastPrinted>2022-03-03T16:23:58Z</cp:lastPrinted>
  <dcterms:created xsi:type="dcterms:W3CDTF">2002-10-17T07:23:49Z</dcterms:created>
  <dcterms:modified xsi:type="dcterms:W3CDTF">2022-03-04T16:11:29Z</dcterms:modified>
</cp:coreProperties>
</file>