
<file path=[Content_Types].xml><?xml version="1.0" encoding="utf-8"?>
<Types xmlns="http://schemas.openxmlformats.org/package/2006/content-types">
  <Default Extension="flac" ContentType="audio/unknown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1066" r:id="rId2"/>
    <p:sldId id="1077" r:id="rId3"/>
    <p:sldId id="1078" r:id="rId4"/>
    <p:sldId id="1080" r:id="rId5"/>
    <p:sldId id="1081" r:id="rId6"/>
    <p:sldId id="1086" r:id="rId7"/>
    <p:sldId id="1084" r:id="rId8"/>
    <p:sldId id="1100" r:id="rId9"/>
    <p:sldId id="1101" r:id="rId10"/>
    <p:sldId id="1088" r:id="rId11"/>
    <p:sldId id="1067" r:id="rId12"/>
    <p:sldId id="1087" r:id="rId13"/>
    <p:sldId id="1083" r:id="rId14"/>
    <p:sldId id="1085" r:id="rId15"/>
    <p:sldId id="1079" r:id="rId16"/>
    <p:sldId id="1068" r:id="rId17"/>
    <p:sldId id="1072" r:id="rId18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5419E"/>
    <a:srgbClr val="FFCCFF"/>
    <a:srgbClr val="0072BD"/>
    <a:srgbClr val="D95319"/>
    <a:srgbClr val="01359A"/>
    <a:srgbClr val="003295"/>
    <a:srgbClr val="084AA1"/>
    <a:srgbClr val="0A51A3"/>
    <a:srgbClr val="002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4" autoAdjust="0"/>
    <p:restoredTop sz="95890" autoAdjust="0"/>
  </p:normalViewPr>
  <p:slideViewPr>
    <p:cSldViewPr snapToGrid="0">
      <p:cViewPr varScale="1">
        <p:scale>
          <a:sx n="106" d="100"/>
          <a:sy n="106" d="100"/>
        </p:scale>
        <p:origin x="102" y="132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834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8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5.wav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audio" Target="../media/media6.wav"/><Relationship Id="rId5" Type="http://schemas.microsoft.com/office/2007/relationships/media" Target="../media/media6.wav"/><Relationship Id="rId4" Type="http://schemas.openxmlformats.org/officeDocument/2006/relationships/audio" Target="../media/media5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media" Target="../media/media9.wav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flac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3.wav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ABD4-B531-4E15-B148-770C53D5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81" y="117915"/>
            <a:ext cx="8229600" cy="825759"/>
          </a:xfrm>
        </p:spPr>
        <p:txBody>
          <a:bodyPr/>
          <a:lstStyle/>
          <a:p>
            <a:pPr algn="l"/>
            <a:r>
              <a:rPr lang="en-US" sz="3200"/>
              <a:t>Contents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204D-3005-4944-A3BC-5B72E8B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135" y="1205164"/>
            <a:ext cx="4808887" cy="4062167"/>
          </a:xfrm>
        </p:spPr>
        <p:txBody>
          <a:bodyPr numCol="1"/>
          <a:lstStyle/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Introduction</a:t>
            </a: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About the tutorial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Why prosody matters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Applications overview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Production and Perception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Pitch and other 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roso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dic properties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Classic Linguistic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Tone and Lexical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Prominence and Phrasing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Speech Synthesis </a:t>
            </a:r>
            <a:endParaRPr lang="en-US" sz="2000" kern="1200">
              <a:solidFill>
                <a:srgbClr val="FFFF0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1200"/>
              </a:spcBef>
            </a:pPr>
            <a:endParaRPr lang="en-US" sz="360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21AA5DC-7733-4B63-B885-C58A4C2B72F7}"/>
              </a:ext>
            </a:extLst>
          </p:cNvPr>
          <p:cNvSpPr txBox="1">
            <a:spLocks/>
          </p:cNvSpPr>
          <p:nvPr/>
        </p:nvSpPr>
        <p:spPr bwMode="auto">
          <a:xfrm>
            <a:off x="4755892" y="950641"/>
            <a:ext cx="426555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Recognition</a:t>
            </a:r>
            <a:endParaRPr lang="en-US" sz="2400" b="0" i="0" u="none" strike="noStrike"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Paralinguistic Prosody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Feature Sets</a:t>
            </a: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Pragmatic Prosody 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Constructions</a:t>
            </a:r>
            <a:endParaRPr lang="en-US" sz="16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Dialog Systems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Prospects and Challenges</a:t>
            </a:r>
          </a:p>
        </p:txBody>
      </p:sp>
      <p:pic>
        <p:nvPicPr>
          <p:cNvPr id="1028" name="Picture 4" descr="Background, Seamless, Repetition, Pattern, Design">
            <a:extLst>
              <a:ext uri="{FF2B5EF4-FFF2-40B4-BE49-F238E27FC236}">
                <a16:creationId xmlns:a16="http://schemas.microsoft.com/office/drawing/2014/main" id="{AEA75B64-C9CD-4397-93B5-71B004703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86" b="41718"/>
          <a:stretch/>
        </p:blipFill>
        <p:spPr bwMode="auto">
          <a:xfrm>
            <a:off x="0" y="5969740"/>
            <a:ext cx="9144000" cy="90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9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54B4E-960E-4FB7-B1EF-F2EE221C6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-33149"/>
            <a:ext cx="8229600" cy="1143000"/>
          </a:xfrm>
        </p:spPr>
        <p:txBody>
          <a:bodyPr/>
          <a:lstStyle/>
          <a:p>
            <a:r>
              <a:rPr lang="en-US"/>
              <a:t>Prosody Transfer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1CD24-9148-43F8-ADFB-6D6CA6AFF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716" y="1512601"/>
            <a:ext cx="7973083" cy="980368"/>
          </a:xfrm>
        </p:spPr>
        <p:txBody>
          <a:bodyPr/>
          <a:lstStyle/>
          <a:p>
            <a:pPr marL="0" indent="0">
              <a:buNone/>
            </a:pPr>
            <a:r>
              <a:rPr lang="en-US" sz="2000"/>
              <a:t>A clever idea: </a:t>
            </a:r>
          </a:p>
          <a:p>
            <a:pPr marL="0" indent="0">
              <a:buNone/>
            </a:pPr>
            <a:r>
              <a:rPr lang="en-US" sz="2000"/>
              <a:t>     transplant desired intent and feeling to the voice of the of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D1051C-58CB-4839-8532-CA9E3A2A9F44}"/>
              </a:ext>
            </a:extLst>
          </p:cNvPr>
          <p:cNvSpPr txBox="1"/>
          <p:nvPr/>
        </p:nvSpPr>
        <p:spPr>
          <a:xfrm>
            <a:off x="316523" y="3048316"/>
            <a:ext cx="3639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i="1"/>
              <a:t>I've swallowed a pollywog</a:t>
            </a:r>
            <a:r>
              <a:rPr lang="en-US"/>
              <a:t>.</a:t>
            </a:r>
          </a:p>
        </p:txBody>
      </p:sp>
      <p:sp>
        <p:nvSpPr>
          <p:cNvPr id="6" name="https://google.github.io/tacotron/publications/end_to_end_prosody_transfer/index.html">
            <a:extLst>
              <a:ext uri="{FF2B5EF4-FFF2-40B4-BE49-F238E27FC236}">
                <a16:creationId xmlns:a16="http://schemas.microsoft.com/office/drawing/2014/main" id="{793D6203-D905-4737-A62D-2C48C855EF5C}"/>
              </a:ext>
            </a:extLst>
          </p:cNvPr>
          <p:cNvSpPr txBox="1"/>
          <p:nvPr/>
        </p:nvSpPr>
        <p:spPr>
          <a:xfrm>
            <a:off x="713717" y="6506770"/>
            <a:ext cx="5546391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600" b="0">
                <a:solidFill>
                  <a:srgbClr val="5E5E5E"/>
                </a:solidFill>
              </a:defRPr>
            </a:lvl1pPr>
          </a:lstStyle>
          <a:p>
            <a:pPr algn="ctr" defTabSz="410751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125" kern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https://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google.github.io</a:t>
            </a:r>
            <a:r>
              <a:rPr kumimoji="0" sz="1125" kern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/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ta</a:t>
            </a:r>
            <a:r>
              <a:rPr kumimoji="0" lang="en-US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c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otron</a:t>
            </a:r>
            <a:r>
              <a:rPr kumimoji="0" sz="1125" kern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/publications/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end_to_end_prosody_transfer</a:t>
            </a:r>
            <a:r>
              <a:rPr kumimoji="0" sz="1125" kern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/</a:t>
            </a:r>
            <a:r>
              <a:rPr kumimoji="0" sz="1125" kern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  <a:sym typeface="Helvetica Neue"/>
              </a:rPr>
              <a:t>index.html</a:t>
            </a:r>
            <a:endParaRPr kumimoji="0" sz="1125" kern="0" dirty="0">
              <a:solidFill>
                <a:schemeClr val="tx1"/>
              </a:solidFill>
              <a:latin typeface="+mn-lt"/>
              <a:cs typeface="Calibri" panose="020F0502020204030204" pitchFamily="34" charset="0"/>
              <a:sym typeface="Helvetica Neue"/>
            </a:endParaRPr>
          </a:p>
        </p:txBody>
      </p:sp>
      <p:pic>
        <p:nvPicPr>
          <p:cNvPr id="7" name="transfer_reference.wav" descr="transfer_reference.wav">
            <a:hlinkClick r:id="" action="ppaction://media"/>
            <a:extLst>
              <a:ext uri="{FF2B5EF4-FFF2-40B4-BE49-F238E27FC236}">
                <a16:creationId xmlns:a16="http://schemas.microsoft.com/office/drawing/2014/main" id="{0FA5FCF9-3821-415D-9EC8-DDC4A14A7DE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056868" y="3889277"/>
            <a:ext cx="406400" cy="406400"/>
          </a:xfrm>
          <a:prstGeom prst="rect">
            <a:avLst/>
          </a:prstGeom>
        </p:spPr>
      </p:pic>
      <p:pic>
        <p:nvPicPr>
          <p:cNvPr id="8" name="transfer_male_base.wav" descr="transfer_male_base.wav">
            <a:hlinkClick r:id="" action="ppaction://media"/>
            <a:extLst>
              <a:ext uri="{FF2B5EF4-FFF2-40B4-BE49-F238E27FC236}">
                <a16:creationId xmlns:a16="http://schemas.microsoft.com/office/drawing/2014/main" id="{7EF8ED98-AB2C-4FA8-B854-0C5CFBD0A996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470639" y="4587599"/>
            <a:ext cx="406400" cy="406400"/>
          </a:xfrm>
          <a:prstGeom prst="rect">
            <a:avLst/>
          </a:prstGeom>
        </p:spPr>
      </p:pic>
      <p:pic>
        <p:nvPicPr>
          <p:cNvPr id="9" name="transfer_male_adaptwav.wav" descr="transfer_male_adaptwav.wav">
            <a:hlinkClick r:id="" action="ppaction://media"/>
            <a:extLst>
              <a:ext uri="{FF2B5EF4-FFF2-40B4-BE49-F238E27FC236}">
                <a16:creationId xmlns:a16="http://schemas.microsoft.com/office/drawing/2014/main" id="{C7BEC9B0-CFB0-4A1B-88F1-CF618A2A4518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469925" y="4587599"/>
            <a:ext cx="406400" cy="406400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CA20A4D5-F325-4C17-8C99-8E801C87EE42}"/>
              </a:ext>
            </a:extLst>
          </p:cNvPr>
          <p:cNvSpPr/>
          <p:nvPr/>
        </p:nvSpPr>
        <p:spPr bwMode="auto">
          <a:xfrm>
            <a:off x="2973859" y="4714312"/>
            <a:ext cx="2320159" cy="15297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C6F9ED0-C5E9-4F56-9EC8-5FD8AA4AE79C}"/>
              </a:ext>
            </a:extLst>
          </p:cNvPr>
          <p:cNvSpPr txBox="1">
            <a:spLocks/>
          </p:cNvSpPr>
          <p:nvPr/>
        </p:nvSpPr>
        <p:spPr bwMode="auto">
          <a:xfrm>
            <a:off x="5294019" y="3857330"/>
            <a:ext cx="1877084" cy="694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endParaRPr lang="en-US" sz="1800" kern="0"/>
          </a:p>
          <a:p>
            <a:pPr marL="0" indent="0">
              <a:buFontTx/>
              <a:buNone/>
            </a:pPr>
            <a:r>
              <a:rPr lang="en-US" sz="2000" kern="0"/>
              <a:t>adapted output 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33F05CC-6D32-43CA-B942-486391343E7D}"/>
              </a:ext>
            </a:extLst>
          </p:cNvPr>
          <p:cNvSpPr txBox="1">
            <a:spLocks/>
          </p:cNvSpPr>
          <p:nvPr/>
        </p:nvSpPr>
        <p:spPr bwMode="auto">
          <a:xfrm>
            <a:off x="3304517" y="3225912"/>
            <a:ext cx="1989501" cy="694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endParaRPr lang="en-US" sz="1800" kern="0"/>
          </a:p>
          <a:p>
            <a:pPr marL="0" indent="0">
              <a:buFontTx/>
              <a:buNone/>
            </a:pPr>
            <a:r>
              <a:rPr lang="en-US" sz="2000" kern="0"/>
              <a:t>prosody donor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CA9AECC-263A-424B-B492-3647D37EA4A9}"/>
              </a:ext>
            </a:extLst>
          </p:cNvPr>
          <p:cNvSpPr txBox="1">
            <a:spLocks/>
          </p:cNvSpPr>
          <p:nvPr/>
        </p:nvSpPr>
        <p:spPr bwMode="auto">
          <a:xfrm>
            <a:off x="1457949" y="3885490"/>
            <a:ext cx="1994315" cy="98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endParaRPr lang="en-US" sz="1800" kern="0"/>
          </a:p>
          <a:p>
            <a:pPr marL="0" indent="0">
              <a:buFontTx/>
              <a:buNone/>
            </a:pPr>
            <a:r>
              <a:rPr lang="en-US" sz="2000" kern="0"/>
              <a:t>default output </a:t>
            </a:r>
          </a:p>
        </p:txBody>
      </p:sp>
    </p:spTree>
    <p:extLst>
      <p:ext uri="{BB962C8B-B14F-4D97-AF65-F5344CB8AC3E}">
        <p14:creationId xmlns:p14="http://schemas.microsoft.com/office/powerpoint/2010/main" val="185404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9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16C7D-22CF-7248-8E1A-A9AC026BB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25117"/>
            <a:ext cx="8525435" cy="4495800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/>
              <a:t>Speech synthesizers are</a:t>
            </a:r>
            <a:endParaRPr lang="en-US" sz="2400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400"/>
              <a:t> </a:t>
            </a:r>
            <a:r>
              <a:rPr lang="en-US" sz="2000"/>
              <a:t>intelligible✓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/>
              <a:t>  natural ✓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/>
              <a:t>  expressive ✓   (for a few emotions etc.) </a:t>
            </a:r>
          </a:p>
          <a:p>
            <a:pPr marL="57150" indent="0">
              <a:lnSpc>
                <a:spcPct val="120000"/>
              </a:lnSpc>
              <a:buNone/>
            </a:pPr>
            <a:endParaRPr lang="en-US" sz="2400"/>
          </a:p>
          <a:p>
            <a:pPr marL="57150" indent="0">
              <a:lnSpc>
                <a:spcPct val="120000"/>
              </a:lnSpc>
              <a:buNone/>
            </a:pPr>
            <a:endParaRPr lang="en-US" sz="2400"/>
          </a:p>
          <a:p>
            <a:pPr marL="57150" indent="0">
              <a:lnSpc>
                <a:spcPct val="120000"/>
              </a:lnSpc>
              <a:buNone/>
            </a:pPr>
            <a:r>
              <a:rPr lang="en-US" sz="2400"/>
              <a:t>But prerecorded human voices are still in common use …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2400"/>
          </a:p>
          <a:p>
            <a:pPr marL="457200" lvl="1" indent="0">
              <a:lnSpc>
                <a:spcPct val="120000"/>
              </a:lnSpc>
              <a:buNone/>
            </a:pPr>
            <a:endParaRPr lang="en-US" sz="240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0E16FF-B490-4B23-A21E-F5E3F3B2DC7F}"/>
              </a:ext>
            </a:extLst>
          </p:cNvPr>
          <p:cNvSpPr txBox="1">
            <a:spLocks/>
          </p:cNvSpPr>
          <p:nvPr/>
        </p:nvSpPr>
        <p:spPr bwMode="auto">
          <a:xfrm>
            <a:off x="457200" y="12691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kern="0"/>
              <a:t>The State of the Art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AAD936-A508-426C-BF0B-E0224E3B4092}"/>
              </a:ext>
            </a:extLst>
          </p:cNvPr>
          <p:cNvSpPr txBox="1"/>
          <p:nvPr/>
        </p:nvSpPr>
        <p:spPr>
          <a:xfrm>
            <a:off x="4700370" y="1828146"/>
            <a:ext cx="3718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text: </a:t>
            </a:r>
            <a:r>
              <a:rPr lang="en-US" sz="1600" i="1"/>
              <a:t>The </a:t>
            </a:r>
            <a:r>
              <a:rPr lang="en-US" sz="1600" i="1" dirty="0"/>
              <a:t>Blue Lagoon is a 1980 American romance adventure </a:t>
            </a:r>
            <a:r>
              <a:rPr lang="en-US" sz="1600" i="1"/>
              <a:t>film.</a:t>
            </a:r>
            <a:endParaRPr lang="en-US" sz="1600" i="1" dirty="0"/>
          </a:p>
        </p:txBody>
      </p:sp>
      <p:pic>
        <p:nvPicPr>
          <p:cNvPr id="10" name="lagoon_new24k_r5">
            <a:hlinkClick r:id="" action="ppaction://media"/>
            <a:extLst>
              <a:ext uri="{FF2B5EF4-FFF2-40B4-BE49-F238E27FC236}">
                <a16:creationId xmlns:a16="http://schemas.microsoft.com/office/drawing/2014/main" id="{25FCDAF6-4739-4EB8-BD52-57493CFBF0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4489" y="180332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0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03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5E4E9D53-B11E-4160-88DF-0B2FDE731CAC}"/>
              </a:ext>
            </a:extLst>
          </p:cNvPr>
          <p:cNvGrpSpPr/>
          <p:nvPr/>
        </p:nvGrpSpPr>
        <p:grpSpPr>
          <a:xfrm>
            <a:off x="924833" y="4581930"/>
            <a:ext cx="7294333" cy="1759487"/>
            <a:chOff x="896815" y="3507105"/>
            <a:chExt cx="7294333" cy="17594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8A43362-3FA5-47AE-B80E-97A6DCB28499}"/>
                </a:ext>
              </a:extLst>
            </p:cNvPr>
            <p:cNvSpPr/>
            <p:nvPr/>
          </p:nvSpPr>
          <p:spPr bwMode="auto">
            <a:xfrm>
              <a:off x="896815" y="3507105"/>
              <a:ext cx="7069016" cy="1759487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E959AC3C-32B2-4B44-AD5B-7EDDC1003B88}"/>
                </a:ext>
              </a:extLst>
            </p:cNvPr>
            <p:cNvSpPr/>
            <p:nvPr/>
          </p:nvSpPr>
          <p:spPr bwMode="auto">
            <a:xfrm>
              <a:off x="3317313" y="4097215"/>
              <a:ext cx="2466734" cy="931985"/>
            </a:xfrm>
            <a:prstGeom prst="roundRect">
              <a:avLst/>
            </a:prstGeom>
            <a:solidFill>
              <a:schemeClr val="tx1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ea typeface="ＭＳ Ｐゴシック" pitchFamily="50" charset="-128"/>
                </a:rPr>
                <a:t>Text-to-Speech (TTS)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6FFBDD6-6C9C-4A36-8A34-7629B379545D}"/>
                </a:ext>
              </a:extLst>
            </p:cNvPr>
            <p:cNvSpPr txBox="1"/>
            <p:nvPr/>
          </p:nvSpPr>
          <p:spPr>
            <a:xfrm>
              <a:off x="1266092" y="4240041"/>
              <a:ext cx="16542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bg2"/>
                  </a:solidFill>
                </a:rPr>
                <a:t>Character sequence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105F020-E30F-4A8D-A9B4-F8AAEAA0A9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49770" y="4563207"/>
              <a:ext cx="758751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621F167-F763-499C-BA11-F20A52D7C3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01617" y="4563206"/>
              <a:ext cx="758751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A4DDC2-1149-4638-9DFF-198AECB800D3}"/>
                </a:ext>
              </a:extLst>
            </p:cNvPr>
            <p:cNvSpPr txBox="1"/>
            <p:nvPr/>
          </p:nvSpPr>
          <p:spPr>
            <a:xfrm>
              <a:off x="6536873" y="4370364"/>
              <a:ext cx="1654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bg2"/>
                  </a:solidFill>
                </a:rPr>
                <a:t>Waveform</a:t>
              </a:r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2C55C2C6-08E1-480E-B8B7-8B28F8DEBAE9}"/>
              </a:ext>
            </a:extLst>
          </p:cNvPr>
          <p:cNvSpPr txBox="1">
            <a:spLocks/>
          </p:cNvSpPr>
          <p:nvPr/>
        </p:nvSpPr>
        <p:spPr bwMode="auto">
          <a:xfrm>
            <a:off x="457200" y="448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sz="3200" kern="0"/>
              <a:t>Towards controllable and effective synthesis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D4A10C7-EBA9-436D-A6E4-5295CF31E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5970"/>
            <a:ext cx="8229600" cy="2721656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Explicit control:  </a:t>
            </a:r>
            <a:r>
              <a:rPr lang="en-US" sz="1800"/>
              <a:t>e.g. SSML’s &lt;emphasis&gt; &lt;break&gt; </a:t>
            </a:r>
          </a:p>
          <a:p>
            <a:pPr marL="0" indent="0">
              <a:buNone/>
            </a:pPr>
            <a:r>
              <a:rPr lang="en-US" sz="1800"/>
              <a:t>	&lt;prosody </a:t>
            </a:r>
            <a:r>
              <a:rPr lang="en-US" sz="1800" i="1"/>
              <a:t>pitch/contour/range/rate/duration/volume</a:t>
            </a:r>
            <a:r>
              <a:rPr lang="en-US" sz="1800"/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/>
              <a:t>	</a:t>
            </a:r>
            <a:r>
              <a:rPr lang="en-US" sz="1400"/>
              <a:t>hard to use </a:t>
            </a:r>
            <a:r>
              <a:rPr lang="en-US" sz="2400"/>
              <a:t> 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2400"/>
              <a:t>Learned control parameters </a:t>
            </a:r>
          </a:p>
          <a:p>
            <a:pPr marL="0" indent="0">
              <a:buNone/>
            </a:pPr>
            <a:r>
              <a:rPr lang="en-US" sz="1800"/>
              <a:t>	unsupervised discovery of style tokens, prosodic embeddings …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400"/>
              <a:t>	potentially more powerful, more intepretable, more dialog-ready   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F54EAA4-7F26-4536-A852-D0899C22F51C}"/>
              </a:ext>
            </a:extLst>
          </p:cNvPr>
          <p:cNvGrpSpPr/>
          <p:nvPr/>
        </p:nvGrpSpPr>
        <p:grpSpPr>
          <a:xfrm>
            <a:off x="4109545" y="4335018"/>
            <a:ext cx="998483" cy="837022"/>
            <a:chOff x="4109545" y="4335018"/>
            <a:chExt cx="998483" cy="837022"/>
          </a:xfrm>
        </p:grpSpPr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403E9819-3CDE-4DE0-8D17-BF19FD1CB24A}"/>
                </a:ext>
              </a:extLst>
            </p:cNvPr>
            <p:cNvSpPr/>
            <p:nvPr/>
          </p:nvSpPr>
          <p:spPr bwMode="auto">
            <a:xfrm>
              <a:off x="4225160" y="4335018"/>
              <a:ext cx="767255" cy="653172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9269EC0-57CB-4165-90BC-BBDB624FF83A}"/>
                </a:ext>
              </a:extLst>
            </p:cNvPr>
            <p:cNvSpPr/>
            <p:nvPr/>
          </p:nvSpPr>
          <p:spPr bwMode="auto">
            <a:xfrm>
              <a:off x="4109545" y="5035958"/>
              <a:ext cx="998483" cy="136082"/>
            </a:xfrm>
            <a:prstGeom prst="rect">
              <a:avLst/>
            </a:prstGeom>
            <a:solidFill>
              <a:schemeClr val="tx1"/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318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20897F0-4B88-4261-B0C7-0CD3762CA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AD9EC47-90A3-4D6E-86F6-17E8ADBFD6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51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10AD5-127E-407D-A6F6-106FE02DE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F213B-2FC3-48C4-966B-26DF654C5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5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D3B60-94E0-4ACA-B0F9-23F75EEFF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FD206-62B1-4028-B74D-11BBE5BEB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/>
              <a:t>Skerry-Ryan’s Definition: Prosody is the variation in the speech signal not explained by phonetics, speaker identity, and channel effects.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068845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820C-9A73-8C44-A36C-2265E134B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Prosody in Speech Synthesis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BD470-1AA6-4B45-A88D-2D7647111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442960" cy="4495800"/>
          </a:xfrm>
        </p:spPr>
        <p:txBody>
          <a:bodyPr/>
          <a:lstStyle/>
          <a:p>
            <a:r>
              <a:rPr lang="en-US" dirty="0"/>
              <a:t>Challenges:</a:t>
            </a:r>
          </a:p>
          <a:p>
            <a:pPr lvl="1"/>
            <a:r>
              <a:rPr lang="en-US" dirty="0"/>
              <a:t>“It’s not just what you say, but </a:t>
            </a:r>
            <a:r>
              <a:rPr lang="en-US" b="1" dirty="0"/>
              <a:t>how</a:t>
            </a:r>
            <a:r>
              <a:rPr lang="en-US" dirty="0"/>
              <a:t> you say it!”</a:t>
            </a:r>
          </a:p>
          <a:p>
            <a:pPr lvl="1"/>
            <a:r>
              <a:rPr lang="en-US"/>
              <a:t>Data-driven </a:t>
            </a:r>
            <a:r>
              <a:rPr lang="en-US" dirty="0"/>
              <a:t>methods are very powerful, but</a:t>
            </a:r>
          </a:p>
          <a:p>
            <a:pPr lvl="2"/>
            <a:r>
              <a:rPr lang="en-US" dirty="0"/>
              <a:t>Not all configurations will be observed</a:t>
            </a:r>
          </a:p>
          <a:p>
            <a:pPr lvl="2"/>
            <a:r>
              <a:rPr lang="en-US" dirty="0"/>
              <a:t>Ideally would like controllable models, too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17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573A1-2F27-A549-A7DB-F29394A0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Prosody Capture in </a:t>
            </a:r>
            <a:br>
              <a:rPr lang="en-US" dirty="0"/>
            </a:br>
            <a:r>
              <a:rPr lang="en-US" dirty="0"/>
              <a:t>E2E Synthesis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AC5A4-1ADC-A641-BE35-68AD6F7E3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Models capture prosody linked to orthographic cues</a:t>
            </a:r>
          </a:p>
          <a:p>
            <a:pPr lvl="1"/>
            <a:r>
              <a:rPr lang="en-US" dirty="0"/>
              <a:t>Prosodic phrasing based on punctuation</a:t>
            </a:r>
          </a:p>
          <a:p>
            <a:pPr lvl="1"/>
            <a:r>
              <a:rPr lang="en-US" sz="1200" dirty="0"/>
              <a:t>“This is your personal assistant, Google Home.” </a:t>
            </a:r>
          </a:p>
          <a:p>
            <a:pPr lvl="1"/>
            <a:endParaRPr lang="en-US" sz="1200" dirty="0"/>
          </a:p>
          <a:p>
            <a:pPr lvl="1"/>
            <a:r>
              <a:rPr lang="en-US" sz="1200" dirty="0"/>
              <a:t>“This is your personal assistant Google Home</a:t>
            </a:r>
            <a:r>
              <a:rPr lang="en-US" sz="1200"/>
              <a:t>.” </a:t>
            </a:r>
            <a:endParaRPr lang="en-US" sz="1200" dirty="0"/>
          </a:p>
        </p:txBody>
      </p:sp>
      <p:pic>
        <p:nvPicPr>
          <p:cNvPr id="4" name="ghome_comma.wav" descr="ghome_comma.wav">
            <a:hlinkClick r:id="" action="ppaction://media"/>
            <a:extLst>
              <a:ext uri="{FF2B5EF4-FFF2-40B4-BE49-F238E27FC236}">
                <a16:creationId xmlns:a16="http://schemas.microsoft.com/office/drawing/2014/main" id="{3A7A8663-456B-B843-AFA8-EB962FA53B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02048" y="3048000"/>
            <a:ext cx="433832" cy="433832"/>
          </a:xfrm>
          <a:prstGeom prst="rect">
            <a:avLst/>
          </a:prstGeom>
        </p:spPr>
      </p:pic>
      <p:pic>
        <p:nvPicPr>
          <p:cNvPr id="5" name="ghome_nocomma.wav" descr="ghome_nocomma.wav">
            <a:hlinkClick r:id="" action="ppaction://media"/>
            <a:extLst>
              <a:ext uri="{FF2B5EF4-FFF2-40B4-BE49-F238E27FC236}">
                <a16:creationId xmlns:a16="http://schemas.microsoft.com/office/drawing/2014/main" id="{088EB0D6-86C3-6746-AA5F-9F75CD10097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6065" y="3481832"/>
            <a:ext cx="433832" cy="4338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DDBE19-45B6-8B4E-ACB6-044CF6A08E8F}"/>
              </a:ext>
            </a:extLst>
          </p:cNvPr>
          <p:cNvSpPr txBox="1"/>
          <p:nvPr/>
        </p:nvSpPr>
        <p:spPr>
          <a:xfrm>
            <a:off x="184465" y="6186100"/>
            <a:ext cx="4517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google.github.io</a:t>
            </a:r>
            <a:r>
              <a:rPr lang="en-US" sz="1200" dirty="0"/>
              <a:t>/</a:t>
            </a:r>
            <a:r>
              <a:rPr lang="en-US" sz="1200" dirty="0" err="1"/>
              <a:t>tacotron</a:t>
            </a:r>
            <a:r>
              <a:rPr lang="en-US" sz="1200" dirty="0"/>
              <a:t>/publications/</a:t>
            </a:r>
            <a:r>
              <a:rPr lang="en-US" sz="1200" dirty="0" err="1"/>
              <a:t>tacotron</a:t>
            </a:r>
            <a:r>
              <a:rPr lang="en-US" sz="1200" dirty="0"/>
              <a:t>/</a:t>
            </a:r>
            <a:r>
              <a:rPr lang="en-US" sz="1200" dirty="0" err="1"/>
              <a:t>index.html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213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D347F-007A-4815-8965-CB300DB1C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Prosody in Speech Synthesis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8DEED-889E-4AAF-B984-C835A3342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Utterances with “flat” prosody can be</a:t>
            </a:r>
          </a:p>
          <a:p>
            <a:pPr marL="0" indent="0">
              <a:buNone/>
            </a:pPr>
            <a:r>
              <a:rPr lang="en-US" sz="2400"/>
              <a:t>unnatural ... tiring to listen to … even unintelligible</a:t>
            </a:r>
          </a:p>
          <a:p>
            <a:pPr marL="0" indent="0">
              <a:buNone/>
            </a:pPr>
            <a:r>
              <a:rPr lang="en-US" sz="2400"/>
              <a:t>		</a:t>
            </a:r>
          </a:p>
        </p:txBody>
      </p:sp>
      <p:pic>
        <p:nvPicPr>
          <p:cNvPr id="4" name="DECtalk_demo">
            <a:hlinkClick r:id="" action="ppaction://media"/>
            <a:extLst>
              <a:ext uri="{FF2B5EF4-FFF2-40B4-BE49-F238E27FC236}">
                <a16:creationId xmlns:a16="http://schemas.microsoft.com/office/drawing/2014/main" id="{DB36C3DA-3047-46E2-8EB8-A0CAB562734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359" end="3816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00920" y="2743200"/>
            <a:ext cx="609600" cy="6096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1EDBCAC-9765-4D61-BD8B-D227861F4CD3}"/>
              </a:ext>
            </a:extLst>
          </p:cNvPr>
          <p:cNvSpPr txBox="1">
            <a:spLocks/>
          </p:cNvSpPr>
          <p:nvPr/>
        </p:nvSpPr>
        <p:spPr bwMode="auto">
          <a:xfrm>
            <a:off x="5862920" y="2743200"/>
            <a:ext cx="359359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400" kern="0"/>
              <a:t>DECtalk, 1984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026CB9-1C79-4911-94EF-75D1E6E92F4A}"/>
              </a:ext>
            </a:extLst>
          </p:cNvPr>
          <p:cNvSpPr txBox="1">
            <a:spLocks/>
          </p:cNvSpPr>
          <p:nvPr/>
        </p:nvSpPr>
        <p:spPr bwMode="auto">
          <a:xfrm>
            <a:off x="457200" y="3895164"/>
            <a:ext cx="3460376" cy="204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/>
              <a:t>Hand-written rules for:</a:t>
            </a:r>
          </a:p>
          <a:p>
            <a:r>
              <a:rPr lang="en-US" sz="1800" kern="0"/>
              <a:t>Lexical stress </a:t>
            </a:r>
          </a:p>
          <a:p>
            <a:r>
              <a:rPr lang="en-US" sz="1800" kern="0"/>
              <a:t>Declination</a:t>
            </a:r>
          </a:p>
          <a:p>
            <a:r>
              <a:rPr lang="en-US" sz="1800" kern="0"/>
              <a:t>Final lengthening </a:t>
            </a:r>
          </a:p>
          <a:p>
            <a:pPr marL="0" indent="0">
              <a:buFontTx/>
              <a:buNone/>
            </a:pPr>
            <a:r>
              <a:rPr lang="en-US" sz="2000" kern="0"/>
              <a:t>    … 		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9AB84E1-D141-49D6-A34D-877D8ECDBCC2}"/>
              </a:ext>
            </a:extLst>
          </p:cNvPr>
          <p:cNvSpPr txBox="1">
            <a:spLocks/>
          </p:cNvSpPr>
          <p:nvPr/>
        </p:nvSpPr>
        <p:spPr bwMode="auto">
          <a:xfrm>
            <a:off x="4957481" y="3384176"/>
            <a:ext cx="4069977" cy="204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/>
              <a:t>Do you hear any prosody?  </a:t>
            </a:r>
          </a:p>
          <a:p>
            <a:pPr marL="0" indent="0">
              <a:buFontTx/>
              <a:buNone/>
            </a:pPr>
            <a:r>
              <a:rPr lang="en-US" sz="2000" kern="0"/>
              <a:t>What’s good? </a:t>
            </a:r>
          </a:p>
          <a:p>
            <a:pPr marL="0" indent="0">
              <a:buFontTx/>
              <a:buNone/>
            </a:pPr>
            <a:r>
              <a:rPr lang="en-US" sz="2000" kern="0"/>
              <a:t>What’s not?  		</a:t>
            </a:r>
          </a:p>
        </p:txBody>
      </p:sp>
    </p:spTree>
    <p:extLst>
      <p:ext uri="{BB962C8B-B14F-4D97-AF65-F5344CB8AC3E}">
        <p14:creationId xmlns:p14="http://schemas.microsoft.com/office/powerpoint/2010/main" val="328550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3C1D8-C6EC-45C2-B5E8-E912058F5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/>
              <a:t>Early Synthesizers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0C6D8-AC65-4A11-AA0A-95A832C69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/>
              <a:t>Control prosody by writing rules </a:t>
            </a:r>
          </a:p>
          <a:p>
            <a:pPr marL="0" indent="0">
              <a:buNone/>
            </a:pPr>
            <a:r>
              <a:rPr lang="en-US" sz="2400"/>
              <a:t>	</a:t>
            </a:r>
            <a:r>
              <a:rPr lang="en-US" sz="1800"/>
              <a:t>pitch target choice rules</a:t>
            </a:r>
          </a:p>
          <a:p>
            <a:pPr marL="0" indent="0">
              <a:buNone/>
            </a:pPr>
            <a:r>
              <a:rPr lang="en-US" sz="1800"/>
              <a:t>	interpolation rules </a:t>
            </a:r>
          </a:p>
          <a:p>
            <a:pPr marL="0" indent="0">
              <a:buNone/>
            </a:pPr>
            <a:r>
              <a:rPr lang="en-US" sz="1800"/>
              <a:t>	duration rules</a:t>
            </a:r>
          </a:p>
          <a:p>
            <a:pPr marL="0" indent="0">
              <a:buNone/>
            </a:pPr>
            <a:r>
              <a:rPr lang="en-US" sz="1800"/>
              <a:t>	etc.</a:t>
            </a:r>
          </a:p>
          <a:p>
            <a:pPr marL="0" indent="0">
              <a:buNone/>
            </a:pPr>
            <a:endParaRPr lang="en-US" sz="500"/>
          </a:p>
          <a:p>
            <a:pPr marL="0" indent="0">
              <a:buNone/>
            </a:pPr>
            <a:r>
              <a:rPr lang="en-US" sz="2400"/>
              <a:t>		… alternatively … 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Use prosody match quality in unit-selection algorithms </a:t>
            </a:r>
          </a:p>
          <a:p>
            <a:pPr marL="0" indent="0">
              <a:buNone/>
            </a:pPr>
            <a:r>
              <a:rPr lang="en-US" sz="1800"/>
              <a:t>	with subsequent </a:t>
            </a:r>
            <a:r>
              <a:rPr lang="en-US" sz="1800" u="sng"/>
              <a:t>tiny</a:t>
            </a:r>
            <a:r>
              <a:rPr lang="en-US" sz="1800"/>
              <a:t> adjustments of pitch (PSOLA)</a:t>
            </a:r>
          </a:p>
          <a:p>
            <a:pPr marL="0" indent="0">
              <a:buNone/>
            </a:pPr>
            <a:r>
              <a:rPr lang="en-US" sz="1800"/>
              <a:t>	(since the effects of pitch are pervasive)</a:t>
            </a:r>
          </a:p>
        </p:txBody>
      </p:sp>
    </p:spTree>
    <p:extLst>
      <p:ext uri="{BB962C8B-B14F-4D97-AF65-F5344CB8AC3E}">
        <p14:creationId xmlns:p14="http://schemas.microsoft.com/office/powerpoint/2010/main" val="282828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CEC2B-428B-4583-9826-0CDC7CAF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82"/>
            <a:ext cx="8229600" cy="1143000"/>
          </a:xfrm>
        </p:spPr>
        <p:txBody>
          <a:bodyPr/>
          <a:lstStyle/>
          <a:p>
            <a:r>
              <a:rPr lang="en-US" sz="4400"/>
              <a:t>HMM Synthesizers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B3F7C-BA6F-4A1A-AC0A-2053D26C1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6082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Learn the feature-to-target mappings</a:t>
            </a:r>
          </a:p>
          <a:p>
            <a:pPr marL="0" indent="0">
              <a:buNone/>
            </a:pPr>
            <a:r>
              <a:rPr lang="en-US" sz="2400"/>
              <a:t>		and handle the smoothing/fidelity trade-off</a:t>
            </a:r>
          </a:p>
          <a:p>
            <a:pPr marL="0" indent="0">
              <a:buNone/>
            </a:pPr>
            <a:r>
              <a:rPr lang="en-US" sz="2400"/>
              <a:t>	without intermediate representations 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Many predictive features:</a:t>
            </a:r>
          </a:p>
          <a:p>
            <a:pPr marL="0" indent="0">
              <a:buNone/>
            </a:pPr>
            <a:r>
              <a:rPr lang="en-US" sz="1800"/>
              <a:t>	time into utterance</a:t>
            </a:r>
          </a:p>
          <a:p>
            <a:pPr marL="0" indent="0">
              <a:buNone/>
            </a:pPr>
            <a:r>
              <a:rPr lang="en-US" sz="1800"/>
              <a:t>	lexical stress according to the dictionary</a:t>
            </a:r>
          </a:p>
          <a:p>
            <a:pPr marL="0" indent="0">
              <a:buNone/>
            </a:pPr>
            <a:r>
              <a:rPr lang="en-US" sz="1800"/>
              <a:t>	part of speech in the local context</a:t>
            </a:r>
          </a:p>
          <a:p>
            <a:pPr marL="0" indent="0">
              <a:buNone/>
            </a:pPr>
            <a:r>
              <a:rPr lang="en-US" sz="1800"/>
              <a:t>	punctuation</a:t>
            </a:r>
          </a:p>
          <a:p>
            <a:pPr marL="0" indent="0">
              <a:buNone/>
            </a:pPr>
            <a:r>
              <a:rPr lang="en-US" sz="1800"/>
              <a:t>	phoneme sequences and phonetic features</a:t>
            </a:r>
          </a:p>
          <a:p>
            <a:pPr marL="0" indent="0">
              <a:buNone/>
            </a:pPr>
            <a:r>
              <a:rPr lang="en-US" sz="1800"/>
              <a:t>	</a:t>
            </a:r>
            <a:r>
              <a:rPr lang="en-US" sz="1800" b="1"/>
              <a:t>. . .</a:t>
            </a:r>
            <a:endParaRPr lang="en-US" sz="18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86875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68BC3-A5E0-43BE-8D5E-08D5A6CF7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0706"/>
            <a:ext cx="8229600" cy="1143000"/>
          </a:xfrm>
        </p:spPr>
        <p:txBody>
          <a:bodyPr/>
          <a:lstStyle/>
          <a:p>
            <a:r>
              <a:rPr lang="en-US" sz="3800"/>
              <a:t>Sequence-to-sequence Synthesizers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C01D0-912E-4E6D-ABFA-0D20808BF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67116"/>
            <a:ext cx="4324862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No separate prosody model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Intonation and intensity along with spectral information 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Duration a happy side-effect</a:t>
            </a:r>
          </a:p>
          <a:p>
            <a:pPr marL="0" indent="0">
              <a:buNone/>
            </a:pPr>
            <a:r>
              <a:rPr lang="en-US" sz="2400"/>
              <a:t>    </a:t>
            </a:r>
          </a:p>
          <a:p>
            <a:pPr marL="0" indent="0">
              <a:buNone/>
            </a:pPr>
            <a:r>
              <a:rPr lang="en-US" sz="2400"/>
              <a:t>The mappings are learned</a:t>
            </a:r>
          </a:p>
          <a:p>
            <a:pPr marL="0" indent="0">
              <a:buNone/>
            </a:pPr>
            <a:endParaRPr lang="en-US" sz="24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4193E6-76D5-41EF-A4B2-D3CBDFE4146B}"/>
              </a:ext>
            </a:extLst>
          </p:cNvPr>
          <p:cNvSpPr/>
          <p:nvPr/>
        </p:nvSpPr>
        <p:spPr bwMode="auto">
          <a:xfrm>
            <a:off x="4819138" y="1480579"/>
            <a:ext cx="4324862" cy="4172188"/>
          </a:xfrm>
          <a:prstGeom prst="rect">
            <a:avLst/>
          </a:prstGeom>
          <a:solidFill>
            <a:srgbClr val="F2D5A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9763E98-2BC2-4E2F-98B0-DA8C1566BD28}"/>
              </a:ext>
            </a:extLst>
          </p:cNvPr>
          <p:cNvGrpSpPr/>
          <p:nvPr/>
        </p:nvGrpSpPr>
        <p:grpSpPr>
          <a:xfrm>
            <a:off x="4636209" y="1535518"/>
            <a:ext cx="4324862" cy="3953364"/>
            <a:chOff x="4008783" y="1633404"/>
            <a:chExt cx="4952289" cy="4429220"/>
          </a:xfrm>
        </p:grpSpPr>
        <p:pic>
          <p:nvPicPr>
            <p:cNvPr id="11" name="Image" descr="Image">
              <a:extLst>
                <a:ext uri="{FF2B5EF4-FFF2-40B4-BE49-F238E27FC236}">
                  <a16:creationId xmlns:a16="http://schemas.microsoft.com/office/drawing/2014/main" id="{7863AE36-6B45-49AF-BE1B-BAAB3620F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08783" y="1923402"/>
              <a:ext cx="4952289" cy="383272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2" name="Character Sequence len=T">
              <a:extLst>
                <a:ext uri="{FF2B5EF4-FFF2-40B4-BE49-F238E27FC236}">
                  <a16:creationId xmlns:a16="http://schemas.microsoft.com/office/drawing/2014/main" id="{BEE7DED4-E401-4B35-B169-0DF69BB7BF13}"/>
                </a:ext>
              </a:extLst>
            </p:cNvPr>
            <p:cNvSpPr txBox="1"/>
            <p:nvPr/>
          </p:nvSpPr>
          <p:spPr>
            <a:xfrm>
              <a:off x="5441478" y="5730866"/>
              <a:ext cx="3154711" cy="3317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 algn="ctr" defTabSz="410751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kumimoji="0" sz="1687" b="1" kern="0" dirty="0">
                  <a:solidFill>
                    <a:srgbClr val="000000"/>
                  </a:solidFill>
                  <a:latin typeface="Helvetica Neue"/>
                  <a:sym typeface="Helvetica Neue"/>
                </a:rPr>
                <a:t>Character</a:t>
              </a:r>
              <a:r>
                <a:rPr kumimoji="0" lang="en-US" sz="1687" b="1" kern="0" dirty="0">
                  <a:solidFill>
                    <a:srgbClr val="000000"/>
                  </a:solidFill>
                  <a:latin typeface="Helvetica Neue"/>
                  <a:sym typeface="Helvetica Neue"/>
                </a:rPr>
                <a:t> or Phone</a:t>
              </a:r>
              <a:r>
                <a:rPr kumimoji="0" sz="1687" b="1" kern="0" dirty="0">
                  <a:solidFill>
                    <a:srgbClr val="000000"/>
                  </a:solidFill>
                  <a:latin typeface="Helvetica Neue"/>
                  <a:sym typeface="Helvetica Neue"/>
                </a:rPr>
                <a:t> Sequence</a:t>
              </a:r>
            </a:p>
          </p:txBody>
        </p:sp>
        <p:sp>
          <p:nvSpPr>
            <p:cNvPr id="13" name="Acoustic Sequence len=L">
              <a:extLst>
                <a:ext uri="{FF2B5EF4-FFF2-40B4-BE49-F238E27FC236}">
                  <a16:creationId xmlns:a16="http://schemas.microsoft.com/office/drawing/2014/main" id="{ABC2BF42-C931-4EC9-883C-55A22AEC2019}"/>
                </a:ext>
              </a:extLst>
            </p:cNvPr>
            <p:cNvSpPr txBox="1"/>
            <p:nvPr/>
          </p:nvSpPr>
          <p:spPr>
            <a:xfrm>
              <a:off x="5973612" y="1633404"/>
              <a:ext cx="2061463" cy="3317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 algn="ctr" defTabSz="410751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kumimoji="0" sz="1687" b="1" kern="0" dirty="0">
                  <a:solidFill>
                    <a:srgbClr val="000000"/>
                  </a:solidFill>
                  <a:latin typeface="Helvetica Neue"/>
                  <a:sym typeface="Helvetica Neue"/>
                </a:rPr>
                <a:t>Acoustic Sequence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B77F676-1B81-44AD-A1E4-E74C70B19CA8}"/>
              </a:ext>
            </a:extLst>
          </p:cNvPr>
          <p:cNvSpPr/>
          <p:nvPr/>
        </p:nvSpPr>
        <p:spPr>
          <a:xfrm>
            <a:off x="336287" y="6504852"/>
            <a:ext cx="86247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err="1"/>
              <a:t>Skerry</a:t>
            </a:r>
            <a:r>
              <a:rPr lang="en-US" sz="1200" dirty="0"/>
              <a:t>-Ryan, </a:t>
            </a:r>
            <a:r>
              <a:rPr lang="en-US" sz="1200" dirty="0" err="1"/>
              <a:t>Batenberg</a:t>
            </a:r>
            <a:r>
              <a:rPr lang="en-US" sz="1200" dirty="0"/>
              <a:t>, </a:t>
            </a:r>
            <a:r>
              <a:rPr lang="en-US" sz="1200" i="1" dirty="0"/>
              <a:t>et al</a:t>
            </a:r>
            <a:r>
              <a:rPr lang="en-US" sz="1200" dirty="0"/>
              <a:t>. 2018)  Figure from </a:t>
            </a:r>
            <a:r>
              <a:rPr lang="en-US" sz="1200"/>
              <a:t>Andrew Rosenberg    20 MFCCs suffice? (Lauri Juvela et al, 2018)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74592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DA681-7C58-49E0-9B1F-C8D0FC637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Synthesizer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7B855-D26D-49B7-BAFC-7FE5A8DC2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44761"/>
            <a:ext cx="8229600" cy="641837"/>
          </a:xfrm>
        </p:spPr>
        <p:txBody>
          <a:bodyPr/>
          <a:lstStyle/>
          <a:p>
            <a:pPr marL="0" indent="0">
              <a:buNone/>
            </a:pPr>
            <a:r>
              <a:rPr lang="en-US" sz="1200"/>
              <a:t>Xu Tan, Tao Qin, Frank Soong, Tie-Yan Liu (2021)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2A86CC-0C72-409A-A6A0-27BE92E090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576" t="29992" r="3750" b="6851"/>
          <a:stretch/>
        </p:blipFill>
        <p:spPr>
          <a:xfrm>
            <a:off x="872013" y="1336432"/>
            <a:ext cx="7454304" cy="3961803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683FC92-BDBC-421D-B260-B70F87AEEB48}"/>
              </a:ext>
            </a:extLst>
          </p:cNvPr>
          <p:cNvSpPr/>
          <p:nvPr/>
        </p:nvSpPr>
        <p:spPr bwMode="auto">
          <a:xfrm>
            <a:off x="1072662" y="2048611"/>
            <a:ext cx="6919546" cy="80889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6360DCB-459F-4982-89E4-F039B338F32F}"/>
              </a:ext>
            </a:extLst>
          </p:cNvPr>
          <p:cNvSpPr/>
          <p:nvPr/>
        </p:nvSpPr>
        <p:spPr bwMode="auto">
          <a:xfrm>
            <a:off x="1072662" y="4176347"/>
            <a:ext cx="6919546" cy="30773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DE8112-D43E-4116-BC37-888326223966}"/>
              </a:ext>
            </a:extLst>
          </p:cNvPr>
          <p:cNvSpPr/>
          <p:nvPr/>
        </p:nvSpPr>
        <p:spPr bwMode="auto">
          <a:xfrm>
            <a:off x="1002326" y="2628902"/>
            <a:ext cx="7199325" cy="2567354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729607-D4B6-4F7E-B60C-571A83E61252}"/>
              </a:ext>
            </a:extLst>
          </p:cNvPr>
          <p:cNvSpPr txBox="1"/>
          <p:nvPr/>
        </p:nvSpPr>
        <p:spPr>
          <a:xfrm>
            <a:off x="2616499" y="5469658"/>
            <a:ext cx="3965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Vocoder input may include explicit F</a:t>
            </a:r>
            <a:r>
              <a:rPr lang="en-US" baseline="-2500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17457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73496-3083-4438-9AB2-9AD6D1FA0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37"/>
            <a:ext cx="8229600" cy="1143000"/>
          </a:xfrm>
        </p:spPr>
        <p:txBody>
          <a:bodyPr/>
          <a:lstStyle/>
          <a:p>
            <a:r>
              <a:rPr lang="en-US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C77DF-4610-49A7-8CDD-F195951A5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9137"/>
            <a:ext cx="8229600" cy="4495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/>
              <a:t>Text strings alone under-specify for prosody</a:t>
            </a:r>
          </a:p>
          <a:p>
            <a:pPr lvl="3">
              <a:spcBef>
                <a:spcPts val="800"/>
              </a:spcBef>
            </a:pPr>
            <a:r>
              <a:rPr lang="en-US"/>
              <a:t>Many different “correct” ways to say it</a:t>
            </a:r>
          </a:p>
          <a:p>
            <a:pPr lvl="3">
              <a:spcBef>
                <a:spcPts val="800"/>
              </a:spcBef>
            </a:pPr>
            <a:r>
              <a:rPr lang="en-US" sz="2000"/>
              <a:t>Systems typically learn a “generic / average” rendition</a:t>
            </a:r>
            <a:endParaRPr lang="en-US"/>
          </a:p>
          <a:p>
            <a:pPr marL="0" indent="0">
              <a:spcBef>
                <a:spcPts val="2400"/>
              </a:spcBef>
              <a:buNone/>
            </a:pPr>
            <a:r>
              <a:rPr lang="en-US" sz="2400"/>
              <a:t>Appropriate prosody depends on many linguistic and paralinguistic factors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057907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9CBA8-3DC7-4955-9FCC-81BDF1574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5802"/>
            <a:ext cx="8229600" cy="1143000"/>
          </a:xfrm>
        </p:spPr>
        <p:txBody>
          <a:bodyPr/>
          <a:lstStyle/>
          <a:p>
            <a:r>
              <a:rPr lang="en-US" sz="4000"/>
              <a:t>Some Pragmatic Functions Served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D2E1C-A376-44B7-B380-7C9AF410A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242" y="1539889"/>
            <a:ext cx="4230211" cy="3401511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Hold the turn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Mark a transient disfluency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Yield the turn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Cue a backchannel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Produce a backchannel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Yield/take for an extended turn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Supportively overlap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Cue an immediate response 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en-US" sz="200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75E0394-A3BE-4063-AFD0-E47063A1D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fld id="{8A6C2852-C21C-48FF-9C48-C01BA854C3FA}" type="slidenum">
              <a:rPr lang="en-US" altLang="ja-JP" smtClean="0"/>
              <a:pPr/>
              <a:t>8</a:t>
            </a:fld>
            <a:endParaRPr lang="en-US" altLang="ja-JP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F909C1-1BB9-4667-B18A-E32D5B70E9F0}"/>
              </a:ext>
            </a:extLst>
          </p:cNvPr>
          <p:cNvSpPr txBox="1"/>
          <p:nvPr/>
        </p:nvSpPr>
        <p:spPr>
          <a:xfrm>
            <a:off x="4421080" y="4020457"/>
            <a:ext cx="4572000" cy="2051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Close a topic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Promote continuation of a topic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Develop a topic 	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Make a meta comment	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Interpolate a parenthetical or subdialog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A925F8-6CBA-42CA-B531-19585BDBE69B}"/>
              </a:ext>
            </a:extLst>
          </p:cNvPr>
          <p:cNvSpPr txBox="1"/>
          <p:nvPr/>
        </p:nvSpPr>
        <p:spPr>
          <a:xfrm>
            <a:off x="5331781" y="1539889"/>
            <a:ext cx="4576438" cy="2051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Show autonomy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Bid for empathy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Assess positively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Contrast or complain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000"/>
              <a:t>Invite an inference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190D6B-19C9-4061-A8B3-660A44FCD260}"/>
              </a:ext>
            </a:extLst>
          </p:cNvPr>
          <p:cNvSpPr txBox="1"/>
          <p:nvPr/>
        </p:nvSpPr>
        <p:spPr>
          <a:xfrm>
            <a:off x="599242" y="6396335"/>
            <a:ext cx="42302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/>
              <a:t>Prosodic Patterns in English Conversation, </a:t>
            </a:r>
          </a:p>
          <a:p>
            <a:r>
              <a:rPr lang="en-US" sz="1100"/>
              <a:t>Nigel G. Ward, Cambridge University Press, 2019</a:t>
            </a:r>
          </a:p>
        </p:txBody>
      </p:sp>
    </p:spTree>
    <p:extLst>
      <p:ext uri="{BB962C8B-B14F-4D97-AF65-F5344CB8AC3E}">
        <p14:creationId xmlns:p14="http://schemas.microsoft.com/office/powerpoint/2010/main" val="626829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73496-3083-4438-9AB2-9AD6D1FA0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37"/>
            <a:ext cx="8229600" cy="1143000"/>
          </a:xfrm>
        </p:spPr>
        <p:txBody>
          <a:bodyPr/>
          <a:lstStyle/>
          <a:p>
            <a:r>
              <a:rPr lang="en-US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C77DF-4610-49A7-8CDD-F195951A5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9137"/>
            <a:ext cx="8229600" cy="4495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/>
              <a:t>Text strings alone under-specify for prosody</a:t>
            </a:r>
          </a:p>
          <a:p>
            <a:pPr lvl="3">
              <a:spcBef>
                <a:spcPts val="800"/>
              </a:spcBef>
            </a:pPr>
            <a:r>
              <a:rPr lang="en-US"/>
              <a:t>Many different “correct” ways to say it</a:t>
            </a:r>
          </a:p>
          <a:p>
            <a:pPr lvl="3">
              <a:spcBef>
                <a:spcPts val="800"/>
              </a:spcBef>
            </a:pPr>
            <a:r>
              <a:rPr lang="en-US" sz="2000"/>
              <a:t>Systems typically learn a “generic / average” rendition</a:t>
            </a:r>
            <a:endParaRPr lang="en-US"/>
          </a:p>
          <a:p>
            <a:pPr marL="0" indent="0">
              <a:spcBef>
                <a:spcPts val="2400"/>
              </a:spcBef>
              <a:buNone/>
            </a:pPr>
            <a:r>
              <a:rPr lang="en-US" sz="2400"/>
              <a:t>Appropriate prosody depends on many linguistic and paralinguistic factors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/>
              <a:t>    Most are not represented in text </a:t>
            </a:r>
          </a:p>
          <a:p>
            <a:endParaRPr lang="en-US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B0569A-E629-4011-A0C3-0F028BC762C8}"/>
              </a:ext>
            </a:extLst>
          </p:cNvPr>
          <p:cNvSpPr txBox="1"/>
          <p:nvPr/>
        </p:nvSpPr>
        <p:spPr>
          <a:xfrm>
            <a:off x="457200" y="6410511"/>
            <a:ext cx="4517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google.github.io</a:t>
            </a:r>
            <a:r>
              <a:rPr lang="en-US" sz="1200" dirty="0"/>
              <a:t>/</a:t>
            </a:r>
            <a:r>
              <a:rPr lang="en-US" sz="1200" dirty="0" err="1"/>
              <a:t>tacotron</a:t>
            </a:r>
            <a:r>
              <a:rPr lang="en-US" sz="1200" dirty="0"/>
              <a:t>/publications/</a:t>
            </a:r>
            <a:r>
              <a:rPr lang="en-US" sz="1200" dirty="0" err="1"/>
              <a:t>tacotron</a:t>
            </a:r>
            <a:r>
              <a:rPr lang="en-US" sz="1200" dirty="0"/>
              <a:t>/</a:t>
            </a:r>
            <a:r>
              <a:rPr lang="en-US" sz="1200" dirty="0" err="1"/>
              <a:t>index.html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3C23A1-AF88-463C-A126-84F91E193ED8}"/>
              </a:ext>
            </a:extLst>
          </p:cNvPr>
          <p:cNvSpPr txBox="1"/>
          <p:nvPr/>
        </p:nvSpPr>
        <p:spPr>
          <a:xfrm>
            <a:off x="912936" y="4468273"/>
            <a:ext cx="7123774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/>
              <a:t>Though we can try … e.g. “read caps as stressed”</a:t>
            </a:r>
          </a:p>
          <a:p>
            <a:pPr lvl="1"/>
            <a:endParaRPr lang="en-US"/>
          </a:p>
          <a:p>
            <a:pPr lvl="1"/>
            <a:r>
              <a:rPr lang="en-US" sz="1400" i="1"/>
              <a:t>	“The buses aren't the problem, they actually provide a solution.”</a:t>
            </a:r>
          </a:p>
          <a:p>
            <a:pPr lvl="1"/>
            <a:endParaRPr lang="en-US" sz="1400" i="1"/>
          </a:p>
          <a:p>
            <a:pPr lvl="1"/>
            <a:r>
              <a:rPr lang="en-US" sz="1400" i="1"/>
              <a:t>	“The buses aren't the PROBLEM, they actually provide a SOLUTION.”</a:t>
            </a:r>
            <a:endParaRPr lang="en-US" sz="1400" i="1" dirty="0"/>
          </a:p>
        </p:txBody>
      </p:sp>
      <p:pic>
        <p:nvPicPr>
          <p:cNvPr id="7" name="bus_nostress.wav" descr="bus_nostress.wav">
            <a:hlinkClick r:id="" action="ppaction://media"/>
            <a:extLst>
              <a:ext uri="{FF2B5EF4-FFF2-40B4-BE49-F238E27FC236}">
                <a16:creationId xmlns:a16="http://schemas.microsoft.com/office/drawing/2014/main" id="{8C7349FA-2193-4929-8C22-9CA363B87D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64148" y="4967393"/>
            <a:ext cx="393192" cy="393192"/>
          </a:xfrm>
          <a:prstGeom prst="rect">
            <a:avLst/>
          </a:prstGeom>
        </p:spPr>
      </p:pic>
      <p:pic>
        <p:nvPicPr>
          <p:cNvPr id="8" name="bus_stress.wav" descr="bus_stress.wav">
            <a:hlinkClick r:id="" action="ppaction://media"/>
            <a:extLst>
              <a:ext uri="{FF2B5EF4-FFF2-40B4-BE49-F238E27FC236}">
                <a16:creationId xmlns:a16="http://schemas.microsoft.com/office/drawing/2014/main" id="{3F56B363-A574-4C68-96C2-79263BD341EB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81009" y="5387480"/>
            <a:ext cx="393192" cy="39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4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0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50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52179</TotalTime>
  <Words>798</Words>
  <Application>Microsoft Office PowerPoint</Application>
  <PresentationFormat>On-screen Show (4:3)</PresentationFormat>
  <Paragraphs>165</Paragraphs>
  <Slides>17</Slides>
  <Notes>1</Notes>
  <HiddenSlides>0</HiddenSlides>
  <MMClips>9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Helvetica Neue</vt:lpstr>
      <vt:lpstr>Arial</vt:lpstr>
      <vt:lpstr>Calibri</vt:lpstr>
      <vt:lpstr>Mountain Top</vt:lpstr>
      <vt:lpstr>Contents </vt:lpstr>
      <vt:lpstr>Prosody in Speech Synthesis</vt:lpstr>
      <vt:lpstr>Early Synthesizers</vt:lpstr>
      <vt:lpstr>HMM Synthesizers</vt:lpstr>
      <vt:lpstr>Sequence-to-sequence Synthesizers</vt:lpstr>
      <vt:lpstr>Synthesizer Architectures</vt:lpstr>
      <vt:lpstr>Observations</vt:lpstr>
      <vt:lpstr>Some Pragmatic Functions Served</vt:lpstr>
      <vt:lpstr>Observations</vt:lpstr>
      <vt:lpstr>Prosody Transfer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Prosody in Speech Synthesis</vt:lpstr>
      <vt:lpstr>Prosody Capture in  E2E Synthesis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Ward, Nigel G.</cp:lastModifiedBy>
  <cp:revision>3629</cp:revision>
  <cp:lastPrinted>2021-05-18T23:20:02Z</cp:lastPrinted>
  <dcterms:created xsi:type="dcterms:W3CDTF">2002-10-17T07:23:49Z</dcterms:created>
  <dcterms:modified xsi:type="dcterms:W3CDTF">2021-07-27T01:31:09Z</dcterms:modified>
</cp:coreProperties>
</file>