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1066" r:id="rId2"/>
    <p:sldId id="946" r:id="rId3"/>
    <p:sldId id="2091" r:id="rId4"/>
    <p:sldId id="1059" r:id="rId5"/>
    <p:sldId id="2093" r:id="rId6"/>
    <p:sldId id="797" r:id="rId7"/>
    <p:sldId id="1054" r:id="rId8"/>
    <p:sldId id="1064" r:id="rId9"/>
    <p:sldId id="2086" r:id="rId10"/>
    <p:sldId id="2087" r:id="rId11"/>
    <p:sldId id="2088" r:id="rId12"/>
    <p:sldId id="2089" r:id="rId13"/>
    <p:sldId id="2090" r:id="rId14"/>
    <p:sldId id="683" r:id="rId15"/>
    <p:sldId id="795" r:id="rId16"/>
    <p:sldId id="1062" r:id="rId17"/>
    <p:sldId id="1063" r:id="rId18"/>
    <p:sldId id="761" r:id="rId19"/>
    <p:sldId id="796" r:id="rId20"/>
    <p:sldId id="791" r:id="rId21"/>
    <p:sldId id="792" r:id="rId22"/>
    <p:sldId id="793" r:id="rId23"/>
    <p:sldId id="2092" r:id="rId24"/>
    <p:sldId id="794" r:id="rId25"/>
    <p:sldId id="2070" r:id="rId26"/>
    <p:sldId id="2078" r:id="rId27"/>
    <p:sldId id="758" r:id="rId28"/>
    <p:sldId id="2072" r:id="rId29"/>
    <p:sldId id="851" r:id="rId30"/>
    <p:sldId id="2083" r:id="rId31"/>
    <p:sldId id="1055" r:id="rId32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FFFF"/>
    <a:srgbClr val="05419E"/>
    <a:srgbClr val="FFCCFF"/>
    <a:srgbClr val="0072BD"/>
    <a:srgbClr val="D95319"/>
    <a:srgbClr val="01359A"/>
    <a:srgbClr val="003295"/>
    <a:srgbClr val="084AA1"/>
    <a:srgbClr val="0A51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8" autoAdjust="0"/>
    <p:restoredTop sz="96357" autoAdjust="0"/>
  </p:normalViewPr>
  <p:slideViewPr>
    <p:cSldViewPr>
      <p:cViewPr varScale="1">
        <p:scale>
          <a:sx n="92" d="100"/>
          <a:sy n="92" d="100"/>
        </p:scale>
        <p:origin x="96" y="19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538B5-ABD2-4748-AA58-1416D5A1FD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32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538B5-ABD2-4748-AA58-1416D5A1FD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7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﻿language content, form,</a:t>
            </a:r>
          </a:p>
          <a:p>
            <a:endParaRPr lang="en-AU" dirty="0"/>
          </a:p>
          <a:p>
            <a:r>
              <a:rPr lang="en-AU" dirty="0"/>
              <a:t>Gillam, Ronald B.; Gillam, Ronald B.; Marquardt, Thomas P.; Marquardt, Thomas P.. Communication Sciences and Disorders (p. 41). Jones &amp; Bartlett Learning. Kindle Edition.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444538-3A81-C247-AFA5-CCC3A2DACC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640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5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3.wav"/><Relationship Id="rId7" Type="http://schemas.openxmlformats.org/officeDocument/2006/relationships/image" Target="../media/image4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hyperlink" Target="https://www.youtube.com/watch?v=y2okeYVclQo" TargetMode="Externa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8.wav"/><Relationship Id="rId13" Type="http://schemas.openxmlformats.org/officeDocument/2006/relationships/slideLayout" Target="../slideLayouts/slideLayout2.xml"/><Relationship Id="rId3" Type="http://schemas.microsoft.com/office/2007/relationships/media" Target="../media/media6.wav"/><Relationship Id="rId7" Type="http://schemas.microsoft.com/office/2007/relationships/media" Target="../media/media8.wav"/><Relationship Id="rId12" Type="http://schemas.openxmlformats.org/officeDocument/2006/relationships/audio" Target="../media/media10.wav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audio" Target="../media/media7.wav"/><Relationship Id="rId11" Type="http://schemas.microsoft.com/office/2007/relationships/media" Target="../media/media10.wav"/><Relationship Id="rId5" Type="http://schemas.microsoft.com/office/2007/relationships/media" Target="../media/media7.wav"/><Relationship Id="rId10" Type="http://schemas.openxmlformats.org/officeDocument/2006/relationships/audio" Target="../media/media9.wav"/><Relationship Id="rId4" Type="http://schemas.openxmlformats.org/officeDocument/2006/relationships/audio" Target="../media/media6.wav"/><Relationship Id="rId9" Type="http://schemas.microsoft.com/office/2007/relationships/media" Target="../media/media9.wav"/><Relationship Id="rId1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hyperlink" Target="https://languagelog.ldc.upenn.edu/nll/?p=3425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media15.wav"/><Relationship Id="rId13" Type="http://schemas.microsoft.com/office/2007/relationships/media" Target="../media/media18.wav"/><Relationship Id="rId3" Type="http://schemas.microsoft.com/office/2007/relationships/media" Target="../media/media13.wav"/><Relationship Id="rId7" Type="http://schemas.microsoft.com/office/2007/relationships/media" Target="../media/media15.wav"/><Relationship Id="rId12" Type="http://schemas.openxmlformats.org/officeDocument/2006/relationships/audio" Target="../media/media17.wav"/><Relationship Id="rId17" Type="http://schemas.openxmlformats.org/officeDocument/2006/relationships/image" Target="../media/image4.png"/><Relationship Id="rId2" Type="http://schemas.openxmlformats.org/officeDocument/2006/relationships/audio" Target="../media/media12.wav"/><Relationship Id="rId16" Type="http://schemas.openxmlformats.org/officeDocument/2006/relationships/notesSlide" Target="../notesSlides/notesSlide5.xml"/><Relationship Id="rId1" Type="http://schemas.microsoft.com/office/2007/relationships/media" Target="../media/media12.wav"/><Relationship Id="rId6" Type="http://schemas.openxmlformats.org/officeDocument/2006/relationships/audio" Target="../media/media14.wav"/><Relationship Id="rId11" Type="http://schemas.microsoft.com/office/2007/relationships/media" Target="../media/media17.wav"/><Relationship Id="rId5" Type="http://schemas.microsoft.com/office/2007/relationships/media" Target="../media/media14.wav"/><Relationship Id="rId15" Type="http://schemas.openxmlformats.org/officeDocument/2006/relationships/slideLayout" Target="../slideLayouts/slideLayout2.xml"/><Relationship Id="rId10" Type="http://schemas.openxmlformats.org/officeDocument/2006/relationships/audio" Target="../media/media16.wav"/><Relationship Id="rId4" Type="http://schemas.openxmlformats.org/officeDocument/2006/relationships/audio" Target="../media/media13.wav"/><Relationship Id="rId9" Type="http://schemas.microsoft.com/office/2007/relationships/media" Target="../media/media16.wav"/><Relationship Id="rId14" Type="http://schemas.openxmlformats.org/officeDocument/2006/relationships/audio" Target="../media/media18.wav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PRzm7Lg9V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2" y="252664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282" y="1205164"/>
            <a:ext cx="4469522" cy="4495800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Pitch Production and Perception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>
                <a:solidFill>
                  <a:srgbClr val="FFFF00"/>
                </a:solidFill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Other Proso</a:t>
            </a:r>
            <a:r>
              <a:rPr lang="en-US" sz="20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Synthesis and Recognition</a:t>
            </a:r>
            <a:endParaRPr lang="en-US" sz="20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7112" y="1205164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Historical Perspective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0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Three Realms of Prosodic Function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Turn-Taking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20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Superpositional Modeling </a:t>
            </a:r>
            <a:endParaRPr lang="en-US" sz="20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Individual Variation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0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Challenges</a:t>
            </a:r>
            <a:endParaRPr lang="en-US" sz="2000" kern="0"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7A03A9-2B04-4439-AC6C-5AA4594BEA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66" t="37894" r="57216" b="12369"/>
          <a:stretch/>
        </p:blipFill>
        <p:spPr>
          <a:xfrm rot="5400000">
            <a:off x="4090735" y="1816770"/>
            <a:ext cx="962527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823FC-7921-4311-98CD-3DECD01F3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Breathy Voice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17DAD-9204-479C-8385-F641D4092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915025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Articulatory correlates</a:t>
            </a:r>
          </a:p>
          <a:p>
            <a:r>
              <a:rPr lang="en-US" sz="1800"/>
              <a:t>incomplete glottal closures</a:t>
            </a:r>
          </a:p>
          <a:p>
            <a:r>
              <a:rPr lang="en-US" sz="1800"/>
              <a:t>constant slight air leakage</a:t>
            </a:r>
          </a:p>
          <a:p>
            <a:endParaRPr lang="en-US" sz="18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Acoustic correlates</a:t>
            </a:r>
          </a:p>
          <a:p>
            <a:r>
              <a:rPr lang="en-US" sz="1800"/>
              <a:t>low HNR harmonics-to-noise ratio</a:t>
            </a:r>
          </a:p>
          <a:p>
            <a:r>
              <a:rPr lang="en-US" sz="1800"/>
              <a:t>low CPPS (ceptral peak prominence smoothed)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761C31D-0AE8-45DC-BFB8-C0F2666470F1}"/>
              </a:ext>
            </a:extLst>
          </p:cNvPr>
          <p:cNvSpPr txBox="1">
            <a:spLocks/>
          </p:cNvSpPr>
          <p:nvPr/>
        </p:nvSpPr>
        <p:spPr bwMode="auto">
          <a:xfrm>
            <a:off x="594360" y="6200503"/>
            <a:ext cx="5915025" cy="92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200" kern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https://www.youtube.com/watch?v=y2okeYVclQo</a:t>
            </a:r>
            <a:r>
              <a:rPr lang="en-US" sz="1200" kern="0"/>
              <a:t>  @ 1:52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E08F51-45AC-49D2-A61F-7BBC126B5A96}"/>
              </a:ext>
            </a:extLst>
          </p:cNvPr>
          <p:cNvSpPr txBox="1"/>
          <p:nvPr/>
        </p:nvSpPr>
        <p:spPr>
          <a:xfrm>
            <a:off x="594362" y="6483816"/>
            <a:ext cx="59150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>
                <a:effectLst/>
                <a:latin typeface="Roboto" panose="02000000000000000000" pitchFamily="2" charset="0"/>
              </a:rPr>
              <a:t>LingualHealth: Speech-Language Pathology: The Vocal Cords in Action</a:t>
            </a:r>
          </a:p>
          <a:p>
            <a:br>
              <a:rPr lang="en-US" sz="1200" b="0" i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</a:br>
            <a:endParaRPr lang="en-US" sz="1200"/>
          </a:p>
        </p:txBody>
      </p:sp>
      <p:pic>
        <p:nvPicPr>
          <p:cNvPr id="5" name="jump-jump-jump">
            <a:hlinkClick r:id="" action="ppaction://media"/>
            <a:extLst>
              <a:ext uri="{FF2B5EF4-FFF2-40B4-BE49-F238E27FC236}">
                <a16:creationId xmlns:a16="http://schemas.microsoft.com/office/drawing/2014/main" id="{1FDB93D6-9B67-4ADA-9D8A-8466C2C3D6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286025" y="5314537"/>
            <a:ext cx="609600" cy="609600"/>
          </a:xfrm>
          <a:prstGeom prst="rect">
            <a:avLst/>
          </a:prstGeom>
        </p:spPr>
      </p:pic>
      <p:pic>
        <p:nvPicPr>
          <p:cNvPr id="6" name="bye-bye">
            <a:hlinkClick r:id="" action="ppaction://media"/>
            <a:extLst>
              <a:ext uri="{FF2B5EF4-FFF2-40B4-BE49-F238E27FC236}">
                <a16:creationId xmlns:a16="http://schemas.microsoft.com/office/drawing/2014/main" id="{F9785CE6-773E-4D2D-9DD3-CA3A465C9AC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91829" y="5440658"/>
            <a:ext cx="357358" cy="357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8F993B-2AC9-46C3-9FCF-306DA7C0A5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000" t="17421" r="37000" b="33710"/>
          <a:stretch/>
        </p:blipFill>
        <p:spPr>
          <a:xfrm>
            <a:off x="4773326" y="1654913"/>
            <a:ext cx="4067753" cy="287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905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94785-8724-48F4-AA8E-AF735705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928" y="228600"/>
            <a:ext cx="8751620" cy="1143000"/>
          </a:xfrm>
        </p:spPr>
        <p:txBody>
          <a:bodyPr/>
          <a:lstStyle/>
          <a:p>
            <a:r>
              <a:rPr lang="en-US" sz="4000"/>
              <a:t>Modal/Breathy Spectral Envelopes</a:t>
            </a:r>
          </a:p>
        </p:txBody>
      </p:sp>
      <p:pic>
        <p:nvPicPr>
          <p:cNvPr id="1026" name="Picture 2" descr="Acoustic Correlates of Breathy Vocal Quality: Dysphonic Voices and  Continuous Speech | Journal of Speech, Language, and Hearing Research">
            <a:extLst>
              <a:ext uri="{FF2B5EF4-FFF2-40B4-BE49-F238E27FC236}">
                <a16:creationId xmlns:a16="http://schemas.microsoft.com/office/drawing/2014/main" id="{742F9DDA-B18F-4BF1-AA47-EDC20F37A4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92"/>
          <a:stretch/>
        </p:blipFill>
        <p:spPr bwMode="auto">
          <a:xfrm>
            <a:off x="4480561" y="1417342"/>
            <a:ext cx="3996792" cy="45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20BC6-0EED-477C-83E0-360B5B12F22F}"/>
              </a:ext>
            </a:extLst>
          </p:cNvPr>
          <p:cNvSpPr txBox="1"/>
          <p:nvPr/>
        </p:nvSpPr>
        <p:spPr>
          <a:xfrm>
            <a:off x="894892" y="2240293"/>
            <a:ext cx="3383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Modal voice</a:t>
            </a:r>
          </a:p>
          <a:p>
            <a:r>
              <a:rPr lang="en-US"/>
              <a:t>(high harmonics-to-noise ratio)</a:t>
            </a:r>
          </a:p>
          <a:p>
            <a:r>
              <a:rPr lang="en-US"/>
              <a:t>(high CPPS)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CE445A-7801-450A-B4FB-1F894F3EFA0D}"/>
              </a:ext>
            </a:extLst>
          </p:cNvPr>
          <p:cNvSpPr txBox="1"/>
          <p:nvPr/>
        </p:nvSpPr>
        <p:spPr>
          <a:xfrm>
            <a:off x="914439" y="4434829"/>
            <a:ext cx="3383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Breathy voice</a:t>
            </a:r>
          </a:p>
          <a:p>
            <a:r>
              <a:rPr lang="en-US"/>
              <a:t>(low harmonics-to-noise ratio)</a:t>
            </a:r>
          </a:p>
          <a:p>
            <a:r>
              <a:rPr lang="en-US"/>
              <a:t>(low CPPS) </a:t>
            </a:r>
          </a:p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4822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FC33-5319-43C5-AA99-C9F2178E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1143000"/>
          </a:xfrm>
        </p:spPr>
        <p:txBody>
          <a:bodyPr/>
          <a:lstStyle/>
          <a:p>
            <a:r>
              <a:rPr lang="en-US"/>
              <a:t>Voicing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13554-8FF8-44FB-BFC5-92C4FC8AD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25" y="1371600"/>
            <a:ext cx="6955123" cy="3952875"/>
          </a:xfrm>
        </p:spPr>
        <p:txBody>
          <a:bodyPr/>
          <a:lstStyle/>
          <a:p>
            <a:r>
              <a:rPr lang="en-US" sz="2400"/>
              <a:t>Modal</a:t>
            </a:r>
          </a:p>
          <a:p>
            <a:r>
              <a:rPr lang="en-US" sz="2400"/>
              <a:t>Creaky</a:t>
            </a:r>
          </a:p>
          <a:p>
            <a:r>
              <a:rPr lang="en-US" sz="2400"/>
              <a:t>Breathy</a:t>
            </a:r>
          </a:p>
          <a:p>
            <a:r>
              <a:rPr lang="en-US" sz="2400"/>
              <a:t>Highly Harmonic </a:t>
            </a:r>
          </a:p>
          <a:p>
            <a:pPr lvl="1"/>
            <a:r>
              <a:rPr lang="en-US" sz="2000"/>
              <a:t>Lowered larynx, widened pharynx (“singing voice”)</a:t>
            </a:r>
          </a:p>
          <a:p>
            <a:pPr lvl="1"/>
            <a:r>
              <a:rPr lang="en-US" sz="2000"/>
              <a:t>High HNR, high periodicity </a:t>
            </a:r>
          </a:p>
          <a:p>
            <a:r>
              <a:rPr lang="en-US" sz="2400"/>
              <a:t>Falsetto</a:t>
            </a:r>
          </a:p>
          <a:p>
            <a:pPr lvl="1"/>
            <a:r>
              <a:rPr lang="en-US" sz="2000"/>
              <a:t>stretched vocal folds                    </a:t>
            </a:r>
            <a:r>
              <a:rPr lang="en-US" sz="2000" i="1"/>
              <a:t>“interval”</a:t>
            </a:r>
            <a:endParaRPr lang="en-US" sz="2000"/>
          </a:p>
          <a:p>
            <a:pPr lvl="1"/>
            <a:r>
              <a:rPr lang="en-US" sz="2000"/>
              <a:t>very high pitch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000"/>
              <a:t>c.f. work on glottal pulse shape features </a:t>
            </a:r>
          </a:p>
          <a:p>
            <a:endParaRPr lang="en-US" sz="2400"/>
          </a:p>
          <a:p>
            <a:endParaRPr lang="en-US" sz="2400"/>
          </a:p>
        </p:txBody>
      </p:sp>
      <p:pic>
        <p:nvPicPr>
          <p:cNvPr id="4" name="waiver">
            <a:hlinkClick r:id="" action="ppaction://media"/>
            <a:extLst>
              <a:ext uri="{FF2B5EF4-FFF2-40B4-BE49-F238E27FC236}">
                <a16:creationId xmlns:a16="http://schemas.microsoft.com/office/drawing/2014/main" id="{136B1589-FBC8-4966-8EB1-271C9AC9AF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42519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E947-801A-4188-9474-D7EE622B3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Other Relevant*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0CE2D-056E-4C0B-8942-CD8DA8A07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772360" cy="1554483"/>
          </a:xfrm>
        </p:spPr>
        <p:txBody>
          <a:bodyPr/>
          <a:lstStyle/>
          <a:p>
            <a:r>
              <a:rPr lang="en-US" sz="2400"/>
              <a:t>Nasalization</a:t>
            </a:r>
          </a:p>
          <a:p>
            <a:r>
              <a:rPr lang="en-US" sz="2400"/>
              <a:t>Reduction / enunciation</a:t>
            </a:r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915B21-302E-460F-BA03-C896558A61AB}"/>
              </a:ext>
            </a:extLst>
          </p:cNvPr>
          <p:cNvSpPr txBox="1">
            <a:spLocks/>
          </p:cNvSpPr>
          <p:nvPr/>
        </p:nvSpPr>
        <p:spPr bwMode="auto">
          <a:xfrm>
            <a:off x="685820" y="3707472"/>
            <a:ext cx="7772360" cy="155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*Often suprasegmental (spanning many phonemes)</a:t>
            </a:r>
          </a:p>
          <a:p>
            <a:pPr marL="0" indent="0">
              <a:buFontTx/>
              <a:buNone/>
            </a:pPr>
            <a:r>
              <a:rPr lang="en-US" sz="2000" kern="0"/>
              <a:t> Often patterning with other prosodic properties</a:t>
            </a:r>
          </a:p>
        </p:txBody>
      </p:sp>
    </p:spTree>
    <p:extLst>
      <p:ext uri="{BB962C8B-B14F-4D97-AF65-F5344CB8AC3E}">
        <p14:creationId xmlns:p14="http://schemas.microsoft.com/office/powerpoint/2010/main" val="224394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iceberg images underwa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762125" y="1303357"/>
            <a:ext cx="5619750" cy="5497425"/>
            <a:chOff x="1762125" y="1303357"/>
            <a:chExt cx="5619750" cy="5497425"/>
          </a:xfrm>
        </p:grpSpPr>
        <p:pic>
          <p:nvPicPr>
            <p:cNvPr id="6" name="Picture 6" descr="http://namonitore.ru/uploads/catalog/nature/aysberg_izpod_vodi_1280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125" y="1303357"/>
              <a:ext cx="5619750" cy="449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226080" y="6400672"/>
              <a:ext cx="21291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i.e. more </a:t>
              </a:r>
              <a:r>
                <a:rPr lang="en-US" sz="2000" dirty="0"/>
                <a:t>than F</a:t>
              </a:r>
              <a:r>
                <a:rPr lang="en-US" sz="2000" baseline="-25000" dirty="0"/>
                <a:t>0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41343" y="1860594"/>
            <a:ext cx="1644556" cy="592567"/>
            <a:chOff x="3241343" y="2157457"/>
            <a:chExt cx="1644556" cy="592567"/>
          </a:xfrm>
        </p:grpSpPr>
        <p:sp>
          <p:nvSpPr>
            <p:cNvPr id="8" name="Freeform 7"/>
            <p:cNvSpPr/>
            <p:nvPr/>
          </p:nvSpPr>
          <p:spPr bwMode="auto">
            <a:xfrm>
              <a:off x="3241343" y="2269978"/>
              <a:ext cx="668741" cy="480046"/>
            </a:xfrm>
            <a:custGeom>
              <a:avLst/>
              <a:gdLst>
                <a:gd name="connsiteX0" fmla="*/ 0 w 668741"/>
                <a:gd name="connsiteY0" fmla="*/ 480046 h 480046"/>
                <a:gd name="connsiteX1" fmla="*/ 286603 w 668741"/>
                <a:gd name="connsiteY1" fmla="*/ 364040 h 480046"/>
                <a:gd name="connsiteX2" fmla="*/ 491320 w 668741"/>
                <a:gd name="connsiteY2" fmla="*/ 2374 h 480046"/>
                <a:gd name="connsiteX3" fmla="*/ 627797 w 668741"/>
                <a:gd name="connsiteY3" fmla="*/ 207091 h 480046"/>
                <a:gd name="connsiteX4" fmla="*/ 668741 w 668741"/>
                <a:gd name="connsiteY4" fmla="*/ 200267 h 48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741" h="480046">
                  <a:moveTo>
                    <a:pt x="0" y="480046"/>
                  </a:moveTo>
                  <a:cubicBezTo>
                    <a:pt x="102358" y="461849"/>
                    <a:pt x="204716" y="443652"/>
                    <a:pt x="286603" y="364040"/>
                  </a:cubicBezTo>
                  <a:cubicBezTo>
                    <a:pt x="368490" y="284428"/>
                    <a:pt x="434454" y="28532"/>
                    <a:pt x="491320" y="2374"/>
                  </a:cubicBezTo>
                  <a:cubicBezTo>
                    <a:pt x="548186" y="-23784"/>
                    <a:pt x="598227" y="174109"/>
                    <a:pt x="627797" y="207091"/>
                  </a:cubicBezTo>
                  <a:cubicBezTo>
                    <a:pt x="657367" y="240073"/>
                    <a:pt x="668741" y="200267"/>
                    <a:pt x="668741" y="200267"/>
                  </a:cubicBez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964675" y="2157457"/>
              <a:ext cx="921224" cy="544800"/>
            </a:xfrm>
            <a:custGeom>
              <a:avLst/>
              <a:gdLst>
                <a:gd name="connsiteX0" fmla="*/ 0 w 921224"/>
                <a:gd name="connsiteY0" fmla="*/ 278668 h 544800"/>
                <a:gd name="connsiteX1" fmla="*/ 163773 w 921224"/>
                <a:gd name="connsiteY1" fmla="*/ 5713 h 544800"/>
                <a:gd name="connsiteX2" fmla="*/ 382137 w 921224"/>
                <a:gd name="connsiteY2" fmla="*/ 101247 h 544800"/>
                <a:gd name="connsiteX3" fmla="*/ 498143 w 921224"/>
                <a:gd name="connsiteY3" fmla="*/ 196782 h 544800"/>
                <a:gd name="connsiteX4" fmla="*/ 641444 w 921224"/>
                <a:gd name="connsiteY4" fmla="*/ 217253 h 544800"/>
                <a:gd name="connsiteX5" fmla="*/ 921224 w 921224"/>
                <a:gd name="connsiteY5" fmla="*/ 544800 h 54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1224" h="544800">
                  <a:moveTo>
                    <a:pt x="0" y="278668"/>
                  </a:moveTo>
                  <a:cubicBezTo>
                    <a:pt x="50042" y="156975"/>
                    <a:pt x="100084" y="35283"/>
                    <a:pt x="163773" y="5713"/>
                  </a:cubicBezTo>
                  <a:cubicBezTo>
                    <a:pt x="227463" y="-23857"/>
                    <a:pt x="326409" y="69402"/>
                    <a:pt x="382137" y="101247"/>
                  </a:cubicBezTo>
                  <a:cubicBezTo>
                    <a:pt x="437865" y="133092"/>
                    <a:pt x="454925" y="177448"/>
                    <a:pt x="498143" y="196782"/>
                  </a:cubicBezTo>
                  <a:cubicBezTo>
                    <a:pt x="541361" y="216116"/>
                    <a:pt x="570931" y="159250"/>
                    <a:pt x="641444" y="217253"/>
                  </a:cubicBezTo>
                  <a:cubicBezTo>
                    <a:pt x="711957" y="275256"/>
                    <a:pt x="816590" y="410028"/>
                    <a:pt x="921224" y="544800"/>
                  </a:cubicBez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/>
              <a:t>Prosody is More than intonation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2702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8484-7EF6-4165-9FF6-A65922851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Frame-level Features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01B680C-7A7B-40A6-84CF-31EA8C1C87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373">
                  <a:extLst>
                    <a:ext uri="{9D8B030D-6E8A-4147-A177-3AD203B41FA5}">
                      <a16:colId xmlns:a16="http://schemas.microsoft.com/office/drawing/2014/main" val="582362194"/>
                    </a:ext>
                  </a:extLst>
                </a:gridCol>
                <a:gridCol w="1859623">
                  <a:extLst>
                    <a:ext uri="{9D8B030D-6E8A-4147-A177-3AD203B41FA5}">
                      <a16:colId xmlns:a16="http://schemas.microsoft.com/office/drawing/2014/main" val="88318218"/>
                    </a:ext>
                  </a:extLst>
                </a:gridCol>
                <a:gridCol w="2301411">
                  <a:extLst>
                    <a:ext uri="{9D8B030D-6E8A-4147-A177-3AD203B41FA5}">
                      <a16:colId xmlns:a16="http://schemas.microsoft.com/office/drawing/2014/main" val="1171757590"/>
                    </a:ext>
                  </a:extLst>
                </a:gridCol>
                <a:gridCol w="2368193">
                  <a:extLst>
                    <a:ext uri="{9D8B030D-6E8A-4147-A177-3AD203B41FA5}">
                      <a16:colId xmlns:a16="http://schemas.microsoft.com/office/drawing/2014/main" val="26237955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Percept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Articulatory Correlate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Acoustic Correlate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Issues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583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Rate of glottal closings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log F</a:t>
                      </a:r>
                      <a:r>
                        <a:rPr lang="en-US" baseline="-25000"/>
                        <a:t>0</a:t>
                      </a:r>
                      <a:r>
                        <a:rPr lang="en-US"/>
                        <a:t> (log Hz)</a:t>
                      </a:r>
                    </a:p>
                    <a:p>
                      <a:r>
                        <a:rPr lang="en-US"/>
                        <a:t>semitones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doubling, halving, microprosody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38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Loudness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Airflow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Intensity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microphone distance, microprosody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22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Regularly-timed glottal closures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Periodicity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11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Breathiness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Leaky glottal closures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High open quotient, NHR, CPPS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876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Nasality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Lowered velum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Formant properties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980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Falsetto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Stretched vocal folds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Very high pitch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711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713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2837-8153-4919-B13D-C080B015E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Midlevel Features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322DC54-A4E0-4612-9360-34C829991D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47225"/>
              </p:ext>
            </p:extLst>
          </p:nvPr>
        </p:nvGraphicFramePr>
        <p:xfrm>
          <a:off x="457200" y="1600200"/>
          <a:ext cx="82296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5845737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2072209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8553224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Percept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Accoustic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Issues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909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Speaking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Syllables per second,</a:t>
                      </a:r>
                    </a:p>
                    <a:p>
                      <a:r>
                        <a:rPr lang="en-US"/>
                        <a:t>Phonemes per second,</a:t>
                      </a:r>
                    </a:p>
                    <a:p>
                      <a:r>
                        <a:rPr lang="en-US"/>
                        <a:t>Stresses per second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Elision, reduction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50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Pitch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Average pitch, intensity-weighted pitch percentile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Window size, outliers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729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Pitch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Max – min, standard deviation, etc.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Outliers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27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Vibrato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Gentle pitch variation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266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Creaky voice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Jitter, etc.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527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Pitch slope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Linear regression coefficient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Outliers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990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Enunciation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Cepstral variation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73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18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DB5C9-11F5-4DDA-A85C-EDDFBFA65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Features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D98E539-0EA1-4E8E-BD2F-C5348299181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276386576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29348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76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Voicing fraction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614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Voiced-unvoiced intensity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628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Syllable stress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</a:t>
                      </a:r>
                      <a:r>
                        <a:rPr lang="en-US" baseline="-25000"/>
                        <a:t>1</a:t>
                      </a:r>
                      <a:r>
                        <a:rPr lang="en-US"/>
                        <a:t> pitch + c</a:t>
                      </a:r>
                      <a:r>
                        <a:rPr lang="en-US" baseline="-25000"/>
                        <a:t>2</a:t>
                      </a:r>
                      <a:r>
                        <a:rPr lang="en-US"/>
                        <a:t> duration + c</a:t>
                      </a:r>
                      <a:r>
                        <a:rPr lang="en-US" sz="1800" kern="1200" baseline="-25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/>
                        <a:t> 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43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Overall stress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Pairwise variability index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581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Rhythm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394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Syllable-level pitch shape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059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592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96"/>
            <a:ext cx="8229600" cy="1143000"/>
          </a:xfrm>
        </p:spPr>
        <p:txBody>
          <a:bodyPr/>
          <a:lstStyle/>
          <a:p>
            <a:r>
              <a:rPr lang="en-US"/>
              <a:t>Skill Building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02333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/>
              <a:t>Say “</a:t>
            </a:r>
            <a:r>
              <a:rPr lang="en-US" sz="2400" i="1"/>
              <a:t>Why </a:t>
            </a:r>
            <a:r>
              <a:rPr lang="en-US" sz="2400" i="1" dirty="0"/>
              <a:t>don’t you come </a:t>
            </a:r>
            <a:r>
              <a:rPr lang="en-US" sz="2400" i="1"/>
              <a:t>along?” </a:t>
            </a:r>
            <a:r>
              <a:rPr lang="en-US" sz="2400"/>
              <a:t>varying the: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Pitch height: high / low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Pitch </a:t>
            </a:r>
            <a:r>
              <a:rPr lang="en-US" sz="2000" dirty="0"/>
              <a:t>range: monotone / expressive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 dirty="0"/>
              <a:t>Pitch slope: rising / falling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 dirty="0"/>
              <a:t>Intensity: loud / quiet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 dirty="0"/>
              <a:t>Rate: slow / fast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 dirty="0"/>
              <a:t>Articulation: enunciated / reduced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Voicing: modal / creaky </a:t>
            </a:r>
            <a:r>
              <a:rPr lang="en-US" sz="2000" dirty="0"/>
              <a:t>/ breathy / falsetto / harmonic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 dirty="0"/>
              <a:t>Nasal / purely oral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5280621"/>
            <a:ext cx="8229600" cy="68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/>
              <a:t>Time permitting, now apply each to </a:t>
            </a:r>
            <a:r>
              <a:rPr lang="en-US" sz="2400" u="sng" kern="0" dirty="0"/>
              <a:t>just one</a:t>
            </a:r>
            <a:r>
              <a:rPr lang="en-US" sz="2400" kern="0" dirty="0"/>
              <a:t> of the words.</a:t>
            </a:r>
          </a:p>
        </p:txBody>
      </p:sp>
    </p:spTree>
    <p:extLst>
      <p:ext uri="{BB962C8B-B14F-4D97-AF65-F5344CB8AC3E}">
        <p14:creationId xmlns:p14="http://schemas.microsoft.com/office/powerpoint/2010/main" val="399502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271F0-1434-4363-AA4F-DD750AA7C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7196"/>
            <a:ext cx="8229600" cy="1143000"/>
          </a:xfrm>
        </p:spPr>
        <p:txBody>
          <a:bodyPr/>
          <a:lstStyle/>
          <a:p>
            <a:r>
              <a:rPr lang="en-US"/>
              <a:t>Skill Building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A37AB-6D15-42A7-9279-00DB8996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987" y="5487476"/>
            <a:ext cx="8229600" cy="4101737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good job</a:t>
            </a:r>
            <a:endParaRPr lang="en-US" sz="240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good-job-creaky-elong">
            <a:hlinkClick r:id="" action="ppaction://media"/>
            <a:extLst>
              <a:ext uri="{FF2B5EF4-FFF2-40B4-BE49-F238E27FC236}">
                <a16:creationId xmlns:a16="http://schemas.microsoft.com/office/drawing/2014/main" id="{5F02ACBF-D29B-43FE-98B6-A7341E37F6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531749" y="4784295"/>
            <a:ext cx="609600" cy="609600"/>
          </a:xfrm>
          <a:prstGeom prst="rect">
            <a:avLst/>
          </a:prstGeom>
        </p:spPr>
      </p:pic>
      <p:pic>
        <p:nvPicPr>
          <p:cNvPr id="5" name="good-job-elongated">
            <a:hlinkClick r:id="" action="ppaction://media"/>
            <a:extLst>
              <a:ext uri="{FF2B5EF4-FFF2-40B4-BE49-F238E27FC236}">
                <a16:creationId xmlns:a16="http://schemas.microsoft.com/office/drawing/2014/main" id="{5BCC35BB-E1A5-4A48-BF9F-E5E8A6FB24C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013621" y="3047450"/>
            <a:ext cx="609600" cy="609600"/>
          </a:xfrm>
          <a:prstGeom prst="rect">
            <a:avLst/>
          </a:prstGeom>
        </p:spPr>
      </p:pic>
      <p:pic>
        <p:nvPicPr>
          <p:cNvPr id="6" name="good-job-enthusiastic">
            <a:hlinkClick r:id="" action="ppaction://media"/>
            <a:extLst>
              <a:ext uri="{FF2B5EF4-FFF2-40B4-BE49-F238E27FC236}">
                <a16:creationId xmlns:a16="http://schemas.microsoft.com/office/drawing/2014/main" id="{B1A7D4ED-E9BA-4654-B3EC-55AA2C9E71A0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507118" y="3047450"/>
            <a:ext cx="609600" cy="609600"/>
          </a:xfrm>
          <a:prstGeom prst="rect">
            <a:avLst/>
          </a:prstGeom>
        </p:spPr>
      </p:pic>
      <p:pic>
        <p:nvPicPr>
          <p:cNvPr id="7" name="good-job-neutral">
            <a:hlinkClick r:id="" action="ppaction://media"/>
            <a:extLst>
              <a:ext uri="{FF2B5EF4-FFF2-40B4-BE49-F238E27FC236}">
                <a16:creationId xmlns:a16="http://schemas.microsoft.com/office/drawing/2014/main" id="{D1A90511-0C0D-4B72-8319-00C47C9F7849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872874" y="4784295"/>
            <a:ext cx="609600" cy="609600"/>
          </a:xfrm>
          <a:prstGeom prst="rect">
            <a:avLst/>
          </a:prstGeom>
        </p:spPr>
      </p:pic>
      <p:pic>
        <p:nvPicPr>
          <p:cNvPr id="8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4E1EE4F1-5B20-4F8F-8DF1-F2A982CAB1A4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585571" y="3047450"/>
            <a:ext cx="609600" cy="609600"/>
          </a:xfrm>
          <a:prstGeom prst="rect">
            <a:avLst/>
          </a:prstGeom>
        </p:spPr>
      </p:pic>
      <p:pic>
        <p:nvPicPr>
          <p:cNvPr id="9" name="good-job-vibrato">
            <a:hlinkClick r:id="" action="ppaction://media"/>
            <a:extLst>
              <a:ext uri="{FF2B5EF4-FFF2-40B4-BE49-F238E27FC236}">
                <a16:creationId xmlns:a16="http://schemas.microsoft.com/office/drawing/2014/main" id="{E76E408A-AA88-49F9-AB98-F31C95C995D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000625" y="3047450"/>
            <a:ext cx="609600" cy="609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056720-5F1A-475C-922F-666E77B27523}"/>
              </a:ext>
            </a:extLst>
          </p:cNvPr>
          <p:cNvSpPr txBox="1"/>
          <p:nvPr/>
        </p:nvSpPr>
        <p:spPr>
          <a:xfrm>
            <a:off x="2013621" y="2503187"/>
            <a:ext cx="491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                   B                     C                       D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C3F02251-5E29-4E76-9E60-B4E2AE7725CD}"/>
              </a:ext>
            </a:extLst>
          </p:cNvPr>
          <p:cNvSpPr txBox="1">
            <a:spLocks/>
          </p:cNvSpPr>
          <p:nvPr/>
        </p:nvSpPr>
        <p:spPr bwMode="auto">
          <a:xfrm>
            <a:off x="2579493" y="4215100"/>
            <a:ext cx="4937751" cy="109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E                 F                G</a:t>
            </a:r>
            <a:endParaRPr lang="en-US" sz="2000" kern="0" dirty="0"/>
          </a:p>
        </p:txBody>
      </p:sp>
      <p:pic>
        <p:nvPicPr>
          <p:cNvPr id="12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B57109C3-4C5F-4022-A7DF-015D53DDEA26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213999" y="4784295"/>
            <a:ext cx="690426" cy="609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7CB787-7BDF-4329-A84C-D56784C92332}"/>
              </a:ext>
            </a:extLst>
          </p:cNvPr>
          <p:cNvSpPr txBox="1"/>
          <p:nvPr/>
        </p:nvSpPr>
        <p:spPr>
          <a:xfrm>
            <a:off x="710987" y="1540674"/>
            <a:ext cx="4289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Describe the differences</a:t>
            </a:r>
          </a:p>
        </p:txBody>
      </p:sp>
    </p:spTree>
    <p:extLst>
      <p:ext uri="{BB962C8B-B14F-4D97-AF65-F5344CB8AC3E}">
        <p14:creationId xmlns:p14="http://schemas.microsoft.com/office/powerpoint/2010/main" val="28499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879" y="46327"/>
            <a:ext cx="6172200" cy="857250"/>
          </a:xfrm>
        </p:spPr>
        <p:txBody>
          <a:bodyPr/>
          <a:lstStyle/>
          <a:p>
            <a:r>
              <a:rPr lang="en-US"/>
              <a:t>Prosody is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890" y="1110815"/>
            <a:ext cx="7954392" cy="4988142"/>
          </a:xfrm>
        </p:spPr>
        <p:txBody>
          <a:bodyPr/>
          <a:lstStyle/>
          <a:p>
            <a:pPr marL="0" indent="0">
              <a:lnSpc>
                <a:spcPct val="122000"/>
              </a:lnSpc>
              <a:buNone/>
            </a:pPr>
            <a:r>
              <a:rPr lang="en-US" sz="2800" dirty="0"/>
              <a:t>The musical aspects of speech</a:t>
            </a:r>
          </a:p>
          <a:p>
            <a:pPr>
              <a:lnSpc>
                <a:spcPct val="122000"/>
              </a:lnSpc>
            </a:pPr>
            <a:r>
              <a:rPr lang="en-US" sz="2400" dirty="0"/>
              <a:t>Pitch, loudness</a:t>
            </a:r>
            <a:r>
              <a:rPr lang="en-US" sz="2400"/>
              <a:t>, timing, duration, and rate</a:t>
            </a:r>
            <a:endParaRPr lang="en-US" sz="2400" dirty="0"/>
          </a:p>
          <a:p>
            <a:pPr marL="0" indent="0">
              <a:lnSpc>
                <a:spcPct val="122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800" dirty="0"/>
              <a:t>and things that pattern with them: </a:t>
            </a:r>
          </a:p>
          <a:p>
            <a:pPr>
              <a:lnSpc>
                <a:spcPct val="122000"/>
              </a:lnSpc>
              <a:spcBef>
                <a:spcPts val="450"/>
              </a:spcBef>
            </a:pPr>
            <a:r>
              <a:rPr lang="en-US" sz="2400" dirty="0"/>
              <a:t>Voicing present (binary) or periodicity</a:t>
            </a: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/>
              <a:t>Phonation type</a:t>
            </a:r>
            <a:r>
              <a:rPr lang="en-US" sz="2400" dirty="0"/>
              <a:t>: creaky / breathy </a:t>
            </a:r>
            <a:r>
              <a:rPr lang="en-US" sz="2400"/>
              <a:t>/ falsetto …</a:t>
            </a:r>
            <a:endParaRPr lang="en-US" sz="2400" dirty="0"/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/>
              <a:t>Reduction / enunciation</a:t>
            </a: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/>
              <a:t>Nasalization</a:t>
            </a:r>
            <a:endParaRPr lang="en-US" sz="2400" dirty="0"/>
          </a:p>
          <a:p>
            <a:pPr>
              <a:lnSpc>
                <a:spcPct val="122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 dirty="0"/>
              <a:t>Thousands of derived features </a:t>
            </a:r>
          </a:p>
        </p:txBody>
      </p:sp>
    </p:spTree>
    <p:extLst>
      <p:ext uri="{BB962C8B-B14F-4D97-AF65-F5344CB8AC3E}">
        <p14:creationId xmlns:p14="http://schemas.microsoft.com/office/powerpoint/2010/main" val="5434297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0E5B2-E1B5-4275-8332-706CC76B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range of abilities</a:t>
            </a: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AECEB606-22A2-470C-A828-6C1F513A0E1B}"/>
              </a:ext>
            </a:extLst>
          </p:cNvPr>
          <p:cNvSpPr/>
          <p:nvPr/>
        </p:nvSpPr>
        <p:spPr bwMode="auto">
          <a:xfrm>
            <a:off x="698644" y="1674688"/>
            <a:ext cx="7048072" cy="4654193"/>
          </a:xfrm>
          <a:prstGeom prst="parallelogram">
            <a:avLst>
              <a:gd name="adj" fmla="val 4144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C24138-7605-4C7F-A9AB-A3F01AC19E02}"/>
              </a:ext>
            </a:extLst>
          </p:cNvPr>
          <p:cNvSpPr txBox="1"/>
          <p:nvPr/>
        </p:nvSpPr>
        <p:spPr>
          <a:xfrm>
            <a:off x="3548742" y="1989908"/>
            <a:ext cx="225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musically trained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494276-40C4-4CF1-B96D-0591228C7F90}"/>
              </a:ext>
            </a:extLst>
          </p:cNvPr>
          <p:cNvSpPr txBox="1"/>
          <p:nvPr/>
        </p:nvSpPr>
        <p:spPr>
          <a:xfrm>
            <a:off x="5521234" y="3783334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normal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10710-D38A-4939-BC26-E21745679472}"/>
              </a:ext>
            </a:extLst>
          </p:cNvPr>
          <p:cNvSpPr txBox="1"/>
          <p:nvPr/>
        </p:nvSpPr>
        <p:spPr>
          <a:xfrm>
            <a:off x="2243426" y="3783334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autistic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4F2E53-EE5C-4056-AD3F-E05352BDFF2C}"/>
              </a:ext>
            </a:extLst>
          </p:cNvPr>
          <p:cNvSpPr txBox="1"/>
          <p:nvPr/>
        </p:nvSpPr>
        <p:spPr>
          <a:xfrm>
            <a:off x="3109939" y="5412376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amusic </a:t>
            </a:r>
          </a:p>
        </p:txBody>
      </p:sp>
    </p:spTree>
    <p:extLst>
      <p:ext uri="{BB962C8B-B14F-4D97-AF65-F5344CB8AC3E}">
        <p14:creationId xmlns:p14="http://schemas.microsoft.com/office/powerpoint/2010/main" val="3659808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0E5B2-E1B5-4275-8332-706CC76B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range of abilities</a:t>
            </a: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AECEB606-22A2-470C-A828-6C1F513A0E1B}"/>
              </a:ext>
            </a:extLst>
          </p:cNvPr>
          <p:cNvSpPr/>
          <p:nvPr/>
        </p:nvSpPr>
        <p:spPr bwMode="auto">
          <a:xfrm>
            <a:off x="698644" y="1674688"/>
            <a:ext cx="7048072" cy="4654193"/>
          </a:xfrm>
          <a:prstGeom prst="parallelogram">
            <a:avLst>
              <a:gd name="adj" fmla="val 4144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C24138-7605-4C7F-A9AB-A3F01AC19E02}"/>
              </a:ext>
            </a:extLst>
          </p:cNvPr>
          <p:cNvSpPr txBox="1"/>
          <p:nvPr/>
        </p:nvSpPr>
        <p:spPr>
          <a:xfrm>
            <a:off x="3548742" y="1989908"/>
            <a:ext cx="225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musically trained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494276-40C4-4CF1-B96D-0591228C7F90}"/>
              </a:ext>
            </a:extLst>
          </p:cNvPr>
          <p:cNvSpPr txBox="1"/>
          <p:nvPr/>
        </p:nvSpPr>
        <p:spPr>
          <a:xfrm>
            <a:off x="5521234" y="3783334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normal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10710-D38A-4939-BC26-E21745679472}"/>
              </a:ext>
            </a:extLst>
          </p:cNvPr>
          <p:cNvSpPr txBox="1"/>
          <p:nvPr/>
        </p:nvSpPr>
        <p:spPr>
          <a:xfrm>
            <a:off x="2243426" y="3783334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autistic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4F2E53-EE5C-4056-AD3F-E05352BDFF2C}"/>
              </a:ext>
            </a:extLst>
          </p:cNvPr>
          <p:cNvSpPr txBox="1"/>
          <p:nvPr/>
        </p:nvSpPr>
        <p:spPr>
          <a:xfrm>
            <a:off x="3109939" y="5412376"/>
            <a:ext cx="140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amusic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8AE62E-950B-4CA0-A116-756C8EF11E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222680" y="3139123"/>
            <a:ext cx="1390852" cy="74668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D80E1F1-6836-4468-B460-C1F5C783DCAB}"/>
              </a:ext>
            </a:extLst>
          </p:cNvPr>
          <p:cNvSpPr txBox="1"/>
          <p:nvPr/>
        </p:nvSpPr>
        <p:spPr>
          <a:xfrm>
            <a:off x="2407810" y="3153969"/>
            <a:ext cx="214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ASPM variant TT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57CC43-E606-4700-B803-06E20061E647}"/>
              </a:ext>
            </a:extLst>
          </p:cNvPr>
          <p:cNvSpPr txBox="1"/>
          <p:nvPr/>
        </p:nvSpPr>
        <p:spPr>
          <a:xfrm>
            <a:off x="4830887" y="3580613"/>
            <a:ext cx="501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IQ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A34714E-B933-4CE9-BF52-9040FAA41021}"/>
              </a:ext>
            </a:extLst>
          </p:cNvPr>
          <p:cNvCxnSpPr>
            <a:cxnSpLocks/>
          </p:cNvCxnSpPr>
          <p:nvPr/>
        </p:nvCxnSpPr>
        <p:spPr bwMode="auto">
          <a:xfrm flipV="1">
            <a:off x="4237844" y="3071998"/>
            <a:ext cx="334156" cy="8138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71317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002C7-EC18-45E0-8A4B-87CC4F557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67" y="6342901"/>
            <a:ext cx="7837758" cy="467474"/>
          </a:xfrm>
        </p:spPr>
        <p:txBody>
          <a:bodyPr/>
          <a:lstStyle/>
          <a:p>
            <a:pPr marL="0" indent="0">
              <a:buNone/>
            </a:pPr>
            <a:r>
              <a:rPr lang="en-US" sz="1200"/>
              <a:t>Patrick C. M. Wong et al, </a:t>
            </a:r>
            <a:r>
              <a:rPr lang="en-US" sz="1200" b="0" i="1">
                <a:effectLst/>
              </a:rPr>
              <a:t>ASPM</a:t>
            </a:r>
            <a:r>
              <a:rPr lang="en-US" sz="1200" b="0">
                <a:effectLst/>
              </a:rPr>
              <a:t>-lexical tone association in speakers of a tone language. </a:t>
            </a:r>
          </a:p>
          <a:p>
            <a:pPr marL="0" indent="0">
              <a:buNone/>
            </a:pPr>
            <a:r>
              <a:rPr lang="en-US" sz="1200" i="1"/>
              <a:t>Science Advances</a:t>
            </a:r>
            <a:r>
              <a:rPr lang="en-US" sz="1200"/>
              <a:t>, 6, eaba5090, 2020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EA12EA-9949-48EC-9D0A-993944D12E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15" b="7638"/>
          <a:stretch/>
        </p:blipFill>
        <p:spPr bwMode="auto">
          <a:xfrm>
            <a:off x="4397339" y="884239"/>
            <a:ext cx="1560369" cy="498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EC3B69-4BFF-4E43-AE82-5EA5BA69EA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3" b="7638"/>
          <a:stretch/>
        </p:blipFill>
        <p:spPr bwMode="auto">
          <a:xfrm>
            <a:off x="1550988" y="884239"/>
            <a:ext cx="2846351" cy="498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6E5402A-1E60-460E-ADDB-2C20D3A4525B}"/>
              </a:ext>
            </a:extLst>
          </p:cNvPr>
          <p:cNvSpPr/>
          <p:nvPr/>
        </p:nvSpPr>
        <p:spPr bwMode="auto">
          <a:xfrm>
            <a:off x="1541463" y="585627"/>
            <a:ext cx="4406720" cy="29861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  <a:ea typeface="ＭＳ Ｐゴシック" pitchFamily="50" charset="-128"/>
              </a:rPr>
              <a:t>    Lexical Tone Perception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6F56E8-1B5E-4152-AE6A-9CE5891B2564}"/>
              </a:ext>
            </a:extLst>
          </p:cNvPr>
          <p:cNvSpPr/>
          <p:nvPr/>
        </p:nvSpPr>
        <p:spPr bwMode="auto">
          <a:xfrm>
            <a:off x="4462548" y="2196957"/>
            <a:ext cx="1485635" cy="33048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  <a:ea typeface="ＭＳ Ｐゴシック" pitchFamily="50" charset="-128"/>
              </a:rPr>
              <a:t>ASDM gene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>
                <a:solidFill>
                  <a:schemeClr val="bg2"/>
                </a:solidFill>
              </a:rPr>
              <a:t>variants</a:t>
            </a:r>
            <a:endParaRPr kumimoji="1" lang="en-US" sz="18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201DD-74A4-423E-A83C-CCE2BC87723A}"/>
              </a:ext>
            </a:extLst>
          </p:cNvPr>
          <p:cNvSpPr/>
          <p:nvPr/>
        </p:nvSpPr>
        <p:spPr bwMode="auto">
          <a:xfrm>
            <a:off x="1410789" y="585626"/>
            <a:ext cx="160747" cy="5280919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2282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5BF63-2EC4-4088-8664-360C40EC6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9BB47-0C2B-4C95-9924-227E7094D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41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63E16-0498-48D9-B52A-2A1C2B5EB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19EB2-11C9-46B4-96BB-FB062A7E6B8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0" y="1727941"/>
            <a:ext cx="8229600" cy="45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i="1">
                <a:effectLst/>
                <a:ea typeface="Calibri" panose="020F0502020204030204" pitchFamily="34" charset="0"/>
              </a:rPr>
              <a:t>“to get the degree … you have to take this </a:t>
            </a:r>
            <a:r>
              <a:rPr lang="en-US" sz="2400" b="1" i="1">
                <a:effectLst/>
                <a:ea typeface="Calibri" panose="020F0502020204030204" pitchFamily="34" charset="0"/>
              </a:rPr>
              <a:t>class”</a:t>
            </a:r>
            <a:endParaRPr lang="en-US" sz="2400" b="1">
              <a:effectLst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E57B70-87F4-469A-81AD-D2567BDAAEBA}"/>
              </a:ext>
            </a:extLst>
          </p:cNvPr>
          <p:cNvSpPr txBox="1"/>
          <p:nvPr/>
        </p:nvSpPr>
        <p:spPr>
          <a:xfrm>
            <a:off x="626011" y="6263609"/>
            <a:ext cx="65063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/>
              <a:t>Szczepek Reed (2010) Example 2.1</a:t>
            </a:r>
          </a:p>
          <a:p>
            <a:r>
              <a:rPr lang="en-US" sz="1100"/>
              <a:t>c.f. </a:t>
            </a:r>
            <a:r>
              <a:rPr lang="en-US" sz="11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https://languagelog.ldc.upenn.edu/nll/?p=34251</a:t>
            </a:r>
            <a:endParaRPr lang="en-US" sz="110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37AB5B7-188E-4C88-A1C8-13E6B19A0C73}"/>
              </a:ext>
            </a:extLst>
          </p:cNvPr>
          <p:cNvSpPr txBox="1">
            <a:spLocks/>
          </p:cNvSpPr>
          <p:nvPr/>
        </p:nvSpPr>
        <p:spPr bwMode="auto">
          <a:xfrm>
            <a:off x="91489" y="4808925"/>
            <a:ext cx="8595311" cy="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2400" kern="0">
                <a:ea typeface="Calibri" panose="020F0502020204030204" pitchFamily="34" charset="0"/>
              </a:rPr>
              <a:t>Pitch perception is affected by creakiness, intensity etc. … Moreover, people differ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5E20EF-FD61-4A66-8B30-AD4C347C4D26}"/>
              </a:ext>
            </a:extLst>
          </p:cNvPr>
          <p:cNvSpPr txBox="1"/>
          <p:nvPr/>
        </p:nvSpPr>
        <p:spPr>
          <a:xfrm>
            <a:off x="5577829" y="2662828"/>
            <a:ext cx="3291854" cy="766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859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effectLst/>
                <a:ea typeface="Calibri" panose="020F0502020204030204" pitchFamily="34" charset="0"/>
              </a:rPr>
              <a:t>low pitch  </a:t>
            </a:r>
          </a:p>
          <a:p>
            <a:pPr marL="14859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effectLst/>
                <a:ea typeface="Calibri" panose="020F0502020204030204" pitchFamily="34" charset="0"/>
              </a:rPr>
              <a:t>or high?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E3EED2-C4DE-4C28-8B53-2368CE06B3F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766536" y="2118600"/>
            <a:ext cx="379895" cy="4186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1CF17D2-75B2-4393-AE9D-F47E3CB546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00" t="30950" r="10001" b="19519"/>
          <a:stretch/>
        </p:blipFill>
        <p:spPr>
          <a:xfrm>
            <a:off x="626011" y="2537274"/>
            <a:ext cx="6034971" cy="2011658"/>
          </a:xfrm>
          <a:prstGeom prst="rect">
            <a:avLst/>
          </a:prstGeom>
        </p:spPr>
      </p:pic>
      <p:pic>
        <p:nvPicPr>
          <p:cNvPr id="14" name="szczepek-2-1-this-class">
            <a:hlinkClick r:id="" action="ppaction://media"/>
            <a:extLst>
              <a:ext uri="{FF2B5EF4-FFF2-40B4-BE49-F238E27FC236}">
                <a16:creationId xmlns:a16="http://schemas.microsoft.com/office/drawing/2014/main" id="{7E1B3B3E-E479-4CE8-ACD4-10542BB77B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25554" y="17234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3662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34" y="266330"/>
            <a:ext cx="8478980" cy="791743"/>
          </a:xfrm>
        </p:spPr>
        <p:txBody>
          <a:bodyPr/>
          <a:lstStyle/>
          <a:p>
            <a:r>
              <a:rPr lang="en-AU" sz="3600" dirty="0"/>
              <a:t>Speech Production</a:t>
            </a:r>
            <a:r>
              <a:rPr lang="en-AU" sz="3600"/>
              <a:t>: </a:t>
            </a:r>
            <a:br>
              <a:rPr lang="en-AU" sz="3600"/>
            </a:br>
            <a:r>
              <a:rPr lang="en-AU" sz="3600"/>
              <a:t>Cognitive and muscular </a:t>
            </a:r>
            <a:r>
              <a:rPr lang="en-AU" sz="3600" dirty="0"/>
              <a:t>actions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31" y="1459822"/>
            <a:ext cx="7607338" cy="47417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34A740-14F0-624E-A350-6BC189055084}"/>
              </a:ext>
            </a:extLst>
          </p:cNvPr>
          <p:cNvSpPr/>
          <p:nvPr/>
        </p:nvSpPr>
        <p:spPr>
          <a:xfrm>
            <a:off x="405134" y="6073170"/>
            <a:ext cx="51002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/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Image sources:</a:t>
            </a:r>
          </a:p>
          <a:p>
            <a:pPr marL="285743" indent="-285743" defTabSz="685783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Gillam, R.B. and Marquardt, T.P., 2019. </a:t>
            </a:r>
            <a:r>
              <a:rPr lang="en-GB" sz="800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Communication sciences and disorders: From science to clinical practice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. Jones &amp; Bartlett Learning</a:t>
            </a:r>
          </a:p>
          <a:p>
            <a:pPr marL="285743" indent="-285743" defTabSz="685783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Cummins, N., Scherer, S., </a:t>
            </a:r>
            <a:r>
              <a:rPr lang="en-GB" sz="8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Krajewski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, J., </a:t>
            </a:r>
            <a:r>
              <a:rPr lang="en-GB" sz="8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Schnieder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, S., Epps, J. and </a:t>
            </a:r>
            <a:r>
              <a:rPr lang="en-GB" sz="8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Quatieri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, T.F., 2015. A review of depression and suicide risk assessment using speech analysis. </a:t>
            </a:r>
            <a:r>
              <a:rPr lang="en-GB" sz="800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Speech Communication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, </a:t>
            </a:r>
            <a:r>
              <a:rPr lang="en-GB" sz="800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71</a:t>
            </a:r>
            <a:r>
              <a:rPr lang="en-GB" sz="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/>
              </a:rPr>
              <a:t>, pp.10-49</a:t>
            </a:r>
            <a:endParaRPr lang="en-AU" sz="800" dirty="0">
              <a:solidFill>
                <a:schemeClr val="accent3">
                  <a:lumMod val="40000"/>
                  <a:lumOff val="60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54729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D8AF-4A2C-C54C-81C7-B85612596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Low-Level Feature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A2C09-3F54-9D42-BA63-D1E14A171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887" y="1749328"/>
            <a:ext cx="4867212" cy="3250276"/>
          </a:xfrm>
        </p:spPr>
        <p:txBody>
          <a:bodyPr/>
          <a:lstStyle/>
          <a:p>
            <a:pPr marL="0" indent="0">
              <a:buNone/>
            </a:pPr>
            <a:r>
              <a:rPr lang="en-AU" sz="1200" b="1" dirty="0">
                <a:solidFill>
                  <a:schemeClr val="accent2"/>
                </a:solidFill>
              </a:rPr>
              <a:t>Windowing</a:t>
            </a:r>
          </a:p>
          <a:p>
            <a:r>
              <a:rPr lang="en-AU" sz="2000" dirty="0"/>
              <a:t>Typical window length is 25ms</a:t>
            </a:r>
          </a:p>
          <a:p>
            <a:r>
              <a:rPr lang="en-AU" sz="2000" dirty="0"/>
              <a:t>Usually window shift of 10ms</a:t>
            </a:r>
          </a:p>
          <a:p>
            <a:pPr marL="0" indent="0">
              <a:buNone/>
            </a:pPr>
            <a:r>
              <a:rPr lang="en-AU" sz="2000" b="1" dirty="0">
                <a:solidFill>
                  <a:schemeClr val="accent2"/>
                </a:solidFill>
              </a:rPr>
              <a:t>Hamming window</a:t>
            </a:r>
          </a:p>
          <a:p>
            <a:r>
              <a:rPr lang="en-AU" sz="2000" dirty="0"/>
              <a:t>The window function is zero at the edges and rises gradually to 1 in the centre</a:t>
            </a:r>
          </a:p>
          <a:p>
            <a:pPr lvl="1"/>
            <a:r>
              <a:rPr lang="en-AU" sz="1800" dirty="0"/>
              <a:t>Minimise distortions due to artificial cutting of signal </a:t>
            </a:r>
          </a:p>
          <a:p>
            <a:endParaRPr lang="en-AU" sz="2000" dirty="0"/>
          </a:p>
          <a:p>
            <a:endParaRPr lang="en-AU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765EE-AF58-4B43-A98E-E75EADE8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FDC3-0E53-B249-AE62-53988832C1D6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2C734C-A22D-7742-8217-5876AD420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099" y="1956245"/>
            <a:ext cx="3008610" cy="2094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0E47C1-6AFF-BB4B-9F2A-70764DF3FC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10" b="53916"/>
          <a:stretch/>
        </p:blipFill>
        <p:spPr>
          <a:xfrm>
            <a:off x="5705345" y="4481273"/>
            <a:ext cx="2030121" cy="1337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1DC106B-C675-8F46-9693-17F16976525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80969" y="5237797"/>
              <a:ext cx="4203047" cy="1010603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42030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64807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AU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AU" sz="1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AU" sz="1200" b="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AU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AU" sz="1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  <m:r>
                                  <a:rPr lang="en-AU" sz="12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AU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0.5</m:t>
                                        </m:r>
                                        <m:d>
                                          <m:dPr>
                                            <m:ctrlPr>
                                              <a:rPr lang="en-AU" sz="12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AU" sz="1200" b="0" i="1" smtClean="0">
                                                <a:latin typeface="Cambria Math" panose="02040503050406030204" pitchFamily="18" charset="0"/>
                                              </a:rPr>
                                              <m:t>1−</m:t>
                                            </m:r>
                                            <m:func>
                                              <m:funcPr>
                                                <m:ctrlPr>
                                                  <a:rPr lang="en-AU" sz="12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uncPr>
                                              <m:fNam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AU" sz="1200" b="0" i="0" smtClean="0">
                                                    <a:latin typeface="Cambria Math" panose="02040503050406030204" pitchFamily="18" charset="0"/>
                                                  </a:rPr>
                                                  <m:t>cos</m:t>
                                                </m:r>
                                              </m:fName>
                                              <m:e>
                                                <m:r>
                                                  <a:rPr lang="en-AU" sz="12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r>
                                                  <a:rPr lang="en-AU" sz="12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  <m:f>
                                                  <m:fPr>
                                                    <m:ctrlPr>
                                                      <a:rPr lang="en-AU" sz="12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AU" sz="12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AU" sz="12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𝑁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func>
                                          </m:e>
                                        </m:d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,  0≤</m:t>
                                        </m:r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≤</m:t>
                                        </m:r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  <m:e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0,         </m:t>
                                        </m:r>
                                        <m:r>
                                          <a:rPr lang="en-AU" sz="1200" b="0" i="1" smtClean="0">
                                            <a:latin typeface="Cambria Math" panose="02040503050406030204" pitchFamily="18" charset="0"/>
                                          </a:rPr>
                                          <m:t>𝑜𝑡h𝑒𝑟𝑤𝑖𝑠𝑒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n-AU" sz="1200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1DC106B-C675-8F46-9693-17F16976525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706344"/>
                  </p:ext>
                </p:extLst>
              </p:nvPr>
            </p:nvGraphicFramePr>
            <p:xfrm>
              <a:off x="680969" y="5237797"/>
              <a:ext cx="4203047" cy="1010603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42030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1060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5" t="-602" r="-289" b="-18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0F178BF-E9BB-CF40-A079-0979571759A5}"/>
              </a:ext>
            </a:extLst>
          </p:cNvPr>
          <p:cNvSpPr txBox="1"/>
          <p:nvPr/>
        </p:nvSpPr>
        <p:spPr>
          <a:xfrm>
            <a:off x="5992958" y="1495413"/>
            <a:ext cx="31510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900" dirty="0"/>
              <a:t>Source: </a:t>
            </a:r>
            <a:r>
              <a:rPr lang="en-AU" sz="900" dirty="0" err="1"/>
              <a:t>Hebse</a:t>
            </a:r>
            <a:r>
              <a:rPr lang="en-AU" sz="900" dirty="0"/>
              <a:t>, V. R., &amp; </a:t>
            </a:r>
            <a:r>
              <a:rPr lang="en-AU" sz="900" dirty="0" err="1"/>
              <a:t>Anitha</a:t>
            </a:r>
            <a:r>
              <a:rPr lang="en-AU" sz="900" dirty="0"/>
              <a:t>, G. (2015). The Learning Method of Speech Recognition Based on HMM. Learning, 3(4).</a:t>
            </a:r>
          </a:p>
        </p:txBody>
      </p:sp>
    </p:spTree>
    <p:extLst>
      <p:ext uri="{BB962C8B-B14F-4D97-AF65-F5344CB8AC3E}">
        <p14:creationId xmlns:p14="http://schemas.microsoft.com/office/powerpoint/2010/main" val="1371996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Skills 4: Shadowing </a:t>
            </a:r>
            <a:endParaRPr lang="en-US" sz="4000" dirty="0"/>
          </a:p>
        </p:txBody>
      </p:sp>
      <p:pic>
        <p:nvPicPr>
          <p:cNvPr id="4" name="chodai-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188757" y="2057415"/>
            <a:ext cx="609600" cy="609600"/>
          </a:xfrm>
          <a:prstGeom prst="rect">
            <a:avLst/>
          </a:prstGeom>
        </p:spPr>
      </p:pic>
      <p:pic>
        <p:nvPicPr>
          <p:cNvPr id="5" name="dakko-f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468903" y="2057415"/>
            <a:ext cx="609600" cy="609600"/>
          </a:xfrm>
          <a:prstGeom prst="rect">
            <a:avLst/>
          </a:prstGeom>
        </p:spPr>
      </p:pic>
      <p:pic>
        <p:nvPicPr>
          <p:cNvPr id="6" name="gambatte-f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762301" y="2057415"/>
            <a:ext cx="609600" cy="609600"/>
          </a:xfrm>
          <a:prstGeom prst="rect">
            <a:avLst/>
          </a:prstGeom>
        </p:spPr>
      </p:pic>
      <p:pic>
        <p:nvPicPr>
          <p:cNvPr id="7" name="achichi-m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80067" y="4012751"/>
            <a:ext cx="609600" cy="609600"/>
          </a:xfrm>
          <a:prstGeom prst="rect">
            <a:avLst/>
          </a:prstGeom>
        </p:spPr>
      </p:pic>
      <p:pic>
        <p:nvPicPr>
          <p:cNvPr id="8" name="baibai-m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048197" y="2057415"/>
            <a:ext cx="609600" cy="609600"/>
          </a:xfrm>
          <a:prstGeom prst="rect">
            <a:avLst/>
          </a:prstGeom>
        </p:spPr>
      </p:pic>
      <p:pic>
        <p:nvPicPr>
          <p:cNvPr id="9" name="ne-ne-f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132185" y="4012751"/>
            <a:ext cx="609600" cy="609600"/>
          </a:xfrm>
          <a:prstGeom prst="rect">
            <a:avLst/>
          </a:prstGeom>
        </p:spPr>
      </p:pic>
      <p:pic>
        <p:nvPicPr>
          <p:cNvPr id="10" name="yatta-f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706126" y="4012751"/>
            <a:ext cx="609600" cy="609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96734" y="2757724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1                  2                   3                   4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96734" y="499515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5                         6                     7 </a:t>
            </a:r>
          </a:p>
        </p:txBody>
      </p:sp>
    </p:spTree>
    <p:extLst>
      <p:ext uri="{BB962C8B-B14F-4D97-AF65-F5344CB8AC3E}">
        <p14:creationId xmlns:p14="http://schemas.microsoft.com/office/powerpoint/2010/main" val="99937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4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02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05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5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FE89-F6D3-4F6F-AA54-370B635F6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>
                <a:effectLst/>
                <a:ea typeface="Calibri" panose="020F0502020204030204" pitchFamily="34" charset="0"/>
              </a:rPr>
              <a:t>Skill Building: Shadowing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84120-53AB-4D25-8F67-2B077AACB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>
                <a:effectLst/>
                <a:ea typeface="Calibri" panose="020F0502020204030204" pitchFamily="34" charset="0"/>
              </a:rPr>
              <a:t>Something easy, from a phonologically simple language (Japanese)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>
                <a:effectLst/>
                <a:ea typeface="Calibri" panose="020F0502020204030204" pitchFamily="34" charset="0"/>
              </a:rPr>
              <a:t>Things that involve only slow changes, thus some babytalk examples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  <a:tab pos="914400" algn="l"/>
                <a:tab pos="1371600" algn="l"/>
                <a:tab pos="2162175" algn="l"/>
              </a:tabLst>
            </a:pPr>
            <a:r>
              <a:rPr lang="en-US" sz="2000" i="1">
                <a:effectLst/>
                <a:ea typeface="Calibri" panose="020F0502020204030204" pitchFamily="34" charset="0"/>
              </a:rPr>
              <a:t>	chodai-f, dakko-f, gambatte-f,    achichi-m, baibai-m, ii-na-m,   ne-	ne-f,  yatta-f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	Put them in pairs, 1s and 2s: 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>
                <a:effectLst/>
                <a:ea typeface="Calibri" panose="020F0502020204030204" pitchFamily="34" charset="0"/>
              </a:rPr>
              <a:t>Play clip; 1s shadow, 2s critique; iterate.  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2000">
                <a:effectLst/>
                <a:ea typeface="Calibri" panose="020F0502020204030204" pitchFamily="34" charset="0"/>
              </a:rPr>
              <a:t>Then swap roles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	Discuss what’s hard.  </a:t>
            </a:r>
          </a:p>
          <a:p>
            <a:pPr marL="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Discuss what you hear.  </a:t>
            </a:r>
          </a:p>
          <a:p>
            <a:pPr marL="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Aim is to discover the properties, introduce vocab</a:t>
            </a:r>
          </a:p>
          <a:p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4203041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AA38A1A-83F1-FD4C-96EC-302FD1F3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031" y="1038605"/>
            <a:ext cx="3485766" cy="43572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490900"/>
            <a:ext cx="1436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</a:rPr>
              <a:t>(</a:t>
            </a:r>
            <a:r>
              <a:rPr lang="en-US" sz="1200" dirty="0" err="1">
                <a:solidFill>
                  <a:srgbClr val="FFFFFF"/>
                </a:solidFill>
              </a:rPr>
              <a:t>Ladefoged</a:t>
            </a:r>
            <a:r>
              <a:rPr lang="en-US" sz="1200" dirty="0">
                <a:solidFill>
                  <a:srgbClr val="FFFFFF"/>
                </a:solidFill>
              </a:rPr>
              <a:t>, 1993)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 bwMode="auto">
          <a:xfrm flipV="1">
            <a:off x="1737411" y="2902998"/>
            <a:ext cx="3527047" cy="248910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ight Brace 14"/>
          <p:cNvSpPr/>
          <p:nvPr/>
        </p:nvSpPr>
        <p:spPr bwMode="auto">
          <a:xfrm>
            <a:off x="4734754" y="3428999"/>
            <a:ext cx="263374" cy="1963103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>
              <a:solidFill>
                <a:srgbClr val="FFFFFF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3085" y="4255425"/>
            <a:ext cx="20056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FFFFFF"/>
                </a:solidFill>
              </a:rPr>
              <a:t>Prosody (</a:t>
            </a:r>
            <a:r>
              <a:rPr lang="en-US" sz="1500">
                <a:solidFill>
                  <a:srgbClr val="FFFFFF"/>
                </a:solidFill>
              </a:rPr>
              <a:t>definition 3)</a:t>
            </a:r>
            <a:endParaRPr lang="en-US" sz="1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28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879" y="46327"/>
            <a:ext cx="6172200" cy="857250"/>
          </a:xfrm>
        </p:spPr>
        <p:txBody>
          <a:bodyPr/>
          <a:lstStyle/>
          <a:p>
            <a:r>
              <a:rPr lang="en-US"/>
              <a:t>Prosody is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890" y="1110815"/>
            <a:ext cx="7954392" cy="4988142"/>
          </a:xfrm>
        </p:spPr>
        <p:txBody>
          <a:bodyPr/>
          <a:lstStyle/>
          <a:p>
            <a:pPr marL="0" indent="0">
              <a:lnSpc>
                <a:spcPct val="122000"/>
              </a:lnSpc>
              <a:buNone/>
            </a:pPr>
            <a:r>
              <a:rPr lang="en-US" sz="2800" dirty="0"/>
              <a:t>The musical aspects of speech</a:t>
            </a:r>
          </a:p>
          <a:p>
            <a:pPr>
              <a:lnSpc>
                <a:spcPct val="122000"/>
              </a:lnSpc>
            </a:pPr>
            <a:r>
              <a:rPr lang="en-US" sz="2400" dirty="0">
                <a:solidFill>
                  <a:srgbClr val="FFFF00"/>
                </a:solidFill>
              </a:rPr>
              <a:t>Pitch, loudness</a:t>
            </a:r>
            <a:r>
              <a:rPr lang="en-US" sz="2400">
                <a:solidFill>
                  <a:srgbClr val="FFFF00"/>
                </a:solidFill>
              </a:rPr>
              <a:t>, timing, duration, and rate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lnSpc>
                <a:spcPct val="122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and things that pattern with them: </a:t>
            </a:r>
          </a:p>
          <a:p>
            <a:pPr>
              <a:lnSpc>
                <a:spcPct val="122000"/>
              </a:lnSpc>
              <a:spcBef>
                <a:spcPts val="450"/>
              </a:spcBef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Voicing present (binary) or periodicity</a:t>
            </a: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>
                <a:solidFill>
                  <a:schemeClr val="tx1">
                    <a:lumMod val="65000"/>
                  </a:schemeClr>
                </a:solidFill>
              </a:rPr>
              <a:t>Phonation type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: creaky / breathy </a:t>
            </a:r>
            <a:r>
              <a:rPr lang="en-US" sz="2400">
                <a:solidFill>
                  <a:schemeClr val="tx1">
                    <a:lumMod val="65000"/>
                  </a:schemeClr>
                </a:solidFill>
              </a:rPr>
              <a:t>/ falsetto …</a:t>
            </a: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>
                <a:solidFill>
                  <a:schemeClr val="tx1">
                    <a:lumMod val="65000"/>
                  </a:schemeClr>
                </a:solidFill>
              </a:rPr>
              <a:t>Reduction / enunciation</a:t>
            </a: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>
                <a:solidFill>
                  <a:schemeClr val="tx1">
                    <a:lumMod val="65000"/>
                  </a:schemeClr>
                </a:solidFill>
              </a:rPr>
              <a:t>Nasalization</a:t>
            </a: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22000"/>
              </a:lnSpc>
              <a:spcBef>
                <a:spcPts val="0"/>
              </a:spcBef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22000"/>
              </a:lnSpc>
              <a:spcBef>
                <a:spcPts val="0"/>
              </a:spcBef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Thousands of derived features </a:t>
            </a:r>
          </a:p>
        </p:txBody>
      </p:sp>
    </p:spTree>
    <p:extLst>
      <p:ext uri="{BB962C8B-B14F-4D97-AF65-F5344CB8AC3E}">
        <p14:creationId xmlns:p14="http://schemas.microsoft.com/office/powerpoint/2010/main" val="2415270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E1DCD-0E34-4F1C-875B-9A35B3681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Spectral Envelope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D6CDE-962A-4B4D-893E-6FD87DCAE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spectral tilt, NHR, CPPS</a:t>
            </a:r>
          </a:p>
        </p:txBody>
      </p:sp>
    </p:spTree>
    <p:extLst>
      <p:ext uri="{BB962C8B-B14F-4D97-AF65-F5344CB8AC3E}">
        <p14:creationId xmlns:p14="http://schemas.microsoft.com/office/powerpoint/2010/main" val="974031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43F63-9F32-46C7-ADD8-F4AEAE29D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629FA-3D98-4242-8097-7CDE0215D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latin typeface="Times New Roman" panose="02020603050405020304" pitchFamily="18" charset="0"/>
                <a:ea typeface="Calibri" panose="020F0502020204030204" pitchFamily="34" charset="0"/>
              </a:rPr>
              <a:t>Videos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How the Larynx Produces Sound: first 10 sec, the 1:20 to end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Vocal Fold Vibration – Slow Motion; 1 minutes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56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78A79-2FE2-4321-9758-B315866A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/>
              <a:t>Perceptual and Acoustic Prosody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72676-4743-4042-ABB1-470B9FE28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944" y="1417320"/>
            <a:ext cx="8105775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Pitch </a:t>
            </a:r>
            <a:r>
              <a:rPr lang="en-US" sz="2400" b="0" i="0">
                <a:effectLst/>
                <a:latin typeface="Roboto" panose="02000000000000000000" pitchFamily="2" charset="0"/>
              </a:rPr>
              <a:t>∝ log F</a:t>
            </a:r>
            <a:r>
              <a:rPr lang="en-US" sz="2400" b="0" i="0" baseline="-25000">
                <a:effectLst/>
                <a:latin typeface="Roboto" panose="02000000000000000000" pitchFamily="2" charset="0"/>
              </a:rPr>
              <a:t>0</a:t>
            </a:r>
          </a:p>
          <a:p>
            <a:pPr marL="0" indent="0">
              <a:buNone/>
            </a:pPr>
            <a:endParaRPr lang="en-US" sz="1200"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en-US" sz="2400"/>
              <a:t>Loudness </a:t>
            </a:r>
            <a:r>
              <a:rPr lang="en-US" sz="2400" b="0" i="0">
                <a:effectLst/>
                <a:latin typeface="Roboto" panose="02000000000000000000" pitchFamily="2" charset="0"/>
              </a:rPr>
              <a:t>∝ l</a:t>
            </a:r>
            <a:r>
              <a:rPr lang="en-US" sz="2400"/>
              <a:t>og energy </a:t>
            </a:r>
            <a:r>
              <a:rPr lang="en-US" sz="1600"/>
              <a:t>(or log intensity)</a:t>
            </a:r>
          </a:p>
          <a:p>
            <a:pPr marL="0" indent="0">
              <a:buNone/>
            </a:pPr>
            <a:endParaRPr lang="en-US" sz="1200"/>
          </a:p>
          <a:p>
            <a:pPr marL="0" indent="0">
              <a:buNone/>
            </a:pPr>
            <a:r>
              <a:rPr lang="en-US" sz="2400"/>
              <a:t>Timing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400"/>
              <a:t>	Rate </a:t>
            </a:r>
            <a:r>
              <a:rPr lang="en-US" sz="2400" b="0" i="0">
                <a:effectLst/>
                <a:latin typeface="Roboto" panose="02000000000000000000" pitchFamily="2" charset="0"/>
              </a:rPr>
              <a:t>∝</a:t>
            </a:r>
            <a:r>
              <a:rPr lang="en-US" sz="2400"/>
              <a:t> syllable rate and/or phoneme rate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/>
              <a:t>		for unlabeled speech, use mrate or ceptral flux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	Pause lengths </a:t>
            </a:r>
            <a:r>
              <a:rPr lang="en-US" sz="1800"/>
              <a:t>(log scale?)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	Segment/word durations </a:t>
            </a:r>
            <a:r>
              <a:rPr lang="en-US" sz="1600"/>
              <a:t>(cepstral flux)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	Rhythm  </a:t>
            </a:r>
            <a:r>
              <a:rPr lang="en-US" sz="1800"/>
              <a:t>(nPVI)</a:t>
            </a:r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05112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2302D5-8ED6-4A81-A88B-CBA9E2FC815C}"/>
              </a:ext>
            </a:extLst>
          </p:cNvPr>
          <p:cNvGrpSpPr/>
          <p:nvPr/>
        </p:nvGrpSpPr>
        <p:grpSpPr>
          <a:xfrm>
            <a:off x="3181971" y="821378"/>
            <a:ext cx="5056316" cy="2624156"/>
            <a:chOff x="3181971" y="821378"/>
            <a:chExt cx="5056316" cy="2624156"/>
          </a:xfrm>
        </p:grpSpPr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70DD550E-2871-4139-AE63-F5DF913BC171}"/>
                </a:ext>
              </a:extLst>
            </p:cNvPr>
            <p:cNvSpPr/>
            <p:nvPr/>
          </p:nvSpPr>
          <p:spPr bwMode="auto">
            <a:xfrm>
              <a:off x="3181971" y="2125102"/>
              <a:ext cx="1737340" cy="1320432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70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p</a:t>
              </a:r>
              <a:r>
                <a:rPr kumimoji="1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rPr>
                <a:t>itch height</a:t>
              </a:r>
            </a:p>
          </p:txBody>
        </p:sp>
        <p:sp>
          <p:nvSpPr>
            <p:cNvPr id="17" name="Dodecagon 16">
              <a:extLst>
                <a:ext uri="{FF2B5EF4-FFF2-40B4-BE49-F238E27FC236}">
                  <a16:creationId xmlns:a16="http://schemas.microsoft.com/office/drawing/2014/main" id="{EA97EDC0-0C34-4F71-96A4-344E0F3A93B3}"/>
                </a:ext>
              </a:extLst>
            </p:cNvPr>
            <p:cNvSpPr/>
            <p:nvPr/>
          </p:nvSpPr>
          <p:spPr bwMode="auto">
            <a:xfrm>
              <a:off x="7042895" y="911176"/>
              <a:ext cx="1195392" cy="916032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/>
                <a:t>p</a:t>
              </a:r>
              <a:r>
                <a:rPr kumimoji="1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rPr>
                <a:t>itch slope</a:t>
              </a:r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EED6F53B-0264-4C93-9298-9404FCCFE023}"/>
                </a:ext>
              </a:extLst>
            </p:cNvPr>
            <p:cNvSpPr/>
            <p:nvPr/>
          </p:nvSpPr>
          <p:spPr bwMode="auto">
            <a:xfrm>
              <a:off x="4998710" y="821378"/>
              <a:ext cx="1380312" cy="1005829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p</a:t>
              </a:r>
              <a:r>
                <a:rPr kumimoji="1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rPr>
                <a:t>itch range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88C2590-A4FF-42E4-AD53-523E03D34E6A}"/>
              </a:ext>
            </a:extLst>
          </p:cNvPr>
          <p:cNvGrpSpPr/>
          <p:nvPr/>
        </p:nvGrpSpPr>
        <p:grpSpPr>
          <a:xfrm>
            <a:off x="2560342" y="379040"/>
            <a:ext cx="5606159" cy="4651753"/>
            <a:chOff x="2560342" y="379040"/>
            <a:chExt cx="5606159" cy="4651753"/>
          </a:xfrm>
        </p:grpSpPr>
        <p:sp>
          <p:nvSpPr>
            <p:cNvPr id="16" name="Dodecagon 15">
              <a:extLst>
                <a:ext uri="{FF2B5EF4-FFF2-40B4-BE49-F238E27FC236}">
                  <a16:creationId xmlns:a16="http://schemas.microsoft.com/office/drawing/2014/main" id="{B0DEE019-5FAE-40EF-9523-EE3E90869DAE}"/>
                </a:ext>
              </a:extLst>
            </p:cNvPr>
            <p:cNvSpPr/>
            <p:nvPr/>
          </p:nvSpPr>
          <p:spPr bwMode="auto">
            <a:xfrm>
              <a:off x="2560342" y="379040"/>
              <a:ext cx="1654629" cy="1320430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loudness</a:t>
              </a: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9" name="Dodecagon 18">
              <a:extLst>
                <a:ext uri="{FF2B5EF4-FFF2-40B4-BE49-F238E27FC236}">
                  <a16:creationId xmlns:a16="http://schemas.microsoft.com/office/drawing/2014/main" id="{03FBEFAD-97A1-4BFE-B40F-05CC8EAC69DF}"/>
                </a:ext>
              </a:extLst>
            </p:cNvPr>
            <p:cNvSpPr/>
            <p:nvPr/>
          </p:nvSpPr>
          <p:spPr bwMode="auto">
            <a:xfrm>
              <a:off x="6429161" y="2500960"/>
              <a:ext cx="1737340" cy="1320431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rate</a:t>
              </a: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" name="Dodecagon 19">
              <a:extLst>
                <a:ext uri="{FF2B5EF4-FFF2-40B4-BE49-F238E27FC236}">
                  <a16:creationId xmlns:a16="http://schemas.microsoft.com/office/drawing/2014/main" id="{7729C40E-7DE8-45A2-B8F0-5F4845B507BF}"/>
                </a:ext>
              </a:extLst>
            </p:cNvPr>
            <p:cNvSpPr/>
            <p:nvPr/>
          </p:nvSpPr>
          <p:spPr bwMode="auto">
            <a:xfrm>
              <a:off x="4417503" y="3892135"/>
              <a:ext cx="1532705" cy="1138658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40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duration</a:t>
              </a: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24" name="Dodecagon 23">
            <a:extLst>
              <a:ext uri="{FF2B5EF4-FFF2-40B4-BE49-F238E27FC236}">
                <a16:creationId xmlns:a16="http://schemas.microsoft.com/office/drawing/2014/main" id="{DB9BF6E2-FC99-4960-BCD0-B929C7734BE3}"/>
              </a:ext>
            </a:extLst>
          </p:cNvPr>
          <p:cNvSpPr/>
          <p:nvPr/>
        </p:nvSpPr>
        <p:spPr bwMode="auto">
          <a:xfrm>
            <a:off x="4861697" y="5349219"/>
            <a:ext cx="927391" cy="569329"/>
          </a:xfrm>
          <a:prstGeom prst="dodec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/>
              <a:t>nasal</a:t>
            </a:r>
            <a:endParaRPr kumimoji="1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946B49-A88F-454E-B41D-6B5C1D1D1D65}"/>
              </a:ext>
            </a:extLst>
          </p:cNvPr>
          <p:cNvCxnSpPr>
            <a:cxnSpLocks/>
            <a:stCxn id="16" idx="4"/>
            <a:endCxn id="15" idx="10"/>
          </p:cNvCxnSpPr>
          <p:nvPr/>
        </p:nvCxnSpPr>
        <p:spPr bwMode="auto">
          <a:xfrm>
            <a:off x="3609346" y="1699470"/>
            <a:ext cx="208524" cy="425632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D4711FD-EF98-46A4-A605-07AD88EB57F7}"/>
              </a:ext>
            </a:extLst>
          </p:cNvPr>
          <p:cNvCxnSpPr>
            <a:cxnSpLocks/>
            <a:stCxn id="18" idx="6"/>
            <a:endCxn id="15" idx="0"/>
          </p:cNvCxnSpPr>
          <p:nvPr/>
        </p:nvCxnSpPr>
        <p:spPr bwMode="auto">
          <a:xfrm flipH="1">
            <a:off x="4686540" y="1692445"/>
            <a:ext cx="497106" cy="609570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7188FA9-F130-4D42-89D9-51C3B50C7A45}"/>
              </a:ext>
            </a:extLst>
          </p:cNvPr>
          <p:cNvCxnSpPr>
            <a:cxnSpLocks/>
          </p:cNvCxnSpPr>
          <p:nvPr/>
        </p:nvCxnSpPr>
        <p:spPr bwMode="auto">
          <a:xfrm flipH="1">
            <a:off x="5789088" y="3465982"/>
            <a:ext cx="731512" cy="65042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/>
          </a:ln>
          <a:effectLst/>
        </p:spPr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E105233-65D6-4831-963E-FD4032636D5B}"/>
              </a:ext>
            </a:extLst>
          </p:cNvPr>
          <p:cNvGrpSpPr/>
          <p:nvPr/>
        </p:nvGrpSpPr>
        <p:grpSpPr>
          <a:xfrm>
            <a:off x="5971469" y="3821391"/>
            <a:ext cx="2240646" cy="1624015"/>
            <a:chOff x="5971469" y="3821391"/>
            <a:chExt cx="2240646" cy="1624015"/>
          </a:xfrm>
        </p:grpSpPr>
        <p:sp>
          <p:nvSpPr>
            <p:cNvPr id="23" name="Dodecagon 22">
              <a:extLst>
                <a:ext uri="{FF2B5EF4-FFF2-40B4-BE49-F238E27FC236}">
                  <a16:creationId xmlns:a16="http://schemas.microsoft.com/office/drawing/2014/main" id="{68787E93-93F1-4E49-A442-0BC0CAA69C04}"/>
                </a:ext>
              </a:extLst>
            </p:cNvPr>
            <p:cNvSpPr/>
            <p:nvPr/>
          </p:nvSpPr>
          <p:spPr bwMode="auto">
            <a:xfrm>
              <a:off x="6679411" y="4562907"/>
              <a:ext cx="1532704" cy="882499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/>
                <a:t>reduction</a:t>
              </a:r>
              <a:endParaRPr kumimoji="1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F48DAC9-CCC4-4206-96D2-BDBEBB3B09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09226" y="3821391"/>
              <a:ext cx="0" cy="741516"/>
            </a:xfrm>
            <a:prstGeom prst="line">
              <a:avLst/>
            </a:prstGeom>
            <a:solidFill>
              <a:schemeClr val="accent1"/>
            </a:solidFill>
            <a:ln w="1016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3998A8C-EAF7-43C2-AA86-E4694FE88E67}"/>
                </a:ext>
              </a:extLst>
            </p:cNvPr>
            <p:cNvCxnSpPr>
              <a:cxnSpLocks/>
              <a:endCxn id="23" idx="8"/>
            </p:cNvCxnSpPr>
            <p:nvPr/>
          </p:nvCxnSpPr>
          <p:spPr bwMode="auto">
            <a:xfrm>
              <a:off x="5971469" y="4617706"/>
              <a:ext cx="707942" cy="268212"/>
            </a:xfrm>
            <a:prstGeom prst="line">
              <a:avLst/>
            </a:prstGeom>
            <a:solidFill>
              <a:schemeClr val="accent1"/>
            </a:solidFill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7A00B95-14B3-430F-BE46-C49EAB95254E}"/>
              </a:ext>
            </a:extLst>
          </p:cNvPr>
          <p:cNvGrpSpPr/>
          <p:nvPr/>
        </p:nvGrpSpPr>
        <p:grpSpPr>
          <a:xfrm>
            <a:off x="601010" y="2246236"/>
            <a:ext cx="3246101" cy="3003634"/>
            <a:chOff x="601010" y="2246236"/>
            <a:chExt cx="3246101" cy="3003634"/>
          </a:xfrm>
        </p:grpSpPr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2452E6D1-502B-4D85-974C-B524B0555112}"/>
                </a:ext>
              </a:extLst>
            </p:cNvPr>
            <p:cNvSpPr/>
            <p:nvPr/>
          </p:nvSpPr>
          <p:spPr bwMode="auto">
            <a:xfrm>
              <a:off x="601010" y="3520440"/>
              <a:ext cx="1097227" cy="595964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/>
                <a:t>breathy</a:t>
              </a:r>
              <a:endParaRPr kumimoji="1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EF663702-AD6E-46DE-A228-27929C07689F}"/>
                </a:ext>
              </a:extLst>
            </p:cNvPr>
            <p:cNvSpPr/>
            <p:nvPr/>
          </p:nvSpPr>
          <p:spPr bwMode="auto">
            <a:xfrm>
              <a:off x="1199226" y="2246236"/>
              <a:ext cx="1227820" cy="772902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/>
                <a:t>creaky</a:t>
              </a: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F908E540-62F1-42C9-8305-25D83161F38D}"/>
                </a:ext>
              </a:extLst>
            </p:cNvPr>
            <p:cNvSpPr/>
            <p:nvPr/>
          </p:nvSpPr>
          <p:spPr bwMode="auto">
            <a:xfrm>
              <a:off x="2014465" y="3794518"/>
              <a:ext cx="1227820" cy="569329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/>
                <a:t>high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rPr>
                <a:t>harmonicity</a:t>
              </a:r>
            </a:p>
          </p:txBody>
        </p:sp>
        <p:sp>
          <p:nvSpPr>
            <p:cNvPr id="22" name="Dodecagon 21">
              <a:extLst>
                <a:ext uri="{FF2B5EF4-FFF2-40B4-BE49-F238E27FC236}">
                  <a16:creationId xmlns:a16="http://schemas.microsoft.com/office/drawing/2014/main" id="{DAD80DD3-D93E-4A11-9272-E9C8D67E08B7}"/>
                </a:ext>
              </a:extLst>
            </p:cNvPr>
            <p:cNvSpPr/>
            <p:nvPr/>
          </p:nvSpPr>
          <p:spPr bwMode="auto">
            <a:xfrm>
              <a:off x="2958485" y="4441567"/>
              <a:ext cx="888626" cy="535654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/>
                <a:t>falsetto</a:t>
              </a:r>
              <a:endParaRPr kumimoji="1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88214D9-F83D-41F5-8DDB-E7A46F0987D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23339" y="3445534"/>
              <a:ext cx="289339" cy="1015930"/>
            </a:xfrm>
            <a:prstGeom prst="line">
              <a:avLst/>
            </a:prstGeom>
            <a:solidFill>
              <a:schemeClr val="accent1"/>
            </a:solidFill>
            <a:ln w="1016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D6D9A0E-5BBD-479B-A425-A6F65D20AEF0}"/>
                </a:ext>
              </a:extLst>
            </p:cNvPr>
            <p:cNvCxnSpPr>
              <a:cxnSpLocks/>
              <a:endCxn id="21" idx="0"/>
            </p:cNvCxnSpPr>
            <p:nvPr/>
          </p:nvCxnSpPr>
          <p:spPr bwMode="auto">
            <a:xfrm flipH="1">
              <a:off x="3077780" y="3278762"/>
              <a:ext cx="341368" cy="592036"/>
            </a:xfrm>
            <a:prstGeom prst="line">
              <a:avLst/>
            </a:prstGeom>
            <a:solidFill>
              <a:schemeClr val="accent1"/>
            </a:solidFill>
            <a:ln w="1016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159E67DC-68B1-45AA-9E72-4925FE4EF628}"/>
                </a:ext>
              </a:extLst>
            </p:cNvPr>
            <p:cNvCxnSpPr>
              <a:cxnSpLocks/>
              <a:endCxn id="14" idx="2"/>
            </p:cNvCxnSpPr>
            <p:nvPr/>
          </p:nvCxnSpPr>
          <p:spPr bwMode="auto">
            <a:xfrm flipH="1" flipV="1">
              <a:off x="2427046" y="2736242"/>
              <a:ext cx="743088" cy="69924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1DD6A5B-3A00-40DF-83EA-B9DF2722B7F8}"/>
                </a:ext>
              </a:extLst>
            </p:cNvPr>
            <p:cNvCxnSpPr>
              <a:cxnSpLocks/>
              <a:endCxn id="13" idx="11"/>
            </p:cNvCxnSpPr>
            <p:nvPr/>
          </p:nvCxnSpPr>
          <p:spPr bwMode="auto">
            <a:xfrm flipH="1">
              <a:off x="1296632" y="3027069"/>
              <a:ext cx="341774" cy="493371"/>
            </a:xfrm>
            <a:prstGeom prst="line">
              <a:avLst/>
            </a:prstGeom>
            <a:solidFill>
              <a:schemeClr val="accent1"/>
            </a:solidFill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Dodecagon 68">
              <a:extLst>
                <a:ext uri="{FF2B5EF4-FFF2-40B4-BE49-F238E27FC236}">
                  <a16:creationId xmlns:a16="http://schemas.microsoft.com/office/drawing/2014/main" id="{E61B10B5-3456-4866-AF50-5B245B06800B}"/>
                </a:ext>
              </a:extLst>
            </p:cNvPr>
            <p:cNvSpPr/>
            <p:nvPr/>
          </p:nvSpPr>
          <p:spPr bwMode="auto">
            <a:xfrm>
              <a:off x="1813136" y="4714216"/>
              <a:ext cx="888626" cy="535654"/>
            </a:xfrm>
            <a:prstGeom prst="dodecag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/>
                <a:t>vibrato</a:t>
              </a:r>
              <a:endParaRPr kumimoji="1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9BFA730-07B9-4309-AE18-FE3F47E18BCC}"/>
              </a:ext>
            </a:extLst>
          </p:cNvPr>
          <p:cNvGrpSpPr/>
          <p:nvPr/>
        </p:nvGrpSpPr>
        <p:grpSpPr>
          <a:xfrm>
            <a:off x="591383" y="6155794"/>
            <a:ext cx="2590588" cy="646331"/>
            <a:chOff x="591383" y="6155794"/>
            <a:chExt cx="2590588" cy="64633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17711E6-9AB8-42AC-8414-4C1571C15A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4156" y="6355048"/>
              <a:ext cx="833363" cy="0"/>
            </a:xfrm>
            <a:prstGeom prst="line">
              <a:avLst/>
            </a:prstGeom>
            <a:solidFill>
              <a:schemeClr val="accent1"/>
            </a:solidFill>
            <a:ln w="1016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F77460C-4289-476F-80B5-B83272A7C1B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91383" y="6629365"/>
              <a:ext cx="838645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7103128-9165-4A4C-9E92-9518DA856CF7}"/>
                </a:ext>
              </a:extLst>
            </p:cNvPr>
            <p:cNvSpPr txBox="1"/>
            <p:nvPr/>
          </p:nvSpPr>
          <p:spPr>
            <a:xfrm>
              <a:off x="1488834" y="6155794"/>
              <a:ext cx="16931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correlated</a:t>
              </a:r>
            </a:p>
            <a:p>
              <a:r>
                <a:rPr lang="en-US"/>
                <a:t>anticorrelated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4857BC3-50C6-40F6-874E-664D8DD91A8A}"/>
              </a:ext>
            </a:extLst>
          </p:cNvPr>
          <p:cNvSpPr txBox="1"/>
          <p:nvPr/>
        </p:nvSpPr>
        <p:spPr>
          <a:xfrm>
            <a:off x="407431" y="1416096"/>
            <a:ext cx="1939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Voicing Properties</a:t>
            </a:r>
          </a:p>
        </p:txBody>
      </p:sp>
    </p:spTree>
    <p:extLst>
      <p:ext uri="{BB962C8B-B14F-4D97-AF65-F5344CB8AC3E}">
        <p14:creationId xmlns:p14="http://schemas.microsoft.com/office/powerpoint/2010/main" val="237671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271F0-1434-4363-AA4F-DD750AA7C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>
                <a:effectLst/>
                <a:latin typeface="+mn-lt"/>
                <a:ea typeface="Calibri" panose="020F0502020204030204" pitchFamily="34" charset="0"/>
              </a:rPr>
              <a:t>Skill Building</a:t>
            </a:r>
            <a:r>
              <a:rPr lang="en-US" b="1">
                <a:effectLst/>
                <a:latin typeface="+mn-lt"/>
                <a:ea typeface="Calibri" panose="020F0502020204030204" pitchFamily="34" charset="0"/>
              </a:rPr>
              <a:t> 1</a:t>
            </a:r>
            <a:endParaRPr lang="en-US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A37AB-6D15-42A7-9279-00DB8996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84" y="1994262"/>
            <a:ext cx="8138116" cy="4101737"/>
          </a:xfrm>
        </p:spPr>
        <p:txBody>
          <a:bodyPr/>
          <a:lstStyle/>
          <a:p>
            <a:pPr marL="11430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>
                <a:effectLst/>
                <a:ea typeface="Calibri" panose="020F0502020204030204" pitchFamily="34" charset="0"/>
              </a:rPr>
              <a:t>Describe the prosody of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i="1">
                <a:effectLst/>
                <a:ea typeface="Calibri" panose="020F0502020204030204" pitchFamily="34" charset="0"/>
              </a:rPr>
              <a:t>ii naa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i="1">
                <a:ea typeface="Calibri" panose="020F0502020204030204" pitchFamily="34" charset="0"/>
              </a:rPr>
              <a:t>a</a:t>
            </a:r>
            <a:r>
              <a:rPr lang="en-US" sz="2000" i="1">
                <a:effectLst/>
                <a:ea typeface="Calibri" panose="020F0502020204030204" pitchFamily="34" charset="0"/>
              </a:rPr>
              <a:t>ww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29752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EA23A-6C1D-49FE-AD85-A8D5D9BD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426"/>
            <a:ext cx="8229600" cy="1143000"/>
          </a:xfrm>
        </p:spPr>
        <p:txBody>
          <a:bodyPr/>
          <a:lstStyle/>
          <a:p>
            <a:r>
              <a:rPr lang="en-US"/>
              <a:t>Creaky Voice</a:t>
            </a:r>
            <a:r>
              <a:rPr lang="en-US" sz="4000"/>
              <a:t>*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B73BB-9365-4DCB-B978-121EED53D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287" y="1434735"/>
            <a:ext cx="8229600" cy="4495800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>
                <a:ea typeface="Calibri" panose="020F0502020204030204" pitchFamily="34" charset="0"/>
              </a:rPr>
              <a:t>Articulatory correlates</a:t>
            </a:r>
          </a:p>
          <a:p>
            <a:pPr marL="40005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>
                <a:ea typeface="Calibri" panose="020F0502020204030204" pitchFamily="34" charset="0"/>
              </a:rPr>
              <a:t>Various glottal configurations  </a:t>
            </a:r>
          </a:p>
          <a:p>
            <a:pPr marL="40005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>
                <a:ea typeface="Calibri" panose="020F0502020204030204" pitchFamily="34" charset="0"/>
              </a:rPr>
              <a:t>Low airflow</a:t>
            </a:r>
          </a:p>
          <a:p>
            <a:pPr marL="40005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>
                <a:ea typeface="Calibri" panose="020F0502020204030204" pitchFamily="34" charset="0"/>
              </a:rPr>
              <a:t>Low pitch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>
                <a:effectLst/>
                <a:ea typeface="Calibri" panose="020F0502020204030204" pitchFamily="34" charset="0"/>
              </a:rPr>
              <a:t>	“sing the lowest note you can, then go one lower”</a:t>
            </a:r>
          </a:p>
          <a:p>
            <a:pPr marL="1143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400">
              <a:effectLst/>
              <a:ea typeface="Calibri" panose="020F0502020204030204" pitchFamily="34" charset="0"/>
            </a:endParaRPr>
          </a:p>
          <a:p>
            <a:pPr marL="1143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>
                <a:effectLst/>
                <a:ea typeface="Calibri" panose="020F0502020204030204" pitchFamily="34" charset="0"/>
              </a:rPr>
              <a:t>Acoustic correlates</a:t>
            </a:r>
          </a:p>
          <a:p>
            <a:pPr marL="4572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</a:pPr>
            <a:r>
              <a:rPr lang="en-US" sz="1800">
                <a:ea typeface="Calibri" panose="020F0502020204030204" pitchFamily="34" charset="0"/>
              </a:rPr>
              <a:t>Irregular glottal closures</a:t>
            </a:r>
          </a:p>
          <a:p>
            <a:pPr marL="45720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</a:pPr>
            <a:r>
              <a:rPr lang="en-US" sz="1800">
                <a:effectLst/>
                <a:ea typeface="Calibri" panose="020F0502020204030204" pitchFamily="34" charset="0"/>
              </a:rPr>
              <a:t>May manifest as jitter, shimmer, octaving errors, etc.</a:t>
            </a:r>
          </a:p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CDA1A1-6144-44F2-B7AB-EC09645237FA}"/>
              </a:ext>
            </a:extLst>
          </p:cNvPr>
          <p:cNvSpPr txBox="1"/>
          <p:nvPr/>
        </p:nvSpPr>
        <p:spPr>
          <a:xfrm>
            <a:off x="779417" y="633330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/>
              <a:t>*also known as “vocal fry”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294DF8-BE1E-4349-A87A-753B9488BCF5}"/>
              </a:ext>
            </a:extLst>
          </p:cNvPr>
          <p:cNvSpPr txBox="1"/>
          <p:nvPr/>
        </p:nvSpPr>
        <p:spPr>
          <a:xfrm>
            <a:off x="4410894" y="1983646"/>
            <a:ext cx="54036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hlinkClick r:id="rId2"/>
              </a:rPr>
              <a:t>https://www.youtube.com/watch?v=1PRzm7Lg9Vw</a:t>
            </a:r>
            <a:endParaRPr lang="en-US" sz="1400"/>
          </a:p>
          <a:p>
            <a:r>
              <a:rPr lang="en-US" sz="1400"/>
              <a:t>Johns Hopkins Voice Center: What is Vocal Fry </a:t>
            </a:r>
          </a:p>
        </p:txBody>
      </p:sp>
    </p:spTree>
    <p:extLst>
      <p:ext uri="{BB962C8B-B14F-4D97-AF65-F5344CB8AC3E}">
        <p14:creationId xmlns:p14="http://schemas.microsoft.com/office/powerpoint/2010/main" val="526596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F2C5D3-5242-4DEA-B428-7500B1647D80}"/>
              </a:ext>
            </a:extLst>
          </p:cNvPr>
          <p:cNvSpPr/>
          <p:nvPr/>
        </p:nvSpPr>
        <p:spPr bwMode="auto">
          <a:xfrm>
            <a:off x="448491" y="4632959"/>
            <a:ext cx="8419475" cy="77045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352"/>
          <a:stretch/>
        </p:blipFill>
        <p:spPr>
          <a:xfrm>
            <a:off x="450158" y="4800585"/>
            <a:ext cx="8419475" cy="117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6698" y="595186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baaa</a:t>
            </a:r>
            <a:endParaRPr lang="en-US" sz="1600" i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108242-8DB8-4362-A44C-550148F61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95" y="3555846"/>
            <a:ext cx="8229600" cy="833270"/>
          </a:xfrm>
        </p:spPr>
        <p:txBody>
          <a:bodyPr/>
          <a:lstStyle/>
          <a:p>
            <a:r>
              <a:rPr lang="en-US"/>
              <a:t>Creaky Voice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84CB73-4395-445F-9119-A3A339C74A04}"/>
              </a:ext>
            </a:extLst>
          </p:cNvPr>
          <p:cNvSpPr txBox="1">
            <a:spLocks/>
          </p:cNvSpPr>
          <p:nvPr/>
        </p:nvSpPr>
        <p:spPr bwMode="auto">
          <a:xfrm>
            <a:off x="457200" y="7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Modal Voice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F33EA6-A45B-48D4-B614-7932AADFC3D9}"/>
              </a:ext>
            </a:extLst>
          </p:cNvPr>
          <p:cNvGrpSpPr/>
          <p:nvPr/>
        </p:nvGrpSpPr>
        <p:grpSpPr>
          <a:xfrm>
            <a:off x="457200" y="1386438"/>
            <a:ext cx="8229600" cy="1715382"/>
            <a:chOff x="457200" y="2368736"/>
            <a:chExt cx="8229600" cy="224681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815163-045E-45B0-92E6-477387F64EAF}"/>
                </a:ext>
              </a:extLst>
            </p:cNvPr>
            <p:cNvSpPr/>
            <p:nvPr/>
          </p:nvSpPr>
          <p:spPr bwMode="auto">
            <a:xfrm>
              <a:off x="457200" y="2368736"/>
              <a:ext cx="8229600" cy="40930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CE595692-859D-420D-BC65-3D7258AF049F}"/>
                </a:ext>
              </a:extLst>
            </p:cNvPr>
            <p:cNvSpPr/>
            <p:nvPr/>
          </p:nvSpPr>
          <p:spPr bwMode="auto">
            <a:xfrm>
              <a:off x="6554264" y="2457995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66E99B93-3DA7-4A6B-9776-31BE1D5EB5F7}"/>
                </a:ext>
              </a:extLst>
            </p:cNvPr>
            <p:cNvSpPr/>
            <p:nvPr/>
          </p:nvSpPr>
          <p:spPr bwMode="auto">
            <a:xfrm>
              <a:off x="4258468" y="2481939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ACAA5439-F6D6-42C2-A1C2-4A3EFA96B35C}"/>
                </a:ext>
              </a:extLst>
            </p:cNvPr>
            <p:cNvSpPr/>
            <p:nvPr/>
          </p:nvSpPr>
          <p:spPr bwMode="auto">
            <a:xfrm>
              <a:off x="4534940" y="2407936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pic>
          <p:nvPicPr>
            <p:cNvPr id="15" name="Content Placeholder 3">
              <a:extLst>
                <a:ext uri="{FF2B5EF4-FFF2-40B4-BE49-F238E27FC236}">
                  <a16:creationId xmlns:a16="http://schemas.microsoft.com/office/drawing/2014/main" id="{0368B5DE-3F77-4147-A1E5-4D73381A3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7200" y="2695308"/>
              <a:ext cx="8229600" cy="1920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31017341-C8D2-4926-AB31-7D90B3CA014E}"/>
                </a:ext>
              </a:extLst>
            </p:cNvPr>
            <p:cNvSpPr/>
            <p:nvPr/>
          </p:nvSpPr>
          <p:spPr bwMode="auto">
            <a:xfrm>
              <a:off x="809898" y="2978336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E8546523-85B2-4E3C-A3AE-3E60A00E9079}"/>
                </a:ext>
              </a:extLst>
            </p:cNvPr>
            <p:cNvSpPr/>
            <p:nvPr/>
          </p:nvSpPr>
          <p:spPr bwMode="auto">
            <a:xfrm>
              <a:off x="1119051" y="2978336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72D492C7-18A5-4280-A328-36A543D5029B}"/>
                </a:ext>
              </a:extLst>
            </p:cNvPr>
            <p:cNvSpPr/>
            <p:nvPr/>
          </p:nvSpPr>
          <p:spPr bwMode="auto">
            <a:xfrm>
              <a:off x="1415143" y="2978335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542A1FF2-8C6F-45A7-925D-F6CC2BAFC41F}"/>
                </a:ext>
              </a:extLst>
            </p:cNvPr>
            <p:cNvSpPr/>
            <p:nvPr/>
          </p:nvSpPr>
          <p:spPr bwMode="auto">
            <a:xfrm>
              <a:off x="1711235" y="2987042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D3075BD-6B17-4FD0-8C45-CFCF016D8E77}"/>
                </a:ext>
              </a:extLst>
            </p:cNvPr>
            <p:cNvSpPr/>
            <p:nvPr/>
          </p:nvSpPr>
          <p:spPr bwMode="auto">
            <a:xfrm>
              <a:off x="2020390" y="2987042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3559BE61-DBA2-43C0-9775-24F981D15EFD}"/>
                </a:ext>
              </a:extLst>
            </p:cNvPr>
            <p:cNvSpPr/>
            <p:nvPr/>
          </p:nvSpPr>
          <p:spPr bwMode="auto">
            <a:xfrm>
              <a:off x="2294709" y="2987042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AEAAC32F-4E8A-4773-9836-BDE0951697DA}"/>
                </a:ext>
              </a:extLst>
            </p:cNvPr>
            <p:cNvSpPr/>
            <p:nvPr/>
          </p:nvSpPr>
          <p:spPr bwMode="auto">
            <a:xfrm>
              <a:off x="2569028" y="2891243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596E4514-24A2-4E7B-B51D-F9324F4C4F9B}"/>
                </a:ext>
              </a:extLst>
            </p:cNvPr>
            <p:cNvSpPr/>
            <p:nvPr/>
          </p:nvSpPr>
          <p:spPr bwMode="auto">
            <a:xfrm>
              <a:off x="2869475" y="2917372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8C09B441-FD53-4C5F-95BA-41C2F4C83DE8}"/>
                </a:ext>
              </a:extLst>
            </p:cNvPr>
            <p:cNvSpPr/>
            <p:nvPr/>
          </p:nvSpPr>
          <p:spPr bwMode="auto">
            <a:xfrm>
              <a:off x="3161213" y="2899954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DA91279B-2CF9-450A-A0FE-EB3B9839A2E1}"/>
                </a:ext>
              </a:extLst>
            </p:cNvPr>
            <p:cNvSpPr/>
            <p:nvPr/>
          </p:nvSpPr>
          <p:spPr bwMode="auto">
            <a:xfrm>
              <a:off x="3433363" y="2886886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A0FBEC24-8CD8-42E7-A1FE-026BD3294948}"/>
                </a:ext>
              </a:extLst>
            </p:cNvPr>
            <p:cNvSpPr/>
            <p:nvPr/>
          </p:nvSpPr>
          <p:spPr bwMode="auto">
            <a:xfrm>
              <a:off x="3701165" y="2878181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61C056DD-E9B3-44C8-9D69-67B653783E19}"/>
                </a:ext>
              </a:extLst>
            </p:cNvPr>
            <p:cNvSpPr/>
            <p:nvPr/>
          </p:nvSpPr>
          <p:spPr bwMode="auto">
            <a:xfrm>
              <a:off x="3981996" y="2704004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384AFDE4-894D-46F1-9798-2572953E7696}"/>
                </a:ext>
              </a:extLst>
            </p:cNvPr>
            <p:cNvSpPr/>
            <p:nvPr/>
          </p:nvSpPr>
          <p:spPr bwMode="auto">
            <a:xfrm>
              <a:off x="4794002" y="2603868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9" name="Arrow: Down 28">
              <a:extLst>
                <a:ext uri="{FF2B5EF4-FFF2-40B4-BE49-F238E27FC236}">
                  <a16:creationId xmlns:a16="http://schemas.microsoft.com/office/drawing/2014/main" id="{FE0BD7F6-FEBF-460B-A141-B8274999A2D0}"/>
                </a:ext>
              </a:extLst>
            </p:cNvPr>
            <p:cNvSpPr/>
            <p:nvPr/>
          </p:nvSpPr>
          <p:spPr bwMode="auto">
            <a:xfrm>
              <a:off x="5068411" y="2865110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A0DCE376-7886-4D5F-8F8C-9F364A51501C}"/>
                </a:ext>
              </a:extLst>
            </p:cNvPr>
            <p:cNvSpPr/>
            <p:nvPr/>
          </p:nvSpPr>
          <p:spPr bwMode="auto">
            <a:xfrm>
              <a:off x="5310071" y="2865110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F92D8ECD-B08A-4FDE-9217-DDC6218972BA}"/>
                </a:ext>
              </a:extLst>
            </p:cNvPr>
            <p:cNvSpPr/>
            <p:nvPr/>
          </p:nvSpPr>
          <p:spPr bwMode="auto">
            <a:xfrm>
              <a:off x="5562620" y="2830298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9D5EDA75-AB2C-45D5-B5A6-AFF3FB59EC1D}"/>
                </a:ext>
              </a:extLst>
            </p:cNvPr>
            <p:cNvSpPr/>
            <p:nvPr/>
          </p:nvSpPr>
          <p:spPr bwMode="auto">
            <a:xfrm>
              <a:off x="6072080" y="2595141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D8B34AED-28CB-4ED0-B705-5AB8FE0EC5AB}"/>
                </a:ext>
              </a:extLst>
            </p:cNvPr>
            <p:cNvSpPr/>
            <p:nvPr/>
          </p:nvSpPr>
          <p:spPr bwMode="auto">
            <a:xfrm>
              <a:off x="6313688" y="2595154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Arrow: Down 33">
              <a:extLst>
                <a:ext uri="{FF2B5EF4-FFF2-40B4-BE49-F238E27FC236}">
                  <a16:creationId xmlns:a16="http://schemas.microsoft.com/office/drawing/2014/main" id="{DD95CF98-7330-4832-81D7-CDF93B3FA2BA}"/>
                </a:ext>
              </a:extLst>
            </p:cNvPr>
            <p:cNvSpPr/>
            <p:nvPr/>
          </p:nvSpPr>
          <p:spPr bwMode="auto">
            <a:xfrm>
              <a:off x="6810026" y="2669201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5" name="Arrow: Down 34">
              <a:extLst>
                <a:ext uri="{FF2B5EF4-FFF2-40B4-BE49-F238E27FC236}">
                  <a16:creationId xmlns:a16="http://schemas.microsoft.com/office/drawing/2014/main" id="{E84DAECB-6F9A-42A4-86DB-E230DD794B64}"/>
                </a:ext>
              </a:extLst>
            </p:cNvPr>
            <p:cNvSpPr/>
            <p:nvPr/>
          </p:nvSpPr>
          <p:spPr bwMode="auto">
            <a:xfrm>
              <a:off x="7276025" y="2886885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6" name="Arrow: Down 35">
              <a:extLst>
                <a:ext uri="{FF2B5EF4-FFF2-40B4-BE49-F238E27FC236}">
                  <a16:creationId xmlns:a16="http://schemas.microsoft.com/office/drawing/2014/main" id="{4F5FCA7F-C735-4C4C-A487-DD6CC703E22B}"/>
                </a:ext>
              </a:extLst>
            </p:cNvPr>
            <p:cNvSpPr/>
            <p:nvPr/>
          </p:nvSpPr>
          <p:spPr bwMode="auto">
            <a:xfrm>
              <a:off x="7528577" y="2854242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7" name="Arrow: Down 36">
              <a:extLst>
                <a:ext uri="{FF2B5EF4-FFF2-40B4-BE49-F238E27FC236}">
                  <a16:creationId xmlns:a16="http://schemas.microsoft.com/office/drawing/2014/main" id="{3D4ECD6D-1A4C-47D3-950F-296A26DEB9E3}"/>
                </a:ext>
              </a:extLst>
            </p:cNvPr>
            <p:cNvSpPr/>
            <p:nvPr/>
          </p:nvSpPr>
          <p:spPr bwMode="auto">
            <a:xfrm>
              <a:off x="7759373" y="3004444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8" name="Arrow: Down 37">
              <a:extLst>
                <a:ext uri="{FF2B5EF4-FFF2-40B4-BE49-F238E27FC236}">
                  <a16:creationId xmlns:a16="http://schemas.microsoft.com/office/drawing/2014/main" id="{0FD1B165-921B-4EAF-AD9F-0C7B55D47FD4}"/>
                </a:ext>
              </a:extLst>
            </p:cNvPr>
            <p:cNvSpPr/>
            <p:nvPr/>
          </p:nvSpPr>
          <p:spPr bwMode="auto">
            <a:xfrm>
              <a:off x="8210050" y="2812876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D6AF540A-8C11-4E21-9049-2B54F79D4988}"/>
                </a:ext>
              </a:extLst>
            </p:cNvPr>
            <p:cNvSpPr/>
            <p:nvPr/>
          </p:nvSpPr>
          <p:spPr bwMode="auto">
            <a:xfrm>
              <a:off x="8434337" y="2754091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0" name="Arrow: Down 39">
              <a:extLst>
                <a:ext uri="{FF2B5EF4-FFF2-40B4-BE49-F238E27FC236}">
                  <a16:creationId xmlns:a16="http://schemas.microsoft.com/office/drawing/2014/main" id="{40EF8AF2-1D48-48F4-AC99-B963AB56550D}"/>
                </a:ext>
              </a:extLst>
            </p:cNvPr>
            <p:cNvSpPr/>
            <p:nvPr/>
          </p:nvSpPr>
          <p:spPr bwMode="auto">
            <a:xfrm>
              <a:off x="481151" y="2978330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1" name="Arrow: Down 40">
              <a:extLst>
                <a:ext uri="{FF2B5EF4-FFF2-40B4-BE49-F238E27FC236}">
                  <a16:creationId xmlns:a16="http://schemas.microsoft.com/office/drawing/2014/main" id="{7852DC3E-CF41-4DE5-9112-E19B5326C414}"/>
                </a:ext>
              </a:extLst>
            </p:cNvPr>
            <p:cNvSpPr/>
            <p:nvPr/>
          </p:nvSpPr>
          <p:spPr bwMode="auto">
            <a:xfrm>
              <a:off x="5817350" y="2730149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2" name="Arrow: Down 41">
              <a:extLst>
                <a:ext uri="{FF2B5EF4-FFF2-40B4-BE49-F238E27FC236}">
                  <a16:creationId xmlns:a16="http://schemas.microsoft.com/office/drawing/2014/main" id="{7B5218DC-C68E-43C9-8A5C-1E07CD67C2C3}"/>
                </a:ext>
              </a:extLst>
            </p:cNvPr>
            <p:cNvSpPr/>
            <p:nvPr/>
          </p:nvSpPr>
          <p:spPr bwMode="auto">
            <a:xfrm>
              <a:off x="7066940" y="2762798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3" name="Arrow: Down 42">
              <a:extLst>
                <a:ext uri="{FF2B5EF4-FFF2-40B4-BE49-F238E27FC236}">
                  <a16:creationId xmlns:a16="http://schemas.microsoft.com/office/drawing/2014/main" id="{4376FD8E-025E-44BD-AA26-2D8D3FD2ACF6}"/>
                </a:ext>
              </a:extLst>
            </p:cNvPr>
            <p:cNvSpPr/>
            <p:nvPr/>
          </p:nvSpPr>
          <p:spPr bwMode="auto">
            <a:xfrm>
              <a:off x="7970487" y="2712704"/>
              <a:ext cx="113211" cy="200297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44" name="Arrow: Down 43">
            <a:extLst>
              <a:ext uri="{FF2B5EF4-FFF2-40B4-BE49-F238E27FC236}">
                <a16:creationId xmlns:a16="http://schemas.microsoft.com/office/drawing/2014/main" id="{A70F7C29-309C-4D7C-92A1-76D56D8E0256}"/>
              </a:ext>
            </a:extLst>
          </p:cNvPr>
          <p:cNvSpPr/>
          <p:nvPr/>
        </p:nvSpPr>
        <p:spPr bwMode="auto">
          <a:xfrm>
            <a:off x="1112523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E816AFEF-4C69-4F57-B76F-E3888A217016}"/>
              </a:ext>
            </a:extLst>
          </p:cNvPr>
          <p:cNvSpPr/>
          <p:nvPr/>
        </p:nvSpPr>
        <p:spPr bwMode="auto">
          <a:xfrm>
            <a:off x="1569723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6" name="Arrow: Down 45">
            <a:extLst>
              <a:ext uri="{FF2B5EF4-FFF2-40B4-BE49-F238E27FC236}">
                <a16:creationId xmlns:a16="http://schemas.microsoft.com/office/drawing/2014/main" id="{2FBB0D04-D139-4290-B28C-F6D1F7DF477A}"/>
              </a:ext>
            </a:extLst>
          </p:cNvPr>
          <p:cNvSpPr/>
          <p:nvPr/>
        </p:nvSpPr>
        <p:spPr bwMode="auto">
          <a:xfrm>
            <a:off x="2288693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E14BE458-E5AE-4C29-BE0F-1AF525ECCF9B}"/>
              </a:ext>
            </a:extLst>
          </p:cNvPr>
          <p:cNvSpPr/>
          <p:nvPr/>
        </p:nvSpPr>
        <p:spPr bwMode="auto">
          <a:xfrm>
            <a:off x="2756264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8" name="Arrow: Down 47">
            <a:extLst>
              <a:ext uri="{FF2B5EF4-FFF2-40B4-BE49-F238E27FC236}">
                <a16:creationId xmlns:a16="http://schemas.microsoft.com/office/drawing/2014/main" id="{1FD344D6-5756-4B75-9B28-C423E88A6124}"/>
              </a:ext>
            </a:extLst>
          </p:cNvPr>
          <p:cNvSpPr/>
          <p:nvPr/>
        </p:nvSpPr>
        <p:spPr bwMode="auto">
          <a:xfrm>
            <a:off x="1930542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8945981E-B192-4BB6-9BDE-9308B96419B4}"/>
              </a:ext>
            </a:extLst>
          </p:cNvPr>
          <p:cNvSpPr/>
          <p:nvPr/>
        </p:nvSpPr>
        <p:spPr bwMode="auto">
          <a:xfrm>
            <a:off x="3259338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22C4C663-F579-494B-A59B-43F12736E10D}"/>
              </a:ext>
            </a:extLst>
          </p:cNvPr>
          <p:cNvSpPr/>
          <p:nvPr/>
        </p:nvSpPr>
        <p:spPr bwMode="auto">
          <a:xfrm>
            <a:off x="3921057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85D909A6-0D2F-4432-AEFD-88FEC6A213B5}"/>
              </a:ext>
            </a:extLst>
          </p:cNvPr>
          <p:cNvSpPr/>
          <p:nvPr/>
        </p:nvSpPr>
        <p:spPr bwMode="auto">
          <a:xfrm>
            <a:off x="4103336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689C284A-1F7E-4980-957B-96B33252799C}"/>
              </a:ext>
            </a:extLst>
          </p:cNvPr>
          <p:cNvSpPr/>
          <p:nvPr/>
        </p:nvSpPr>
        <p:spPr bwMode="auto">
          <a:xfrm>
            <a:off x="860146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3" name="Arrow: Down 52">
            <a:extLst>
              <a:ext uri="{FF2B5EF4-FFF2-40B4-BE49-F238E27FC236}">
                <a16:creationId xmlns:a16="http://schemas.microsoft.com/office/drawing/2014/main" id="{14770AFB-0D92-41A9-993F-490B40F81A19}"/>
              </a:ext>
            </a:extLst>
          </p:cNvPr>
          <p:cNvSpPr/>
          <p:nvPr/>
        </p:nvSpPr>
        <p:spPr bwMode="auto">
          <a:xfrm>
            <a:off x="626279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2F3B177F-C2EC-4400-90FA-1E4348874190}"/>
              </a:ext>
            </a:extLst>
          </p:cNvPr>
          <p:cNvSpPr/>
          <p:nvPr/>
        </p:nvSpPr>
        <p:spPr bwMode="auto">
          <a:xfrm>
            <a:off x="4289396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5" name="Arrow: Down 54">
            <a:extLst>
              <a:ext uri="{FF2B5EF4-FFF2-40B4-BE49-F238E27FC236}">
                <a16:creationId xmlns:a16="http://schemas.microsoft.com/office/drawing/2014/main" id="{D3CDC9AE-47CB-4956-BB70-E963DC81E8AF}"/>
              </a:ext>
            </a:extLst>
          </p:cNvPr>
          <p:cNvSpPr/>
          <p:nvPr/>
        </p:nvSpPr>
        <p:spPr bwMode="auto">
          <a:xfrm>
            <a:off x="4497896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6" name="Arrow: Down 55">
            <a:extLst>
              <a:ext uri="{FF2B5EF4-FFF2-40B4-BE49-F238E27FC236}">
                <a16:creationId xmlns:a16="http://schemas.microsoft.com/office/drawing/2014/main" id="{51AF4F53-C569-4B08-B1FA-48015E184431}"/>
              </a:ext>
            </a:extLst>
          </p:cNvPr>
          <p:cNvSpPr/>
          <p:nvPr/>
        </p:nvSpPr>
        <p:spPr bwMode="auto">
          <a:xfrm>
            <a:off x="4739076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DD58CDF9-FA16-464F-A9A4-96A1D37C001D}"/>
              </a:ext>
            </a:extLst>
          </p:cNvPr>
          <p:cNvSpPr/>
          <p:nvPr/>
        </p:nvSpPr>
        <p:spPr bwMode="auto">
          <a:xfrm>
            <a:off x="6007508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1DD7031F-929E-4CC6-8580-CC42C4EE1ED1}"/>
              </a:ext>
            </a:extLst>
          </p:cNvPr>
          <p:cNvSpPr/>
          <p:nvPr/>
        </p:nvSpPr>
        <p:spPr bwMode="auto">
          <a:xfrm>
            <a:off x="6395067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DE737ACA-3ED0-498F-BABE-363D35D6B778}"/>
              </a:ext>
            </a:extLst>
          </p:cNvPr>
          <p:cNvSpPr/>
          <p:nvPr/>
        </p:nvSpPr>
        <p:spPr bwMode="auto">
          <a:xfrm>
            <a:off x="6694734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D95E45A0-466B-4FB7-88BA-99B221D262AA}"/>
              </a:ext>
            </a:extLst>
          </p:cNvPr>
          <p:cNvSpPr/>
          <p:nvPr/>
        </p:nvSpPr>
        <p:spPr bwMode="auto">
          <a:xfrm>
            <a:off x="6949015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85802386-4FD9-4D55-ABDA-94394FBA43C5}"/>
              </a:ext>
            </a:extLst>
          </p:cNvPr>
          <p:cNvSpPr/>
          <p:nvPr/>
        </p:nvSpPr>
        <p:spPr bwMode="auto">
          <a:xfrm>
            <a:off x="7180350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5833C198-2545-4102-908F-ABA40E074826}"/>
              </a:ext>
            </a:extLst>
          </p:cNvPr>
          <p:cNvSpPr/>
          <p:nvPr/>
        </p:nvSpPr>
        <p:spPr bwMode="auto">
          <a:xfrm>
            <a:off x="7349975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3" name="Arrow: Down 62">
            <a:extLst>
              <a:ext uri="{FF2B5EF4-FFF2-40B4-BE49-F238E27FC236}">
                <a16:creationId xmlns:a16="http://schemas.microsoft.com/office/drawing/2014/main" id="{2439AE59-D75F-4B60-9489-1D20FEADEBBF}"/>
              </a:ext>
            </a:extLst>
          </p:cNvPr>
          <p:cNvSpPr/>
          <p:nvPr/>
        </p:nvSpPr>
        <p:spPr bwMode="auto">
          <a:xfrm>
            <a:off x="7558327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94E91113-695F-45AB-B740-A50AAFB2F027}"/>
              </a:ext>
            </a:extLst>
          </p:cNvPr>
          <p:cNvSpPr/>
          <p:nvPr/>
        </p:nvSpPr>
        <p:spPr bwMode="auto">
          <a:xfrm>
            <a:off x="7742917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B2D1D2AC-3805-4B27-B78F-44371719303C}"/>
              </a:ext>
            </a:extLst>
          </p:cNvPr>
          <p:cNvSpPr/>
          <p:nvPr/>
        </p:nvSpPr>
        <p:spPr bwMode="auto">
          <a:xfrm>
            <a:off x="7900927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24D0E6E-0F45-489D-AC26-DDE0828AEAF3}"/>
              </a:ext>
            </a:extLst>
          </p:cNvPr>
          <p:cNvSpPr/>
          <p:nvPr/>
        </p:nvSpPr>
        <p:spPr bwMode="auto">
          <a:xfrm>
            <a:off x="7913358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D9A37F64-07EF-47CA-A283-68C69EF91DD4}"/>
              </a:ext>
            </a:extLst>
          </p:cNvPr>
          <p:cNvSpPr/>
          <p:nvPr/>
        </p:nvSpPr>
        <p:spPr bwMode="auto">
          <a:xfrm>
            <a:off x="8082588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C93AA964-C710-4268-AD8B-6EB0C474761E}"/>
              </a:ext>
            </a:extLst>
          </p:cNvPr>
          <p:cNvSpPr/>
          <p:nvPr/>
        </p:nvSpPr>
        <p:spPr bwMode="auto">
          <a:xfrm>
            <a:off x="8279868" y="4658747"/>
            <a:ext cx="113211" cy="15292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5659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3AC46-4C39-4341-9492-32222249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baaa">
            <a:hlinkClick r:id="" action="ppaction://media"/>
            <a:extLst>
              <a:ext uri="{FF2B5EF4-FFF2-40B4-BE49-F238E27FC236}">
                <a16:creationId xmlns:a16="http://schemas.microsoft.com/office/drawing/2014/main" id="{B9929323-8B31-44F0-BA2C-B6B86074F9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5181600"/>
            <a:ext cx="609600" cy="6096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9D4D3DC-EDCB-4270-A999-5D3F43FD3E92}"/>
              </a:ext>
            </a:extLst>
          </p:cNvPr>
          <p:cNvGrpSpPr/>
          <p:nvPr/>
        </p:nvGrpSpPr>
        <p:grpSpPr>
          <a:xfrm>
            <a:off x="137163" y="1546871"/>
            <a:ext cx="8869673" cy="3459458"/>
            <a:chOff x="-3017436" y="1783098"/>
            <a:chExt cx="8869673" cy="34594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FD98EC-76E1-40D9-987F-EB99A2D50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165" r="2229"/>
            <a:stretch/>
          </p:blipFill>
          <p:spPr>
            <a:xfrm>
              <a:off x="5212164" y="1783098"/>
              <a:ext cx="640073" cy="34594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F0B46C1-3C2E-4C41-943E-3B3857041B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2982" r="17801"/>
            <a:stretch/>
          </p:blipFill>
          <p:spPr>
            <a:xfrm>
              <a:off x="-3017436" y="1783098"/>
              <a:ext cx="8229600" cy="34594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881433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47853</TotalTime>
  <Words>1199</Words>
  <Application>Microsoft Office PowerPoint</Application>
  <PresentationFormat>On-screen Show (4:3)</PresentationFormat>
  <Paragraphs>285</Paragraphs>
  <Slides>31</Slides>
  <Notes>5</Notes>
  <HiddenSlides>0</HiddenSlides>
  <MMClips>19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 Math</vt:lpstr>
      <vt:lpstr>Roboto</vt:lpstr>
      <vt:lpstr>Symbol</vt:lpstr>
      <vt:lpstr>Times New Roman</vt:lpstr>
      <vt:lpstr>Wingdings</vt:lpstr>
      <vt:lpstr>Mountain Top</vt:lpstr>
      <vt:lpstr>Contents </vt:lpstr>
      <vt:lpstr>Prosody is … </vt:lpstr>
      <vt:lpstr>Prosody is … </vt:lpstr>
      <vt:lpstr>Perceptual and Acoustic Prosody</vt:lpstr>
      <vt:lpstr>PowerPoint Presentation</vt:lpstr>
      <vt:lpstr>Skill Building 1</vt:lpstr>
      <vt:lpstr>Creaky Voice*</vt:lpstr>
      <vt:lpstr>Creaky Voice </vt:lpstr>
      <vt:lpstr>PowerPoint Presentation</vt:lpstr>
      <vt:lpstr>Breathy Voice </vt:lpstr>
      <vt:lpstr>Modal/Breathy Spectral Envelopes</vt:lpstr>
      <vt:lpstr>Voicing Properties</vt:lpstr>
      <vt:lpstr>Other Relevant* Properties</vt:lpstr>
      <vt:lpstr>Prosody is More than intonation</vt:lpstr>
      <vt:lpstr>Frame-level Features</vt:lpstr>
      <vt:lpstr>Midlevel Features</vt:lpstr>
      <vt:lpstr>Other Features </vt:lpstr>
      <vt:lpstr>Skill Building 2</vt:lpstr>
      <vt:lpstr>Skill Building 3</vt:lpstr>
      <vt:lpstr>The range of abilities</vt:lpstr>
      <vt:lpstr>The range of abilities</vt:lpstr>
      <vt:lpstr>PowerPoint Presentation</vt:lpstr>
      <vt:lpstr>PowerPoint Presentation</vt:lpstr>
      <vt:lpstr>Perception</vt:lpstr>
      <vt:lpstr>Speech Production:  Cognitive and muscular actions</vt:lpstr>
      <vt:lpstr>Low-Level Feature Extraction</vt:lpstr>
      <vt:lpstr>Skills 4: Shadowing </vt:lpstr>
      <vt:lpstr>Skill Building: Shadowing</vt:lpstr>
      <vt:lpstr>PowerPoint Presentation</vt:lpstr>
      <vt:lpstr>Spectral Envelope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3671</cp:revision>
  <cp:lastPrinted>2021-06-24T21:22:15Z</cp:lastPrinted>
  <dcterms:created xsi:type="dcterms:W3CDTF">2002-10-17T07:23:49Z</dcterms:created>
  <dcterms:modified xsi:type="dcterms:W3CDTF">2021-07-27T16:29:27Z</dcterms:modified>
</cp:coreProperties>
</file>