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1066" r:id="rId2"/>
    <p:sldId id="924" r:id="rId3"/>
    <p:sldId id="1062" r:id="rId4"/>
    <p:sldId id="1072" r:id="rId5"/>
    <p:sldId id="1073" r:id="rId6"/>
    <p:sldId id="1074" r:id="rId7"/>
    <p:sldId id="1075" r:id="rId8"/>
    <p:sldId id="1076" r:id="rId9"/>
    <p:sldId id="1081" r:id="rId10"/>
    <p:sldId id="1064" r:id="rId11"/>
    <p:sldId id="1078" r:id="rId12"/>
    <p:sldId id="1080" r:id="rId13"/>
    <p:sldId id="1079" r:id="rId14"/>
    <p:sldId id="1077" r:id="rId15"/>
    <p:sldId id="257" r:id="rId16"/>
    <p:sldId id="1065" r:id="rId17"/>
    <p:sldId id="796" r:id="rId18"/>
    <p:sldId id="938" r:id="rId19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419E"/>
    <a:srgbClr val="002570"/>
    <a:srgbClr val="00194A"/>
    <a:srgbClr val="FFFFFF"/>
    <a:srgbClr val="FFCCFF"/>
    <a:srgbClr val="0072BD"/>
    <a:srgbClr val="D95319"/>
    <a:srgbClr val="01359A"/>
    <a:srgbClr val="003295"/>
    <a:srgbClr val="084A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BFB082-AAB2-5C27-3123-2E2017596421}" v="25" dt="2021-07-31T05:36:30.5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8" autoAdjust="0"/>
    <p:restoredTop sz="96357" autoAdjust="0"/>
  </p:normalViewPr>
  <p:slideViewPr>
    <p:cSldViewPr snapToGrid="0">
      <p:cViewPr varScale="1">
        <p:scale>
          <a:sx n="43" d="100"/>
          <a:sy n="43" d="100"/>
        </p:scale>
        <p:origin x="54" y="1488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c8bf4f9517a9ce078776a01c07673affc99a956fd186a5f6743d1e1b5b4ff52b::" providerId="AD" clId="Web-{CBBFB082-AAB2-5C27-3123-2E2017596421}"/>
    <pc:docChg chg="modSld">
      <pc:chgData name="Guest User" userId="S::urn:spo:anon#c8bf4f9517a9ce078776a01c07673affc99a956fd186a5f6743d1e1b5b4ff52b::" providerId="AD" clId="Web-{CBBFB082-AAB2-5C27-3123-2E2017596421}" dt="2021-07-31T05:36:30.555" v="19" actId="14100"/>
      <pc:docMkLst>
        <pc:docMk/>
      </pc:docMkLst>
      <pc:sldChg chg="modSp">
        <pc:chgData name="Guest User" userId="S::urn:spo:anon#c8bf4f9517a9ce078776a01c07673affc99a956fd186a5f6743d1e1b5b4ff52b::" providerId="AD" clId="Web-{CBBFB082-AAB2-5C27-3123-2E2017596421}" dt="2021-07-31T05:35:55.711" v="12" actId="20577"/>
        <pc:sldMkLst>
          <pc:docMk/>
          <pc:sldMk cId="1229017210" sldId="257"/>
        </pc:sldMkLst>
        <pc:spChg chg="mod">
          <ac:chgData name="Guest User" userId="S::urn:spo:anon#c8bf4f9517a9ce078776a01c07673affc99a956fd186a5f6743d1e1b5b4ff52b::" providerId="AD" clId="Web-{CBBFB082-AAB2-5C27-3123-2E2017596421}" dt="2021-07-31T05:35:55.711" v="12" actId="20577"/>
          <ac:spMkLst>
            <pc:docMk/>
            <pc:sldMk cId="1229017210" sldId="257"/>
            <ac:spMk id="2" creationId="{F3F0DFC7-DCE8-458E-9F46-F87BF96D8FE8}"/>
          </ac:spMkLst>
        </pc:spChg>
      </pc:sldChg>
      <pc:sldChg chg="modSp">
        <pc:chgData name="Guest User" userId="S::urn:spo:anon#c8bf4f9517a9ce078776a01c07673affc99a956fd186a5f6743d1e1b5b4ff52b::" providerId="AD" clId="Web-{CBBFB082-AAB2-5C27-3123-2E2017596421}" dt="2021-07-31T05:36:30.555" v="19" actId="14100"/>
        <pc:sldMkLst>
          <pc:docMk/>
          <pc:sldMk cId="190955228" sldId="924"/>
        </pc:sldMkLst>
        <pc:spChg chg="mod">
          <ac:chgData name="Guest User" userId="S::urn:spo:anon#c8bf4f9517a9ce078776a01c07673affc99a956fd186a5f6743d1e1b5b4ff52b::" providerId="AD" clId="Web-{CBBFB082-AAB2-5C27-3123-2E2017596421}" dt="2021-07-31T05:36:30.555" v="19" actId="14100"/>
          <ac:spMkLst>
            <pc:docMk/>
            <pc:sldMk cId="190955228" sldId="924"/>
            <ac:spMk id="4" creationId="{0FD61AD6-EAF2-4501-9879-5E4CD91F545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8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openxmlformats.org/officeDocument/2006/relationships/slideLayout" Target="../slideLayouts/slideLayout2.xml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openxmlformats.org/officeDocument/2006/relationships/slideLayout" Target="../slideLayouts/slideLayout2.xml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5" Type="http://schemas.openxmlformats.org/officeDocument/2006/relationships/image" Target="../media/image5.png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ABD4-B531-4E15-B148-770C53D5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81" y="117915"/>
            <a:ext cx="8229600" cy="825759"/>
          </a:xfrm>
        </p:spPr>
        <p:txBody>
          <a:bodyPr/>
          <a:lstStyle/>
          <a:p>
            <a:pPr algn="l"/>
            <a:r>
              <a:rPr lang="en-US" sz="3200"/>
              <a:t>Contents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204D-3005-4944-A3BC-5B72E8B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135" y="1205164"/>
            <a:ext cx="4808887" cy="4062167"/>
          </a:xfrm>
        </p:spPr>
        <p:txBody>
          <a:bodyPr numCol="1"/>
          <a:lstStyle/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Introduction</a:t>
            </a: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About the tutorial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Why prosody matters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Applications overview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Production and Perception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Pitch and other 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roso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dic properties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Classic Linguistic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Tone and Lexical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Prominence and Phrasing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Synthesis </a:t>
            </a:r>
            <a:endParaRPr lang="en-US" sz="20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1200"/>
              </a:spcBef>
            </a:pPr>
            <a:endParaRPr lang="en-US" sz="360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21AA5DC-7733-4B63-B885-C58A4C2B72F7}"/>
              </a:ext>
            </a:extLst>
          </p:cNvPr>
          <p:cNvSpPr txBox="1">
            <a:spLocks/>
          </p:cNvSpPr>
          <p:nvPr/>
        </p:nvSpPr>
        <p:spPr bwMode="auto">
          <a:xfrm>
            <a:off x="4755892" y="950641"/>
            <a:ext cx="426555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Recognition</a:t>
            </a:r>
            <a:endParaRPr lang="en-US" sz="2400" b="0" i="0" u="none" strike="noStrike"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Paralinguistic Prosody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Feature Sets</a:t>
            </a: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Pragmatic Prosody 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Constructions</a:t>
            </a:r>
            <a:endParaRPr lang="en-US" sz="16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1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Dialog Systems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Prospects and Challenges</a:t>
            </a:r>
          </a:p>
        </p:txBody>
      </p:sp>
      <p:pic>
        <p:nvPicPr>
          <p:cNvPr id="1028" name="Picture 4" descr="Background, Seamless, Repetition, Pattern, Design">
            <a:extLst>
              <a:ext uri="{FF2B5EF4-FFF2-40B4-BE49-F238E27FC236}">
                <a16:creationId xmlns:a16="http://schemas.microsoft.com/office/drawing/2014/main" id="{AEA75B64-C9CD-4397-93B5-71B004703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86" b="41718"/>
          <a:stretch/>
        </p:blipFill>
        <p:spPr bwMode="auto">
          <a:xfrm>
            <a:off x="0" y="5969740"/>
            <a:ext cx="9144000" cy="90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9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A6B87-A403-4FF3-A36D-E8F43450D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2064"/>
            <a:ext cx="8229600" cy="1143000"/>
          </a:xfrm>
        </p:spPr>
        <p:txBody>
          <a:bodyPr/>
          <a:lstStyle/>
          <a:p>
            <a:r>
              <a:rPr lang="en-US"/>
              <a:t>User-State Awareness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754E4A3-BE88-4362-8DE5-8B4A3EE1E358}"/>
              </a:ext>
            </a:extLst>
          </p:cNvPr>
          <p:cNvSpPr/>
          <p:nvPr/>
        </p:nvSpPr>
        <p:spPr bwMode="auto">
          <a:xfrm>
            <a:off x="1165860" y="2198995"/>
            <a:ext cx="6784848" cy="2652743"/>
          </a:xfrm>
          <a:prstGeom prst="roundRect">
            <a:avLst/>
          </a:prstGeom>
          <a:solidFill>
            <a:srgbClr val="002570"/>
          </a:solidFill>
          <a:ln w="28575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4F5D8-0FCB-40F2-8D66-461FFD566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028304"/>
            <a:ext cx="8229600" cy="1668101"/>
          </a:xfrm>
        </p:spPr>
        <p:txBody>
          <a:bodyPr/>
          <a:lstStyle/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endParaRPr lang="en-US" sz="2000">
              <a:effectLst/>
              <a:ea typeface="Calibri" panose="020F0502020204030204" pitchFamily="34" charset="0"/>
            </a:endParaRPr>
          </a:p>
          <a:p>
            <a:pPr marL="0" marR="0" indent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>
                <a:ea typeface="Calibri" panose="020F0502020204030204" pitchFamily="34" charset="0"/>
              </a:rPr>
              <a:t>When the user’s answer</a:t>
            </a:r>
            <a:endParaRPr lang="en-US" sz="2000">
              <a:effectLst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a typeface="Calibri" panose="020F0502020204030204" pitchFamily="34" charset="0"/>
              </a:rPr>
              <a:t>is </a:t>
            </a:r>
            <a:r>
              <a:rPr lang="en-US" sz="2000">
                <a:effectLst/>
                <a:ea typeface="Calibri" panose="020F0502020204030204" pitchFamily="34" charset="0"/>
              </a:rPr>
              <a:t>correct  -&gt;  praise and move on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is incorrect  -&gt;  </a:t>
            </a:r>
            <a:r>
              <a:rPr lang="en-US" sz="2000">
                <a:ea typeface="Calibri" panose="020F0502020204030204" pitchFamily="34" charset="0"/>
              </a:rPr>
              <a:t>explain and ask again</a:t>
            </a:r>
            <a:endParaRPr lang="en-US" sz="2000">
              <a:effectLst/>
              <a:ea typeface="Calibri" panose="020F0502020204030204" pitchFamily="34" charset="0"/>
            </a:endParaRPr>
          </a:p>
          <a:p>
            <a:endParaRPr lang="en-US" sz="20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35D64C-00A8-4956-9498-40E760303E6B}"/>
              </a:ext>
            </a:extLst>
          </p:cNvPr>
          <p:cNvSpPr txBox="1"/>
          <p:nvPr/>
        </p:nvSpPr>
        <p:spPr>
          <a:xfrm>
            <a:off x="457200" y="6490900"/>
            <a:ext cx="2421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(Forbes-Riley &amp; Litman, 2011)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0425235-E9C4-4066-81EA-12B0A2CEF919}"/>
              </a:ext>
            </a:extLst>
          </p:cNvPr>
          <p:cNvSpPr txBox="1">
            <a:spLocks/>
          </p:cNvSpPr>
          <p:nvPr/>
        </p:nvSpPr>
        <p:spPr bwMode="auto">
          <a:xfrm>
            <a:off x="1499616" y="3720718"/>
            <a:ext cx="6330489" cy="101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kern="0">
                <a:ea typeface="Calibri" panose="020F0502020204030204" pitchFamily="34" charset="0"/>
              </a:rPr>
              <a:t>is correct, but shows low confidence  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2000" kern="0">
                <a:ea typeface="Calibri" panose="020F0502020204030204" pitchFamily="34" charset="0"/>
              </a:rPr>
              <a:t>			       -&gt;  explain and ask again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000" kern="0"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sz="2000" kern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6163E5E-D085-41B5-B2FA-DB948617BB4A}"/>
              </a:ext>
            </a:extLst>
          </p:cNvPr>
          <p:cNvSpPr txBox="1">
            <a:spLocks/>
          </p:cNvSpPr>
          <p:nvPr/>
        </p:nvSpPr>
        <p:spPr bwMode="auto">
          <a:xfrm>
            <a:off x="457200" y="5146729"/>
            <a:ext cx="8229600" cy="58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kern="0">
                <a:ea typeface="Calibri" panose="020F0502020204030204" pitchFamily="34" charset="0"/>
              </a:rPr>
              <a:t>Outcome: improved learning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2400" kern="0"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sz="2400" kern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4AA952-3944-4161-8496-9C869C943EC2}"/>
              </a:ext>
            </a:extLst>
          </p:cNvPr>
          <p:cNvSpPr txBox="1"/>
          <p:nvPr/>
        </p:nvSpPr>
        <p:spPr>
          <a:xfrm>
            <a:off x="347472" y="1544598"/>
            <a:ext cx="67848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kern="0">
                <a:latin typeface="+mn-lt"/>
              </a:rPr>
              <a:t>A response rule in the IT-Spoke Physics Tutor:</a:t>
            </a:r>
          </a:p>
        </p:txBody>
      </p:sp>
    </p:spTree>
    <p:extLst>
      <p:ext uri="{BB962C8B-B14F-4D97-AF65-F5344CB8AC3E}">
        <p14:creationId xmlns:p14="http://schemas.microsoft.com/office/powerpoint/2010/main" val="313589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1FADAE-B5AA-4759-8F00-97C36AC90002}"/>
              </a:ext>
            </a:extLst>
          </p:cNvPr>
          <p:cNvSpPr/>
          <p:nvPr/>
        </p:nvSpPr>
        <p:spPr bwMode="auto">
          <a:xfrm>
            <a:off x="193533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Recognition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1D6ABF-7C43-46AC-A29C-FB24BB6C1A35}"/>
              </a:ext>
            </a:extLst>
          </p:cNvPr>
          <p:cNvSpPr/>
          <p:nvPr/>
        </p:nvSpPr>
        <p:spPr bwMode="auto">
          <a:xfrm>
            <a:off x="495374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Semantic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/>
              <a:t>Decoding </a:t>
            </a: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5A2E8-296C-47EE-A093-724EBE14DDDC}"/>
              </a:ext>
            </a:extLst>
          </p:cNvPr>
          <p:cNvSpPr/>
          <p:nvPr/>
        </p:nvSpPr>
        <p:spPr bwMode="auto">
          <a:xfrm>
            <a:off x="6696721" y="2808673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Dialog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DBD1B5-A1C0-4816-9FD2-42D4AD606188}"/>
              </a:ext>
            </a:extLst>
          </p:cNvPr>
          <p:cNvSpPr/>
          <p:nvPr/>
        </p:nvSpPr>
        <p:spPr bwMode="auto">
          <a:xfrm>
            <a:off x="495374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Language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05ACD-891E-466A-982E-186E1F8CC7C2}"/>
              </a:ext>
            </a:extLst>
          </p:cNvPr>
          <p:cNvSpPr/>
          <p:nvPr/>
        </p:nvSpPr>
        <p:spPr bwMode="auto">
          <a:xfrm>
            <a:off x="193533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Synthesis  </a:t>
            </a:r>
          </a:p>
        </p:txBody>
      </p:sp>
      <p:pic>
        <p:nvPicPr>
          <p:cNvPr id="1026" name="Picture 2" descr="Man">
            <a:extLst>
              <a:ext uri="{FF2B5EF4-FFF2-40B4-BE49-F238E27FC236}">
                <a16:creationId xmlns:a16="http://schemas.microsoft.com/office/drawing/2014/main" id="{72B4281E-C50F-457B-B4AC-15534F02E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7" y="2703985"/>
            <a:ext cx="1219200" cy="12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A16546D8-F10D-461D-8DAA-DA23131ADA91}"/>
              </a:ext>
            </a:extLst>
          </p:cNvPr>
          <p:cNvSpPr/>
          <p:nvPr/>
        </p:nvSpPr>
        <p:spPr bwMode="auto">
          <a:xfrm>
            <a:off x="3997329" y="1420427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50FB889-C86C-442C-ADC8-1BC75A4AF6D9}"/>
              </a:ext>
            </a:extLst>
          </p:cNvPr>
          <p:cNvSpPr/>
          <p:nvPr/>
        </p:nvSpPr>
        <p:spPr bwMode="auto">
          <a:xfrm rot="2911335">
            <a:off x="6602383" y="2280412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4EAEB8-57A6-4927-A3BA-B5F80D99D94A}"/>
              </a:ext>
            </a:extLst>
          </p:cNvPr>
          <p:cNvSpPr/>
          <p:nvPr/>
        </p:nvSpPr>
        <p:spPr bwMode="auto">
          <a:xfrm rot="18688665" flipH="1">
            <a:off x="6586038" y="4062797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506D638-D7ED-4A83-8C9C-06550C3E440D}"/>
              </a:ext>
            </a:extLst>
          </p:cNvPr>
          <p:cNvSpPr/>
          <p:nvPr/>
        </p:nvSpPr>
        <p:spPr bwMode="auto">
          <a:xfrm rot="7969959" flipH="1">
            <a:off x="1072665" y="2262518"/>
            <a:ext cx="922429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489954-17A8-4305-9769-67AA4D08D584}"/>
              </a:ext>
            </a:extLst>
          </p:cNvPr>
          <p:cNvSpPr/>
          <p:nvPr/>
        </p:nvSpPr>
        <p:spPr bwMode="auto">
          <a:xfrm rot="2622416" flipH="1">
            <a:off x="1220646" y="4148146"/>
            <a:ext cx="762305" cy="239697"/>
          </a:xfrm>
          <a:prstGeom prst="rightArrow">
            <a:avLst>
              <a:gd name="adj1" fmla="val 5000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C5D6AF-D15E-4623-B6CC-8F10E221C4F3}"/>
              </a:ext>
            </a:extLst>
          </p:cNvPr>
          <p:cNvSpPr/>
          <p:nvPr/>
        </p:nvSpPr>
        <p:spPr bwMode="auto">
          <a:xfrm flipH="1">
            <a:off x="3968317" y="4949966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C81747EC-AC64-4A44-A4C7-45AE70EA8C54}"/>
              </a:ext>
            </a:extLst>
          </p:cNvPr>
          <p:cNvSpPr/>
          <p:nvPr/>
        </p:nvSpPr>
        <p:spPr bwMode="auto">
          <a:xfrm flipV="1">
            <a:off x="1402521" y="2776042"/>
            <a:ext cx="5189616" cy="401336"/>
          </a:xfrm>
          <a:prstGeom prst="rightArrow">
            <a:avLst/>
          </a:prstGeom>
          <a:solidFill>
            <a:schemeClr val="tx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3098D97F-3868-4131-8BC6-8C98B837CC06}"/>
              </a:ext>
            </a:extLst>
          </p:cNvPr>
          <p:cNvSpPr/>
          <p:nvPr/>
        </p:nvSpPr>
        <p:spPr bwMode="auto">
          <a:xfrm rot="9331267" flipV="1">
            <a:off x="3878378" y="3765507"/>
            <a:ext cx="2858051" cy="401336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612422-105F-43F4-A86A-2D47090098C1}"/>
              </a:ext>
            </a:extLst>
          </p:cNvPr>
          <p:cNvSpPr txBox="1"/>
          <p:nvPr/>
        </p:nvSpPr>
        <p:spPr>
          <a:xfrm>
            <a:off x="2621721" y="2512296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</a:schemeClr>
                </a:solidFill>
              </a:rPr>
              <a:t>user state, goals, intentions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4C05082-1B78-44A5-A676-1611DB3532E6}"/>
              </a:ext>
            </a:extLst>
          </p:cNvPr>
          <p:cNvSpPr txBox="1"/>
          <p:nvPr/>
        </p:nvSpPr>
        <p:spPr>
          <a:xfrm>
            <a:off x="3780082" y="3865569"/>
            <a:ext cx="1103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aware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2029A7-CCF9-4FCF-9B26-20E91405B837}"/>
              </a:ext>
            </a:extLst>
          </p:cNvPr>
          <p:cNvSpPr txBox="1"/>
          <p:nvPr/>
        </p:nvSpPr>
        <p:spPr>
          <a:xfrm>
            <a:off x="4039945" y="3620542"/>
            <a:ext cx="1103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 effective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CA32B4-50BC-4F87-878E-CB64E61A502C}"/>
              </a:ext>
            </a:extLst>
          </p:cNvPr>
          <p:cNvSpPr txBox="1"/>
          <p:nvPr/>
        </p:nvSpPr>
        <p:spPr>
          <a:xfrm>
            <a:off x="4529612" y="333827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informative</a:t>
            </a:r>
          </a:p>
        </p:txBody>
      </p:sp>
    </p:spTree>
    <p:extLst>
      <p:ext uri="{BB962C8B-B14F-4D97-AF65-F5344CB8AC3E}">
        <p14:creationId xmlns:p14="http://schemas.microsoft.com/office/powerpoint/2010/main" val="879275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00AA3FE-FC16-41D5-A7AE-1C0B32060965}"/>
              </a:ext>
            </a:extLst>
          </p:cNvPr>
          <p:cNvSpPr/>
          <p:nvPr/>
        </p:nvSpPr>
        <p:spPr bwMode="auto">
          <a:xfrm>
            <a:off x="594705" y="1874580"/>
            <a:ext cx="7955908" cy="2044994"/>
          </a:xfrm>
          <a:prstGeom prst="roundRect">
            <a:avLst/>
          </a:prstGeom>
          <a:solidFill>
            <a:srgbClr val="002570"/>
          </a:solidFill>
          <a:ln w="28575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3271F0-1434-4363-AA4F-DD750AA7C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77" y="10735"/>
            <a:ext cx="8939719" cy="1143000"/>
          </a:xfrm>
        </p:spPr>
        <p:txBody>
          <a:bodyPr/>
          <a:lstStyle/>
          <a:p>
            <a:r>
              <a:rPr lang="en-US" sz="3600"/>
              <a:t>Informative, user-aware, effective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A37AB-6D15-42A7-9279-00DB8996A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54" y="4822901"/>
            <a:ext cx="1863860" cy="706869"/>
          </a:xfrm>
        </p:spPr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good job</a:t>
            </a:r>
            <a:endParaRPr lang="en-US" sz="240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good-job-creaky-elong">
            <a:hlinkClick r:id="" action="ppaction://media"/>
            <a:extLst>
              <a:ext uri="{FF2B5EF4-FFF2-40B4-BE49-F238E27FC236}">
                <a16:creationId xmlns:a16="http://schemas.microsoft.com/office/drawing/2014/main" id="{5F02ACBF-D29B-43FE-98B6-A7341E37F6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664913" y="5136641"/>
            <a:ext cx="609600" cy="609600"/>
          </a:xfrm>
          <a:prstGeom prst="rect">
            <a:avLst/>
          </a:prstGeom>
        </p:spPr>
      </p:pic>
      <p:pic>
        <p:nvPicPr>
          <p:cNvPr id="5" name="good-job-elongated">
            <a:hlinkClick r:id="" action="ppaction://media"/>
            <a:extLst>
              <a:ext uri="{FF2B5EF4-FFF2-40B4-BE49-F238E27FC236}">
                <a16:creationId xmlns:a16="http://schemas.microsoft.com/office/drawing/2014/main" id="{5BCC35BB-E1A5-4A48-BF9F-E5E8A6FB24C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889943" y="4353292"/>
            <a:ext cx="609600" cy="609600"/>
          </a:xfrm>
          <a:prstGeom prst="rect">
            <a:avLst/>
          </a:prstGeom>
        </p:spPr>
      </p:pic>
      <p:pic>
        <p:nvPicPr>
          <p:cNvPr id="6" name="good-job-enthusiastic">
            <a:hlinkClick r:id="" action="ppaction://media"/>
            <a:extLst>
              <a:ext uri="{FF2B5EF4-FFF2-40B4-BE49-F238E27FC236}">
                <a16:creationId xmlns:a16="http://schemas.microsoft.com/office/drawing/2014/main" id="{B1A7D4ED-E9BA-4654-B3EC-55AA2C9E71A0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2444199" y="4353292"/>
            <a:ext cx="609600" cy="609600"/>
          </a:xfrm>
          <a:prstGeom prst="rect">
            <a:avLst/>
          </a:prstGeom>
        </p:spPr>
      </p:pic>
      <p:pic>
        <p:nvPicPr>
          <p:cNvPr id="7" name="good-job-neutral">
            <a:hlinkClick r:id="" action="ppaction://media"/>
            <a:extLst>
              <a:ext uri="{FF2B5EF4-FFF2-40B4-BE49-F238E27FC236}">
                <a16:creationId xmlns:a16="http://schemas.microsoft.com/office/drawing/2014/main" id="{D1A90511-0C0D-4B72-8319-00C47C9F7849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464316" y="4353292"/>
            <a:ext cx="609600" cy="609600"/>
          </a:xfrm>
          <a:prstGeom prst="rect">
            <a:avLst/>
          </a:prstGeom>
        </p:spPr>
      </p:pic>
      <p:pic>
        <p:nvPicPr>
          <p:cNvPr id="8" name="good-job-upturn">
            <a:hlinkClick r:id="" action="ppaction://media"/>
            <a:extLst>
              <a:ext uri="{FF2B5EF4-FFF2-40B4-BE49-F238E27FC236}">
                <a16:creationId xmlns:a16="http://schemas.microsoft.com/office/drawing/2014/main" id="{4E1EE4F1-5B20-4F8F-8DF1-F2A982CAB1A4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987129" y="4353292"/>
            <a:ext cx="609600" cy="609600"/>
          </a:xfrm>
          <a:prstGeom prst="rect">
            <a:avLst/>
          </a:prstGeom>
        </p:spPr>
      </p:pic>
      <p:pic>
        <p:nvPicPr>
          <p:cNvPr id="9" name="good-job-vibrato">
            <a:hlinkClick r:id="" action="ppaction://media"/>
            <a:extLst>
              <a:ext uri="{FF2B5EF4-FFF2-40B4-BE49-F238E27FC236}">
                <a16:creationId xmlns:a16="http://schemas.microsoft.com/office/drawing/2014/main" id="{E76E408A-AA88-49F9-AB98-F31C95C995DB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215664" y="5136641"/>
            <a:ext cx="609600" cy="609600"/>
          </a:xfrm>
          <a:prstGeom prst="rect">
            <a:avLst/>
          </a:prstGeom>
        </p:spPr>
      </p:pic>
      <p:pic>
        <p:nvPicPr>
          <p:cNvPr id="12" name="good-job-upturn">
            <a:hlinkClick r:id="" action="ppaction://media"/>
            <a:extLst>
              <a:ext uri="{FF2B5EF4-FFF2-40B4-BE49-F238E27FC236}">
                <a16:creationId xmlns:a16="http://schemas.microsoft.com/office/drawing/2014/main" id="{B57109C3-4C5F-4022-A7DF-015D53DDEA26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355167" y="5136641"/>
            <a:ext cx="690426" cy="6096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6DC4C3A-CFB2-4FD7-B458-BFE1852CCC44}"/>
              </a:ext>
            </a:extLst>
          </p:cNvPr>
          <p:cNvSpPr txBox="1"/>
          <p:nvPr/>
        </p:nvSpPr>
        <p:spPr>
          <a:xfrm>
            <a:off x="671746" y="6456352"/>
            <a:ext cx="491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Ward &amp; Escalante-Ruiz (2009)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A1FE08-0F38-4AF3-B379-E5143904CE5F}"/>
              </a:ext>
            </a:extLst>
          </p:cNvPr>
          <p:cNvSpPr txBox="1"/>
          <p:nvPr/>
        </p:nvSpPr>
        <p:spPr>
          <a:xfrm>
            <a:off x="749708" y="1773600"/>
            <a:ext cx="76940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/>
          </a:p>
          <a:p>
            <a:r>
              <a:rPr lang="en-US" sz="2000"/>
              <a:t>Situation:  correct on a hard one, next one should be easier … </a:t>
            </a:r>
          </a:p>
          <a:p>
            <a:endParaRPr lang="en-US" sz="2000"/>
          </a:p>
          <a:p>
            <a:r>
              <a:rPr lang="en-US" sz="2000"/>
              <a:t>User:  lacks confidence, needs more time, getting back on track …</a:t>
            </a:r>
          </a:p>
          <a:p>
            <a:endParaRPr lang="en-US" sz="2000"/>
          </a:p>
          <a:p>
            <a:r>
              <a:rPr lang="en-US" sz="2000"/>
              <a:t>System wants the user to:  speed up, wait his turn, not give up …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10BAD9-2E06-4B48-805E-707553858684}"/>
              </a:ext>
            </a:extLst>
          </p:cNvPr>
          <p:cNvSpPr txBox="1"/>
          <p:nvPr/>
        </p:nvSpPr>
        <p:spPr>
          <a:xfrm>
            <a:off x="594705" y="124035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/>
              <a:t>For a tutor quizzing a student …</a:t>
            </a:r>
          </a:p>
        </p:txBody>
      </p:sp>
    </p:spTree>
    <p:extLst>
      <p:ext uri="{BB962C8B-B14F-4D97-AF65-F5344CB8AC3E}">
        <p14:creationId xmlns:p14="http://schemas.microsoft.com/office/powerpoint/2010/main" val="291994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7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43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1FADAE-B5AA-4759-8F00-97C36AC90002}"/>
              </a:ext>
            </a:extLst>
          </p:cNvPr>
          <p:cNvSpPr/>
          <p:nvPr/>
        </p:nvSpPr>
        <p:spPr bwMode="auto">
          <a:xfrm>
            <a:off x="193533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Recognition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1D6ABF-7C43-46AC-A29C-FB24BB6C1A35}"/>
              </a:ext>
            </a:extLst>
          </p:cNvPr>
          <p:cNvSpPr/>
          <p:nvPr/>
        </p:nvSpPr>
        <p:spPr bwMode="auto">
          <a:xfrm>
            <a:off x="495374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Semantic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/>
              <a:t>Decoding </a:t>
            </a: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5A2E8-296C-47EE-A093-724EBE14DDDC}"/>
              </a:ext>
            </a:extLst>
          </p:cNvPr>
          <p:cNvSpPr/>
          <p:nvPr/>
        </p:nvSpPr>
        <p:spPr bwMode="auto">
          <a:xfrm>
            <a:off x="6696721" y="2808673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Dialog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DBD1B5-A1C0-4816-9FD2-42D4AD606188}"/>
              </a:ext>
            </a:extLst>
          </p:cNvPr>
          <p:cNvSpPr/>
          <p:nvPr/>
        </p:nvSpPr>
        <p:spPr bwMode="auto">
          <a:xfrm>
            <a:off x="495374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Language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05ACD-891E-466A-982E-186E1F8CC7C2}"/>
              </a:ext>
            </a:extLst>
          </p:cNvPr>
          <p:cNvSpPr/>
          <p:nvPr/>
        </p:nvSpPr>
        <p:spPr bwMode="auto">
          <a:xfrm>
            <a:off x="193533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Synthesis  </a:t>
            </a:r>
          </a:p>
        </p:txBody>
      </p:sp>
      <p:pic>
        <p:nvPicPr>
          <p:cNvPr id="1026" name="Picture 2" descr="Man">
            <a:extLst>
              <a:ext uri="{FF2B5EF4-FFF2-40B4-BE49-F238E27FC236}">
                <a16:creationId xmlns:a16="http://schemas.microsoft.com/office/drawing/2014/main" id="{72B4281E-C50F-457B-B4AC-15534F02E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7" y="2703985"/>
            <a:ext cx="1219200" cy="12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F58BC2A5-CB4A-4541-AAF0-3B0616982E1C}"/>
              </a:ext>
            </a:extLst>
          </p:cNvPr>
          <p:cNvSpPr/>
          <p:nvPr/>
        </p:nvSpPr>
        <p:spPr bwMode="auto">
          <a:xfrm rot="967746" flipV="1">
            <a:off x="1503396" y="3871743"/>
            <a:ext cx="3405852" cy="276325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16546D8-F10D-461D-8DAA-DA23131ADA91}"/>
              </a:ext>
            </a:extLst>
          </p:cNvPr>
          <p:cNvSpPr/>
          <p:nvPr/>
        </p:nvSpPr>
        <p:spPr bwMode="auto">
          <a:xfrm>
            <a:off x="3997329" y="1420427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50FB889-C86C-442C-ADC8-1BC75A4AF6D9}"/>
              </a:ext>
            </a:extLst>
          </p:cNvPr>
          <p:cNvSpPr/>
          <p:nvPr/>
        </p:nvSpPr>
        <p:spPr bwMode="auto">
          <a:xfrm rot="2911335">
            <a:off x="6602383" y="2280412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4EAEB8-57A6-4927-A3BA-B5F80D99D94A}"/>
              </a:ext>
            </a:extLst>
          </p:cNvPr>
          <p:cNvSpPr/>
          <p:nvPr/>
        </p:nvSpPr>
        <p:spPr bwMode="auto">
          <a:xfrm rot="18688665" flipH="1">
            <a:off x="6586038" y="4062797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506D638-D7ED-4A83-8C9C-06550C3E440D}"/>
              </a:ext>
            </a:extLst>
          </p:cNvPr>
          <p:cNvSpPr/>
          <p:nvPr/>
        </p:nvSpPr>
        <p:spPr bwMode="auto">
          <a:xfrm rot="7969959" flipH="1">
            <a:off x="1072665" y="2262518"/>
            <a:ext cx="922429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489954-17A8-4305-9769-67AA4D08D584}"/>
              </a:ext>
            </a:extLst>
          </p:cNvPr>
          <p:cNvSpPr/>
          <p:nvPr/>
        </p:nvSpPr>
        <p:spPr bwMode="auto">
          <a:xfrm rot="2622416" flipH="1">
            <a:off x="1220646" y="4148146"/>
            <a:ext cx="762305" cy="239697"/>
          </a:xfrm>
          <a:prstGeom prst="rightArrow">
            <a:avLst>
              <a:gd name="adj1" fmla="val 5000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C5D6AF-D15E-4623-B6CC-8F10E221C4F3}"/>
              </a:ext>
            </a:extLst>
          </p:cNvPr>
          <p:cNvSpPr/>
          <p:nvPr/>
        </p:nvSpPr>
        <p:spPr bwMode="auto">
          <a:xfrm flipH="1">
            <a:off x="3968317" y="4949966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E9AB2DD9-E856-4A47-A460-CFBB082DD7B1}"/>
              </a:ext>
            </a:extLst>
          </p:cNvPr>
          <p:cNvSpPr/>
          <p:nvPr/>
        </p:nvSpPr>
        <p:spPr bwMode="auto">
          <a:xfrm rot="2595757">
            <a:off x="1056603" y="4369467"/>
            <a:ext cx="818398" cy="284085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C81747EC-AC64-4A44-A4C7-45AE70EA8C54}"/>
              </a:ext>
            </a:extLst>
          </p:cNvPr>
          <p:cNvSpPr/>
          <p:nvPr/>
        </p:nvSpPr>
        <p:spPr bwMode="auto">
          <a:xfrm flipV="1">
            <a:off x="1402521" y="2776042"/>
            <a:ext cx="5189616" cy="401336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3098D97F-3868-4131-8BC6-8C98B837CC06}"/>
              </a:ext>
            </a:extLst>
          </p:cNvPr>
          <p:cNvSpPr/>
          <p:nvPr/>
        </p:nvSpPr>
        <p:spPr bwMode="auto">
          <a:xfrm rot="9331267" flipV="1">
            <a:off x="3878378" y="3765507"/>
            <a:ext cx="2858051" cy="401336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ECE951CA-49B1-44A1-A277-AF5717953909}"/>
              </a:ext>
            </a:extLst>
          </p:cNvPr>
          <p:cNvSpPr/>
          <p:nvPr/>
        </p:nvSpPr>
        <p:spPr bwMode="auto">
          <a:xfrm rot="18786619">
            <a:off x="824406" y="2080123"/>
            <a:ext cx="1251658" cy="108901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01E71FA9-7630-43C0-824F-A4F560B2D981}"/>
              </a:ext>
            </a:extLst>
          </p:cNvPr>
          <p:cNvSpPr/>
          <p:nvPr/>
        </p:nvSpPr>
        <p:spPr bwMode="auto">
          <a:xfrm rot="20554144">
            <a:off x="1374580" y="2372717"/>
            <a:ext cx="3565639" cy="213467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7" name="Arrow: Circular 26">
            <a:extLst>
              <a:ext uri="{FF2B5EF4-FFF2-40B4-BE49-F238E27FC236}">
                <a16:creationId xmlns:a16="http://schemas.microsoft.com/office/drawing/2014/main" id="{5F8D13CA-44AF-4F1F-883E-2DAE585312F7}"/>
              </a:ext>
            </a:extLst>
          </p:cNvPr>
          <p:cNvSpPr/>
          <p:nvPr/>
        </p:nvSpPr>
        <p:spPr bwMode="auto">
          <a:xfrm flipH="1" flipV="1">
            <a:off x="2605596" y="5058717"/>
            <a:ext cx="710214" cy="938814"/>
          </a:xfrm>
          <a:prstGeom prst="circular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22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1FADAE-B5AA-4759-8F00-97C36AC90002}"/>
              </a:ext>
            </a:extLst>
          </p:cNvPr>
          <p:cNvSpPr/>
          <p:nvPr/>
        </p:nvSpPr>
        <p:spPr bwMode="auto">
          <a:xfrm>
            <a:off x="193533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Recognition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1D6ABF-7C43-46AC-A29C-FB24BB6C1A35}"/>
              </a:ext>
            </a:extLst>
          </p:cNvPr>
          <p:cNvSpPr/>
          <p:nvPr/>
        </p:nvSpPr>
        <p:spPr bwMode="auto">
          <a:xfrm>
            <a:off x="495374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Semantic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/>
              <a:t>Decoding </a:t>
            </a: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5A2E8-296C-47EE-A093-724EBE14DDDC}"/>
              </a:ext>
            </a:extLst>
          </p:cNvPr>
          <p:cNvSpPr/>
          <p:nvPr/>
        </p:nvSpPr>
        <p:spPr bwMode="auto">
          <a:xfrm>
            <a:off x="6696721" y="2808673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Dialog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DBD1B5-A1C0-4816-9FD2-42D4AD606188}"/>
              </a:ext>
            </a:extLst>
          </p:cNvPr>
          <p:cNvSpPr/>
          <p:nvPr/>
        </p:nvSpPr>
        <p:spPr bwMode="auto">
          <a:xfrm>
            <a:off x="495374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Language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05ACD-891E-466A-982E-186E1F8CC7C2}"/>
              </a:ext>
            </a:extLst>
          </p:cNvPr>
          <p:cNvSpPr/>
          <p:nvPr/>
        </p:nvSpPr>
        <p:spPr bwMode="auto">
          <a:xfrm>
            <a:off x="193533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Synthesis  </a:t>
            </a:r>
          </a:p>
        </p:txBody>
      </p:sp>
      <p:pic>
        <p:nvPicPr>
          <p:cNvPr id="1026" name="Picture 2" descr="Man">
            <a:extLst>
              <a:ext uri="{FF2B5EF4-FFF2-40B4-BE49-F238E27FC236}">
                <a16:creationId xmlns:a16="http://schemas.microsoft.com/office/drawing/2014/main" id="{72B4281E-C50F-457B-B4AC-15534F02E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7" y="2703985"/>
            <a:ext cx="1219200" cy="12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A16546D8-F10D-461D-8DAA-DA23131ADA91}"/>
              </a:ext>
            </a:extLst>
          </p:cNvPr>
          <p:cNvSpPr/>
          <p:nvPr/>
        </p:nvSpPr>
        <p:spPr bwMode="auto">
          <a:xfrm>
            <a:off x="3997329" y="1420427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50FB889-C86C-442C-ADC8-1BC75A4AF6D9}"/>
              </a:ext>
            </a:extLst>
          </p:cNvPr>
          <p:cNvSpPr/>
          <p:nvPr/>
        </p:nvSpPr>
        <p:spPr bwMode="auto">
          <a:xfrm rot="2911335">
            <a:off x="6602383" y="2280412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4EAEB8-57A6-4927-A3BA-B5F80D99D94A}"/>
              </a:ext>
            </a:extLst>
          </p:cNvPr>
          <p:cNvSpPr/>
          <p:nvPr/>
        </p:nvSpPr>
        <p:spPr bwMode="auto">
          <a:xfrm rot="18688665" flipH="1">
            <a:off x="6586038" y="4062797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506D638-D7ED-4A83-8C9C-06550C3E440D}"/>
              </a:ext>
            </a:extLst>
          </p:cNvPr>
          <p:cNvSpPr/>
          <p:nvPr/>
        </p:nvSpPr>
        <p:spPr bwMode="auto">
          <a:xfrm rot="7969959" flipH="1">
            <a:off x="1072665" y="2262518"/>
            <a:ext cx="922429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489954-17A8-4305-9769-67AA4D08D584}"/>
              </a:ext>
            </a:extLst>
          </p:cNvPr>
          <p:cNvSpPr/>
          <p:nvPr/>
        </p:nvSpPr>
        <p:spPr bwMode="auto">
          <a:xfrm rot="2622416" flipH="1">
            <a:off x="1220646" y="4148146"/>
            <a:ext cx="762305" cy="239697"/>
          </a:xfrm>
          <a:prstGeom prst="rightArrow">
            <a:avLst>
              <a:gd name="adj1" fmla="val 5000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C5D6AF-D15E-4623-B6CC-8F10E221C4F3}"/>
              </a:ext>
            </a:extLst>
          </p:cNvPr>
          <p:cNvSpPr/>
          <p:nvPr/>
        </p:nvSpPr>
        <p:spPr bwMode="auto">
          <a:xfrm flipH="1">
            <a:off x="3968317" y="4949966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53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DFC7-DCE8-458E-9F46-F87BF96D8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Spoken Information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EA6DB-2A33-4BD2-92C9-38C25CD78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27" y="1609925"/>
            <a:ext cx="7994073" cy="4495800"/>
          </a:xfrm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r>
              <a:rPr lang="en-US" sz="2400"/>
              <a:t>Prosody is informative re:</a:t>
            </a:r>
          </a:p>
          <a:p>
            <a:pPr>
              <a:lnSpc>
                <a:spcPct val="130000"/>
              </a:lnSpc>
              <a:buFontTx/>
              <a:buChar char="-"/>
            </a:pPr>
            <a:r>
              <a:rPr lang="en-US" sz="2000"/>
              <a:t>Importance (for summarization)</a:t>
            </a:r>
          </a:p>
          <a:p>
            <a:pPr>
              <a:lnSpc>
                <a:spcPct val="130000"/>
              </a:lnSpc>
              <a:buFontTx/>
              <a:buChar char="-"/>
            </a:pPr>
            <a:r>
              <a:rPr lang="en-US" sz="2000"/>
              <a:t>Urgency (for filtering)</a:t>
            </a:r>
          </a:p>
          <a:p>
            <a:pPr>
              <a:lnSpc>
                <a:spcPct val="130000"/>
              </a:lnSpc>
              <a:buFontTx/>
              <a:buChar char="-"/>
            </a:pPr>
            <a:r>
              <a:rPr lang="en-US" sz="2000"/>
              <a:t>New entity mentions (for location tagging) </a:t>
            </a:r>
          </a:p>
          <a:p>
            <a:pPr>
              <a:lnSpc>
                <a:spcPct val="130000"/>
              </a:lnSpc>
              <a:buFontTx/>
              <a:buChar char="-"/>
            </a:pPr>
            <a:r>
              <a:rPr lang="en-US" sz="2000"/>
              <a:t>Positive/negative (for sentiment detection)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000" b="1"/>
              <a:t>     . . .</a:t>
            </a:r>
          </a:p>
          <a:p>
            <a:pPr marL="0" indent="0">
              <a:lnSpc>
                <a:spcPct val="130000"/>
              </a:lnSpc>
              <a:buNone/>
            </a:pPr>
            <a:endParaRPr lang="en-US" sz="2400"/>
          </a:p>
          <a:p>
            <a:pPr marL="0" indent="0">
              <a:lnSpc>
                <a:spcPct val="130000"/>
              </a:lnSpc>
              <a:buNone/>
            </a:pPr>
            <a:r>
              <a:rPr lang="en-US" sz="2400"/>
              <a:t>“speech mining” may become commonplace 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400"/>
              <a:t>    </a:t>
            </a:r>
          </a:p>
          <a:p>
            <a:pPr>
              <a:lnSpc>
                <a:spcPct val="130000"/>
              </a:lnSpc>
              <a:buFontTx/>
              <a:buChar char="-"/>
            </a:pPr>
            <a:endParaRPr lang="en-US" sz="2400"/>
          </a:p>
          <a:p>
            <a:pPr>
              <a:lnSpc>
                <a:spcPct val="130000"/>
              </a:lnSpc>
              <a:buFontTx/>
              <a:buChar char="-"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229017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F83F7-7E00-427C-8E24-FAB4D89CB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4EFCA-3579-457C-A816-1CF915B24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32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271F0-1434-4363-AA4F-DD750AA7C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77" y="137196"/>
            <a:ext cx="8939719" cy="1143000"/>
          </a:xfrm>
        </p:spPr>
        <p:txBody>
          <a:bodyPr/>
          <a:lstStyle/>
          <a:p>
            <a:r>
              <a:rPr lang="en-US" sz="3600"/>
              <a:t>Informative, user-aware, effective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A37AB-6D15-42A7-9279-00DB8996A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144" y="5204250"/>
            <a:ext cx="1863860" cy="706869"/>
          </a:xfrm>
        </p:spPr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good job</a:t>
            </a:r>
            <a:endParaRPr lang="en-US" sz="240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good-job-creaky-elong">
            <a:hlinkClick r:id="" action="ppaction://media"/>
            <a:extLst>
              <a:ext uri="{FF2B5EF4-FFF2-40B4-BE49-F238E27FC236}">
                <a16:creationId xmlns:a16="http://schemas.microsoft.com/office/drawing/2014/main" id="{5F02ACBF-D29B-43FE-98B6-A7341E37F6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509270" y="5798117"/>
            <a:ext cx="609600" cy="609600"/>
          </a:xfrm>
          <a:prstGeom prst="rect">
            <a:avLst/>
          </a:prstGeom>
        </p:spPr>
      </p:pic>
      <p:pic>
        <p:nvPicPr>
          <p:cNvPr id="5" name="good-job-elongated">
            <a:hlinkClick r:id="" action="ppaction://media"/>
            <a:extLst>
              <a:ext uri="{FF2B5EF4-FFF2-40B4-BE49-F238E27FC236}">
                <a16:creationId xmlns:a16="http://schemas.microsoft.com/office/drawing/2014/main" id="{5BCC35BB-E1A5-4A48-BF9F-E5E8A6FB24C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734300" y="5139881"/>
            <a:ext cx="609600" cy="609600"/>
          </a:xfrm>
          <a:prstGeom prst="rect">
            <a:avLst/>
          </a:prstGeom>
        </p:spPr>
      </p:pic>
      <p:pic>
        <p:nvPicPr>
          <p:cNvPr id="6" name="good-job-enthusiastic">
            <a:hlinkClick r:id="" action="ppaction://media"/>
            <a:extLst>
              <a:ext uri="{FF2B5EF4-FFF2-40B4-BE49-F238E27FC236}">
                <a16:creationId xmlns:a16="http://schemas.microsoft.com/office/drawing/2014/main" id="{B1A7D4ED-E9BA-4654-B3EC-55AA2C9E71A0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2230806" y="5192924"/>
            <a:ext cx="609600" cy="609600"/>
          </a:xfrm>
          <a:prstGeom prst="rect">
            <a:avLst/>
          </a:prstGeom>
        </p:spPr>
      </p:pic>
      <p:pic>
        <p:nvPicPr>
          <p:cNvPr id="7" name="good-job-neutral">
            <a:hlinkClick r:id="" action="ppaction://media"/>
            <a:extLst>
              <a:ext uri="{FF2B5EF4-FFF2-40B4-BE49-F238E27FC236}">
                <a16:creationId xmlns:a16="http://schemas.microsoft.com/office/drawing/2014/main" id="{D1A90511-0C0D-4B72-8319-00C47C9F7849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308673" y="5139881"/>
            <a:ext cx="609600" cy="609600"/>
          </a:xfrm>
          <a:prstGeom prst="rect">
            <a:avLst/>
          </a:prstGeom>
        </p:spPr>
      </p:pic>
      <p:pic>
        <p:nvPicPr>
          <p:cNvPr id="8" name="good-job-upturn">
            <a:hlinkClick r:id="" action="ppaction://media"/>
            <a:extLst>
              <a:ext uri="{FF2B5EF4-FFF2-40B4-BE49-F238E27FC236}">
                <a16:creationId xmlns:a16="http://schemas.microsoft.com/office/drawing/2014/main" id="{4E1EE4F1-5B20-4F8F-8DF1-F2A982CAB1A4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831486" y="5139881"/>
            <a:ext cx="609600" cy="609600"/>
          </a:xfrm>
          <a:prstGeom prst="rect">
            <a:avLst/>
          </a:prstGeom>
        </p:spPr>
      </p:pic>
      <p:pic>
        <p:nvPicPr>
          <p:cNvPr id="9" name="good-job-vibrato">
            <a:hlinkClick r:id="" action="ppaction://media"/>
            <a:extLst>
              <a:ext uri="{FF2B5EF4-FFF2-40B4-BE49-F238E27FC236}">
                <a16:creationId xmlns:a16="http://schemas.microsoft.com/office/drawing/2014/main" id="{E76E408A-AA88-49F9-AB98-F31C95C995DB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060021" y="5749481"/>
            <a:ext cx="609600" cy="609600"/>
          </a:xfrm>
          <a:prstGeom prst="rect">
            <a:avLst/>
          </a:prstGeom>
        </p:spPr>
      </p:pic>
      <p:pic>
        <p:nvPicPr>
          <p:cNvPr id="12" name="good-job-upturn">
            <a:hlinkClick r:id="" action="ppaction://media"/>
            <a:extLst>
              <a:ext uri="{FF2B5EF4-FFF2-40B4-BE49-F238E27FC236}">
                <a16:creationId xmlns:a16="http://schemas.microsoft.com/office/drawing/2014/main" id="{B57109C3-4C5F-4022-A7DF-015D53DDEA26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199524" y="5846752"/>
            <a:ext cx="690426" cy="609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4D621A-6120-4E92-B1D2-B1418E81435C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26063" t="16812" r="3831" b="19585"/>
          <a:stretch/>
        </p:blipFill>
        <p:spPr>
          <a:xfrm>
            <a:off x="1043416" y="1377467"/>
            <a:ext cx="6882751" cy="35928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6DC4C3A-CFB2-4FD7-B458-BFE1852CCC44}"/>
              </a:ext>
            </a:extLst>
          </p:cNvPr>
          <p:cNvSpPr txBox="1"/>
          <p:nvPr/>
        </p:nvSpPr>
        <p:spPr>
          <a:xfrm>
            <a:off x="671746" y="6456352"/>
            <a:ext cx="491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Ward &amp; Escalante-Ruiz (2009) </a:t>
            </a:r>
          </a:p>
        </p:txBody>
      </p:sp>
    </p:spTree>
    <p:extLst>
      <p:ext uri="{BB962C8B-B14F-4D97-AF65-F5344CB8AC3E}">
        <p14:creationId xmlns:p14="http://schemas.microsoft.com/office/powerpoint/2010/main" val="284992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7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43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ABD3C2E-ED2B-4B2D-8622-9A66637346E3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987136" y="1652155"/>
            <a:ext cx="7450282" cy="3155373"/>
          </a:xfrm>
        </p:spPr>
        <p:txBody>
          <a:bodyPr/>
          <a:lstStyle/>
          <a:p>
            <a:pPr marL="228600" marR="0" algn="l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emotional and responsiveness case-studies  {accommodation/ responsiveness, confidence</a:t>
            </a:r>
          </a:p>
          <a:p>
            <a:pPr marL="228600" marR="0" algn="l">
              <a:spcBef>
                <a:spcPts val="0"/>
              </a:spcBef>
              <a:spcAft>
                <a:spcPts val="0"/>
              </a:spcAft>
            </a:pPr>
            <a:endParaRPr lang="en-US" sz="2000">
              <a:effectLst/>
              <a:ea typeface="Calibri" panose="020F0502020204030204" pitchFamily="34" charset="0"/>
            </a:endParaRPr>
          </a:p>
          <a:p>
            <a:pPr marL="0" marR="0" indent="457200" algn="l">
              <a:spcBef>
                <a:spcPts val="0"/>
              </a:spcBef>
              <a:spcAft>
                <a:spcPts val="0"/>
              </a:spcAft>
            </a:pPr>
            <a:endParaRPr lang="en-US" sz="2000">
              <a:effectLst/>
              <a:ea typeface="Calibri" panose="020F0502020204030204" pitchFamily="34" charset="0"/>
            </a:endParaRPr>
          </a:p>
          <a:p>
            <a:pPr marL="0" marR="0" indent="457200" algn="l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Error correction: narrow focus (contrastive focus)</a:t>
            </a:r>
          </a:p>
          <a:p>
            <a:pPr marL="0" marR="0" indent="457200" algn="l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ea typeface="Calibri" panose="020F0502020204030204" pitchFamily="34" charset="0"/>
              </a:rPr>
              <a:t>Signalling that you’re in a correction subdialog</a:t>
            </a:r>
          </a:p>
          <a:p>
            <a:pPr algn="l"/>
            <a:endParaRPr lang="en-US" sz="20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8E9C3A-F424-4822-B578-97222916EC6F}"/>
              </a:ext>
            </a:extLst>
          </p:cNvPr>
          <p:cNvSpPr txBox="1"/>
          <p:nvPr/>
        </p:nvSpPr>
        <p:spPr>
          <a:xfrm>
            <a:off x="719569" y="547256"/>
            <a:ext cx="74502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effectLst/>
                <a:ea typeface="Calibri" panose="020F0502020204030204" pitchFamily="34" charset="0"/>
              </a:rPr>
              <a:t>Prosody in Dialog Systems   </a:t>
            </a:r>
          </a:p>
        </p:txBody>
      </p:sp>
    </p:spTree>
    <p:extLst>
      <p:ext uri="{BB962C8B-B14F-4D97-AF65-F5344CB8AC3E}">
        <p14:creationId xmlns:p14="http://schemas.microsoft.com/office/powerpoint/2010/main" val="3176521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33E22-1305-4D5E-8075-9B08B289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Prosody in Dialog Systems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61AD6-EAF2-4501-9879-5E4CD91F545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81404" y="1828800"/>
            <a:ext cx="7999517" cy="179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/>
              <a:t>Today</a:t>
            </a:r>
          </a:p>
          <a:p>
            <a:pPr marL="0" indent="0">
              <a:buNone/>
            </a:pPr>
            <a:r>
              <a:rPr lang="en-US" sz="2400" dirty="0"/>
              <a:t>	we can exchange short monologs with Alexa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Soon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	systems we can </a:t>
            </a:r>
            <a:r>
              <a:rPr lang="en-US" sz="2400" b="1" i="1" dirty="0"/>
              <a:t>interactively </a:t>
            </a:r>
            <a:r>
              <a:rPr lang="en-US" sz="2400" dirty="0"/>
              <a:t>engage with agents</a:t>
            </a:r>
          </a:p>
        </p:txBody>
      </p:sp>
    </p:spTree>
    <p:extLst>
      <p:ext uri="{BB962C8B-B14F-4D97-AF65-F5344CB8AC3E}">
        <p14:creationId xmlns:p14="http://schemas.microsoft.com/office/powerpoint/2010/main" val="190955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0D31A65-BB9E-433A-A6A1-D74A761A9CFD}"/>
              </a:ext>
            </a:extLst>
          </p:cNvPr>
          <p:cNvGrpSpPr/>
          <p:nvPr/>
        </p:nvGrpSpPr>
        <p:grpSpPr>
          <a:xfrm>
            <a:off x="1456834" y="649434"/>
            <a:ext cx="606669" cy="1389185"/>
            <a:chOff x="1230923" y="2602523"/>
            <a:chExt cx="606669" cy="138918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8B9BD43-EEEC-4DDB-A88B-F0727542FC8E}"/>
                </a:ext>
              </a:extLst>
            </p:cNvPr>
            <p:cNvSpPr/>
            <p:nvPr/>
          </p:nvSpPr>
          <p:spPr bwMode="auto">
            <a:xfrm>
              <a:off x="1230923" y="2602523"/>
              <a:ext cx="606669" cy="606669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5" name="Rectangle: Top Corners Snipped 4">
              <a:extLst>
                <a:ext uri="{FF2B5EF4-FFF2-40B4-BE49-F238E27FC236}">
                  <a16:creationId xmlns:a16="http://schemas.microsoft.com/office/drawing/2014/main" id="{75495CEA-A31E-4AE5-99D4-1AAA7B16F723}"/>
                </a:ext>
              </a:extLst>
            </p:cNvPr>
            <p:cNvSpPr/>
            <p:nvPr/>
          </p:nvSpPr>
          <p:spPr bwMode="auto">
            <a:xfrm>
              <a:off x="1230923" y="3209192"/>
              <a:ext cx="606669" cy="782516"/>
            </a:xfrm>
            <a:prstGeom prst="snip2Same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07A24BE-90EF-4C21-ACDB-F72B8496B673}"/>
              </a:ext>
            </a:extLst>
          </p:cNvPr>
          <p:cNvSpPr txBox="1"/>
          <p:nvPr/>
        </p:nvSpPr>
        <p:spPr>
          <a:xfrm>
            <a:off x="1333741" y="231997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user	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7774DB16-4958-492F-8EED-FAE056E93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520" y="649434"/>
            <a:ext cx="3056273" cy="171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1CBFC27-B1F1-4D74-B0C4-2805D0FEEB0D}"/>
              </a:ext>
            </a:extLst>
          </p:cNvPr>
          <p:cNvGrpSpPr/>
          <p:nvPr/>
        </p:nvGrpSpPr>
        <p:grpSpPr>
          <a:xfrm>
            <a:off x="2181406" y="1347181"/>
            <a:ext cx="462755" cy="158009"/>
            <a:chOff x="1960685" y="3736731"/>
            <a:chExt cx="462755" cy="158009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C307D6F-8745-4C87-80A7-2A8888D18627}"/>
                </a:ext>
              </a:extLst>
            </p:cNvPr>
            <p:cNvCxnSpPr/>
            <p:nvPr/>
          </p:nvCxnSpPr>
          <p:spPr bwMode="auto">
            <a:xfrm>
              <a:off x="1972749" y="3736731"/>
              <a:ext cx="45069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7FA34B7-6772-47B5-BFE1-FB4EDA51DA67}"/>
                </a:ext>
              </a:extLst>
            </p:cNvPr>
            <p:cNvCxnSpPr/>
            <p:nvPr/>
          </p:nvCxnSpPr>
          <p:spPr bwMode="auto">
            <a:xfrm>
              <a:off x="1960685" y="3894740"/>
              <a:ext cx="45069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915C4DE-8287-4A9B-AC02-17383BCFB71C}"/>
              </a:ext>
            </a:extLst>
          </p:cNvPr>
          <p:cNvGrpSpPr/>
          <p:nvPr/>
        </p:nvGrpSpPr>
        <p:grpSpPr>
          <a:xfrm>
            <a:off x="6000706" y="895619"/>
            <a:ext cx="2099937" cy="1793686"/>
            <a:chOff x="6000706" y="895619"/>
            <a:chExt cx="2099937" cy="1793686"/>
          </a:xfrm>
        </p:grpSpPr>
        <p:sp>
          <p:nvSpPr>
            <p:cNvPr id="6" name="Flowchart: Magnetic Disk 5">
              <a:extLst>
                <a:ext uri="{FF2B5EF4-FFF2-40B4-BE49-F238E27FC236}">
                  <a16:creationId xmlns:a16="http://schemas.microsoft.com/office/drawing/2014/main" id="{1081213A-F94D-4428-826E-74261E364129}"/>
                </a:ext>
              </a:extLst>
            </p:cNvPr>
            <p:cNvSpPr/>
            <p:nvPr/>
          </p:nvSpPr>
          <p:spPr bwMode="auto">
            <a:xfrm>
              <a:off x="6667352" y="895619"/>
              <a:ext cx="1239715" cy="1143000"/>
            </a:xfrm>
            <a:prstGeom prst="flowChartMagneticDisk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2CFA92C-69E7-499C-A4C5-760BF9DB75B6}"/>
                </a:ext>
              </a:extLst>
            </p:cNvPr>
            <p:cNvSpPr txBox="1"/>
            <p:nvPr/>
          </p:nvSpPr>
          <p:spPr>
            <a:xfrm>
              <a:off x="6633575" y="2319973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/>
                <a:t>digital world 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FD05A29-34F1-41D9-B887-1A0D33DB698A}"/>
                </a:ext>
              </a:extLst>
            </p:cNvPr>
            <p:cNvGrpSpPr/>
            <p:nvPr/>
          </p:nvGrpSpPr>
          <p:grpSpPr>
            <a:xfrm>
              <a:off x="6000706" y="1396906"/>
              <a:ext cx="462755" cy="158009"/>
              <a:chOff x="1996197" y="3736731"/>
              <a:chExt cx="462755" cy="158009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6072A3C0-F586-47CD-859C-CFE067719FDC}"/>
                  </a:ext>
                </a:extLst>
              </p:cNvPr>
              <p:cNvCxnSpPr/>
              <p:nvPr/>
            </p:nvCxnSpPr>
            <p:spPr bwMode="auto">
              <a:xfrm>
                <a:off x="2008261" y="3736731"/>
                <a:ext cx="450691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1F3460FA-EBC5-4E0E-9BF8-3D2DE4EC8542}"/>
                  </a:ext>
                </a:extLst>
              </p:cNvPr>
              <p:cNvCxnSpPr/>
              <p:nvPr/>
            </p:nvCxnSpPr>
            <p:spPr bwMode="auto">
              <a:xfrm>
                <a:off x="1996197" y="3894740"/>
                <a:ext cx="450691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</p:cxn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AEB3F34-7F58-4028-B70A-B9E59CD69B34}"/>
              </a:ext>
            </a:extLst>
          </p:cNvPr>
          <p:cNvSpPr txBox="1"/>
          <p:nvPr/>
        </p:nvSpPr>
        <p:spPr>
          <a:xfrm>
            <a:off x="682831" y="6485848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Wikimedia Commons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383915-DE58-467C-BC74-E8D03ED18962}"/>
              </a:ext>
            </a:extLst>
          </p:cNvPr>
          <p:cNvSpPr txBox="1"/>
          <p:nvPr/>
        </p:nvSpPr>
        <p:spPr>
          <a:xfrm>
            <a:off x="2791018" y="3550604"/>
            <a:ext cx="4346369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Sensitive</a:t>
            </a:r>
          </a:p>
          <a:p>
            <a:pPr>
              <a:lnSpc>
                <a:spcPct val="150000"/>
              </a:lnSpc>
            </a:pPr>
            <a:r>
              <a:rPr lang="en-US"/>
              <a:t>Empathetic</a:t>
            </a:r>
          </a:p>
          <a:p>
            <a:pPr>
              <a:lnSpc>
                <a:spcPct val="150000"/>
              </a:lnSpc>
            </a:pPr>
            <a:r>
              <a:rPr lang="en-US"/>
              <a:t>Expressive</a:t>
            </a:r>
          </a:p>
          <a:p>
            <a:pPr>
              <a:lnSpc>
                <a:spcPct val="150000"/>
              </a:lnSpc>
            </a:pPr>
            <a:r>
              <a:rPr lang="en-US"/>
              <a:t>Able to perform “emotional labor” </a:t>
            </a:r>
          </a:p>
          <a:p>
            <a:pPr>
              <a:lnSpc>
                <a:spcPct val="150000"/>
              </a:lnSpc>
            </a:pPr>
            <a:r>
              <a:rPr lang="en-US"/>
              <a:t>Able to work with diverse customers</a:t>
            </a:r>
          </a:p>
          <a:p>
            <a:pPr>
              <a:lnSpc>
                <a:spcPct val="150000"/>
              </a:lnSpc>
            </a:pPr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538D37-2DAE-4BFC-BF0B-00E03F043BBC}"/>
              </a:ext>
            </a:extLst>
          </p:cNvPr>
          <p:cNvSpPr txBox="1"/>
          <p:nvPr/>
        </p:nvSpPr>
        <p:spPr>
          <a:xfrm>
            <a:off x="2019656" y="2692853"/>
            <a:ext cx="457200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/>
              <a:t>“robots need not apply”</a:t>
            </a:r>
          </a:p>
        </p:txBody>
      </p:sp>
    </p:spTree>
    <p:extLst>
      <p:ext uri="{BB962C8B-B14F-4D97-AF65-F5344CB8AC3E}">
        <p14:creationId xmlns:p14="http://schemas.microsoft.com/office/powerpoint/2010/main" val="3924691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1FADAE-B5AA-4759-8F00-97C36AC90002}"/>
              </a:ext>
            </a:extLst>
          </p:cNvPr>
          <p:cNvSpPr/>
          <p:nvPr/>
        </p:nvSpPr>
        <p:spPr bwMode="auto">
          <a:xfrm>
            <a:off x="193533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Recognition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1D6ABF-7C43-46AC-A29C-FB24BB6C1A35}"/>
              </a:ext>
            </a:extLst>
          </p:cNvPr>
          <p:cNvSpPr/>
          <p:nvPr/>
        </p:nvSpPr>
        <p:spPr bwMode="auto">
          <a:xfrm>
            <a:off x="495374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Semantic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/>
              <a:t>Decoding </a:t>
            </a: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5A2E8-296C-47EE-A093-724EBE14DDDC}"/>
              </a:ext>
            </a:extLst>
          </p:cNvPr>
          <p:cNvSpPr/>
          <p:nvPr/>
        </p:nvSpPr>
        <p:spPr bwMode="auto">
          <a:xfrm>
            <a:off x="6696721" y="2808673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Dialog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DBD1B5-A1C0-4816-9FD2-42D4AD606188}"/>
              </a:ext>
            </a:extLst>
          </p:cNvPr>
          <p:cNvSpPr/>
          <p:nvPr/>
        </p:nvSpPr>
        <p:spPr bwMode="auto">
          <a:xfrm>
            <a:off x="495374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Language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05ACD-891E-466A-982E-186E1F8CC7C2}"/>
              </a:ext>
            </a:extLst>
          </p:cNvPr>
          <p:cNvSpPr/>
          <p:nvPr/>
        </p:nvSpPr>
        <p:spPr bwMode="auto">
          <a:xfrm>
            <a:off x="193533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Synthesis  </a:t>
            </a:r>
          </a:p>
        </p:txBody>
      </p:sp>
      <p:pic>
        <p:nvPicPr>
          <p:cNvPr id="1026" name="Picture 2" descr="Man">
            <a:extLst>
              <a:ext uri="{FF2B5EF4-FFF2-40B4-BE49-F238E27FC236}">
                <a16:creationId xmlns:a16="http://schemas.microsoft.com/office/drawing/2014/main" id="{72B4281E-C50F-457B-B4AC-15534F02E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7" y="2703985"/>
            <a:ext cx="1219200" cy="12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A16546D8-F10D-461D-8DAA-DA23131ADA91}"/>
              </a:ext>
            </a:extLst>
          </p:cNvPr>
          <p:cNvSpPr/>
          <p:nvPr/>
        </p:nvSpPr>
        <p:spPr bwMode="auto">
          <a:xfrm>
            <a:off x="3997329" y="1420427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50FB889-C86C-442C-ADC8-1BC75A4AF6D9}"/>
              </a:ext>
            </a:extLst>
          </p:cNvPr>
          <p:cNvSpPr/>
          <p:nvPr/>
        </p:nvSpPr>
        <p:spPr bwMode="auto">
          <a:xfrm rot="2911335">
            <a:off x="6602383" y="2280412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4EAEB8-57A6-4927-A3BA-B5F80D99D94A}"/>
              </a:ext>
            </a:extLst>
          </p:cNvPr>
          <p:cNvSpPr/>
          <p:nvPr/>
        </p:nvSpPr>
        <p:spPr bwMode="auto">
          <a:xfrm rot="18688665" flipH="1">
            <a:off x="6586038" y="4062797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506D638-D7ED-4A83-8C9C-06550C3E440D}"/>
              </a:ext>
            </a:extLst>
          </p:cNvPr>
          <p:cNvSpPr/>
          <p:nvPr/>
        </p:nvSpPr>
        <p:spPr bwMode="auto">
          <a:xfrm rot="7969959" flipH="1">
            <a:off x="1072665" y="2262518"/>
            <a:ext cx="922429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489954-17A8-4305-9769-67AA4D08D584}"/>
              </a:ext>
            </a:extLst>
          </p:cNvPr>
          <p:cNvSpPr/>
          <p:nvPr/>
        </p:nvSpPr>
        <p:spPr bwMode="auto">
          <a:xfrm rot="2622416" flipH="1">
            <a:off x="1220646" y="4148146"/>
            <a:ext cx="762305" cy="239697"/>
          </a:xfrm>
          <a:prstGeom prst="rightArrow">
            <a:avLst>
              <a:gd name="adj1" fmla="val 5000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C5D6AF-D15E-4623-B6CC-8F10E221C4F3}"/>
              </a:ext>
            </a:extLst>
          </p:cNvPr>
          <p:cNvSpPr/>
          <p:nvPr/>
        </p:nvSpPr>
        <p:spPr bwMode="auto">
          <a:xfrm flipH="1">
            <a:off x="3968317" y="4949966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1357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1FADAE-B5AA-4759-8F00-97C36AC90002}"/>
              </a:ext>
            </a:extLst>
          </p:cNvPr>
          <p:cNvSpPr/>
          <p:nvPr/>
        </p:nvSpPr>
        <p:spPr bwMode="auto">
          <a:xfrm>
            <a:off x="193533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Recognition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1D6ABF-7C43-46AC-A29C-FB24BB6C1A35}"/>
              </a:ext>
            </a:extLst>
          </p:cNvPr>
          <p:cNvSpPr/>
          <p:nvPr/>
        </p:nvSpPr>
        <p:spPr bwMode="auto">
          <a:xfrm>
            <a:off x="495374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Semantic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/>
              <a:t>Decoding </a:t>
            </a: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5A2E8-296C-47EE-A093-724EBE14DDDC}"/>
              </a:ext>
            </a:extLst>
          </p:cNvPr>
          <p:cNvSpPr/>
          <p:nvPr/>
        </p:nvSpPr>
        <p:spPr bwMode="auto">
          <a:xfrm>
            <a:off x="6696721" y="2808673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Dialog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DBD1B5-A1C0-4816-9FD2-42D4AD606188}"/>
              </a:ext>
            </a:extLst>
          </p:cNvPr>
          <p:cNvSpPr/>
          <p:nvPr/>
        </p:nvSpPr>
        <p:spPr bwMode="auto">
          <a:xfrm>
            <a:off x="495374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Language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05ACD-891E-466A-982E-186E1F8CC7C2}"/>
              </a:ext>
            </a:extLst>
          </p:cNvPr>
          <p:cNvSpPr/>
          <p:nvPr/>
        </p:nvSpPr>
        <p:spPr bwMode="auto">
          <a:xfrm>
            <a:off x="193533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Synthesis  </a:t>
            </a:r>
          </a:p>
        </p:txBody>
      </p:sp>
      <p:pic>
        <p:nvPicPr>
          <p:cNvPr id="1026" name="Picture 2" descr="Man">
            <a:extLst>
              <a:ext uri="{FF2B5EF4-FFF2-40B4-BE49-F238E27FC236}">
                <a16:creationId xmlns:a16="http://schemas.microsoft.com/office/drawing/2014/main" id="{72B4281E-C50F-457B-B4AC-15534F02E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7" y="2703985"/>
            <a:ext cx="1219200" cy="12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A16546D8-F10D-461D-8DAA-DA23131ADA91}"/>
              </a:ext>
            </a:extLst>
          </p:cNvPr>
          <p:cNvSpPr/>
          <p:nvPr/>
        </p:nvSpPr>
        <p:spPr bwMode="auto">
          <a:xfrm>
            <a:off x="3997329" y="1420427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50FB889-C86C-442C-ADC8-1BC75A4AF6D9}"/>
              </a:ext>
            </a:extLst>
          </p:cNvPr>
          <p:cNvSpPr/>
          <p:nvPr/>
        </p:nvSpPr>
        <p:spPr bwMode="auto">
          <a:xfrm rot="2911335">
            <a:off x="6602383" y="2280412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4EAEB8-57A6-4927-A3BA-B5F80D99D94A}"/>
              </a:ext>
            </a:extLst>
          </p:cNvPr>
          <p:cNvSpPr/>
          <p:nvPr/>
        </p:nvSpPr>
        <p:spPr bwMode="auto">
          <a:xfrm rot="18688665" flipH="1">
            <a:off x="6586038" y="4062797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506D638-D7ED-4A83-8C9C-06550C3E440D}"/>
              </a:ext>
            </a:extLst>
          </p:cNvPr>
          <p:cNvSpPr/>
          <p:nvPr/>
        </p:nvSpPr>
        <p:spPr bwMode="auto">
          <a:xfrm rot="7969959" flipH="1">
            <a:off x="1072665" y="2262518"/>
            <a:ext cx="922429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489954-17A8-4305-9769-67AA4D08D584}"/>
              </a:ext>
            </a:extLst>
          </p:cNvPr>
          <p:cNvSpPr/>
          <p:nvPr/>
        </p:nvSpPr>
        <p:spPr bwMode="auto">
          <a:xfrm rot="2622416" flipH="1">
            <a:off x="1220646" y="4148146"/>
            <a:ext cx="762305" cy="239697"/>
          </a:xfrm>
          <a:prstGeom prst="rightArrow">
            <a:avLst>
              <a:gd name="adj1" fmla="val 5000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C5D6AF-D15E-4623-B6CC-8F10E221C4F3}"/>
              </a:ext>
            </a:extLst>
          </p:cNvPr>
          <p:cNvSpPr/>
          <p:nvPr/>
        </p:nvSpPr>
        <p:spPr bwMode="auto">
          <a:xfrm flipH="1">
            <a:off x="3968317" y="4949966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Arrow: Circular 16">
            <a:extLst>
              <a:ext uri="{FF2B5EF4-FFF2-40B4-BE49-F238E27FC236}">
                <a16:creationId xmlns:a16="http://schemas.microsoft.com/office/drawing/2014/main" id="{1E809246-1383-44F0-8972-28052F13D9E4}"/>
              </a:ext>
            </a:extLst>
          </p:cNvPr>
          <p:cNvSpPr/>
          <p:nvPr/>
        </p:nvSpPr>
        <p:spPr bwMode="auto">
          <a:xfrm flipH="1" flipV="1">
            <a:off x="2605596" y="5058717"/>
            <a:ext cx="710214" cy="938814"/>
          </a:xfrm>
          <a:prstGeom prst="circular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2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1FADAE-B5AA-4759-8F00-97C36AC90002}"/>
              </a:ext>
            </a:extLst>
          </p:cNvPr>
          <p:cNvSpPr/>
          <p:nvPr/>
        </p:nvSpPr>
        <p:spPr bwMode="auto">
          <a:xfrm>
            <a:off x="193533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Recognition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1D6ABF-7C43-46AC-A29C-FB24BB6C1A35}"/>
              </a:ext>
            </a:extLst>
          </p:cNvPr>
          <p:cNvSpPr/>
          <p:nvPr/>
        </p:nvSpPr>
        <p:spPr bwMode="auto">
          <a:xfrm>
            <a:off x="495374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Semantic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/>
              <a:t>Decoding </a:t>
            </a: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5A2E8-296C-47EE-A093-724EBE14DDDC}"/>
              </a:ext>
            </a:extLst>
          </p:cNvPr>
          <p:cNvSpPr/>
          <p:nvPr/>
        </p:nvSpPr>
        <p:spPr bwMode="auto">
          <a:xfrm>
            <a:off x="6696721" y="2808673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Dialog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DBD1B5-A1C0-4816-9FD2-42D4AD606188}"/>
              </a:ext>
            </a:extLst>
          </p:cNvPr>
          <p:cNvSpPr/>
          <p:nvPr/>
        </p:nvSpPr>
        <p:spPr bwMode="auto">
          <a:xfrm>
            <a:off x="495374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Language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05ACD-891E-466A-982E-186E1F8CC7C2}"/>
              </a:ext>
            </a:extLst>
          </p:cNvPr>
          <p:cNvSpPr/>
          <p:nvPr/>
        </p:nvSpPr>
        <p:spPr bwMode="auto">
          <a:xfrm>
            <a:off x="193533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Synthesis  </a:t>
            </a:r>
          </a:p>
        </p:txBody>
      </p:sp>
      <p:pic>
        <p:nvPicPr>
          <p:cNvPr id="1026" name="Picture 2" descr="Man">
            <a:extLst>
              <a:ext uri="{FF2B5EF4-FFF2-40B4-BE49-F238E27FC236}">
                <a16:creationId xmlns:a16="http://schemas.microsoft.com/office/drawing/2014/main" id="{72B4281E-C50F-457B-B4AC-15534F02E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7" y="2703985"/>
            <a:ext cx="1219200" cy="12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9B88E551-98D3-437A-8323-A8C6AE2EB219}"/>
              </a:ext>
            </a:extLst>
          </p:cNvPr>
          <p:cNvSpPr/>
          <p:nvPr/>
        </p:nvSpPr>
        <p:spPr bwMode="auto">
          <a:xfrm rot="18786619">
            <a:off x="824406" y="2080123"/>
            <a:ext cx="1251658" cy="108901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1222A35-068F-4BBB-853C-E7BBA9F1C050}"/>
              </a:ext>
            </a:extLst>
          </p:cNvPr>
          <p:cNvSpPr/>
          <p:nvPr/>
        </p:nvSpPr>
        <p:spPr bwMode="auto">
          <a:xfrm rot="20554144">
            <a:off x="1374580" y="2372717"/>
            <a:ext cx="3565639" cy="213467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16546D8-F10D-461D-8DAA-DA23131ADA91}"/>
              </a:ext>
            </a:extLst>
          </p:cNvPr>
          <p:cNvSpPr/>
          <p:nvPr/>
        </p:nvSpPr>
        <p:spPr bwMode="auto">
          <a:xfrm>
            <a:off x="3997329" y="1420427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50FB889-C86C-442C-ADC8-1BC75A4AF6D9}"/>
              </a:ext>
            </a:extLst>
          </p:cNvPr>
          <p:cNvSpPr/>
          <p:nvPr/>
        </p:nvSpPr>
        <p:spPr bwMode="auto">
          <a:xfrm rot="2911335">
            <a:off x="6602383" y="2280412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4EAEB8-57A6-4927-A3BA-B5F80D99D94A}"/>
              </a:ext>
            </a:extLst>
          </p:cNvPr>
          <p:cNvSpPr/>
          <p:nvPr/>
        </p:nvSpPr>
        <p:spPr bwMode="auto">
          <a:xfrm rot="18688665" flipH="1">
            <a:off x="6586038" y="4062797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506D638-D7ED-4A83-8C9C-06550C3E440D}"/>
              </a:ext>
            </a:extLst>
          </p:cNvPr>
          <p:cNvSpPr/>
          <p:nvPr/>
        </p:nvSpPr>
        <p:spPr bwMode="auto">
          <a:xfrm rot="7969959" flipH="1">
            <a:off x="1072665" y="2262518"/>
            <a:ext cx="922429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489954-17A8-4305-9769-67AA4D08D584}"/>
              </a:ext>
            </a:extLst>
          </p:cNvPr>
          <p:cNvSpPr/>
          <p:nvPr/>
        </p:nvSpPr>
        <p:spPr bwMode="auto">
          <a:xfrm rot="2622416" flipH="1">
            <a:off x="1220646" y="4148146"/>
            <a:ext cx="762305" cy="239697"/>
          </a:xfrm>
          <a:prstGeom prst="rightArrow">
            <a:avLst>
              <a:gd name="adj1" fmla="val 5000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C5D6AF-D15E-4623-B6CC-8F10E221C4F3}"/>
              </a:ext>
            </a:extLst>
          </p:cNvPr>
          <p:cNvSpPr/>
          <p:nvPr/>
        </p:nvSpPr>
        <p:spPr bwMode="auto">
          <a:xfrm flipH="1">
            <a:off x="3968317" y="4949966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Arrow: Circular 16">
            <a:extLst>
              <a:ext uri="{FF2B5EF4-FFF2-40B4-BE49-F238E27FC236}">
                <a16:creationId xmlns:a16="http://schemas.microsoft.com/office/drawing/2014/main" id="{1E809246-1383-44F0-8972-28052F13D9E4}"/>
              </a:ext>
            </a:extLst>
          </p:cNvPr>
          <p:cNvSpPr/>
          <p:nvPr/>
        </p:nvSpPr>
        <p:spPr bwMode="auto">
          <a:xfrm flipH="1" flipV="1">
            <a:off x="2605596" y="5058717"/>
            <a:ext cx="710214" cy="938814"/>
          </a:xfrm>
          <a:prstGeom prst="circular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377B97-AA1B-44E5-9C77-0F9D0E7E4578}"/>
              </a:ext>
            </a:extLst>
          </p:cNvPr>
          <p:cNvSpPr txBox="1"/>
          <p:nvPr/>
        </p:nvSpPr>
        <p:spPr>
          <a:xfrm rot="20546970">
            <a:off x="2813290" y="2352541"/>
            <a:ext cx="1938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disambiguation</a:t>
            </a:r>
          </a:p>
        </p:txBody>
      </p:sp>
    </p:spTree>
    <p:extLst>
      <p:ext uri="{BB962C8B-B14F-4D97-AF65-F5344CB8AC3E}">
        <p14:creationId xmlns:p14="http://schemas.microsoft.com/office/powerpoint/2010/main" val="2468242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1FADAE-B5AA-4759-8F00-97C36AC90002}"/>
              </a:ext>
            </a:extLst>
          </p:cNvPr>
          <p:cNvSpPr/>
          <p:nvPr/>
        </p:nvSpPr>
        <p:spPr bwMode="auto">
          <a:xfrm>
            <a:off x="193533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Recognition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1D6ABF-7C43-46AC-A29C-FB24BB6C1A35}"/>
              </a:ext>
            </a:extLst>
          </p:cNvPr>
          <p:cNvSpPr/>
          <p:nvPr/>
        </p:nvSpPr>
        <p:spPr bwMode="auto">
          <a:xfrm>
            <a:off x="495374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Semantic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/>
              <a:t>Decoding </a:t>
            </a: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5A2E8-296C-47EE-A093-724EBE14DDDC}"/>
              </a:ext>
            </a:extLst>
          </p:cNvPr>
          <p:cNvSpPr/>
          <p:nvPr/>
        </p:nvSpPr>
        <p:spPr bwMode="auto">
          <a:xfrm>
            <a:off x="6696721" y="2808673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Dialog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DBD1B5-A1C0-4816-9FD2-42D4AD606188}"/>
              </a:ext>
            </a:extLst>
          </p:cNvPr>
          <p:cNvSpPr/>
          <p:nvPr/>
        </p:nvSpPr>
        <p:spPr bwMode="auto">
          <a:xfrm>
            <a:off x="495374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Language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05ACD-891E-466A-982E-186E1F8CC7C2}"/>
              </a:ext>
            </a:extLst>
          </p:cNvPr>
          <p:cNvSpPr/>
          <p:nvPr/>
        </p:nvSpPr>
        <p:spPr bwMode="auto">
          <a:xfrm>
            <a:off x="193533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Synthesis  </a:t>
            </a:r>
          </a:p>
        </p:txBody>
      </p:sp>
      <p:pic>
        <p:nvPicPr>
          <p:cNvPr id="1026" name="Picture 2" descr="Man">
            <a:extLst>
              <a:ext uri="{FF2B5EF4-FFF2-40B4-BE49-F238E27FC236}">
                <a16:creationId xmlns:a16="http://schemas.microsoft.com/office/drawing/2014/main" id="{72B4281E-C50F-457B-B4AC-15534F02E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7" y="2703985"/>
            <a:ext cx="1219200" cy="12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F58BC2A5-CB4A-4541-AAF0-3B0616982E1C}"/>
              </a:ext>
            </a:extLst>
          </p:cNvPr>
          <p:cNvSpPr/>
          <p:nvPr/>
        </p:nvSpPr>
        <p:spPr bwMode="auto">
          <a:xfrm rot="2595757">
            <a:off x="1056603" y="4369467"/>
            <a:ext cx="818398" cy="284085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16546D8-F10D-461D-8DAA-DA23131ADA91}"/>
              </a:ext>
            </a:extLst>
          </p:cNvPr>
          <p:cNvSpPr/>
          <p:nvPr/>
        </p:nvSpPr>
        <p:spPr bwMode="auto">
          <a:xfrm>
            <a:off x="3997329" y="1420427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50FB889-C86C-442C-ADC8-1BC75A4AF6D9}"/>
              </a:ext>
            </a:extLst>
          </p:cNvPr>
          <p:cNvSpPr/>
          <p:nvPr/>
        </p:nvSpPr>
        <p:spPr bwMode="auto">
          <a:xfrm rot="2911335">
            <a:off x="6602383" y="2280412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4EAEB8-57A6-4927-A3BA-B5F80D99D94A}"/>
              </a:ext>
            </a:extLst>
          </p:cNvPr>
          <p:cNvSpPr/>
          <p:nvPr/>
        </p:nvSpPr>
        <p:spPr bwMode="auto">
          <a:xfrm rot="18688665" flipH="1">
            <a:off x="6586038" y="4062797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506D638-D7ED-4A83-8C9C-06550C3E440D}"/>
              </a:ext>
            </a:extLst>
          </p:cNvPr>
          <p:cNvSpPr/>
          <p:nvPr/>
        </p:nvSpPr>
        <p:spPr bwMode="auto">
          <a:xfrm rot="7969959" flipH="1">
            <a:off x="1072665" y="2262518"/>
            <a:ext cx="922429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489954-17A8-4305-9769-67AA4D08D584}"/>
              </a:ext>
            </a:extLst>
          </p:cNvPr>
          <p:cNvSpPr/>
          <p:nvPr/>
        </p:nvSpPr>
        <p:spPr bwMode="auto">
          <a:xfrm rot="2622416" flipH="1">
            <a:off x="1220646" y="4148146"/>
            <a:ext cx="762305" cy="239697"/>
          </a:xfrm>
          <a:prstGeom prst="rightArrow">
            <a:avLst>
              <a:gd name="adj1" fmla="val 5000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C5D6AF-D15E-4623-B6CC-8F10E221C4F3}"/>
              </a:ext>
            </a:extLst>
          </p:cNvPr>
          <p:cNvSpPr/>
          <p:nvPr/>
        </p:nvSpPr>
        <p:spPr bwMode="auto">
          <a:xfrm flipH="1">
            <a:off x="3968317" y="4949966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E2CE83-558D-4C97-959F-B4D13C1C53C8}"/>
              </a:ext>
            </a:extLst>
          </p:cNvPr>
          <p:cNvSpPr txBox="1"/>
          <p:nvPr/>
        </p:nvSpPr>
        <p:spPr>
          <a:xfrm>
            <a:off x="122457" y="4740346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responsive </a:t>
            </a:r>
          </a:p>
          <a:p>
            <a:r>
              <a:rPr lang="en-US"/>
              <a:t>and reactive </a:t>
            </a:r>
          </a:p>
          <a:p>
            <a:r>
              <a:rPr lang="en-US"/>
              <a:t>turn taking </a:t>
            </a:r>
          </a:p>
          <a:p>
            <a:r>
              <a:rPr lang="en-US"/>
              <a:t>and turn shaping</a:t>
            </a:r>
          </a:p>
        </p:txBody>
      </p:sp>
    </p:spTree>
    <p:extLst>
      <p:ext uri="{BB962C8B-B14F-4D97-AF65-F5344CB8AC3E}">
        <p14:creationId xmlns:p14="http://schemas.microsoft.com/office/powerpoint/2010/main" val="3228732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1FADAE-B5AA-4759-8F00-97C36AC90002}"/>
              </a:ext>
            </a:extLst>
          </p:cNvPr>
          <p:cNvSpPr/>
          <p:nvPr/>
        </p:nvSpPr>
        <p:spPr bwMode="auto">
          <a:xfrm>
            <a:off x="193533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Recognition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1D6ABF-7C43-46AC-A29C-FB24BB6C1A35}"/>
              </a:ext>
            </a:extLst>
          </p:cNvPr>
          <p:cNvSpPr/>
          <p:nvPr/>
        </p:nvSpPr>
        <p:spPr bwMode="auto">
          <a:xfrm>
            <a:off x="495374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Semantic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/>
              <a:t>Decoding </a:t>
            </a: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5A2E8-296C-47EE-A093-724EBE14DDDC}"/>
              </a:ext>
            </a:extLst>
          </p:cNvPr>
          <p:cNvSpPr/>
          <p:nvPr/>
        </p:nvSpPr>
        <p:spPr bwMode="auto">
          <a:xfrm>
            <a:off x="6696721" y="2808673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Dialog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DBD1B5-A1C0-4816-9FD2-42D4AD606188}"/>
              </a:ext>
            </a:extLst>
          </p:cNvPr>
          <p:cNvSpPr/>
          <p:nvPr/>
        </p:nvSpPr>
        <p:spPr bwMode="auto">
          <a:xfrm>
            <a:off x="495374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Language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05ACD-891E-466A-982E-186E1F8CC7C2}"/>
              </a:ext>
            </a:extLst>
          </p:cNvPr>
          <p:cNvSpPr/>
          <p:nvPr/>
        </p:nvSpPr>
        <p:spPr bwMode="auto">
          <a:xfrm>
            <a:off x="193533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Synthesis  </a:t>
            </a:r>
          </a:p>
        </p:txBody>
      </p:sp>
      <p:pic>
        <p:nvPicPr>
          <p:cNvPr id="1026" name="Picture 2" descr="Man">
            <a:extLst>
              <a:ext uri="{FF2B5EF4-FFF2-40B4-BE49-F238E27FC236}">
                <a16:creationId xmlns:a16="http://schemas.microsoft.com/office/drawing/2014/main" id="{72B4281E-C50F-457B-B4AC-15534F02E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7" y="2703985"/>
            <a:ext cx="1219200" cy="12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F58BC2A5-CB4A-4541-AAF0-3B0616982E1C}"/>
              </a:ext>
            </a:extLst>
          </p:cNvPr>
          <p:cNvSpPr/>
          <p:nvPr/>
        </p:nvSpPr>
        <p:spPr bwMode="auto">
          <a:xfrm rot="967746" flipV="1">
            <a:off x="1503396" y="3871743"/>
            <a:ext cx="3405852" cy="276325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16546D8-F10D-461D-8DAA-DA23131ADA91}"/>
              </a:ext>
            </a:extLst>
          </p:cNvPr>
          <p:cNvSpPr/>
          <p:nvPr/>
        </p:nvSpPr>
        <p:spPr bwMode="auto">
          <a:xfrm>
            <a:off x="3997329" y="1420427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50FB889-C86C-442C-ADC8-1BC75A4AF6D9}"/>
              </a:ext>
            </a:extLst>
          </p:cNvPr>
          <p:cNvSpPr/>
          <p:nvPr/>
        </p:nvSpPr>
        <p:spPr bwMode="auto">
          <a:xfrm rot="2911335">
            <a:off x="6602383" y="2280412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4EAEB8-57A6-4927-A3BA-B5F80D99D94A}"/>
              </a:ext>
            </a:extLst>
          </p:cNvPr>
          <p:cNvSpPr/>
          <p:nvPr/>
        </p:nvSpPr>
        <p:spPr bwMode="auto">
          <a:xfrm rot="18688665" flipH="1">
            <a:off x="6586038" y="4062797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506D638-D7ED-4A83-8C9C-06550C3E440D}"/>
              </a:ext>
            </a:extLst>
          </p:cNvPr>
          <p:cNvSpPr/>
          <p:nvPr/>
        </p:nvSpPr>
        <p:spPr bwMode="auto">
          <a:xfrm rot="7969959" flipH="1">
            <a:off x="1072665" y="2262518"/>
            <a:ext cx="922429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489954-17A8-4305-9769-67AA4D08D584}"/>
              </a:ext>
            </a:extLst>
          </p:cNvPr>
          <p:cNvSpPr/>
          <p:nvPr/>
        </p:nvSpPr>
        <p:spPr bwMode="auto">
          <a:xfrm rot="2622416" flipH="1">
            <a:off x="1220646" y="4148146"/>
            <a:ext cx="762305" cy="239697"/>
          </a:xfrm>
          <a:prstGeom prst="rightArrow">
            <a:avLst>
              <a:gd name="adj1" fmla="val 5000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C5D6AF-D15E-4623-B6CC-8F10E221C4F3}"/>
              </a:ext>
            </a:extLst>
          </p:cNvPr>
          <p:cNvSpPr/>
          <p:nvPr/>
        </p:nvSpPr>
        <p:spPr bwMode="auto">
          <a:xfrm flipH="1">
            <a:off x="3968317" y="4949966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E2CE83-558D-4C97-959F-B4D13C1C53C8}"/>
              </a:ext>
            </a:extLst>
          </p:cNvPr>
          <p:cNvSpPr txBox="1"/>
          <p:nvPr/>
        </p:nvSpPr>
        <p:spPr>
          <a:xfrm>
            <a:off x="2308895" y="3278080"/>
            <a:ext cx="4644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prosody-informed </a:t>
            </a:r>
          </a:p>
          <a:p>
            <a:r>
              <a:rPr lang="en-US"/>
              <a:t>             next-utterance retrieval 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E9AB2DD9-E856-4A47-A460-CFBB082DD7B1}"/>
              </a:ext>
            </a:extLst>
          </p:cNvPr>
          <p:cNvSpPr/>
          <p:nvPr/>
        </p:nvSpPr>
        <p:spPr bwMode="auto">
          <a:xfrm rot="2595757">
            <a:off x="1056603" y="4369467"/>
            <a:ext cx="818398" cy="284085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01F950-8629-4144-848D-4E8DCB255F5B}"/>
              </a:ext>
            </a:extLst>
          </p:cNvPr>
          <p:cNvSpPr txBox="1"/>
          <p:nvPr/>
        </p:nvSpPr>
        <p:spPr>
          <a:xfrm>
            <a:off x="122457" y="4740346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responsive </a:t>
            </a:r>
          </a:p>
          <a:p>
            <a:r>
              <a:rPr lang="en-US"/>
              <a:t>and reactive </a:t>
            </a:r>
          </a:p>
          <a:p>
            <a:r>
              <a:rPr lang="en-US"/>
              <a:t>turn taking </a:t>
            </a:r>
          </a:p>
          <a:p>
            <a:r>
              <a:rPr lang="en-US"/>
              <a:t>and turn shaping</a:t>
            </a:r>
          </a:p>
        </p:txBody>
      </p:sp>
    </p:spTree>
    <p:extLst>
      <p:ext uri="{BB962C8B-B14F-4D97-AF65-F5344CB8AC3E}">
        <p14:creationId xmlns:p14="http://schemas.microsoft.com/office/powerpoint/2010/main" val="2516993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1FADAE-B5AA-4759-8F00-97C36AC90002}"/>
              </a:ext>
            </a:extLst>
          </p:cNvPr>
          <p:cNvSpPr/>
          <p:nvPr/>
        </p:nvSpPr>
        <p:spPr bwMode="auto">
          <a:xfrm>
            <a:off x="193533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Recognition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1D6ABF-7C43-46AC-A29C-FB24BB6C1A35}"/>
              </a:ext>
            </a:extLst>
          </p:cNvPr>
          <p:cNvSpPr/>
          <p:nvPr/>
        </p:nvSpPr>
        <p:spPr bwMode="auto">
          <a:xfrm>
            <a:off x="4953741" y="104090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Semantic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/>
              <a:t>Decoding </a:t>
            </a: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65A2E8-296C-47EE-A093-724EBE14DDDC}"/>
              </a:ext>
            </a:extLst>
          </p:cNvPr>
          <p:cNvSpPr/>
          <p:nvPr/>
        </p:nvSpPr>
        <p:spPr bwMode="auto">
          <a:xfrm>
            <a:off x="6696721" y="2808673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Dialog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DBD1B5-A1C0-4816-9FD2-42D4AD606188}"/>
              </a:ext>
            </a:extLst>
          </p:cNvPr>
          <p:cNvSpPr/>
          <p:nvPr/>
        </p:nvSpPr>
        <p:spPr bwMode="auto">
          <a:xfrm>
            <a:off x="495374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Language Generation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105ACD-891E-466A-982E-186E1F8CC7C2}"/>
              </a:ext>
            </a:extLst>
          </p:cNvPr>
          <p:cNvSpPr/>
          <p:nvPr/>
        </p:nvSpPr>
        <p:spPr bwMode="auto">
          <a:xfrm>
            <a:off x="1935330" y="4576438"/>
            <a:ext cx="2032987" cy="9388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rPr>
              <a:t>Speech Synthesis  </a:t>
            </a:r>
          </a:p>
        </p:txBody>
      </p:sp>
      <p:pic>
        <p:nvPicPr>
          <p:cNvPr id="1026" name="Picture 2" descr="Man">
            <a:extLst>
              <a:ext uri="{FF2B5EF4-FFF2-40B4-BE49-F238E27FC236}">
                <a16:creationId xmlns:a16="http://schemas.microsoft.com/office/drawing/2014/main" id="{72B4281E-C50F-457B-B4AC-15534F02E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7" y="2703985"/>
            <a:ext cx="1219200" cy="124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A16546D8-F10D-461D-8DAA-DA23131ADA91}"/>
              </a:ext>
            </a:extLst>
          </p:cNvPr>
          <p:cNvSpPr/>
          <p:nvPr/>
        </p:nvSpPr>
        <p:spPr bwMode="auto">
          <a:xfrm>
            <a:off x="3997329" y="1420427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50FB889-C86C-442C-ADC8-1BC75A4AF6D9}"/>
              </a:ext>
            </a:extLst>
          </p:cNvPr>
          <p:cNvSpPr/>
          <p:nvPr/>
        </p:nvSpPr>
        <p:spPr bwMode="auto">
          <a:xfrm rot="2911335">
            <a:off x="6602383" y="2280412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4EAEB8-57A6-4927-A3BA-B5F80D99D94A}"/>
              </a:ext>
            </a:extLst>
          </p:cNvPr>
          <p:cNvSpPr/>
          <p:nvPr/>
        </p:nvSpPr>
        <p:spPr bwMode="auto">
          <a:xfrm rot="18688665" flipH="1">
            <a:off x="6586038" y="4062797"/>
            <a:ext cx="985423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506D638-D7ED-4A83-8C9C-06550C3E440D}"/>
              </a:ext>
            </a:extLst>
          </p:cNvPr>
          <p:cNvSpPr/>
          <p:nvPr/>
        </p:nvSpPr>
        <p:spPr bwMode="auto">
          <a:xfrm rot="7969959" flipH="1">
            <a:off x="1072665" y="2262518"/>
            <a:ext cx="922429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489954-17A8-4305-9769-67AA4D08D584}"/>
              </a:ext>
            </a:extLst>
          </p:cNvPr>
          <p:cNvSpPr/>
          <p:nvPr/>
        </p:nvSpPr>
        <p:spPr bwMode="auto">
          <a:xfrm rot="2622416" flipH="1">
            <a:off x="1220646" y="4148146"/>
            <a:ext cx="762305" cy="239697"/>
          </a:xfrm>
          <a:prstGeom prst="rightArrow">
            <a:avLst>
              <a:gd name="adj1" fmla="val 5000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C5D6AF-D15E-4623-B6CC-8F10E221C4F3}"/>
              </a:ext>
            </a:extLst>
          </p:cNvPr>
          <p:cNvSpPr/>
          <p:nvPr/>
        </p:nvSpPr>
        <p:spPr bwMode="auto">
          <a:xfrm flipH="1">
            <a:off x="3968317" y="4949966"/>
            <a:ext cx="938655" cy="23969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054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C81747EC-AC64-4A44-A4C7-45AE70EA8C54}"/>
              </a:ext>
            </a:extLst>
          </p:cNvPr>
          <p:cNvSpPr/>
          <p:nvPr/>
        </p:nvSpPr>
        <p:spPr bwMode="auto">
          <a:xfrm flipV="1">
            <a:off x="1402521" y="2776042"/>
            <a:ext cx="5189616" cy="401336"/>
          </a:xfrm>
          <a:prstGeom prst="rightArrow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3098D97F-3868-4131-8BC6-8C98B837CC06}"/>
              </a:ext>
            </a:extLst>
          </p:cNvPr>
          <p:cNvSpPr/>
          <p:nvPr/>
        </p:nvSpPr>
        <p:spPr bwMode="auto">
          <a:xfrm rot="9331267" flipV="1">
            <a:off x="3878378" y="3765507"/>
            <a:ext cx="2858051" cy="401336"/>
          </a:xfrm>
          <a:prstGeom prst="rightArrow">
            <a:avLst/>
          </a:prstGeom>
          <a:solidFill>
            <a:schemeClr val="tx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>
                  <a:lumMod val="65000"/>
                </a:schemeClr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612422-105F-43F4-A86A-2D47090098C1}"/>
              </a:ext>
            </a:extLst>
          </p:cNvPr>
          <p:cNvSpPr txBox="1"/>
          <p:nvPr/>
        </p:nvSpPr>
        <p:spPr>
          <a:xfrm>
            <a:off x="2621721" y="2512296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user state, goals, intentions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4C05082-1B78-44A5-A676-1611DB3532E6}"/>
              </a:ext>
            </a:extLst>
          </p:cNvPr>
          <p:cNvSpPr txBox="1"/>
          <p:nvPr/>
        </p:nvSpPr>
        <p:spPr>
          <a:xfrm>
            <a:off x="3230861" y="3357358"/>
            <a:ext cx="23775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</a:schemeClr>
                </a:solidFill>
              </a:rPr>
              <a:t>	          aware</a:t>
            </a:r>
          </a:p>
          <a:p>
            <a:r>
              <a:rPr lang="en-US">
                <a:solidFill>
                  <a:schemeClr val="tx1">
                    <a:lumMod val="65000"/>
                  </a:schemeClr>
                </a:solidFill>
              </a:rPr>
              <a:t>        informative</a:t>
            </a:r>
          </a:p>
          <a:p>
            <a:r>
              <a:rPr lang="en-US">
                <a:solidFill>
                  <a:schemeClr val="tx1">
                    <a:lumMod val="65000"/>
                  </a:schemeClr>
                </a:solidFill>
              </a:rPr>
              <a:t> effective</a:t>
            </a:r>
          </a:p>
        </p:txBody>
      </p:sp>
    </p:spTree>
    <p:extLst>
      <p:ext uri="{BB962C8B-B14F-4D97-AF65-F5344CB8AC3E}">
        <p14:creationId xmlns:p14="http://schemas.microsoft.com/office/powerpoint/2010/main" val="2683283201"/>
      </p:ext>
    </p:extLst>
  </p:cSld>
  <p:clrMapOvr>
    <a:masterClrMapping/>
  </p:clrMapOvr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47646</TotalTime>
  <Words>443</Words>
  <Application>Microsoft Office PowerPoint</Application>
  <PresentationFormat>On-screen Show (4:3)</PresentationFormat>
  <Paragraphs>153</Paragraphs>
  <Slides>18</Slides>
  <Notes>1</Notes>
  <HiddenSlides>0</HiddenSlides>
  <MMClips>14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Mountain Top</vt:lpstr>
      <vt:lpstr>Contents </vt:lpstr>
      <vt:lpstr>Prosody in Dialog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User-State Awareness</vt:lpstr>
      <vt:lpstr>PowerPoint Presentation</vt:lpstr>
      <vt:lpstr>Informative, user-aware, effective output</vt:lpstr>
      <vt:lpstr>PowerPoint Presentation</vt:lpstr>
      <vt:lpstr>PowerPoint Presentation</vt:lpstr>
      <vt:lpstr>Spoken Information Access</vt:lpstr>
      <vt:lpstr>PowerPoint Presentation</vt:lpstr>
      <vt:lpstr>Informative, user-aware, effective output</vt:lpstr>
      <vt:lpstr>PowerPoint Presentation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Ward, Nigel G.</cp:lastModifiedBy>
  <cp:revision>3620</cp:revision>
  <cp:lastPrinted>2021-06-22T03:29:06Z</cp:lastPrinted>
  <dcterms:created xsi:type="dcterms:W3CDTF">2002-10-17T07:23:49Z</dcterms:created>
  <dcterms:modified xsi:type="dcterms:W3CDTF">2021-07-31T05:36:33Z</dcterms:modified>
</cp:coreProperties>
</file>