
<file path=[Content_Types].xml><?xml version="1.0" encoding="utf-8"?>
<Types xmlns="http://schemas.openxmlformats.org/package/2006/content-types">
  <Default Extension="gif" ContentType="image/gif"/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1"/>
  </p:notesMasterIdLst>
  <p:handoutMasterIdLst>
    <p:handoutMasterId r:id="rId22"/>
  </p:handoutMasterIdLst>
  <p:sldIdLst>
    <p:sldId id="1078" r:id="rId2"/>
    <p:sldId id="1062" r:id="rId3"/>
    <p:sldId id="1063" r:id="rId4"/>
    <p:sldId id="1065" r:id="rId5"/>
    <p:sldId id="1058" r:id="rId6"/>
    <p:sldId id="1066" r:id="rId7"/>
    <p:sldId id="786" r:id="rId8"/>
    <p:sldId id="1067" r:id="rId9"/>
    <p:sldId id="1068" r:id="rId10"/>
    <p:sldId id="1069" r:id="rId11"/>
    <p:sldId id="1070" r:id="rId12"/>
    <p:sldId id="1071" r:id="rId13"/>
    <p:sldId id="1079" r:id="rId14"/>
    <p:sldId id="1072" r:id="rId15"/>
    <p:sldId id="1073" r:id="rId16"/>
    <p:sldId id="1074" r:id="rId17"/>
    <p:sldId id="1075" r:id="rId18"/>
    <p:sldId id="1076" r:id="rId19"/>
    <p:sldId id="1077" r:id="rId20"/>
  </p:sldIdLst>
  <p:sldSz cx="9144000" cy="6858000" type="screen4x3"/>
  <p:notesSz cx="6858000" cy="92392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6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1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5419E"/>
    <a:srgbClr val="FFCCFF"/>
    <a:srgbClr val="0072BD"/>
    <a:srgbClr val="D95319"/>
    <a:srgbClr val="01359A"/>
    <a:srgbClr val="003295"/>
    <a:srgbClr val="084AA1"/>
    <a:srgbClr val="0A51A3"/>
    <a:srgbClr val="0026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04BBB48-B0B3-890D-10EC-6A2B5F456C1D}" v="4" dt="2021-07-31T17:21:46.192"/>
    <p1510:client id="{870FA4BD-BB9B-BF29-8993-167274627F6A}" v="223" dt="2021-07-31T01:57:41.374"/>
    <p1510:client id="{C9CDC5DA-0BF6-D2EF-AE4B-C63047CA6DE5}" v="3" dt="2021-07-23T18:00:38.94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94" autoAdjust="0"/>
    <p:restoredTop sz="95890" autoAdjust="0"/>
  </p:normalViewPr>
  <p:slideViewPr>
    <p:cSldViewPr snapToGrid="0">
      <p:cViewPr varScale="1">
        <p:scale>
          <a:sx n="107" d="100"/>
          <a:sy n="107" d="100"/>
        </p:scale>
        <p:origin x="180" y="108"/>
      </p:cViewPr>
      <p:guideLst>
        <p:guide orient="horz" pos="225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40" d="100"/>
        <a:sy n="140" d="100"/>
      </p:scale>
      <p:origin x="0" y="-4884"/>
    </p:cViewPr>
  </p:sorterViewPr>
  <p:notesViewPr>
    <p:cSldViewPr snapToGrid="0">
      <p:cViewPr varScale="1">
        <p:scale>
          <a:sx n="68" d="100"/>
          <a:sy n="68" d="100"/>
        </p:scale>
        <p:origin x="2838" y="78"/>
      </p:cViewPr>
      <p:guideLst>
        <p:guide orient="horz" pos="2910"/>
        <p:guide pos="2160"/>
      </p:guideLst>
    </p:cSldViewPr>
  </p:notesViewPr>
  <p:gridSpacing cx="91439" cy="9143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est User" userId="S::urn:spo:anon#57c27715e318a7909f0025107ab389f0cf88a314dc7e3e7667f9f9fcb29e20c3::" providerId="AD" clId="Web-{C9CDC5DA-0BF6-D2EF-AE4B-C63047CA6DE5}"/>
    <pc:docChg chg="modSld">
      <pc:chgData name="Guest User" userId="S::urn:spo:anon#57c27715e318a7909f0025107ab389f0cf88a314dc7e3e7667f9f9fcb29e20c3::" providerId="AD" clId="Web-{C9CDC5DA-0BF6-D2EF-AE4B-C63047CA6DE5}" dt="2021-07-23T18:00:37.134" v="1" actId="20577"/>
      <pc:docMkLst>
        <pc:docMk/>
      </pc:docMkLst>
      <pc:sldChg chg="modSp">
        <pc:chgData name="Guest User" userId="S::urn:spo:anon#57c27715e318a7909f0025107ab389f0cf88a314dc7e3e7667f9f9fcb29e20c3::" providerId="AD" clId="Web-{C9CDC5DA-0BF6-D2EF-AE4B-C63047CA6DE5}" dt="2021-07-23T18:00:37.134" v="1" actId="20577"/>
        <pc:sldMkLst>
          <pc:docMk/>
          <pc:sldMk cId="583849674" sldId="1062"/>
        </pc:sldMkLst>
        <pc:spChg chg="mod">
          <ac:chgData name="Guest User" userId="S::urn:spo:anon#57c27715e318a7909f0025107ab389f0cf88a314dc7e3e7667f9f9fcb29e20c3::" providerId="AD" clId="Web-{C9CDC5DA-0BF6-D2EF-AE4B-C63047CA6DE5}" dt="2021-07-23T18:00:37.134" v="1" actId="20577"/>
          <ac:spMkLst>
            <pc:docMk/>
            <pc:sldMk cId="583849674" sldId="1062"/>
            <ac:spMk id="3" creationId="{19894064-269C-7F41-BB61-4293E62B84DB}"/>
          </ac:spMkLst>
        </pc:spChg>
      </pc:sldChg>
    </pc:docChg>
  </pc:docChgLst>
  <pc:docChgLst>
    <pc:chgData name="Guest User" userId="S::urn:spo:anon#c8bf4f9517a9ce078776a01c07673affc99a956fd186a5f6743d1e1b5b4ff52b::" providerId="AD" clId="Web-{870FA4BD-BB9B-BF29-8993-167274627F6A}"/>
    <pc:docChg chg="addSld delSld modSld">
      <pc:chgData name="Guest User" userId="S::urn:spo:anon#c8bf4f9517a9ce078776a01c07673affc99a956fd186a5f6743d1e1b5b4ff52b::" providerId="AD" clId="Web-{870FA4BD-BB9B-BF29-8993-167274627F6A}" dt="2021-07-31T01:57:41.374" v="144"/>
      <pc:docMkLst>
        <pc:docMk/>
      </pc:docMkLst>
      <pc:sldChg chg="del">
        <pc:chgData name="Guest User" userId="S::urn:spo:anon#c8bf4f9517a9ce078776a01c07673affc99a956fd186a5f6743d1e1b5b4ff52b::" providerId="AD" clId="Web-{870FA4BD-BB9B-BF29-8993-167274627F6A}" dt="2021-07-31T01:57:39.499" v="143"/>
        <pc:sldMkLst>
          <pc:docMk/>
          <pc:sldMk cId="2957151840" sldId="776"/>
        </pc:sldMkLst>
      </pc:sldChg>
      <pc:sldChg chg="del">
        <pc:chgData name="Guest User" userId="S::urn:spo:anon#c8bf4f9517a9ce078776a01c07673affc99a956fd186a5f6743d1e1b5b4ff52b::" providerId="AD" clId="Web-{870FA4BD-BB9B-BF29-8993-167274627F6A}" dt="2021-07-31T01:57:41.374" v="144"/>
        <pc:sldMkLst>
          <pc:docMk/>
          <pc:sldMk cId="3905689926" sldId="777"/>
        </pc:sldMkLst>
      </pc:sldChg>
      <pc:sldChg chg="modSp">
        <pc:chgData name="Guest User" userId="S::urn:spo:anon#c8bf4f9517a9ce078776a01c07673affc99a956fd186a5f6743d1e1b5b4ff52b::" providerId="AD" clId="Web-{870FA4BD-BB9B-BF29-8993-167274627F6A}" dt="2021-07-31T01:37:33.539" v="1" actId="20577"/>
        <pc:sldMkLst>
          <pc:docMk/>
          <pc:sldMk cId="850632734" sldId="1066"/>
        </pc:sldMkLst>
        <pc:spChg chg="mod">
          <ac:chgData name="Guest User" userId="S::urn:spo:anon#c8bf4f9517a9ce078776a01c07673affc99a956fd186a5f6743d1e1b5b4ff52b::" providerId="AD" clId="Web-{870FA4BD-BB9B-BF29-8993-167274627F6A}" dt="2021-07-31T01:37:33.539" v="1" actId="20577"/>
          <ac:spMkLst>
            <pc:docMk/>
            <pc:sldMk cId="850632734" sldId="1066"/>
            <ac:spMk id="3" creationId="{BE5F6709-77F9-7445-AFCB-A5DDC164ECD4}"/>
          </ac:spMkLst>
        </pc:spChg>
      </pc:sldChg>
      <pc:sldChg chg="addSp modSp modMedia addAnim">
        <pc:chgData name="Guest User" userId="S::urn:spo:anon#c8bf4f9517a9ce078776a01c07673affc99a956fd186a5f6743d1e1b5b4ff52b::" providerId="AD" clId="Web-{870FA4BD-BB9B-BF29-8993-167274627F6A}" dt="2021-07-31T01:51:24.247" v="30" actId="1076"/>
        <pc:sldMkLst>
          <pc:docMk/>
          <pc:sldMk cId="882305746" sldId="1070"/>
        </pc:sldMkLst>
        <pc:spChg chg="mod">
          <ac:chgData name="Guest User" userId="S::urn:spo:anon#c8bf4f9517a9ce078776a01c07673affc99a956fd186a5f6743d1e1b5b4ff52b::" providerId="AD" clId="Web-{870FA4BD-BB9B-BF29-8993-167274627F6A}" dt="2021-07-31T01:42:18.774" v="23" actId="14100"/>
          <ac:spMkLst>
            <pc:docMk/>
            <pc:sldMk cId="882305746" sldId="1070"/>
            <ac:spMk id="3" creationId="{C37A9087-9F11-B044-81C4-5AE07AD8E7DD}"/>
          </ac:spMkLst>
        </pc:spChg>
        <pc:picChg chg="add mod">
          <ac:chgData name="Guest User" userId="S::urn:spo:anon#c8bf4f9517a9ce078776a01c07673affc99a956fd186a5f6743d1e1b5b4ff52b::" providerId="AD" clId="Web-{870FA4BD-BB9B-BF29-8993-167274627F6A}" dt="2021-07-31T01:41:39.399" v="14" actId="1076"/>
          <ac:picMkLst>
            <pc:docMk/>
            <pc:sldMk cId="882305746" sldId="1070"/>
            <ac:picMk id="4" creationId="{55E56F71-504E-4A4F-8AAF-1B62B872DA34}"/>
          </ac:picMkLst>
        </pc:picChg>
        <pc:picChg chg="add mod">
          <ac:chgData name="Guest User" userId="S::urn:spo:anon#c8bf4f9517a9ce078776a01c07673affc99a956fd186a5f6743d1e1b5b4ff52b::" providerId="AD" clId="Web-{870FA4BD-BB9B-BF29-8993-167274627F6A}" dt="2021-07-31T01:43:58.496" v="26" actId="14100"/>
          <ac:picMkLst>
            <pc:docMk/>
            <pc:sldMk cId="882305746" sldId="1070"/>
            <ac:picMk id="5" creationId="{7116BD52-D387-4704-864C-B445E2A3A74D}"/>
          </ac:picMkLst>
        </pc:picChg>
        <pc:picChg chg="add mod">
          <ac:chgData name="Guest User" userId="S::urn:spo:anon#c8bf4f9517a9ce078776a01c07673affc99a956fd186a5f6743d1e1b5b4ff52b::" providerId="AD" clId="Web-{870FA4BD-BB9B-BF29-8993-167274627F6A}" dt="2021-07-31T01:50:58.482" v="28" actId="1076"/>
          <ac:picMkLst>
            <pc:docMk/>
            <pc:sldMk cId="882305746" sldId="1070"/>
            <ac:picMk id="6" creationId="{AE43E73D-6490-43C4-887A-4A7A1771B78A}"/>
          </ac:picMkLst>
        </pc:picChg>
        <pc:picChg chg="add mod">
          <ac:chgData name="Guest User" userId="S::urn:spo:anon#c8bf4f9517a9ce078776a01c07673affc99a956fd186a5f6743d1e1b5b4ff52b::" providerId="AD" clId="Web-{870FA4BD-BB9B-BF29-8993-167274627F6A}" dt="2021-07-31T01:51:24.247" v="30" actId="1076"/>
          <ac:picMkLst>
            <pc:docMk/>
            <pc:sldMk cId="882305746" sldId="1070"/>
            <ac:picMk id="7" creationId="{0832073E-3AD3-460F-BE60-8DD8019909D8}"/>
          </ac:picMkLst>
        </pc:picChg>
      </pc:sldChg>
      <pc:sldChg chg="addSp delSp modSp new">
        <pc:chgData name="Guest User" userId="S::urn:spo:anon#c8bf4f9517a9ce078776a01c07673affc99a956fd186a5f6743d1e1b5b4ff52b::" providerId="AD" clId="Web-{870FA4BD-BB9B-BF29-8993-167274627F6A}" dt="2021-07-31T01:56:26.483" v="142" actId="1076"/>
        <pc:sldMkLst>
          <pc:docMk/>
          <pc:sldMk cId="2791662446" sldId="1079"/>
        </pc:sldMkLst>
        <pc:spChg chg="mod">
          <ac:chgData name="Guest User" userId="S::urn:spo:anon#c8bf4f9517a9ce078776a01c07673affc99a956fd186a5f6743d1e1b5b4ff52b::" providerId="AD" clId="Web-{870FA4BD-BB9B-BF29-8993-167274627F6A}" dt="2021-07-31T01:53:11.232" v="48" actId="20577"/>
          <ac:spMkLst>
            <pc:docMk/>
            <pc:sldMk cId="2791662446" sldId="1079"/>
            <ac:spMk id="2" creationId="{65F9D85E-7EBF-4ECC-BAE9-4B3146DC9735}"/>
          </ac:spMkLst>
        </pc:spChg>
        <pc:spChg chg="del">
          <ac:chgData name="Guest User" userId="S::urn:spo:anon#c8bf4f9517a9ce078776a01c07673affc99a956fd186a5f6743d1e1b5b4ff52b::" providerId="AD" clId="Web-{870FA4BD-BB9B-BF29-8993-167274627F6A}" dt="2021-07-31T01:53:13.138" v="49"/>
          <ac:spMkLst>
            <pc:docMk/>
            <pc:sldMk cId="2791662446" sldId="1079"/>
            <ac:spMk id="3" creationId="{E3F06B0F-E130-4DA9-B880-E1269A7B813D}"/>
          </ac:spMkLst>
        </pc:spChg>
        <pc:spChg chg="add del">
          <ac:chgData name="Guest User" userId="S::urn:spo:anon#c8bf4f9517a9ce078776a01c07673affc99a956fd186a5f6743d1e1b5b4ff52b::" providerId="AD" clId="Web-{870FA4BD-BB9B-BF29-8993-167274627F6A}" dt="2021-07-31T01:55:01.967" v="100"/>
          <ac:spMkLst>
            <pc:docMk/>
            <pc:sldMk cId="2791662446" sldId="1079"/>
            <ac:spMk id="5" creationId="{98004AB2-F6C3-4AF2-81FE-54F867AC413F}"/>
          </ac:spMkLst>
        </pc:spChg>
        <pc:spChg chg="add del mod">
          <ac:chgData name="Guest User" userId="S::urn:spo:anon#c8bf4f9517a9ce078776a01c07673affc99a956fd186a5f6743d1e1b5b4ff52b::" providerId="AD" clId="Web-{870FA4BD-BB9B-BF29-8993-167274627F6A}" dt="2021-07-31T01:55:13.467" v="103"/>
          <ac:spMkLst>
            <pc:docMk/>
            <pc:sldMk cId="2791662446" sldId="1079"/>
            <ac:spMk id="6" creationId="{37C92B66-BE7D-4243-9EB3-4CF5082E9B5B}"/>
          </ac:spMkLst>
        </pc:spChg>
        <pc:spChg chg="add mod">
          <ac:chgData name="Guest User" userId="S::urn:spo:anon#c8bf4f9517a9ce078776a01c07673affc99a956fd186a5f6743d1e1b5b4ff52b::" providerId="AD" clId="Web-{870FA4BD-BB9B-BF29-8993-167274627F6A}" dt="2021-07-31T01:56:26.483" v="142" actId="1076"/>
          <ac:spMkLst>
            <pc:docMk/>
            <pc:sldMk cId="2791662446" sldId="1079"/>
            <ac:spMk id="7" creationId="{B15A9B2F-5AA7-4C1A-9D5B-D1966A6861EB}"/>
          </ac:spMkLst>
        </pc:spChg>
        <pc:picChg chg="add mod ord">
          <ac:chgData name="Guest User" userId="S::urn:spo:anon#c8bf4f9517a9ce078776a01c07673affc99a956fd186a5f6743d1e1b5b4ff52b::" providerId="AD" clId="Web-{870FA4BD-BB9B-BF29-8993-167274627F6A}" dt="2021-07-31T01:55:04.748" v="101" actId="1076"/>
          <ac:picMkLst>
            <pc:docMk/>
            <pc:sldMk cId="2791662446" sldId="1079"/>
            <ac:picMk id="4" creationId="{49B92614-9E6A-4064-BA5C-592AA7CF8A5F}"/>
          </ac:picMkLst>
        </pc:picChg>
      </pc:sldChg>
    </pc:docChg>
  </pc:docChgLst>
  <pc:docChgLst>
    <pc:chgData name="Ward, Nigel G." userId="S::nigel@utep.edu::e813f5f5-a4b4-4f5f-8fac-923d9782b81f" providerId="AD" clId="Web-{604BBB48-B0B3-890D-10EC-6A2B5F456C1D}"/>
    <pc:docChg chg="modSld">
      <pc:chgData name="Ward, Nigel G." userId="S::nigel@utep.edu::e813f5f5-a4b4-4f5f-8fac-923d9782b81f" providerId="AD" clId="Web-{604BBB48-B0B3-890D-10EC-6A2B5F456C1D}" dt="2021-07-31T17:21:46.192" v="3" actId="1076"/>
      <pc:docMkLst>
        <pc:docMk/>
      </pc:docMkLst>
      <pc:sldChg chg="modSp">
        <pc:chgData name="Ward, Nigel G." userId="S::nigel@utep.edu::e813f5f5-a4b4-4f5f-8fac-923d9782b81f" providerId="AD" clId="Web-{604BBB48-B0B3-890D-10EC-6A2B5F456C1D}" dt="2021-07-31T17:21:46.192" v="3" actId="1076"/>
        <pc:sldMkLst>
          <pc:docMk/>
          <pc:sldMk cId="882305746" sldId="1070"/>
        </pc:sldMkLst>
        <pc:picChg chg="mod">
          <ac:chgData name="Ward, Nigel G." userId="S::nigel@utep.edu::e813f5f5-a4b4-4f5f-8fac-923d9782b81f" providerId="AD" clId="Web-{604BBB48-B0B3-890D-10EC-6A2B5F456C1D}" dt="2021-07-31T17:21:45.270" v="2" actId="1076"/>
          <ac:picMkLst>
            <pc:docMk/>
            <pc:sldMk cId="882305746" sldId="1070"/>
            <ac:picMk id="6" creationId="{AE43E73D-6490-43C4-887A-4A7A1771B78A}"/>
          </ac:picMkLst>
        </pc:picChg>
        <pc:picChg chg="mod">
          <ac:chgData name="Ward, Nigel G." userId="S::nigel@utep.edu::e813f5f5-a4b4-4f5f-8fac-923d9782b81f" providerId="AD" clId="Web-{604BBB48-B0B3-890D-10EC-6A2B5F456C1D}" dt="2021-07-31T17:21:46.192" v="3" actId="1076"/>
          <ac:picMkLst>
            <pc:docMk/>
            <pc:sldMk cId="882305746" sldId="1070"/>
            <ac:picMk id="7" creationId="{0832073E-3AD3-460F-BE60-8DD8019909D8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42" tIns="45123" rIns="90242" bIns="45123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3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42" tIns="45123" rIns="90242" bIns="45123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7287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42" tIns="45123" rIns="90242" bIns="45123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3" y="8777287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42" tIns="45123" rIns="90242" bIns="4512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B933D1E-80BE-444B-94DB-FA0AC1C459D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624967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963"/>
          </a:xfrm>
          <a:prstGeom prst="rect">
            <a:avLst/>
          </a:prstGeom>
        </p:spPr>
        <p:txBody>
          <a:bodyPr vert="horz" lIns="90242" tIns="45123" rIns="90242" bIns="451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6" y="0"/>
            <a:ext cx="2971800" cy="461963"/>
          </a:xfrm>
          <a:prstGeom prst="rect">
            <a:avLst/>
          </a:prstGeom>
        </p:spPr>
        <p:txBody>
          <a:bodyPr vert="horz" lIns="90242" tIns="45123" rIns="90242" bIns="45123" rtlCol="0"/>
          <a:lstStyle>
            <a:lvl1pPr algn="r">
              <a:defRPr sz="1200"/>
            </a:lvl1pPr>
          </a:lstStyle>
          <a:p>
            <a:fld id="{FB4605E5-09BA-467E-8D5F-790F7A9DC9D7}" type="datetimeFigureOut">
              <a:rPr lang="en-US" smtClean="0"/>
              <a:pPr/>
              <a:t>7/31/2021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20775" y="693738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242" tIns="45123" rIns="90242" bIns="451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1" y="4388645"/>
            <a:ext cx="5486400" cy="4157663"/>
          </a:xfrm>
          <a:prstGeom prst="rect">
            <a:avLst/>
          </a:prstGeom>
        </p:spPr>
        <p:txBody>
          <a:bodyPr vert="horz" lIns="90242" tIns="45123" rIns="90242" bIns="45123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5683"/>
            <a:ext cx="2971800" cy="461963"/>
          </a:xfrm>
          <a:prstGeom prst="rect">
            <a:avLst/>
          </a:prstGeom>
        </p:spPr>
        <p:txBody>
          <a:bodyPr vert="horz" lIns="90242" tIns="45123" rIns="90242" bIns="451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6" y="8775683"/>
            <a:ext cx="2971800" cy="461963"/>
          </a:xfrm>
          <a:prstGeom prst="rect">
            <a:avLst/>
          </a:prstGeom>
        </p:spPr>
        <p:txBody>
          <a:bodyPr vert="horz" lIns="90242" tIns="45123" rIns="90242" bIns="45123" rtlCol="0" anchor="b"/>
          <a:lstStyle>
            <a:lvl1pPr algn="r">
              <a:defRPr sz="1200"/>
            </a:lvl1pPr>
          </a:lstStyle>
          <a:p>
            <a:fld id="{29BDAC53-7A3B-4047-838F-AC2D1EB755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4603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BDAC53-7A3B-4047-838F-AC2D1EB7554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9984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5123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4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25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5126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5127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128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5129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0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1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2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3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134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135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5136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7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8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9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0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1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42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5143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5144" name="Rectangle 2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145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0163E5B-82AC-4787-8415-FF8699C5043D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5146" name="Rectangle 2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92B880-C0BB-44C1-8AC9-C51D04CF0B1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749918-BC7F-40D9-B22C-9B0F7F46F27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6C2852-C21C-48FF-9C48-C01BA854C3FA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552627-1FD7-48DC-86B7-26D5D43A9FB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18DB14-8A3B-429B-8D6E-A3AEE008E29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51ADF1-CA16-4DE1-8D9D-033EB25882D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E52331-BE03-47D8-BAD0-F6BC65B8D60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F7B694-A21E-413D-8924-E0177E7DDEE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8FA49D-4BB6-4723-AE15-752136DEE38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2ABE7A-140D-4652-9E1D-56A5B212939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4099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0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101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4102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4103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104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4105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6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7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8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9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110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111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4112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3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4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5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6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7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118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4119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120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ja-JP"/>
          </a:p>
        </p:txBody>
      </p:sp>
      <p:sp>
        <p:nvSpPr>
          <p:cNvPr id="412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ja-JP"/>
          </a:p>
        </p:txBody>
      </p:sp>
      <p:sp>
        <p:nvSpPr>
          <p:cNvPr id="4122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B5E2AF24-5323-4747-B67F-38D0FF57F09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microsoft.com/office/2007/relationships/media" Target="../media/media4.mp3"/><Relationship Id="rId7" Type="http://schemas.openxmlformats.org/officeDocument/2006/relationships/image" Target="../media/image7.png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image" Target="../media/image6.pn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4.mp3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0EABD4-B531-4E15-B148-770C53D5B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281" y="117915"/>
            <a:ext cx="8229600" cy="825759"/>
          </a:xfrm>
        </p:spPr>
        <p:txBody>
          <a:bodyPr/>
          <a:lstStyle/>
          <a:p>
            <a:pPr algn="l"/>
            <a:r>
              <a:rPr lang="en-US" sz="3200"/>
              <a:t>Contents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55E204D-3005-4944-A3BC-5B72E8B915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4135" y="1205164"/>
            <a:ext cx="4808887" cy="4062167"/>
          </a:xfrm>
        </p:spPr>
        <p:txBody>
          <a:bodyPr numCol="1"/>
          <a:lstStyle/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 b="0" i="0" u="none" strike="noStrike" kern="1200">
                <a:effectLst/>
                <a:latin typeface="Calibri" panose="020F0502020204030204" pitchFamily="34" charset="0"/>
                <a:ea typeface="ＭＳ Ｐゴシック" panose="020B0600070205080204" pitchFamily="34" charset="-128"/>
              </a:rPr>
              <a:t>Introduction</a:t>
            </a:r>
            <a:endParaRPr lang="en-US" sz="2000" b="0" i="0" u="none" strike="noStrike" kern="1200">
              <a:effectLst/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lvl="1" fontAlgn="b">
              <a:spcBef>
                <a:spcPts val="0"/>
              </a:spcBef>
              <a:spcAft>
                <a:spcPts val="0"/>
              </a:spcAft>
            </a:pPr>
            <a:r>
              <a:rPr lang="en-US" sz="1600" b="0" i="0" u="none" strike="noStrike" kern="1200">
                <a:effectLst/>
                <a:latin typeface="Calibri" panose="020F0502020204030204" pitchFamily="34" charset="0"/>
                <a:ea typeface="ＭＳ Ｐゴシック" panose="020B0600070205080204" pitchFamily="34" charset="-128"/>
              </a:rPr>
              <a:t>About the tutorial</a:t>
            </a:r>
          </a:p>
          <a:p>
            <a:pPr lvl="1" fontAlgn="b">
              <a:spcBef>
                <a:spcPts val="0"/>
              </a:spcBef>
              <a:spcAft>
                <a:spcPts val="0"/>
              </a:spcAft>
            </a:pPr>
            <a:r>
              <a:rPr lang="en-US" sz="1600" b="0" i="0" u="none" strike="noStrike" kern="1200">
                <a:effectLst/>
                <a:latin typeface="Calibri" panose="020F0502020204030204" pitchFamily="34" charset="0"/>
                <a:ea typeface="ＭＳ Ｐゴシック" panose="020B0600070205080204" pitchFamily="34" charset="-128"/>
              </a:rPr>
              <a:t>Why prosody matters</a:t>
            </a:r>
          </a:p>
          <a:p>
            <a:pPr lvl="1" fontAlgn="b">
              <a:spcBef>
                <a:spcPts val="0"/>
              </a:spcBef>
              <a:spcAft>
                <a:spcPts val="0"/>
              </a:spcAft>
            </a:pPr>
            <a:r>
              <a:rPr lang="en-US" sz="16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Applications overview</a:t>
            </a: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000" b="0" i="0" u="none" strike="noStrike" kern="1200">
              <a:effectLst/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Production and Perception</a:t>
            </a:r>
          </a:p>
          <a:p>
            <a:pPr lvl="1" fontAlgn="b">
              <a:spcBef>
                <a:spcPts val="0"/>
              </a:spcBef>
              <a:spcAft>
                <a:spcPts val="0"/>
              </a:spcAft>
            </a:pPr>
            <a:r>
              <a:rPr lang="en-US" sz="1600" b="0" i="0" u="none" strike="noStrike" kern="1200">
                <a:effectLst/>
                <a:latin typeface="Calibri" panose="020F0502020204030204" pitchFamily="34" charset="0"/>
                <a:ea typeface="ＭＳ Ｐゴシック" panose="020B0600070205080204" pitchFamily="34" charset="-128"/>
              </a:rPr>
              <a:t>Pitch and other </a:t>
            </a:r>
            <a:r>
              <a:rPr lang="en-US" sz="16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p</a:t>
            </a:r>
            <a:r>
              <a:rPr lang="en-US" sz="1600" b="0" i="0" u="none" strike="noStrike" kern="1200">
                <a:effectLst/>
                <a:latin typeface="Calibri" panose="020F0502020204030204" pitchFamily="34" charset="0"/>
                <a:ea typeface="ＭＳ Ｐゴシック" panose="020B0600070205080204" pitchFamily="34" charset="-128"/>
              </a:rPr>
              <a:t>roso</a:t>
            </a:r>
            <a:r>
              <a:rPr lang="en-US" sz="16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dic properties</a:t>
            </a: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000" b="0" i="0" u="none" strike="noStrike" kern="1200">
              <a:effectLst/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 kern="1200">
                <a:solidFill>
                  <a:srgbClr val="FFFF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Classic Linguistic Prosody</a:t>
            </a:r>
          </a:p>
          <a:p>
            <a:pPr lvl="1" fontAlgn="b">
              <a:spcBef>
                <a:spcPts val="0"/>
              </a:spcBef>
              <a:spcAft>
                <a:spcPts val="0"/>
              </a:spcAft>
            </a:pPr>
            <a:r>
              <a:rPr lang="en-US" sz="1600" kern="1200">
                <a:solidFill>
                  <a:srgbClr val="FFFF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Tone and Lexical Prosody</a:t>
            </a:r>
          </a:p>
          <a:p>
            <a:pPr lvl="1" fontAlgn="b">
              <a:spcBef>
                <a:spcPts val="0"/>
              </a:spcBef>
              <a:spcAft>
                <a:spcPts val="0"/>
              </a:spcAft>
            </a:pPr>
            <a:r>
              <a:rPr lang="en-US" sz="1600" b="0" i="0" u="none" strike="noStrike" kern="1200">
                <a:solidFill>
                  <a:srgbClr val="FFFF00"/>
                </a:solidFill>
                <a:effectLst/>
                <a:latin typeface="Calibri" panose="020F0502020204030204" pitchFamily="34" charset="0"/>
                <a:ea typeface="ＭＳ Ｐゴシック" panose="020B0600070205080204" pitchFamily="34" charset="-128"/>
              </a:rPr>
              <a:t>Prominence and Phrasing</a:t>
            </a: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000" b="0" i="0" u="none" strike="noStrike" kern="1200">
              <a:effectLst/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Speech Synthesis </a:t>
            </a:r>
            <a:endParaRPr lang="en-US" sz="2000" kern="120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>
              <a:spcBef>
                <a:spcPts val="1200"/>
              </a:spcBef>
            </a:pPr>
            <a:endParaRPr lang="en-US" sz="3600"/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C21AA5DC-7733-4B63-B885-C58A4C2B72F7}"/>
              </a:ext>
            </a:extLst>
          </p:cNvPr>
          <p:cNvSpPr txBox="1">
            <a:spLocks/>
          </p:cNvSpPr>
          <p:nvPr/>
        </p:nvSpPr>
        <p:spPr bwMode="auto">
          <a:xfrm>
            <a:off x="4755892" y="950641"/>
            <a:ext cx="4265557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Speech Recognition</a:t>
            </a:r>
            <a:endParaRPr lang="en-US" sz="2400" b="0" i="0" u="none" strike="noStrike">
              <a:effectLst/>
              <a:latin typeface="Arial" panose="020B0604020202020204" pitchFamily="34" charset="0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400" b="0" i="0" u="none" strike="noStrike" kern="1200">
              <a:effectLst/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 b="0" i="0" u="none" strike="noStrike" kern="1200">
                <a:effectLst/>
                <a:latin typeface="Calibri" panose="020F0502020204030204" pitchFamily="34" charset="0"/>
                <a:ea typeface="ＭＳ Ｐゴシック" panose="020B0600070205080204" pitchFamily="34" charset="-128"/>
              </a:rPr>
              <a:t>Paralinguistic Prosody </a:t>
            </a: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400" kern="120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>
                <a:latin typeface="Calibri" panose="020F0502020204030204" pitchFamily="34" charset="0"/>
                <a:ea typeface="ＭＳ Ｐゴシック" panose="020B0600070205080204" pitchFamily="34" charset="-128"/>
              </a:rPr>
              <a:t>Prosodic Feature Sets</a:t>
            </a:r>
            <a:endParaRPr lang="en-US" sz="2400" kern="0">
              <a:latin typeface="Arial" panose="020B0604020202020204" pitchFamily="34" charset="0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400" kern="0">
              <a:latin typeface="Arial" panose="020B0604020202020204" pitchFamily="34" charset="0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Pragmatic Prosody </a:t>
            </a:r>
          </a:p>
          <a:p>
            <a:pPr lvl="1" fontAlgn="b">
              <a:spcBef>
                <a:spcPts val="0"/>
              </a:spcBef>
              <a:spcAft>
                <a:spcPts val="0"/>
              </a:spcAft>
            </a:pPr>
            <a:r>
              <a:rPr lang="en-US" sz="16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Prosodic Constructions</a:t>
            </a:r>
            <a:endParaRPr lang="en-US" sz="1600" kern="0">
              <a:latin typeface="Arial" panose="020B0604020202020204" pitchFamily="34" charset="0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400" kern="120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Prosody in Dialog Systems</a:t>
            </a: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400" kern="120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>
                <a:latin typeface="Calibri" panose="020F0502020204030204" pitchFamily="34" charset="0"/>
                <a:ea typeface="ＭＳ Ｐゴシック" panose="020B0600070205080204" pitchFamily="34" charset="-128"/>
              </a:rPr>
              <a:t>Prospects and Challenges</a:t>
            </a:r>
          </a:p>
        </p:txBody>
      </p:sp>
      <p:pic>
        <p:nvPicPr>
          <p:cNvPr id="1028" name="Picture 4" descr="Background, Seamless, Repetition, Pattern, Design">
            <a:extLst>
              <a:ext uri="{FF2B5EF4-FFF2-40B4-BE49-F238E27FC236}">
                <a16:creationId xmlns:a16="http://schemas.microsoft.com/office/drawing/2014/main" id="{AEA75B64-C9CD-4397-93B5-71B0047034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086" b="41718"/>
          <a:stretch/>
        </p:blipFill>
        <p:spPr bwMode="auto">
          <a:xfrm>
            <a:off x="0" y="5962454"/>
            <a:ext cx="9144000" cy="904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Background, Seamless, Repetition, Pattern, Design">
            <a:extLst>
              <a:ext uri="{FF2B5EF4-FFF2-40B4-BE49-F238E27FC236}">
                <a16:creationId xmlns:a16="http://schemas.microsoft.com/office/drawing/2014/main" id="{68680E0A-54DE-4B88-938F-02EFF88273D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086" b="41718"/>
          <a:stretch/>
        </p:blipFill>
        <p:spPr bwMode="auto">
          <a:xfrm>
            <a:off x="152400" y="6114854"/>
            <a:ext cx="9144000" cy="904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37922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21DC6A-C51A-F341-9AF1-93D737C56E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Tone Language Example (II)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A0703D-AD12-1540-91A1-FCC058A139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isiZulu: Southern Bantu language</a:t>
            </a:r>
          </a:p>
          <a:p>
            <a:pPr lvl="1"/>
            <a:r>
              <a:rPr lang="en-US" dirty="0"/>
              <a:t>H(</a:t>
            </a:r>
            <a:r>
              <a:rPr lang="en-US" dirty="0" err="1"/>
              <a:t>igh</a:t>
            </a:r>
            <a:r>
              <a:rPr lang="en-US" dirty="0"/>
              <a:t>), L(ow) tones</a:t>
            </a:r>
          </a:p>
          <a:p>
            <a:pPr lvl="2"/>
            <a:r>
              <a:rPr lang="en-US" dirty="0"/>
              <a:t> HL ”falling” sequence on long syllables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C365182-ED57-6641-A34E-4A840AB35FE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362" y="3654019"/>
            <a:ext cx="7063275" cy="2786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bm_001.wav" descr="bm_001.wav">
            <a:hlinkClick r:id="" action="ppaction://media"/>
            <a:extLst>
              <a:ext uri="{FF2B5EF4-FFF2-40B4-BE49-F238E27FC236}">
                <a16:creationId xmlns:a16="http://schemas.microsoft.com/office/drawing/2014/main" id="{1D1A5122-389D-314D-BC2A-409593F656B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65582" y="4065954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85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22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A43125-F648-6041-A4AA-4A76B4C31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Stress, Tone, Pitch Accent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7A9087-9F11-B044-81C4-5AE07AD8E7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182812"/>
            <a:ext cx="8393723" cy="4649912"/>
          </a:xfrm>
        </p:spPr>
        <p:txBody>
          <a:bodyPr/>
          <a:lstStyle/>
          <a:p>
            <a:r>
              <a:rPr lang="en-US" dirty="0"/>
              <a:t>Pitch accent languages:</a:t>
            </a:r>
          </a:p>
          <a:p>
            <a:pPr lvl="1"/>
            <a:r>
              <a:rPr lang="en-US" dirty="0"/>
              <a:t>“Invariant tonal contours” on accented syllables</a:t>
            </a:r>
          </a:p>
          <a:p>
            <a:pPr lvl="2"/>
            <a:r>
              <a:rPr lang="en-US" dirty="0"/>
              <a:t>Not present on all words or syllables</a:t>
            </a:r>
          </a:p>
          <a:p>
            <a:pPr lvl="2"/>
            <a:r>
              <a:rPr lang="en-US" dirty="0"/>
              <a:t>Specific contours are obligatory</a:t>
            </a:r>
          </a:p>
          <a:p>
            <a:pPr lvl="3"/>
            <a:r>
              <a:rPr lang="en-US" dirty="0"/>
              <a:t>Many different configurations</a:t>
            </a:r>
          </a:p>
          <a:p>
            <a:r>
              <a:rPr lang="en-US" dirty="0"/>
              <a:t>Example: Tokyo Japanese</a:t>
            </a:r>
          </a:p>
          <a:p>
            <a:pPr lvl="1"/>
            <a:r>
              <a:rPr lang="en-US" dirty="0"/>
              <a:t>Pitch change required in some words, at specific positions</a:t>
            </a:r>
            <a:endParaRPr lang="en-US" dirty="0">
              <a:cs typeface="Arial"/>
            </a:endParaRPr>
          </a:p>
          <a:p>
            <a:pPr lvl="1"/>
            <a:r>
              <a:rPr lang="en-US" dirty="0"/>
              <a:t>At most one such accent per word</a:t>
            </a:r>
          </a:p>
          <a:p>
            <a:pPr lvl="4"/>
            <a:r>
              <a:rPr lang="en-US" dirty="0">
                <a:ea typeface="+mn-lt"/>
                <a:cs typeface="+mn-lt"/>
              </a:rPr>
              <a:t>https://www.kanshudo.com/howto/pitch</a:t>
            </a:r>
            <a:endParaRPr lang="en-US" dirty="0">
              <a:cs typeface="Arial"/>
            </a:endParaRPr>
          </a:p>
          <a:p>
            <a:pPr lvl="1"/>
            <a:endParaRPr lang="en-US" dirty="0">
              <a:cs typeface="Arial"/>
            </a:endParaRPr>
          </a:p>
          <a:p>
            <a:pPr lvl="2"/>
            <a:endParaRPr lang="en-US" dirty="0">
              <a:cs typeface="Arial"/>
            </a:endParaRPr>
          </a:p>
        </p:txBody>
      </p:sp>
      <p:pic>
        <p:nvPicPr>
          <p:cNvPr id="4" name="Picture 4" descr="Logo&#10;&#10;Description automatically generated">
            <a:extLst>
              <a:ext uri="{FF2B5EF4-FFF2-40B4-BE49-F238E27FC236}">
                <a16:creationId xmlns:a16="http://schemas.microsoft.com/office/drawing/2014/main" id="{55E56F71-504E-4A4F-8AAF-1B62B872DA3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8555" y="6068494"/>
            <a:ext cx="1439453" cy="558016"/>
          </a:xfrm>
          <a:prstGeom prst="rect">
            <a:avLst/>
          </a:prstGeom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7116BD52-D387-4704-864C-B445E2A3A74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08634" y="6116762"/>
            <a:ext cx="2038565" cy="512852"/>
          </a:xfrm>
          <a:prstGeom prst="rect">
            <a:avLst/>
          </a:prstGeom>
        </p:spPr>
      </p:pic>
      <p:pic>
        <p:nvPicPr>
          <p:cNvPr id="6" name="jp_one">
            <a:hlinkClick r:id="" action="ppaction://media"/>
            <a:extLst>
              <a:ext uri="{FF2B5EF4-FFF2-40B4-BE49-F238E27FC236}">
                <a16:creationId xmlns:a16="http://schemas.microsoft.com/office/drawing/2014/main" id="{AE43E73D-6490-43C4-887A-4A7A1771B78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2537324" y="5889268"/>
            <a:ext cx="730250" cy="730250"/>
          </a:xfrm>
          <a:prstGeom prst="rect">
            <a:avLst/>
          </a:prstGeom>
        </p:spPr>
      </p:pic>
      <p:pic>
        <p:nvPicPr>
          <p:cNvPr id="7" name="jp_position">
            <a:hlinkClick r:id="" action="ppaction://media"/>
            <a:extLst>
              <a:ext uri="{FF2B5EF4-FFF2-40B4-BE49-F238E27FC236}">
                <a16:creationId xmlns:a16="http://schemas.microsoft.com/office/drawing/2014/main" id="{0832073E-3AD3-460F-BE60-8DD8019909D8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6794678" y="5940639"/>
            <a:ext cx="730250" cy="73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305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71228B-AD8F-EE42-8A4B-9624525F3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Acoustics of Tone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0F903D-841C-A04D-A0B6-580D4147FF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600200"/>
            <a:ext cx="8546123" cy="4495800"/>
          </a:xfrm>
        </p:spPr>
        <p:txBody>
          <a:bodyPr/>
          <a:lstStyle/>
          <a:p>
            <a:r>
              <a:rPr lang="en-US" dirty="0"/>
              <a:t>Tonal phenomena typically defined in terms of pitch height or contour</a:t>
            </a:r>
          </a:p>
          <a:p>
            <a:r>
              <a:rPr lang="en-US" dirty="0"/>
              <a:t>May also incorporate additional acoustic-prosodic cues:</a:t>
            </a:r>
          </a:p>
          <a:p>
            <a:pPr lvl="2"/>
            <a:r>
              <a:rPr lang="en-US" dirty="0"/>
              <a:t>Intensity: Loudness can also differentiate some tones</a:t>
            </a:r>
          </a:p>
          <a:p>
            <a:pPr lvl="2"/>
            <a:r>
              <a:rPr lang="en-US" dirty="0"/>
              <a:t>Duration: </a:t>
            </a:r>
          </a:p>
          <a:p>
            <a:pPr lvl="3"/>
            <a:r>
              <a:rPr lang="en-US" dirty="0"/>
              <a:t>Cantonese “checked” tones on shorter, closed syllables</a:t>
            </a:r>
          </a:p>
          <a:p>
            <a:pPr lvl="2"/>
            <a:r>
              <a:rPr lang="en-US" dirty="0"/>
              <a:t>Voice quality: </a:t>
            </a:r>
          </a:p>
          <a:p>
            <a:pPr lvl="3"/>
            <a:r>
              <a:rPr lang="en-US" dirty="0"/>
              <a:t>Low tone in Mandarin associated with creaky voice</a:t>
            </a:r>
          </a:p>
          <a:p>
            <a:pPr lvl="3"/>
            <a:r>
              <a:rPr lang="en-US" dirty="0"/>
              <a:t>Tone &amp; phonation in Vietnamese</a:t>
            </a:r>
          </a:p>
        </p:txBody>
      </p:sp>
    </p:spTree>
    <p:extLst>
      <p:ext uri="{BB962C8B-B14F-4D97-AF65-F5344CB8AC3E}">
        <p14:creationId xmlns:p14="http://schemas.microsoft.com/office/powerpoint/2010/main" val="20146330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9D85E-7EBF-4ECC-BAE9-4B3146DC9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Tone and Glottal Inventories</a:t>
            </a:r>
          </a:p>
        </p:txBody>
      </p:sp>
      <p:pic>
        <p:nvPicPr>
          <p:cNvPr id="4" name="Picture 4" descr="Table&#10;&#10;Description automatically generated">
            <a:extLst>
              <a:ext uri="{FF2B5EF4-FFF2-40B4-BE49-F238E27FC236}">
                <a16:creationId xmlns:a16="http://schemas.microsoft.com/office/drawing/2014/main" id="{49B92614-9E6A-4064-BA5C-592AA7CF8A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5829" y="2168909"/>
            <a:ext cx="8229600" cy="2305280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15A9B2F-5AA7-4C1A-9D5B-D1966A6861EB}"/>
              </a:ext>
            </a:extLst>
          </p:cNvPr>
          <p:cNvSpPr txBox="1"/>
          <p:nvPr/>
        </p:nvSpPr>
        <p:spPr>
          <a:xfrm>
            <a:off x="506645" y="5335498"/>
            <a:ext cx="8027968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latin typeface="Arial"/>
                <a:ea typeface="ＭＳ Ｐゴシック"/>
                <a:cs typeface="Arial"/>
              </a:rPr>
              <a:t>J. Li and M. Hasegawa-Johnson. (2020) </a:t>
            </a:r>
            <a:r>
              <a:rPr lang="en-US" dirty="0" err="1">
                <a:latin typeface="Arial"/>
                <a:ea typeface="ＭＳ Ｐゴシック"/>
                <a:cs typeface="Arial"/>
              </a:rPr>
              <a:t>Autosegmental</a:t>
            </a:r>
            <a:r>
              <a:rPr lang="en-US" dirty="0">
                <a:latin typeface="Arial"/>
                <a:ea typeface="ＭＳ Ｐゴシック"/>
                <a:cs typeface="Arial"/>
              </a:rPr>
              <a:t> Neural Nets: Should Phones and Tones be Synchronous or Asynchronous? </a:t>
            </a:r>
            <a:r>
              <a:rPr lang="en-US" dirty="0" err="1">
                <a:latin typeface="Arial"/>
                <a:ea typeface="ＭＳ Ｐゴシック"/>
                <a:cs typeface="Arial"/>
              </a:rPr>
              <a:t>Interspeech</a:t>
            </a:r>
            <a:r>
              <a:rPr lang="en-US" dirty="0">
                <a:latin typeface="Arial"/>
                <a:ea typeface="ＭＳ Ｐゴシック"/>
                <a:cs typeface="Arial"/>
              </a:rPr>
              <a:t> 2020</a:t>
            </a:r>
          </a:p>
        </p:txBody>
      </p:sp>
    </p:spTree>
    <p:extLst>
      <p:ext uri="{BB962C8B-B14F-4D97-AF65-F5344CB8AC3E}">
        <p14:creationId xmlns:p14="http://schemas.microsoft.com/office/powerpoint/2010/main" val="27916624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73E67F-FDD4-DC40-B648-A261F4EC5A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Prosodic Realization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DD926A-8940-3649-A4A1-3044488312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Many processes affect tonal realization</a:t>
            </a:r>
          </a:p>
          <a:p>
            <a:pPr lvl="1"/>
            <a:r>
              <a:rPr lang="en-US" dirty="0"/>
              <a:t>Differences between underlying tone/stress and observed prosody </a:t>
            </a:r>
          </a:p>
          <a:p>
            <a:pPr lvl="2"/>
            <a:r>
              <a:rPr lang="en-US" dirty="0"/>
              <a:t>Speaker-based</a:t>
            </a:r>
          </a:p>
          <a:p>
            <a:pPr lvl="2"/>
            <a:r>
              <a:rPr lang="en-US" dirty="0"/>
              <a:t>Phonological rule-based vs </a:t>
            </a:r>
          </a:p>
          <a:p>
            <a:pPr lvl="2"/>
            <a:r>
              <a:rPr lang="en-US" dirty="0"/>
              <a:t>Phonetic, articulation-based</a:t>
            </a:r>
          </a:p>
        </p:txBody>
      </p:sp>
    </p:spTree>
    <p:extLst>
      <p:ext uri="{BB962C8B-B14F-4D97-AF65-F5344CB8AC3E}">
        <p14:creationId xmlns:p14="http://schemas.microsoft.com/office/powerpoint/2010/main" val="32425272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D04065-533C-F64F-AC37-FDCC71CDB6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Realization: Phonology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DAADF9-EF1D-5B45-9FE0-B04AF57CBF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English stress shift</a:t>
            </a:r>
          </a:p>
          <a:p>
            <a:endParaRPr lang="en-US" dirty="0"/>
          </a:p>
          <a:p>
            <a:r>
              <a:rPr lang="en-US" dirty="0"/>
              <a:t>(Morpho-)phonological tone spreading</a:t>
            </a:r>
          </a:p>
          <a:p>
            <a:pPr lvl="2"/>
            <a:r>
              <a:rPr lang="en-US" dirty="0"/>
              <a:t>E.g. in Bantu languages, affixation affects tone</a:t>
            </a:r>
          </a:p>
          <a:p>
            <a:pPr lvl="2"/>
            <a:endParaRPr lang="en-US" dirty="0"/>
          </a:p>
          <a:p>
            <a:r>
              <a:rPr lang="en-US" dirty="0"/>
              <a:t>Tone sandhi</a:t>
            </a:r>
          </a:p>
          <a:p>
            <a:pPr lvl="2"/>
            <a:r>
              <a:rPr lang="en-US" dirty="0"/>
              <a:t>Systematic tone changes in context: </a:t>
            </a:r>
          </a:p>
          <a:p>
            <a:pPr lvl="3"/>
            <a:r>
              <a:rPr lang="en-US" dirty="0"/>
              <a:t>E.g. Mandarin: tone3 tone3 </a:t>
            </a:r>
            <a:r>
              <a:rPr lang="en-US" dirty="0">
                <a:sym typeface="Wingdings" pitchFamily="2" charset="2"/>
              </a:rPr>
              <a:t> tone2 tone3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93324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F0E9EF-06FA-334D-87F1-CAE7C2606B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Realization: Phonetic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06AA67-A767-0944-9092-04C4A9BB45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Prosodic coarticulation:</a:t>
            </a:r>
          </a:p>
          <a:p>
            <a:pPr lvl="1"/>
            <a:r>
              <a:rPr lang="en-US" dirty="0"/>
              <a:t>Similar to coarticulation at segmental level</a:t>
            </a:r>
          </a:p>
          <a:p>
            <a:pPr lvl="1"/>
            <a:r>
              <a:rPr lang="en-US" dirty="0"/>
              <a:t>Affected by neighboring prosodic events</a:t>
            </a:r>
          </a:p>
          <a:p>
            <a:pPr lvl="2"/>
            <a:r>
              <a:rPr lang="en-US" dirty="0"/>
              <a:t>Especially in faster or casual speech</a:t>
            </a:r>
          </a:p>
          <a:p>
            <a:pPr lvl="3"/>
            <a:r>
              <a:rPr lang="en-US" dirty="0"/>
              <a:t>Maximum speech of pitch change</a:t>
            </a:r>
          </a:p>
          <a:p>
            <a:r>
              <a:rPr lang="en-US" dirty="0"/>
              <a:t>Prosodic targets not fully reached </a:t>
            </a:r>
          </a:p>
          <a:p>
            <a:pPr lvl="1"/>
            <a:r>
              <a:rPr lang="en-US" dirty="0"/>
              <a:t>Context can even reverse tonal contours</a:t>
            </a:r>
          </a:p>
          <a:p>
            <a:pPr lvl="1"/>
            <a:r>
              <a:rPr lang="en-US" dirty="0"/>
              <a:t>Predominantly carry-over from prior syllables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584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1C4822-0688-384F-BB7E-78A979DA5F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Realization: Phonetic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E2CBC7-01D7-2848-95C8-9280B9EDBA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r>
              <a:rPr lang="en-US" dirty="0"/>
              <a:t>Shih &amp; Kochanski, 2000</a:t>
            </a:r>
          </a:p>
        </p:txBody>
      </p:sp>
      <p:pic>
        <p:nvPicPr>
          <p:cNvPr id="5" name="Picture 4" descr="Chart, histogram&#10;&#10;Description automatically generated">
            <a:extLst>
              <a:ext uri="{FF2B5EF4-FFF2-40B4-BE49-F238E27FC236}">
                <a16:creationId xmlns:a16="http://schemas.microsoft.com/office/drawing/2014/main" id="{E38A19B7-63FE-3648-A5AA-5D32D60032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6368" y="2239297"/>
            <a:ext cx="5404339" cy="3399503"/>
          </a:xfrm>
          <a:prstGeom prst="rect">
            <a:avLst/>
          </a:prstGeom>
        </p:spPr>
      </p:pic>
      <p:sp>
        <p:nvSpPr>
          <p:cNvPr id="7" name="Down Arrow 6">
            <a:extLst>
              <a:ext uri="{FF2B5EF4-FFF2-40B4-BE49-F238E27FC236}">
                <a16:creationId xmlns:a16="http://schemas.microsoft.com/office/drawing/2014/main" id="{6CF0DE59-9F65-324B-8327-8CD6681C6782}"/>
              </a:ext>
            </a:extLst>
          </p:cNvPr>
          <p:cNvSpPr/>
          <p:nvPr/>
        </p:nvSpPr>
        <p:spPr bwMode="auto">
          <a:xfrm>
            <a:off x="3821723" y="2497016"/>
            <a:ext cx="293077" cy="773723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213950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4C7C73-11FC-5041-963C-22035170D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&amp; 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58DF40-C397-F14C-B370-E04F97752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Word-level: Stress, pitch accent, tone</a:t>
            </a:r>
          </a:p>
          <a:p>
            <a:pPr lvl="1"/>
            <a:r>
              <a:rPr lang="en-US" dirty="0"/>
              <a:t>Carry important information, different form</a:t>
            </a:r>
          </a:p>
          <a:p>
            <a:pPr lvl="2"/>
            <a:r>
              <a:rPr lang="en-US" dirty="0"/>
              <a:t>“Functional load”: tone&gt;&gt;pitch accent&gt;&gt; stress</a:t>
            </a:r>
          </a:p>
          <a:p>
            <a:pPr lvl="5"/>
            <a:r>
              <a:rPr lang="en-US" dirty="0"/>
              <a:t>(</a:t>
            </a:r>
            <a:r>
              <a:rPr lang="en-US" dirty="0" err="1"/>
              <a:t>Surendran</a:t>
            </a:r>
            <a:r>
              <a:rPr lang="en-US" dirty="0"/>
              <a:t>, 2004)  </a:t>
            </a:r>
          </a:p>
          <a:p>
            <a:r>
              <a:rPr lang="en-US" dirty="0"/>
              <a:t>Challenges:</a:t>
            </a:r>
          </a:p>
          <a:p>
            <a:pPr lvl="1"/>
            <a:r>
              <a:rPr lang="en-US" dirty="0"/>
              <a:t>Ensembles of acoustic cues, contrasts </a:t>
            </a:r>
          </a:p>
          <a:p>
            <a:pPr lvl="1"/>
            <a:r>
              <a:rPr lang="en-US" dirty="0"/>
              <a:t>Variation in surface realization</a:t>
            </a:r>
          </a:p>
          <a:p>
            <a:pPr lvl="2"/>
            <a:r>
              <a:rPr lang="en-US" dirty="0"/>
              <a:t>Speaker, phonology/morphology, phonetics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49044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F9BAC6-2B8C-D443-A144-41E238274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94B933-C23A-F54A-A91F-D47A4CB580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18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8FE3D5-BA27-834F-84A9-14F0E3866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Prosody and Language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894064-269C-7F41-BB61-4293E62B84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en-US" sz="2400" dirty="0"/>
              <a:t>Prosody affects meaning at all linguistic levels</a:t>
            </a:r>
          </a:p>
          <a:p>
            <a:pPr lvl="1">
              <a:spcBef>
                <a:spcPts val="1800"/>
              </a:spcBef>
            </a:pPr>
            <a:r>
              <a:rPr lang="en-US" sz="2000" dirty="0"/>
              <a:t>Lexical: determines identity, meaning</a:t>
            </a:r>
          </a:p>
          <a:p>
            <a:pPr lvl="2">
              <a:spcBef>
                <a:spcPts val="600"/>
              </a:spcBef>
            </a:pPr>
            <a:r>
              <a:rPr lang="en-US" sz="1800" dirty="0"/>
              <a:t>Tone, stress, pitch accent</a:t>
            </a:r>
          </a:p>
          <a:p>
            <a:pPr lvl="1">
              <a:spcBef>
                <a:spcPts val="1800"/>
              </a:spcBef>
            </a:pPr>
            <a:r>
              <a:rPr lang="en-US" sz="2000" dirty="0"/>
              <a:t>Syntactic: highlights phrasing, prominence</a:t>
            </a:r>
          </a:p>
          <a:p>
            <a:pPr lvl="1">
              <a:spcBef>
                <a:spcPts val="1800"/>
              </a:spcBef>
            </a:pPr>
            <a:r>
              <a:rPr lang="en-US" sz="2000" dirty="0"/>
              <a:t>Sentential force: indicates statement, question</a:t>
            </a:r>
          </a:p>
          <a:p>
            <a:pPr lvl="1">
              <a:spcBef>
                <a:spcPts val="1800"/>
              </a:spcBef>
            </a:pPr>
            <a:r>
              <a:rPr lang="en-US" sz="2000" dirty="0"/>
              <a:t>Information structure: marks given/new information</a:t>
            </a:r>
          </a:p>
          <a:p>
            <a:pPr lvl="1">
              <a:spcBef>
                <a:spcPts val="1800"/>
              </a:spcBef>
            </a:pPr>
            <a:r>
              <a:rPr lang="en-US" sz="2000" dirty="0"/>
              <a:t>Discourse structure: demarcates topic boundaries</a:t>
            </a:r>
            <a:endParaRPr lang="en-US" sz="2000" dirty="0">
              <a:cs typeface="Arial"/>
            </a:endParaRPr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838496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A1F43-B943-A546-863D-0FCDC7D6C3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Variation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58A443-03F7-F34D-A409-781A5634B9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Prosody can influence meaning at all linguistic levels</a:t>
            </a:r>
          </a:p>
          <a:p>
            <a:r>
              <a:rPr lang="en-US" sz="2400" dirty="0"/>
              <a:t>However,</a:t>
            </a:r>
          </a:p>
          <a:p>
            <a:pPr marL="457200" lvl="1" indent="0">
              <a:buNone/>
            </a:pPr>
            <a:r>
              <a:rPr lang="en-US" sz="2400"/>
              <a:t>	Different </a:t>
            </a:r>
            <a:r>
              <a:rPr lang="en-US" sz="2400" dirty="0"/>
              <a:t>factors are marked prosodically in </a:t>
            </a:r>
            <a:r>
              <a:rPr lang="en-US" sz="2400"/>
              <a:t>different 	languages</a:t>
            </a:r>
            <a:endParaRPr lang="en-US" sz="2400" dirty="0"/>
          </a:p>
          <a:p>
            <a:pPr marL="914400" lvl="2" indent="0">
              <a:spcBef>
                <a:spcPts val="1200"/>
              </a:spcBef>
              <a:buNone/>
            </a:pPr>
            <a:r>
              <a:rPr lang="en-US"/>
              <a:t>e.</a:t>
            </a:r>
            <a:r>
              <a:rPr lang="en-US" dirty="0"/>
              <a:t>g. “Focus”: </a:t>
            </a:r>
          </a:p>
          <a:p>
            <a:pPr lvl="3">
              <a:spcBef>
                <a:spcPts val="1200"/>
              </a:spcBef>
            </a:pPr>
            <a:r>
              <a:rPr lang="en-US" dirty="0"/>
              <a:t>English, Mandarin: prosody, reordering, or both</a:t>
            </a:r>
          </a:p>
          <a:p>
            <a:pPr lvl="3">
              <a:spcBef>
                <a:spcPts val="1200"/>
              </a:spcBef>
            </a:pPr>
            <a:r>
              <a:rPr lang="en-US" dirty="0"/>
              <a:t>Wolof, </a:t>
            </a:r>
            <a:r>
              <a:rPr lang="en-US" dirty="0" err="1"/>
              <a:t>Gùrùntùm</a:t>
            </a:r>
            <a:r>
              <a:rPr lang="en-US" dirty="0"/>
              <a:t>: morphological focus markers (“a”)</a:t>
            </a:r>
          </a:p>
          <a:p>
            <a:pPr lvl="3">
              <a:spcBef>
                <a:spcPts val="1200"/>
              </a:spcBef>
            </a:pPr>
            <a:r>
              <a:rPr lang="en-US" dirty="0"/>
              <a:t>Hungarian, Hausa: syntactic reordering, ”focus position”</a:t>
            </a:r>
          </a:p>
          <a:p>
            <a:pPr lvl="3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36913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A1F43-B943-A546-863D-0FCDC7D6C3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Variation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58A443-03F7-F34D-A409-781A5634B9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600200"/>
            <a:ext cx="8440615" cy="4495800"/>
          </a:xfrm>
        </p:spPr>
        <p:txBody>
          <a:bodyPr/>
          <a:lstStyle/>
          <a:p>
            <a:r>
              <a:rPr lang="en-US" dirty="0"/>
              <a:t>Prosody can influence meaning at all linguistic levels</a:t>
            </a:r>
          </a:p>
          <a:p>
            <a:r>
              <a:rPr lang="en-US" dirty="0"/>
              <a:t>However,</a:t>
            </a:r>
          </a:p>
          <a:p>
            <a:pPr lvl="1"/>
            <a:r>
              <a:rPr lang="en-US" dirty="0"/>
              <a:t>Different prosodic cues are employed by different languages for similar phenomena</a:t>
            </a:r>
          </a:p>
          <a:p>
            <a:pPr lvl="2"/>
            <a:r>
              <a:rPr lang="en-US" dirty="0"/>
              <a:t>E.g. Yes/no questions</a:t>
            </a:r>
          </a:p>
          <a:p>
            <a:pPr lvl="3"/>
            <a:r>
              <a:rPr lang="en-US" dirty="0"/>
              <a:t>English: Low pitch with high final rise</a:t>
            </a:r>
          </a:p>
          <a:p>
            <a:pPr lvl="3"/>
            <a:r>
              <a:rPr lang="en-US" dirty="0"/>
              <a:t>Kabardian: Drop in pitch, lower for question than statement</a:t>
            </a:r>
          </a:p>
        </p:txBody>
      </p:sp>
    </p:spTree>
    <p:extLst>
      <p:ext uri="{BB962C8B-B14F-4D97-AF65-F5344CB8AC3E}">
        <p14:creationId xmlns:p14="http://schemas.microsoft.com/office/powerpoint/2010/main" val="35232391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46C49E-821A-479F-A56F-34B9BD79F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Word-level Prosody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418561-83A4-4599-8C1D-70662AFAF0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Gussenhoven’s</a:t>
            </a:r>
            <a:r>
              <a:rPr lang="en-US" dirty="0"/>
              <a:t> (2001) continuum</a:t>
            </a:r>
          </a:p>
          <a:p>
            <a:pPr lvl="2"/>
            <a:r>
              <a:rPr lang="en-US" dirty="0"/>
              <a:t>Cf. Hyman (2009)</a:t>
            </a:r>
          </a:p>
          <a:p>
            <a:pPr lvl="1"/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561372B-24D4-4F41-B667-536C886306E6}"/>
              </a:ext>
            </a:extLst>
          </p:cNvPr>
          <p:cNvCxnSpPr/>
          <p:nvPr/>
        </p:nvCxnSpPr>
        <p:spPr bwMode="auto">
          <a:xfrm>
            <a:off x="973015" y="3985836"/>
            <a:ext cx="7268308" cy="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44E5637-43D1-8846-82F8-9CD579B0E914}"/>
              </a:ext>
            </a:extLst>
          </p:cNvPr>
          <p:cNvCxnSpPr/>
          <p:nvPr/>
        </p:nvCxnSpPr>
        <p:spPr bwMode="auto">
          <a:xfrm>
            <a:off x="1113692" y="3809990"/>
            <a:ext cx="0" cy="41030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A27D4FF-5F9F-5044-9A14-182D649CE8D4}"/>
              </a:ext>
            </a:extLst>
          </p:cNvPr>
          <p:cNvCxnSpPr/>
          <p:nvPr/>
        </p:nvCxnSpPr>
        <p:spPr bwMode="auto">
          <a:xfrm>
            <a:off x="2719754" y="3809990"/>
            <a:ext cx="0" cy="41030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12A54BB-806A-694F-8944-F2ABBB9F2A8A}"/>
              </a:ext>
            </a:extLst>
          </p:cNvPr>
          <p:cNvCxnSpPr/>
          <p:nvPr/>
        </p:nvCxnSpPr>
        <p:spPr bwMode="auto">
          <a:xfrm>
            <a:off x="4466492" y="3809990"/>
            <a:ext cx="0" cy="41030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573F01B-C08C-5747-A26F-654AF75AD0FD}"/>
              </a:ext>
            </a:extLst>
          </p:cNvPr>
          <p:cNvCxnSpPr/>
          <p:nvPr/>
        </p:nvCxnSpPr>
        <p:spPr bwMode="auto">
          <a:xfrm>
            <a:off x="6037384" y="3780682"/>
            <a:ext cx="0" cy="41030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B4BE8D-59CF-1743-AFEF-948D96E91BA1}"/>
              </a:ext>
            </a:extLst>
          </p:cNvPr>
          <p:cNvCxnSpPr/>
          <p:nvPr/>
        </p:nvCxnSpPr>
        <p:spPr bwMode="auto">
          <a:xfrm>
            <a:off x="8030308" y="3809990"/>
            <a:ext cx="0" cy="41030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18CA54E5-3218-074E-9BCA-04A81B706F64}"/>
              </a:ext>
            </a:extLst>
          </p:cNvPr>
          <p:cNvSpPr txBox="1"/>
          <p:nvPr/>
        </p:nvSpPr>
        <p:spPr>
          <a:xfrm>
            <a:off x="392949" y="4318382"/>
            <a:ext cx="14414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N. American</a:t>
            </a:r>
          </a:p>
          <a:p>
            <a:pPr algn="ctr"/>
            <a:r>
              <a:rPr lang="en-US" dirty="0"/>
              <a:t>English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1059A3C-ADF7-2B44-9148-5A1D02787AFC}"/>
              </a:ext>
            </a:extLst>
          </p:cNvPr>
          <p:cNvSpPr txBox="1"/>
          <p:nvPr/>
        </p:nvSpPr>
        <p:spPr>
          <a:xfrm>
            <a:off x="3979530" y="4318381"/>
            <a:ext cx="11849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Tokyo</a:t>
            </a:r>
          </a:p>
          <a:p>
            <a:pPr algn="ctr"/>
            <a:r>
              <a:rPr lang="en-US" dirty="0"/>
              <a:t>Japanese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C5D7685-71AC-754D-BEDD-2A105285636C}"/>
              </a:ext>
            </a:extLst>
          </p:cNvPr>
          <p:cNvSpPr txBox="1"/>
          <p:nvPr/>
        </p:nvSpPr>
        <p:spPr>
          <a:xfrm>
            <a:off x="7392824" y="4272271"/>
            <a:ext cx="11464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Mandarin</a:t>
            </a:r>
          </a:p>
          <a:p>
            <a:pPr algn="ctr"/>
            <a:r>
              <a:rPr lang="en-US" dirty="0"/>
              <a:t>Chinese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8CCFF90-1805-1741-B373-EB15BB248EA6}"/>
              </a:ext>
            </a:extLst>
          </p:cNvPr>
          <p:cNvSpPr txBox="1"/>
          <p:nvPr/>
        </p:nvSpPr>
        <p:spPr>
          <a:xfrm>
            <a:off x="2128335" y="4318381"/>
            <a:ext cx="1300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W. Basque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A46A261-1164-C141-903D-12FA52B7D6AC}"/>
              </a:ext>
            </a:extLst>
          </p:cNvPr>
          <p:cNvSpPr txBox="1"/>
          <p:nvPr/>
        </p:nvSpPr>
        <p:spPr>
          <a:xfrm>
            <a:off x="5496212" y="4214437"/>
            <a:ext cx="1082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Luganda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E2C1167-71B4-C04D-AED4-2CB72749BA94}"/>
              </a:ext>
            </a:extLst>
          </p:cNvPr>
          <p:cNvSpPr txBox="1"/>
          <p:nvPr/>
        </p:nvSpPr>
        <p:spPr>
          <a:xfrm>
            <a:off x="367723" y="3016335"/>
            <a:ext cx="12105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Stress</a:t>
            </a:r>
          </a:p>
          <a:p>
            <a:pPr algn="ctr"/>
            <a:r>
              <a:rPr lang="en-US" dirty="0"/>
              <a:t>Language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4647BF2-B1AC-0941-9819-911CBFC0C519}"/>
              </a:ext>
            </a:extLst>
          </p:cNvPr>
          <p:cNvSpPr txBox="1"/>
          <p:nvPr/>
        </p:nvSpPr>
        <p:spPr>
          <a:xfrm>
            <a:off x="7435412" y="3024148"/>
            <a:ext cx="12105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Tone</a:t>
            </a:r>
          </a:p>
          <a:p>
            <a:pPr algn="ctr"/>
            <a:r>
              <a:rPr lang="en-US" dirty="0"/>
              <a:t>Language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F8130B9-9133-DB4B-833C-B28EF0B0A817}"/>
              </a:ext>
            </a:extLst>
          </p:cNvPr>
          <p:cNvSpPr txBox="1"/>
          <p:nvPr/>
        </p:nvSpPr>
        <p:spPr>
          <a:xfrm>
            <a:off x="3739338" y="2967298"/>
            <a:ext cx="14543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Pitch Accent</a:t>
            </a:r>
          </a:p>
          <a:p>
            <a:pPr algn="ctr"/>
            <a:r>
              <a:rPr lang="en-US" dirty="0"/>
              <a:t>Language</a:t>
            </a:r>
          </a:p>
        </p:txBody>
      </p:sp>
    </p:spTree>
    <p:extLst>
      <p:ext uri="{BB962C8B-B14F-4D97-AF65-F5344CB8AC3E}">
        <p14:creationId xmlns:p14="http://schemas.microsoft.com/office/powerpoint/2010/main" val="42908948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D32649-486C-5E4B-B89A-F1284C8FB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Stress, Tone, Pitch Accent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5F6709-77F9-7445-AFCB-A5DDC164EC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Stress systems:</a:t>
            </a:r>
          </a:p>
          <a:p>
            <a:pPr lvl="1"/>
            <a:r>
              <a:rPr lang="en-US" dirty="0"/>
              <a:t>Strong and weak syllables form</a:t>
            </a:r>
          </a:p>
          <a:p>
            <a:pPr lvl="2"/>
            <a:r>
              <a:rPr lang="en-US" dirty="0"/>
              <a:t>Hierarchical metrical structure of words</a:t>
            </a:r>
          </a:p>
          <a:p>
            <a:pPr lvl="2"/>
            <a:r>
              <a:rPr lang="en-US" dirty="0"/>
              <a:t>Strong syllables: </a:t>
            </a:r>
          </a:p>
          <a:p>
            <a:pPr lvl="3"/>
            <a:r>
              <a:rPr lang="en-US" dirty="0"/>
              <a:t>Longer duration, louder intensity, pitch</a:t>
            </a:r>
          </a:p>
          <a:p>
            <a:pPr lvl="1"/>
            <a:r>
              <a:rPr lang="en-US" dirty="0"/>
              <a:t>Pitch contour varies independently</a:t>
            </a:r>
          </a:p>
          <a:p>
            <a:pPr lvl="1"/>
            <a:r>
              <a:rPr lang="en-US" dirty="0"/>
              <a:t>Example: American English</a:t>
            </a:r>
          </a:p>
          <a:p>
            <a:pPr lvl="2"/>
            <a:r>
              <a:rPr lang="en-US" dirty="0"/>
              <a:t>Every word has a syllable bearing primary stress</a:t>
            </a:r>
          </a:p>
          <a:p>
            <a:pPr lvl="3"/>
            <a:r>
              <a:rPr lang="en-US" dirty="0"/>
              <a:t>Isolated word stress (largely) predictable by rule</a:t>
            </a:r>
            <a:endParaRPr lang="en-US" dirty="0">
              <a:cs typeface="Arial"/>
            </a:endParaRPr>
          </a:p>
          <a:p>
            <a:pPr lvl="3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06327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B34E6A1-6914-4976-BEDD-35690E0C5556}"/>
              </a:ext>
            </a:extLst>
          </p:cNvPr>
          <p:cNvSpPr/>
          <p:nvPr/>
        </p:nvSpPr>
        <p:spPr bwMode="auto">
          <a:xfrm>
            <a:off x="457200" y="979906"/>
            <a:ext cx="8299599" cy="5878094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9979" y="3348"/>
            <a:ext cx="8229600" cy="1143000"/>
          </a:xfrm>
        </p:spPr>
        <p:txBody>
          <a:bodyPr/>
          <a:lstStyle/>
          <a:p>
            <a:r>
              <a:rPr lang="en-US" sz="3600" dirty="0"/>
              <a:t>English Noun Stress (</a:t>
            </a:r>
            <a:r>
              <a:rPr lang="en-US" sz="3600" dirty="0" err="1"/>
              <a:t>Kreidler</a:t>
            </a:r>
            <a:r>
              <a:rPr lang="en-US" sz="3600" dirty="0"/>
              <a:t> 1989)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60000">
            <a:off x="439979" y="1051586"/>
            <a:ext cx="8267658" cy="6120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4971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62AC98-C594-3C48-99E4-2F4D1FEF2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Stress, Tone, Pitch Accent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F8B31-D69A-CC42-8B44-851670B449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Tone systems</a:t>
            </a:r>
          </a:p>
          <a:p>
            <a:pPr lvl="1"/>
            <a:r>
              <a:rPr lang="en-US" dirty="0"/>
              <a:t>Pitch determines word meaning</a:t>
            </a:r>
          </a:p>
          <a:p>
            <a:pPr lvl="2"/>
            <a:r>
              <a:rPr lang="en-US" dirty="0"/>
              <a:t>Pitch height targets (H/L)</a:t>
            </a:r>
          </a:p>
          <a:p>
            <a:pPr lvl="2"/>
            <a:r>
              <a:rPr lang="en-US" dirty="0"/>
              <a:t>Contour targets (Rising/Falling)</a:t>
            </a:r>
          </a:p>
          <a:p>
            <a:pPr lvl="1"/>
            <a:r>
              <a:rPr lang="en-US" dirty="0"/>
              <a:t>Pitch contrasts on tone-bearing units (TBUs)</a:t>
            </a:r>
          </a:p>
          <a:p>
            <a:pPr lvl="2"/>
            <a:r>
              <a:rPr lang="en-US" dirty="0"/>
              <a:t>E.g. syllables</a:t>
            </a:r>
          </a:p>
          <a:p>
            <a:pPr lvl="1"/>
            <a:r>
              <a:rPr lang="en-US" dirty="0"/>
              <a:t>Common across world’s languages</a:t>
            </a:r>
          </a:p>
          <a:p>
            <a:pPr lvl="2"/>
            <a:r>
              <a:rPr lang="en-US" dirty="0"/>
              <a:t>70% estimated to be tonal: Africa, Asia (Yip, 2002)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75479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7581A-F242-564E-AB64-F86A9D058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Tone Language Example (I)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7942A5-A4FE-6148-961E-DF28719DB8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Mandarin Chinese</a:t>
            </a:r>
          </a:p>
          <a:p>
            <a:pPr lvl="1"/>
            <a:r>
              <a:rPr lang="en-US" dirty="0"/>
              <a:t>4 canonical tones</a:t>
            </a:r>
          </a:p>
          <a:p>
            <a:pPr lvl="2"/>
            <a:r>
              <a:rPr lang="en-US" dirty="0"/>
              <a:t>Distinguished by height, contour</a:t>
            </a:r>
          </a:p>
          <a:p>
            <a:pPr lvl="2"/>
            <a:r>
              <a:rPr lang="en-US" dirty="0"/>
              <a:t>“Neutral tone” on weak syllables</a:t>
            </a:r>
          </a:p>
          <a:p>
            <a:pPr lvl="2"/>
            <a:endParaRPr lang="en-US" dirty="0"/>
          </a:p>
          <a:p>
            <a:pPr lvl="2"/>
            <a:r>
              <a:rPr lang="ja-JP" altLang="en-US"/>
              <a:t>妈</a:t>
            </a:r>
            <a:r>
              <a:rPr lang="en-US" altLang="ja-JP" dirty="0"/>
              <a:t> </a:t>
            </a:r>
            <a:r>
              <a:rPr lang="en-US" dirty="0"/>
              <a:t>Ma1: mother; </a:t>
            </a:r>
            <a:r>
              <a:rPr lang="ja-JP" altLang="en-US"/>
              <a:t>麻</a:t>
            </a:r>
            <a:r>
              <a:rPr lang="en-US" altLang="ja-JP" dirty="0"/>
              <a:t> </a:t>
            </a:r>
            <a:r>
              <a:rPr lang="en-US" dirty="0"/>
              <a:t>Ma2: hemp; </a:t>
            </a:r>
          </a:p>
          <a:p>
            <a:pPr lvl="2"/>
            <a:r>
              <a:rPr lang="ja-JP" altLang="en-US"/>
              <a:t>马</a:t>
            </a:r>
            <a:r>
              <a:rPr lang="en-US" altLang="ja-JP" dirty="0"/>
              <a:t> </a:t>
            </a:r>
            <a:r>
              <a:rPr lang="en-US" dirty="0"/>
              <a:t>Ma3: horse; </a:t>
            </a:r>
            <a:r>
              <a:rPr lang="ja-JP" altLang="en-US"/>
              <a:t>骂</a:t>
            </a:r>
            <a:r>
              <a:rPr lang="en-US" altLang="ja-JP" dirty="0"/>
              <a:t> </a:t>
            </a:r>
            <a:r>
              <a:rPr lang="en-US" dirty="0"/>
              <a:t>Ma4: scold</a:t>
            </a:r>
          </a:p>
          <a:p>
            <a:pPr lvl="3"/>
            <a:r>
              <a:rPr lang="en-US" dirty="0"/>
              <a:t>Ma neutral tone: question particle</a:t>
            </a:r>
          </a:p>
          <a:p>
            <a:pPr lvl="1"/>
            <a:endParaRPr lang="en-US" dirty="0"/>
          </a:p>
        </p:txBody>
      </p:sp>
      <p:pic>
        <p:nvPicPr>
          <p:cNvPr id="4" name="Picture 3" descr="Image result for chinese four tones">
            <a:extLst>
              <a:ext uri="{FF2B5EF4-FFF2-40B4-BE49-F238E27FC236}">
                <a16:creationId xmlns:a16="http://schemas.microsoft.com/office/drawing/2014/main" id="{51764A39-6F08-E540-B44C-736D5FF74304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0300" y="1600200"/>
            <a:ext cx="2476500" cy="2000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fourtones.wav" descr="fourtones.wav">
            <a:hlinkClick r:id="" action="ppaction://media"/>
            <a:extLst>
              <a:ext uri="{FF2B5EF4-FFF2-40B4-BE49-F238E27FC236}">
                <a16:creationId xmlns:a16="http://schemas.microsoft.com/office/drawing/2014/main" id="{EAF74604-6B38-244E-9315-B58FC62D653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310923" y="4171462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674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5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Mountain Top">
  <a:themeElements>
    <a:clrScheme name="Mountain Top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Mountain Top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Mountain Top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Mountain Top</Template>
  <TotalTime>51746</TotalTime>
  <Words>890</Words>
  <Application>Microsoft Office PowerPoint</Application>
  <PresentationFormat>On-screen Show (4:3)</PresentationFormat>
  <Paragraphs>181</Paragraphs>
  <Slides>19</Slides>
  <Notes>1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Mountain Top</vt:lpstr>
      <vt:lpstr>Contents </vt:lpstr>
      <vt:lpstr>Prosody and Language</vt:lpstr>
      <vt:lpstr>Variation</vt:lpstr>
      <vt:lpstr>Variation</vt:lpstr>
      <vt:lpstr>Word-level Prosody</vt:lpstr>
      <vt:lpstr>Stress, Tone, Pitch Accent</vt:lpstr>
      <vt:lpstr>English Noun Stress (Kreidler 1989)</vt:lpstr>
      <vt:lpstr>Stress, Tone, Pitch Accent</vt:lpstr>
      <vt:lpstr>Tone Language Example (I)</vt:lpstr>
      <vt:lpstr>Tone Language Example (II)</vt:lpstr>
      <vt:lpstr>Stress, Tone, Pitch Accent</vt:lpstr>
      <vt:lpstr>Acoustics of Tone</vt:lpstr>
      <vt:lpstr>Tone and Glottal Inventories</vt:lpstr>
      <vt:lpstr>Prosodic Realization</vt:lpstr>
      <vt:lpstr>Realization: Phonology</vt:lpstr>
      <vt:lpstr>Realization: Phonetic</vt:lpstr>
      <vt:lpstr>Realization: Phonetic</vt:lpstr>
      <vt:lpstr>Summary &amp; Challenges</vt:lpstr>
      <vt:lpstr>PowerPoint Presentation</vt:lpstr>
    </vt:vector>
  </TitlesOfParts>
  <Company>Univ. of Tokyo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Interactive Systems Group</dc:title>
  <dc:creator>Sanpo Lab</dc:creator>
  <cp:lastModifiedBy>Ward, Nigel G.</cp:lastModifiedBy>
  <cp:revision>3547</cp:revision>
  <cp:lastPrinted>2021-05-18T23:20:02Z</cp:lastPrinted>
  <dcterms:created xsi:type="dcterms:W3CDTF">2002-10-17T07:23:49Z</dcterms:created>
  <dcterms:modified xsi:type="dcterms:W3CDTF">2021-07-31T17:21:50Z</dcterms:modified>
</cp:coreProperties>
</file>