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2"/>
  </p:notesMasterIdLst>
  <p:handoutMasterIdLst>
    <p:handoutMasterId r:id="rId23"/>
  </p:handoutMasterIdLst>
  <p:sldIdLst>
    <p:sldId id="1066" r:id="rId2"/>
    <p:sldId id="764" r:id="rId3"/>
    <p:sldId id="789" r:id="rId4"/>
    <p:sldId id="765" r:id="rId5"/>
    <p:sldId id="767" r:id="rId6"/>
    <p:sldId id="790" r:id="rId7"/>
    <p:sldId id="791" r:id="rId8"/>
    <p:sldId id="772" r:id="rId9"/>
    <p:sldId id="784" r:id="rId10"/>
    <p:sldId id="771" r:id="rId11"/>
    <p:sldId id="780" r:id="rId12"/>
    <p:sldId id="778" r:id="rId13"/>
    <p:sldId id="787" r:id="rId14"/>
    <p:sldId id="692" r:id="rId15"/>
    <p:sldId id="785" r:id="rId16"/>
    <p:sldId id="970" r:id="rId17"/>
    <p:sldId id="781" r:id="rId18"/>
    <p:sldId id="786" r:id="rId19"/>
    <p:sldId id="762" r:id="rId20"/>
    <p:sldId id="773" r:id="rId21"/>
  </p:sldIdLst>
  <p:sldSz cx="9144000" cy="6858000" type="screen4x3"/>
  <p:notesSz cx="6858000" cy="923925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1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7"/>
    <a:srgbClr val="FFFFFF"/>
    <a:srgbClr val="05419E"/>
    <a:srgbClr val="FFCCFF"/>
    <a:srgbClr val="0072BD"/>
    <a:srgbClr val="D95319"/>
    <a:srgbClr val="01359A"/>
    <a:srgbClr val="003295"/>
    <a:srgbClr val="084AA1"/>
    <a:srgbClr val="0A51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98" autoAdjust="0"/>
    <p:restoredTop sz="96357" autoAdjust="0"/>
  </p:normalViewPr>
  <p:slideViewPr>
    <p:cSldViewPr snapToGrid="0">
      <p:cViewPr varScale="1">
        <p:scale>
          <a:sx n="108" d="100"/>
          <a:sy n="108" d="100"/>
        </p:scale>
        <p:origin x="1146" y="96"/>
      </p:cViewPr>
      <p:guideLst>
        <p:guide orient="horz" pos="22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40" d="100"/>
        <a:sy n="140" d="100"/>
      </p:scale>
      <p:origin x="0" y="-606"/>
    </p:cViewPr>
  </p:sorterViewPr>
  <p:notesViewPr>
    <p:cSldViewPr snapToGrid="0">
      <p:cViewPr varScale="1">
        <p:scale>
          <a:sx n="68" d="100"/>
          <a:sy n="68" d="100"/>
        </p:scale>
        <p:origin x="2838" y="78"/>
      </p:cViewPr>
      <p:guideLst>
        <p:guide orient="horz" pos="2910"/>
        <p:guide pos="2160"/>
      </p:guideLst>
    </p:cSldViewPr>
  </p:notes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42" tIns="45123" rIns="90242" bIns="4512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3" y="0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42" tIns="45123" rIns="90242" bIns="4512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ja-JP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7287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42" tIns="45123" rIns="90242" bIns="4512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3" y="8777287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42" tIns="45123" rIns="90242" bIns="4512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B933D1E-80BE-444B-94DB-FA0AC1C459D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62496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1963"/>
          </a:xfrm>
          <a:prstGeom prst="rect">
            <a:avLst/>
          </a:prstGeom>
        </p:spPr>
        <p:txBody>
          <a:bodyPr vert="horz" lIns="90242" tIns="45123" rIns="90242" bIns="451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6" y="0"/>
            <a:ext cx="2971800" cy="461963"/>
          </a:xfrm>
          <a:prstGeom prst="rect">
            <a:avLst/>
          </a:prstGeom>
        </p:spPr>
        <p:txBody>
          <a:bodyPr vert="horz" lIns="90242" tIns="45123" rIns="90242" bIns="45123" rtlCol="0"/>
          <a:lstStyle>
            <a:lvl1pPr algn="r">
              <a:defRPr sz="1200"/>
            </a:lvl1pPr>
          </a:lstStyle>
          <a:p>
            <a:fld id="{FB4605E5-09BA-467E-8D5F-790F7A9DC9D7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20775" y="693738"/>
            <a:ext cx="461645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42" tIns="45123" rIns="90242" bIns="451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88645"/>
            <a:ext cx="5486400" cy="4157663"/>
          </a:xfrm>
          <a:prstGeom prst="rect">
            <a:avLst/>
          </a:prstGeom>
        </p:spPr>
        <p:txBody>
          <a:bodyPr vert="horz" lIns="90242" tIns="45123" rIns="90242" bIns="451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5683"/>
            <a:ext cx="2971800" cy="461963"/>
          </a:xfrm>
          <a:prstGeom prst="rect">
            <a:avLst/>
          </a:prstGeom>
        </p:spPr>
        <p:txBody>
          <a:bodyPr vert="horz" lIns="90242" tIns="45123" rIns="90242" bIns="451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6" y="8775683"/>
            <a:ext cx="2971800" cy="461963"/>
          </a:xfrm>
          <a:prstGeom prst="rect">
            <a:avLst/>
          </a:prstGeom>
        </p:spPr>
        <p:txBody>
          <a:bodyPr vert="horz" lIns="90242" tIns="45123" rIns="90242" bIns="45123" rtlCol="0" anchor="b"/>
          <a:lstStyle>
            <a:lvl1pPr algn="r">
              <a:defRPr sz="1200"/>
            </a:lvl1pPr>
          </a:lstStyle>
          <a:p>
            <a:fld id="{29BDAC53-7A3B-4047-838F-AC2D1EB755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60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DAC53-7A3B-4047-838F-AC2D1EB7554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998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12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25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126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512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512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3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5136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7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8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9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514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5144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0163E5B-82AC-4787-8415-FF8699C5043D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146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2B880-C0BB-44C1-8AC9-C51D04CF0B1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49918-BC7F-40D9-B22C-9B0F7F46F277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C2852-C21C-48FF-9C48-C01BA854C3FA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552627-1FD7-48DC-86B7-26D5D43A9FBD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8DB14-8A3B-429B-8D6E-A3AEE008E29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1ADF1-CA16-4DE1-8D9D-033EB25882D5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E52331-BE03-47D8-BAD0-F6BC65B8D600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F7B694-A21E-413D-8924-E0177E7DDEED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FA49D-4BB6-4723-AE15-752136DEE383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2ABE7A-140D-4652-9E1D-56A5B212939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0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10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410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10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410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11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1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1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ja-JP"/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ja-JP"/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B5E2AF24-5323-4747-B67F-38D0FF57F093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EABD4-B531-4E15-B148-770C53D5B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282" y="252664"/>
            <a:ext cx="8229600" cy="825759"/>
          </a:xfrm>
        </p:spPr>
        <p:txBody>
          <a:bodyPr/>
          <a:lstStyle/>
          <a:p>
            <a:pPr algn="l"/>
            <a:r>
              <a:rPr lang="en-US" sz="3200"/>
              <a:t>Contents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5E204D-3005-4944-A3BC-5B72E8B915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282" y="1205164"/>
            <a:ext cx="4469522" cy="4495800"/>
          </a:xfrm>
        </p:spPr>
        <p:txBody>
          <a:bodyPr numCol="1"/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About the Tutorial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Why Prosody Matters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Applications Overview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Pitch Production and Perception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Other Proso</a:t>
            </a:r>
            <a:r>
              <a:rPr lang="en-US" sz="20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dic Properties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Tone and Lexical Prosody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Prominence and Phrasing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Prosody in Synthesis and Recognition</a:t>
            </a:r>
            <a:endParaRPr lang="en-US" sz="2000" b="0" i="0" u="none" strike="noStrike">
              <a:effectLst/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Paralinguistic Prosody 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b="0" i="0" u="none" strike="noStrike">
              <a:effectLst/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kern="120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>
              <a:spcBef>
                <a:spcPts val="1200"/>
              </a:spcBef>
            </a:pPr>
            <a:endParaRPr lang="en-US" sz="3600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C21AA5DC-7733-4B63-B885-C58A4C2B72F7}"/>
              </a:ext>
            </a:extLst>
          </p:cNvPr>
          <p:cNvSpPr txBox="1">
            <a:spLocks/>
          </p:cNvSpPr>
          <p:nvPr/>
        </p:nvSpPr>
        <p:spPr bwMode="auto">
          <a:xfrm>
            <a:off x="4757112" y="1205164"/>
            <a:ext cx="426555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kern="1200">
                <a:solidFill>
                  <a:srgbClr val="FFFF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Historical Perspective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kern="120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Calibri" panose="020F0502020204030204" pitchFamily="34" charset="0"/>
                <a:ea typeface="ＭＳ Ｐゴシック" panose="020B0600070205080204" pitchFamily="34" charset="-128"/>
              </a:rPr>
              <a:t>Prosodic Feature Sets</a:t>
            </a:r>
            <a:endParaRPr lang="en-US" sz="2000" kern="0"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Three Realms of Prosodic Function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kern="0"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Prosody in Turn-Taking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Prosodic Constructions</a:t>
            </a:r>
            <a:endParaRPr lang="en-US" sz="2000" kern="0"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Superpositional Modeling </a:t>
            </a:r>
            <a:endParaRPr lang="en-US" sz="2000" kern="0"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kern="120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Prosody in Dialog Systems 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Calibri" panose="020F0502020204030204" pitchFamily="34" charset="0"/>
                <a:ea typeface="ＭＳ Ｐゴシック" panose="020B0600070205080204" pitchFamily="34" charset="-128"/>
              </a:rPr>
              <a:t>Individual Variation 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0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Challenges</a:t>
            </a:r>
            <a:endParaRPr lang="en-US" sz="2000" kern="0">
              <a:latin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7A03A9-2B04-4439-AC6C-5AA4594BEA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866" t="37894" r="57216" b="12369"/>
          <a:stretch/>
        </p:blipFill>
        <p:spPr>
          <a:xfrm rot="5400000">
            <a:off x="4090735" y="1816770"/>
            <a:ext cx="962527" cy="914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792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Image result for elizabeth 1 cour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48578"/>
            <a:ext cx="7300351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hyphenpress.co.uk/images/136/large_denh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491302"/>
            <a:ext cx="3390900" cy="555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AA58D53-F7D4-4930-938A-333B5306A436}"/>
              </a:ext>
            </a:extLst>
          </p:cNvPr>
          <p:cNvSpPr txBox="1">
            <a:spLocks/>
          </p:cNvSpPr>
          <p:nvPr/>
        </p:nvSpPr>
        <p:spPr bwMode="auto">
          <a:xfrm>
            <a:off x="457200" y="190500"/>
            <a:ext cx="859847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algn="l"/>
            <a:r>
              <a:rPr lang="en-US" sz="2600" kern="0"/>
              <a:t>How to Speak like the Nobility </a:t>
            </a:r>
          </a:p>
        </p:txBody>
      </p:sp>
    </p:spTree>
    <p:extLst>
      <p:ext uri="{BB962C8B-B14F-4D97-AF65-F5344CB8AC3E}">
        <p14:creationId xmlns:p14="http://schemas.microsoft.com/office/powerpoint/2010/main" val="336150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0999FF-1629-4C0D-9F8D-BAA41F5A42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1" y="1600200"/>
            <a:ext cx="8424909" cy="4495800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A convenient prescriptive rule </a:t>
            </a:r>
          </a:p>
          <a:p>
            <a:r>
              <a:rPr lang="en-US" sz="2000"/>
              <a:t>Easy to state</a:t>
            </a:r>
          </a:p>
          <a:p>
            <a:r>
              <a:rPr lang="en-US" sz="2000"/>
              <a:t>Relates prosody and syntax</a:t>
            </a:r>
          </a:p>
          <a:p>
            <a:r>
              <a:rPr lang="en-US" sz="2000"/>
              <a:t>Ties to politeness</a:t>
            </a:r>
          </a:p>
          <a:p>
            <a:r>
              <a:rPr lang="en-US" sz="2000"/>
              <a:t>Easy to perceive (only pitch, only final pitch)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However</a:t>
            </a:r>
          </a:p>
          <a:p>
            <a:r>
              <a:rPr lang="en-US" sz="2000"/>
              <a:t>False for most dialects of English</a:t>
            </a:r>
          </a:p>
          <a:p>
            <a:r>
              <a:rPr lang="en-US" sz="2000"/>
              <a:t>Even in Received Pronunciation, false for most question types</a:t>
            </a:r>
          </a:p>
          <a:p>
            <a:pPr lvl="2">
              <a:spcBef>
                <a:spcPts val="1200"/>
              </a:spcBef>
            </a:pPr>
            <a:r>
              <a:rPr lang="en-US" sz="1200" i="1"/>
              <a:t>“would you prefer tea, or coffee?”</a:t>
            </a:r>
          </a:p>
          <a:p>
            <a:pPr>
              <a:spcBef>
                <a:spcPts val="1200"/>
              </a:spcBef>
            </a:pPr>
            <a:r>
              <a:rPr lang="en-US" sz="2000"/>
              <a:t>Statistically not true in conversation corpora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ACC7E19-0BB8-4DC6-81D4-C4F5537A4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/>
              <a:t>“Questions go up” - the Myth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925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uw Edwards">
            <a:extLst>
              <a:ext uri="{FF2B5EF4-FFF2-40B4-BE49-F238E27FC236}">
                <a16:creationId xmlns:a16="http://schemas.microsoft.com/office/drawing/2014/main" id="{42E5123C-133D-4044-A94C-5580853BD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7" y="995749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89" y="0"/>
            <a:ext cx="8967355" cy="1143000"/>
          </a:xfrm>
        </p:spPr>
        <p:txBody>
          <a:bodyPr/>
          <a:lstStyle/>
          <a:p>
            <a:r>
              <a:rPr lang="en-US" sz="3600"/>
              <a:t>Today we still have Exemplary Speakers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16EB32-D2D2-4767-AB63-A8F0898241BD}"/>
              </a:ext>
            </a:extLst>
          </p:cNvPr>
          <p:cNvSpPr/>
          <p:nvPr/>
        </p:nvSpPr>
        <p:spPr bwMode="auto">
          <a:xfrm>
            <a:off x="1375837" y="3221355"/>
            <a:ext cx="6392325" cy="2640896"/>
          </a:xfrm>
          <a:prstGeom prst="rect">
            <a:avLst/>
          </a:prstGeom>
          <a:solidFill>
            <a:srgbClr val="003397">
              <a:alpha val="8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200"/>
              <a:t>But broadcast speech is prosodically peculiar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200"/>
              <a:t>No interactivity, little stance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200"/>
              <a:t>Complex written sentences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200"/>
              <a:t>No variation in loudness, nor voice properties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200"/>
              <a:t>So the intonation carries a heavier burden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7BDB20-59BD-4E8B-85C0-7882464CE3A2}"/>
              </a:ext>
            </a:extLst>
          </p:cNvPr>
          <p:cNvSpPr txBox="1"/>
          <p:nvPr/>
        </p:nvSpPr>
        <p:spPr>
          <a:xfrm>
            <a:off x="780832" y="6351973"/>
            <a:ext cx="4052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newsreaders, TED talk presenters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DC0A2A-75E5-4AB7-A194-79EC02FE80D1}"/>
              </a:ext>
            </a:extLst>
          </p:cNvPr>
          <p:cNvSpPr txBox="1"/>
          <p:nvPr/>
        </p:nvSpPr>
        <p:spPr>
          <a:xfrm>
            <a:off x="8249317" y="6000750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bbc.com</a:t>
            </a:r>
          </a:p>
        </p:txBody>
      </p:sp>
    </p:spTree>
    <p:extLst>
      <p:ext uri="{BB962C8B-B14F-4D97-AF65-F5344CB8AC3E}">
        <p14:creationId xmlns:p14="http://schemas.microsoft.com/office/powerpoint/2010/main" val="221453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F2102-F01A-4E5C-B84A-577684BC5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74DBB3F9-7591-4F76-87FF-BF17FA5CFDA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AA69DDDE-7496-4C16-BAB8-7D5C6E2563FA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8">
            <a:extLst>
              <a:ext uri="{FF2B5EF4-FFF2-40B4-BE49-F238E27FC236}">
                <a16:creationId xmlns:a16="http://schemas.microsoft.com/office/drawing/2014/main" id="{79E60643-493C-4113-9DAE-8C52D2B80AD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>
            <a:extLst>
              <a:ext uri="{FF2B5EF4-FFF2-40B4-BE49-F238E27FC236}">
                <a16:creationId xmlns:a16="http://schemas.microsoft.com/office/drawing/2014/main" id="{CC803A7F-BD09-45B8-900C-D7C1264752D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2">
            <a:extLst>
              <a:ext uri="{FF2B5EF4-FFF2-40B4-BE49-F238E27FC236}">
                <a16:creationId xmlns:a16="http://schemas.microsoft.com/office/drawing/2014/main" id="{06F896C9-2C04-4603-A70D-77E98B4024E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76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>
            <a:extLst>
              <a:ext uri="{FF2B5EF4-FFF2-40B4-BE49-F238E27FC236}">
                <a16:creationId xmlns:a16="http://schemas.microsoft.com/office/drawing/2014/main" id="{C979CEA1-C092-4DD9-845D-1D0CFF71FDD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029200" y="3886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>
            <a:extLst>
              <a:ext uri="{FF2B5EF4-FFF2-40B4-BE49-F238E27FC236}">
                <a16:creationId xmlns:a16="http://schemas.microsoft.com/office/drawing/2014/main" id="{1B11EF02-8628-4499-B53E-E183A685582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181600" y="4038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1E957AD-ED1B-4953-8FDC-F861C055FA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76" t="14409" r="7573" b="4866"/>
          <a:stretch/>
        </p:blipFill>
        <p:spPr>
          <a:xfrm>
            <a:off x="683580" y="1505556"/>
            <a:ext cx="7767962" cy="43625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B04CE4A-22BC-4862-B0D4-A4BE78222110}"/>
              </a:ext>
            </a:extLst>
          </p:cNvPr>
          <p:cNvSpPr txBox="1"/>
          <p:nvPr/>
        </p:nvSpPr>
        <p:spPr>
          <a:xfrm>
            <a:off x="7410632" y="5591141"/>
            <a:ext cx="1922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/>
              <a:t>joseiana.com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8284803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299"/>
            <a:ext cx="8229600" cy="1046769"/>
          </a:xfrm>
        </p:spPr>
        <p:txBody>
          <a:bodyPr/>
          <a:lstStyle/>
          <a:p>
            <a:r>
              <a:rPr lang="en-US" sz="4000"/>
              <a:t>Prosodic </a:t>
            </a:r>
            <a:r>
              <a:rPr lang="en-US" sz="4000" dirty="0"/>
              <a:t>Notation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9574" y="1387220"/>
            <a:ext cx="7260895" cy="4495800"/>
          </a:xfrm>
        </p:spPr>
        <p:txBody>
          <a:bodyPr/>
          <a:lstStyle/>
          <a:p>
            <a:pPr>
              <a:buNone/>
            </a:pPr>
            <a:r>
              <a:rPr lang="en-US" sz="2200" dirty="0"/>
              <a:t>cuneiform  (~3000 </a:t>
            </a:r>
            <a:r>
              <a:rPr lang="en-US" sz="2200"/>
              <a:t>BC) </a:t>
            </a:r>
          </a:p>
          <a:p>
            <a:pPr>
              <a:buNone/>
            </a:pPr>
            <a:r>
              <a:rPr lang="en-US" sz="2200"/>
              <a:t>plays </a:t>
            </a:r>
            <a:r>
              <a:rPr lang="en-US" sz="2200" dirty="0"/>
              <a:t>(~500 </a:t>
            </a:r>
            <a:r>
              <a:rPr lang="en-US" sz="2200"/>
              <a:t>BC),  spaces between words (~900 AD)</a:t>
            </a:r>
          </a:p>
          <a:p>
            <a:pPr>
              <a:buNone/>
            </a:pPr>
            <a:endParaRPr lang="en-US" sz="2200" dirty="0"/>
          </a:p>
          <a:p>
            <a:pPr>
              <a:buNone/>
            </a:pPr>
            <a:r>
              <a:rPr lang="en-US" sz="2800" b="1" kern="0">
                <a:solidFill>
                  <a:srgbClr val="FFFF00"/>
                </a:solidFill>
                <a:latin typeface="Times" pitchFamily="18" charset="0"/>
                <a:ea typeface="+mn-ea"/>
              </a:rPr>
              <a:t>. , </a:t>
            </a:r>
            <a:r>
              <a:rPr lang="en-US" sz="2800" b="1" kern="0">
                <a:solidFill>
                  <a:srgbClr val="FFFF00"/>
                </a:solidFill>
                <a:latin typeface="Times" pitchFamily="18" charset="0"/>
              </a:rPr>
              <a:t>? !</a:t>
            </a:r>
            <a:r>
              <a:rPr lang="en-US" sz="2800" b="1" kern="0">
                <a:solidFill>
                  <a:srgbClr val="FFFF00"/>
                </a:solidFill>
                <a:latin typeface="Times" pitchFamily="18" charset="0"/>
                <a:ea typeface="+mn-ea"/>
              </a:rPr>
              <a:t>   </a:t>
            </a:r>
            <a:r>
              <a:rPr lang="en-US" sz="2200"/>
              <a:t>(~200BC, ~700 AD, </a:t>
            </a:r>
            <a:r>
              <a:rPr lang="en-US" sz="2000" kern="0">
                <a:solidFill>
                  <a:srgbClr val="FFFF00"/>
                </a:solidFill>
                <a:latin typeface="Times" pitchFamily="18" charset="0"/>
              </a:rPr>
              <a:t>(</a:t>
            </a:r>
            <a:r>
              <a:rPr lang="en-US" sz="2200"/>
              <a:t>~1400 AD</a:t>
            </a:r>
            <a:r>
              <a:rPr lang="en-US" sz="2400"/>
              <a:t>; </a:t>
            </a:r>
            <a:r>
              <a:rPr lang="en-US" sz="3600" b="1" baseline="12000"/>
              <a:t>¿</a:t>
            </a:r>
            <a:r>
              <a:rPr lang="en-US" sz="3600" baseline="12000"/>
              <a:t> </a:t>
            </a:r>
            <a:r>
              <a:rPr lang="en-US" sz="3600" b="1" baseline="12000"/>
              <a:t>¡ </a:t>
            </a:r>
            <a:r>
              <a:rPr lang="en-US" sz="2400"/>
              <a:t>1754</a:t>
            </a:r>
            <a:endParaRPr lang="en-US" sz="2200" dirty="0"/>
          </a:p>
          <a:p>
            <a:pPr>
              <a:buNone/>
            </a:pPr>
            <a:endParaRPr lang="en-US" sz="2200" dirty="0"/>
          </a:p>
          <a:p>
            <a:pPr>
              <a:lnSpc>
                <a:spcPct val="114000"/>
              </a:lnSpc>
              <a:buNone/>
            </a:pPr>
            <a:r>
              <a:rPr lang="en-US" sz="2400" b="1" i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˥˩˧ ˥   </a:t>
            </a:r>
            <a:r>
              <a:rPr lang="en-US" sz="2000" b="0" i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(</a:t>
            </a:r>
            <a:r>
              <a:rPr lang="en-US" sz="2200"/>
              <a:t>~ 1920)</a:t>
            </a:r>
            <a:endParaRPr lang="en-US" sz="2200" dirty="0"/>
          </a:p>
          <a:p>
            <a:pPr>
              <a:lnSpc>
                <a:spcPct val="114000"/>
              </a:lnSpc>
              <a:buNone/>
            </a:pPr>
            <a:r>
              <a:rPr kumimoji="1" lang="en-US" sz="2400" b="0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uh:m (1.0) </a:t>
            </a:r>
            <a:r>
              <a:rPr kumimoji="1" lang="en-US" sz="2400" b="0" i="0" u="sng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well</a:t>
            </a:r>
            <a:r>
              <a:rPr lang="en-US" sz="1800" b="0" i="0">
                <a:solidFill>
                  <a:srgbClr val="FFFF00"/>
                </a:solidFill>
                <a:effectLst/>
                <a:latin typeface="Montserrat"/>
              </a:rPr>
              <a:t> ↑</a:t>
            </a:r>
            <a:r>
              <a:rPr kumimoji="1" lang="en-US" b="0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 </a:t>
            </a:r>
            <a:r>
              <a:rPr lang="en-US">
                <a:solidFill>
                  <a:srgbClr val="FFFF00"/>
                </a:solidFill>
              </a:rPr>
              <a:t> </a:t>
            </a:r>
            <a:r>
              <a:rPr lang="en-US" sz="2200"/>
              <a:t>(~</a:t>
            </a:r>
            <a:r>
              <a:rPr lang="en-US" sz="2200" dirty="0"/>
              <a:t>1972)</a:t>
            </a:r>
          </a:p>
          <a:p>
            <a:pPr>
              <a:lnSpc>
                <a:spcPct val="114000"/>
              </a:lnSpc>
              <a:buNone/>
            </a:pPr>
            <a:r>
              <a:rPr kumimoji="1" lang="en-US" sz="2400" b="0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L+!H* L-   </a:t>
            </a:r>
            <a:r>
              <a:rPr lang="en-US" sz="2200"/>
              <a:t>(~</a:t>
            </a:r>
            <a:r>
              <a:rPr lang="en-US" sz="2200" dirty="0"/>
              <a:t>1994)    			</a:t>
            </a:r>
            <a:r>
              <a:rPr lang="en-US" sz="2200"/>
              <a:t>	</a:t>
            </a:r>
          </a:p>
          <a:p>
            <a:pPr>
              <a:lnSpc>
                <a:spcPct val="114000"/>
              </a:lnSpc>
              <a:buNone/>
            </a:pPr>
            <a:r>
              <a:rPr lang="en-US" sz="2400">
                <a:solidFill>
                  <a:srgbClr val="FFFF00"/>
                </a:solidFill>
              </a:rPr>
              <a:t>&lt;emph&gt;  </a:t>
            </a:r>
            <a:r>
              <a:rPr lang="en-US" sz="2200"/>
              <a:t>(1998)		</a:t>
            </a:r>
            <a:r>
              <a:rPr lang="en-US" sz="2200">
                <a:solidFill>
                  <a:schemeClr val="tx1">
                    <a:lumMod val="50000"/>
                  </a:schemeClr>
                </a:solidFill>
              </a:rPr>
              <a:t> </a:t>
            </a:r>
            <a:endParaRPr lang="en-US" sz="22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5" name="Picture 4" descr="cuneiform.bmp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47964" y="1387220"/>
            <a:ext cx="648072" cy="44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605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4AA3A-96CA-4EAF-A051-8691426D4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Dead Weight of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46D2C0-29ED-4177-89F6-B46790234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2356" y="1600200"/>
            <a:ext cx="7914443" cy="4495800"/>
          </a:xfrm>
        </p:spPr>
        <p:txBody>
          <a:bodyPr/>
          <a:lstStyle/>
          <a:p>
            <a:pPr marL="0" indent="0">
              <a:buNone/>
            </a:pPr>
            <a:endParaRPr lang="en-US" sz="1050"/>
          </a:p>
          <a:p>
            <a:r>
              <a:rPr lang="en-US" sz="2400"/>
              <a:t>A focus on intonation </a:t>
            </a:r>
          </a:p>
          <a:p>
            <a:r>
              <a:rPr lang="en-US" sz="2400"/>
              <a:t>Prescriptive teaching traditions </a:t>
            </a:r>
          </a:p>
          <a:p>
            <a:r>
              <a:rPr lang="en-US" sz="2400"/>
              <a:t>Notation desires   </a:t>
            </a:r>
          </a:p>
          <a:p>
            <a:endParaRPr lang="en-US" sz="1600"/>
          </a:p>
          <a:p>
            <a:pPr marL="0" indent="0">
              <a:buNone/>
            </a:pPr>
            <a:r>
              <a:rPr lang="en-US" sz="2400"/>
              <a:t>still constrain our students’ thinking  </a:t>
            </a:r>
          </a:p>
        </p:txBody>
      </p:sp>
    </p:spTree>
    <p:extLst>
      <p:ext uri="{BB962C8B-B14F-4D97-AF65-F5344CB8AC3E}">
        <p14:creationId xmlns:p14="http://schemas.microsoft.com/office/powerpoint/2010/main" val="1511802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Overcoming Received Wisdom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689" y="1600201"/>
            <a:ext cx="8424041" cy="3810000"/>
          </a:xfrm>
        </p:spPr>
        <p:txBody>
          <a:bodyPr numCol="2">
            <a:normAutofit fontScale="6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u="sng" dirty="0"/>
              <a:t>Myth </a:t>
            </a:r>
            <a:endParaRPr 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It’s mostly lexical and syntactic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Pragmatics is found at </a:t>
            </a:r>
            <a:r>
              <a:rPr lang="en-US"/>
              <a:t>turn ends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/>
              <a:t>It’s localized</a:t>
            </a:r>
          </a:p>
          <a:p>
            <a:pPr marL="0" indent="0">
              <a:lnSpc>
                <a:spcPct val="150000"/>
              </a:lnSpc>
              <a:spcBef>
                <a:spcPts val="480"/>
              </a:spcBef>
              <a:buNone/>
            </a:pPr>
            <a:r>
              <a:rPr lang="en-US"/>
              <a:t>It’s </a:t>
            </a:r>
            <a:r>
              <a:rPr lang="en-US" dirty="0"/>
              <a:t>mostly about pitch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It’s symbolic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It’s concatenative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en-US" u="sng" dirty="0"/>
              <a:t>Reality</a:t>
            </a:r>
            <a:r>
              <a:rPr lang="en-US" dirty="0"/>
              <a:t>*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It’s mostly pragmatic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Speakers signal ahead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/>
              <a:t>It’s patterns over several seconds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/>
              <a:t>It’s also rate, energy, creakiness 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/>
              <a:t>It’s often gradient</a:t>
            </a:r>
            <a:endParaRPr 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en-US"/>
              <a:t>It’s also superpositional</a:t>
            </a:r>
            <a:endParaRPr lang="en-US" dirty="0"/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321694"/>
            <a:ext cx="5660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*at least for dialog, at least for English, at least mostly</a:t>
            </a:r>
          </a:p>
        </p:txBody>
      </p:sp>
    </p:spTree>
    <p:extLst>
      <p:ext uri="{BB962C8B-B14F-4D97-AF65-F5344CB8AC3E}">
        <p14:creationId xmlns:p14="http://schemas.microsoft.com/office/powerpoint/2010/main" val="755061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9CDB5-2B8C-4483-9275-76DAFFB02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749C6-E4D9-4829-A4B0-95A3DD2CA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826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F5424-3C29-4037-B383-850E48DAA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38B91-40F5-4471-AB72-608FFA07FD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Toastmasters International -Home">
            <a:extLst>
              <a:ext uri="{FF2B5EF4-FFF2-40B4-BE49-F238E27FC236}">
                <a16:creationId xmlns:a16="http://schemas.microsoft.com/office/drawing/2014/main" id="{C32001B8-CBDB-4E83-96DA-B792D32DCE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2247900"/>
            <a:ext cx="2819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485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s://upload.wikimedia.org/wikipedia/commons/0/03/Gregory_I_-_Antiphonary_of_Hartker_of_Sankt_Gall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67" y="228600"/>
            <a:ext cx="5216852" cy="640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charlemagne warri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406" y="228635"/>
            <a:ext cx="4655076" cy="640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Image result for japanese buddhist cha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ies-irae-from-archive02Track2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36817" y="31242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217152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Image result for elizabethan banqu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88" y="1600200"/>
            <a:ext cx="8225611" cy="4791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855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ies-irae-from-archive02Track2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11341" y="3625879"/>
            <a:ext cx="609600" cy="609600"/>
          </a:xfrm>
        </p:spPr>
      </p:pic>
      <p:pic>
        <p:nvPicPr>
          <p:cNvPr id="4098" name="Picture 2" descr="https://upload.wikimedia.org/wikipedia/commons/1/15/Graduale_Aboense_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917" y="1231959"/>
            <a:ext cx="3566166" cy="539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E3EF49C-885B-4637-A7E3-69585BBED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Gregorian Chant </a:t>
            </a:r>
          </a:p>
        </p:txBody>
      </p:sp>
    </p:spTree>
    <p:extLst>
      <p:ext uri="{BB962C8B-B14F-4D97-AF65-F5344CB8AC3E}">
        <p14:creationId xmlns:p14="http://schemas.microsoft.com/office/powerpoint/2010/main" val="298032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Buddhist Chant</a:t>
            </a:r>
          </a:p>
        </p:txBody>
      </p:sp>
      <p:sp>
        <p:nvSpPr>
          <p:cNvPr id="4" name="AutoShape 2" descr="Image result for japanese buddhist cha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5AE869-097D-4CAF-8057-EB569250D6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01" t="19596" r="19001" b="6794"/>
          <a:stretch/>
        </p:blipFill>
        <p:spPr>
          <a:xfrm>
            <a:off x="1737391" y="1691658"/>
            <a:ext cx="5669218" cy="420619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C1379A4-400F-4107-8023-E21E4881D5DE}"/>
              </a:ext>
            </a:extLst>
          </p:cNvPr>
          <p:cNvGrpSpPr/>
          <p:nvPr/>
        </p:nvGrpSpPr>
        <p:grpSpPr>
          <a:xfrm>
            <a:off x="3169332" y="1691658"/>
            <a:ext cx="2978456" cy="4284080"/>
            <a:chOff x="3169332" y="1691658"/>
            <a:chExt cx="2978456" cy="428408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52D2B4E-17BC-4961-A9AE-1A250686D194}"/>
                </a:ext>
              </a:extLst>
            </p:cNvPr>
            <p:cNvSpPr/>
            <p:nvPr/>
          </p:nvSpPr>
          <p:spPr bwMode="auto">
            <a:xfrm>
              <a:off x="5575177" y="1691658"/>
              <a:ext cx="506027" cy="660925"/>
            </a:xfrm>
            <a:prstGeom prst="ellipse">
              <a:avLst/>
            </a:prstGeom>
            <a:noFill/>
            <a:ln w="28575" cap="flat" cmpd="sng" algn="ctr">
              <a:solidFill>
                <a:schemeClr val="bg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7871760-3613-4222-A413-86F9ABEB3E60}"/>
                </a:ext>
              </a:extLst>
            </p:cNvPr>
            <p:cNvSpPr/>
            <p:nvPr/>
          </p:nvSpPr>
          <p:spPr bwMode="auto">
            <a:xfrm>
              <a:off x="4318986" y="2183398"/>
              <a:ext cx="506027" cy="660925"/>
            </a:xfrm>
            <a:prstGeom prst="ellipse">
              <a:avLst/>
            </a:prstGeom>
            <a:noFill/>
            <a:ln w="28575" cap="flat" cmpd="sng" algn="ctr">
              <a:solidFill>
                <a:schemeClr val="bg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A53D28F-298F-4768-B702-D04E828CFE99}"/>
                </a:ext>
              </a:extLst>
            </p:cNvPr>
            <p:cNvSpPr/>
            <p:nvPr/>
          </p:nvSpPr>
          <p:spPr bwMode="auto">
            <a:xfrm>
              <a:off x="5575177" y="2844323"/>
              <a:ext cx="506027" cy="660925"/>
            </a:xfrm>
            <a:prstGeom prst="ellipse">
              <a:avLst/>
            </a:prstGeom>
            <a:noFill/>
            <a:ln w="28575" cap="flat" cmpd="sng" algn="ctr">
              <a:solidFill>
                <a:schemeClr val="bg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13255D0-E425-4EDA-82F3-B3BF6667A45D}"/>
                </a:ext>
              </a:extLst>
            </p:cNvPr>
            <p:cNvSpPr/>
            <p:nvPr/>
          </p:nvSpPr>
          <p:spPr bwMode="auto">
            <a:xfrm>
              <a:off x="5641761" y="5314813"/>
              <a:ext cx="506027" cy="660925"/>
            </a:xfrm>
            <a:prstGeom prst="ellipse">
              <a:avLst/>
            </a:prstGeom>
            <a:noFill/>
            <a:ln w="28575" cap="flat" cmpd="sng" algn="ctr">
              <a:solidFill>
                <a:schemeClr val="bg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CCC0438-3BC8-4AB7-9423-F709A44FAE79}"/>
                </a:ext>
              </a:extLst>
            </p:cNvPr>
            <p:cNvSpPr/>
            <p:nvPr/>
          </p:nvSpPr>
          <p:spPr bwMode="auto">
            <a:xfrm>
              <a:off x="3169332" y="3513712"/>
              <a:ext cx="506027" cy="660925"/>
            </a:xfrm>
            <a:prstGeom prst="ellipse">
              <a:avLst/>
            </a:prstGeom>
            <a:noFill/>
            <a:ln w="28575" cap="flat" cmpd="sng" algn="ctr">
              <a:solidFill>
                <a:schemeClr val="bg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548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Prosody: Etymology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From Latin </a:t>
            </a:r>
            <a:r>
              <a:rPr lang="en-US" sz="2400" i="1" dirty="0" err="1"/>
              <a:t>prosodia</a:t>
            </a:r>
            <a:r>
              <a:rPr lang="en-US" sz="2400" dirty="0"/>
              <a:t>, referring to word accent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Which came from Greek </a:t>
            </a:r>
            <a:r>
              <a:rPr lang="el-GR" sz="2400" dirty="0"/>
              <a:t> προσῳδία</a:t>
            </a:r>
            <a:r>
              <a:rPr lang="en-US" sz="2400" dirty="0"/>
              <a:t>, referring to the rhythm of poetry, typically set to music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/>
              <a:t>	Q: What’s </a:t>
            </a:r>
            <a:r>
              <a:rPr lang="en-US" sz="2400" dirty="0"/>
              <a:t>aspects of prosody are important </a:t>
            </a:r>
            <a:r>
              <a:rPr lang="en-US" sz="2400"/>
              <a:t>for 	poetry </a:t>
            </a:r>
            <a:r>
              <a:rPr lang="en-US" sz="2400" dirty="0"/>
              <a:t>and music?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/>
              <a:t>	A: </a:t>
            </a:r>
            <a:r>
              <a:rPr lang="en-US" sz="2600"/>
              <a:t>Pitch</a:t>
            </a:r>
            <a:r>
              <a:rPr lang="en-US" sz="2400" dirty="0"/>
              <a:t>, </a:t>
            </a:r>
            <a:r>
              <a:rPr lang="en-US" sz="1800" dirty="0"/>
              <a:t>duration, </a:t>
            </a:r>
            <a:r>
              <a:rPr lang="en-US" sz="1400"/>
              <a:t>loudness</a:t>
            </a:r>
            <a:r>
              <a:rPr lang="en-US" sz="1800"/>
              <a:t> …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2330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31959"/>
          </a:xfrm>
        </p:spPr>
        <p:txBody>
          <a:bodyPr/>
          <a:lstStyle/>
          <a:p>
            <a:r>
              <a:rPr lang="en-US"/>
              <a:t>Music Notation  </a:t>
            </a:r>
            <a:endParaRPr lang="en-US" dirty="0"/>
          </a:p>
        </p:txBody>
      </p:sp>
      <p:pic>
        <p:nvPicPr>
          <p:cNvPr id="4098" name="Picture 2" descr="https://upload.wikimedia.org/wikipedia/commons/1/15/Graduale_Aboens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917" y="1231959"/>
            <a:ext cx="3566166" cy="539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310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31959"/>
          </a:xfrm>
        </p:spPr>
        <p:txBody>
          <a:bodyPr/>
          <a:lstStyle/>
          <a:p>
            <a:r>
              <a:rPr lang="en-US"/>
              <a:t>Music Notation  </a:t>
            </a:r>
            <a:endParaRPr lang="en-US" dirty="0"/>
          </a:p>
        </p:txBody>
      </p:sp>
      <p:pic>
        <p:nvPicPr>
          <p:cNvPr id="4098" name="Picture 2" descr="https://upload.wikimedia.org/wikipedia/commons/1/15/Graduale_Aboens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917" y="1231959"/>
            <a:ext cx="3566166" cy="539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The sheet music for the song &quot;Oregon, My Oregon&quot;.">
            <a:extLst>
              <a:ext uri="{FF2B5EF4-FFF2-40B4-BE49-F238E27FC236}">
                <a16:creationId xmlns:a16="http://schemas.microsoft.com/office/drawing/2014/main" id="{48608AE5-B79A-49D8-BF7E-87CDDA484F6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523" y="1231959"/>
            <a:ext cx="3782954" cy="539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475C94-B137-4C10-BBA2-C61D088C76AF}"/>
              </a:ext>
            </a:extLst>
          </p:cNvPr>
          <p:cNvSpPr txBox="1"/>
          <p:nvPr/>
        </p:nvSpPr>
        <p:spPr>
          <a:xfrm>
            <a:off x="6571871" y="3060392"/>
            <a:ext cx="232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Sadly, musical notation is not very useful for speech. </a:t>
            </a:r>
          </a:p>
        </p:txBody>
      </p:sp>
    </p:spTree>
    <p:extLst>
      <p:ext uri="{BB962C8B-B14F-4D97-AF65-F5344CB8AC3E}">
        <p14:creationId xmlns:p14="http://schemas.microsoft.com/office/powerpoint/2010/main" val="327459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London, 1569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Image result for elizabethan banqu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66850"/>
            <a:ext cx="8229600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595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Image result for elizabeth 1 cour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24" y="1468679"/>
            <a:ext cx="7300351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CC58724-3259-4559-9B90-F182CBD75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/>
              <a:t>16</a:t>
            </a:r>
            <a:r>
              <a:rPr lang="en-US" baseline="30000"/>
              <a:t>th</a:t>
            </a:r>
            <a:r>
              <a:rPr lang="en-US"/>
              <a:t> Century London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26313"/>
      </p:ext>
    </p:extLst>
  </p:cSld>
  <p:clrMapOvr>
    <a:masterClrMapping/>
  </p:clrMapOvr>
</p:sld>
</file>

<file path=ppt/theme/theme1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46828</TotalTime>
  <Words>411</Words>
  <Application>Microsoft Office PowerPoint</Application>
  <PresentationFormat>On-screen Show (4:3)</PresentationFormat>
  <Paragraphs>99</Paragraphs>
  <Slides>20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Montserrat</vt:lpstr>
      <vt:lpstr>Arial</vt:lpstr>
      <vt:lpstr>Calibri</vt:lpstr>
      <vt:lpstr>Times</vt:lpstr>
      <vt:lpstr>Mountain Top</vt:lpstr>
      <vt:lpstr>Contents </vt:lpstr>
      <vt:lpstr>PowerPoint Presentation</vt:lpstr>
      <vt:lpstr>Gregorian Chant </vt:lpstr>
      <vt:lpstr>A Buddhist Chant</vt:lpstr>
      <vt:lpstr>Prosody: Etymology</vt:lpstr>
      <vt:lpstr>Music Notation  </vt:lpstr>
      <vt:lpstr>Music Notation  </vt:lpstr>
      <vt:lpstr>London, 1569</vt:lpstr>
      <vt:lpstr>16th Century London</vt:lpstr>
      <vt:lpstr>PowerPoint Presentation</vt:lpstr>
      <vt:lpstr>“Questions go up” - the Myth</vt:lpstr>
      <vt:lpstr>Today we still have Exemplary Speakers</vt:lpstr>
      <vt:lpstr>PowerPoint Presentation</vt:lpstr>
      <vt:lpstr>Prosodic Notation </vt:lpstr>
      <vt:lpstr>The Dead Weight of History</vt:lpstr>
      <vt:lpstr>Overcoming Received Wisdom</vt:lpstr>
      <vt:lpstr>PowerPoint Presentation</vt:lpstr>
      <vt:lpstr>PowerPoint Presentation</vt:lpstr>
      <vt:lpstr>PowerPoint Presentation</vt:lpstr>
      <vt:lpstr>PowerPoint Presentation</vt:lpstr>
    </vt:vector>
  </TitlesOfParts>
  <Company>Univ. of Tokyo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Interactive Systems Group</dc:title>
  <dc:creator>Sanpo Lab</dc:creator>
  <cp:lastModifiedBy>Ward, Nigel G.</cp:lastModifiedBy>
  <cp:revision>3542</cp:revision>
  <cp:lastPrinted>2021-05-18T23:20:02Z</cp:lastPrinted>
  <dcterms:created xsi:type="dcterms:W3CDTF">2002-10-17T07:23:49Z</dcterms:created>
  <dcterms:modified xsi:type="dcterms:W3CDTF">2021-07-22T17:38:53Z</dcterms:modified>
</cp:coreProperties>
</file>