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776" r:id="rId2"/>
    <p:sldId id="775" r:id="rId3"/>
    <p:sldId id="713" r:id="rId4"/>
    <p:sldId id="773" r:id="rId5"/>
    <p:sldId id="712" r:id="rId6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19E"/>
    <a:srgbClr val="FFCCFF"/>
    <a:srgbClr val="0072BD"/>
    <a:srgbClr val="D95319"/>
    <a:srgbClr val="01359A"/>
    <a:srgbClr val="003295"/>
    <a:srgbClr val="084AA1"/>
    <a:srgbClr val="0A51A3"/>
    <a:srgbClr val="002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98" autoAdjust="0"/>
    <p:restoredTop sz="96357" autoAdjust="0"/>
  </p:normalViewPr>
  <p:slideViewPr>
    <p:cSldViewPr snapToGrid="0">
      <p:cViewPr varScale="1">
        <p:scale>
          <a:sx n="108" d="100"/>
          <a:sy n="108" d="100"/>
        </p:scale>
        <p:origin x="1146" y="96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7639317304089#!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70ED7-CEAB-4F8B-AA76-537606288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7762C-5510-4A04-806B-8147D1229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3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Minor Third + 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Calling </a:t>
            </a:r>
            <a:r>
              <a:rPr lang="en-US" i="1" dirty="0"/>
              <a:t>Susan , and adding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400" dirty="0"/>
              <a:t>Creaky voice </a:t>
            </a:r>
          </a:p>
          <a:p>
            <a:r>
              <a:rPr lang="en-US" sz="2400" dirty="0"/>
              <a:t>Final pitch upturn </a:t>
            </a:r>
          </a:p>
          <a:p>
            <a:r>
              <a:rPr lang="en-US" sz="2400" dirty="0"/>
              <a:t>Clipped endings</a:t>
            </a:r>
          </a:p>
          <a:p>
            <a:r>
              <a:rPr lang="en-US" sz="2400" dirty="0"/>
              <a:t>Pre-</a:t>
            </a:r>
            <a:r>
              <a:rPr lang="en-US" sz="2400" dirty="0" err="1"/>
              <a:t>upstep</a:t>
            </a:r>
            <a:r>
              <a:rPr lang="en-US" sz="2400" dirty="0"/>
              <a:t> syllable 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b="1" dirty="0"/>
              <a:t>. . 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762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64458"/>
            <a:ext cx="8229600" cy="790113"/>
          </a:xfrm>
        </p:spPr>
        <p:txBody>
          <a:bodyPr/>
          <a:lstStyle/>
          <a:p>
            <a:endParaRPr lang="en-US" sz="1600" dirty="0"/>
          </a:p>
          <a:p>
            <a:pPr marL="0" indent="0">
              <a:buNone/>
            </a:pPr>
            <a:r>
              <a:rPr lang="en-US" sz="1600"/>
              <a:t>Generated </a:t>
            </a:r>
            <a:r>
              <a:rPr lang="en-US" sz="1600" dirty="0"/>
              <a:t>by iterative fitting, to discover the “atoms”</a:t>
            </a:r>
          </a:p>
          <a:p>
            <a:endParaRPr lang="en-US" sz="1600" dirty="0"/>
          </a:p>
        </p:txBody>
      </p:sp>
      <p:pic>
        <p:nvPicPr>
          <p:cNvPr id="2050" name="Picture 2" descr="Fig.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39" y="320073"/>
            <a:ext cx="8565428" cy="502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90D5C2-A7BA-4862-9475-523FAE47539E}"/>
              </a:ext>
            </a:extLst>
          </p:cNvPr>
          <p:cNvSpPr txBox="1">
            <a:spLocks/>
          </p:cNvSpPr>
          <p:nvPr/>
        </p:nvSpPr>
        <p:spPr bwMode="auto">
          <a:xfrm>
            <a:off x="457200" y="6142870"/>
            <a:ext cx="8229600" cy="79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sz="1600" kern="0"/>
          </a:p>
          <a:p>
            <a:pPr marL="0" indent="0">
              <a:buFontTx/>
              <a:buNone/>
            </a:pPr>
            <a:r>
              <a:rPr lang="en-US" sz="1600" kern="0"/>
              <a:t>Gerard Baily </a:t>
            </a:r>
          </a:p>
          <a:p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66214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Superposition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344" y="1371600"/>
            <a:ext cx="8415293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00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66" y="5349219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Fig. 1. A Hungarian sentence and the WCAD output: “</a:t>
            </a:r>
            <a:r>
              <a:rPr lang="en-US" sz="1400" dirty="0" err="1"/>
              <a:t>Az</a:t>
            </a:r>
            <a:r>
              <a:rPr lang="en-US" sz="1400" dirty="0"/>
              <a:t> </a:t>
            </a:r>
            <a:r>
              <a:rPr lang="en-US" sz="1400" dirty="0" err="1"/>
              <a:t>idő</a:t>
            </a:r>
            <a:r>
              <a:rPr lang="en-US" sz="1400" dirty="0"/>
              <a:t> </a:t>
            </a:r>
            <a:r>
              <a:rPr lang="en-US" sz="1400" dirty="0" err="1"/>
              <a:t>nem</a:t>
            </a:r>
            <a:r>
              <a:rPr lang="en-US" sz="1400" dirty="0"/>
              <a:t> </a:t>
            </a:r>
            <a:r>
              <a:rPr lang="en-US" sz="1400" dirty="0" err="1"/>
              <a:t>akart</a:t>
            </a:r>
            <a:r>
              <a:rPr lang="en-US" sz="1400" dirty="0"/>
              <a:t> </a:t>
            </a:r>
            <a:r>
              <a:rPr lang="en-US" sz="1400" dirty="0" err="1"/>
              <a:t>enyhülni</a:t>
            </a:r>
            <a:r>
              <a:rPr lang="en-US" sz="1400" dirty="0"/>
              <a:t>, </a:t>
            </a:r>
            <a:r>
              <a:rPr lang="en-US" sz="1400" dirty="0" err="1"/>
              <a:t>és</a:t>
            </a:r>
            <a:r>
              <a:rPr lang="en-US" sz="1400" dirty="0"/>
              <a:t> a </a:t>
            </a:r>
            <a:r>
              <a:rPr lang="en-US" sz="1400" dirty="0" err="1"/>
              <a:t>várakozást</a:t>
            </a:r>
            <a:r>
              <a:rPr lang="en-US" sz="1400" dirty="0"/>
              <a:t> is </a:t>
            </a:r>
            <a:r>
              <a:rPr lang="en-US" sz="1400" dirty="0" err="1"/>
              <a:t>kezdte</a:t>
            </a:r>
            <a:r>
              <a:rPr lang="en-US" sz="1400" dirty="0"/>
              <a:t> </a:t>
            </a:r>
            <a:r>
              <a:rPr lang="en-US" sz="1400" dirty="0" err="1"/>
              <a:t>sokallni</a:t>
            </a:r>
            <a:r>
              <a:rPr lang="en-US" sz="1400" dirty="0"/>
              <a:t>. [The weather was not about to clear, and waiting began to be a bit much for </a:t>
            </a:r>
            <a:r>
              <a:rPr lang="en-US" sz="1400"/>
              <a:t>her.]”.</a:t>
            </a:r>
            <a:endParaRPr lang="en-US" sz="1400" dirty="0"/>
          </a:p>
        </p:txBody>
      </p:sp>
      <p:pic>
        <p:nvPicPr>
          <p:cNvPr id="1026" name="Picture 2" descr="https://ars.els-cdn.com/content/image/1-s2.0-S0167639317304089-g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26" y="320074"/>
            <a:ext cx="8306479" cy="484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F511AE-546B-4DD9-8F84-DC32177AD986}"/>
              </a:ext>
            </a:extLst>
          </p:cNvPr>
          <p:cNvSpPr txBox="1"/>
          <p:nvPr/>
        </p:nvSpPr>
        <p:spPr>
          <a:xfrm>
            <a:off x="466466" y="649090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hlinkClick r:id="rId3"/>
              </a:rPr>
              <a:t>György Szaszák,</a:t>
            </a:r>
            <a:r>
              <a:rPr lang="en-US" sz="1200" baseline="30000">
                <a:hlinkClick r:id="rId3"/>
              </a:rPr>
              <a:t> </a:t>
            </a:r>
            <a:r>
              <a:rPr lang="en-US" sz="1200">
                <a:hlinkClick r:id="rId3"/>
              </a:rPr>
              <a:t>Máté Ákos Tündik,</a:t>
            </a:r>
            <a:r>
              <a:rPr lang="en-US" sz="1200" baseline="30000">
                <a:hlinkClick r:id="rId3"/>
              </a:rPr>
              <a:t> </a:t>
            </a:r>
            <a:r>
              <a:rPr lang="en-US" sz="1200">
                <a:hlinkClick r:id="rId3"/>
              </a:rPr>
              <a:t>Branislav Gerazov</a:t>
            </a:r>
            <a:r>
              <a:rPr lang="en-US" sz="1200"/>
              <a:t>, 2018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3797763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46466</TotalTime>
  <Words>93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Mountain Top</vt:lpstr>
      <vt:lpstr>PowerPoint Presentation</vt:lpstr>
      <vt:lpstr>Minor Third + X</vt:lpstr>
      <vt:lpstr>PowerPoint Presentation</vt:lpstr>
      <vt:lpstr>Superposition</vt:lpstr>
      <vt:lpstr>PowerPoint Presentation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3479</cp:revision>
  <cp:lastPrinted>2021-05-18T23:20:02Z</cp:lastPrinted>
  <dcterms:created xsi:type="dcterms:W3CDTF">2002-10-17T07:23:49Z</dcterms:created>
  <dcterms:modified xsi:type="dcterms:W3CDTF">2021-07-22T23:11:07Z</dcterms:modified>
</cp:coreProperties>
</file>