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1" r:id="rId2"/>
  </p:sldMasterIdLst>
  <p:notesMasterIdLst>
    <p:notesMasterId r:id="rId41"/>
  </p:notesMasterIdLst>
  <p:handoutMasterIdLst>
    <p:handoutMasterId r:id="rId42"/>
  </p:handoutMasterIdLst>
  <p:sldIdLst>
    <p:sldId id="1066" r:id="rId3"/>
    <p:sldId id="2090" r:id="rId4"/>
    <p:sldId id="2109" r:id="rId5"/>
    <p:sldId id="2110" r:id="rId6"/>
    <p:sldId id="2121" r:id="rId7"/>
    <p:sldId id="800" r:id="rId8"/>
    <p:sldId id="2095" r:id="rId9"/>
    <p:sldId id="918" r:id="rId10"/>
    <p:sldId id="2122" r:id="rId11"/>
    <p:sldId id="2120" r:id="rId12"/>
    <p:sldId id="2096" r:id="rId13"/>
    <p:sldId id="2114" r:id="rId14"/>
    <p:sldId id="2125" r:id="rId15"/>
    <p:sldId id="2087" r:id="rId16"/>
    <p:sldId id="2101" r:id="rId17"/>
    <p:sldId id="2086" r:id="rId18"/>
    <p:sldId id="971" r:id="rId19"/>
    <p:sldId id="2085" r:id="rId20"/>
    <p:sldId id="2100" r:id="rId21"/>
    <p:sldId id="2105" r:id="rId22"/>
    <p:sldId id="2106" r:id="rId23"/>
    <p:sldId id="780" r:id="rId24"/>
    <p:sldId id="2089" r:id="rId25"/>
    <p:sldId id="2107" r:id="rId26"/>
    <p:sldId id="2126" r:id="rId27"/>
    <p:sldId id="2124" r:id="rId28"/>
    <p:sldId id="2119" r:id="rId29"/>
    <p:sldId id="2092" r:id="rId30"/>
    <p:sldId id="1055" r:id="rId31"/>
    <p:sldId id="2084" r:id="rId32"/>
    <p:sldId id="823" r:id="rId33"/>
    <p:sldId id="2112" r:id="rId34"/>
    <p:sldId id="2111" r:id="rId35"/>
    <p:sldId id="2083" r:id="rId36"/>
    <p:sldId id="2123" r:id="rId37"/>
    <p:sldId id="2108" r:id="rId38"/>
    <p:sldId id="2088" r:id="rId39"/>
    <p:sldId id="2102" r:id="rId40"/>
  </p:sldIdLst>
  <p:sldSz cx="9144000" cy="6858000" type="screen4x3"/>
  <p:notesSz cx="6858000" cy="9239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1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rd, Nigel G." initials="WNG" lastIdx="1" clrIdx="0">
    <p:extLst>
      <p:ext uri="{19B8F6BF-5375-455C-9EA6-DF929625EA0E}">
        <p15:presenceInfo xmlns:p15="http://schemas.microsoft.com/office/powerpoint/2012/main" userId="Ward, Nigel G.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090"/>
    <a:srgbClr val="85CA3A"/>
    <a:srgbClr val="C9E7A7"/>
    <a:srgbClr val="003193"/>
    <a:srgbClr val="002F8E"/>
    <a:srgbClr val="FFFFFF"/>
    <a:srgbClr val="05419E"/>
    <a:srgbClr val="FFCCFF"/>
    <a:srgbClr val="0072BD"/>
    <a:srgbClr val="D953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98" autoAdjust="0"/>
    <p:restoredTop sz="96357" autoAdjust="0"/>
  </p:normalViewPr>
  <p:slideViewPr>
    <p:cSldViewPr snapToGrid="0">
      <p:cViewPr varScale="1">
        <p:scale>
          <a:sx n="97" d="100"/>
          <a:sy n="97" d="100"/>
        </p:scale>
        <p:origin x="72" y="72"/>
      </p:cViewPr>
      <p:guideLst>
        <p:guide orient="horz" pos="225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46" d="100"/>
        <a:sy n="146" d="100"/>
      </p:scale>
      <p:origin x="0" y="-20250"/>
    </p:cViewPr>
  </p:sorterViewPr>
  <p:notesViewPr>
    <p:cSldViewPr snapToGrid="0">
      <p:cViewPr varScale="1">
        <p:scale>
          <a:sx n="68" d="100"/>
          <a:sy n="68" d="100"/>
        </p:scale>
        <p:origin x="2838" y="78"/>
      </p:cViewPr>
      <p:guideLst>
        <p:guide orient="horz" pos="2910"/>
        <p:guide pos="2160"/>
      </p:guideLst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commentAuthors" Target="commentAuthor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3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7287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3" y="8777287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2" tIns="45123" rIns="90242" bIns="4512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B933D1E-80BE-444B-94DB-FA0AC1C459D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624967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6" y="0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/>
          <a:lstStyle>
            <a:lvl1pPr algn="r">
              <a:defRPr sz="1200"/>
            </a:lvl1pPr>
          </a:lstStyle>
          <a:p>
            <a:fld id="{FB4605E5-09BA-467E-8D5F-790F7A9DC9D7}" type="datetimeFigureOut">
              <a:rPr lang="en-US" smtClean="0"/>
              <a:pPr/>
              <a:t>7/27/2021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242" tIns="45123" rIns="90242" bIns="451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388645"/>
            <a:ext cx="5486400" cy="4157663"/>
          </a:xfrm>
          <a:prstGeom prst="rect">
            <a:avLst/>
          </a:prstGeom>
        </p:spPr>
        <p:txBody>
          <a:bodyPr vert="horz" lIns="90242" tIns="45123" rIns="90242" bIns="4512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3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6" y="8775683"/>
            <a:ext cx="2971800" cy="461963"/>
          </a:xfrm>
          <a:prstGeom prst="rect">
            <a:avLst/>
          </a:prstGeom>
        </p:spPr>
        <p:txBody>
          <a:bodyPr vert="horz" lIns="90242" tIns="45123" rIns="90242" bIns="45123" rtlCol="0" anchor="b"/>
          <a:lstStyle>
            <a:lvl1pPr algn="r">
              <a:defRPr sz="1200"/>
            </a:lvl1pPr>
          </a:lstStyle>
          <a:p>
            <a:fld id="{29BDAC53-7A3B-4047-838F-AC2D1EB755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460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BDAC53-7A3B-4047-838F-AC2D1EB7554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98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9BDAC53-7A3B-4047-838F-AC2D1EB75545}" type="slidenum">
              <a:rPr kumimoji="1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1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7341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12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5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5127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128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5129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0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1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2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3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134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3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5136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4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14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0163E5B-82AC-4787-8415-FF8699C5043D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5146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2B880-C0BB-44C1-8AC9-C51D04CF0B1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749918-BC7F-40D9-B22C-9B0F7F46F27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3E5B-82AC-4787-8415-FF8699C5043D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6234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4927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49763"/>
            <a:ext cx="7886700" cy="51079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2852-C21C-48FF-9C48-C01BA854C3FA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6260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52627-1FD7-48DC-86B7-26D5D43A9FBD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6482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DB14-8A3B-429B-8D6E-A3AEE008E29C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0895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1ADF1-CA16-4DE1-8D9D-033EB25882D5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6165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2331-BE03-47D8-BAD0-F6BC65B8D600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4071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B694-A21E-413D-8924-E0177E7DDEED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8820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A49D-4BB6-4723-AE15-752136DEE383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313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C2852-C21C-48FF-9C48-C01BA854C3FA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ABE7A-140D-4652-9E1D-56A5B2129398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7813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2B880-C0BB-44C1-8AC9-C51D04CF0B1C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370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9918-BC7F-40D9-B22C-9B0F7F46F277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869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52627-1FD7-48DC-86B7-26D5D43A9FB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18DB14-8A3B-429B-8D6E-A3AEE008E29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51ADF1-CA16-4DE1-8D9D-033EB25882D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E52331-BE03-47D8-BAD0-F6BC65B8D60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F7B694-A21E-413D-8924-E0177E7DDEE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FA49D-4BB6-4723-AE15-752136DEE38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ABE7A-140D-4652-9E1D-56A5B212939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0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102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410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0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410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11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111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1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411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12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ja-JP"/>
          </a:p>
        </p:txBody>
      </p:sp>
      <p:sp>
        <p:nvSpPr>
          <p:cNvPr id="412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ja-JP"/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5E2AF24-5323-4747-B67F-38D0FF57F09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2AF24-5323-4747-B67F-38D0FF57F093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935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EABD4-B531-4E15-B148-770C53D5B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281" y="117915"/>
            <a:ext cx="8229600" cy="825759"/>
          </a:xfrm>
        </p:spPr>
        <p:txBody>
          <a:bodyPr/>
          <a:lstStyle/>
          <a:p>
            <a:pPr algn="l"/>
            <a:r>
              <a:rPr lang="en-US" sz="3200"/>
              <a:t>Contents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5E204D-3005-4944-A3BC-5B72E8B91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135" y="1205164"/>
            <a:ext cx="4808887" cy="4062167"/>
          </a:xfrm>
        </p:spPr>
        <p:txBody>
          <a:bodyPr numCol="1"/>
          <a:lstStyle/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Introduction</a:t>
            </a: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About the tutorial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Why prosody matters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Applications overview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Production and Perception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Pitch and other </a:t>
            </a: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</a:t>
            </a: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roso</a:t>
            </a: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dic properties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Classic Linguistic Prosody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Tone and Lexical Prosody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Prominence and Phrasing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Speech Synthesis </a:t>
            </a:r>
            <a:endParaRPr lang="en-US" sz="20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>
              <a:spcBef>
                <a:spcPts val="1200"/>
              </a:spcBef>
            </a:pPr>
            <a:endParaRPr lang="en-US" sz="360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C21AA5DC-7733-4B63-B885-C58A4C2B72F7}"/>
              </a:ext>
            </a:extLst>
          </p:cNvPr>
          <p:cNvSpPr txBox="1">
            <a:spLocks/>
          </p:cNvSpPr>
          <p:nvPr/>
        </p:nvSpPr>
        <p:spPr bwMode="auto">
          <a:xfrm>
            <a:off x="4755892" y="950641"/>
            <a:ext cx="4265557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Speech Recognition</a:t>
            </a:r>
            <a:endParaRPr lang="en-US" sz="2400" b="0" i="0" u="none" strike="noStrike">
              <a:effectLst/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b="0" i="0" u="none" strike="noStrike" kern="1200">
              <a:effectLst/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b="0" i="0" u="none" strike="noStrike" kern="1200">
                <a:effectLst/>
                <a:latin typeface="Calibri" panose="020F0502020204030204" pitchFamily="34" charset="0"/>
                <a:ea typeface="ＭＳ Ｐゴシック" panose="020B0600070205080204" pitchFamily="34" charset="-128"/>
              </a:rPr>
              <a:t>Paralinguistic Prosody 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>
                <a:solidFill>
                  <a:srgbClr val="FFFF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Prosodic Feature Sets</a:t>
            </a:r>
            <a:endParaRPr lang="en-US" sz="2400" kern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kern="0"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Pragmatic Prosody </a:t>
            </a:r>
          </a:p>
          <a:p>
            <a:pPr lvl="1" fontAlgn="b">
              <a:spcBef>
                <a:spcPts val="0"/>
              </a:spcBef>
              <a:spcAft>
                <a:spcPts val="0"/>
              </a:spcAft>
            </a:pPr>
            <a:r>
              <a:rPr lang="en-US" sz="16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Prosodic Constructions</a:t>
            </a:r>
            <a:endParaRPr lang="en-US" sz="1600" kern="0">
              <a:latin typeface="Arial" panose="020B0604020202020204" pitchFamily="34" charset="0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 kern="1200">
                <a:latin typeface="Calibri" panose="020F0502020204030204" pitchFamily="34" charset="0"/>
                <a:ea typeface="ＭＳ Ｐゴシック" panose="020B0600070205080204" pitchFamily="34" charset="-128"/>
              </a:rPr>
              <a:t>Prosody in Dialog Systems</a:t>
            </a:r>
          </a:p>
          <a:p>
            <a:pPr fontAlgn="b">
              <a:spcBef>
                <a:spcPts val="0"/>
              </a:spcBef>
              <a:spcAft>
                <a:spcPts val="0"/>
              </a:spcAft>
            </a:pPr>
            <a:endParaRPr lang="en-US" sz="2400" kern="12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fontAlgn="b">
              <a:spcBef>
                <a:spcPts val="0"/>
              </a:spcBef>
              <a:spcAft>
                <a:spcPts val="0"/>
              </a:spcAft>
            </a:pPr>
            <a:r>
              <a:rPr lang="en-US" sz="2400">
                <a:latin typeface="Calibri" panose="020F0502020204030204" pitchFamily="34" charset="0"/>
                <a:ea typeface="ＭＳ Ｐゴシック" panose="020B0600070205080204" pitchFamily="34" charset="-128"/>
              </a:rPr>
              <a:t>Prospects and Challenges</a:t>
            </a:r>
          </a:p>
        </p:txBody>
      </p:sp>
      <p:pic>
        <p:nvPicPr>
          <p:cNvPr id="1028" name="Picture 4" descr="Background, Seamless, Repetition, Pattern, Design">
            <a:extLst>
              <a:ext uri="{FF2B5EF4-FFF2-40B4-BE49-F238E27FC236}">
                <a16:creationId xmlns:a16="http://schemas.microsoft.com/office/drawing/2014/main" id="{AEA75B64-C9CD-4397-93B5-71B0047034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86" b="41718"/>
          <a:stretch/>
        </p:blipFill>
        <p:spPr bwMode="auto">
          <a:xfrm>
            <a:off x="0" y="5969740"/>
            <a:ext cx="9144000" cy="904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792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784CEA-9D42-45F1-B031-86EC1AD280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30736"/>
            <a:ext cx="8229600" cy="1074281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Advantages of Feature Set Types </a:t>
            </a: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1467A5-302E-4A59-9F9D-E28F50311021}"/>
              </a:ext>
            </a:extLst>
          </p:cNvPr>
          <p:cNvSpPr txBox="1"/>
          <p:nvPr/>
        </p:nvSpPr>
        <p:spPr>
          <a:xfrm>
            <a:off x="5459767" y="2311440"/>
            <a:ext cx="3227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Less data needed 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13C909E-4058-4C57-8E3A-6F7E18662AF7}"/>
              </a:ext>
            </a:extLst>
          </p:cNvPr>
          <p:cNvCxnSpPr/>
          <p:nvPr/>
        </p:nvCxnSpPr>
        <p:spPr bwMode="auto">
          <a:xfrm flipH="1">
            <a:off x="3790765" y="3950335"/>
            <a:ext cx="4021585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D6C2980-0988-4DBB-ABEC-668B2D580585}"/>
              </a:ext>
            </a:extLst>
          </p:cNvPr>
          <p:cNvCxnSpPr>
            <a:cxnSpLocks/>
          </p:cNvCxnSpPr>
          <p:nvPr/>
        </p:nvCxnSpPr>
        <p:spPr bwMode="auto">
          <a:xfrm>
            <a:off x="1402674" y="2496106"/>
            <a:ext cx="4021585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31472730-B198-41C3-B9D0-54B0969A62A4}"/>
              </a:ext>
            </a:extLst>
          </p:cNvPr>
          <p:cNvSpPr/>
          <p:nvPr/>
        </p:nvSpPr>
        <p:spPr bwMode="auto">
          <a:xfrm>
            <a:off x="1313895" y="1439067"/>
            <a:ext cx="6658252" cy="47051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>
                <a:latin typeface="+mn-lt"/>
              </a:rPr>
              <a:t> </a:t>
            </a:r>
            <a:r>
              <a:rPr lang="en-US" b="1">
                <a:latin typeface="+mn-lt"/>
              </a:rPr>
              <a:t>   None	         Frame-Level          Midlevel	      Meaningful</a:t>
            </a:r>
            <a:endParaRPr kumimoji="1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  <a:ea typeface="ＭＳ Ｐゴシック" pitchFamily="50" charset="-12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A42F71-4235-4363-97D6-8EB668E976B9}"/>
              </a:ext>
            </a:extLst>
          </p:cNvPr>
          <p:cNvSpPr txBox="1"/>
          <p:nvPr/>
        </p:nvSpPr>
        <p:spPr>
          <a:xfrm>
            <a:off x="5459767" y="3253499"/>
            <a:ext cx="3227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More explainable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4A33F8B-4748-4E69-9340-60BBF4914F27}"/>
              </a:ext>
            </a:extLst>
          </p:cNvPr>
          <p:cNvCxnSpPr>
            <a:cxnSpLocks/>
          </p:cNvCxnSpPr>
          <p:nvPr/>
        </p:nvCxnSpPr>
        <p:spPr bwMode="auto">
          <a:xfrm>
            <a:off x="1402674" y="3441125"/>
            <a:ext cx="4021585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408B2DA-363B-462F-BC67-1D8EB3842DD7}"/>
              </a:ext>
            </a:extLst>
          </p:cNvPr>
          <p:cNvSpPr txBox="1"/>
          <p:nvPr/>
        </p:nvSpPr>
        <p:spPr>
          <a:xfrm>
            <a:off x="1313894" y="3765669"/>
            <a:ext cx="3227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Fewer assumptions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6DECA1-9868-4876-ADBF-D6F202A6D3DD}"/>
              </a:ext>
            </a:extLst>
          </p:cNvPr>
          <p:cNvSpPr txBox="1"/>
          <p:nvPr/>
        </p:nvSpPr>
        <p:spPr>
          <a:xfrm>
            <a:off x="3104551" y="4352196"/>
            <a:ext cx="3227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Better performance 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260453C-04BF-43C9-9113-20970C6CD8D4}"/>
              </a:ext>
            </a:extLst>
          </p:cNvPr>
          <p:cNvSpPr txBox="1"/>
          <p:nvPr/>
        </p:nvSpPr>
        <p:spPr>
          <a:xfrm>
            <a:off x="3104551" y="4828067"/>
            <a:ext cx="3227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More robust ?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D0E2CAE-ABE1-4843-AA0B-2D4A30F92667}"/>
              </a:ext>
            </a:extLst>
          </p:cNvPr>
          <p:cNvCxnSpPr>
            <a:cxnSpLocks/>
          </p:cNvCxnSpPr>
          <p:nvPr/>
        </p:nvCxnSpPr>
        <p:spPr bwMode="auto">
          <a:xfrm>
            <a:off x="1402674" y="2959224"/>
            <a:ext cx="4021585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01DB21E-1E40-4E4F-8467-A4AD3BA19B42}"/>
              </a:ext>
            </a:extLst>
          </p:cNvPr>
          <p:cNvSpPr txBox="1"/>
          <p:nvPr/>
        </p:nvSpPr>
        <p:spPr>
          <a:xfrm>
            <a:off x="5479004" y="2783789"/>
            <a:ext cx="3227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Simpler ML models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030DDD6-EF8A-4EE1-B1AF-633DA2B32628}"/>
              </a:ext>
            </a:extLst>
          </p:cNvPr>
          <p:cNvSpPr txBox="1"/>
          <p:nvPr/>
        </p:nvSpPr>
        <p:spPr>
          <a:xfrm>
            <a:off x="3104551" y="5244441"/>
            <a:ext cx="3227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Controllable/transferable ?</a:t>
            </a:r>
          </a:p>
        </p:txBody>
      </p:sp>
    </p:spTree>
    <p:extLst>
      <p:ext uri="{BB962C8B-B14F-4D97-AF65-F5344CB8AC3E}">
        <p14:creationId xmlns:p14="http://schemas.microsoft.com/office/powerpoint/2010/main" val="17811933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50373-C9D9-4719-8819-0FA5E5817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054" y="128187"/>
            <a:ext cx="8809892" cy="1143000"/>
          </a:xfrm>
        </p:spPr>
        <p:txBody>
          <a:bodyPr/>
          <a:lstStyle/>
          <a:p>
            <a:r>
              <a:rPr lang="en-US"/>
              <a:t>3. Midlevel Feature Sets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70A1BC-EFD2-40A2-99F9-8D2B48345C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336" y="1483499"/>
            <a:ext cx="8225327" cy="4104994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sz="2400" dirty="0"/>
              <a:t>Involves</a:t>
            </a:r>
            <a:r>
              <a:rPr lang="en-US" sz="2400"/>
              <a:t>: local summary features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/>
              <a:t>	</a:t>
            </a:r>
            <a:r>
              <a:rPr lang="en-US" sz="1800"/>
              <a:t>visually salient, auditorily salient,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1800"/>
              <a:t>	      motivated, useful </a:t>
            </a:r>
            <a:endParaRPr lang="en-US" sz="1800" dirty="0"/>
          </a:p>
          <a:p>
            <a:pPr marL="0" indent="0">
              <a:spcBef>
                <a:spcPts val="600"/>
              </a:spcBef>
              <a:buNone/>
            </a:pPr>
            <a:r>
              <a:rPr lang="en-US" sz="2400"/>
              <a:t>	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400"/>
              <a:t>Advantages</a:t>
            </a:r>
            <a:r>
              <a:rPr lang="en-US" sz="2400" dirty="0"/>
              <a:t>: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400"/>
              <a:t>	</a:t>
            </a:r>
            <a:r>
              <a:rPr lang="en-US" sz="1800"/>
              <a:t>good performance</a:t>
            </a:r>
            <a:endParaRPr lang="en-US" sz="1800" dirty="0"/>
          </a:p>
          <a:p>
            <a:pPr marL="0" indent="0">
              <a:spcBef>
                <a:spcPts val="600"/>
              </a:spcBef>
              <a:buNone/>
            </a:pPr>
            <a:r>
              <a:rPr lang="en-US" sz="1800"/>
              <a:t>	interpretable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800"/>
              <a:t>	needs less data </a:t>
            </a:r>
            <a:r>
              <a:rPr lang="en-US" sz="1400"/>
              <a:t> </a:t>
            </a:r>
          </a:p>
          <a:p>
            <a:pPr marL="0" indent="0">
              <a:spcBef>
                <a:spcPts val="600"/>
              </a:spcBef>
              <a:buNone/>
            </a:pPr>
            <a:endParaRPr lang="en-US" sz="1400" dirty="0"/>
          </a:p>
          <a:p>
            <a:pPr marL="0" indent="0">
              <a:spcBef>
                <a:spcPts val="1800"/>
              </a:spcBef>
              <a:buNone/>
            </a:pPr>
            <a:r>
              <a:rPr lang="en-US" sz="2400" kern="0" dirty="0"/>
              <a:t>Requires: adopting or writing a tool</a:t>
            </a:r>
            <a:r>
              <a:rPr lang="en-US" sz="2400" dirty="0"/>
              <a:t>; </a:t>
            </a:r>
            <a:r>
              <a:rPr lang="en-US" sz="2400" kern="0" dirty="0"/>
              <a:t>making many choices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 kern="0" dirty="0"/>
              <a:t> </a:t>
            </a:r>
          </a:p>
          <a:p>
            <a:pPr marL="0" indent="0">
              <a:spcBef>
                <a:spcPts val="1800"/>
              </a:spcBef>
              <a:buFontTx/>
              <a:buNone/>
            </a:pPr>
            <a:endParaRPr lang="en-US" sz="2400" kern="0" dirty="0"/>
          </a:p>
          <a:p>
            <a:pPr marL="0" indent="0">
              <a:spcBef>
                <a:spcPts val="1800"/>
              </a:spcBef>
              <a:buNone/>
            </a:pPr>
            <a:endParaRPr lang="en-US" sz="2400" dirty="0"/>
          </a:p>
        </p:txBody>
      </p:sp>
      <p:pic>
        <p:nvPicPr>
          <p:cNvPr id="4" name="Picture 2" descr="Fig. 4. F0 curve and its stylized model generated by MOMEL for Hannas production of an Accent II word, /titta/ look. The dots on the smooth curve represent the hypothetical turning points generated by the algorithm. The upper panel shows the waveform aligned with the F0 tracking.">
            <a:extLst>
              <a:ext uri="{FF2B5EF4-FFF2-40B4-BE49-F238E27FC236}">
                <a16:creationId xmlns:a16="http://schemas.microsoft.com/office/drawing/2014/main" id="{DE4D06A7-817C-4338-BB0A-95607D43FA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787" y="1579856"/>
            <a:ext cx="3765986" cy="3467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796B61B-C0A8-4DE0-8CDB-0E29E80CB19E}"/>
              </a:ext>
            </a:extLst>
          </p:cNvPr>
          <p:cNvSpPr txBox="1"/>
          <p:nvPr/>
        </p:nvSpPr>
        <p:spPr>
          <a:xfrm>
            <a:off x="346479" y="6485936"/>
            <a:ext cx="78167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0" u="none" strike="noStrike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Figure: Children’s Production of Word Accents in Swedish Revisited. </a:t>
            </a:r>
            <a:r>
              <a:rPr lang="en-US" sz="1200" i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Mitsuhiko Ota. </a:t>
            </a:r>
            <a:r>
              <a:rPr lang="en-US" sz="1200" i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Phonetica</a:t>
            </a:r>
            <a:r>
              <a:rPr lang="en-US" sz="1200" i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2006</a:t>
            </a:r>
          </a:p>
        </p:txBody>
      </p:sp>
    </p:spTree>
    <p:extLst>
      <p:ext uri="{BB962C8B-B14F-4D97-AF65-F5344CB8AC3E}">
        <p14:creationId xmlns:p14="http://schemas.microsoft.com/office/powerpoint/2010/main" val="29978389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50373-C9D9-4719-8819-0FA5E5817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054" y="128187"/>
            <a:ext cx="8809892" cy="1143000"/>
          </a:xfrm>
        </p:spPr>
        <p:txBody>
          <a:bodyPr/>
          <a:lstStyle/>
          <a:p>
            <a:r>
              <a:rPr lang="en-US"/>
              <a:t>3. Midlevel Feature Sets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70A1BC-EFD2-40A2-99F9-8D2B48345C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028" y="1692067"/>
            <a:ext cx="7819497" cy="4104994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sz="2400" kern="0"/>
              <a:t>Praat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/>
              <a:t>SRI’s set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/>
              <a:t>OpenSmile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 kern="0"/>
              <a:t>Midlevel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/>
              <a:t>CoVarep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/>
              <a:t>Surfboard </a:t>
            </a:r>
            <a:endParaRPr lang="en-US" sz="2400" kern="0"/>
          </a:p>
          <a:p>
            <a:pPr marL="0" indent="0">
              <a:spcBef>
                <a:spcPts val="1800"/>
              </a:spcBef>
              <a:buNone/>
            </a:pPr>
            <a:endParaRPr lang="en-US" sz="2400" kern="0"/>
          </a:p>
          <a:p>
            <a:pPr marL="0" indent="0">
              <a:spcBef>
                <a:spcPts val="1800"/>
              </a:spcBef>
              <a:buNone/>
            </a:pPr>
            <a:r>
              <a:rPr lang="en-US" sz="2400" kern="0"/>
              <a:t> </a:t>
            </a:r>
          </a:p>
          <a:p>
            <a:pPr marL="0" indent="0">
              <a:spcBef>
                <a:spcPts val="1800"/>
              </a:spcBef>
              <a:buFontTx/>
              <a:buNone/>
            </a:pPr>
            <a:endParaRPr lang="en-US" sz="2400" kern="0"/>
          </a:p>
          <a:p>
            <a:pPr marL="0" indent="0">
              <a:spcBef>
                <a:spcPts val="1800"/>
              </a:spcBef>
              <a:buNone/>
            </a:pP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468848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50373-C9D9-4719-8819-0FA5E5817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054" y="128187"/>
            <a:ext cx="8809892" cy="1143000"/>
          </a:xfrm>
        </p:spPr>
        <p:txBody>
          <a:bodyPr/>
          <a:lstStyle/>
          <a:p>
            <a:r>
              <a:rPr lang="en-US"/>
              <a:t>3. Midlevel Feature Sets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70A1BC-EFD2-40A2-99F9-8D2B48345C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028" y="1692067"/>
            <a:ext cx="7819497" cy="4104994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sz="2400" kern="0"/>
              <a:t>Praat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/>
              <a:t>SRI’s set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/>
              <a:t>OpenSmile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 kern="0"/>
              <a:t>Midlevel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/>
              <a:t>CoVarep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/>
              <a:t>Surfboard </a:t>
            </a:r>
            <a:endParaRPr lang="en-US" sz="2400" kern="0"/>
          </a:p>
          <a:p>
            <a:pPr marL="0" indent="0">
              <a:spcBef>
                <a:spcPts val="1800"/>
              </a:spcBef>
              <a:buNone/>
            </a:pPr>
            <a:endParaRPr lang="en-US" sz="2400" kern="0"/>
          </a:p>
          <a:p>
            <a:pPr marL="0" indent="0">
              <a:spcBef>
                <a:spcPts val="1800"/>
              </a:spcBef>
              <a:buNone/>
            </a:pPr>
            <a:r>
              <a:rPr lang="en-US" sz="2400" kern="0"/>
              <a:t> </a:t>
            </a:r>
          </a:p>
          <a:p>
            <a:pPr marL="0" indent="0">
              <a:spcBef>
                <a:spcPts val="1800"/>
              </a:spcBef>
              <a:buFontTx/>
              <a:buNone/>
            </a:pPr>
            <a:endParaRPr lang="en-US" sz="2400" kern="0"/>
          </a:p>
          <a:p>
            <a:pPr marL="0" indent="0">
              <a:spcBef>
                <a:spcPts val="1800"/>
              </a:spcBef>
              <a:buNone/>
            </a:pP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6769964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1: Praat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09246"/>
            <a:ext cx="8229600" cy="584635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endParaRPr lang="en-US" sz="2400"/>
          </a:p>
          <a:p>
            <a:pPr marL="0" indent="0">
              <a:lnSpc>
                <a:spcPct val="150000"/>
              </a:lnSpc>
              <a:buNone/>
            </a:pPr>
            <a:r>
              <a:rPr lang="en-US" sz="2400"/>
              <a:t>Purpose: phonetic analysis of small data sets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/>
              <a:t>Has built-in visualization tools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/>
              <a:t>Configurable </a:t>
            </a:r>
            <a:r>
              <a:rPr lang="en-US" sz="1800"/>
              <a:t>via scripting (awkward) or Parselmouth</a:t>
            </a:r>
            <a:endParaRPr lang="en-US" sz="2400"/>
          </a:p>
          <a:p>
            <a:pPr marL="0" indent="0">
              <a:lnSpc>
                <a:spcPct val="150000"/>
              </a:lnSpc>
              <a:buNone/>
            </a:pPr>
            <a:r>
              <a:rPr lang="en-US" sz="2400"/>
              <a:t>Many feature detectors, high quality, </a:t>
            </a:r>
            <a:r>
              <a:rPr lang="en-US" sz="1800"/>
              <a:t>but many are slow</a:t>
            </a:r>
          </a:p>
          <a:p>
            <a:pPr>
              <a:lnSpc>
                <a:spcPct val="150000"/>
              </a:lnSpc>
              <a:buFontTx/>
              <a:buChar char="-"/>
            </a:pPr>
            <a:endParaRPr lang="en-US" sz="2400"/>
          </a:p>
          <a:p>
            <a:pPr marL="0" indent="0">
              <a:lnSpc>
                <a:spcPct val="150000"/>
              </a:lnSpc>
              <a:buNone/>
            </a:pPr>
            <a:endParaRPr lang="en-US" sz="2400"/>
          </a:p>
          <a:p>
            <a:pPr>
              <a:lnSpc>
                <a:spcPct val="150000"/>
              </a:lnSpc>
              <a:buNone/>
            </a:pPr>
            <a:endParaRPr lang="en-US" sz="2400" dirty="0"/>
          </a:p>
          <a:p>
            <a:pPr>
              <a:lnSpc>
                <a:spcPct val="150000"/>
              </a:lnSpc>
              <a:buNone/>
            </a:pPr>
            <a:endParaRPr lang="en-US" sz="2400" dirty="0"/>
          </a:p>
          <a:p>
            <a:pPr>
              <a:lnSpc>
                <a:spcPct val="150000"/>
              </a:lnSpc>
              <a:buNone/>
            </a:pPr>
            <a:endParaRPr lang="en-US" sz="2400" dirty="0"/>
          </a:p>
          <a:p>
            <a:pPr>
              <a:lnSpc>
                <a:spcPct val="150000"/>
              </a:lnSpc>
              <a:buNone/>
            </a:pPr>
            <a:endParaRPr lang="en-US" sz="2400" dirty="0"/>
          </a:p>
          <a:p>
            <a:pPr>
              <a:lnSpc>
                <a:spcPct val="150000"/>
              </a:lnSpc>
              <a:buNone/>
            </a:pPr>
            <a:endParaRPr lang="en-US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05F885-E0FB-4743-8E09-9F80345CBD7F}"/>
              </a:ext>
            </a:extLst>
          </p:cNvPr>
          <p:cNvSpPr txBox="1"/>
          <p:nvPr/>
        </p:nvSpPr>
        <p:spPr>
          <a:xfrm>
            <a:off x="628650" y="6444734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/>
              <a:t>https://www.fon.hum.uva.nl/praat/</a:t>
            </a:r>
          </a:p>
        </p:txBody>
      </p:sp>
    </p:spTree>
    <p:extLst>
      <p:ext uri="{BB962C8B-B14F-4D97-AF65-F5344CB8AC3E}">
        <p14:creationId xmlns:p14="http://schemas.microsoft.com/office/powerpoint/2010/main" val="24900671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ED0A9-7053-4782-8734-D004043FD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2: SRI’s Feature Sets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25C528-FC99-410B-BF17-A56D0AF53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329313"/>
            <a:ext cx="6964532" cy="600173"/>
          </a:xfrm>
        </p:spPr>
        <p:txBody>
          <a:bodyPr/>
          <a:lstStyle/>
          <a:p>
            <a:pPr marL="0" indent="0">
              <a:buNone/>
            </a:pPr>
            <a:r>
              <a:rPr lang="en-US" sz="1200" b="0" i="0">
                <a:effectLst/>
                <a:latin typeface="Arial" panose="020B0604020202020204" pitchFamily="34" charset="0"/>
              </a:rPr>
              <a:t>Kajarekar, S., Ferrer, L., Sönmez, K., Zheng, J., Shriberg, E., &amp; Stolcke, A. (2004). Modeling NERFs for speaker recognition. In </a:t>
            </a:r>
            <a:r>
              <a:rPr lang="en-US" sz="1200" b="0" i="1">
                <a:effectLst/>
                <a:latin typeface="Arial" panose="020B0604020202020204" pitchFamily="34" charset="0"/>
              </a:rPr>
              <a:t>ODYSSEY04-The Speaker and Language Recognition Workshop</a:t>
            </a:r>
            <a:r>
              <a:rPr lang="en-US" sz="1200" b="0" i="0">
                <a:effectLst/>
                <a:latin typeface="Arial" panose="020B0604020202020204" pitchFamily="34" charset="0"/>
              </a:rPr>
              <a:t>.</a:t>
            </a:r>
            <a:endParaRPr lang="en-US" sz="120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5056ACF-30C6-4468-AFC4-A83FE98BE094}"/>
              </a:ext>
            </a:extLst>
          </p:cNvPr>
          <p:cNvSpPr txBox="1">
            <a:spLocks/>
          </p:cNvSpPr>
          <p:nvPr/>
        </p:nvSpPr>
        <p:spPr bwMode="auto">
          <a:xfrm>
            <a:off x="457200" y="1600200"/>
            <a:ext cx="8229600" cy="173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Bef>
                <a:spcPts val="1800"/>
              </a:spcBef>
              <a:buFontTx/>
              <a:buNone/>
            </a:pPr>
            <a:r>
              <a:rPr lang="en-US" sz="2400" kern="0" dirty="0"/>
              <a:t>Purposes</a:t>
            </a:r>
          </a:p>
          <a:p>
            <a:pPr marL="0" indent="0">
              <a:spcBef>
                <a:spcPts val="1800"/>
              </a:spcBef>
              <a:buFontTx/>
              <a:buNone/>
            </a:pPr>
            <a:r>
              <a:rPr lang="en-US" sz="2400" kern="0" dirty="0"/>
              <a:t>	Speaker identification</a:t>
            </a:r>
          </a:p>
          <a:p>
            <a:pPr marL="0" indent="0">
              <a:spcBef>
                <a:spcPts val="1800"/>
              </a:spcBef>
              <a:buFontTx/>
              <a:buNone/>
            </a:pPr>
            <a:r>
              <a:rPr lang="en-US" sz="2400" kern="0" dirty="0"/>
              <a:t>	Detecting dialog phenomena</a:t>
            </a:r>
          </a:p>
          <a:p>
            <a:pPr marL="0" indent="0">
              <a:spcBef>
                <a:spcPts val="1800"/>
              </a:spcBef>
              <a:buFontTx/>
              <a:buNone/>
            </a:pPr>
            <a:r>
              <a:rPr lang="en-US" sz="2000" kern="0" dirty="0"/>
              <a:t>		 disfluencies, dialog acts, hotspots… </a:t>
            </a:r>
          </a:p>
          <a:p>
            <a:pPr marL="0" indent="0">
              <a:spcBef>
                <a:spcPts val="1800"/>
              </a:spcBef>
              <a:buFontTx/>
              <a:buNone/>
            </a:pPr>
            <a:r>
              <a:rPr lang="en-US" sz="2400" kern="0" dirty="0"/>
              <a:t>Core: syllable-level measurements of pitch and energy</a:t>
            </a:r>
          </a:p>
        </p:txBody>
      </p:sp>
    </p:spTree>
    <p:extLst>
      <p:ext uri="{BB962C8B-B14F-4D97-AF65-F5344CB8AC3E}">
        <p14:creationId xmlns:p14="http://schemas.microsoft.com/office/powerpoint/2010/main" val="17341442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1298F-5EB2-4992-B93B-19C6F9E53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3: </a:t>
            </a:r>
            <a:r>
              <a:rPr lang="en-US" dirty="0" err="1"/>
              <a:t>OpenSmile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26CD80-1821-49EF-A504-9E184806F3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Initial Purpose: emotion detection</a:t>
            </a:r>
          </a:p>
          <a:p>
            <a:pPr marL="0" indent="0">
              <a:buNone/>
            </a:pPr>
            <a:r>
              <a:rPr lang="en-US" sz="1800" dirty="0"/>
              <a:t>	e.g. for kids with an </a:t>
            </a:r>
            <a:r>
              <a:rPr lang="en-US" sz="1800" dirty="0" err="1"/>
              <a:t>Aibo</a:t>
            </a:r>
            <a:r>
              <a:rPr lang="en-US" sz="1800" dirty="0"/>
              <a:t> toy robot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Utterance-oriented</a:t>
            </a:r>
          </a:p>
          <a:p>
            <a:pPr marL="0" indent="0">
              <a:buNone/>
            </a:pPr>
            <a:r>
              <a:rPr lang="en-US" sz="2400" dirty="0"/>
              <a:t>Clean-speech-oriented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Applied to many paralinguistic classification tasks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7C266E-6799-40B1-8C5A-69309162E8CF}"/>
              </a:ext>
            </a:extLst>
          </p:cNvPr>
          <p:cNvSpPr txBox="1"/>
          <p:nvPr/>
        </p:nvSpPr>
        <p:spPr>
          <a:xfrm>
            <a:off x="457200" y="6444734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2008</a:t>
            </a:r>
          </a:p>
        </p:txBody>
      </p:sp>
    </p:spTree>
    <p:extLst>
      <p:ext uri="{BB962C8B-B14F-4D97-AF65-F5344CB8AC3E}">
        <p14:creationId xmlns:p14="http://schemas.microsoft.com/office/powerpoint/2010/main" val="1127439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D9F3C-A217-42B3-ABDA-F10E058F5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052"/>
            <a:ext cx="8229600" cy="1143000"/>
          </a:xfrm>
        </p:spPr>
        <p:txBody>
          <a:bodyPr/>
          <a:lstStyle/>
          <a:p>
            <a:r>
              <a:rPr lang="en-US"/>
              <a:t>OpenSmile Architecture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E31F1B-599B-44C7-ABC1-509EE9D8963D}"/>
              </a:ext>
            </a:extLst>
          </p:cNvPr>
          <p:cNvSpPr txBox="1"/>
          <p:nvPr/>
        </p:nvSpPr>
        <p:spPr>
          <a:xfrm>
            <a:off x="1256931" y="2488003"/>
            <a:ext cx="2836415" cy="497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/>
              <a:t>Low-level descriptors</a:t>
            </a:r>
          </a:p>
          <a:p>
            <a:pPr>
              <a:spcAft>
                <a:spcPts val="600"/>
              </a:spcAft>
            </a:pPr>
            <a:r>
              <a:rPr lang="en-US"/>
              <a:t>(frame-level descriptors)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Pitch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Intensity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Harmonicity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Jitter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Spectral tilt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Cepstral coefficients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Formants</a:t>
            </a:r>
          </a:p>
          <a:p>
            <a:pPr>
              <a:spcAft>
                <a:spcPts val="600"/>
              </a:spcAft>
            </a:pPr>
            <a:r>
              <a:rPr lang="en-US"/>
              <a:t>     …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/>
          </a:p>
          <a:p>
            <a:pPr>
              <a:spcAft>
                <a:spcPts val="600"/>
              </a:spcAft>
            </a:pPr>
            <a:endParaRPr lang="en-US"/>
          </a:p>
          <a:p>
            <a:pPr>
              <a:spcAft>
                <a:spcPts val="600"/>
              </a:spcAft>
            </a:pP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15524E-D404-4873-8EE8-8C3A1BA83ED8}"/>
              </a:ext>
            </a:extLst>
          </p:cNvPr>
          <p:cNvSpPr txBox="1"/>
          <p:nvPr/>
        </p:nvSpPr>
        <p:spPr>
          <a:xfrm>
            <a:off x="5198248" y="2488003"/>
            <a:ext cx="2836415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/>
              <a:t>Functionals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Max, min, range, mean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Percentiles, quartiles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Standard deviation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Peak counts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Peak locations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Regression coefficients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Durations </a:t>
            </a:r>
          </a:p>
          <a:p>
            <a:pPr>
              <a:spcAft>
                <a:spcPts val="600"/>
              </a:spcAft>
            </a:pPr>
            <a:r>
              <a:rPr lang="en-US"/>
              <a:t>     …</a:t>
            </a:r>
          </a:p>
          <a:p>
            <a:pPr>
              <a:spcAft>
                <a:spcPts val="600"/>
              </a:spcAft>
            </a:pPr>
            <a:endParaRPr lang="en-US"/>
          </a:p>
          <a:p>
            <a:pPr>
              <a:spcAft>
                <a:spcPts val="600"/>
              </a:spcAft>
            </a:pPr>
            <a:endParaRPr lang="en-US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46407C53-7D27-487F-8457-352D73098936}"/>
              </a:ext>
            </a:extLst>
          </p:cNvPr>
          <p:cNvSpPr/>
          <p:nvPr/>
        </p:nvSpPr>
        <p:spPr bwMode="auto">
          <a:xfrm>
            <a:off x="3900258" y="2435815"/>
            <a:ext cx="1157419" cy="423051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" name="Arrow: Bent 8">
            <a:extLst>
              <a:ext uri="{FF2B5EF4-FFF2-40B4-BE49-F238E27FC236}">
                <a16:creationId xmlns:a16="http://schemas.microsoft.com/office/drawing/2014/main" id="{7C038A69-9F1C-4E08-8E1B-66212457AB4A}"/>
              </a:ext>
            </a:extLst>
          </p:cNvPr>
          <p:cNvSpPr/>
          <p:nvPr/>
        </p:nvSpPr>
        <p:spPr bwMode="auto">
          <a:xfrm flipV="1">
            <a:off x="482728" y="2110922"/>
            <a:ext cx="752382" cy="747944"/>
          </a:xfrm>
          <a:prstGeom prst="ben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DA0C55-56D0-4CD0-84BC-6A697333C1A2}"/>
              </a:ext>
            </a:extLst>
          </p:cNvPr>
          <p:cNvSpPr txBox="1"/>
          <p:nvPr/>
        </p:nvSpPr>
        <p:spPr>
          <a:xfrm>
            <a:off x="3885596" y="3045803"/>
            <a:ext cx="15158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Smoothing,</a:t>
            </a:r>
          </a:p>
          <a:p>
            <a:r>
              <a:rPr lang="en-US" sz="1400"/>
              <a:t>Normalizing,</a:t>
            </a:r>
          </a:p>
          <a:p>
            <a:r>
              <a:rPr lang="en-US" sz="1400"/>
              <a:t>Chunking,</a:t>
            </a:r>
          </a:p>
          <a:p>
            <a:r>
              <a:rPr lang="en-US" sz="1400"/>
              <a:t>Pooling</a:t>
            </a:r>
          </a:p>
          <a:p>
            <a:r>
              <a:rPr lang="en-US" sz="1400"/>
              <a:t> …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9BC83D-7F7F-463D-9EDA-3353CCFD7480}"/>
              </a:ext>
            </a:extLst>
          </p:cNvPr>
          <p:cNvSpPr txBox="1"/>
          <p:nvPr/>
        </p:nvSpPr>
        <p:spPr>
          <a:xfrm>
            <a:off x="92110" y="2784193"/>
            <a:ext cx="15158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Feature</a:t>
            </a:r>
          </a:p>
          <a:p>
            <a:r>
              <a:rPr lang="en-US" sz="1400"/>
              <a:t>Computation 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B4A8B5-1BEC-4351-8727-89A470752E3F}"/>
              </a:ext>
            </a:extLst>
          </p:cNvPr>
          <p:cNvSpPr txBox="1"/>
          <p:nvPr/>
        </p:nvSpPr>
        <p:spPr>
          <a:xfrm>
            <a:off x="7887069" y="2254814"/>
            <a:ext cx="15158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Smoothing,</a:t>
            </a:r>
          </a:p>
          <a:p>
            <a:r>
              <a:rPr lang="en-US" sz="1400"/>
              <a:t>Normalizing</a:t>
            </a:r>
          </a:p>
        </p:txBody>
      </p:sp>
      <p:sp>
        <p:nvSpPr>
          <p:cNvPr id="13" name="Arrow: Bent 12">
            <a:extLst>
              <a:ext uri="{FF2B5EF4-FFF2-40B4-BE49-F238E27FC236}">
                <a16:creationId xmlns:a16="http://schemas.microsoft.com/office/drawing/2014/main" id="{443C0566-F214-436C-8A0A-23947F0C6B74}"/>
              </a:ext>
            </a:extLst>
          </p:cNvPr>
          <p:cNvSpPr/>
          <p:nvPr/>
        </p:nvSpPr>
        <p:spPr bwMode="auto">
          <a:xfrm rot="16200000" flipV="1">
            <a:off x="7136906" y="2027871"/>
            <a:ext cx="752382" cy="747944"/>
          </a:xfrm>
          <a:prstGeom prst="ben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9800F-CEE7-4E14-8D51-EC2B1758FD1D}"/>
              </a:ext>
            </a:extLst>
          </p:cNvPr>
          <p:cNvSpPr txBox="1"/>
          <p:nvPr/>
        </p:nvSpPr>
        <p:spPr>
          <a:xfrm>
            <a:off x="7072532" y="1370030"/>
            <a:ext cx="17355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/>
              <a:t>Features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483BACF-F7C8-4AE6-B414-E33A18F01216}"/>
              </a:ext>
            </a:extLst>
          </p:cNvPr>
          <p:cNvSpPr/>
          <p:nvPr/>
        </p:nvSpPr>
        <p:spPr>
          <a:xfrm>
            <a:off x="457200" y="6336268"/>
            <a:ext cx="60155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/>
              <a:t>Schuller</a:t>
            </a:r>
            <a:r>
              <a:rPr lang="en-GB" sz="1200" dirty="0"/>
              <a:t>, B.W. and </a:t>
            </a:r>
            <a:r>
              <a:rPr lang="en-GB" sz="1200" dirty="0" err="1"/>
              <a:t>Batliner</a:t>
            </a:r>
            <a:r>
              <a:rPr lang="en-GB" sz="1200" dirty="0"/>
              <a:t> A., 2013 </a:t>
            </a:r>
            <a:r>
              <a:rPr lang="en-GB" sz="1200" i="1" dirty="0"/>
              <a:t>Computational Paralinguistics: Emotion, Affect and Personality in Speech and Language Processing </a:t>
            </a:r>
            <a:r>
              <a:rPr lang="en-GB" sz="1200" dirty="0"/>
              <a:t>Wiley Online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099D8C3-8770-4C3F-99AA-422BBE72CE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5133" t="17606" r="52075" b="52905"/>
          <a:stretch/>
        </p:blipFill>
        <p:spPr>
          <a:xfrm>
            <a:off x="127084" y="1278996"/>
            <a:ext cx="956569" cy="846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3967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12A1D-61B7-43A0-8618-CCF5ED54F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534"/>
            <a:ext cx="8229600" cy="1143000"/>
          </a:xfrm>
        </p:spPr>
        <p:txBody>
          <a:bodyPr/>
          <a:lstStyle/>
          <a:p>
            <a:r>
              <a:rPr lang="en-US"/>
              <a:t>Notes on OpenSmile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D7C929-C4B2-40B9-969C-6A777F048E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87134"/>
            <a:ext cx="8584058" cy="44958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Fairly comprehensive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Later enhancements</a:t>
            </a:r>
          </a:p>
          <a:p>
            <a:pPr marL="0" indent="0">
              <a:buNone/>
            </a:pPr>
            <a:r>
              <a:rPr lang="en-US" sz="2400" dirty="0"/>
              <a:t>	release of a “minimal” subset: </a:t>
            </a:r>
            <a:r>
              <a:rPr lang="en-US" sz="2400" dirty="0" err="1"/>
              <a:t>eGeMaps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	configuration files for customization </a:t>
            </a:r>
          </a:p>
          <a:p>
            <a:pPr marL="0" indent="0">
              <a:buNone/>
            </a:pPr>
            <a:r>
              <a:rPr lang="en-US" sz="2400" dirty="0"/>
              <a:t>	</a:t>
            </a:r>
          </a:p>
          <a:p>
            <a:pPr marL="0" indent="0">
              <a:buNone/>
            </a:pPr>
            <a:r>
              <a:rPr lang="en-US" sz="2400" dirty="0"/>
              <a:t>Robustness can be questioned, since assumptions are made</a:t>
            </a:r>
          </a:p>
          <a:p>
            <a:pPr marL="0" indent="0">
              <a:buNone/>
            </a:pPr>
            <a:r>
              <a:rPr lang="en-US" sz="1800" dirty="0"/>
              <a:t>	Interpolation, since pitch is not everywhere-defined</a:t>
            </a:r>
          </a:p>
          <a:p>
            <a:pPr marL="0" indent="0">
              <a:buNone/>
            </a:pPr>
            <a:r>
              <a:rPr lang="en-US" sz="1800" dirty="0"/>
              <a:t>	Smoothing, to reduce the impact of outliers on max etc.</a:t>
            </a:r>
          </a:p>
          <a:p>
            <a:pPr marL="0" indent="0">
              <a:buNone/>
            </a:pPr>
            <a:r>
              <a:rPr lang="en-US" sz="1800" dirty="0"/>
              <a:t>	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4018623"/>
            <a:ext cx="18117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Robustness</a:t>
            </a:r>
          </a:p>
        </p:txBody>
      </p:sp>
    </p:spTree>
    <p:extLst>
      <p:ext uri="{BB962C8B-B14F-4D97-AF65-F5344CB8AC3E}">
        <p14:creationId xmlns:p14="http://schemas.microsoft.com/office/powerpoint/2010/main" val="1318021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1CC5B6-062A-4CC6-AFCF-1B50CC2FA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58026"/>
            <a:ext cx="8100874" cy="476623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Robust to channel noise, recording gain …</a:t>
            </a:r>
          </a:p>
          <a:p>
            <a:pPr marL="0" indent="0">
              <a:buNone/>
            </a:pPr>
            <a:r>
              <a:rPr lang="en-US" sz="2400" dirty="0"/>
              <a:t>           to transient noise, microphone distance variation …</a:t>
            </a:r>
          </a:p>
          <a:p>
            <a:pPr marL="0" indent="0">
              <a:buNone/>
            </a:pPr>
            <a:r>
              <a:rPr lang="en-US" sz="2400" dirty="0"/>
              <a:t>	to pitch tracker </a:t>
            </a:r>
            <a:r>
              <a:rPr lang="en-US" sz="2400" dirty="0" err="1"/>
              <a:t>octaving</a:t>
            </a:r>
            <a:r>
              <a:rPr lang="en-US" sz="2400" dirty="0"/>
              <a:t>, outliers</a:t>
            </a:r>
          </a:p>
          <a:p>
            <a:pPr marL="0" indent="0">
              <a:buNone/>
            </a:pPr>
            <a:r>
              <a:rPr lang="en-US" sz="2400" dirty="0"/>
              <a:t>	to speaker differences 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2400" dirty="0"/>
              <a:t>Can be tackled by </a:t>
            </a:r>
          </a:p>
          <a:p>
            <a:pPr>
              <a:buFontTx/>
              <a:buChar char="-"/>
            </a:pPr>
            <a:r>
              <a:rPr lang="en-US" sz="2400" dirty="0"/>
              <a:t>Carefully curated corpora</a:t>
            </a:r>
          </a:p>
          <a:p>
            <a:pPr>
              <a:buFontTx/>
              <a:buChar char="-"/>
            </a:pPr>
            <a:r>
              <a:rPr lang="en-US" sz="2400" dirty="0"/>
              <a:t>Huge feature sets with powerful models on large data</a:t>
            </a:r>
          </a:p>
          <a:p>
            <a:pPr>
              <a:buFontTx/>
              <a:buChar char="-"/>
            </a:pPr>
            <a:r>
              <a:rPr lang="en-US" sz="2400" dirty="0"/>
              <a:t>Wider windows</a:t>
            </a:r>
            <a:endParaRPr lang="en-US" dirty="0"/>
          </a:p>
          <a:p>
            <a:pPr>
              <a:buFontTx/>
              <a:buChar char="-"/>
            </a:pPr>
            <a:r>
              <a:rPr lang="en-US" sz="2400" dirty="0"/>
              <a:t>Normalization …</a:t>
            </a:r>
          </a:p>
        </p:txBody>
      </p:sp>
      <p:sp>
        <p:nvSpPr>
          <p:cNvPr id="2" name="Rectangle 1"/>
          <p:cNvSpPr/>
          <p:nvPr/>
        </p:nvSpPr>
        <p:spPr>
          <a:xfrm>
            <a:off x="803776" y="4824559"/>
            <a:ext cx="21547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Normalization </a:t>
            </a:r>
          </a:p>
        </p:txBody>
      </p:sp>
    </p:spTree>
    <p:extLst>
      <p:ext uri="{BB962C8B-B14F-4D97-AF65-F5344CB8AC3E}">
        <p14:creationId xmlns:p14="http://schemas.microsoft.com/office/powerpoint/2010/main" val="2449398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50373-C9D9-4719-8819-0FA5E5817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/>
              <a:t>Feature Needs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70A1BC-EFD2-40A2-99F9-8D2B48345C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01261"/>
            <a:ext cx="6242538" cy="4495800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sz="2400"/>
              <a:t>Machine learning models need features.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/>
              <a:t>For prosody, a continuum of choices: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/>
              <a:t>	1. none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/>
              <a:t>	2. frame-level </a:t>
            </a:r>
            <a:endParaRPr lang="en-US" sz="2000"/>
          </a:p>
          <a:p>
            <a:pPr marL="0" indent="0">
              <a:spcBef>
                <a:spcPts val="1800"/>
              </a:spcBef>
              <a:buNone/>
            </a:pPr>
            <a:r>
              <a:rPr lang="en-US" sz="2400"/>
              <a:t>	3. midlevel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/>
              <a:t>	4. meaningful</a:t>
            </a:r>
            <a:endParaRPr lang="en-US" sz="1600"/>
          </a:p>
          <a:p>
            <a:pPr marL="0" indent="0">
              <a:spcBef>
                <a:spcPts val="1800"/>
              </a:spcBef>
              <a:buNone/>
            </a:pPr>
            <a:endParaRPr lang="en-US" sz="2400"/>
          </a:p>
          <a:p>
            <a:pPr marL="0" indent="0">
              <a:spcBef>
                <a:spcPts val="1800"/>
              </a:spcBef>
              <a:buNone/>
            </a:pP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4718689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6227CA3-B99F-48DB-9A24-4E59DBDF8809}"/>
              </a:ext>
            </a:extLst>
          </p:cNvPr>
          <p:cNvSpPr/>
          <p:nvPr/>
        </p:nvSpPr>
        <p:spPr bwMode="auto">
          <a:xfrm>
            <a:off x="2052734" y="3269447"/>
            <a:ext cx="5184089" cy="996509"/>
          </a:xfrm>
          <a:custGeom>
            <a:avLst/>
            <a:gdLst>
              <a:gd name="connsiteX0" fmla="*/ 0 w 5184089"/>
              <a:gd name="connsiteY0" fmla="*/ 914400 h 996509"/>
              <a:gd name="connsiteX1" fmla="*/ 52252 w 5184089"/>
              <a:gd name="connsiteY1" fmla="*/ 690465 h 996509"/>
              <a:gd name="connsiteX2" fmla="*/ 89574 w 5184089"/>
              <a:gd name="connsiteY2" fmla="*/ 981580 h 996509"/>
              <a:gd name="connsiteX3" fmla="*/ 171684 w 5184089"/>
              <a:gd name="connsiteY3" fmla="*/ 977848 h 996509"/>
              <a:gd name="connsiteX4" fmla="*/ 212738 w 5184089"/>
              <a:gd name="connsiteY4" fmla="*/ 936793 h 996509"/>
              <a:gd name="connsiteX5" fmla="*/ 276187 w 5184089"/>
              <a:gd name="connsiteY5" fmla="*/ 992777 h 996509"/>
              <a:gd name="connsiteX6" fmla="*/ 362028 w 5184089"/>
              <a:gd name="connsiteY6" fmla="*/ 940525 h 996509"/>
              <a:gd name="connsiteX7" fmla="*/ 425476 w 5184089"/>
              <a:gd name="connsiteY7" fmla="*/ 970383 h 996509"/>
              <a:gd name="connsiteX8" fmla="*/ 500121 w 5184089"/>
              <a:gd name="connsiteY8" fmla="*/ 992777 h 996509"/>
              <a:gd name="connsiteX9" fmla="*/ 537444 w 5184089"/>
              <a:gd name="connsiteY9" fmla="*/ 951722 h 996509"/>
              <a:gd name="connsiteX10" fmla="*/ 589695 w 5184089"/>
              <a:gd name="connsiteY10" fmla="*/ 974115 h 996509"/>
              <a:gd name="connsiteX11" fmla="*/ 649411 w 5184089"/>
              <a:gd name="connsiteY11" fmla="*/ 951722 h 996509"/>
              <a:gd name="connsiteX12" fmla="*/ 731520 w 5184089"/>
              <a:gd name="connsiteY12" fmla="*/ 996509 h 996509"/>
              <a:gd name="connsiteX13" fmla="*/ 794969 w 5184089"/>
              <a:gd name="connsiteY13" fmla="*/ 921864 h 996509"/>
              <a:gd name="connsiteX14" fmla="*/ 850952 w 5184089"/>
              <a:gd name="connsiteY14" fmla="*/ 940525 h 996509"/>
              <a:gd name="connsiteX15" fmla="*/ 910668 w 5184089"/>
              <a:gd name="connsiteY15" fmla="*/ 925596 h 996509"/>
              <a:gd name="connsiteX16" fmla="*/ 962920 w 5184089"/>
              <a:gd name="connsiteY16" fmla="*/ 977848 h 996509"/>
              <a:gd name="connsiteX17" fmla="*/ 996510 w 5184089"/>
              <a:gd name="connsiteY17" fmla="*/ 884542 h 996509"/>
              <a:gd name="connsiteX18" fmla="*/ 1045029 w 5184089"/>
              <a:gd name="connsiteY18" fmla="*/ 806164 h 996509"/>
              <a:gd name="connsiteX19" fmla="*/ 1067422 w 5184089"/>
              <a:gd name="connsiteY19" fmla="*/ 705394 h 996509"/>
              <a:gd name="connsiteX20" fmla="*/ 1112209 w 5184089"/>
              <a:gd name="connsiteY20" fmla="*/ 574765 h 996509"/>
              <a:gd name="connsiteX21" fmla="*/ 1130871 w 5184089"/>
              <a:gd name="connsiteY21" fmla="*/ 466530 h 996509"/>
              <a:gd name="connsiteX22" fmla="*/ 1175658 w 5184089"/>
              <a:gd name="connsiteY22" fmla="*/ 362027 h 996509"/>
              <a:gd name="connsiteX23" fmla="*/ 1268964 w 5184089"/>
              <a:gd name="connsiteY23" fmla="*/ 238863 h 996509"/>
              <a:gd name="connsiteX24" fmla="*/ 1362270 w 5184089"/>
              <a:gd name="connsiteY24" fmla="*/ 209005 h 996509"/>
              <a:gd name="connsiteX25" fmla="*/ 1403325 w 5184089"/>
              <a:gd name="connsiteY25" fmla="*/ 175415 h 996509"/>
              <a:gd name="connsiteX26" fmla="*/ 1451844 w 5184089"/>
              <a:gd name="connsiteY26" fmla="*/ 216470 h 996509"/>
              <a:gd name="connsiteX27" fmla="*/ 1481702 w 5184089"/>
              <a:gd name="connsiteY27" fmla="*/ 257524 h 996509"/>
              <a:gd name="connsiteX28" fmla="*/ 1526489 w 5184089"/>
              <a:gd name="connsiteY28" fmla="*/ 324705 h 996509"/>
              <a:gd name="connsiteX29" fmla="*/ 1571276 w 5184089"/>
              <a:gd name="connsiteY29" fmla="*/ 556104 h 996509"/>
              <a:gd name="connsiteX30" fmla="*/ 1619795 w 5184089"/>
              <a:gd name="connsiteY30" fmla="*/ 757645 h 996509"/>
              <a:gd name="connsiteX31" fmla="*/ 1810139 w 5184089"/>
              <a:gd name="connsiteY31" fmla="*/ 880809 h 996509"/>
              <a:gd name="connsiteX32" fmla="*/ 1884784 w 5184089"/>
              <a:gd name="connsiteY32" fmla="*/ 836022 h 996509"/>
              <a:gd name="connsiteX33" fmla="*/ 1966894 w 5184089"/>
              <a:gd name="connsiteY33" fmla="*/ 854684 h 996509"/>
              <a:gd name="connsiteX34" fmla="*/ 2034074 w 5184089"/>
              <a:gd name="connsiteY34" fmla="*/ 753913 h 996509"/>
              <a:gd name="connsiteX35" fmla="*/ 2127380 w 5184089"/>
              <a:gd name="connsiteY35" fmla="*/ 671804 h 996509"/>
              <a:gd name="connsiteX36" fmla="*/ 2228151 w 5184089"/>
              <a:gd name="connsiteY36" fmla="*/ 589694 h 996509"/>
              <a:gd name="connsiteX37" fmla="*/ 2299063 w 5184089"/>
              <a:gd name="connsiteY37" fmla="*/ 578497 h 996509"/>
              <a:gd name="connsiteX38" fmla="*/ 2373708 w 5184089"/>
              <a:gd name="connsiteY38" fmla="*/ 619552 h 996509"/>
              <a:gd name="connsiteX39" fmla="*/ 2463282 w 5184089"/>
              <a:gd name="connsiteY39" fmla="*/ 500120 h 996509"/>
              <a:gd name="connsiteX40" fmla="*/ 2683485 w 5184089"/>
              <a:gd name="connsiteY40" fmla="*/ 485191 h 996509"/>
              <a:gd name="connsiteX41" fmla="*/ 2773058 w 5184089"/>
              <a:gd name="connsiteY41" fmla="*/ 391885 h 996509"/>
              <a:gd name="connsiteX42" fmla="*/ 2918616 w 5184089"/>
              <a:gd name="connsiteY42" fmla="*/ 432940 h 996509"/>
              <a:gd name="connsiteX43" fmla="*/ 3090299 w 5184089"/>
              <a:gd name="connsiteY43" fmla="*/ 559836 h 996509"/>
              <a:gd name="connsiteX44" fmla="*/ 3213463 w 5184089"/>
              <a:gd name="connsiteY44" fmla="*/ 429208 h 996509"/>
              <a:gd name="connsiteX45" fmla="*/ 3310502 w 5184089"/>
              <a:gd name="connsiteY45" fmla="*/ 298579 h 996509"/>
              <a:gd name="connsiteX46" fmla="*/ 3396343 w 5184089"/>
              <a:gd name="connsiteY46" fmla="*/ 186612 h 996509"/>
              <a:gd name="connsiteX47" fmla="*/ 3474720 w 5184089"/>
              <a:gd name="connsiteY47" fmla="*/ 201541 h 996509"/>
              <a:gd name="connsiteX48" fmla="*/ 3568027 w 5184089"/>
              <a:gd name="connsiteY48" fmla="*/ 149289 h 996509"/>
              <a:gd name="connsiteX49" fmla="*/ 3735978 w 5184089"/>
              <a:gd name="connsiteY49" fmla="*/ 7464 h 996509"/>
              <a:gd name="connsiteX50" fmla="*/ 3855409 w 5184089"/>
              <a:gd name="connsiteY50" fmla="*/ 0 h 996509"/>
              <a:gd name="connsiteX51" fmla="*/ 3907661 w 5184089"/>
              <a:gd name="connsiteY51" fmla="*/ 167951 h 996509"/>
              <a:gd name="connsiteX52" fmla="*/ 4027093 w 5184089"/>
              <a:gd name="connsiteY52" fmla="*/ 418011 h 996509"/>
              <a:gd name="connsiteX53" fmla="*/ 4064415 w 5184089"/>
              <a:gd name="connsiteY53" fmla="*/ 675536 h 996509"/>
              <a:gd name="connsiteX54" fmla="*/ 4157721 w 5184089"/>
              <a:gd name="connsiteY54" fmla="*/ 821093 h 996509"/>
              <a:gd name="connsiteX55" fmla="*/ 4269689 w 5184089"/>
              <a:gd name="connsiteY55" fmla="*/ 880809 h 996509"/>
              <a:gd name="connsiteX56" fmla="*/ 4355530 w 5184089"/>
              <a:gd name="connsiteY56" fmla="*/ 787503 h 996509"/>
              <a:gd name="connsiteX57" fmla="*/ 4482427 w 5184089"/>
              <a:gd name="connsiteY57" fmla="*/ 858416 h 996509"/>
              <a:gd name="connsiteX58" fmla="*/ 4534678 w 5184089"/>
              <a:gd name="connsiteY58" fmla="*/ 951722 h 996509"/>
              <a:gd name="connsiteX59" fmla="*/ 4624252 w 5184089"/>
              <a:gd name="connsiteY59" fmla="*/ 970383 h 996509"/>
              <a:gd name="connsiteX60" fmla="*/ 4698897 w 5184089"/>
              <a:gd name="connsiteY60" fmla="*/ 936793 h 996509"/>
              <a:gd name="connsiteX61" fmla="*/ 4818329 w 5184089"/>
              <a:gd name="connsiteY61" fmla="*/ 985312 h 996509"/>
              <a:gd name="connsiteX62" fmla="*/ 4930296 w 5184089"/>
              <a:gd name="connsiteY62" fmla="*/ 918132 h 996509"/>
              <a:gd name="connsiteX63" fmla="*/ 4982547 w 5184089"/>
              <a:gd name="connsiteY63" fmla="*/ 981580 h 996509"/>
              <a:gd name="connsiteX64" fmla="*/ 5113176 w 5184089"/>
              <a:gd name="connsiteY64" fmla="*/ 910667 h 996509"/>
              <a:gd name="connsiteX65" fmla="*/ 5184089 w 5184089"/>
              <a:gd name="connsiteY65" fmla="*/ 977848 h 996509"/>
              <a:gd name="connsiteX66" fmla="*/ 18662 w 5184089"/>
              <a:gd name="connsiteY66" fmla="*/ 974115 h 996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5184089" h="996509">
                <a:moveTo>
                  <a:pt x="0" y="914400"/>
                </a:moveTo>
                <a:lnTo>
                  <a:pt x="52252" y="690465"/>
                </a:lnTo>
                <a:lnTo>
                  <a:pt x="89574" y="981580"/>
                </a:lnTo>
                <a:lnTo>
                  <a:pt x="171684" y="977848"/>
                </a:lnTo>
                <a:lnTo>
                  <a:pt x="212738" y="936793"/>
                </a:lnTo>
                <a:lnTo>
                  <a:pt x="276187" y="992777"/>
                </a:lnTo>
                <a:lnTo>
                  <a:pt x="362028" y="940525"/>
                </a:lnTo>
                <a:lnTo>
                  <a:pt x="425476" y="970383"/>
                </a:lnTo>
                <a:lnTo>
                  <a:pt x="500121" y="992777"/>
                </a:lnTo>
                <a:lnTo>
                  <a:pt x="537444" y="951722"/>
                </a:lnTo>
                <a:lnTo>
                  <a:pt x="589695" y="974115"/>
                </a:lnTo>
                <a:lnTo>
                  <a:pt x="649411" y="951722"/>
                </a:lnTo>
                <a:lnTo>
                  <a:pt x="731520" y="996509"/>
                </a:lnTo>
                <a:lnTo>
                  <a:pt x="794969" y="921864"/>
                </a:lnTo>
                <a:lnTo>
                  <a:pt x="850952" y="940525"/>
                </a:lnTo>
                <a:lnTo>
                  <a:pt x="910668" y="925596"/>
                </a:lnTo>
                <a:lnTo>
                  <a:pt x="962920" y="977848"/>
                </a:lnTo>
                <a:lnTo>
                  <a:pt x="996510" y="884542"/>
                </a:lnTo>
                <a:lnTo>
                  <a:pt x="1045029" y="806164"/>
                </a:lnTo>
                <a:lnTo>
                  <a:pt x="1067422" y="705394"/>
                </a:lnTo>
                <a:lnTo>
                  <a:pt x="1112209" y="574765"/>
                </a:lnTo>
                <a:lnTo>
                  <a:pt x="1130871" y="466530"/>
                </a:lnTo>
                <a:lnTo>
                  <a:pt x="1175658" y="362027"/>
                </a:lnTo>
                <a:lnTo>
                  <a:pt x="1268964" y="238863"/>
                </a:lnTo>
                <a:lnTo>
                  <a:pt x="1362270" y="209005"/>
                </a:lnTo>
                <a:lnTo>
                  <a:pt x="1403325" y="175415"/>
                </a:lnTo>
                <a:lnTo>
                  <a:pt x="1451844" y="216470"/>
                </a:lnTo>
                <a:lnTo>
                  <a:pt x="1481702" y="257524"/>
                </a:lnTo>
                <a:lnTo>
                  <a:pt x="1526489" y="324705"/>
                </a:lnTo>
                <a:lnTo>
                  <a:pt x="1571276" y="556104"/>
                </a:lnTo>
                <a:lnTo>
                  <a:pt x="1619795" y="757645"/>
                </a:lnTo>
                <a:lnTo>
                  <a:pt x="1810139" y="880809"/>
                </a:lnTo>
                <a:lnTo>
                  <a:pt x="1884784" y="836022"/>
                </a:lnTo>
                <a:lnTo>
                  <a:pt x="1966894" y="854684"/>
                </a:lnTo>
                <a:lnTo>
                  <a:pt x="2034074" y="753913"/>
                </a:lnTo>
                <a:lnTo>
                  <a:pt x="2127380" y="671804"/>
                </a:lnTo>
                <a:lnTo>
                  <a:pt x="2228151" y="589694"/>
                </a:lnTo>
                <a:lnTo>
                  <a:pt x="2299063" y="578497"/>
                </a:lnTo>
                <a:lnTo>
                  <a:pt x="2373708" y="619552"/>
                </a:lnTo>
                <a:lnTo>
                  <a:pt x="2463282" y="500120"/>
                </a:lnTo>
                <a:lnTo>
                  <a:pt x="2683485" y="485191"/>
                </a:lnTo>
                <a:lnTo>
                  <a:pt x="2773058" y="391885"/>
                </a:lnTo>
                <a:lnTo>
                  <a:pt x="2918616" y="432940"/>
                </a:lnTo>
                <a:lnTo>
                  <a:pt x="3090299" y="559836"/>
                </a:lnTo>
                <a:lnTo>
                  <a:pt x="3213463" y="429208"/>
                </a:lnTo>
                <a:lnTo>
                  <a:pt x="3310502" y="298579"/>
                </a:lnTo>
                <a:lnTo>
                  <a:pt x="3396343" y="186612"/>
                </a:lnTo>
                <a:lnTo>
                  <a:pt x="3474720" y="201541"/>
                </a:lnTo>
                <a:lnTo>
                  <a:pt x="3568027" y="149289"/>
                </a:lnTo>
                <a:lnTo>
                  <a:pt x="3735978" y="7464"/>
                </a:lnTo>
                <a:lnTo>
                  <a:pt x="3855409" y="0"/>
                </a:lnTo>
                <a:lnTo>
                  <a:pt x="3907661" y="167951"/>
                </a:lnTo>
                <a:lnTo>
                  <a:pt x="4027093" y="418011"/>
                </a:lnTo>
                <a:lnTo>
                  <a:pt x="4064415" y="675536"/>
                </a:lnTo>
                <a:lnTo>
                  <a:pt x="4157721" y="821093"/>
                </a:lnTo>
                <a:lnTo>
                  <a:pt x="4269689" y="880809"/>
                </a:lnTo>
                <a:lnTo>
                  <a:pt x="4355530" y="787503"/>
                </a:lnTo>
                <a:lnTo>
                  <a:pt x="4482427" y="858416"/>
                </a:lnTo>
                <a:lnTo>
                  <a:pt x="4534678" y="951722"/>
                </a:lnTo>
                <a:lnTo>
                  <a:pt x="4624252" y="970383"/>
                </a:lnTo>
                <a:lnTo>
                  <a:pt x="4698897" y="936793"/>
                </a:lnTo>
                <a:lnTo>
                  <a:pt x="4818329" y="985312"/>
                </a:lnTo>
                <a:lnTo>
                  <a:pt x="4930296" y="918132"/>
                </a:lnTo>
                <a:lnTo>
                  <a:pt x="4982547" y="981580"/>
                </a:lnTo>
                <a:lnTo>
                  <a:pt x="5113176" y="910667"/>
                </a:lnTo>
                <a:lnTo>
                  <a:pt x="5184089" y="977848"/>
                </a:lnTo>
                <a:lnTo>
                  <a:pt x="18662" y="974115"/>
                </a:lnTo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0DCFD7-4E94-41B2-8E6E-93AB22725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Intensity Histogram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EDF65B-375B-463E-8360-A74A0EE700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1221" y="1379612"/>
            <a:ext cx="6524714" cy="893747"/>
          </a:xfrm>
        </p:spPr>
        <p:txBody>
          <a:bodyPr/>
          <a:lstStyle/>
          <a:p>
            <a:pPr marL="0" indent="0">
              <a:buNone/>
            </a:pPr>
            <a:r>
              <a:rPr lang="en-US" sz="2400"/>
              <a:t>Which speech frames count as “loud”? 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F27668B-D7D4-4515-B493-AABC745940AA}"/>
              </a:ext>
            </a:extLst>
          </p:cNvPr>
          <p:cNvCxnSpPr>
            <a:cxnSpLocks/>
          </p:cNvCxnSpPr>
          <p:nvPr/>
        </p:nvCxnSpPr>
        <p:spPr bwMode="auto">
          <a:xfrm flipV="1">
            <a:off x="2035467" y="2947386"/>
            <a:ext cx="0" cy="1308421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881E6F1-B21D-4DE6-918C-4B63684CA849}"/>
              </a:ext>
            </a:extLst>
          </p:cNvPr>
          <p:cNvSpPr txBox="1">
            <a:spLocks/>
          </p:cNvSpPr>
          <p:nvPr/>
        </p:nvSpPr>
        <p:spPr bwMode="auto">
          <a:xfrm>
            <a:off x="3785787" y="4255806"/>
            <a:ext cx="3227460" cy="893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sz="1800" kern="0"/>
              <a:t>intensity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BC0CA0A-1D86-4F3E-925C-300D3F60DE26}"/>
              </a:ext>
            </a:extLst>
          </p:cNvPr>
          <p:cNvGrpSpPr/>
          <p:nvPr/>
        </p:nvGrpSpPr>
        <p:grpSpPr>
          <a:xfrm>
            <a:off x="3919268" y="3206113"/>
            <a:ext cx="1088970" cy="909285"/>
            <a:chOff x="3919268" y="3206113"/>
            <a:chExt cx="1088970" cy="909285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96D4FBA-325F-4E25-9B95-A48EF43D188C}"/>
                </a:ext>
              </a:extLst>
            </p:cNvPr>
            <p:cNvSpPr/>
            <p:nvPr/>
          </p:nvSpPr>
          <p:spPr bwMode="auto">
            <a:xfrm rot="16200000">
              <a:off x="4128272" y="3523838"/>
              <a:ext cx="656875" cy="526246"/>
            </a:xfrm>
            <a:custGeom>
              <a:avLst/>
              <a:gdLst>
                <a:gd name="connsiteX0" fmla="*/ 7464 w 656875"/>
                <a:gd name="connsiteY0" fmla="*/ 138093 h 526246"/>
                <a:gd name="connsiteX1" fmla="*/ 7464 w 656875"/>
                <a:gd name="connsiteY1" fmla="*/ 138093 h 526246"/>
                <a:gd name="connsiteX2" fmla="*/ 0 w 656875"/>
                <a:gd name="connsiteY2" fmla="*/ 250060 h 526246"/>
                <a:gd name="connsiteX3" fmla="*/ 63448 w 656875"/>
                <a:gd name="connsiteY3" fmla="*/ 488924 h 526246"/>
                <a:gd name="connsiteX4" fmla="*/ 369492 w 656875"/>
                <a:gd name="connsiteY4" fmla="*/ 526246 h 526246"/>
                <a:gd name="connsiteX5" fmla="*/ 656875 w 656875"/>
                <a:gd name="connsiteY5" fmla="*/ 313508 h 526246"/>
                <a:gd name="connsiteX6" fmla="*/ 391886 w 656875"/>
                <a:gd name="connsiteY6" fmla="*/ 0 h 526246"/>
                <a:gd name="connsiteX7" fmla="*/ 7464 w 656875"/>
                <a:gd name="connsiteY7" fmla="*/ 138093 h 52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6875" h="526246">
                  <a:moveTo>
                    <a:pt x="7464" y="138093"/>
                  </a:moveTo>
                  <a:lnTo>
                    <a:pt x="7464" y="138093"/>
                  </a:lnTo>
                  <a:cubicBezTo>
                    <a:pt x="26473" y="218880"/>
                    <a:pt x="31498" y="181814"/>
                    <a:pt x="0" y="250060"/>
                  </a:cubicBezTo>
                  <a:lnTo>
                    <a:pt x="63448" y="488924"/>
                  </a:lnTo>
                  <a:lnTo>
                    <a:pt x="369492" y="526246"/>
                  </a:lnTo>
                  <a:lnTo>
                    <a:pt x="656875" y="313508"/>
                  </a:lnTo>
                  <a:lnTo>
                    <a:pt x="391886" y="0"/>
                  </a:lnTo>
                  <a:lnTo>
                    <a:pt x="7464" y="138093"/>
                  </a:lnTo>
                  <a:close/>
                </a:path>
              </a:pathLst>
            </a:custGeom>
            <a:solidFill>
              <a:srgbClr val="00319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F0516A7-EA50-4E95-86E4-3EDEEDFC5B25}"/>
                </a:ext>
              </a:extLst>
            </p:cNvPr>
            <p:cNvSpPr/>
            <p:nvPr/>
          </p:nvSpPr>
          <p:spPr bwMode="auto">
            <a:xfrm rot="16200000">
              <a:off x="3853953" y="3464791"/>
              <a:ext cx="656875" cy="526246"/>
            </a:xfrm>
            <a:custGeom>
              <a:avLst/>
              <a:gdLst>
                <a:gd name="connsiteX0" fmla="*/ 7464 w 656875"/>
                <a:gd name="connsiteY0" fmla="*/ 138093 h 526246"/>
                <a:gd name="connsiteX1" fmla="*/ 7464 w 656875"/>
                <a:gd name="connsiteY1" fmla="*/ 138093 h 526246"/>
                <a:gd name="connsiteX2" fmla="*/ 0 w 656875"/>
                <a:gd name="connsiteY2" fmla="*/ 250060 h 526246"/>
                <a:gd name="connsiteX3" fmla="*/ 63448 w 656875"/>
                <a:gd name="connsiteY3" fmla="*/ 488924 h 526246"/>
                <a:gd name="connsiteX4" fmla="*/ 369492 w 656875"/>
                <a:gd name="connsiteY4" fmla="*/ 526246 h 526246"/>
                <a:gd name="connsiteX5" fmla="*/ 656875 w 656875"/>
                <a:gd name="connsiteY5" fmla="*/ 313508 h 526246"/>
                <a:gd name="connsiteX6" fmla="*/ 391886 w 656875"/>
                <a:gd name="connsiteY6" fmla="*/ 0 h 526246"/>
                <a:gd name="connsiteX7" fmla="*/ 7464 w 656875"/>
                <a:gd name="connsiteY7" fmla="*/ 138093 h 52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6875" h="526246">
                  <a:moveTo>
                    <a:pt x="7464" y="138093"/>
                  </a:moveTo>
                  <a:lnTo>
                    <a:pt x="7464" y="138093"/>
                  </a:lnTo>
                  <a:cubicBezTo>
                    <a:pt x="26473" y="218880"/>
                    <a:pt x="31498" y="181814"/>
                    <a:pt x="0" y="250060"/>
                  </a:cubicBezTo>
                  <a:lnTo>
                    <a:pt x="63448" y="488924"/>
                  </a:lnTo>
                  <a:lnTo>
                    <a:pt x="369492" y="526246"/>
                  </a:lnTo>
                  <a:lnTo>
                    <a:pt x="656875" y="313508"/>
                  </a:lnTo>
                  <a:lnTo>
                    <a:pt x="391886" y="0"/>
                  </a:lnTo>
                  <a:lnTo>
                    <a:pt x="7464" y="138093"/>
                  </a:lnTo>
                  <a:close/>
                </a:path>
              </a:pathLst>
            </a:custGeom>
            <a:solidFill>
              <a:srgbClr val="00319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BD15048-4C7D-4EC7-A4FD-A3790B4A4657}"/>
                </a:ext>
              </a:extLst>
            </p:cNvPr>
            <p:cNvSpPr/>
            <p:nvPr/>
          </p:nvSpPr>
          <p:spPr bwMode="auto">
            <a:xfrm rot="14080685">
              <a:off x="4432136" y="3286887"/>
              <a:ext cx="656875" cy="495328"/>
            </a:xfrm>
            <a:custGeom>
              <a:avLst/>
              <a:gdLst>
                <a:gd name="connsiteX0" fmla="*/ 7464 w 656875"/>
                <a:gd name="connsiteY0" fmla="*/ 138093 h 526246"/>
                <a:gd name="connsiteX1" fmla="*/ 7464 w 656875"/>
                <a:gd name="connsiteY1" fmla="*/ 138093 h 526246"/>
                <a:gd name="connsiteX2" fmla="*/ 0 w 656875"/>
                <a:gd name="connsiteY2" fmla="*/ 250060 h 526246"/>
                <a:gd name="connsiteX3" fmla="*/ 63448 w 656875"/>
                <a:gd name="connsiteY3" fmla="*/ 488924 h 526246"/>
                <a:gd name="connsiteX4" fmla="*/ 369492 w 656875"/>
                <a:gd name="connsiteY4" fmla="*/ 526246 h 526246"/>
                <a:gd name="connsiteX5" fmla="*/ 656875 w 656875"/>
                <a:gd name="connsiteY5" fmla="*/ 313508 h 526246"/>
                <a:gd name="connsiteX6" fmla="*/ 391886 w 656875"/>
                <a:gd name="connsiteY6" fmla="*/ 0 h 526246"/>
                <a:gd name="connsiteX7" fmla="*/ 7464 w 656875"/>
                <a:gd name="connsiteY7" fmla="*/ 138093 h 52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6875" h="526246">
                  <a:moveTo>
                    <a:pt x="7464" y="138093"/>
                  </a:moveTo>
                  <a:lnTo>
                    <a:pt x="7464" y="138093"/>
                  </a:lnTo>
                  <a:cubicBezTo>
                    <a:pt x="26473" y="218880"/>
                    <a:pt x="31498" y="181814"/>
                    <a:pt x="0" y="250060"/>
                  </a:cubicBezTo>
                  <a:lnTo>
                    <a:pt x="63448" y="488924"/>
                  </a:lnTo>
                  <a:lnTo>
                    <a:pt x="369492" y="526246"/>
                  </a:lnTo>
                  <a:lnTo>
                    <a:pt x="656875" y="313508"/>
                  </a:lnTo>
                  <a:lnTo>
                    <a:pt x="391886" y="0"/>
                  </a:lnTo>
                  <a:lnTo>
                    <a:pt x="7464" y="138093"/>
                  </a:lnTo>
                  <a:close/>
                </a:path>
              </a:pathLst>
            </a:custGeom>
            <a:solidFill>
              <a:srgbClr val="00319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504116D-B41F-4C32-8EC5-D50C2CF9AB0F}"/>
              </a:ext>
            </a:extLst>
          </p:cNvPr>
          <p:cNvCxnSpPr/>
          <p:nvPr/>
        </p:nvCxnSpPr>
        <p:spPr bwMode="auto">
          <a:xfrm>
            <a:off x="2008261" y="4248342"/>
            <a:ext cx="5742774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BC1181B-B3ED-409C-A9D3-8CE638285E6E}"/>
              </a:ext>
            </a:extLst>
          </p:cNvPr>
          <p:cNvSpPr txBox="1">
            <a:spLocks/>
          </p:cNvSpPr>
          <p:nvPr/>
        </p:nvSpPr>
        <p:spPr bwMode="auto">
          <a:xfrm>
            <a:off x="1284615" y="3235147"/>
            <a:ext cx="1099559" cy="515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sz="1800" kern="0"/>
              <a:t>count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75BEE06-2C6D-4360-8A58-3B0AF3243AB9}"/>
              </a:ext>
            </a:extLst>
          </p:cNvPr>
          <p:cNvCxnSpPr/>
          <p:nvPr/>
        </p:nvCxnSpPr>
        <p:spPr bwMode="auto">
          <a:xfrm>
            <a:off x="3455299" y="3123381"/>
            <a:ext cx="0" cy="66358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225504F-6916-4065-B9AA-22159B5E742C}"/>
              </a:ext>
            </a:extLst>
          </p:cNvPr>
          <p:cNvCxnSpPr/>
          <p:nvPr/>
        </p:nvCxnSpPr>
        <p:spPr bwMode="auto">
          <a:xfrm>
            <a:off x="5646892" y="3123381"/>
            <a:ext cx="0" cy="66358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A3EA56D-B663-467B-ADC1-1FD1C141DB06}"/>
              </a:ext>
            </a:extLst>
          </p:cNvPr>
          <p:cNvCxnSpPr/>
          <p:nvPr/>
        </p:nvCxnSpPr>
        <p:spPr bwMode="auto">
          <a:xfrm>
            <a:off x="4572000" y="3123381"/>
            <a:ext cx="0" cy="11425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FF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3172DDFF-3B6C-4F1E-9567-4A9189588383}"/>
              </a:ext>
            </a:extLst>
          </p:cNvPr>
          <p:cNvSpPr txBox="1">
            <a:spLocks/>
          </p:cNvSpPr>
          <p:nvPr/>
        </p:nvSpPr>
        <p:spPr bwMode="auto">
          <a:xfrm>
            <a:off x="825609" y="5080473"/>
            <a:ext cx="7861191" cy="893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sz="2400" kern="0"/>
              <a:t>Algorithm: normalize energy so that the Gaussians’  centers are at 0 (silence) and 1 (speech).  </a:t>
            </a:r>
          </a:p>
        </p:txBody>
      </p:sp>
    </p:spTree>
    <p:extLst>
      <p:ext uri="{BB962C8B-B14F-4D97-AF65-F5344CB8AC3E}">
        <p14:creationId xmlns:p14="http://schemas.microsoft.com/office/powerpoint/2010/main" val="1412000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DCFD7-4E94-41B2-8E6E-93AB22725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101600"/>
            <a:ext cx="8229600" cy="1143000"/>
          </a:xfrm>
        </p:spPr>
        <p:txBody>
          <a:bodyPr/>
          <a:lstStyle/>
          <a:p>
            <a:r>
              <a:rPr lang="en-US"/>
              <a:t>Given a Pitch Histogram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EDF65B-375B-463E-8360-A74A0EE700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7474" y="1151752"/>
            <a:ext cx="6524714" cy="61198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Is the pitch here high, for this speaker?  Is it narrow? …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881E6F1-B21D-4DE6-918C-4B63684CA849}"/>
              </a:ext>
            </a:extLst>
          </p:cNvPr>
          <p:cNvSpPr txBox="1">
            <a:spLocks/>
          </p:cNvSpPr>
          <p:nvPr/>
        </p:nvSpPr>
        <p:spPr bwMode="auto">
          <a:xfrm>
            <a:off x="3661218" y="3733549"/>
            <a:ext cx="2160160" cy="466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sz="1800" kern="0" dirty="0"/>
              <a:t>pitch (log Hz)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F27668B-D7D4-4515-B493-AABC745940AA}"/>
              </a:ext>
            </a:extLst>
          </p:cNvPr>
          <p:cNvCxnSpPr>
            <a:cxnSpLocks/>
          </p:cNvCxnSpPr>
          <p:nvPr/>
        </p:nvCxnSpPr>
        <p:spPr bwMode="auto">
          <a:xfrm flipV="1">
            <a:off x="1946691" y="2097064"/>
            <a:ext cx="0" cy="155149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BC0CA0A-1D86-4F3E-925C-300D3F60DE26}"/>
              </a:ext>
            </a:extLst>
          </p:cNvPr>
          <p:cNvGrpSpPr/>
          <p:nvPr/>
        </p:nvGrpSpPr>
        <p:grpSpPr>
          <a:xfrm>
            <a:off x="3830492" y="2598864"/>
            <a:ext cx="1088970" cy="909285"/>
            <a:chOff x="3919268" y="3206113"/>
            <a:chExt cx="1088970" cy="909285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96D4FBA-325F-4E25-9B95-A48EF43D188C}"/>
                </a:ext>
              </a:extLst>
            </p:cNvPr>
            <p:cNvSpPr/>
            <p:nvPr/>
          </p:nvSpPr>
          <p:spPr bwMode="auto">
            <a:xfrm rot="16200000">
              <a:off x="4128272" y="3523838"/>
              <a:ext cx="656875" cy="526246"/>
            </a:xfrm>
            <a:custGeom>
              <a:avLst/>
              <a:gdLst>
                <a:gd name="connsiteX0" fmla="*/ 7464 w 656875"/>
                <a:gd name="connsiteY0" fmla="*/ 138093 h 526246"/>
                <a:gd name="connsiteX1" fmla="*/ 7464 w 656875"/>
                <a:gd name="connsiteY1" fmla="*/ 138093 h 526246"/>
                <a:gd name="connsiteX2" fmla="*/ 0 w 656875"/>
                <a:gd name="connsiteY2" fmla="*/ 250060 h 526246"/>
                <a:gd name="connsiteX3" fmla="*/ 63448 w 656875"/>
                <a:gd name="connsiteY3" fmla="*/ 488924 h 526246"/>
                <a:gd name="connsiteX4" fmla="*/ 369492 w 656875"/>
                <a:gd name="connsiteY4" fmla="*/ 526246 h 526246"/>
                <a:gd name="connsiteX5" fmla="*/ 656875 w 656875"/>
                <a:gd name="connsiteY5" fmla="*/ 313508 h 526246"/>
                <a:gd name="connsiteX6" fmla="*/ 391886 w 656875"/>
                <a:gd name="connsiteY6" fmla="*/ 0 h 526246"/>
                <a:gd name="connsiteX7" fmla="*/ 7464 w 656875"/>
                <a:gd name="connsiteY7" fmla="*/ 138093 h 52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6875" h="526246">
                  <a:moveTo>
                    <a:pt x="7464" y="138093"/>
                  </a:moveTo>
                  <a:lnTo>
                    <a:pt x="7464" y="138093"/>
                  </a:lnTo>
                  <a:cubicBezTo>
                    <a:pt x="26473" y="218880"/>
                    <a:pt x="31498" y="181814"/>
                    <a:pt x="0" y="250060"/>
                  </a:cubicBezTo>
                  <a:lnTo>
                    <a:pt x="63448" y="488924"/>
                  </a:lnTo>
                  <a:lnTo>
                    <a:pt x="369492" y="526246"/>
                  </a:lnTo>
                  <a:lnTo>
                    <a:pt x="656875" y="313508"/>
                  </a:lnTo>
                  <a:lnTo>
                    <a:pt x="391886" y="0"/>
                  </a:lnTo>
                  <a:lnTo>
                    <a:pt x="7464" y="138093"/>
                  </a:lnTo>
                  <a:close/>
                </a:path>
              </a:pathLst>
            </a:custGeom>
            <a:solidFill>
              <a:srgbClr val="00319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F0516A7-EA50-4E95-86E4-3EDEEDFC5B25}"/>
                </a:ext>
              </a:extLst>
            </p:cNvPr>
            <p:cNvSpPr/>
            <p:nvPr/>
          </p:nvSpPr>
          <p:spPr bwMode="auto">
            <a:xfrm rot="16200000">
              <a:off x="3853953" y="3464791"/>
              <a:ext cx="656875" cy="526246"/>
            </a:xfrm>
            <a:custGeom>
              <a:avLst/>
              <a:gdLst>
                <a:gd name="connsiteX0" fmla="*/ 7464 w 656875"/>
                <a:gd name="connsiteY0" fmla="*/ 138093 h 526246"/>
                <a:gd name="connsiteX1" fmla="*/ 7464 w 656875"/>
                <a:gd name="connsiteY1" fmla="*/ 138093 h 526246"/>
                <a:gd name="connsiteX2" fmla="*/ 0 w 656875"/>
                <a:gd name="connsiteY2" fmla="*/ 250060 h 526246"/>
                <a:gd name="connsiteX3" fmla="*/ 63448 w 656875"/>
                <a:gd name="connsiteY3" fmla="*/ 488924 h 526246"/>
                <a:gd name="connsiteX4" fmla="*/ 369492 w 656875"/>
                <a:gd name="connsiteY4" fmla="*/ 526246 h 526246"/>
                <a:gd name="connsiteX5" fmla="*/ 656875 w 656875"/>
                <a:gd name="connsiteY5" fmla="*/ 313508 h 526246"/>
                <a:gd name="connsiteX6" fmla="*/ 391886 w 656875"/>
                <a:gd name="connsiteY6" fmla="*/ 0 h 526246"/>
                <a:gd name="connsiteX7" fmla="*/ 7464 w 656875"/>
                <a:gd name="connsiteY7" fmla="*/ 138093 h 52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6875" h="526246">
                  <a:moveTo>
                    <a:pt x="7464" y="138093"/>
                  </a:moveTo>
                  <a:lnTo>
                    <a:pt x="7464" y="138093"/>
                  </a:lnTo>
                  <a:cubicBezTo>
                    <a:pt x="26473" y="218880"/>
                    <a:pt x="31498" y="181814"/>
                    <a:pt x="0" y="250060"/>
                  </a:cubicBezTo>
                  <a:lnTo>
                    <a:pt x="63448" y="488924"/>
                  </a:lnTo>
                  <a:lnTo>
                    <a:pt x="369492" y="526246"/>
                  </a:lnTo>
                  <a:lnTo>
                    <a:pt x="656875" y="313508"/>
                  </a:lnTo>
                  <a:lnTo>
                    <a:pt x="391886" y="0"/>
                  </a:lnTo>
                  <a:lnTo>
                    <a:pt x="7464" y="138093"/>
                  </a:lnTo>
                  <a:close/>
                </a:path>
              </a:pathLst>
            </a:custGeom>
            <a:solidFill>
              <a:srgbClr val="00319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BD15048-4C7D-4EC7-A4FD-A3790B4A4657}"/>
                </a:ext>
              </a:extLst>
            </p:cNvPr>
            <p:cNvSpPr/>
            <p:nvPr/>
          </p:nvSpPr>
          <p:spPr bwMode="auto">
            <a:xfrm rot="14080685">
              <a:off x="4432136" y="3286887"/>
              <a:ext cx="656875" cy="495328"/>
            </a:xfrm>
            <a:custGeom>
              <a:avLst/>
              <a:gdLst>
                <a:gd name="connsiteX0" fmla="*/ 7464 w 656875"/>
                <a:gd name="connsiteY0" fmla="*/ 138093 h 526246"/>
                <a:gd name="connsiteX1" fmla="*/ 7464 w 656875"/>
                <a:gd name="connsiteY1" fmla="*/ 138093 h 526246"/>
                <a:gd name="connsiteX2" fmla="*/ 0 w 656875"/>
                <a:gd name="connsiteY2" fmla="*/ 250060 h 526246"/>
                <a:gd name="connsiteX3" fmla="*/ 63448 w 656875"/>
                <a:gd name="connsiteY3" fmla="*/ 488924 h 526246"/>
                <a:gd name="connsiteX4" fmla="*/ 369492 w 656875"/>
                <a:gd name="connsiteY4" fmla="*/ 526246 h 526246"/>
                <a:gd name="connsiteX5" fmla="*/ 656875 w 656875"/>
                <a:gd name="connsiteY5" fmla="*/ 313508 h 526246"/>
                <a:gd name="connsiteX6" fmla="*/ 391886 w 656875"/>
                <a:gd name="connsiteY6" fmla="*/ 0 h 526246"/>
                <a:gd name="connsiteX7" fmla="*/ 7464 w 656875"/>
                <a:gd name="connsiteY7" fmla="*/ 138093 h 52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6875" h="526246">
                  <a:moveTo>
                    <a:pt x="7464" y="138093"/>
                  </a:moveTo>
                  <a:lnTo>
                    <a:pt x="7464" y="138093"/>
                  </a:lnTo>
                  <a:cubicBezTo>
                    <a:pt x="26473" y="218880"/>
                    <a:pt x="31498" y="181814"/>
                    <a:pt x="0" y="250060"/>
                  </a:cubicBezTo>
                  <a:lnTo>
                    <a:pt x="63448" y="488924"/>
                  </a:lnTo>
                  <a:lnTo>
                    <a:pt x="369492" y="526246"/>
                  </a:lnTo>
                  <a:lnTo>
                    <a:pt x="656875" y="313508"/>
                  </a:lnTo>
                  <a:lnTo>
                    <a:pt x="391886" y="0"/>
                  </a:lnTo>
                  <a:lnTo>
                    <a:pt x="7464" y="138093"/>
                  </a:lnTo>
                  <a:close/>
                </a:path>
              </a:pathLst>
            </a:custGeom>
            <a:solidFill>
              <a:srgbClr val="00319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BC1181B-B3ED-409C-A9D3-8CE638285E6E}"/>
              </a:ext>
            </a:extLst>
          </p:cNvPr>
          <p:cNvSpPr txBox="1">
            <a:spLocks/>
          </p:cNvSpPr>
          <p:nvPr/>
        </p:nvSpPr>
        <p:spPr bwMode="auto">
          <a:xfrm>
            <a:off x="1086965" y="2717056"/>
            <a:ext cx="1099559" cy="515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sz="1800" kern="0"/>
              <a:t>count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79D90B40-3681-40DF-8706-79B30E32D3BD}"/>
              </a:ext>
            </a:extLst>
          </p:cNvPr>
          <p:cNvSpPr/>
          <p:nvPr/>
        </p:nvSpPr>
        <p:spPr bwMode="auto">
          <a:xfrm>
            <a:off x="1965212" y="2361212"/>
            <a:ext cx="5104263" cy="1297856"/>
          </a:xfrm>
          <a:custGeom>
            <a:avLst/>
            <a:gdLst>
              <a:gd name="connsiteX0" fmla="*/ 0 w 5104263"/>
              <a:gd name="connsiteY0" fmla="*/ 661917 h 696036"/>
              <a:gd name="connsiteX1" fmla="*/ 88711 w 5104263"/>
              <a:gd name="connsiteY1" fmla="*/ 416257 h 696036"/>
              <a:gd name="connsiteX2" fmla="*/ 116006 w 5104263"/>
              <a:gd name="connsiteY2" fmla="*/ 566383 h 696036"/>
              <a:gd name="connsiteX3" fmla="*/ 170597 w 5104263"/>
              <a:gd name="connsiteY3" fmla="*/ 600502 h 696036"/>
              <a:gd name="connsiteX4" fmla="*/ 238836 w 5104263"/>
              <a:gd name="connsiteY4" fmla="*/ 600502 h 696036"/>
              <a:gd name="connsiteX5" fmla="*/ 395785 w 5104263"/>
              <a:gd name="connsiteY5" fmla="*/ 655093 h 696036"/>
              <a:gd name="connsiteX6" fmla="*/ 661916 w 5104263"/>
              <a:gd name="connsiteY6" fmla="*/ 675565 h 696036"/>
              <a:gd name="connsiteX7" fmla="*/ 777922 w 5104263"/>
              <a:gd name="connsiteY7" fmla="*/ 607326 h 696036"/>
              <a:gd name="connsiteX8" fmla="*/ 866633 w 5104263"/>
              <a:gd name="connsiteY8" fmla="*/ 634621 h 696036"/>
              <a:gd name="connsiteX9" fmla="*/ 1023582 w 5104263"/>
              <a:gd name="connsiteY9" fmla="*/ 682389 h 696036"/>
              <a:gd name="connsiteX10" fmla="*/ 1084997 w 5104263"/>
              <a:gd name="connsiteY10" fmla="*/ 552735 h 696036"/>
              <a:gd name="connsiteX11" fmla="*/ 1207827 w 5104263"/>
              <a:gd name="connsiteY11" fmla="*/ 675565 h 696036"/>
              <a:gd name="connsiteX12" fmla="*/ 1248770 w 5104263"/>
              <a:gd name="connsiteY12" fmla="*/ 525439 h 696036"/>
              <a:gd name="connsiteX13" fmla="*/ 1330657 w 5104263"/>
              <a:gd name="connsiteY13" fmla="*/ 477672 h 696036"/>
              <a:gd name="connsiteX14" fmla="*/ 1385248 w 5104263"/>
              <a:gd name="connsiteY14" fmla="*/ 593678 h 696036"/>
              <a:gd name="connsiteX15" fmla="*/ 1439839 w 5104263"/>
              <a:gd name="connsiteY15" fmla="*/ 661917 h 696036"/>
              <a:gd name="connsiteX16" fmla="*/ 1719618 w 5104263"/>
              <a:gd name="connsiteY16" fmla="*/ 614150 h 696036"/>
              <a:gd name="connsiteX17" fmla="*/ 1787857 w 5104263"/>
              <a:gd name="connsiteY17" fmla="*/ 696036 h 696036"/>
              <a:gd name="connsiteX18" fmla="*/ 1917511 w 5104263"/>
              <a:gd name="connsiteY18" fmla="*/ 627798 h 696036"/>
              <a:gd name="connsiteX19" fmla="*/ 2033516 w 5104263"/>
              <a:gd name="connsiteY19" fmla="*/ 696036 h 696036"/>
              <a:gd name="connsiteX20" fmla="*/ 2306472 w 5104263"/>
              <a:gd name="connsiteY20" fmla="*/ 593678 h 696036"/>
              <a:gd name="connsiteX21" fmla="*/ 2442949 w 5104263"/>
              <a:gd name="connsiteY21" fmla="*/ 498144 h 696036"/>
              <a:gd name="connsiteX22" fmla="*/ 2490716 w 5104263"/>
              <a:gd name="connsiteY22" fmla="*/ 327547 h 696036"/>
              <a:gd name="connsiteX23" fmla="*/ 2538484 w 5104263"/>
              <a:gd name="connsiteY23" fmla="*/ 266132 h 696036"/>
              <a:gd name="connsiteX24" fmla="*/ 2579427 w 5104263"/>
              <a:gd name="connsiteY24" fmla="*/ 259308 h 696036"/>
              <a:gd name="connsiteX25" fmla="*/ 2715905 w 5104263"/>
              <a:gd name="connsiteY25" fmla="*/ 40944 h 696036"/>
              <a:gd name="connsiteX26" fmla="*/ 2920621 w 5104263"/>
              <a:gd name="connsiteY26" fmla="*/ 0 h 696036"/>
              <a:gd name="connsiteX27" fmla="*/ 3118513 w 5104263"/>
              <a:gd name="connsiteY27" fmla="*/ 54592 h 696036"/>
              <a:gd name="connsiteX28" fmla="*/ 3248167 w 5104263"/>
              <a:gd name="connsiteY28" fmla="*/ 177421 h 696036"/>
              <a:gd name="connsiteX29" fmla="*/ 3302758 w 5104263"/>
              <a:gd name="connsiteY29" fmla="*/ 388962 h 696036"/>
              <a:gd name="connsiteX30" fmla="*/ 3391469 w 5104263"/>
              <a:gd name="connsiteY30" fmla="*/ 450377 h 696036"/>
              <a:gd name="connsiteX31" fmla="*/ 3480179 w 5104263"/>
              <a:gd name="connsiteY31" fmla="*/ 580030 h 696036"/>
              <a:gd name="connsiteX32" fmla="*/ 3548418 w 5104263"/>
              <a:gd name="connsiteY32" fmla="*/ 641445 h 696036"/>
              <a:gd name="connsiteX33" fmla="*/ 3725839 w 5104263"/>
              <a:gd name="connsiteY33" fmla="*/ 586854 h 696036"/>
              <a:gd name="connsiteX34" fmla="*/ 3739487 w 5104263"/>
              <a:gd name="connsiteY34" fmla="*/ 668741 h 696036"/>
              <a:gd name="connsiteX35" fmla="*/ 3964675 w 5104263"/>
              <a:gd name="connsiteY35" fmla="*/ 614150 h 696036"/>
              <a:gd name="connsiteX36" fmla="*/ 4087505 w 5104263"/>
              <a:gd name="connsiteY36" fmla="*/ 661917 h 696036"/>
              <a:gd name="connsiteX37" fmla="*/ 4217158 w 5104263"/>
              <a:gd name="connsiteY37" fmla="*/ 566383 h 696036"/>
              <a:gd name="connsiteX38" fmla="*/ 4319516 w 5104263"/>
              <a:gd name="connsiteY38" fmla="*/ 593678 h 696036"/>
              <a:gd name="connsiteX39" fmla="*/ 4401403 w 5104263"/>
              <a:gd name="connsiteY39" fmla="*/ 668741 h 696036"/>
              <a:gd name="connsiteX40" fmla="*/ 4660711 w 5104263"/>
              <a:gd name="connsiteY40" fmla="*/ 689212 h 696036"/>
              <a:gd name="connsiteX41" fmla="*/ 4906370 w 5104263"/>
              <a:gd name="connsiteY41" fmla="*/ 620974 h 696036"/>
              <a:gd name="connsiteX42" fmla="*/ 4954137 w 5104263"/>
              <a:gd name="connsiteY42" fmla="*/ 668741 h 696036"/>
              <a:gd name="connsiteX43" fmla="*/ 5036024 w 5104263"/>
              <a:gd name="connsiteY43" fmla="*/ 620974 h 696036"/>
              <a:gd name="connsiteX44" fmla="*/ 5104263 w 5104263"/>
              <a:gd name="connsiteY44" fmla="*/ 682389 h 696036"/>
              <a:gd name="connsiteX45" fmla="*/ 0 w 5104263"/>
              <a:gd name="connsiteY45" fmla="*/ 661917 h 696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5104263" h="696036">
                <a:moveTo>
                  <a:pt x="0" y="661917"/>
                </a:moveTo>
                <a:lnTo>
                  <a:pt x="88711" y="416257"/>
                </a:lnTo>
                <a:lnTo>
                  <a:pt x="116006" y="566383"/>
                </a:lnTo>
                <a:lnTo>
                  <a:pt x="170597" y="600502"/>
                </a:lnTo>
                <a:lnTo>
                  <a:pt x="238836" y="600502"/>
                </a:lnTo>
                <a:lnTo>
                  <a:pt x="395785" y="655093"/>
                </a:lnTo>
                <a:lnTo>
                  <a:pt x="661916" y="675565"/>
                </a:lnTo>
                <a:lnTo>
                  <a:pt x="777922" y="607326"/>
                </a:lnTo>
                <a:lnTo>
                  <a:pt x="866633" y="634621"/>
                </a:lnTo>
                <a:lnTo>
                  <a:pt x="1023582" y="682389"/>
                </a:lnTo>
                <a:lnTo>
                  <a:pt x="1084997" y="552735"/>
                </a:lnTo>
                <a:lnTo>
                  <a:pt x="1207827" y="675565"/>
                </a:lnTo>
                <a:lnTo>
                  <a:pt x="1248770" y="525439"/>
                </a:lnTo>
                <a:lnTo>
                  <a:pt x="1330657" y="477672"/>
                </a:lnTo>
                <a:lnTo>
                  <a:pt x="1385248" y="593678"/>
                </a:lnTo>
                <a:lnTo>
                  <a:pt x="1439839" y="661917"/>
                </a:lnTo>
                <a:lnTo>
                  <a:pt x="1719618" y="614150"/>
                </a:lnTo>
                <a:lnTo>
                  <a:pt x="1787857" y="696036"/>
                </a:lnTo>
                <a:lnTo>
                  <a:pt x="1917511" y="627798"/>
                </a:lnTo>
                <a:lnTo>
                  <a:pt x="2033516" y="696036"/>
                </a:lnTo>
                <a:lnTo>
                  <a:pt x="2306472" y="593678"/>
                </a:lnTo>
                <a:lnTo>
                  <a:pt x="2442949" y="498144"/>
                </a:lnTo>
                <a:lnTo>
                  <a:pt x="2490716" y="327547"/>
                </a:lnTo>
                <a:lnTo>
                  <a:pt x="2538484" y="266132"/>
                </a:lnTo>
                <a:lnTo>
                  <a:pt x="2579427" y="259308"/>
                </a:lnTo>
                <a:lnTo>
                  <a:pt x="2715905" y="40944"/>
                </a:lnTo>
                <a:lnTo>
                  <a:pt x="2920621" y="0"/>
                </a:lnTo>
                <a:lnTo>
                  <a:pt x="3118513" y="54592"/>
                </a:lnTo>
                <a:lnTo>
                  <a:pt x="3248167" y="177421"/>
                </a:lnTo>
                <a:lnTo>
                  <a:pt x="3302758" y="388962"/>
                </a:lnTo>
                <a:lnTo>
                  <a:pt x="3391469" y="450377"/>
                </a:lnTo>
                <a:lnTo>
                  <a:pt x="3480179" y="580030"/>
                </a:lnTo>
                <a:lnTo>
                  <a:pt x="3548418" y="641445"/>
                </a:lnTo>
                <a:lnTo>
                  <a:pt x="3725839" y="586854"/>
                </a:lnTo>
                <a:lnTo>
                  <a:pt x="3739487" y="668741"/>
                </a:lnTo>
                <a:lnTo>
                  <a:pt x="3964675" y="614150"/>
                </a:lnTo>
                <a:lnTo>
                  <a:pt x="4087505" y="661917"/>
                </a:lnTo>
                <a:lnTo>
                  <a:pt x="4217158" y="566383"/>
                </a:lnTo>
                <a:lnTo>
                  <a:pt x="4319516" y="593678"/>
                </a:lnTo>
                <a:lnTo>
                  <a:pt x="4401403" y="668741"/>
                </a:lnTo>
                <a:lnTo>
                  <a:pt x="4660711" y="689212"/>
                </a:lnTo>
                <a:lnTo>
                  <a:pt x="4906370" y="620974"/>
                </a:lnTo>
                <a:lnTo>
                  <a:pt x="4954137" y="668741"/>
                </a:lnTo>
                <a:lnTo>
                  <a:pt x="5036024" y="620974"/>
                </a:lnTo>
                <a:lnTo>
                  <a:pt x="5104263" y="682389"/>
                </a:lnTo>
                <a:lnTo>
                  <a:pt x="0" y="661917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504116D-B41F-4C32-8EC5-D50C2CF9AB0F}"/>
              </a:ext>
            </a:extLst>
          </p:cNvPr>
          <p:cNvCxnSpPr/>
          <p:nvPr/>
        </p:nvCxnSpPr>
        <p:spPr bwMode="auto">
          <a:xfrm>
            <a:off x="1919485" y="3641093"/>
            <a:ext cx="5742774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3B58241-76DA-4914-98A4-A401CAB1E9C2}"/>
              </a:ext>
            </a:extLst>
          </p:cNvPr>
          <p:cNvGrpSpPr/>
          <p:nvPr/>
        </p:nvGrpSpPr>
        <p:grpSpPr>
          <a:xfrm>
            <a:off x="3477980" y="2233005"/>
            <a:ext cx="2734101" cy="1105467"/>
            <a:chOff x="3566756" y="3528074"/>
            <a:chExt cx="2734101" cy="1105467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75BEE06-2C6D-4360-8A58-3B0AF3243AB9}"/>
                </a:ext>
              </a:extLst>
            </p:cNvPr>
            <p:cNvCxnSpPr/>
            <p:nvPr/>
          </p:nvCxnSpPr>
          <p:spPr bwMode="auto">
            <a:xfrm>
              <a:off x="6300857" y="3969961"/>
              <a:ext cx="0" cy="66358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225504F-6916-4065-B9AA-22159B5E742C}"/>
                </a:ext>
              </a:extLst>
            </p:cNvPr>
            <p:cNvCxnSpPr/>
            <p:nvPr/>
          </p:nvCxnSpPr>
          <p:spPr bwMode="auto">
            <a:xfrm>
              <a:off x="4964504" y="3528074"/>
              <a:ext cx="0" cy="66358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C91AD3F-71C2-4AB3-A36E-CFA6BA8F94EB}"/>
                </a:ext>
              </a:extLst>
            </p:cNvPr>
            <p:cNvCxnSpPr/>
            <p:nvPr/>
          </p:nvCxnSpPr>
          <p:spPr bwMode="auto">
            <a:xfrm>
              <a:off x="3566756" y="3898964"/>
              <a:ext cx="0" cy="66358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07861E4-21B9-4604-A79F-B615FFC50C35}"/>
              </a:ext>
            </a:extLst>
          </p:cNvPr>
          <p:cNvSpPr/>
          <p:nvPr/>
        </p:nvSpPr>
        <p:spPr bwMode="auto">
          <a:xfrm>
            <a:off x="3220806" y="3304227"/>
            <a:ext cx="402609" cy="286603"/>
          </a:xfrm>
          <a:custGeom>
            <a:avLst/>
            <a:gdLst>
              <a:gd name="connsiteX0" fmla="*/ 0 w 402609"/>
              <a:gd name="connsiteY0" fmla="*/ 143301 h 286603"/>
              <a:gd name="connsiteX1" fmla="*/ 211540 w 402609"/>
              <a:gd name="connsiteY1" fmla="*/ 0 h 286603"/>
              <a:gd name="connsiteX2" fmla="*/ 320722 w 402609"/>
              <a:gd name="connsiteY2" fmla="*/ 20472 h 286603"/>
              <a:gd name="connsiteX3" fmla="*/ 395785 w 402609"/>
              <a:gd name="connsiteY3" fmla="*/ 109182 h 286603"/>
              <a:gd name="connsiteX4" fmla="*/ 402609 w 402609"/>
              <a:gd name="connsiteY4" fmla="*/ 266131 h 286603"/>
              <a:gd name="connsiteX5" fmla="*/ 156949 w 402609"/>
              <a:gd name="connsiteY5" fmla="*/ 286603 h 286603"/>
              <a:gd name="connsiteX6" fmla="*/ 0 w 402609"/>
              <a:gd name="connsiteY6" fmla="*/ 143301 h 286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2609" h="286603">
                <a:moveTo>
                  <a:pt x="0" y="143301"/>
                </a:moveTo>
                <a:lnTo>
                  <a:pt x="211540" y="0"/>
                </a:lnTo>
                <a:lnTo>
                  <a:pt x="320722" y="20472"/>
                </a:lnTo>
                <a:lnTo>
                  <a:pt x="395785" y="109182"/>
                </a:lnTo>
                <a:lnTo>
                  <a:pt x="402609" y="266131"/>
                </a:lnTo>
                <a:lnTo>
                  <a:pt x="156949" y="286603"/>
                </a:lnTo>
                <a:lnTo>
                  <a:pt x="0" y="143301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0447C208-DF2B-492F-AE9C-A80A940D53C8}"/>
              </a:ext>
            </a:extLst>
          </p:cNvPr>
          <p:cNvSpPr txBox="1">
            <a:spLocks/>
          </p:cNvSpPr>
          <p:nvPr/>
        </p:nvSpPr>
        <p:spPr bwMode="auto">
          <a:xfrm>
            <a:off x="658219" y="4312112"/>
            <a:ext cx="8183939" cy="1232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2000" kern="0" dirty="0"/>
              <a:t>Common choices</a:t>
            </a:r>
          </a:p>
          <a:p>
            <a:r>
              <a:rPr lang="en-US" sz="2000" kern="0" dirty="0"/>
              <a:t>z-normalize</a:t>
            </a:r>
          </a:p>
          <a:p>
            <a:r>
              <a:rPr lang="en-US" sz="2000" kern="0" dirty="0"/>
              <a:t>Identify the tied Gaussian, then z-normalize and correct </a:t>
            </a:r>
            <a:r>
              <a:rPr lang="en-US" sz="2000" kern="0" dirty="0" err="1"/>
              <a:t>octaving</a:t>
            </a:r>
            <a:r>
              <a:rPr lang="en-US" sz="2000" kern="0" dirty="0"/>
              <a:t>*</a:t>
            </a:r>
          </a:p>
          <a:p>
            <a:r>
              <a:rPr lang="en-US" sz="2000" kern="0" dirty="0"/>
              <a:t>Just use percentiles, since robust</a:t>
            </a:r>
          </a:p>
          <a:p>
            <a:pPr marL="0" indent="0">
              <a:buFontTx/>
              <a:buNone/>
            </a:pPr>
            <a:endParaRPr lang="en-US" sz="2000" kern="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14C526-A606-459F-A3A1-3C23FCBF302C}"/>
              </a:ext>
            </a:extLst>
          </p:cNvPr>
          <p:cNvSpPr txBox="1"/>
          <p:nvPr/>
        </p:nvSpPr>
        <p:spPr>
          <a:xfrm>
            <a:off x="638493" y="6436112"/>
            <a:ext cx="4152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Sonmez</a:t>
            </a:r>
            <a:r>
              <a:rPr lang="en-US" sz="1200" dirty="0"/>
              <a:t> et al, </a:t>
            </a:r>
            <a:r>
              <a:rPr lang="en-US" sz="1200" dirty="0" err="1"/>
              <a:t>Eurospeech</a:t>
            </a:r>
            <a:r>
              <a:rPr lang="en-US" sz="1200" dirty="0"/>
              <a:t> 1997</a:t>
            </a:r>
          </a:p>
        </p:txBody>
      </p:sp>
      <p:sp>
        <p:nvSpPr>
          <p:cNvPr id="22" name="Rounded Rectangle 21"/>
          <p:cNvSpPr/>
          <p:nvPr/>
        </p:nvSpPr>
        <p:spPr bwMode="auto">
          <a:xfrm>
            <a:off x="1981306" y="3152067"/>
            <a:ext cx="307471" cy="445354"/>
          </a:xfrm>
          <a:prstGeom prst="roundRect">
            <a:avLst/>
          </a:prstGeom>
          <a:solidFill>
            <a:srgbClr val="00309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6543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537" y="0"/>
            <a:ext cx="8229600" cy="1143000"/>
          </a:xfrm>
        </p:spPr>
        <p:txBody>
          <a:bodyPr/>
          <a:lstStyle/>
          <a:p>
            <a:r>
              <a:rPr lang="en-US" dirty="0"/>
              <a:t>Using Local-Context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30485"/>
            <a:ext cx="8229600" cy="1705515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2400" dirty="0"/>
              <a:t>Multiple windows, both before and after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210050" y="2936275"/>
            <a:ext cx="228600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5"/>
          <p:cNvGrpSpPr/>
          <p:nvPr/>
        </p:nvGrpSpPr>
        <p:grpSpPr>
          <a:xfrm>
            <a:off x="3752850" y="2936275"/>
            <a:ext cx="457200" cy="0"/>
            <a:chOff x="2362200" y="2895600"/>
            <a:chExt cx="457200" cy="0"/>
          </a:xfrm>
        </p:grpSpPr>
        <p:cxnSp>
          <p:nvCxnSpPr>
            <p:cNvPr id="133" name="Straight Connector 7"/>
            <p:cNvCxnSpPr/>
            <p:nvPr/>
          </p:nvCxnSpPr>
          <p:spPr>
            <a:xfrm>
              <a:off x="2362200" y="2895600"/>
              <a:ext cx="228600" cy="0"/>
            </a:xfrm>
            <a:prstGeom prst="line">
              <a:avLst/>
            </a:prstGeom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8"/>
            <p:cNvCxnSpPr/>
            <p:nvPr/>
          </p:nvCxnSpPr>
          <p:spPr>
            <a:xfrm>
              <a:off x="2590800" y="2895600"/>
              <a:ext cx="228600" cy="0"/>
            </a:xfrm>
            <a:prstGeom prst="line">
              <a:avLst/>
            </a:prstGeom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" name="Straight Connector 6"/>
          <p:cNvCxnSpPr/>
          <p:nvPr/>
        </p:nvCxnSpPr>
        <p:spPr>
          <a:xfrm>
            <a:off x="4210050" y="2860075"/>
            <a:ext cx="0" cy="7620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22"/>
          <p:cNvGrpSpPr/>
          <p:nvPr/>
        </p:nvGrpSpPr>
        <p:grpSpPr>
          <a:xfrm>
            <a:off x="2838450" y="2936275"/>
            <a:ext cx="914400" cy="0"/>
            <a:chOff x="2514600" y="3048000"/>
            <a:chExt cx="914400" cy="0"/>
          </a:xfrm>
        </p:grpSpPr>
        <p:grpSp>
          <p:nvGrpSpPr>
            <p:cNvPr id="127" name="Group 16"/>
            <p:cNvGrpSpPr/>
            <p:nvPr/>
          </p:nvGrpSpPr>
          <p:grpSpPr>
            <a:xfrm>
              <a:off x="2514600" y="3048000"/>
              <a:ext cx="457200" cy="0"/>
              <a:chOff x="2362200" y="2895600"/>
              <a:chExt cx="457200" cy="0"/>
            </a:xfrm>
          </p:grpSpPr>
          <p:cxnSp>
            <p:nvCxnSpPr>
              <p:cNvPr id="131" name="Straight Connector 17"/>
              <p:cNvCxnSpPr/>
              <p:nvPr/>
            </p:nvCxnSpPr>
            <p:spPr>
              <a:xfrm>
                <a:off x="2362200" y="2895600"/>
                <a:ext cx="228600" cy="0"/>
              </a:xfrm>
              <a:prstGeom prst="line">
                <a:avLst/>
              </a:prstGeom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8"/>
              <p:cNvCxnSpPr/>
              <p:nvPr/>
            </p:nvCxnSpPr>
            <p:spPr>
              <a:xfrm>
                <a:off x="2590800" y="2895600"/>
                <a:ext cx="228600" cy="0"/>
              </a:xfrm>
              <a:prstGeom prst="line">
                <a:avLst/>
              </a:prstGeom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8" name="Group 19"/>
            <p:cNvGrpSpPr/>
            <p:nvPr/>
          </p:nvGrpSpPr>
          <p:grpSpPr>
            <a:xfrm>
              <a:off x="2971800" y="3048000"/>
              <a:ext cx="457200" cy="0"/>
              <a:chOff x="2362200" y="2895600"/>
              <a:chExt cx="457200" cy="0"/>
            </a:xfrm>
          </p:grpSpPr>
          <p:cxnSp>
            <p:nvCxnSpPr>
              <p:cNvPr id="129" name="Straight Connector 20"/>
              <p:cNvCxnSpPr/>
              <p:nvPr/>
            </p:nvCxnSpPr>
            <p:spPr>
              <a:xfrm>
                <a:off x="2362200" y="2895600"/>
                <a:ext cx="228600" cy="0"/>
              </a:xfrm>
              <a:prstGeom prst="line">
                <a:avLst/>
              </a:prstGeom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21"/>
              <p:cNvCxnSpPr/>
              <p:nvPr/>
            </p:nvCxnSpPr>
            <p:spPr>
              <a:xfrm>
                <a:off x="2590800" y="2895600"/>
                <a:ext cx="228600" cy="0"/>
              </a:xfrm>
              <a:prstGeom prst="line">
                <a:avLst/>
              </a:prstGeom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9" name="Straight Connector 8"/>
          <p:cNvCxnSpPr/>
          <p:nvPr/>
        </p:nvCxnSpPr>
        <p:spPr>
          <a:xfrm>
            <a:off x="3752850" y="2860075"/>
            <a:ext cx="0" cy="7620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39"/>
          <p:cNvGrpSpPr/>
          <p:nvPr/>
        </p:nvGrpSpPr>
        <p:grpSpPr>
          <a:xfrm>
            <a:off x="1009650" y="2936275"/>
            <a:ext cx="1828800" cy="0"/>
            <a:chOff x="838200" y="2590800"/>
            <a:chExt cx="1828800" cy="0"/>
          </a:xfrm>
        </p:grpSpPr>
        <p:grpSp>
          <p:nvGrpSpPr>
            <p:cNvPr id="113" name="Group 24"/>
            <p:cNvGrpSpPr/>
            <p:nvPr/>
          </p:nvGrpSpPr>
          <p:grpSpPr>
            <a:xfrm>
              <a:off x="1752600" y="2590800"/>
              <a:ext cx="914400" cy="0"/>
              <a:chOff x="2514600" y="3048000"/>
              <a:chExt cx="914400" cy="0"/>
            </a:xfrm>
          </p:grpSpPr>
          <p:grpSp>
            <p:nvGrpSpPr>
              <p:cNvPr id="121" name="Group 25"/>
              <p:cNvGrpSpPr/>
              <p:nvPr/>
            </p:nvGrpSpPr>
            <p:grpSpPr>
              <a:xfrm>
                <a:off x="2514600" y="3048000"/>
                <a:ext cx="457200" cy="0"/>
                <a:chOff x="2362200" y="2895600"/>
                <a:chExt cx="457200" cy="0"/>
              </a:xfrm>
            </p:grpSpPr>
            <p:cxnSp>
              <p:nvCxnSpPr>
                <p:cNvPr id="125" name="Straight Connector 29"/>
                <p:cNvCxnSpPr/>
                <p:nvPr/>
              </p:nvCxnSpPr>
              <p:spPr>
                <a:xfrm>
                  <a:off x="2362200" y="2895600"/>
                  <a:ext cx="228600" cy="0"/>
                </a:xfrm>
                <a:prstGeom prst="line">
                  <a:avLst/>
                </a:prstGeom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25"/>
                <p:cNvCxnSpPr/>
                <p:nvPr/>
              </p:nvCxnSpPr>
              <p:spPr>
                <a:xfrm>
                  <a:off x="2590800" y="2895600"/>
                  <a:ext cx="228600" cy="0"/>
                </a:xfrm>
                <a:prstGeom prst="line">
                  <a:avLst/>
                </a:prstGeom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2" name="Group 26"/>
              <p:cNvGrpSpPr/>
              <p:nvPr/>
            </p:nvGrpSpPr>
            <p:grpSpPr>
              <a:xfrm>
                <a:off x="2971800" y="3048000"/>
                <a:ext cx="457200" cy="0"/>
                <a:chOff x="2362200" y="2895600"/>
                <a:chExt cx="457200" cy="0"/>
              </a:xfrm>
            </p:grpSpPr>
            <p:cxnSp>
              <p:nvCxnSpPr>
                <p:cNvPr id="123" name="Straight Connector 27"/>
                <p:cNvCxnSpPr/>
                <p:nvPr/>
              </p:nvCxnSpPr>
              <p:spPr>
                <a:xfrm>
                  <a:off x="2362200" y="2895600"/>
                  <a:ext cx="228600" cy="0"/>
                </a:xfrm>
                <a:prstGeom prst="line">
                  <a:avLst/>
                </a:prstGeom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28"/>
                <p:cNvCxnSpPr/>
                <p:nvPr/>
              </p:nvCxnSpPr>
              <p:spPr>
                <a:xfrm>
                  <a:off x="2590800" y="2895600"/>
                  <a:ext cx="228600" cy="0"/>
                </a:xfrm>
                <a:prstGeom prst="line">
                  <a:avLst/>
                </a:prstGeom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4" name="Group 31"/>
            <p:cNvGrpSpPr/>
            <p:nvPr/>
          </p:nvGrpSpPr>
          <p:grpSpPr>
            <a:xfrm>
              <a:off x="838200" y="2590800"/>
              <a:ext cx="914400" cy="0"/>
              <a:chOff x="2514600" y="3048000"/>
              <a:chExt cx="914400" cy="0"/>
            </a:xfrm>
          </p:grpSpPr>
          <p:grpSp>
            <p:nvGrpSpPr>
              <p:cNvPr id="115" name="Group 32"/>
              <p:cNvGrpSpPr/>
              <p:nvPr/>
            </p:nvGrpSpPr>
            <p:grpSpPr>
              <a:xfrm>
                <a:off x="2514600" y="3048000"/>
                <a:ext cx="457200" cy="0"/>
                <a:chOff x="2362200" y="2895600"/>
                <a:chExt cx="457200" cy="0"/>
              </a:xfrm>
            </p:grpSpPr>
            <p:cxnSp>
              <p:nvCxnSpPr>
                <p:cNvPr id="119" name="Straight Connector 118"/>
                <p:cNvCxnSpPr/>
                <p:nvPr/>
              </p:nvCxnSpPr>
              <p:spPr>
                <a:xfrm>
                  <a:off x="2362200" y="2895600"/>
                  <a:ext cx="228600" cy="0"/>
                </a:xfrm>
                <a:prstGeom prst="line">
                  <a:avLst/>
                </a:prstGeom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/>
              </p:nvCxnSpPr>
              <p:spPr>
                <a:xfrm>
                  <a:off x="2590800" y="2895600"/>
                  <a:ext cx="228600" cy="0"/>
                </a:xfrm>
                <a:prstGeom prst="line">
                  <a:avLst/>
                </a:prstGeom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6" name="Group 33"/>
              <p:cNvGrpSpPr/>
              <p:nvPr/>
            </p:nvGrpSpPr>
            <p:grpSpPr>
              <a:xfrm>
                <a:off x="2971800" y="3048000"/>
                <a:ext cx="457200" cy="0"/>
                <a:chOff x="2362200" y="2895600"/>
                <a:chExt cx="457200" cy="0"/>
              </a:xfrm>
            </p:grpSpPr>
            <p:cxnSp>
              <p:nvCxnSpPr>
                <p:cNvPr id="117" name="Straight Connector 34"/>
                <p:cNvCxnSpPr/>
                <p:nvPr/>
              </p:nvCxnSpPr>
              <p:spPr>
                <a:xfrm>
                  <a:off x="2362200" y="2895600"/>
                  <a:ext cx="228600" cy="0"/>
                </a:xfrm>
                <a:prstGeom prst="line">
                  <a:avLst/>
                </a:prstGeom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35"/>
                <p:cNvCxnSpPr/>
                <p:nvPr/>
              </p:nvCxnSpPr>
              <p:spPr>
                <a:xfrm>
                  <a:off x="2590800" y="2895600"/>
                  <a:ext cx="228600" cy="0"/>
                </a:xfrm>
                <a:prstGeom prst="line">
                  <a:avLst/>
                </a:prstGeom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cxnSp>
        <p:nvCxnSpPr>
          <p:cNvPr id="11" name="Straight Connector 10"/>
          <p:cNvCxnSpPr/>
          <p:nvPr/>
        </p:nvCxnSpPr>
        <p:spPr>
          <a:xfrm>
            <a:off x="4438650" y="2860075"/>
            <a:ext cx="0" cy="7620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838450" y="2860075"/>
            <a:ext cx="0" cy="7620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009650" y="2860075"/>
            <a:ext cx="0" cy="7620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48"/>
          <p:cNvGrpSpPr/>
          <p:nvPr/>
        </p:nvGrpSpPr>
        <p:grpSpPr>
          <a:xfrm flipH="1">
            <a:off x="4438650" y="2860075"/>
            <a:ext cx="3429000" cy="76200"/>
            <a:chOff x="685800" y="2514600"/>
            <a:chExt cx="3429000" cy="76200"/>
          </a:xfrm>
        </p:grpSpPr>
        <p:cxnSp>
          <p:nvCxnSpPr>
            <p:cNvPr id="82" name="Straight Connector 49"/>
            <p:cNvCxnSpPr/>
            <p:nvPr/>
          </p:nvCxnSpPr>
          <p:spPr>
            <a:xfrm>
              <a:off x="3886200" y="2590800"/>
              <a:ext cx="228600" cy="0"/>
            </a:xfrm>
            <a:prstGeom prst="line">
              <a:avLst/>
            </a:prstGeom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3" name="Group 50"/>
            <p:cNvGrpSpPr/>
            <p:nvPr/>
          </p:nvGrpSpPr>
          <p:grpSpPr>
            <a:xfrm>
              <a:off x="3429000" y="2590800"/>
              <a:ext cx="457200" cy="0"/>
              <a:chOff x="2362200" y="2895600"/>
              <a:chExt cx="457200" cy="0"/>
            </a:xfrm>
          </p:grpSpPr>
          <p:cxnSp>
            <p:nvCxnSpPr>
              <p:cNvPr id="111" name="Straight Connector 110"/>
              <p:cNvCxnSpPr/>
              <p:nvPr/>
            </p:nvCxnSpPr>
            <p:spPr>
              <a:xfrm>
                <a:off x="2362200" y="2895600"/>
                <a:ext cx="228600" cy="0"/>
              </a:xfrm>
              <a:prstGeom prst="line">
                <a:avLst/>
              </a:prstGeom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>
                <a:off x="2590800" y="2895600"/>
                <a:ext cx="228600" cy="0"/>
              </a:xfrm>
              <a:prstGeom prst="line">
                <a:avLst/>
              </a:prstGeom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4" name="Straight Connector 51"/>
            <p:cNvCxnSpPr/>
            <p:nvPr/>
          </p:nvCxnSpPr>
          <p:spPr>
            <a:xfrm>
              <a:off x="3886200" y="2514600"/>
              <a:ext cx="0" cy="76200"/>
            </a:xfrm>
            <a:prstGeom prst="line">
              <a:avLst/>
            </a:prstGeom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5" name="Group 52"/>
            <p:cNvGrpSpPr/>
            <p:nvPr/>
          </p:nvGrpSpPr>
          <p:grpSpPr>
            <a:xfrm>
              <a:off x="2514600" y="2590800"/>
              <a:ext cx="914400" cy="0"/>
              <a:chOff x="2514600" y="3048000"/>
              <a:chExt cx="914400" cy="0"/>
            </a:xfrm>
          </p:grpSpPr>
          <p:grpSp>
            <p:nvGrpSpPr>
              <p:cNvPr id="105" name="Group 72"/>
              <p:cNvGrpSpPr/>
              <p:nvPr/>
            </p:nvGrpSpPr>
            <p:grpSpPr>
              <a:xfrm>
                <a:off x="2514600" y="3048000"/>
                <a:ext cx="457200" cy="0"/>
                <a:chOff x="2362200" y="2895600"/>
                <a:chExt cx="457200" cy="0"/>
              </a:xfrm>
            </p:grpSpPr>
            <p:cxnSp>
              <p:nvCxnSpPr>
                <p:cNvPr id="109" name="Straight Connector 108"/>
                <p:cNvCxnSpPr/>
                <p:nvPr/>
              </p:nvCxnSpPr>
              <p:spPr>
                <a:xfrm>
                  <a:off x="2362200" y="2895600"/>
                  <a:ext cx="228600" cy="0"/>
                </a:xfrm>
                <a:prstGeom prst="line">
                  <a:avLst/>
                </a:prstGeom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/>
                <p:nvPr/>
              </p:nvCxnSpPr>
              <p:spPr>
                <a:xfrm>
                  <a:off x="2590800" y="2895600"/>
                  <a:ext cx="228600" cy="0"/>
                </a:xfrm>
                <a:prstGeom prst="line">
                  <a:avLst/>
                </a:prstGeom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6" name="Group 73"/>
              <p:cNvGrpSpPr/>
              <p:nvPr/>
            </p:nvGrpSpPr>
            <p:grpSpPr>
              <a:xfrm>
                <a:off x="2971800" y="3048000"/>
                <a:ext cx="457200" cy="0"/>
                <a:chOff x="2362200" y="2895600"/>
                <a:chExt cx="457200" cy="0"/>
              </a:xfrm>
            </p:grpSpPr>
            <p:cxnSp>
              <p:nvCxnSpPr>
                <p:cNvPr id="107" name="Straight Connector 106"/>
                <p:cNvCxnSpPr/>
                <p:nvPr/>
              </p:nvCxnSpPr>
              <p:spPr>
                <a:xfrm>
                  <a:off x="2362200" y="2895600"/>
                  <a:ext cx="228600" cy="0"/>
                </a:xfrm>
                <a:prstGeom prst="line">
                  <a:avLst/>
                </a:prstGeom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/>
                <p:cNvCxnSpPr/>
                <p:nvPr/>
              </p:nvCxnSpPr>
              <p:spPr>
                <a:xfrm>
                  <a:off x="2590800" y="2895600"/>
                  <a:ext cx="228600" cy="0"/>
                </a:xfrm>
                <a:prstGeom prst="line">
                  <a:avLst/>
                </a:prstGeom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86" name="Straight Connector 53"/>
            <p:cNvCxnSpPr/>
            <p:nvPr/>
          </p:nvCxnSpPr>
          <p:spPr>
            <a:xfrm>
              <a:off x="3429000" y="2514600"/>
              <a:ext cx="0" cy="76200"/>
            </a:xfrm>
            <a:prstGeom prst="line">
              <a:avLst/>
            </a:prstGeom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7" name="Group 54"/>
            <p:cNvGrpSpPr/>
            <p:nvPr/>
          </p:nvGrpSpPr>
          <p:grpSpPr>
            <a:xfrm>
              <a:off x="685800" y="2590800"/>
              <a:ext cx="1828800" cy="0"/>
              <a:chOff x="838200" y="2590800"/>
              <a:chExt cx="1828800" cy="0"/>
            </a:xfrm>
          </p:grpSpPr>
          <p:grpSp>
            <p:nvGrpSpPr>
              <p:cNvPr id="91" name="Group 58"/>
              <p:cNvGrpSpPr/>
              <p:nvPr/>
            </p:nvGrpSpPr>
            <p:grpSpPr>
              <a:xfrm>
                <a:off x="1752600" y="2590800"/>
                <a:ext cx="914400" cy="0"/>
                <a:chOff x="2514600" y="3048000"/>
                <a:chExt cx="914400" cy="0"/>
              </a:xfrm>
            </p:grpSpPr>
            <p:grpSp>
              <p:nvGrpSpPr>
                <p:cNvPr id="99" name="Group 66"/>
                <p:cNvGrpSpPr/>
                <p:nvPr/>
              </p:nvGrpSpPr>
              <p:grpSpPr>
                <a:xfrm>
                  <a:off x="2514600" y="3048000"/>
                  <a:ext cx="457200" cy="0"/>
                  <a:chOff x="2362200" y="2895600"/>
                  <a:chExt cx="457200" cy="0"/>
                </a:xfrm>
              </p:grpSpPr>
              <p:cxnSp>
                <p:nvCxnSpPr>
                  <p:cNvPr id="103" name="Straight Connector 102"/>
                  <p:cNvCxnSpPr/>
                  <p:nvPr/>
                </p:nvCxnSpPr>
                <p:spPr>
                  <a:xfrm>
                    <a:off x="2362200" y="2895600"/>
                    <a:ext cx="228600" cy="0"/>
                  </a:xfrm>
                  <a:prstGeom prst="line">
                    <a:avLst/>
                  </a:prstGeom>
                  <a:ln>
                    <a:solidFill>
                      <a:schemeClr val="accent4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" name="Straight Connector 71"/>
                  <p:cNvCxnSpPr/>
                  <p:nvPr/>
                </p:nvCxnSpPr>
                <p:spPr>
                  <a:xfrm>
                    <a:off x="2590800" y="2895600"/>
                    <a:ext cx="228600" cy="0"/>
                  </a:xfrm>
                  <a:prstGeom prst="line">
                    <a:avLst/>
                  </a:prstGeom>
                  <a:ln>
                    <a:solidFill>
                      <a:schemeClr val="accent4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0" name="Group 67"/>
                <p:cNvGrpSpPr/>
                <p:nvPr/>
              </p:nvGrpSpPr>
              <p:grpSpPr>
                <a:xfrm>
                  <a:off x="2971800" y="3048000"/>
                  <a:ext cx="457200" cy="0"/>
                  <a:chOff x="2362200" y="2895600"/>
                  <a:chExt cx="457200" cy="0"/>
                </a:xfrm>
              </p:grpSpPr>
              <p:cxnSp>
                <p:nvCxnSpPr>
                  <p:cNvPr id="101" name="Straight Connector 100"/>
                  <p:cNvCxnSpPr/>
                  <p:nvPr/>
                </p:nvCxnSpPr>
                <p:spPr>
                  <a:xfrm>
                    <a:off x="2362200" y="2895600"/>
                    <a:ext cx="228600" cy="0"/>
                  </a:xfrm>
                  <a:prstGeom prst="line">
                    <a:avLst/>
                  </a:prstGeom>
                  <a:ln>
                    <a:solidFill>
                      <a:schemeClr val="accent4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" name="Straight Connector 101"/>
                  <p:cNvCxnSpPr/>
                  <p:nvPr/>
                </p:nvCxnSpPr>
                <p:spPr>
                  <a:xfrm>
                    <a:off x="2590800" y="2895600"/>
                    <a:ext cx="228600" cy="0"/>
                  </a:xfrm>
                  <a:prstGeom prst="line">
                    <a:avLst/>
                  </a:prstGeom>
                  <a:ln>
                    <a:solidFill>
                      <a:schemeClr val="accent4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92" name="Group 59"/>
              <p:cNvGrpSpPr/>
              <p:nvPr/>
            </p:nvGrpSpPr>
            <p:grpSpPr>
              <a:xfrm>
                <a:off x="838200" y="2590800"/>
                <a:ext cx="914400" cy="0"/>
                <a:chOff x="2514600" y="3048000"/>
                <a:chExt cx="914400" cy="0"/>
              </a:xfrm>
            </p:grpSpPr>
            <p:grpSp>
              <p:nvGrpSpPr>
                <p:cNvPr id="93" name="Group 60"/>
                <p:cNvGrpSpPr/>
                <p:nvPr/>
              </p:nvGrpSpPr>
              <p:grpSpPr>
                <a:xfrm>
                  <a:off x="2514600" y="3048000"/>
                  <a:ext cx="457200" cy="0"/>
                  <a:chOff x="2362200" y="2895600"/>
                  <a:chExt cx="457200" cy="0"/>
                </a:xfrm>
              </p:grpSpPr>
              <p:cxnSp>
                <p:nvCxnSpPr>
                  <p:cNvPr id="97" name="Straight Connector 96"/>
                  <p:cNvCxnSpPr/>
                  <p:nvPr/>
                </p:nvCxnSpPr>
                <p:spPr>
                  <a:xfrm>
                    <a:off x="2362200" y="2895600"/>
                    <a:ext cx="228600" cy="0"/>
                  </a:xfrm>
                  <a:prstGeom prst="line">
                    <a:avLst/>
                  </a:prstGeom>
                  <a:ln>
                    <a:solidFill>
                      <a:schemeClr val="accent4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Straight Connector 65"/>
                  <p:cNvCxnSpPr/>
                  <p:nvPr/>
                </p:nvCxnSpPr>
                <p:spPr>
                  <a:xfrm>
                    <a:off x="2590800" y="2895600"/>
                    <a:ext cx="228600" cy="0"/>
                  </a:xfrm>
                  <a:prstGeom prst="line">
                    <a:avLst/>
                  </a:prstGeom>
                  <a:ln>
                    <a:solidFill>
                      <a:schemeClr val="accent4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4" name="Group 61"/>
                <p:cNvGrpSpPr/>
                <p:nvPr/>
              </p:nvGrpSpPr>
              <p:grpSpPr>
                <a:xfrm>
                  <a:off x="2971800" y="3048000"/>
                  <a:ext cx="457200" cy="0"/>
                  <a:chOff x="2362200" y="2895600"/>
                  <a:chExt cx="457200" cy="0"/>
                </a:xfrm>
              </p:grpSpPr>
              <p:cxnSp>
                <p:nvCxnSpPr>
                  <p:cNvPr id="95" name="Straight Connector 94"/>
                  <p:cNvCxnSpPr/>
                  <p:nvPr/>
                </p:nvCxnSpPr>
                <p:spPr>
                  <a:xfrm>
                    <a:off x="2362200" y="2895600"/>
                    <a:ext cx="228600" cy="0"/>
                  </a:xfrm>
                  <a:prstGeom prst="line">
                    <a:avLst/>
                  </a:prstGeom>
                  <a:ln>
                    <a:solidFill>
                      <a:schemeClr val="accent4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Straight Connector 95"/>
                  <p:cNvCxnSpPr/>
                  <p:nvPr/>
                </p:nvCxnSpPr>
                <p:spPr>
                  <a:xfrm>
                    <a:off x="2590800" y="2895600"/>
                    <a:ext cx="228600" cy="0"/>
                  </a:xfrm>
                  <a:prstGeom prst="line">
                    <a:avLst/>
                  </a:prstGeom>
                  <a:ln>
                    <a:solidFill>
                      <a:schemeClr val="accent4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88" name="Straight Connector 87"/>
            <p:cNvCxnSpPr/>
            <p:nvPr/>
          </p:nvCxnSpPr>
          <p:spPr>
            <a:xfrm>
              <a:off x="4114800" y="2514600"/>
              <a:ext cx="0" cy="76200"/>
            </a:xfrm>
            <a:prstGeom prst="line">
              <a:avLst/>
            </a:prstGeom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2514600" y="2514600"/>
              <a:ext cx="0" cy="76200"/>
            </a:xfrm>
            <a:prstGeom prst="line">
              <a:avLst/>
            </a:prstGeom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57"/>
            <p:cNvCxnSpPr/>
            <p:nvPr/>
          </p:nvCxnSpPr>
          <p:spPr>
            <a:xfrm>
              <a:off x="685800" y="2514600"/>
              <a:ext cx="0" cy="76200"/>
            </a:xfrm>
            <a:prstGeom prst="line">
              <a:avLst/>
            </a:prstGeom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1083890" y="2326675"/>
            <a:ext cx="777240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>
                    <a:lumMod val="50000"/>
                  </a:schemeClr>
                </a:solidFill>
              </a:rPr>
              <a:t>                      uh          gone      laugh     </a:t>
            </a:r>
            <a:r>
              <a:rPr lang="en-US" sz="1600" dirty="0" err="1">
                <a:solidFill>
                  <a:schemeClr val="accent4">
                    <a:lumMod val="50000"/>
                  </a:schemeClr>
                </a:solidFill>
              </a:rPr>
              <a:t>laugh</a:t>
            </a:r>
            <a:r>
              <a:rPr lang="en-US" sz="1600" dirty="0">
                <a:solidFill>
                  <a:schemeClr val="accent4">
                    <a:lumMod val="50000"/>
                  </a:schemeClr>
                </a:solidFill>
              </a:rPr>
              <a:t>    it’s okay, it’s okay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8650" y="3088675"/>
            <a:ext cx="7772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                oh no                   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nooooooooooooo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    I didn’t see</a:t>
            </a:r>
          </a:p>
        </p:txBody>
      </p:sp>
      <p:grpSp>
        <p:nvGrpSpPr>
          <p:cNvPr id="17" name="Group 82"/>
          <p:cNvGrpSpPr/>
          <p:nvPr/>
        </p:nvGrpSpPr>
        <p:grpSpPr>
          <a:xfrm>
            <a:off x="1009650" y="3545875"/>
            <a:ext cx="3429000" cy="76200"/>
            <a:chOff x="685800" y="2514600"/>
            <a:chExt cx="3429000" cy="76200"/>
          </a:xfrm>
        </p:grpSpPr>
        <p:cxnSp>
          <p:nvCxnSpPr>
            <p:cNvPr id="51" name="Straight Connector 50"/>
            <p:cNvCxnSpPr/>
            <p:nvPr/>
          </p:nvCxnSpPr>
          <p:spPr>
            <a:xfrm>
              <a:off x="3886200" y="2590800"/>
              <a:ext cx="2286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" name="Group 84"/>
            <p:cNvGrpSpPr/>
            <p:nvPr/>
          </p:nvGrpSpPr>
          <p:grpSpPr>
            <a:xfrm>
              <a:off x="3429000" y="2590800"/>
              <a:ext cx="457200" cy="0"/>
              <a:chOff x="2362200" y="2895600"/>
              <a:chExt cx="457200" cy="0"/>
            </a:xfrm>
          </p:grpSpPr>
          <p:cxnSp>
            <p:nvCxnSpPr>
              <p:cNvPr id="80" name="Straight Connector 79"/>
              <p:cNvCxnSpPr/>
              <p:nvPr/>
            </p:nvCxnSpPr>
            <p:spPr>
              <a:xfrm>
                <a:off x="2362200" y="2895600"/>
                <a:ext cx="2286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>
                <a:off x="2590800" y="2895600"/>
                <a:ext cx="2286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3" name="Straight Connector 52"/>
            <p:cNvCxnSpPr/>
            <p:nvPr/>
          </p:nvCxnSpPr>
          <p:spPr>
            <a:xfrm>
              <a:off x="3886200" y="2514600"/>
              <a:ext cx="0" cy="76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 86"/>
            <p:cNvGrpSpPr/>
            <p:nvPr/>
          </p:nvGrpSpPr>
          <p:grpSpPr>
            <a:xfrm>
              <a:off x="2514600" y="2590800"/>
              <a:ext cx="914400" cy="0"/>
              <a:chOff x="2514600" y="3048000"/>
              <a:chExt cx="914400" cy="0"/>
            </a:xfrm>
          </p:grpSpPr>
          <p:grpSp>
            <p:nvGrpSpPr>
              <p:cNvPr id="74" name="Group 106"/>
              <p:cNvGrpSpPr/>
              <p:nvPr/>
            </p:nvGrpSpPr>
            <p:grpSpPr>
              <a:xfrm>
                <a:off x="2514600" y="3048000"/>
                <a:ext cx="457200" cy="0"/>
                <a:chOff x="2362200" y="2895600"/>
                <a:chExt cx="457200" cy="0"/>
              </a:xfrm>
            </p:grpSpPr>
            <p:cxnSp>
              <p:nvCxnSpPr>
                <p:cNvPr id="78" name="Straight Connector 77"/>
                <p:cNvCxnSpPr/>
                <p:nvPr/>
              </p:nvCxnSpPr>
              <p:spPr>
                <a:xfrm>
                  <a:off x="2362200" y="2895600"/>
                  <a:ext cx="2286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/>
                <p:cNvCxnSpPr/>
                <p:nvPr/>
              </p:nvCxnSpPr>
              <p:spPr>
                <a:xfrm>
                  <a:off x="2590800" y="2895600"/>
                  <a:ext cx="2286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5" name="Group 107"/>
              <p:cNvGrpSpPr/>
              <p:nvPr/>
            </p:nvGrpSpPr>
            <p:grpSpPr>
              <a:xfrm>
                <a:off x="2971800" y="3048000"/>
                <a:ext cx="457200" cy="0"/>
                <a:chOff x="2362200" y="2895600"/>
                <a:chExt cx="457200" cy="0"/>
              </a:xfrm>
            </p:grpSpPr>
            <p:cxnSp>
              <p:nvCxnSpPr>
                <p:cNvPr id="76" name="Straight Connector 75"/>
                <p:cNvCxnSpPr/>
                <p:nvPr/>
              </p:nvCxnSpPr>
              <p:spPr>
                <a:xfrm>
                  <a:off x="2362200" y="2895600"/>
                  <a:ext cx="2286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/>
                <p:nvPr/>
              </p:nvCxnSpPr>
              <p:spPr>
                <a:xfrm>
                  <a:off x="2590800" y="2895600"/>
                  <a:ext cx="2286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55" name="Straight Connector 54"/>
            <p:cNvCxnSpPr/>
            <p:nvPr/>
          </p:nvCxnSpPr>
          <p:spPr>
            <a:xfrm>
              <a:off x="3429000" y="2514600"/>
              <a:ext cx="0" cy="76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6" name="Group 88"/>
            <p:cNvGrpSpPr/>
            <p:nvPr/>
          </p:nvGrpSpPr>
          <p:grpSpPr>
            <a:xfrm>
              <a:off x="685800" y="2590800"/>
              <a:ext cx="1828800" cy="0"/>
              <a:chOff x="838200" y="2590800"/>
              <a:chExt cx="1828800" cy="0"/>
            </a:xfrm>
          </p:grpSpPr>
          <p:grpSp>
            <p:nvGrpSpPr>
              <p:cNvPr id="60" name="Group 92"/>
              <p:cNvGrpSpPr/>
              <p:nvPr/>
            </p:nvGrpSpPr>
            <p:grpSpPr>
              <a:xfrm>
                <a:off x="1752600" y="2590800"/>
                <a:ext cx="914400" cy="0"/>
                <a:chOff x="2514600" y="3048000"/>
                <a:chExt cx="914400" cy="0"/>
              </a:xfrm>
            </p:grpSpPr>
            <p:grpSp>
              <p:nvGrpSpPr>
                <p:cNvPr id="68" name="Group 100"/>
                <p:cNvGrpSpPr/>
                <p:nvPr/>
              </p:nvGrpSpPr>
              <p:grpSpPr>
                <a:xfrm>
                  <a:off x="2514600" y="3048000"/>
                  <a:ext cx="457200" cy="0"/>
                  <a:chOff x="2362200" y="2895600"/>
                  <a:chExt cx="457200" cy="0"/>
                </a:xfrm>
              </p:grpSpPr>
              <p:cxnSp>
                <p:nvCxnSpPr>
                  <p:cNvPr id="72" name="Straight Connector 71"/>
                  <p:cNvCxnSpPr/>
                  <p:nvPr/>
                </p:nvCxnSpPr>
                <p:spPr>
                  <a:xfrm>
                    <a:off x="2362200" y="2895600"/>
                    <a:ext cx="2286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Connector 72"/>
                  <p:cNvCxnSpPr/>
                  <p:nvPr/>
                </p:nvCxnSpPr>
                <p:spPr>
                  <a:xfrm>
                    <a:off x="2590800" y="2895600"/>
                    <a:ext cx="2286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9" name="Group 101"/>
                <p:cNvGrpSpPr/>
                <p:nvPr/>
              </p:nvGrpSpPr>
              <p:grpSpPr>
                <a:xfrm>
                  <a:off x="2971800" y="3048000"/>
                  <a:ext cx="457200" cy="0"/>
                  <a:chOff x="2362200" y="2895600"/>
                  <a:chExt cx="457200" cy="0"/>
                </a:xfrm>
              </p:grpSpPr>
              <p:cxnSp>
                <p:nvCxnSpPr>
                  <p:cNvPr id="70" name="Straight Connector 69"/>
                  <p:cNvCxnSpPr/>
                  <p:nvPr/>
                </p:nvCxnSpPr>
                <p:spPr>
                  <a:xfrm>
                    <a:off x="2362200" y="2895600"/>
                    <a:ext cx="2286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Straight Connector 70"/>
                  <p:cNvCxnSpPr/>
                  <p:nvPr/>
                </p:nvCxnSpPr>
                <p:spPr>
                  <a:xfrm>
                    <a:off x="2590800" y="2895600"/>
                    <a:ext cx="2286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61" name="Group 93"/>
              <p:cNvGrpSpPr/>
              <p:nvPr/>
            </p:nvGrpSpPr>
            <p:grpSpPr>
              <a:xfrm>
                <a:off x="838200" y="2590800"/>
                <a:ext cx="914400" cy="0"/>
                <a:chOff x="2514600" y="3048000"/>
                <a:chExt cx="914400" cy="0"/>
              </a:xfrm>
            </p:grpSpPr>
            <p:grpSp>
              <p:nvGrpSpPr>
                <p:cNvPr id="62" name="Group 94"/>
                <p:cNvGrpSpPr/>
                <p:nvPr/>
              </p:nvGrpSpPr>
              <p:grpSpPr>
                <a:xfrm>
                  <a:off x="2514600" y="3048000"/>
                  <a:ext cx="457200" cy="0"/>
                  <a:chOff x="2362200" y="2895600"/>
                  <a:chExt cx="457200" cy="0"/>
                </a:xfrm>
              </p:grpSpPr>
              <p:cxnSp>
                <p:nvCxnSpPr>
                  <p:cNvPr id="66" name="Straight Connector 65"/>
                  <p:cNvCxnSpPr/>
                  <p:nvPr/>
                </p:nvCxnSpPr>
                <p:spPr>
                  <a:xfrm>
                    <a:off x="2362200" y="2895600"/>
                    <a:ext cx="2286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Connector 66"/>
                  <p:cNvCxnSpPr/>
                  <p:nvPr/>
                </p:nvCxnSpPr>
                <p:spPr>
                  <a:xfrm>
                    <a:off x="2590800" y="2895600"/>
                    <a:ext cx="2286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3" name="Group 95"/>
                <p:cNvGrpSpPr/>
                <p:nvPr/>
              </p:nvGrpSpPr>
              <p:grpSpPr>
                <a:xfrm>
                  <a:off x="2971800" y="3048000"/>
                  <a:ext cx="457200" cy="0"/>
                  <a:chOff x="2362200" y="2895600"/>
                  <a:chExt cx="457200" cy="0"/>
                </a:xfrm>
              </p:grpSpPr>
              <p:cxnSp>
                <p:nvCxnSpPr>
                  <p:cNvPr id="64" name="Straight Connector 63"/>
                  <p:cNvCxnSpPr/>
                  <p:nvPr/>
                </p:nvCxnSpPr>
                <p:spPr>
                  <a:xfrm>
                    <a:off x="2362200" y="2895600"/>
                    <a:ext cx="2286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Connector 64"/>
                  <p:cNvCxnSpPr/>
                  <p:nvPr/>
                </p:nvCxnSpPr>
                <p:spPr>
                  <a:xfrm>
                    <a:off x="2590800" y="2895600"/>
                    <a:ext cx="2286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57" name="Straight Connector 56"/>
            <p:cNvCxnSpPr/>
            <p:nvPr/>
          </p:nvCxnSpPr>
          <p:spPr>
            <a:xfrm>
              <a:off x="4114800" y="2514600"/>
              <a:ext cx="0" cy="76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2514600" y="2514600"/>
              <a:ext cx="0" cy="76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685800" y="2514600"/>
              <a:ext cx="0" cy="76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14"/>
          <p:cNvGrpSpPr/>
          <p:nvPr/>
        </p:nvGrpSpPr>
        <p:grpSpPr>
          <a:xfrm flipH="1">
            <a:off x="4438650" y="3545875"/>
            <a:ext cx="3429000" cy="76200"/>
            <a:chOff x="685800" y="2514600"/>
            <a:chExt cx="3429000" cy="76200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3886200" y="2590800"/>
              <a:ext cx="2286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116"/>
            <p:cNvGrpSpPr/>
            <p:nvPr/>
          </p:nvGrpSpPr>
          <p:grpSpPr>
            <a:xfrm>
              <a:off x="3429000" y="2590800"/>
              <a:ext cx="457200" cy="0"/>
              <a:chOff x="2362200" y="2895600"/>
              <a:chExt cx="457200" cy="0"/>
            </a:xfrm>
          </p:grpSpPr>
          <p:cxnSp>
            <p:nvCxnSpPr>
              <p:cNvPr id="49" name="Straight Connector 48"/>
              <p:cNvCxnSpPr/>
              <p:nvPr/>
            </p:nvCxnSpPr>
            <p:spPr>
              <a:xfrm>
                <a:off x="2362200" y="2895600"/>
                <a:ext cx="2286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2590800" y="2895600"/>
                <a:ext cx="2286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Straight Connector 21"/>
            <p:cNvCxnSpPr/>
            <p:nvPr/>
          </p:nvCxnSpPr>
          <p:spPr>
            <a:xfrm>
              <a:off x="3886200" y="2514600"/>
              <a:ext cx="0" cy="76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118"/>
            <p:cNvGrpSpPr/>
            <p:nvPr/>
          </p:nvGrpSpPr>
          <p:grpSpPr>
            <a:xfrm>
              <a:off x="2514600" y="2590800"/>
              <a:ext cx="914400" cy="0"/>
              <a:chOff x="2514600" y="3048000"/>
              <a:chExt cx="914400" cy="0"/>
            </a:xfrm>
          </p:grpSpPr>
          <p:grpSp>
            <p:nvGrpSpPr>
              <p:cNvPr id="43" name="Group 138"/>
              <p:cNvGrpSpPr/>
              <p:nvPr/>
            </p:nvGrpSpPr>
            <p:grpSpPr>
              <a:xfrm>
                <a:off x="2514600" y="3048000"/>
                <a:ext cx="457200" cy="0"/>
                <a:chOff x="2362200" y="2895600"/>
                <a:chExt cx="457200" cy="0"/>
              </a:xfrm>
            </p:grpSpPr>
            <p:cxnSp>
              <p:nvCxnSpPr>
                <p:cNvPr id="47" name="Straight Connector 46"/>
                <p:cNvCxnSpPr/>
                <p:nvPr/>
              </p:nvCxnSpPr>
              <p:spPr>
                <a:xfrm>
                  <a:off x="2362200" y="2895600"/>
                  <a:ext cx="2286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>
                  <a:off x="2590800" y="2895600"/>
                  <a:ext cx="2286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4" name="Group 139"/>
              <p:cNvGrpSpPr/>
              <p:nvPr/>
            </p:nvGrpSpPr>
            <p:grpSpPr>
              <a:xfrm>
                <a:off x="2971800" y="3048000"/>
                <a:ext cx="457200" cy="0"/>
                <a:chOff x="2362200" y="2895600"/>
                <a:chExt cx="457200" cy="0"/>
              </a:xfrm>
            </p:grpSpPr>
            <p:cxnSp>
              <p:nvCxnSpPr>
                <p:cNvPr id="45" name="Straight Connector 44"/>
                <p:cNvCxnSpPr/>
                <p:nvPr/>
              </p:nvCxnSpPr>
              <p:spPr>
                <a:xfrm>
                  <a:off x="2362200" y="2895600"/>
                  <a:ext cx="2286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>
                  <a:off x="2590800" y="2895600"/>
                  <a:ext cx="2286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24" name="Straight Connector 23"/>
            <p:cNvCxnSpPr/>
            <p:nvPr/>
          </p:nvCxnSpPr>
          <p:spPr>
            <a:xfrm>
              <a:off x="3429000" y="2514600"/>
              <a:ext cx="0" cy="76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120"/>
            <p:cNvGrpSpPr/>
            <p:nvPr/>
          </p:nvGrpSpPr>
          <p:grpSpPr>
            <a:xfrm>
              <a:off x="685800" y="2590800"/>
              <a:ext cx="1828800" cy="0"/>
              <a:chOff x="838200" y="2590800"/>
              <a:chExt cx="1828800" cy="0"/>
            </a:xfrm>
          </p:grpSpPr>
          <p:grpSp>
            <p:nvGrpSpPr>
              <p:cNvPr id="29" name="Group 124"/>
              <p:cNvGrpSpPr/>
              <p:nvPr/>
            </p:nvGrpSpPr>
            <p:grpSpPr>
              <a:xfrm>
                <a:off x="1752600" y="2590800"/>
                <a:ext cx="914400" cy="0"/>
                <a:chOff x="2514600" y="3048000"/>
                <a:chExt cx="914400" cy="0"/>
              </a:xfrm>
            </p:grpSpPr>
            <p:grpSp>
              <p:nvGrpSpPr>
                <p:cNvPr id="37" name="Group 132"/>
                <p:cNvGrpSpPr/>
                <p:nvPr/>
              </p:nvGrpSpPr>
              <p:grpSpPr>
                <a:xfrm>
                  <a:off x="2514600" y="3048000"/>
                  <a:ext cx="457200" cy="0"/>
                  <a:chOff x="2362200" y="2895600"/>
                  <a:chExt cx="457200" cy="0"/>
                </a:xfrm>
              </p:grpSpPr>
              <p:cxnSp>
                <p:nvCxnSpPr>
                  <p:cNvPr id="41" name="Straight Connector 40"/>
                  <p:cNvCxnSpPr/>
                  <p:nvPr/>
                </p:nvCxnSpPr>
                <p:spPr>
                  <a:xfrm>
                    <a:off x="2362200" y="2895600"/>
                    <a:ext cx="2286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Connector 41"/>
                  <p:cNvCxnSpPr/>
                  <p:nvPr/>
                </p:nvCxnSpPr>
                <p:spPr>
                  <a:xfrm>
                    <a:off x="2590800" y="2895600"/>
                    <a:ext cx="2286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8" name="Group 133"/>
                <p:cNvGrpSpPr/>
                <p:nvPr/>
              </p:nvGrpSpPr>
              <p:grpSpPr>
                <a:xfrm>
                  <a:off x="2971800" y="3048000"/>
                  <a:ext cx="457200" cy="0"/>
                  <a:chOff x="2362200" y="2895600"/>
                  <a:chExt cx="457200" cy="0"/>
                </a:xfrm>
              </p:grpSpPr>
              <p:cxnSp>
                <p:nvCxnSpPr>
                  <p:cNvPr id="39" name="Straight Connector 38"/>
                  <p:cNvCxnSpPr/>
                  <p:nvPr/>
                </p:nvCxnSpPr>
                <p:spPr>
                  <a:xfrm>
                    <a:off x="2362200" y="2895600"/>
                    <a:ext cx="2286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/>
                </p:nvCxnSpPr>
                <p:spPr>
                  <a:xfrm>
                    <a:off x="2590800" y="2895600"/>
                    <a:ext cx="2286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0" name="Group 125"/>
              <p:cNvGrpSpPr/>
              <p:nvPr/>
            </p:nvGrpSpPr>
            <p:grpSpPr>
              <a:xfrm>
                <a:off x="838200" y="2590800"/>
                <a:ext cx="914400" cy="0"/>
                <a:chOff x="2514600" y="3048000"/>
                <a:chExt cx="914400" cy="0"/>
              </a:xfrm>
            </p:grpSpPr>
            <p:grpSp>
              <p:nvGrpSpPr>
                <p:cNvPr id="31" name="Group 126"/>
                <p:cNvGrpSpPr/>
                <p:nvPr/>
              </p:nvGrpSpPr>
              <p:grpSpPr>
                <a:xfrm>
                  <a:off x="2514600" y="3048000"/>
                  <a:ext cx="457200" cy="0"/>
                  <a:chOff x="2362200" y="2895600"/>
                  <a:chExt cx="457200" cy="0"/>
                </a:xfrm>
              </p:grpSpPr>
              <p:cxnSp>
                <p:nvCxnSpPr>
                  <p:cNvPr id="35" name="Straight Connector 34"/>
                  <p:cNvCxnSpPr/>
                  <p:nvPr/>
                </p:nvCxnSpPr>
                <p:spPr>
                  <a:xfrm>
                    <a:off x="2362200" y="2895600"/>
                    <a:ext cx="2286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/>
                  <p:cNvCxnSpPr/>
                  <p:nvPr/>
                </p:nvCxnSpPr>
                <p:spPr>
                  <a:xfrm>
                    <a:off x="2590800" y="2895600"/>
                    <a:ext cx="2286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2" name="Group 127"/>
                <p:cNvGrpSpPr/>
                <p:nvPr/>
              </p:nvGrpSpPr>
              <p:grpSpPr>
                <a:xfrm>
                  <a:off x="2971800" y="3048000"/>
                  <a:ext cx="457200" cy="0"/>
                  <a:chOff x="2362200" y="2895600"/>
                  <a:chExt cx="457200" cy="0"/>
                </a:xfrm>
              </p:grpSpPr>
              <p:cxnSp>
                <p:nvCxnSpPr>
                  <p:cNvPr id="33" name="Straight Connector 32"/>
                  <p:cNvCxnSpPr/>
                  <p:nvPr/>
                </p:nvCxnSpPr>
                <p:spPr>
                  <a:xfrm>
                    <a:off x="2362200" y="2895600"/>
                    <a:ext cx="2286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Connector 33"/>
                  <p:cNvCxnSpPr/>
                  <p:nvPr/>
                </p:nvCxnSpPr>
                <p:spPr>
                  <a:xfrm>
                    <a:off x="2590800" y="2895600"/>
                    <a:ext cx="2286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26" name="Straight Connector 25"/>
            <p:cNvCxnSpPr/>
            <p:nvPr/>
          </p:nvCxnSpPr>
          <p:spPr>
            <a:xfrm>
              <a:off x="4114800" y="2514600"/>
              <a:ext cx="0" cy="76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2514600" y="2514600"/>
              <a:ext cx="0" cy="76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685800" y="2514600"/>
              <a:ext cx="0" cy="76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" name="Straight Connector 18"/>
          <p:cNvCxnSpPr/>
          <p:nvPr/>
        </p:nvCxnSpPr>
        <p:spPr>
          <a:xfrm>
            <a:off x="4438650" y="3545875"/>
            <a:ext cx="0" cy="76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Content Placeholder 2">
            <a:extLst>
              <a:ext uri="{FF2B5EF4-FFF2-40B4-BE49-F238E27FC236}">
                <a16:creationId xmlns:a16="http://schemas.microsoft.com/office/drawing/2014/main" id="{91B069E8-F4FE-4AED-BEE0-4686C10C71B2}"/>
              </a:ext>
            </a:extLst>
          </p:cNvPr>
          <p:cNvSpPr txBox="1">
            <a:spLocks/>
          </p:cNvSpPr>
          <p:nvPr/>
        </p:nvSpPr>
        <p:spPr bwMode="auto">
          <a:xfrm>
            <a:off x="1083890" y="4110177"/>
            <a:ext cx="7772400" cy="177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0"/>
              </a:spcAft>
              <a:buFontTx/>
              <a:buNone/>
            </a:pPr>
            <a:r>
              <a:rPr lang="en-US" sz="2400" kern="0"/>
              <a:t>Enable easy learning of </a:t>
            </a:r>
            <a:endParaRPr lang="en-US" sz="2400" kern="0" dirty="0"/>
          </a:p>
          <a:p>
            <a:pPr>
              <a:spcAft>
                <a:spcPts val="0"/>
              </a:spcAft>
              <a:buFontTx/>
              <a:buChar char="-"/>
            </a:pPr>
            <a:r>
              <a:rPr lang="en-US" sz="2400" kern="0"/>
              <a:t>local </a:t>
            </a:r>
            <a:r>
              <a:rPr lang="en-US" sz="2400" kern="0" dirty="0"/>
              <a:t>normalization</a:t>
            </a:r>
          </a:p>
          <a:p>
            <a:pPr>
              <a:spcAft>
                <a:spcPts val="0"/>
              </a:spcAft>
              <a:buFontTx/>
              <a:buChar char="-"/>
            </a:pPr>
            <a:r>
              <a:rPr lang="en-US" sz="2400" kern="0"/>
              <a:t>computing change (</a:t>
            </a:r>
            <a:r>
              <a:rPr lang="el-GR" sz="2400" kern="0"/>
              <a:t>Δ</a:t>
            </a:r>
            <a:r>
              <a:rPr lang="en-US" sz="2400" kern="0"/>
              <a:t>s)</a:t>
            </a:r>
            <a:endParaRPr lang="en-US" sz="2400" kern="0" dirty="0"/>
          </a:p>
          <a:p>
            <a:pPr>
              <a:spcAft>
                <a:spcPts val="0"/>
              </a:spcAft>
              <a:buFontTx/>
              <a:buChar char="-"/>
            </a:pPr>
            <a:r>
              <a:rPr lang="en-US" sz="2400" kern="0"/>
              <a:t>cross-stream </a:t>
            </a:r>
            <a:r>
              <a:rPr lang="en-US" sz="2400" kern="0" dirty="0"/>
              <a:t>alignments</a:t>
            </a:r>
          </a:p>
          <a:p>
            <a:pPr>
              <a:spcAft>
                <a:spcPts val="0"/>
              </a:spcAft>
              <a:buFontTx/>
              <a:buNone/>
            </a:pPr>
            <a:endParaRPr lang="en-US" sz="2400" kern="0" dirty="0"/>
          </a:p>
          <a:p>
            <a:pPr>
              <a:spcAft>
                <a:spcPts val="0"/>
              </a:spcAft>
              <a:buFontTx/>
              <a:buNone/>
            </a:pPr>
            <a:endParaRPr lang="en-US" sz="2400" kern="0" dirty="0"/>
          </a:p>
        </p:txBody>
      </p:sp>
    </p:spTree>
    <p:extLst>
      <p:ext uri="{BB962C8B-B14F-4D97-AF65-F5344CB8AC3E}">
        <p14:creationId xmlns:p14="http://schemas.microsoft.com/office/powerpoint/2010/main" val="175122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4: The Midlevel Toolkit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955" y="1486319"/>
            <a:ext cx="8229600" cy="5846358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sz="2400" dirty="0"/>
              <a:t>Purposes: language modeling, </a:t>
            </a:r>
            <a:r>
              <a:rPr lang="en-US" sz="1600" dirty="0"/>
              <a:t>sentiment, stance, turn-taking, information retrieval, pattern discovery</a:t>
            </a:r>
          </a:p>
          <a:p>
            <a:pPr>
              <a:buFontTx/>
              <a:buChar char="-"/>
            </a:pPr>
            <a:endParaRPr lang="en-US" sz="2400" dirty="0"/>
          </a:p>
          <a:p>
            <a:pPr>
              <a:buFontTx/>
              <a:buChar char="-"/>
            </a:pPr>
            <a:r>
              <a:rPr lang="en-US" sz="2400" dirty="0"/>
              <a:t>Features included: </a:t>
            </a:r>
            <a:r>
              <a:rPr lang="en-US" sz="1800" dirty="0"/>
              <a:t>pitch, energy, rate, cepstral flux, </a:t>
            </a:r>
            <a:r>
              <a:rPr lang="en-US" sz="1800" dirty="0" err="1"/>
              <a:t>vvir</a:t>
            </a:r>
            <a:r>
              <a:rPr lang="en-US" sz="1800" dirty="0"/>
              <a:t>, peak </a:t>
            </a:r>
            <a:r>
              <a:rPr lang="en-US" sz="1800" dirty="0" err="1"/>
              <a:t>disalignment</a:t>
            </a:r>
            <a:r>
              <a:rPr lang="en-US" sz="1800" dirty="0"/>
              <a:t>, cepstral peak prominence smoothed, pitch highness, pitch lowness, pitch wideness, pitch narrowness</a:t>
            </a:r>
          </a:p>
          <a:p>
            <a:pPr>
              <a:buFontTx/>
              <a:buChar char="-"/>
            </a:pPr>
            <a:endParaRPr lang="en-US" sz="2400" dirty="0"/>
          </a:p>
          <a:p>
            <a:pPr>
              <a:buFontTx/>
              <a:buChar char="-"/>
            </a:pPr>
            <a:r>
              <a:rPr lang="en-US" sz="2400" dirty="0"/>
              <a:t>Built-in intensity normalization</a:t>
            </a:r>
          </a:p>
          <a:p>
            <a:pPr>
              <a:buFontTx/>
              <a:buChar char="-"/>
            </a:pPr>
            <a:r>
              <a:rPr lang="en-US" sz="2400" dirty="0"/>
              <a:t>Pitch computations in terms of percentiles</a:t>
            </a:r>
          </a:p>
          <a:p>
            <a:pPr>
              <a:buFontTx/>
              <a:buChar char="-"/>
            </a:pPr>
            <a:r>
              <a:rPr lang="en-US" sz="2400" dirty="0"/>
              <a:t>No risky features like max, range, or slope</a:t>
            </a:r>
          </a:p>
          <a:p>
            <a:pPr>
              <a:buFontTx/>
              <a:buChar char="-"/>
            </a:pPr>
            <a:endParaRPr lang="en-US" sz="2400" dirty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176186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0F3CBE-1034-4411-82FD-C29E1C466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5169" y="3622437"/>
            <a:ext cx="6773662" cy="2028202"/>
          </a:xfrm>
        </p:spPr>
        <p:txBody>
          <a:bodyPr/>
          <a:lstStyle/>
          <a:p>
            <a:pPr marL="0" indent="0" algn="ctr">
              <a:buNone/>
            </a:pPr>
            <a:r>
              <a:rPr lang="en-US"/>
              <a:t>Nomalize Carefully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F132EEF-5820-40DA-8532-FC6FA5F7E0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9764" y="1863547"/>
            <a:ext cx="1544472" cy="1372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4C5F6C-731A-4573-BAF1-EFAA4E355124}"/>
              </a:ext>
            </a:extLst>
          </p:cNvPr>
          <p:cNvSpPr txBox="1"/>
          <p:nvPr/>
        </p:nvSpPr>
        <p:spPr>
          <a:xfrm>
            <a:off x="2754297" y="6480699"/>
            <a:ext cx="36354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Elizabeth E. Shriberg (p.c.)</a:t>
            </a:r>
          </a:p>
        </p:txBody>
      </p:sp>
    </p:spTree>
    <p:extLst>
      <p:ext uri="{BB962C8B-B14F-4D97-AF65-F5344CB8AC3E}">
        <p14:creationId xmlns:p14="http://schemas.microsoft.com/office/powerpoint/2010/main" val="36917853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50373-C9D9-4719-8819-0FA5E5817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054" y="0"/>
            <a:ext cx="8809892" cy="1143000"/>
          </a:xfrm>
        </p:spPr>
        <p:txBody>
          <a:bodyPr/>
          <a:lstStyle/>
          <a:p>
            <a:r>
              <a:rPr lang="en-US"/>
              <a:t>3. Midlevel Feature Sets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70A1BC-EFD2-40A2-99F9-8D2B48345C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708" y="1337937"/>
            <a:ext cx="7819497" cy="4104994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sz="2400" kern="0"/>
              <a:t>Praat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/>
              <a:t>SRI’s set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/>
              <a:t>OpenSmile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 kern="0"/>
              <a:t>Midlevel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/>
              <a:t>CoVarep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/>
              <a:t>Surfboard </a:t>
            </a:r>
            <a:endParaRPr lang="en-US" sz="2400" kern="0"/>
          </a:p>
          <a:p>
            <a:pPr marL="0" indent="0">
              <a:spcBef>
                <a:spcPts val="1800"/>
              </a:spcBef>
              <a:buNone/>
            </a:pPr>
            <a:endParaRPr lang="en-US" sz="2400" kern="0"/>
          </a:p>
          <a:p>
            <a:pPr marL="0" indent="0">
              <a:spcBef>
                <a:spcPts val="1800"/>
              </a:spcBef>
              <a:buNone/>
            </a:pPr>
            <a:r>
              <a:rPr lang="en-US" sz="2400" kern="0"/>
              <a:t> </a:t>
            </a:r>
          </a:p>
          <a:p>
            <a:pPr marL="0" indent="0">
              <a:spcBef>
                <a:spcPts val="1800"/>
              </a:spcBef>
              <a:buFontTx/>
              <a:buNone/>
            </a:pPr>
            <a:endParaRPr lang="en-US" sz="2400" kern="0"/>
          </a:p>
          <a:p>
            <a:pPr marL="0" indent="0">
              <a:spcBef>
                <a:spcPts val="1800"/>
              </a:spcBef>
              <a:buNone/>
            </a:pPr>
            <a:endParaRPr lang="en-US" sz="24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CBFA4B-0B2D-44EA-BA4F-1AFE34917E99}"/>
              </a:ext>
            </a:extLst>
          </p:cNvPr>
          <p:cNvSpPr txBox="1"/>
          <p:nvPr/>
        </p:nvSpPr>
        <p:spPr>
          <a:xfrm>
            <a:off x="2968686" y="3682592"/>
            <a:ext cx="647785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i="0">
                <a:effectLst/>
                <a:latin typeface="Arial" panose="020B0604020202020204" pitchFamily="34" charset="0"/>
              </a:rPr>
              <a:t>Degottex, G., </a:t>
            </a:r>
            <a:r>
              <a:rPr lang="en-US" sz="1600" b="0" i="1">
                <a:effectLst/>
                <a:latin typeface="Arial" panose="020B0604020202020204" pitchFamily="34" charset="0"/>
              </a:rPr>
              <a:t>et al, </a:t>
            </a:r>
            <a:r>
              <a:rPr lang="en-US" sz="1600" b="0" i="0">
                <a:effectLst/>
                <a:latin typeface="Arial" panose="020B0604020202020204" pitchFamily="34" charset="0"/>
              </a:rPr>
              <a:t>COVAREP</a:t>
            </a:r>
            <a:r>
              <a:rPr lang="en-US" sz="1600">
                <a:latin typeface="Arial" panose="020B0604020202020204" pitchFamily="34" charset="0"/>
              </a:rPr>
              <a:t>: </a:t>
            </a:r>
            <a:r>
              <a:rPr lang="en-US" sz="1600" b="0" i="0">
                <a:effectLst/>
                <a:latin typeface="Arial" panose="020B0604020202020204" pitchFamily="34" charset="0"/>
              </a:rPr>
              <a:t>A </a:t>
            </a:r>
            <a:r>
              <a:rPr lang="en-US" sz="1600">
                <a:latin typeface="Arial" panose="020B0604020202020204" pitchFamily="34" charset="0"/>
              </a:rPr>
              <a:t>C</a:t>
            </a:r>
            <a:r>
              <a:rPr lang="en-US" sz="1600" b="0" i="0">
                <a:effectLst/>
                <a:latin typeface="Arial" panose="020B0604020202020204" pitchFamily="34" charset="0"/>
              </a:rPr>
              <a:t>ollaborative </a:t>
            </a:r>
            <a:r>
              <a:rPr lang="en-US" sz="1600">
                <a:latin typeface="Arial" panose="020B0604020202020204" pitchFamily="34" charset="0"/>
              </a:rPr>
              <a:t>V</a:t>
            </a:r>
            <a:r>
              <a:rPr lang="en-US" sz="1600" b="0" i="0">
                <a:effectLst/>
                <a:latin typeface="Arial" panose="020B0604020202020204" pitchFamily="34" charset="0"/>
              </a:rPr>
              <a:t>oice </a:t>
            </a:r>
            <a:r>
              <a:rPr lang="en-US" sz="1600">
                <a:latin typeface="Arial" panose="020B0604020202020204" pitchFamily="34" charset="0"/>
              </a:rPr>
              <a:t>A</a:t>
            </a:r>
            <a:r>
              <a:rPr lang="en-US" sz="1600" b="0" i="0">
                <a:effectLst/>
                <a:latin typeface="Arial" panose="020B0604020202020204" pitchFamily="34" charset="0"/>
              </a:rPr>
              <a:t>nalysis </a:t>
            </a:r>
            <a:r>
              <a:rPr lang="en-US" sz="1600" u="sng">
                <a:latin typeface="Arial" panose="020B0604020202020204" pitchFamily="34" charset="0"/>
              </a:rPr>
              <a:t>R</a:t>
            </a:r>
            <a:r>
              <a:rPr lang="en-US" sz="1600" b="0" i="0" u="sng">
                <a:effectLst/>
                <a:latin typeface="Arial" panose="020B0604020202020204" pitchFamily="34" charset="0"/>
              </a:rPr>
              <a:t>epository</a:t>
            </a:r>
            <a:r>
              <a:rPr lang="en-US" sz="1600" b="0" i="0">
                <a:effectLst/>
                <a:latin typeface="Arial" panose="020B0604020202020204" pitchFamily="34" charset="0"/>
              </a:rPr>
              <a:t> for Speech </a:t>
            </a:r>
            <a:r>
              <a:rPr lang="en-US" sz="1600">
                <a:latin typeface="Arial" panose="020B0604020202020204" pitchFamily="34" charset="0"/>
              </a:rPr>
              <a:t>T</a:t>
            </a:r>
            <a:r>
              <a:rPr lang="en-US" sz="1600" b="0" i="0">
                <a:effectLst/>
                <a:latin typeface="Arial" panose="020B0604020202020204" pitchFamily="34" charset="0"/>
              </a:rPr>
              <a:t>echnologies. ICASSP 2014.</a:t>
            </a:r>
            <a:endParaRPr lang="en-US" sz="1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5A7C37-2EB8-4551-AB84-2053450A1BB4}"/>
              </a:ext>
            </a:extLst>
          </p:cNvPr>
          <p:cNvSpPr txBox="1"/>
          <p:nvPr/>
        </p:nvSpPr>
        <p:spPr>
          <a:xfrm>
            <a:off x="2968686" y="4535178"/>
            <a:ext cx="58355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i="0">
                <a:effectLst/>
                <a:latin typeface="Arial" panose="020B0604020202020204" pitchFamily="34" charset="0"/>
              </a:rPr>
              <a:t>Lenain, R., </a:t>
            </a:r>
            <a:r>
              <a:rPr lang="en-US" sz="1600" b="0" i="1">
                <a:effectLst/>
                <a:latin typeface="Arial" panose="020B0604020202020204" pitchFamily="34" charset="0"/>
              </a:rPr>
              <a:t>et al. </a:t>
            </a:r>
            <a:r>
              <a:rPr lang="en-US" sz="1600" b="0" i="0">
                <a:effectLst/>
                <a:latin typeface="Arial" panose="020B0604020202020204" pitchFamily="34" charset="0"/>
              </a:rPr>
              <a:t> Surfboard: Audio Feature Extraction for Modern </a:t>
            </a:r>
            <a:r>
              <a:rPr lang="en-US" sz="1600" b="0" i="0" u="sng">
                <a:effectLst/>
                <a:latin typeface="Arial" panose="020B0604020202020204" pitchFamily="34" charset="0"/>
              </a:rPr>
              <a:t>Machine Learning</a:t>
            </a:r>
            <a:r>
              <a:rPr lang="en-US" sz="1600" b="0" i="0">
                <a:effectLst/>
                <a:latin typeface="Arial" panose="020B0604020202020204" pitchFamily="34" charset="0"/>
              </a:rPr>
              <a:t>. </a:t>
            </a:r>
            <a:r>
              <a:rPr lang="en-US" sz="1600" b="0" i="1">
                <a:effectLst/>
                <a:latin typeface="Arial" panose="020B0604020202020204" pitchFamily="34" charset="0"/>
              </a:rPr>
              <a:t>Interspeech 2020.</a:t>
            </a:r>
          </a:p>
        </p:txBody>
      </p:sp>
    </p:spTree>
    <p:extLst>
      <p:ext uri="{BB962C8B-B14F-4D97-AF65-F5344CB8AC3E}">
        <p14:creationId xmlns:p14="http://schemas.microsoft.com/office/powerpoint/2010/main" val="2543030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3461293"/>
              </p:ext>
            </p:extLst>
          </p:nvPr>
        </p:nvGraphicFramePr>
        <p:xfrm>
          <a:off x="613372" y="513384"/>
          <a:ext cx="7917256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3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37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73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807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373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Praat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OpenSmile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Midlevel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Covarep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Surfboard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comprehensive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✓✓</a:t>
                      </a:r>
                      <a:endParaRPr lang="en-US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en-US"/>
                    </a:p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incremental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open 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 C++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 C++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Matlab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Matlab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✓Python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perceptually relevant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robust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759658" y="3882402"/>
            <a:ext cx="1212191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Sentiment</a:t>
            </a:r>
          </a:p>
          <a:p>
            <a:r>
              <a:rPr lang="en-US" sz="1600" dirty="0"/>
              <a:t>Stance</a:t>
            </a:r>
          </a:p>
          <a:p>
            <a:r>
              <a:rPr lang="en-US" sz="1600" dirty="0"/>
              <a:t>Language</a:t>
            </a:r>
          </a:p>
          <a:p>
            <a:r>
              <a:rPr lang="en-US" sz="1600" dirty="0"/>
              <a:t>  modeling</a:t>
            </a:r>
          </a:p>
          <a:p>
            <a:r>
              <a:rPr lang="en-US" sz="1600" dirty="0"/>
              <a:t>Information</a:t>
            </a:r>
          </a:p>
          <a:p>
            <a:r>
              <a:rPr lang="en-US" sz="1600" dirty="0"/>
              <a:t>  retrieval</a:t>
            </a:r>
          </a:p>
          <a:p>
            <a:r>
              <a:rPr lang="en-US" sz="1600" dirty="0"/>
              <a:t>Pattern </a:t>
            </a:r>
          </a:p>
          <a:p>
            <a:r>
              <a:rPr lang="en-US" sz="1600" dirty="0"/>
              <a:t>  discovery</a:t>
            </a:r>
          </a:p>
          <a:p>
            <a:r>
              <a:rPr lang="en-US" sz="1600" b="1" dirty="0"/>
              <a:t>…</a:t>
            </a:r>
          </a:p>
          <a:p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3388544" y="3863963"/>
            <a:ext cx="1460656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Emotions</a:t>
            </a:r>
          </a:p>
          <a:p>
            <a:r>
              <a:rPr lang="en-US" sz="1600" dirty="0"/>
              <a:t>Personality</a:t>
            </a:r>
          </a:p>
          <a:p>
            <a:r>
              <a:rPr lang="en-US" sz="1600" dirty="0"/>
              <a:t>Sentiment</a:t>
            </a:r>
          </a:p>
          <a:p>
            <a:r>
              <a:rPr lang="en-US" sz="1600" dirty="0"/>
              <a:t>Depression</a:t>
            </a:r>
          </a:p>
          <a:p>
            <a:r>
              <a:rPr lang="en-US" sz="1600" dirty="0"/>
              <a:t>Fatigue</a:t>
            </a:r>
          </a:p>
          <a:p>
            <a:r>
              <a:rPr lang="en-US" sz="1600" dirty="0"/>
              <a:t>Autism</a:t>
            </a:r>
          </a:p>
          <a:p>
            <a:r>
              <a:rPr lang="en-US" sz="1600" dirty="0"/>
              <a:t>Intoxication</a:t>
            </a:r>
          </a:p>
          <a:p>
            <a:r>
              <a:rPr lang="en-US" sz="1600" dirty="0"/>
              <a:t>Mask-wearing</a:t>
            </a:r>
          </a:p>
          <a:p>
            <a:r>
              <a:rPr lang="en-US" sz="1600" b="1" dirty="0"/>
              <a:t>…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28598" y="3882402"/>
            <a:ext cx="12202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Sentiment</a:t>
            </a:r>
          </a:p>
          <a:p>
            <a:r>
              <a:rPr lang="en-US" sz="1600" dirty="0"/>
              <a:t>Depression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67183" y="3882402"/>
            <a:ext cx="109837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Linguistic </a:t>
            </a:r>
          </a:p>
          <a:p>
            <a:r>
              <a:rPr lang="en-US" sz="1600" dirty="0"/>
              <a:t>  research</a:t>
            </a:r>
          </a:p>
          <a:p>
            <a:r>
              <a:rPr lang="en-US" sz="1600" b="1"/>
              <a:t>…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148804" y="3882402"/>
            <a:ext cx="15039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Parkinson’s</a:t>
            </a:r>
          </a:p>
          <a:p>
            <a:r>
              <a:rPr lang="en-US" sz="1600"/>
              <a:t>Paralinguistics</a:t>
            </a:r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012419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EBB07-0D40-4029-88C9-3B9E86D78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71A2B6-8C77-4644-A5A1-20A879C0B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5661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50373-C9D9-4719-8819-0FA5E5817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846" y="0"/>
            <a:ext cx="8809892" cy="1143000"/>
          </a:xfrm>
        </p:spPr>
        <p:txBody>
          <a:bodyPr/>
          <a:lstStyle/>
          <a:p>
            <a:r>
              <a:rPr lang="en-US"/>
              <a:t>2. Frame-Level Prosodic Features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13E8E37-4BF3-485C-BEE1-2D46531DDA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8B80140-D142-4CCC-969D-F42DFCF243A0}"/>
              </a:ext>
            </a:extLst>
          </p:cNvPr>
          <p:cNvSpPr txBox="1">
            <a:spLocks/>
          </p:cNvSpPr>
          <p:nvPr/>
        </p:nvSpPr>
        <p:spPr bwMode="auto">
          <a:xfrm>
            <a:off x="5780343" y="2438815"/>
            <a:ext cx="3067242" cy="3805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1800"/>
              </a:spcAft>
              <a:buFontTx/>
              <a:buNone/>
            </a:pPr>
            <a:r>
              <a:rPr lang="en-US" kern="0"/>
              <a:t>Cochlea</a:t>
            </a:r>
          </a:p>
          <a:p>
            <a:pPr marL="0" indent="0">
              <a:buFontTx/>
              <a:buNone/>
            </a:pPr>
            <a:r>
              <a:rPr lang="en-US" sz="2000" kern="0"/>
              <a:t>low frequency sensors</a:t>
            </a:r>
            <a:endParaRPr lang="en-US" kern="0"/>
          </a:p>
          <a:p>
            <a:pPr marL="0" indent="0">
              <a:buFontTx/>
              <a:buNone/>
            </a:pPr>
            <a:endParaRPr lang="en-US" sz="2000" kern="0"/>
          </a:p>
          <a:p>
            <a:pPr marL="0" indent="0">
              <a:buFontTx/>
              <a:buNone/>
            </a:pPr>
            <a:r>
              <a:rPr lang="en-US" sz="2000" kern="0"/>
              <a:t>high-frequency sensors 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BC28E30F-9823-4B25-BDCF-F1BF7EF699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92" y="1593197"/>
            <a:ext cx="4917504" cy="3942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9CAA7CE-7F3F-4058-BAAB-EC6B0F86BA83}"/>
              </a:ext>
            </a:extLst>
          </p:cNvPr>
          <p:cNvSpPr txBox="1"/>
          <p:nvPr/>
        </p:nvSpPr>
        <p:spPr>
          <a:xfrm>
            <a:off x="448324" y="6498431"/>
            <a:ext cx="664493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/>
              <a:t>https://upload.wikimedia.org/wikipedia/commons/b/bf/Tidens_naturl%C3%A6re_fig40.png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3BF756F-B7CC-46F8-B58C-E7D603401EA9}"/>
              </a:ext>
            </a:extLst>
          </p:cNvPr>
          <p:cNvSpPr/>
          <p:nvPr/>
        </p:nvSpPr>
        <p:spPr bwMode="auto">
          <a:xfrm>
            <a:off x="5051395" y="3213718"/>
            <a:ext cx="435006" cy="133165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F908CE9-5BFD-4BF2-A75F-A91B9BEBA477}"/>
              </a:ext>
            </a:extLst>
          </p:cNvPr>
          <p:cNvSpPr/>
          <p:nvPr/>
        </p:nvSpPr>
        <p:spPr bwMode="auto">
          <a:xfrm>
            <a:off x="4507207" y="2884124"/>
            <a:ext cx="1003177" cy="1811044"/>
          </a:xfrm>
          <a:custGeom>
            <a:avLst/>
            <a:gdLst>
              <a:gd name="connsiteX0" fmla="*/ 568171 w 1003177"/>
              <a:gd name="connsiteY0" fmla="*/ 0 h 1811044"/>
              <a:gd name="connsiteX1" fmla="*/ 568171 w 1003177"/>
              <a:gd name="connsiteY1" fmla="*/ 0 h 1811044"/>
              <a:gd name="connsiteX2" fmla="*/ 470517 w 1003177"/>
              <a:gd name="connsiteY2" fmla="*/ 62143 h 1811044"/>
              <a:gd name="connsiteX3" fmla="*/ 53266 w 1003177"/>
              <a:gd name="connsiteY3" fmla="*/ 372862 h 1811044"/>
              <a:gd name="connsiteX4" fmla="*/ 0 w 1003177"/>
              <a:gd name="connsiteY4" fmla="*/ 479394 h 1811044"/>
              <a:gd name="connsiteX5" fmla="*/ 479394 w 1003177"/>
              <a:gd name="connsiteY5" fmla="*/ 656947 h 1811044"/>
              <a:gd name="connsiteX6" fmla="*/ 559293 w 1003177"/>
              <a:gd name="connsiteY6" fmla="*/ 976543 h 1811044"/>
              <a:gd name="connsiteX7" fmla="*/ 479394 w 1003177"/>
              <a:gd name="connsiteY7" fmla="*/ 1154097 h 1811044"/>
              <a:gd name="connsiteX8" fmla="*/ 328474 w 1003177"/>
              <a:gd name="connsiteY8" fmla="*/ 1411549 h 1811044"/>
              <a:gd name="connsiteX9" fmla="*/ 497150 w 1003177"/>
              <a:gd name="connsiteY9" fmla="*/ 1642369 h 1811044"/>
              <a:gd name="connsiteX10" fmla="*/ 754602 w 1003177"/>
              <a:gd name="connsiteY10" fmla="*/ 1811044 h 1811044"/>
              <a:gd name="connsiteX11" fmla="*/ 985422 w 1003177"/>
              <a:gd name="connsiteY11" fmla="*/ 1775534 h 1811044"/>
              <a:gd name="connsiteX12" fmla="*/ 1003177 w 1003177"/>
              <a:gd name="connsiteY12" fmla="*/ 941033 h 1811044"/>
              <a:gd name="connsiteX13" fmla="*/ 985422 w 1003177"/>
              <a:gd name="connsiteY13" fmla="*/ 852256 h 1811044"/>
              <a:gd name="connsiteX14" fmla="*/ 967666 w 1003177"/>
              <a:gd name="connsiteY14" fmla="*/ 781235 h 1811044"/>
              <a:gd name="connsiteX15" fmla="*/ 985422 w 1003177"/>
              <a:gd name="connsiteY15" fmla="*/ 656947 h 1811044"/>
              <a:gd name="connsiteX16" fmla="*/ 994299 w 1003177"/>
              <a:gd name="connsiteY16" fmla="*/ 26633 h 1811044"/>
              <a:gd name="connsiteX17" fmla="*/ 88777 w 1003177"/>
              <a:gd name="connsiteY17" fmla="*/ 292963 h 1811044"/>
              <a:gd name="connsiteX18" fmla="*/ 17756 w 1003177"/>
              <a:gd name="connsiteY18" fmla="*/ 470516 h 1811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003177" h="1811044">
                <a:moveTo>
                  <a:pt x="568171" y="0"/>
                </a:moveTo>
                <a:lnTo>
                  <a:pt x="568171" y="0"/>
                </a:lnTo>
                <a:lnTo>
                  <a:pt x="470517" y="62143"/>
                </a:lnTo>
                <a:lnTo>
                  <a:pt x="53266" y="372862"/>
                </a:lnTo>
                <a:lnTo>
                  <a:pt x="0" y="479394"/>
                </a:lnTo>
                <a:lnTo>
                  <a:pt x="479394" y="656947"/>
                </a:lnTo>
                <a:lnTo>
                  <a:pt x="559293" y="976543"/>
                </a:lnTo>
                <a:lnTo>
                  <a:pt x="479394" y="1154097"/>
                </a:lnTo>
                <a:lnTo>
                  <a:pt x="328474" y="1411549"/>
                </a:lnTo>
                <a:lnTo>
                  <a:pt x="497150" y="1642369"/>
                </a:lnTo>
                <a:lnTo>
                  <a:pt x="754602" y="1811044"/>
                </a:lnTo>
                <a:lnTo>
                  <a:pt x="985422" y="1775534"/>
                </a:lnTo>
                <a:lnTo>
                  <a:pt x="1003177" y="941033"/>
                </a:lnTo>
                <a:cubicBezTo>
                  <a:pt x="997259" y="911441"/>
                  <a:pt x="991969" y="881716"/>
                  <a:pt x="985422" y="852256"/>
                </a:cubicBezTo>
                <a:cubicBezTo>
                  <a:pt x="980128" y="828435"/>
                  <a:pt x="964215" y="805392"/>
                  <a:pt x="967666" y="781235"/>
                </a:cubicBezTo>
                <a:lnTo>
                  <a:pt x="985422" y="656947"/>
                </a:lnTo>
                <a:lnTo>
                  <a:pt x="994299" y="26633"/>
                </a:lnTo>
                <a:lnTo>
                  <a:pt x="88777" y="292963"/>
                </a:lnTo>
                <a:lnTo>
                  <a:pt x="17756" y="470516"/>
                </a:lnTo>
              </a:path>
            </a:pathLst>
          </a:cu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9400591-F20C-4B1B-A2C4-2DD04E3DAED0}"/>
              </a:ext>
            </a:extLst>
          </p:cNvPr>
          <p:cNvCxnSpPr>
            <a:cxnSpLocks/>
          </p:cNvCxnSpPr>
          <p:nvPr/>
        </p:nvCxnSpPr>
        <p:spPr bwMode="auto">
          <a:xfrm flipH="1">
            <a:off x="5125147" y="2882101"/>
            <a:ext cx="655196" cy="660177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Arc 16">
            <a:extLst>
              <a:ext uri="{FF2B5EF4-FFF2-40B4-BE49-F238E27FC236}">
                <a16:creationId xmlns:a16="http://schemas.microsoft.com/office/drawing/2014/main" id="{C235EB37-69E6-4F9A-BC5A-2D5DF24C914A}"/>
              </a:ext>
            </a:extLst>
          </p:cNvPr>
          <p:cNvSpPr/>
          <p:nvPr/>
        </p:nvSpPr>
        <p:spPr bwMode="auto">
          <a:xfrm rot="1006584">
            <a:off x="4319762" y="3414618"/>
            <a:ext cx="814364" cy="827050"/>
          </a:xfrm>
          <a:prstGeom prst="arc">
            <a:avLst>
              <a:gd name="adj1" fmla="val 16200000"/>
              <a:gd name="adj2" fmla="val 19762444"/>
            </a:avLst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FEA65A33-49B5-4C53-8214-FE2F4E5BF687}"/>
              </a:ext>
            </a:extLst>
          </p:cNvPr>
          <p:cNvSpPr/>
          <p:nvPr/>
        </p:nvSpPr>
        <p:spPr bwMode="auto">
          <a:xfrm rot="5400000">
            <a:off x="4210747" y="3376836"/>
            <a:ext cx="914400" cy="914400"/>
          </a:xfrm>
          <a:prstGeom prst="arc">
            <a:avLst>
              <a:gd name="adj1" fmla="val 16200000"/>
              <a:gd name="adj2" fmla="val 19623388"/>
            </a:avLst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78816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Prosodic Features</a:t>
            </a:r>
          </a:p>
        </p:txBody>
      </p:sp>
      <p:sp>
        <p:nvSpPr>
          <p:cNvPr id="135" name="Rectangle 134"/>
          <p:cNvSpPr/>
          <p:nvPr/>
        </p:nvSpPr>
        <p:spPr>
          <a:xfrm>
            <a:off x="476250" y="1166574"/>
            <a:ext cx="4048125" cy="2118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50" charset="-128"/>
                <a:cs typeface="+mn-cs"/>
              </a:rPr>
              <a:t>Not linguistic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50" charset="-128"/>
                <a:cs typeface="+mn-cs"/>
              </a:rPr>
              <a:t>Assumption-free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50" charset="-128"/>
                <a:cs typeface="+mn-cs"/>
              </a:rPr>
              <a:t>Perception-inspired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2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itchFamily="50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2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itchFamily="50" charset="-128"/>
              <a:cs typeface="+mn-cs"/>
            </a:endParaRPr>
          </a:p>
        </p:txBody>
      </p:sp>
      <p:sp>
        <p:nvSpPr>
          <p:cNvPr id="144" name="Rectangle 143"/>
          <p:cNvSpPr/>
          <p:nvPr/>
        </p:nvSpPr>
        <p:spPr>
          <a:xfrm>
            <a:off x="4619625" y="3084739"/>
            <a:ext cx="4524375" cy="36081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50" charset="-128"/>
                <a:cs typeface="+mn-cs"/>
              </a:rPr>
              <a:t>The </a:t>
            </a:r>
            <a:r>
              <a:rPr kumimoji="1" lang="en-US" sz="21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50" charset="-128"/>
                <a:cs typeface="+mn-cs"/>
              </a:rPr>
              <a:t>wrong</a:t>
            </a:r>
            <a:r>
              <a:rPr kumimoji="1" lang="en-US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50" charset="-128"/>
                <a:cs typeface="+mn-cs"/>
              </a:rPr>
              <a:t> way to do things: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50" charset="-128"/>
                <a:cs typeface="+mn-cs"/>
              </a:rPr>
              <a:t>correct doubling/halving </a:t>
            </a:r>
            <a:r>
              <a:rPr kumimoji="1" lang="en-US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1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50" charset="-128"/>
                <a:cs typeface="+mn-cs"/>
              </a:rPr>
              <a:t>subtract avg. to speaker-normalize </a:t>
            </a:r>
            <a:r>
              <a:rPr kumimoji="1" lang="en-US" sz="2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50" charset="-128"/>
                <a:cs typeface="+mn-cs"/>
              </a:rPr>
              <a:t>1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50" charset="-128"/>
                <a:cs typeface="+mn-cs"/>
              </a:rPr>
              <a:t>segment into utterances </a:t>
            </a:r>
            <a:r>
              <a:rPr kumimoji="1" lang="en-US" sz="2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50" charset="-128"/>
                <a:cs typeface="+mn-cs"/>
              </a:rPr>
              <a:t>2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50" charset="-128"/>
                <a:cs typeface="+mn-cs"/>
              </a:rPr>
              <a:t>fit a curve and interpolate </a:t>
            </a:r>
            <a:r>
              <a:rPr kumimoji="1" lang="en-US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3</a:t>
            </a:r>
            <a:endParaRPr kumimoji="1" lang="en-US" sz="2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itchFamily="50" charset="-128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50" charset="-128"/>
                <a:cs typeface="+mn-cs"/>
              </a:rPr>
              <a:t>align to words, phrases, etc. </a:t>
            </a:r>
            <a:r>
              <a:rPr kumimoji="1" lang="en-US" sz="2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50" charset="-128"/>
                <a:cs typeface="+mn-cs"/>
              </a:rPr>
              <a:t>2,3</a:t>
            </a:r>
          </a:p>
          <a:p>
            <a:pPr marL="342900" marR="0" lvl="0" indent="-342900" algn="l" defTabSz="685800" rtl="0" eaLnBrk="1" fontAlgn="base" latinLnBrk="0" hangingPunct="1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50" charset="-128"/>
                <a:cs typeface="+mn-cs"/>
              </a:rPr>
              <a:t>time-warp </a:t>
            </a:r>
            <a:r>
              <a:rPr kumimoji="1" lang="en-US" sz="2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50" charset="-128"/>
                <a:cs typeface="+mn-cs"/>
              </a:rPr>
              <a:t>3</a:t>
            </a:r>
          </a:p>
          <a:p>
            <a:pPr marL="342900" marR="0" lvl="0" indent="-342900" algn="l" defTabSz="685800" rtl="0" eaLnBrk="1" fontAlgn="base" latinLnBrk="0" hangingPunct="1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50" charset="-128"/>
                <a:cs typeface="+mn-cs"/>
              </a:rPr>
              <a:t>compute </a:t>
            </a:r>
            <a:r>
              <a:rPr kumimoji="1" lang="en-US" sz="2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50" charset="-128"/>
                <a:cs typeface="+mn-cs"/>
              </a:rPr>
              <a:t>avg</a:t>
            </a:r>
            <a:r>
              <a:rPr kumimoji="1" lang="en-US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50" charset="-128"/>
                <a:cs typeface="+mn-cs"/>
              </a:rPr>
              <a:t>, range, max, min </a:t>
            </a:r>
            <a:r>
              <a:rPr kumimoji="1" lang="en-US" sz="2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50" charset="-128"/>
                <a:cs typeface="+mn-cs"/>
              </a:rPr>
              <a:t>4</a:t>
            </a:r>
            <a:endParaRPr kumimoji="1" lang="en-US" sz="16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itchFamily="50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6249" y="3084739"/>
            <a:ext cx="4048125" cy="3616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50" charset="-128"/>
                <a:cs typeface="+mn-cs"/>
              </a:rPr>
              <a:t>1 simply rank-normalize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50" charset="-128"/>
                <a:cs typeface="+mn-cs"/>
              </a:rPr>
              <a:t>2 simply use fixed-offset windows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50" charset="-128"/>
                <a:cs typeface="+mn-cs"/>
              </a:rPr>
              <a:t>3 simply use fixed-width windows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50" charset="-128"/>
                <a:cs typeface="+mn-cs"/>
              </a:rPr>
              <a:t>4 simply use </a:t>
            </a:r>
            <a:r>
              <a:rPr kumimoji="1" lang="en-US" sz="2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50" charset="-128"/>
                <a:cs typeface="+mn-cs"/>
              </a:rPr>
              <a:t>filterband</a:t>
            </a:r>
            <a:r>
              <a:rPr kumimoji="1" lang="en-US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50" charset="-128"/>
                <a:cs typeface="+mn-cs"/>
              </a:rPr>
              <a:t> sums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Mid-Level Prosodic Feature Toolkit  http://www.cs.utep.edu/nigel/midlevel/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2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itchFamily="50" charset="-128"/>
              <a:cs typeface="+mn-cs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733925" y="1018495"/>
            <a:ext cx="3706456" cy="1809750"/>
            <a:chOff x="4733925" y="1018495"/>
            <a:chExt cx="3706456" cy="1809750"/>
          </a:xfrm>
        </p:grpSpPr>
        <p:pic>
          <p:nvPicPr>
            <p:cNvPr id="6146" name="Picture 2" descr="http://www.frontiersin.org/files/Articles/10212/fpsyg-02-00120-HTML/image_m/fpsyg-02-00120-g002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733925" y="1018495"/>
              <a:ext cx="3267160" cy="1809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4" name="Straight Connector 3"/>
            <p:cNvCxnSpPr/>
            <p:nvPr/>
          </p:nvCxnSpPr>
          <p:spPr>
            <a:xfrm>
              <a:off x="7088015" y="2155469"/>
              <a:ext cx="38499" cy="2867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Rectangle 2"/>
            <p:cNvSpPr/>
            <p:nvPr/>
          </p:nvSpPr>
          <p:spPr>
            <a:xfrm>
              <a:off x="7448204" y="1058487"/>
              <a:ext cx="640080" cy="3158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7658793" y="1797407"/>
              <a:ext cx="640080" cy="3158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7492252" y="1768199"/>
              <a:ext cx="343593" cy="30757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 rot="2355564">
              <a:off x="7083841" y="1608035"/>
              <a:ext cx="431599" cy="2477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800301" y="2407347"/>
              <a:ext cx="640080" cy="3158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4771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50373-C9D9-4719-8819-0FA5E5817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469" y="0"/>
            <a:ext cx="8818685" cy="1143000"/>
          </a:xfrm>
        </p:spPr>
        <p:txBody>
          <a:bodyPr/>
          <a:lstStyle/>
          <a:p>
            <a:r>
              <a:rPr lang="en-US"/>
              <a:t>1. No Explicit Prosodic Features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5954784-5620-46BE-858E-36509F2E3416}"/>
              </a:ext>
            </a:extLst>
          </p:cNvPr>
          <p:cNvSpPr txBox="1">
            <a:spLocks/>
          </p:cNvSpPr>
          <p:nvPr/>
        </p:nvSpPr>
        <p:spPr bwMode="auto">
          <a:xfrm>
            <a:off x="759590" y="1727688"/>
            <a:ext cx="7624819" cy="3402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2400" kern="0"/>
              <a:t>Idea: 	prosody needs no special treatment:</a:t>
            </a:r>
          </a:p>
          <a:p>
            <a:endParaRPr lang="en-US" sz="1200" kern="0"/>
          </a:p>
          <a:p>
            <a:pPr marL="0" indent="0">
              <a:buNone/>
            </a:pPr>
            <a:r>
              <a:rPr lang="en-US" sz="2400" kern="0"/>
              <a:t>	it can be handled implicitly</a:t>
            </a:r>
          </a:p>
          <a:p>
            <a:pPr marL="0" indent="0">
              <a:buNone/>
            </a:pPr>
            <a:endParaRPr lang="en-US" sz="1200" kern="0"/>
          </a:p>
          <a:p>
            <a:pPr marL="0" indent="0">
              <a:buNone/>
            </a:pPr>
            <a:r>
              <a:rPr lang="en-US" sz="2400" kern="0"/>
              <a:t>	all the information is there in the waveform</a:t>
            </a:r>
          </a:p>
          <a:p>
            <a:pPr marL="0" indent="0">
              <a:buNone/>
            </a:pPr>
            <a:r>
              <a:rPr lang="en-US" sz="2400" kern="0"/>
              <a:t>				or in the spectrogram</a:t>
            </a:r>
          </a:p>
          <a:p>
            <a:pPr marL="0" indent="0">
              <a:spcBef>
                <a:spcPts val="1800"/>
              </a:spcBef>
              <a:buNone/>
            </a:pPr>
            <a:endParaRPr lang="en-US" sz="2400" kern="0"/>
          </a:p>
          <a:p>
            <a:pPr marL="0" indent="0">
              <a:spcBef>
                <a:spcPts val="1800"/>
              </a:spcBef>
              <a:buFontTx/>
              <a:buNone/>
            </a:pPr>
            <a:endParaRPr lang="en-US" sz="2400" kern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D6E1CD-0CCB-4176-8828-6E8487FFAB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951" t="15731" r="12525" b="51428"/>
          <a:stretch/>
        </p:blipFill>
        <p:spPr>
          <a:xfrm>
            <a:off x="384502" y="4570344"/>
            <a:ext cx="8342790" cy="994490"/>
          </a:xfrm>
          <a:prstGeom prst="rect">
            <a:avLst/>
          </a:prstGeom>
        </p:spPr>
      </p:pic>
      <p:pic>
        <p:nvPicPr>
          <p:cNvPr id="7" name="Picture 2" descr="Spectrogram (a), gammatonegram (b) and gammatonegram with non-linearity (c) plots for babble noise-corrupted utterance.">
            <a:extLst>
              <a:ext uri="{FF2B5EF4-FFF2-40B4-BE49-F238E27FC236}">
                <a16:creationId xmlns:a16="http://schemas.microsoft.com/office/drawing/2014/main" id="{DB51A02E-EAF7-4A04-A411-408DD01AA5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9" r="1024" b="81125"/>
          <a:stretch/>
        </p:blipFill>
        <p:spPr bwMode="auto">
          <a:xfrm>
            <a:off x="384501" y="5768754"/>
            <a:ext cx="8342790" cy="99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39458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9E966-2FE4-4E81-87CF-C650650702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AEEE8E-3C29-437E-B5ED-B89FC1A8B5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/>
              <a:t>The critical importance of proper normalization</a:t>
            </a:r>
          </a:p>
          <a:p>
            <a:r>
              <a:rPr lang="en-US" sz="2400"/>
              <a:t>intensity, pitch, creakilness, rate (the latter perhaps better not normalized)</a:t>
            </a:r>
          </a:p>
          <a:p>
            <a:endParaRPr lang="en-US" sz="2400"/>
          </a:p>
          <a:p>
            <a:endParaRPr lang="en-US" sz="2400"/>
          </a:p>
          <a:p>
            <a:pPr marL="0" indent="0">
              <a:buNone/>
            </a:pPr>
            <a:r>
              <a:rPr lang="en-US" sz="2400"/>
              <a:t>Don’t trust that any toolkit will do this the way you need it</a:t>
            </a:r>
          </a:p>
        </p:txBody>
      </p:sp>
    </p:spTree>
    <p:extLst>
      <p:ext uri="{BB962C8B-B14F-4D97-AF65-F5344CB8AC3E}">
        <p14:creationId xmlns:p14="http://schemas.microsoft.com/office/powerpoint/2010/main" val="11560623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An Alternative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415" y="1143000"/>
            <a:ext cx="8229600" cy="44958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Entrust temporal patterns to the model</a:t>
            </a:r>
          </a:p>
          <a:p>
            <a:pPr marL="400050" lvl="1" indent="0">
              <a:buNone/>
            </a:pPr>
            <a:r>
              <a:rPr lang="en-US" sz="2400" dirty="0"/>
              <a:t>(a recurrent neural network)</a:t>
            </a:r>
          </a:p>
          <a:p>
            <a:pPr marL="0" indent="0">
              <a:buNone/>
            </a:pPr>
            <a:r>
              <a:rPr lang="en-US" sz="2800" dirty="0"/>
              <a:t>feeding it only per-frame features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F</a:t>
            </a:r>
            <a:r>
              <a:rPr lang="en-US" sz="1800" baseline="-25000" dirty="0"/>
              <a:t>0 </a:t>
            </a:r>
            <a:r>
              <a:rPr lang="en-US" sz="1800" dirty="0"/>
              <a:t> raw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F</a:t>
            </a:r>
            <a:r>
              <a:rPr lang="en-US" sz="1800" baseline="-25000" dirty="0"/>
              <a:t>0 </a:t>
            </a:r>
            <a:r>
              <a:rPr lang="en-US" sz="1800" dirty="0"/>
              <a:t> normalized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voicing {0,1}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energy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voice activity {0,1}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cepstral flux 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	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7415" y="6412468"/>
            <a:ext cx="1576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</a:t>
            </a:r>
            <a:r>
              <a:rPr lang="en-US" sz="1600" dirty="0" err="1"/>
              <a:t>Skantze</a:t>
            </a:r>
            <a:r>
              <a:rPr lang="en-US" sz="1600" dirty="0"/>
              <a:t> 2017)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48876" t="15918" r="8090" b="11872"/>
          <a:stretch/>
        </p:blipFill>
        <p:spPr>
          <a:xfrm>
            <a:off x="5825107" y="2106603"/>
            <a:ext cx="3113409" cy="369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163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50373-C9D9-4719-8819-0FA5E5817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846" y="0"/>
            <a:ext cx="8809892" cy="1143000"/>
          </a:xfrm>
        </p:spPr>
        <p:txBody>
          <a:bodyPr/>
          <a:lstStyle/>
          <a:p>
            <a:r>
              <a:rPr lang="en-US"/>
              <a:t>2. Frame-Level Prosodic Features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3482123-923F-4B65-B0D0-C772A81981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3239" y="996518"/>
            <a:ext cx="8229600" cy="4495800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Spectrograms to/from prosody 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E3287AEE-AAA5-47FB-B19F-9BB19CDF6C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932" y="1600200"/>
            <a:ext cx="6340136" cy="416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1BE9540-56BF-4645-82C4-011795E337C0}"/>
              </a:ext>
            </a:extLst>
          </p:cNvPr>
          <p:cNvSpPr/>
          <p:nvPr/>
        </p:nvSpPr>
        <p:spPr bwMode="auto">
          <a:xfrm>
            <a:off x="2512381" y="1722268"/>
            <a:ext cx="177553" cy="3630967"/>
          </a:xfrm>
          <a:prstGeom prst="rect">
            <a:avLst/>
          </a:prstGeom>
          <a:noFill/>
          <a:ln w="57150" cap="flat" cmpd="sng" algn="ctr">
            <a:solidFill>
              <a:schemeClr val="bg2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71301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B124BB8A-D4A2-4F85-91A7-1CCB62D5C0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932" y="1600200"/>
            <a:ext cx="6340136" cy="416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8A2E2C3-EDF6-4AE0-AF69-5D5858B301C3}"/>
              </a:ext>
            </a:extLst>
          </p:cNvPr>
          <p:cNvSpPr/>
          <p:nvPr/>
        </p:nvSpPr>
        <p:spPr bwMode="auto">
          <a:xfrm>
            <a:off x="2601157" y="1722267"/>
            <a:ext cx="177553" cy="3630967"/>
          </a:xfrm>
          <a:prstGeom prst="rect">
            <a:avLst/>
          </a:prstGeom>
          <a:noFill/>
          <a:ln w="57150" cap="flat" cmpd="sng" algn="ctr">
            <a:solidFill>
              <a:schemeClr val="bg2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8F8B0F-3351-42DB-B3E3-C8B08336FACD}"/>
              </a:ext>
            </a:extLst>
          </p:cNvPr>
          <p:cNvSpPr txBox="1"/>
          <p:nvPr/>
        </p:nvSpPr>
        <p:spPr>
          <a:xfrm>
            <a:off x="457200" y="6373712"/>
            <a:ext cx="4146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Digitizing via filterbanks or MFCCs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12C02531-E665-4C6B-AA23-FA2AB08C58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3239" y="996518"/>
            <a:ext cx="8229600" cy="4495800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Spectrograms to/from prosody </a:t>
            </a:r>
          </a:p>
        </p:txBody>
      </p:sp>
    </p:spTree>
    <p:extLst>
      <p:ext uri="{BB962C8B-B14F-4D97-AF65-F5344CB8AC3E}">
        <p14:creationId xmlns:p14="http://schemas.microsoft.com/office/powerpoint/2010/main" val="22344907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70E9EE-1346-E444-A3E0-98D65A044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FDC3-0E53-B249-AE62-53988832C1D6}" type="slidenum">
              <a:rPr lang="en-US" smtClean="0"/>
              <a:t>34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F8CD84-1FB3-9943-AE95-7ECA1A4A80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108" y="1052466"/>
            <a:ext cx="8268900" cy="477576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402D9E6-A6CE-794A-9976-7E6106BB37F5}"/>
              </a:ext>
            </a:extLst>
          </p:cNvPr>
          <p:cNvSpPr/>
          <p:nvPr/>
        </p:nvSpPr>
        <p:spPr>
          <a:xfrm>
            <a:off x="457200" y="6336268"/>
            <a:ext cx="47158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/>
              <a:t>Source: Schuller, B.W. and </a:t>
            </a:r>
            <a:r>
              <a:rPr lang="en-GB" sz="900" dirty="0" err="1"/>
              <a:t>Batliner</a:t>
            </a:r>
            <a:r>
              <a:rPr lang="en-GB" sz="900" dirty="0"/>
              <a:t> A., 2013 </a:t>
            </a:r>
            <a:r>
              <a:rPr lang="en-GB" sz="900" i="1" dirty="0"/>
              <a:t>Computational Paralinguistics: Emotion, Affect and Personality in Speech and Language Processing </a:t>
            </a:r>
            <a:r>
              <a:rPr lang="en-GB" sz="900" dirty="0"/>
              <a:t>Wiley Online</a:t>
            </a:r>
          </a:p>
        </p:txBody>
      </p:sp>
    </p:spTree>
    <p:extLst>
      <p:ext uri="{BB962C8B-B14F-4D97-AF65-F5344CB8AC3E}">
        <p14:creationId xmlns:p14="http://schemas.microsoft.com/office/powerpoint/2010/main" val="20331762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000" dirty="0"/>
              <a:t>Open question</a:t>
            </a:r>
          </a:p>
          <a:p>
            <a:pPr marL="0" indent="0">
              <a:buNone/>
            </a:pPr>
            <a:r>
              <a:rPr lang="en-US" sz="4000" dirty="0"/>
              <a:t>Length normalization </a:t>
            </a:r>
          </a:p>
          <a:p>
            <a:pPr marL="0" indent="0">
              <a:buNone/>
            </a:pPr>
            <a:r>
              <a:rPr lang="en-US" dirty="0"/>
              <a:t>	sampling at points at 25%, 50%, 75% in</a:t>
            </a:r>
          </a:p>
          <a:p>
            <a:pPr marL="0" indent="0">
              <a:buNone/>
            </a:pPr>
            <a:r>
              <a:rPr lang="en-US" dirty="0"/>
              <a:t>	also computing over last 200 </a:t>
            </a:r>
            <a:r>
              <a:rPr lang="en-US" dirty="0" err="1"/>
              <a:t>ms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5989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2ECC38-9AAB-4152-9CFE-404D704EE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392" y="1600541"/>
            <a:ext cx="8525608" cy="44958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endParaRPr lang="en-US" sz="2400" dirty="0"/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/>
              <a:t>Problem: We don’t know what prosodic features are general </a:t>
            </a:r>
          </a:p>
          <a:p>
            <a:pPr marL="0" indent="0">
              <a:lnSpc>
                <a:spcPct val="150000"/>
              </a:lnSpc>
              <a:buNone/>
            </a:pPr>
            <a:endParaRPr lang="en-US" sz="800" dirty="0"/>
          </a:p>
          <a:p>
            <a:pPr marL="0" indent="0">
              <a:lnSpc>
                <a:spcPct val="150000"/>
              </a:lnSpc>
              <a:buNone/>
            </a:pPr>
            <a:r>
              <a:rPr lang="en-US" sz="1800" dirty="0"/>
              <a:t>	We know that pitch is salient, especially final pitch slope,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800" dirty="0"/>
              <a:t>	but we rarely know what people really hear and react to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800" dirty="0"/>
              <a:t>	</a:t>
            </a:r>
            <a:endParaRPr lang="en-US" sz="2400" dirty="0"/>
          </a:p>
          <a:p>
            <a:pPr marL="0" indent="0">
              <a:lnSpc>
                <a:spcPct val="150000"/>
              </a:lnSpc>
              <a:buNone/>
            </a:pPr>
            <a:endParaRPr lang="en-US" sz="24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DFC4A19-F5CC-472F-9665-5FB42F31AB3D}"/>
              </a:ext>
            </a:extLst>
          </p:cNvPr>
          <p:cNvSpPr txBox="1">
            <a:spLocks/>
          </p:cNvSpPr>
          <p:nvPr/>
        </p:nvSpPr>
        <p:spPr bwMode="auto">
          <a:xfrm>
            <a:off x="167054" y="0"/>
            <a:ext cx="880989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kern="0"/>
              <a:t>4. Meaningful Prosodic Features</a:t>
            </a:r>
          </a:p>
        </p:txBody>
      </p:sp>
    </p:spTree>
    <p:extLst>
      <p:ext uri="{BB962C8B-B14F-4D97-AF65-F5344CB8AC3E}">
        <p14:creationId xmlns:p14="http://schemas.microsoft.com/office/powerpoint/2010/main" val="98297550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5: Covarep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55822"/>
            <a:ext cx="8229600" cy="3952948"/>
          </a:xfrm>
        </p:spPr>
        <p:txBody>
          <a:bodyPr>
            <a:normAutofit/>
          </a:bodyPr>
          <a:lstStyle/>
          <a:p>
            <a:endParaRPr lang="en-US" sz="2400"/>
          </a:p>
          <a:p>
            <a:pPr marL="0" indent="0">
              <a:buNone/>
            </a:pPr>
            <a:r>
              <a:rPr lang="en-US" sz="2400"/>
              <a:t>Covarep: </a:t>
            </a:r>
            <a:r>
              <a:rPr lang="en-US" sz="2400" u="sng"/>
              <a:t>co</a:t>
            </a:r>
            <a:r>
              <a:rPr lang="en-US" sz="2400"/>
              <a:t>llaborative </a:t>
            </a:r>
            <a:r>
              <a:rPr lang="en-US" sz="2400" u="sng"/>
              <a:t>v</a:t>
            </a:r>
            <a:r>
              <a:rPr lang="en-US" sz="2400"/>
              <a:t>oice </a:t>
            </a:r>
            <a:r>
              <a:rPr lang="en-US" sz="2400" u="sng"/>
              <a:t>a</a:t>
            </a:r>
            <a:r>
              <a:rPr lang="en-US" sz="2400"/>
              <a:t>nalysis </a:t>
            </a:r>
            <a:r>
              <a:rPr lang="en-US" sz="2400" u="sng"/>
              <a:t>rep</a:t>
            </a:r>
            <a:r>
              <a:rPr lang="en-US" sz="2400"/>
              <a:t>ository</a:t>
            </a:r>
          </a:p>
          <a:p>
            <a:pPr>
              <a:buFontTx/>
              <a:buChar char="-"/>
            </a:pPr>
            <a:endParaRPr lang="en-US" sz="2400"/>
          </a:p>
          <a:p>
            <a:pPr marL="0" indent="0">
              <a:buNone/>
            </a:pPr>
            <a:r>
              <a:rPr lang="en-US" sz="2400"/>
              <a:t>Purpose: make diverse features and other code available</a:t>
            </a:r>
          </a:p>
          <a:p>
            <a:pPr>
              <a:buFontTx/>
              <a:buChar char="-"/>
            </a:pPr>
            <a:endParaRPr lang="en-US" sz="2400"/>
          </a:p>
          <a:p>
            <a:pPr>
              <a:buFontTx/>
              <a:buChar char="-"/>
            </a:pPr>
            <a:endParaRPr lang="en-US" sz="240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759D84C-4352-4534-A2E3-ABCA3A0B1FDC}"/>
              </a:ext>
            </a:extLst>
          </p:cNvPr>
          <p:cNvSpPr txBox="1"/>
          <p:nvPr/>
        </p:nvSpPr>
        <p:spPr>
          <a:xfrm>
            <a:off x="457200" y="6251168"/>
            <a:ext cx="64778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>
                <a:effectLst/>
                <a:latin typeface="Arial" panose="020B0604020202020204" pitchFamily="34" charset="0"/>
              </a:rPr>
              <a:t>Degottex, G., Kane, J., Drugman, T., Raitio, T., &amp; Scherer, S. COVAREP—A collaborative voice analysis repository for speech technologies. ICASSP 2014 (pp. 960-964). IEEE.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38317143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6: Surfboard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09246"/>
            <a:ext cx="8229600" cy="4669385"/>
          </a:xfrm>
        </p:spPr>
        <p:txBody>
          <a:bodyPr>
            <a:normAutofit/>
          </a:bodyPr>
          <a:lstStyle/>
          <a:p>
            <a:endParaRPr lang="en-US" sz="2400"/>
          </a:p>
          <a:p>
            <a:endParaRPr lang="en-US" sz="2400"/>
          </a:p>
          <a:p>
            <a:pPr marL="0" indent="0">
              <a:buNone/>
            </a:pPr>
            <a:r>
              <a:rPr lang="en-US" sz="2400"/>
              <a:t>Purpose: paralinguistic challenges</a:t>
            </a:r>
          </a:p>
          <a:p>
            <a:pPr>
              <a:buFontTx/>
              <a:buChar char="-"/>
            </a:pPr>
            <a:endParaRPr lang="en-US" sz="2400"/>
          </a:p>
          <a:p>
            <a:pPr marL="0" indent="0">
              <a:buNone/>
            </a:pPr>
            <a:r>
              <a:rPr lang="en-US" sz="2400"/>
              <a:t>Features included: many</a:t>
            </a:r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r>
              <a:rPr lang="en-US" sz="2400"/>
              <a:t>Language: Python </a:t>
            </a:r>
          </a:p>
          <a:p>
            <a:pPr>
              <a:buFontTx/>
              <a:buChar char="-"/>
            </a:pPr>
            <a:endParaRPr lang="en-US" sz="240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F18A9E-BE56-4053-B437-02A3AE9823B9}"/>
              </a:ext>
            </a:extLst>
          </p:cNvPr>
          <p:cNvSpPr txBox="1"/>
          <p:nvPr/>
        </p:nvSpPr>
        <p:spPr>
          <a:xfrm>
            <a:off x="6572250" y="6429386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200"/>
              <a:t>https://github.com/novoic/surfboard</a:t>
            </a:r>
            <a:endParaRPr lang="en-US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AE23C8-D73F-4661-9153-5DED7083F618}"/>
              </a:ext>
            </a:extLst>
          </p:cNvPr>
          <p:cNvSpPr txBox="1"/>
          <p:nvPr/>
        </p:nvSpPr>
        <p:spPr>
          <a:xfrm>
            <a:off x="628650" y="6352443"/>
            <a:ext cx="482947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0" i="0">
                <a:effectLst/>
                <a:latin typeface="Arial" panose="020B0604020202020204" pitchFamily="34" charset="0"/>
              </a:rPr>
              <a:t>Lenain, R., Weston, J., Shivkumar, A., &amp; Fristed, E. (2020). Surfboard: Audio Feature Extraction for Modern Machine Learning. </a:t>
            </a:r>
            <a:r>
              <a:rPr lang="en-US" sz="1100" b="0" i="1">
                <a:effectLst/>
                <a:latin typeface="Arial" panose="020B0604020202020204" pitchFamily="34" charset="0"/>
              </a:rPr>
              <a:t>Interspeech 2020.</a:t>
            </a:r>
            <a:endParaRPr lang="en-US" sz="1100"/>
          </a:p>
        </p:txBody>
      </p:sp>
    </p:spTree>
    <p:extLst>
      <p:ext uri="{BB962C8B-B14F-4D97-AF65-F5344CB8AC3E}">
        <p14:creationId xmlns:p14="http://schemas.microsoft.com/office/powerpoint/2010/main" val="646324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50373-C9D9-4719-8819-0FA5E5817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846" y="0"/>
            <a:ext cx="8809892" cy="1143000"/>
          </a:xfrm>
        </p:spPr>
        <p:txBody>
          <a:bodyPr/>
          <a:lstStyle/>
          <a:p>
            <a:r>
              <a:rPr lang="en-US"/>
              <a:t>2. Frame-Level Prosodic 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70A1BC-EFD2-40A2-99F9-8D2B48345C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262" y="1269507"/>
            <a:ext cx="8305060" cy="4685815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sz="2400"/>
              <a:t>	frame-by-frame pitch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/>
              <a:t>	frame-by-frame intensity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1800"/>
              <a:t>		often also </a:t>
            </a:r>
            <a:r>
              <a:rPr lang="el-GR" sz="1800"/>
              <a:t>Δ</a:t>
            </a:r>
            <a:r>
              <a:rPr lang="en-US" sz="1800"/>
              <a:t> and </a:t>
            </a:r>
            <a:r>
              <a:rPr lang="el-GR" sz="1800"/>
              <a:t>ΔΔ</a:t>
            </a:r>
            <a:endParaRPr lang="en-US" sz="1800"/>
          </a:p>
          <a:p>
            <a:pPr marL="0" indent="0">
              <a:spcBef>
                <a:spcPts val="1800"/>
              </a:spcBef>
              <a:buNone/>
            </a:pPr>
            <a:r>
              <a:rPr lang="en-US" sz="1600"/>
              <a:t>	often also </a:t>
            </a:r>
            <a:r>
              <a:rPr lang="en-US" sz="1800"/>
              <a:t>voicing presence, or probability, or periodicity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1800"/>
              <a:t>	often also VAD output: {speech/silence}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1800"/>
              <a:t>	maybe also cepstral flux …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1800"/>
              <a:t>	sometimes together with MFCCs</a:t>
            </a:r>
          </a:p>
          <a:p>
            <a:pPr marL="0" indent="0">
              <a:spcBef>
                <a:spcPts val="3000"/>
              </a:spcBef>
              <a:buNone/>
            </a:pPr>
            <a:r>
              <a:rPr lang="en-US" sz="2400" kern="0"/>
              <a:t>	typically with a stride of 10 or 20 milliseconds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E6F199-6D31-4D4D-9136-FE6793955783}"/>
              </a:ext>
            </a:extLst>
          </p:cNvPr>
          <p:cNvSpPr txBox="1"/>
          <p:nvPr/>
        </p:nvSpPr>
        <p:spPr>
          <a:xfrm>
            <a:off x="608120" y="6349924"/>
            <a:ext cx="5348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Gabriel Skantze (2017),  Ward, Aguirre </a:t>
            </a:r>
            <a:r>
              <a:rPr lang="en-US" sz="1200" i="1"/>
              <a:t>et al. </a:t>
            </a:r>
            <a:r>
              <a:rPr lang="en-US" sz="1200"/>
              <a:t>(2018)</a:t>
            </a:r>
          </a:p>
        </p:txBody>
      </p:sp>
    </p:spTree>
    <p:extLst>
      <p:ext uri="{BB962C8B-B14F-4D97-AF65-F5344CB8AC3E}">
        <p14:creationId xmlns:p14="http://schemas.microsoft.com/office/powerpoint/2010/main" val="202876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50373-C9D9-4719-8819-0FA5E5817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846" y="0"/>
            <a:ext cx="8809892" cy="1143000"/>
          </a:xfrm>
        </p:spPr>
        <p:txBody>
          <a:bodyPr/>
          <a:lstStyle/>
          <a:p>
            <a:r>
              <a:rPr lang="en-US"/>
              <a:t>3. Midlevel Prosodic 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70A1BC-EFD2-40A2-99F9-8D2B48345C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58283"/>
            <a:ext cx="8305060" cy="4685815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sz="2400"/>
              <a:t>	features that are perceptually salient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/>
              <a:t>		average pitch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/>
              <a:t>		pitch range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/>
              <a:t>		pitch peak location 	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/>
              <a:t>		final slope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/>
              <a:t>		</a:t>
            </a:r>
            <a:r>
              <a:rPr lang="en-US" sz="2400" b="1"/>
              <a:t>…</a:t>
            </a:r>
            <a:r>
              <a:rPr lang="en-US" sz="2400"/>
              <a:t>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1600"/>
              <a:t>	</a:t>
            </a:r>
            <a:endParaRPr lang="en-US" sz="2400" kern="0"/>
          </a:p>
        </p:txBody>
      </p:sp>
      <p:pic>
        <p:nvPicPr>
          <p:cNvPr id="4" name="Picture 2" descr="Fig. 4. F0 curve and its stylized model generated by MOMEL for Hannas production of an Accent II word, /titta/ look. The dots on the smooth curve represent the hypothetical turning points generated by the algorithm. The upper panel shows the waveform aligned with the F0 tracking.">
            <a:extLst>
              <a:ext uri="{FF2B5EF4-FFF2-40B4-BE49-F238E27FC236}">
                <a16:creationId xmlns:a16="http://schemas.microsoft.com/office/drawing/2014/main" id="{1B72AF34-83CB-465A-A807-5223E16070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4723" y="2121394"/>
            <a:ext cx="3765986" cy="3467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4D0F73D-C306-4630-AC44-E38406742A2A}"/>
              </a:ext>
            </a:extLst>
          </p:cNvPr>
          <p:cNvSpPr txBox="1"/>
          <p:nvPr/>
        </p:nvSpPr>
        <p:spPr>
          <a:xfrm>
            <a:off x="346479" y="6485936"/>
            <a:ext cx="78167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0" u="none" strike="noStrike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Figure: Children’s Production of Word Accents in Swedish Revisited. </a:t>
            </a:r>
            <a:r>
              <a:rPr lang="en-US" sz="1200" i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Mitsuhiko Ota. </a:t>
            </a:r>
            <a:r>
              <a:rPr lang="en-US" sz="1200" i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Phonetica</a:t>
            </a:r>
            <a:r>
              <a:rPr lang="en-US" sz="1200" i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2006</a:t>
            </a:r>
          </a:p>
        </p:txBody>
      </p:sp>
    </p:spTree>
    <p:extLst>
      <p:ext uri="{BB962C8B-B14F-4D97-AF65-F5344CB8AC3E}">
        <p14:creationId xmlns:p14="http://schemas.microsoft.com/office/powerpoint/2010/main" val="2087462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DFC4A19-F5CC-472F-9665-5FB42F31AB3D}"/>
              </a:ext>
            </a:extLst>
          </p:cNvPr>
          <p:cNvSpPr txBox="1">
            <a:spLocks/>
          </p:cNvSpPr>
          <p:nvPr/>
        </p:nvSpPr>
        <p:spPr bwMode="auto">
          <a:xfrm>
            <a:off x="167054" y="0"/>
            <a:ext cx="880989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kern="0"/>
              <a:t>4. Meaningful Prosodic Features</a:t>
            </a:r>
          </a:p>
        </p:txBody>
      </p:sp>
      <p:sp>
        <p:nvSpPr>
          <p:cNvPr id="2" name="Rectangle 1"/>
          <p:cNvSpPr/>
          <p:nvPr/>
        </p:nvSpPr>
        <p:spPr>
          <a:xfrm>
            <a:off x="1109049" y="1788649"/>
            <a:ext cx="6925901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dirty="0"/>
              <a:t>Dream:  robust, general, universal features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	 potentially across applications, </a:t>
            </a:r>
            <a:r>
              <a:rPr lang="en-US" kern="0" dirty="0"/>
              <a:t>genres, languages</a:t>
            </a:r>
          </a:p>
        </p:txBody>
      </p:sp>
      <p:sp>
        <p:nvSpPr>
          <p:cNvPr id="5" name="Rectangle 4"/>
          <p:cNvSpPr/>
          <p:nvPr/>
        </p:nvSpPr>
        <p:spPr>
          <a:xfrm>
            <a:off x="1109048" y="3778902"/>
            <a:ext cx="6925901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dirty="0"/>
              <a:t>Today, designed by linguists</a:t>
            </a:r>
          </a:p>
          <a:p>
            <a:pPr marL="0" indent="0">
              <a:lnSpc>
                <a:spcPct val="150000"/>
              </a:lnSpc>
              <a:buNone/>
            </a:pPr>
            <a:endParaRPr lang="en-US" dirty="0"/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/>
              <a:t>In future, learned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679865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50373-C9D9-4719-8819-0FA5E5817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846" y="0"/>
            <a:ext cx="8809892" cy="1143000"/>
          </a:xfrm>
        </p:spPr>
        <p:txBody>
          <a:bodyPr/>
          <a:lstStyle/>
          <a:p>
            <a:r>
              <a:rPr lang="en-US"/>
              <a:t>4. Meaningful Prosodic 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70A1BC-EFD2-40A2-99F9-8D2B48345C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992" y="1527717"/>
            <a:ext cx="8185638" cy="4269344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sz="2400" dirty="0"/>
              <a:t>Example: H, L*H,  &lt;emphasis&gt;,  etc.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 kern="0" dirty="0"/>
              <a:t>Applications: linguistic inquiry </a:t>
            </a:r>
            <a:r>
              <a:rPr lang="en-US" sz="1600" kern="0" dirty="0"/>
              <a:t>(</a:t>
            </a:r>
            <a:r>
              <a:rPr lang="en-US" sz="1600" kern="0" dirty="0" err="1"/>
              <a:t>etc</a:t>
            </a:r>
            <a:r>
              <a:rPr lang="en-US" sz="1600" kern="0" dirty="0"/>
              <a:t>?)</a:t>
            </a:r>
          </a:p>
          <a:p>
            <a:pPr marL="0" indent="0">
              <a:spcBef>
                <a:spcPts val="1800"/>
              </a:spcBef>
              <a:buNone/>
            </a:pPr>
            <a:endParaRPr lang="en-US" sz="1600" kern="0" dirty="0"/>
          </a:p>
          <a:p>
            <a:pPr marL="0" indent="0">
              <a:spcBef>
                <a:spcPts val="1800"/>
              </a:spcBef>
              <a:buNone/>
            </a:pPr>
            <a:r>
              <a:rPr lang="en-US" sz="2400" kern="0" dirty="0"/>
              <a:t>Issues: may need hand labeled data, </a:t>
            </a:r>
            <a:endParaRPr lang="en-US" sz="2400" dirty="0"/>
          </a:p>
          <a:p>
            <a:pPr marL="0" indent="0">
              <a:spcBef>
                <a:spcPts val="1800"/>
              </a:spcBef>
              <a:buNone/>
            </a:pPr>
            <a:r>
              <a:rPr lang="en-US" sz="2400" kern="0" dirty="0"/>
              <a:t>	  may need </a:t>
            </a:r>
            <a:r>
              <a:rPr lang="en-US" sz="2400" dirty="0"/>
              <a:t>a time-aligned transcription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 kern="0" dirty="0"/>
              <a:t>	  </a:t>
            </a:r>
            <a:r>
              <a:rPr lang="en-US" sz="2400" dirty="0"/>
              <a:t>invariably </a:t>
            </a:r>
            <a:r>
              <a:rPr lang="en-US" sz="2400" kern="0" dirty="0"/>
              <a:t>theory-internal, with many assumptions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800" dirty="0"/>
              <a:t>		</a:t>
            </a:r>
            <a:r>
              <a:rPr lang="en-US" sz="1800" kern="0" dirty="0"/>
              <a:t>about perception, patterning … </a:t>
            </a:r>
          </a:p>
          <a:p>
            <a:pPr marL="0" indent="0">
              <a:spcBef>
                <a:spcPts val="1800"/>
              </a:spcBef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13426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784CEA-9D42-45F1-B031-86EC1AD280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30736"/>
            <a:ext cx="8229600" cy="1074281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Applications and Feature Set Types </a:t>
            </a:r>
            <a:endParaRPr lang="en-US"/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C5303C6E-317D-4F35-90AA-07378828A8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8880757"/>
              </p:ext>
            </p:extLst>
          </p:nvPr>
        </p:nvGraphicFramePr>
        <p:xfrm>
          <a:off x="1523998" y="1397000"/>
          <a:ext cx="6448150" cy="394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9819">
                  <a:extLst>
                    <a:ext uri="{9D8B030D-6E8A-4147-A177-3AD203B41FA5}">
                      <a16:colId xmlns:a16="http://schemas.microsoft.com/office/drawing/2014/main" val="1956477597"/>
                    </a:ext>
                  </a:extLst>
                </a:gridCol>
                <a:gridCol w="878890">
                  <a:extLst>
                    <a:ext uri="{9D8B030D-6E8A-4147-A177-3AD203B41FA5}">
                      <a16:colId xmlns:a16="http://schemas.microsoft.com/office/drawing/2014/main" val="3675946168"/>
                    </a:ext>
                  </a:extLst>
                </a:gridCol>
                <a:gridCol w="949910">
                  <a:extLst>
                    <a:ext uri="{9D8B030D-6E8A-4147-A177-3AD203B41FA5}">
                      <a16:colId xmlns:a16="http://schemas.microsoft.com/office/drawing/2014/main" val="82999827"/>
                    </a:ext>
                  </a:extLst>
                </a:gridCol>
                <a:gridCol w="1127465">
                  <a:extLst>
                    <a:ext uri="{9D8B030D-6E8A-4147-A177-3AD203B41FA5}">
                      <a16:colId xmlns:a16="http://schemas.microsoft.com/office/drawing/2014/main" val="2206146263"/>
                    </a:ext>
                  </a:extLst>
                </a:gridCol>
                <a:gridCol w="1882066">
                  <a:extLst>
                    <a:ext uri="{9D8B030D-6E8A-4147-A177-3AD203B41FA5}">
                      <a16:colId xmlns:a16="http://schemas.microsoft.com/office/drawing/2014/main" val="16120750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Frame-level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Midlevel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Meaningful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5219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Speech recognition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84755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Speech synthesis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92D050"/>
                        </a:solidFill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32369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Paralinguistic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5290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Dialog systems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05984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Tutoring etc.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6094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Tools for science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970622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879409" y="1397000"/>
            <a:ext cx="2231701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78239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784CEA-9D42-45F1-B031-86EC1AD280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30736"/>
            <a:ext cx="8229600" cy="1074281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Applications and Feature Set Types </a:t>
            </a:r>
            <a:endParaRPr lang="en-US"/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C5303C6E-317D-4F35-90AA-07378828A8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152948"/>
              </p:ext>
            </p:extLst>
          </p:nvPr>
        </p:nvGraphicFramePr>
        <p:xfrm>
          <a:off x="1523998" y="1397000"/>
          <a:ext cx="6448150" cy="394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9819">
                  <a:extLst>
                    <a:ext uri="{9D8B030D-6E8A-4147-A177-3AD203B41FA5}">
                      <a16:colId xmlns:a16="http://schemas.microsoft.com/office/drawing/2014/main" val="1956477597"/>
                    </a:ext>
                  </a:extLst>
                </a:gridCol>
                <a:gridCol w="878890">
                  <a:extLst>
                    <a:ext uri="{9D8B030D-6E8A-4147-A177-3AD203B41FA5}">
                      <a16:colId xmlns:a16="http://schemas.microsoft.com/office/drawing/2014/main" val="3675946168"/>
                    </a:ext>
                  </a:extLst>
                </a:gridCol>
                <a:gridCol w="949910">
                  <a:extLst>
                    <a:ext uri="{9D8B030D-6E8A-4147-A177-3AD203B41FA5}">
                      <a16:colId xmlns:a16="http://schemas.microsoft.com/office/drawing/2014/main" val="82999827"/>
                    </a:ext>
                  </a:extLst>
                </a:gridCol>
                <a:gridCol w="1127465">
                  <a:extLst>
                    <a:ext uri="{9D8B030D-6E8A-4147-A177-3AD203B41FA5}">
                      <a16:colId xmlns:a16="http://schemas.microsoft.com/office/drawing/2014/main" val="2206146263"/>
                    </a:ext>
                  </a:extLst>
                </a:gridCol>
                <a:gridCol w="1882066">
                  <a:extLst>
                    <a:ext uri="{9D8B030D-6E8A-4147-A177-3AD203B41FA5}">
                      <a16:colId xmlns:a16="http://schemas.microsoft.com/office/drawing/2014/main" val="16120750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None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Frame-level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Midlevel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Meaningful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5219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Speech recognition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>
                          <a:solidFill>
                            <a:srgbClr val="92D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en-US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>
                          <a:solidFill>
                            <a:srgbClr val="92D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en-US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>
                          <a:solidFill>
                            <a:srgbClr val="92D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en-US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84755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Speech synthesis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en-US"/>
                    </a:p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en-US"/>
                    </a:p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>
                          <a:solidFill>
                            <a:srgbClr val="92D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en-US">
                        <a:solidFill>
                          <a:srgbClr val="92D050"/>
                        </a:solidFill>
                      </a:endParaRPr>
                    </a:p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>
                          <a:solidFill>
                            <a:srgbClr val="92D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en-US">
                        <a:solidFill>
                          <a:srgbClr val="92D050"/>
                        </a:solidFill>
                      </a:endParaRPr>
                    </a:p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32369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Paralinguistic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5290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Dialog systems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en-US"/>
                    </a:p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en-US"/>
                    </a:p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05984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Tutoring etc.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6094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Tools for science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en-US"/>
                    </a:p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970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6562404"/>
      </p:ext>
    </p:extLst>
  </p:cSld>
  <p:clrMapOvr>
    <a:masterClrMapping/>
  </p:clrMapOvr>
</p:sld>
</file>

<file path=ppt/theme/theme1.xml><?xml version="1.0" encoding="utf-8"?>
<a:theme xmlns:a="http://schemas.openxmlformats.org/drawingml/2006/main" name="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Mountain Top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47860</TotalTime>
  <Words>1622</Words>
  <Application>Microsoft Office PowerPoint</Application>
  <PresentationFormat>On-screen Show (4:3)</PresentationFormat>
  <Paragraphs>431</Paragraphs>
  <Slides>38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Arial</vt:lpstr>
      <vt:lpstr>Calibri</vt:lpstr>
      <vt:lpstr>Calibri Light</vt:lpstr>
      <vt:lpstr>Mountain Top</vt:lpstr>
      <vt:lpstr>Office Theme</vt:lpstr>
      <vt:lpstr>Contents </vt:lpstr>
      <vt:lpstr>Feature Needs</vt:lpstr>
      <vt:lpstr>1. No Explicit Prosodic Features </vt:lpstr>
      <vt:lpstr>2. Frame-Level Prosodic Features</vt:lpstr>
      <vt:lpstr>3. Midlevel Prosodic Features</vt:lpstr>
      <vt:lpstr>PowerPoint Presentation</vt:lpstr>
      <vt:lpstr>4. Meaningful Prosodic Features</vt:lpstr>
      <vt:lpstr>PowerPoint Presentation</vt:lpstr>
      <vt:lpstr>PowerPoint Presentation</vt:lpstr>
      <vt:lpstr>PowerPoint Presentation</vt:lpstr>
      <vt:lpstr>3. Midlevel Feature Sets</vt:lpstr>
      <vt:lpstr>3. Midlevel Feature Sets</vt:lpstr>
      <vt:lpstr>3. Midlevel Feature Sets</vt:lpstr>
      <vt:lpstr>Example 1: Praat</vt:lpstr>
      <vt:lpstr>Example 2: SRI’s Feature Sets</vt:lpstr>
      <vt:lpstr>Example 3: OpenSmile</vt:lpstr>
      <vt:lpstr>OpenSmile Architecture </vt:lpstr>
      <vt:lpstr>Notes on OpenSmile</vt:lpstr>
      <vt:lpstr>PowerPoint Presentation</vt:lpstr>
      <vt:lpstr>Intensity Histogram</vt:lpstr>
      <vt:lpstr>Given a Pitch Histogram</vt:lpstr>
      <vt:lpstr>Using Local-Context Features</vt:lpstr>
      <vt:lpstr>Example 4: The Midlevel Toolkit</vt:lpstr>
      <vt:lpstr>PowerPoint Presentation</vt:lpstr>
      <vt:lpstr>3. Midlevel Feature Sets</vt:lpstr>
      <vt:lpstr>PowerPoint Presentation</vt:lpstr>
      <vt:lpstr>PowerPoint Presentation</vt:lpstr>
      <vt:lpstr>2. Frame-Level Prosodic Features</vt:lpstr>
      <vt:lpstr>Prosodic Features</vt:lpstr>
      <vt:lpstr>PowerPoint Presentation</vt:lpstr>
      <vt:lpstr>An Alternative</vt:lpstr>
      <vt:lpstr>2. Frame-Level Prosodic Features</vt:lpstr>
      <vt:lpstr>PowerPoint Presentation</vt:lpstr>
      <vt:lpstr>PowerPoint Presentation</vt:lpstr>
      <vt:lpstr>PowerPoint Presentation</vt:lpstr>
      <vt:lpstr>PowerPoint Presentation</vt:lpstr>
      <vt:lpstr>Example 5: Covarep</vt:lpstr>
      <vt:lpstr>Example 6: Surfboard</vt:lpstr>
    </vt:vector>
  </TitlesOfParts>
  <Company>Univ. of Tokyo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Interactive Systems Group</dc:title>
  <dc:creator>Sanpo Lab</dc:creator>
  <cp:lastModifiedBy>Ward, Nigel G.</cp:lastModifiedBy>
  <cp:revision>3936</cp:revision>
  <cp:lastPrinted>2021-07-20T03:54:45Z</cp:lastPrinted>
  <dcterms:created xsi:type="dcterms:W3CDTF">2002-10-17T07:23:49Z</dcterms:created>
  <dcterms:modified xsi:type="dcterms:W3CDTF">2021-07-27T15:38:42Z</dcterms:modified>
</cp:coreProperties>
</file>