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8"/>
  </p:notesMasterIdLst>
  <p:handoutMasterIdLst>
    <p:handoutMasterId r:id="rId49"/>
  </p:handoutMasterIdLst>
  <p:sldIdLst>
    <p:sldId id="1066" r:id="rId2"/>
    <p:sldId id="949" r:id="rId3"/>
    <p:sldId id="950" r:id="rId4"/>
    <p:sldId id="337" r:id="rId5"/>
    <p:sldId id="338" r:id="rId6"/>
    <p:sldId id="313" r:id="rId7"/>
    <p:sldId id="1062" r:id="rId8"/>
    <p:sldId id="1077" r:id="rId9"/>
    <p:sldId id="1078" r:id="rId10"/>
    <p:sldId id="339" r:id="rId11"/>
    <p:sldId id="341" r:id="rId12"/>
    <p:sldId id="343" r:id="rId13"/>
    <p:sldId id="340" r:id="rId14"/>
    <p:sldId id="344" r:id="rId15"/>
    <p:sldId id="773" r:id="rId16"/>
    <p:sldId id="1081" r:id="rId17"/>
    <p:sldId id="1082" r:id="rId18"/>
    <p:sldId id="1079" r:id="rId19"/>
    <p:sldId id="1072" r:id="rId20"/>
    <p:sldId id="776" r:id="rId21"/>
    <p:sldId id="1063" r:id="rId22"/>
    <p:sldId id="333" r:id="rId23"/>
    <p:sldId id="1080" r:id="rId24"/>
    <p:sldId id="786" r:id="rId25"/>
    <p:sldId id="1073" r:id="rId26"/>
    <p:sldId id="1068" r:id="rId27"/>
    <p:sldId id="1069" r:id="rId28"/>
    <p:sldId id="1070" r:id="rId29"/>
    <p:sldId id="1071" r:id="rId30"/>
    <p:sldId id="1058" r:id="rId31"/>
    <p:sldId id="802" r:id="rId32"/>
    <p:sldId id="1075" r:id="rId33"/>
    <p:sldId id="789" r:id="rId34"/>
    <p:sldId id="1061" r:id="rId35"/>
    <p:sldId id="931" r:id="rId36"/>
    <p:sldId id="1055" r:id="rId37"/>
    <p:sldId id="892" r:id="rId38"/>
    <p:sldId id="757" r:id="rId39"/>
    <p:sldId id="754" r:id="rId40"/>
    <p:sldId id="756" r:id="rId41"/>
    <p:sldId id="1060" r:id="rId42"/>
    <p:sldId id="801" r:id="rId43"/>
    <p:sldId id="775" r:id="rId44"/>
    <p:sldId id="772" r:id="rId45"/>
    <p:sldId id="794" r:id="rId46"/>
    <p:sldId id="1076" r:id="rId47"/>
  </p:sldIdLst>
  <p:sldSz cx="9144000" cy="6858000" type="screen4x3"/>
  <p:notesSz cx="6858000" cy="92392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DEB"/>
    <a:srgbClr val="003295"/>
    <a:srgbClr val="05419E"/>
    <a:srgbClr val="FFFFFF"/>
    <a:srgbClr val="92D050"/>
    <a:srgbClr val="FFCCFF"/>
    <a:srgbClr val="0072BD"/>
    <a:srgbClr val="D95319"/>
    <a:srgbClr val="01359A"/>
    <a:srgbClr val="084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ECFE7-50C7-4FB7-CE2A-552297445363}" v="4" dt="2021-07-23T17:53:22.1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98" autoAdjust="0"/>
    <p:restoredTop sz="96357" autoAdjust="0"/>
  </p:normalViewPr>
  <p:slideViewPr>
    <p:cSldViewPr>
      <p:cViewPr varScale="1">
        <p:scale>
          <a:sx n="108" d="100"/>
          <a:sy n="108" d="100"/>
        </p:scale>
        <p:origin x="390" y="78"/>
      </p:cViewPr>
      <p:guideLst>
        <p:guide orient="horz" pos="22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190"/>
    </p:cViewPr>
  </p:sorterViewPr>
  <p:notesViewPr>
    <p:cSldViewPr>
      <p:cViewPr varScale="1">
        <p:scale>
          <a:sx n="68" d="100"/>
          <a:sy n="68" d="100"/>
        </p:scale>
        <p:origin x="2838" y="78"/>
      </p:cViewPr>
      <p:guideLst>
        <p:guide orient="horz" pos="2910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57c27715e318a7909f0025107ab389f0cf88a314dc7e3e7667f9f9fcb29e20c3::" providerId="AD" clId="Web-{22DECFE7-50C7-4FB7-CE2A-552297445363}"/>
    <pc:docChg chg="modSld">
      <pc:chgData name="Guest User" userId="S::urn:spo:anon#57c27715e318a7909f0025107ab389f0cf88a314dc7e3e7667f9f9fcb29e20c3::" providerId="AD" clId="Web-{22DECFE7-50C7-4FB7-CE2A-552297445363}" dt="2021-07-23T17:53:22.170" v="1" actId="20577"/>
      <pc:docMkLst>
        <pc:docMk/>
      </pc:docMkLst>
      <pc:sldChg chg="modSp">
        <pc:chgData name="Guest User" userId="S::urn:spo:anon#57c27715e318a7909f0025107ab389f0cf88a314dc7e3e7667f9f9fcb29e20c3::" providerId="AD" clId="Web-{22DECFE7-50C7-4FB7-CE2A-552297445363}" dt="2021-07-23T17:53:22.170" v="1" actId="20577"/>
        <pc:sldMkLst>
          <pc:docMk/>
          <pc:sldMk cId="2281987315" sldId="343"/>
        </pc:sldMkLst>
        <pc:spChg chg="mod">
          <ac:chgData name="Guest User" userId="S::urn:spo:anon#57c27715e318a7909f0025107ab389f0cf88a314dc7e3e7667f9f9fcb29e20c3::" providerId="AD" clId="Web-{22DECFE7-50C7-4FB7-CE2A-552297445363}" dt="2021-07-23T17:53:22.170" v="1" actId="20577"/>
          <ac:spMkLst>
            <pc:docMk/>
            <pc:sldMk cId="2281987315" sldId="343"/>
            <ac:spMk id="164874" creationId="{72C1953D-EC68-284E-8CE4-150A11D5D92A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3" y="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3" y="8777287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42" tIns="45123" rIns="90242" bIns="451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933D1E-80BE-444B-94DB-FA0AC1C459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2496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0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/>
          <a:lstStyle>
            <a:lvl1pPr algn="r">
              <a:defRPr sz="1200"/>
            </a:lvl1pPr>
          </a:lstStyle>
          <a:p>
            <a:fld id="{FB4605E5-09BA-467E-8D5F-790F7A9DC9D7}" type="datetimeFigureOut">
              <a:rPr lang="en-US" smtClean="0"/>
              <a:pPr/>
              <a:t>7/23/2021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20775" y="693738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42" tIns="45123" rIns="90242" bIns="451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3"/>
          </a:xfrm>
          <a:prstGeom prst="rect">
            <a:avLst/>
          </a:prstGeom>
        </p:spPr>
        <p:txBody>
          <a:bodyPr vert="horz" lIns="90242" tIns="45123" rIns="90242" bIns="451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8775683"/>
            <a:ext cx="2971800" cy="461963"/>
          </a:xfrm>
          <a:prstGeom prst="rect">
            <a:avLst/>
          </a:prstGeom>
        </p:spPr>
        <p:txBody>
          <a:bodyPr vert="horz" lIns="90242" tIns="45123" rIns="90242" bIns="45123" rtlCol="0" anchor="b"/>
          <a:lstStyle>
            <a:lvl1pPr algn="r">
              <a:defRPr sz="1200"/>
            </a:lvl1pPr>
          </a:lstStyle>
          <a:p>
            <a:fld id="{29BDAC53-7A3B-4047-838F-AC2D1EB755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6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DAC53-7A3B-4047-838F-AC2D1EB755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98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F8797-A792-F542-87A1-0272E9116E9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65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1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1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0163E5B-82AC-4787-8415-FF8699C5043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2B880-C0BB-44C1-8AC9-C51D04CF0B1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49918-BC7F-40D9-B22C-9B0F7F46F277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413345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C2852-C21C-48FF-9C48-C01BA854C3FA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52627-1FD7-48DC-86B7-26D5D43A9FB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8DB14-8A3B-429B-8D6E-A3AEE008E29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1ADF1-CA16-4DE1-8D9D-033EB25882D5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52331-BE03-47D8-BAD0-F6BC65B8D60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7B694-A21E-413D-8924-E0177E7DDEE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FA49D-4BB6-4723-AE15-752136DEE38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ABE7A-140D-4652-9E1D-56A5B212939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1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ja-JP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5E2AF24-5323-4747-B67F-38D0FF57F09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11.png"/><Relationship Id="rId2" Type="http://schemas.microsoft.com/office/2007/relationships/media" Target="../media/media4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1.png"/><Relationship Id="rId2" Type="http://schemas.microsoft.com/office/2007/relationships/media" Target="../media/media5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1.png"/><Relationship Id="rId2" Type="http://schemas.microsoft.com/office/2007/relationships/media" Target="../media/media5.wav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1.png"/><Relationship Id="rId2" Type="http://schemas.microsoft.com/office/2007/relationships/media" Target="../media/media5.wav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1.png"/><Relationship Id="rId2" Type="http://schemas.microsoft.com/office/2007/relationships/media" Target="../media/media5.wav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9.wav"/><Relationship Id="rId7" Type="http://schemas.openxmlformats.org/officeDocument/2006/relationships/image" Target="../media/image7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languagelog.ldc.upenn.edu/nll/?p=34251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EABD4-B531-4E15-B148-770C53D5B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281" y="117915"/>
            <a:ext cx="8229600" cy="825759"/>
          </a:xfrm>
        </p:spPr>
        <p:txBody>
          <a:bodyPr/>
          <a:lstStyle/>
          <a:p>
            <a:pPr algn="l"/>
            <a:r>
              <a:rPr lang="en-US" sz="3200"/>
              <a:t>Contents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5E204D-3005-4944-A3BC-5B72E8B91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135" y="1205164"/>
            <a:ext cx="4808887" cy="4062167"/>
          </a:xfrm>
        </p:spPr>
        <p:txBody>
          <a:bodyPr numCol="1"/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Introduction</a:t>
            </a: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About the tutorial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Why prosody matters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Applications overview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Production and Perception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solidFill>
                  <a:srgbClr val="FFFF00"/>
                </a:solidFill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Pitch and other </a:t>
            </a:r>
            <a:r>
              <a:rPr lang="en-US" sz="16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</a:t>
            </a:r>
            <a:r>
              <a:rPr lang="en-US" sz="1600" b="0" i="0" u="none" strike="noStrike" kern="1200">
                <a:solidFill>
                  <a:srgbClr val="FFFF00"/>
                </a:solidFill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roso</a:t>
            </a:r>
            <a:r>
              <a:rPr lang="en-US" sz="1600" kern="1200">
                <a:solidFill>
                  <a:srgbClr val="FFFF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dic properties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Classic Linguistic Prosody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Tone and Lexical Prosody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Prominence and Phrasing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0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Speech Synthesis </a:t>
            </a:r>
            <a:endParaRPr lang="en-US" sz="20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1200"/>
              </a:spcBef>
            </a:pPr>
            <a:endParaRPr lang="en-US" sz="360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21AA5DC-7733-4B63-B885-C58A4C2B72F7}"/>
              </a:ext>
            </a:extLst>
          </p:cNvPr>
          <p:cNvSpPr txBox="1">
            <a:spLocks/>
          </p:cNvSpPr>
          <p:nvPr/>
        </p:nvSpPr>
        <p:spPr bwMode="auto">
          <a:xfrm>
            <a:off x="4755892" y="950641"/>
            <a:ext cx="426555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Speech Recognition</a:t>
            </a:r>
            <a:endParaRPr lang="en-US" sz="2400" b="0" i="0" u="none" strike="noStrike">
              <a:effectLst/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b="0" i="0" u="none" strike="noStrike" kern="1200"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kern="1200">
                <a:effectLst/>
                <a:latin typeface="Calibri" panose="020F0502020204030204" pitchFamily="34" charset="0"/>
                <a:ea typeface="ＭＳ Ｐゴシック" panose="020B0600070205080204" pitchFamily="34" charset="-128"/>
              </a:rPr>
              <a:t>Paralinguistic Prosody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Calibri" panose="020F0502020204030204" pitchFamily="34" charset="0"/>
                <a:ea typeface="ＭＳ Ｐゴシック" panose="020B0600070205080204" pitchFamily="34" charset="-128"/>
              </a:rPr>
              <a:t>Prosodic Feature Sets</a:t>
            </a:r>
            <a:endParaRPr lang="en-US" sz="24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Pragmatic Prosody </a:t>
            </a:r>
          </a:p>
          <a:p>
            <a:pPr lvl="1" fontAlgn="b">
              <a:spcBef>
                <a:spcPts val="0"/>
              </a:spcBef>
              <a:spcAft>
                <a:spcPts val="0"/>
              </a:spcAft>
            </a:pPr>
            <a:r>
              <a:rPr lang="en-US" sz="16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Prosodic Constructions</a:t>
            </a:r>
            <a:endParaRPr lang="en-US" sz="1600" kern="0">
              <a:latin typeface="Arial" panose="020B0604020202020204" pitchFamily="34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 kern="1200">
                <a:latin typeface="Calibri" panose="020F0502020204030204" pitchFamily="34" charset="0"/>
                <a:ea typeface="ＭＳ Ｐゴシック" panose="020B0600070205080204" pitchFamily="34" charset="-128"/>
              </a:rPr>
              <a:t>Prosody in Dialog Systems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endParaRPr lang="en-US" sz="2400" kern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Calibri" panose="020F0502020204030204" pitchFamily="34" charset="0"/>
                <a:ea typeface="ＭＳ Ｐゴシック" panose="020B0600070205080204" pitchFamily="34" charset="-128"/>
              </a:rPr>
              <a:t>Prospects and Challenges</a:t>
            </a:r>
          </a:p>
        </p:txBody>
      </p:sp>
      <p:pic>
        <p:nvPicPr>
          <p:cNvPr id="1028" name="Picture 4" descr="Background, Seamless, Repetition, Pattern, Design">
            <a:extLst>
              <a:ext uri="{FF2B5EF4-FFF2-40B4-BE49-F238E27FC236}">
                <a16:creationId xmlns:a16="http://schemas.microsoft.com/office/drawing/2014/main" id="{AEA75B64-C9CD-4397-93B5-71B004703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6" b="41718"/>
          <a:stretch/>
        </p:blipFill>
        <p:spPr bwMode="auto">
          <a:xfrm>
            <a:off x="0" y="5962454"/>
            <a:ext cx="9144000" cy="90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Background, Seamless, Repetition, Pattern, Design">
            <a:extLst>
              <a:ext uri="{FF2B5EF4-FFF2-40B4-BE49-F238E27FC236}">
                <a16:creationId xmlns:a16="http://schemas.microsoft.com/office/drawing/2014/main" id="{68680E0A-54DE-4B88-938F-02EFF88273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6" b="41718"/>
          <a:stretch/>
        </p:blipFill>
        <p:spPr bwMode="auto">
          <a:xfrm>
            <a:off x="152400" y="6114854"/>
            <a:ext cx="9144000" cy="90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792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:a16="http://schemas.microsoft.com/office/drawing/2014/main" id="{1763CE6F-7AF8-8A4E-967F-71BAE44AA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1490603"/>
            <a:ext cx="4914900" cy="245745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0779" name="Text Box 11">
            <a:extLst>
              <a:ext uri="{FF2B5EF4-FFF2-40B4-BE49-F238E27FC236}">
                <a16:creationId xmlns:a16="http://schemas.microsoft.com/office/drawing/2014/main" id="{CC1F3288-0A4C-B64E-8406-FC2746E97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1" y="3605153"/>
            <a:ext cx="4373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solidFill>
                  <a:srgbClr val="0000FF"/>
                </a:solidFill>
                <a:latin typeface="Arial" charset="0"/>
              </a:rPr>
              <a:t>legumes are a good source of VITAMINS</a:t>
            </a:r>
          </a:p>
        </p:txBody>
      </p:sp>
      <p:graphicFrame>
        <p:nvGraphicFramePr>
          <p:cNvPr id="11267" name="Object 5">
            <a:extLst>
              <a:ext uri="{FF2B5EF4-FFF2-40B4-BE49-F238E27FC236}">
                <a16:creationId xmlns:a16="http://schemas.microsoft.com/office/drawing/2014/main" id="{0AF3F7A7-681E-B142-9589-BE2E175A61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653566"/>
              </p:ext>
            </p:extLst>
          </p:nvPr>
        </p:nvGraphicFramePr>
        <p:xfrm>
          <a:off x="2139553" y="1319154"/>
          <a:ext cx="5118497" cy="281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Chart" r:id="rId5" imgW="4495800" imgH="2489200" progId="Excel.Chart.8">
                  <p:embed/>
                </p:oleObj>
              </mc:Choice>
              <mc:Fallback>
                <p:oleObj name="Chart" r:id="rId5" imgW="4495800" imgH="2489200" progId="Excel.Chart.8">
                  <p:embed/>
                  <p:pic>
                    <p:nvPicPr>
                      <p:cNvPr id="11267" name="Object 5">
                        <a:extLst>
                          <a:ext uri="{FF2B5EF4-FFF2-40B4-BE49-F238E27FC236}">
                            <a16:creationId xmlns:a16="http://schemas.microsoft.com/office/drawing/2014/main" id="{0AF3F7A7-681E-B142-9589-BE2E175A61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553" y="1319154"/>
                        <a:ext cx="5118497" cy="281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1" name="Rectangle 3">
            <a:extLst>
              <a:ext uri="{FF2B5EF4-FFF2-40B4-BE49-F238E27FC236}">
                <a16:creationId xmlns:a16="http://schemas.microsoft.com/office/drawing/2014/main" id="{5680052C-5F99-DD42-B781-A4190DD8D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F0 tracks</a:t>
            </a:r>
          </a:p>
        </p:txBody>
      </p:sp>
      <p:sp>
        <p:nvSpPr>
          <p:cNvPr id="160774" name="Text Box 6">
            <a:extLst>
              <a:ext uri="{FF2B5EF4-FFF2-40B4-BE49-F238E27FC236}">
                <a16:creationId xmlns:a16="http://schemas.microsoft.com/office/drawing/2014/main" id="{6B6118AD-150E-4841-8E36-863329879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1" y="3948053"/>
            <a:ext cx="6206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latin typeface="Arial" charset="0"/>
              </a:rPr>
              <a:t>time</a:t>
            </a:r>
          </a:p>
        </p:txBody>
      </p:sp>
      <p:sp>
        <p:nvSpPr>
          <p:cNvPr id="160775" name="Line 7">
            <a:extLst>
              <a:ext uri="{FF2B5EF4-FFF2-40B4-BE49-F238E27FC236}">
                <a16:creationId xmlns:a16="http://schemas.microsoft.com/office/drawing/2014/main" id="{E601245F-A205-2349-A393-408A7172CE6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48098" y="413260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0776" name="Text Box 8">
            <a:extLst>
              <a:ext uri="{FF2B5EF4-FFF2-40B4-BE49-F238E27FC236}">
                <a16:creationId xmlns:a16="http://schemas.microsoft.com/office/drawing/2014/main" id="{8BA28C8D-B61E-6A40-AE88-7922DD0D2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9915" y="2405003"/>
            <a:ext cx="8899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>
                <a:latin typeface="Arial" charset="0"/>
              </a:rPr>
              <a:t>F</a:t>
            </a:r>
            <a:r>
              <a:rPr lang="en-US" altLang="en-US" baseline="-25000">
                <a:latin typeface="Arial" charset="0"/>
              </a:rPr>
              <a:t>0</a:t>
            </a:r>
            <a:r>
              <a:rPr lang="en-US" altLang="en-US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altLang="en-US">
                <a:latin typeface="Arial" charset="0"/>
              </a:rPr>
              <a:t>(Hertz)</a:t>
            </a:r>
          </a:p>
        </p:txBody>
      </p:sp>
      <p:pic>
        <p:nvPicPr>
          <p:cNvPr id="160778" name="Picture 10">
            <a:hlinkClick r:id="" action="ppaction://media"/>
            <a:extLst>
              <a:ext uri="{FF2B5EF4-FFF2-40B4-BE49-F238E27FC236}">
                <a16:creationId xmlns:a16="http://schemas.microsoft.com/office/drawing/2014/main" id="{CC94E0A2-4885-7A4C-92A2-329D2E305B81}"/>
              </a:ext>
            </a:extLst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60490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60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>
            <a:extLst>
              <a:ext uri="{FF2B5EF4-FFF2-40B4-BE49-F238E27FC236}">
                <a16:creationId xmlns:a16="http://schemas.microsoft.com/office/drawing/2014/main" id="{7D9CE7CF-406E-F648-B955-51D34DCF6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1361509"/>
            <a:ext cx="4914900" cy="245745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2825" name="Text Box 9">
            <a:extLst>
              <a:ext uri="{FF2B5EF4-FFF2-40B4-BE49-F238E27FC236}">
                <a16:creationId xmlns:a16="http://schemas.microsoft.com/office/drawing/2014/main" id="{2A92D86D-00E9-9042-8DAD-CAB288FBC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1" y="3476059"/>
            <a:ext cx="4373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solidFill>
                  <a:srgbClr val="0000FF"/>
                </a:solidFill>
                <a:latin typeface="Arial" charset="0"/>
              </a:rPr>
              <a:t>legumes are a good source of VITAMINS</a:t>
            </a:r>
          </a:p>
        </p:txBody>
      </p:sp>
      <p:sp>
        <p:nvSpPr>
          <p:cNvPr id="162827" name="Text Box 11">
            <a:extLst>
              <a:ext uri="{FF2B5EF4-FFF2-40B4-BE49-F238E27FC236}">
                <a16:creationId xmlns:a16="http://schemas.microsoft.com/office/drawing/2014/main" id="{59D1B87B-3AE0-104F-8A66-117D5AB63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3235554"/>
            <a:ext cx="44916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t ]</a:t>
            </a:r>
          </a:p>
        </p:txBody>
      </p:sp>
      <p:sp>
        <p:nvSpPr>
          <p:cNvPr id="162831" name="Text Box 15">
            <a:extLst>
              <a:ext uri="{FF2B5EF4-FFF2-40B4-BE49-F238E27FC236}">
                <a16:creationId xmlns:a16="http://schemas.microsoft.com/office/drawing/2014/main" id="{74DF167D-8735-A04D-A4F8-1E0B6CDE8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1" y="3247460"/>
            <a:ext cx="49244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s ]</a:t>
            </a:r>
          </a:p>
        </p:txBody>
      </p:sp>
      <p:sp>
        <p:nvSpPr>
          <p:cNvPr id="162832" name="Text Box 16">
            <a:extLst>
              <a:ext uri="{FF2B5EF4-FFF2-40B4-BE49-F238E27FC236}">
                <a16:creationId xmlns:a16="http://schemas.microsoft.com/office/drawing/2014/main" id="{230CACDC-BB51-954A-A36B-AF29C37E6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1" y="3247460"/>
            <a:ext cx="49244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s ]</a:t>
            </a:r>
          </a:p>
        </p:txBody>
      </p:sp>
      <p:sp>
        <p:nvSpPr>
          <p:cNvPr id="162836" name="Line 20">
            <a:extLst>
              <a:ext uri="{FF2B5EF4-FFF2-40B4-BE49-F238E27FC236}">
                <a16:creationId xmlns:a16="http://schemas.microsoft.com/office/drawing/2014/main" id="{63CDF074-72CF-3E48-B701-1B9C0B5D67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686300" y="2333059"/>
            <a:ext cx="171450" cy="91440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2837" name="Line 21">
            <a:extLst>
              <a:ext uri="{FF2B5EF4-FFF2-40B4-BE49-F238E27FC236}">
                <a16:creationId xmlns:a16="http://schemas.microsoft.com/office/drawing/2014/main" id="{57F70F3A-23A3-F246-852E-851CFA29D03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14950" y="2390209"/>
            <a:ext cx="57150" cy="85725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2838" name="Line 22">
            <a:extLst>
              <a:ext uri="{FF2B5EF4-FFF2-40B4-BE49-F238E27FC236}">
                <a16:creationId xmlns:a16="http://schemas.microsoft.com/office/drawing/2014/main" id="{8E79B85E-8788-4147-AD7E-CB057DAEE7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15050" y="2161609"/>
            <a:ext cx="57150" cy="108585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12297" name="Object 10">
            <a:extLst>
              <a:ext uri="{FF2B5EF4-FFF2-40B4-BE49-F238E27FC236}">
                <a16:creationId xmlns:a16="http://schemas.microsoft.com/office/drawing/2014/main" id="{0C3ED47F-51AF-F74E-B474-9B8EE1BB5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906804"/>
              </p:ext>
            </p:extLst>
          </p:nvPr>
        </p:nvGraphicFramePr>
        <p:xfrm>
          <a:off x="2139553" y="1190060"/>
          <a:ext cx="5118497" cy="281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Chart" r:id="rId5" imgW="4495800" imgH="2489200" progId="Excel.Chart.8">
                  <p:embed/>
                </p:oleObj>
              </mc:Choice>
              <mc:Fallback>
                <p:oleObj name="Chart" r:id="rId5" imgW="4495800" imgH="2489200" progId="Excel.Chart.8">
                  <p:embed/>
                  <p:pic>
                    <p:nvPicPr>
                      <p:cNvPr id="12297" name="Object 10">
                        <a:extLst>
                          <a:ext uri="{FF2B5EF4-FFF2-40B4-BE49-F238E27FC236}">
                            <a16:creationId xmlns:a16="http://schemas.microsoft.com/office/drawing/2014/main" id="{0C3ED47F-51AF-F74E-B474-9B8EE1BB52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553" y="1190060"/>
                        <a:ext cx="5118497" cy="281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19" name="Rectangle 3">
            <a:extLst>
              <a:ext uri="{FF2B5EF4-FFF2-40B4-BE49-F238E27FC236}">
                <a16:creationId xmlns:a16="http://schemas.microsoft.com/office/drawing/2014/main" id="{DDF82E7D-4911-174E-A83E-B8BE6E8C2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965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F0 gaps</a:t>
            </a:r>
          </a:p>
        </p:txBody>
      </p:sp>
      <p:pic>
        <p:nvPicPr>
          <p:cNvPr id="162824" name="Picture 8">
            <a:hlinkClick r:id="" action="ppaction://media"/>
            <a:extLst>
              <a:ext uri="{FF2B5EF4-FFF2-40B4-BE49-F238E27FC236}">
                <a16:creationId xmlns:a16="http://schemas.microsoft.com/office/drawing/2014/main" id="{D40098A0-88CF-9F46-9FD6-E78B204A2C5E}"/>
              </a:ext>
            </a:extLst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475809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35" name="Text Box 19">
            <a:extLst>
              <a:ext uri="{FF2B5EF4-FFF2-40B4-BE49-F238E27FC236}">
                <a16:creationId xmlns:a16="http://schemas.microsoft.com/office/drawing/2014/main" id="{DA6E57D8-51A2-474A-B69F-4CA6BDA6B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416" y="4218949"/>
            <a:ext cx="73350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000" dirty="0"/>
              <a:t>F0 is not defined for consonants without vocal fold vibration.</a:t>
            </a:r>
          </a:p>
        </p:txBody>
      </p:sp>
    </p:spTree>
    <p:extLst>
      <p:ext uri="{BB962C8B-B14F-4D97-AF65-F5344CB8AC3E}">
        <p14:creationId xmlns:p14="http://schemas.microsoft.com/office/powerpoint/2010/main" val="666537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>
            <a:extLst>
              <a:ext uri="{FF2B5EF4-FFF2-40B4-BE49-F238E27FC236}">
                <a16:creationId xmlns:a16="http://schemas.microsoft.com/office/drawing/2014/main" id="{11E81879-5AAB-624A-88B4-F328A7EA1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1295941"/>
            <a:ext cx="4914900" cy="245745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4869" name="Text Box 5">
            <a:extLst>
              <a:ext uri="{FF2B5EF4-FFF2-40B4-BE49-F238E27FC236}">
                <a16:creationId xmlns:a16="http://schemas.microsoft.com/office/drawing/2014/main" id="{8DC1B67E-5393-6342-84D7-B8B5DCC2E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1" y="3410491"/>
            <a:ext cx="4373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solidFill>
                  <a:srgbClr val="0000FF"/>
                </a:solidFill>
                <a:latin typeface="Arial" charset="0"/>
              </a:rPr>
              <a:t>legumes are a good source of VITAMINS</a:t>
            </a:r>
          </a:p>
        </p:txBody>
      </p:sp>
      <p:sp>
        <p:nvSpPr>
          <p:cNvPr id="164871" name="Text Box 7">
            <a:extLst>
              <a:ext uri="{FF2B5EF4-FFF2-40B4-BE49-F238E27FC236}">
                <a16:creationId xmlns:a16="http://schemas.microsoft.com/office/drawing/2014/main" id="{42CF26C7-C61B-4846-88B7-AFB5E8595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1" y="3169986"/>
            <a:ext cx="49244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v ]</a:t>
            </a:r>
          </a:p>
        </p:txBody>
      </p:sp>
      <p:sp>
        <p:nvSpPr>
          <p:cNvPr id="164872" name="Text Box 8">
            <a:extLst>
              <a:ext uri="{FF2B5EF4-FFF2-40B4-BE49-F238E27FC236}">
                <a16:creationId xmlns:a16="http://schemas.microsoft.com/office/drawing/2014/main" id="{406EF475-0FC3-1B40-979A-A835BA704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181892"/>
            <a:ext cx="503664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g ]</a:t>
            </a:r>
          </a:p>
        </p:txBody>
      </p:sp>
      <p:sp>
        <p:nvSpPr>
          <p:cNvPr id="164873" name="Text Box 9">
            <a:extLst>
              <a:ext uri="{FF2B5EF4-FFF2-40B4-BE49-F238E27FC236}">
                <a16:creationId xmlns:a16="http://schemas.microsoft.com/office/drawing/2014/main" id="{3EA4E9C6-D577-0C44-A43D-CEB40EC03C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650" y="3181892"/>
            <a:ext cx="503664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g ]</a:t>
            </a:r>
          </a:p>
        </p:txBody>
      </p:sp>
      <p:sp>
        <p:nvSpPr>
          <p:cNvPr id="164875" name="Line 11">
            <a:extLst>
              <a:ext uri="{FF2B5EF4-FFF2-40B4-BE49-F238E27FC236}">
                <a16:creationId xmlns:a16="http://schemas.microsoft.com/office/drawing/2014/main" id="{496CA3A4-C7F1-1E44-B085-C75ED0A8D0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71800" y="2496091"/>
            <a:ext cx="114300" cy="68580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4876" name="Line 12">
            <a:extLst>
              <a:ext uri="{FF2B5EF4-FFF2-40B4-BE49-F238E27FC236}">
                <a16:creationId xmlns:a16="http://schemas.microsoft.com/office/drawing/2014/main" id="{D15CA8D3-07F3-F041-87DA-196B87FA81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86250" y="2553241"/>
            <a:ext cx="0" cy="62865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4877" name="Line 13">
            <a:extLst>
              <a:ext uri="{FF2B5EF4-FFF2-40B4-BE49-F238E27FC236}">
                <a16:creationId xmlns:a16="http://schemas.microsoft.com/office/drawing/2014/main" id="{65FAE406-2442-2B4B-A603-E6A0B128A2B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15000" y="2553241"/>
            <a:ext cx="228600" cy="62865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4878" name="Text Box 14">
            <a:extLst>
              <a:ext uri="{FF2B5EF4-FFF2-40B4-BE49-F238E27FC236}">
                <a16:creationId xmlns:a16="http://schemas.microsoft.com/office/drawing/2014/main" id="{4A09A931-C2A2-614C-AEF3-494B7242F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1" y="3181892"/>
            <a:ext cx="49244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>
                <a:solidFill>
                  <a:srgbClr val="990033"/>
                </a:solidFill>
              </a:rPr>
              <a:t>[ z ]</a:t>
            </a:r>
          </a:p>
        </p:txBody>
      </p:sp>
      <p:sp>
        <p:nvSpPr>
          <p:cNvPr id="164879" name="Line 15">
            <a:extLst>
              <a:ext uri="{FF2B5EF4-FFF2-40B4-BE49-F238E27FC236}">
                <a16:creationId xmlns:a16="http://schemas.microsoft.com/office/drawing/2014/main" id="{2DA43CEF-D081-8940-86E9-855B30B8F2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86150" y="2381791"/>
            <a:ext cx="114300" cy="80010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13323" name="Object 6">
            <a:extLst>
              <a:ext uri="{FF2B5EF4-FFF2-40B4-BE49-F238E27FC236}">
                <a16:creationId xmlns:a16="http://schemas.microsoft.com/office/drawing/2014/main" id="{B03B6758-BB31-AE46-9DE2-33D889C9B0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66565"/>
              </p:ext>
            </p:extLst>
          </p:nvPr>
        </p:nvGraphicFramePr>
        <p:xfrm>
          <a:off x="2139553" y="1124492"/>
          <a:ext cx="5118497" cy="281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Chart" r:id="rId5" imgW="4495800" imgH="2489200" progId="Excel.Chart.8">
                  <p:embed/>
                </p:oleObj>
              </mc:Choice>
              <mc:Fallback>
                <p:oleObj name="Chart" r:id="rId5" imgW="4495800" imgH="2489200" progId="Excel.Chart.8">
                  <p:embed/>
                  <p:pic>
                    <p:nvPicPr>
                      <p:cNvPr id="13323" name="Object 6">
                        <a:extLst>
                          <a:ext uri="{FF2B5EF4-FFF2-40B4-BE49-F238E27FC236}">
                            <a16:creationId xmlns:a16="http://schemas.microsoft.com/office/drawing/2014/main" id="{B03B6758-BB31-AE46-9DE2-33D889C9B0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553" y="1124492"/>
                        <a:ext cx="5118497" cy="281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67" name="Rectangle 3">
            <a:extLst>
              <a:ext uri="{FF2B5EF4-FFF2-40B4-BE49-F238E27FC236}">
                <a16:creationId xmlns:a16="http://schemas.microsoft.com/office/drawing/2014/main" id="{2FE09115-75ED-A74C-9DCE-F590488810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1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 dirty="0" err="1"/>
              <a:t>Microprosodic</a:t>
            </a:r>
            <a:r>
              <a:rPr lang="en-US" altLang="en-US" dirty="0"/>
              <a:t> perturbations</a:t>
            </a:r>
          </a:p>
        </p:txBody>
      </p:sp>
      <p:pic>
        <p:nvPicPr>
          <p:cNvPr id="164868" name="Picture 4">
            <a:hlinkClick r:id="" action="ppaction://media"/>
            <a:extLst>
              <a:ext uri="{FF2B5EF4-FFF2-40B4-BE49-F238E27FC236}">
                <a16:creationId xmlns:a16="http://schemas.microsoft.com/office/drawing/2014/main" id="{A539D7E6-DAA6-AB44-AE40-D36DBC1E30AF}"/>
              </a:ext>
            </a:extLst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410241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74" name="Text Box 10">
            <a:extLst>
              <a:ext uri="{FF2B5EF4-FFF2-40B4-BE49-F238E27FC236}">
                <a16:creationId xmlns:a16="http://schemas.microsoft.com/office/drawing/2014/main" id="{72C1953D-EC68-284E-8CE4-150A11D5D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403" y="3981990"/>
            <a:ext cx="7153836" cy="165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en-US" sz="2000" dirty="0">
                <a:latin typeface="Arial"/>
                <a:ea typeface="ＭＳ Ｐゴシック"/>
                <a:cs typeface="Arial"/>
              </a:rPr>
              <a:t>F</a:t>
            </a:r>
            <a:r>
              <a:rPr lang="en-US" altLang="en-US" sz="2000" baseline="-25000" dirty="0">
                <a:latin typeface="Arial"/>
                <a:ea typeface="ＭＳ Ｐゴシック"/>
                <a:cs typeface="Arial"/>
              </a:rPr>
              <a:t>0</a:t>
            </a:r>
            <a:r>
              <a:rPr lang="en-US" altLang="en-US" sz="2000" dirty="0">
                <a:latin typeface="Arial"/>
                <a:ea typeface="ＭＳ Ｐゴシック"/>
                <a:cs typeface="Arial"/>
              </a:rPr>
              <a:t> can be perturbed by vocal tract constrictions.  You can:</a:t>
            </a:r>
          </a:p>
          <a:p>
            <a:pPr marL="342900" indent="-342900">
              <a:lnSpc>
                <a:spcPct val="130000"/>
              </a:lnSpc>
              <a:buFontTx/>
              <a:buChar char="-"/>
              <a:defRPr/>
            </a:pPr>
            <a:r>
              <a:rPr lang="en-US" altLang="en-US" sz="2000" dirty="0">
                <a:latin typeface="Arial"/>
                <a:ea typeface="ＭＳ Ｐゴシック"/>
                <a:cs typeface="Arial"/>
              </a:rPr>
              <a:t>measure pitch only at vowel centers</a:t>
            </a:r>
          </a:p>
          <a:p>
            <a:pPr marL="342900" indent="-342900">
              <a:lnSpc>
                <a:spcPct val="130000"/>
              </a:lnSpc>
              <a:buFontTx/>
              <a:buChar char="-"/>
              <a:defRPr/>
            </a:pPr>
            <a:r>
              <a:rPr lang="en-US" altLang="en-US" sz="2000" dirty="0">
                <a:latin typeface="Arial"/>
                <a:ea typeface="ＭＳ Ｐゴシック"/>
                <a:cs typeface="Arial"/>
              </a:rPr>
              <a:t>weight by periodicity</a:t>
            </a:r>
          </a:p>
          <a:p>
            <a:pPr marL="342900" indent="-342900">
              <a:lnSpc>
                <a:spcPct val="130000"/>
              </a:lnSpc>
              <a:buFontTx/>
              <a:buChar char="-"/>
              <a:defRPr/>
            </a:pPr>
            <a:r>
              <a:rPr lang="en-US" altLang="en-US" sz="2000" dirty="0">
                <a:latin typeface="Arial"/>
                <a:ea typeface="ＭＳ Ｐゴシック"/>
                <a:cs typeface="Arial"/>
              </a:rPr>
              <a:t>trust the model to learn to compensate </a:t>
            </a:r>
            <a:endParaRPr lang="en-US" altLang="en-US"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1987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5760CDA5-A030-E24E-9F1F-9B567D954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3544" y="1426063"/>
            <a:ext cx="4914900" cy="245745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1801" name="Text Box 9">
            <a:extLst>
              <a:ext uri="{FF2B5EF4-FFF2-40B4-BE49-F238E27FC236}">
                <a16:creationId xmlns:a16="http://schemas.microsoft.com/office/drawing/2014/main" id="{B6234B9A-B9C0-CD49-A543-8D09D8CE7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0745" y="3540613"/>
            <a:ext cx="4373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solidFill>
                  <a:srgbClr val="0000FF"/>
                </a:solidFill>
                <a:latin typeface="Arial" charset="0"/>
              </a:rPr>
              <a:t>legumes are a good source of VITAMINS</a:t>
            </a:r>
          </a:p>
        </p:txBody>
      </p:sp>
      <p:sp>
        <p:nvSpPr>
          <p:cNvPr id="161802" name="Freeform 10">
            <a:extLst>
              <a:ext uri="{FF2B5EF4-FFF2-40B4-BE49-F238E27FC236}">
                <a16:creationId xmlns:a16="http://schemas.microsoft.com/office/drawing/2014/main" id="{D3DE0713-49A3-DD4F-B005-60C7BD451947}"/>
              </a:ext>
            </a:extLst>
          </p:cNvPr>
          <p:cNvSpPr>
            <a:spLocks/>
          </p:cNvSpPr>
          <p:nvPr/>
        </p:nvSpPr>
        <p:spPr bwMode="auto">
          <a:xfrm>
            <a:off x="2553595" y="1854688"/>
            <a:ext cx="4479131" cy="1800225"/>
          </a:xfrm>
          <a:custGeom>
            <a:avLst/>
            <a:gdLst>
              <a:gd name="T0" fmla="*/ 0 w 3762"/>
              <a:gd name="T1" fmla="*/ 785813 h 1512"/>
              <a:gd name="T2" fmla="*/ 414338 w 3762"/>
              <a:gd name="T3" fmla="*/ 728663 h 1512"/>
              <a:gd name="T4" fmla="*/ 671513 w 3762"/>
              <a:gd name="T5" fmla="*/ 514350 h 1512"/>
              <a:gd name="T6" fmla="*/ 842963 w 3762"/>
              <a:gd name="T7" fmla="*/ 457200 h 1512"/>
              <a:gd name="T8" fmla="*/ 1371600 w 3762"/>
              <a:gd name="T9" fmla="*/ 414338 h 1512"/>
              <a:gd name="T10" fmla="*/ 1643063 w 3762"/>
              <a:gd name="T11" fmla="*/ 428625 h 1512"/>
              <a:gd name="T12" fmla="*/ 2014538 w 3762"/>
              <a:gd name="T13" fmla="*/ 414338 h 1512"/>
              <a:gd name="T14" fmla="*/ 2214563 w 3762"/>
              <a:gd name="T15" fmla="*/ 471488 h 1512"/>
              <a:gd name="T16" fmla="*/ 2657475 w 3762"/>
              <a:gd name="T17" fmla="*/ 571500 h 1512"/>
              <a:gd name="T18" fmla="*/ 3157538 w 3762"/>
              <a:gd name="T19" fmla="*/ 671513 h 1512"/>
              <a:gd name="T20" fmla="*/ 3457575 w 3762"/>
              <a:gd name="T21" fmla="*/ 771525 h 1512"/>
              <a:gd name="T22" fmla="*/ 3586163 w 3762"/>
              <a:gd name="T23" fmla="*/ 814388 h 1512"/>
              <a:gd name="T24" fmla="*/ 3857625 w 3762"/>
              <a:gd name="T25" fmla="*/ 928688 h 1512"/>
              <a:gd name="T26" fmla="*/ 4014788 w 3762"/>
              <a:gd name="T27" fmla="*/ 914400 h 1512"/>
              <a:gd name="T28" fmla="*/ 4100513 w 3762"/>
              <a:gd name="T29" fmla="*/ 885825 h 1512"/>
              <a:gd name="T30" fmla="*/ 4286250 w 3762"/>
              <a:gd name="T31" fmla="*/ 657225 h 1512"/>
              <a:gd name="T32" fmla="*/ 4386263 w 3762"/>
              <a:gd name="T33" fmla="*/ 414338 h 1512"/>
              <a:gd name="T34" fmla="*/ 4457700 w 3762"/>
              <a:gd name="T35" fmla="*/ 328613 h 1512"/>
              <a:gd name="T36" fmla="*/ 4543425 w 3762"/>
              <a:gd name="T37" fmla="*/ 271463 h 1512"/>
              <a:gd name="T38" fmla="*/ 4643438 w 3762"/>
              <a:gd name="T39" fmla="*/ 157163 h 1512"/>
              <a:gd name="T40" fmla="*/ 4686300 w 3762"/>
              <a:gd name="T41" fmla="*/ 57150 h 1512"/>
              <a:gd name="T42" fmla="*/ 4814888 w 3762"/>
              <a:gd name="T43" fmla="*/ 0 h 1512"/>
              <a:gd name="T44" fmla="*/ 5043488 w 3762"/>
              <a:gd name="T45" fmla="*/ 128588 h 1512"/>
              <a:gd name="T46" fmla="*/ 5072063 w 3762"/>
              <a:gd name="T47" fmla="*/ 214313 h 1512"/>
              <a:gd name="T48" fmla="*/ 5086350 w 3762"/>
              <a:gd name="T49" fmla="*/ 257175 h 1512"/>
              <a:gd name="T50" fmla="*/ 5257800 w 3762"/>
              <a:gd name="T51" fmla="*/ 1114425 h 1512"/>
              <a:gd name="T52" fmla="*/ 5343525 w 3762"/>
              <a:gd name="T53" fmla="*/ 1243013 h 1512"/>
              <a:gd name="T54" fmla="*/ 5472113 w 3762"/>
              <a:gd name="T55" fmla="*/ 1428750 h 1512"/>
              <a:gd name="T56" fmla="*/ 5572125 w 3762"/>
              <a:gd name="T57" fmla="*/ 1585913 h 1512"/>
              <a:gd name="T58" fmla="*/ 5643563 w 3762"/>
              <a:gd name="T59" fmla="*/ 1728788 h 1512"/>
              <a:gd name="T60" fmla="*/ 5729288 w 3762"/>
              <a:gd name="T61" fmla="*/ 1914525 h 1512"/>
              <a:gd name="T62" fmla="*/ 5857875 w 3762"/>
              <a:gd name="T63" fmla="*/ 2143125 h 1512"/>
              <a:gd name="T64" fmla="*/ 5929313 w 3762"/>
              <a:gd name="T65" fmla="*/ 2271713 h 1512"/>
              <a:gd name="T66" fmla="*/ 5957888 w 3762"/>
              <a:gd name="T67" fmla="*/ 2357438 h 1512"/>
              <a:gd name="T68" fmla="*/ 5972175 w 3762"/>
              <a:gd name="T69" fmla="*/ 2400300 h 15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762" h="1512">
                <a:moveTo>
                  <a:pt x="0" y="495"/>
                </a:moveTo>
                <a:cubicBezTo>
                  <a:pt x="53" y="492"/>
                  <a:pt x="196" y="502"/>
                  <a:pt x="261" y="459"/>
                </a:cubicBezTo>
                <a:cubicBezTo>
                  <a:pt x="316" y="422"/>
                  <a:pt x="361" y="352"/>
                  <a:pt x="423" y="324"/>
                </a:cubicBezTo>
                <a:cubicBezTo>
                  <a:pt x="456" y="309"/>
                  <a:pt x="496" y="300"/>
                  <a:pt x="531" y="288"/>
                </a:cubicBezTo>
                <a:cubicBezTo>
                  <a:pt x="637" y="253"/>
                  <a:pt x="864" y="261"/>
                  <a:pt x="864" y="261"/>
                </a:cubicBezTo>
                <a:cubicBezTo>
                  <a:pt x="921" y="264"/>
                  <a:pt x="978" y="270"/>
                  <a:pt x="1035" y="270"/>
                </a:cubicBezTo>
                <a:cubicBezTo>
                  <a:pt x="1113" y="270"/>
                  <a:pt x="1191" y="259"/>
                  <a:pt x="1269" y="261"/>
                </a:cubicBezTo>
                <a:cubicBezTo>
                  <a:pt x="1313" y="262"/>
                  <a:pt x="1353" y="286"/>
                  <a:pt x="1395" y="297"/>
                </a:cubicBezTo>
                <a:cubicBezTo>
                  <a:pt x="1489" y="321"/>
                  <a:pt x="1581" y="329"/>
                  <a:pt x="1674" y="360"/>
                </a:cubicBezTo>
                <a:cubicBezTo>
                  <a:pt x="1776" y="394"/>
                  <a:pt x="1886" y="395"/>
                  <a:pt x="1989" y="423"/>
                </a:cubicBezTo>
                <a:cubicBezTo>
                  <a:pt x="2053" y="440"/>
                  <a:pt x="2115" y="465"/>
                  <a:pt x="2178" y="486"/>
                </a:cubicBezTo>
                <a:cubicBezTo>
                  <a:pt x="2201" y="494"/>
                  <a:pt x="2239" y="499"/>
                  <a:pt x="2259" y="513"/>
                </a:cubicBezTo>
                <a:cubicBezTo>
                  <a:pt x="2309" y="546"/>
                  <a:pt x="2373" y="566"/>
                  <a:pt x="2430" y="585"/>
                </a:cubicBezTo>
                <a:cubicBezTo>
                  <a:pt x="2463" y="582"/>
                  <a:pt x="2496" y="582"/>
                  <a:pt x="2529" y="576"/>
                </a:cubicBezTo>
                <a:cubicBezTo>
                  <a:pt x="2548" y="573"/>
                  <a:pt x="2583" y="558"/>
                  <a:pt x="2583" y="558"/>
                </a:cubicBezTo>
                <a:cubicBezTo>
                  <a:pt x="2616" y="509"/>
                  <a:pt x="2680" y="473"/>
                  <a:pt x="2700" y="414"/>
                </a:cubicBezTo>
                <a:cubicBezTo>
                  <a:pt x="2717" y="362"/>
                  <a:pt x="2723" y="301"/>
                  <a:pt x="2763" y="261"/>
                </a:cubicBezTo>
                <a:cubicBezTo>
                  <a:pt x="2780" y="244"/>
                  <a:pt x="2790" y="222"/>
                  <a:pt x="2808" y="207"/>
                </a:cubicBezTo>
                <a:cubicBezTo>
                  <a:pt x="2824" y="193"/>
                  <a:pt x="2862" y="171"/>
                  <a:pt x="2862" y="171"/>
                </a:cubicBezTo>
                <a:cubicBezTo>
                  <a:pt x="2904" y="108"/>
                  <a:pt x="2880" y="129"/>
                  <a:pt x="2925" y="99"/>
                </a:cubicBezTo>
                <a:cubicBezTo>
                  <a:pt x="2934" y="78"/>
                  <a:pt x="2936" y="52"/>
                  <a:pt x="2952" y="36"/>
                </a:cubicBezTo>
                <a:cubicBezTo>
                  <a:pt x="2973" y="15"/>
                  <a:pt x="3008" y="16"/>
                  <a:pt x="3033" y="0"/>
                </a:cubicBezTo>
                <a:cubicBezTo>
                  <a:pt x="3096" y="8"/>
                  <a:pt x="3148" y="16"/>
                  <a:pt x="3177" y="81"/>
                </a:cubicBezTo>
                <a:cubicBezTo>
                  <a:pt x="3185" y="98"/>
                  <a:pt x="3189" y="117"/>
                  <a:pt x="3195" y="135"/>
                </a:cubicBezTo>
                <a:cubicBezTo>
                  <a:pt x="3198" y="144"/>
                  <a:pt x="3204" y="162"/>
                  <a:pt x="3204" y="162"/>
                </a:cubicBezTo>
                <a:cubicBezTo>
                  <a:pt x="3219" y="345"/>
                  <a:pt x="3254" y="527"/>
                  <a:pt x="3312" y="702"/>
                </a:cubicBezTo>
                <a:cubicBezTo>
                  <a:pt x="3335" y="772"/>
                  <a:pt x="3351" y="739"/>
                  <a:pt x="3366" y="783"/>
                </a:cubicBezTo>
                <a:cubicBezTo>
                  <a:pt x="3382" y="832"/>
                  <a:pt x="3418" y="859"/>
                  <a:pt x="3447" y="900"/>
                </a:cubicBezTo>
                <a:cubicBezTo>
                  <a:pt x="3470" y="932"/>
                  <a:pt x="3486" y="967"/>
                  <a:pt x="3510" y="999"/>
                </a:cubicBezTo>
                <a:cubicBezTo>
                  <a:pt x="3521" y="1032"/>
                  <a:pt x="3540" y="1058"/>
                  <a:pt x="3555" y="1089"/>
                </a:cubicBezTo>
                <a:cubicBezTo>
                  <a:pt x="3574" y="1127"/>
                  <a:pt x="3588" y="1169"/>
                  <a:pt x="3609" y="1206"/>
                </a:cubicBezTo>
                <a:cubicBezTo>
                  <a:pt x="3636" y="1255"/>
                  <a:pt x="3668" y="1298"/>
                  <a:pt x="3690" y="1350"/>
                </a:cubicBezTo>
                <a:cubicBezTo>
                  <a:pt x="3719" y="1417"/>
                  <a:pt x="3665" y="1326"/>
                  <a:pt x="3735" y="1431"/>
                </a:cubicBezTo>
                <a:cubicBezTo>
                  <a:pt x="3746" y="1447"/>
                  <a:pt x="3747" y="1467"/>
                  <a:pt x="3753" y="1485"/>
                </a:cubicBezTo>
                <a:cubicBezTo>
                  <a:pt x="3756" y="1494"/>
                  <a:pt x="3762" y="1512"/>
                  <a:pt x="3762" y="1512"/>
                </a:cubicBezTo>
              </a:path>
            </a:pathLst>
          </a:custGeom>
          <a:noFill/>
          <a:ln w="57150" cap="sq" cmpd="sng">
            <a:solidFill>
              <a:schemeClr val="hlink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340" name="Object 11">
            <a:extLst>
              <a:ext uri="{FF2B5EF4-FFF2-40B4-BE49-F238E27FC236}">
                <a16:creationId xmlns:a16="http://schemas.microsoft.com/office/drawing/2014/main" id="{CF8CBD4D-9759-D348-BB4D-A06A3DE7B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170771"/>
              </p:ext>
            </p:extLst>
          </p:nvPr>
        </p:nvGraphicFramePr>
        <p:xfrm>
          <a:off x="2064247" y="1254614"/>
          <a:ext cx="5118497" cy="281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Chart" r:id="rId5" imgW="4495800" imgH="2489200" progId="Excel.Chart.8">
                  <p:embed/>
                </p:oleObj>
              </mc:Choice>
              <mc:Fallback>
                <p:oleObj name="Chart" r:id="rId5" imgW="4495800" imgH="2489200" progId="Excel.Chart.8">
                  <p:embed/>
                  <p:pic>
                    <p:nvPicPr>
                      <p:cNvPr id="14340" name="Object 11">
                        <a:extLst>
                          <a:ext uri="{FF2B5EF4-FFF2-40B4-BE49-F238E27FC236}">
                            <a16:creationId xmlns:a16="http://schemas.microsoft.com/office/drawing/2014/main" id="{CF8CBD4D-9759-D348-BB4D-A06A3DE7B6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247" y="1254614"/>
                        <a:ext cx="5118497" cy="281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5" name="Rectangle 3">
            <a:extLst>
              <a:ext uri="{FF2B5EF4-FFF2-40B4-BE49-F238E27FC236}">
                <a16:creationId xmlns:a16="http://schemas.microsoft.com/office/drawing/2014/main" id="{62E4914A-BA18-4446-810C-6A357BA989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165" y="10929"/>
            <a:ext cx="8877670" cy="11430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An Abstraction: the </a:t>
            </a:r>
            <a:r>
              <a:rPr lang="en-US" altLang="en-US" dirty="0"/>
              <a:t>pitch contour</a:t>
            </a:r>
          </a:p>
        </p:txBody>
      </p:sp>
      <p:pic>
        <p:nvPicPr>
          <p:cNvPr id="161800" name="Picture 8">
            <a:hlinkClick r:id="" action="ppaction://media"/>
            <a:extLst>
              <a:ext uri="{FF2B5EF4-FFF2-40B4-BE49-F238E27FC236}">
                <a16:creationId xmlns:a16="http://schemas.microsoft.com/office/drawing/2014/main" id="{5E039009-DEC4-5844-B8F1-442CD77F94D9}"/>
              </a:ext>
            </a:extLst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044" y="154036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04" name="Text Box 12">
            <a:extLst>
              <a:ext uri="{FF2B5EF4-FFF2-40B4-BE49-F238E27FC236}">
                <a16:creationId xmlns:a16="http://schemas.microsoft.com/office/drawing/2014/main" id="{8EA18C87-46F4-7649-9C38-7F2975177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245" y="4169264"/>
            <a:ext cx="856308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000"/>
              <a:t>Pitch contour perceptions may abstract </a:t>
            </a:r>
            <a:r>
              <a:rPr lang="en-US" altLang="en-US" sz="2000" dirty="0"/>
              <a:t>away </a:t>
            </a:r>
            <a:r>
              <a:rPr lang="en-US" altLang="en-US" sz="2000"/>
              <a:t>from local F</a:t>
            </a:r>
            <a:r>
              <a:rPr lang="en-US" altLang="en-US" sz="2000" baseline="-25000"/>
              <a:t>0</a:t>
            </a:r>
            <a:r>
              <a:rPr lang="en-US" altLang="en-US" sz="2000"/>
              <a:t> perturbations</a:t>
            </a:r>
            <a:r>
              <a:rPr lang="en-US" altLang="en-US" sz="2000">
                <a:latin typeface="Arial" charset="0"/>
              </a:rPr>
              <a:t>.</a:t>
            </a:r>
          </a:p>
          <a:p>
            <a:pPr>
              <a:defRPr/>
            </a:pPr>
            <a:endParaRPr lang="en-US" altLang="en-US" sz="2000"/>
          </a:p>
          <a:p>
            <a:r>
              <a:rPr lang="en-US" altLang="en-US" sz="2000">
                <a:latin typeface="Arial" charset="0"/>
              </a:rPr>
              <a:t>So we may i</a:t>
            </a:r>
            <a:r>
              <a:rPr lang="en-US" sz="2000"/>
              <a:t>nterpolate, smooth, and/or stylize. </a:t>
            </a:r>
          </a:p>
          <a:p>
            <a:pPr>
              <a:defRPr/>
            </a:pPr>
            <a:endParaRPr lang="en-US" altLang="en-US" sz="2000" dirty="0"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4158AC-4FE9-484B-B8D3-108C686FE882}"/>
              </a:ext>
            </a:extLst>
          </p:cNvPr>
          <p:cNvSpPr txBox="1"/>
          <p:nvPr/>
        </p:nvSpPr>
        <p:spPr>
          <a:xfrm>
            <a:off x="486781" y="6393249"/>
            <a:ext cx="8019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Caution: these operations may be neither useful nor perceptually valid </a:t>
            </a:r>
          </a:p>
        </p:txBody>
      </p:sp>
    </p:spTree>
    <p:extLst>
      <p:ext uri="{BB962C8B-B14F-4D97-AF65-F5344CB8AC3E}">
        <p14:creationId xmlns:p14="http://schemas.microsoft.com/office/powerpoint/2010/main" val="236862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C0115F2-37FC-FA43-AAA0-33AE46A14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806" y="1232423"/>
            <a:ext cx="4914900" cy="245745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5891" name="Text Box 3">
            <a:extLst>
              <a:ext uri="{FF2B5EF4-FFF2-40B4-BE49-F238E27FC236}">
                <a16:creationId xmlns:a16="http://schemas.microsoft.com/office/drawing/2014/main" id="{2FDCA49A-3CBE-4A44-A9DE-BAFF7D66E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007" y="3346973"/>
            <a:ext cx="4373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solidFill>
                  <a:srgbClr val="0000FF"/>
                </a:solidFill>
                <a:latin typeface="Arial" charset="0"/>
              </a:rPr>
              <a:t>legumes are a good source of VITAMINS</a:t>
            </a:r>
          </a:p>
        </p:txBody>
      </p:sp>
      <p:sp>
        <p:nvSpPr>
          <p:cNvPr id="165892" name="Freeform 4">
            <a:extLst>
              <a:ext uri="{FF2B5EF4-FFF2-40B4-BE49-F238E27FC236}">
                <a16:creationId xmlns:a16="http://schemas.microsoft.com/office/drawing/2014/main" id="{16E7C90C-C8FC-244C-AB4E-7298513F52C2}"/>
              </a:ext>
            </a:extLst>
          </p:cNvPr>
          <p:cNvSpPr>
            <a:spLocks/>
          </p:cNvSpPr>
          <p:nvPr/>
        </p:nvSpPr>
        <p:spPr bwMode="auto">
          <a:xfrm>
            <a:off x="2512857" y="1661048"/>
            <a:ext cx="4479131" cy="1800225"/>
          </a:xfrm>
          <a:custGeom>
            <a:avLst/>
            <a:gdLst>
              <a:gd name="T0" fmla="*/ 0 w 3762"/>
              <a:gd name="T1" fmla="*/ 785813 h 1512"/>
              <a:gd name="T2" fmla="*/ 414338 w 3762"/>
              <a:gd name="T3" fmla="*/ 728663 h 1512"/>
              <a:gd name="T4" fmla="*/ 671513 w 3762"/>
              <a:gd name="T5" fmla="*/ 514350 h 1512"/>
              <a:gd name="T6" fmla="*/ 842963 w 3762"/>
              <a:gd name="T7" fmla="*/ 457200 h 1512"/>
              <a:gd name="T8" fmla="*/ 1371600 w 3762"/>
              <a:gd name="T9" fmla="*/ 414338 h 1512"/>
              <a:gd name="T10" fmla="*/ 1643063 w 3762"/>
              <a:gd name="T11" fmla="*/ 428625 h 1512"/>
              <a:gd name="T12" fmla="*/ 2014538 w 3762"/>
              <a:gd name="T13" fmla="*/ 414338 h 1512"/>
              <a:gd name="T14" fmla="*/ 2214563 w 3762"/>
              <a:gd name="T15" fmla="*/ 471488 h 1512"/>
              <a:gd name="T16" fmla="*/ 2657475 w 3762"/>
              <a:gd name="T17" fmla="*/ 571500 h 1512"/>
              <a:gd name="T18" fmla="*/ 3157538 w 3762"/>
              <a:gd name="T19" fmla="*/ 671513 h 1512"/>
              <a:gd name="T20" fmla="*/ 3457575 w 3762"/>
              <a:gd name="T21" fmla="*/ 771525 h 1512"/>
              <a:gd name="T22" fmla="*/ 3586163 w 3762"/>
              <a:gd name="T23" fmla="*/ 814388 h 1512"/>
              <a:gd name="T24" fmla="*/ 3857625 w 3762"/>
              <a:gd name="T25" fmla="*/ 928688 h 1512"/>
              <a:gd name="T26" fmla="*/ 4014788 w 3762"/>
              <a:gd name="T27" fmla="*/ 914400 h 1512"/>
              <a:gd name="T28" fmla="*/ 4100513 w 3762"/>
              <a:gd name="T29" fmla="*/ 885825 h 1512"/>
              <a:gd name="T30" fmla="*/ 4286250 w 3762"/>
              <a:gd name="T31" fmla="*/ 657225 h 1512"/>
              <a:gd name="T32" fmla="*/ 4386263 w 3762"/>
              <a:gd name="T33" fmla="*/ 414338 h 1512"/>
              <a:gd name="T34" fmla="*/ 4457700 w 3762"/>
              <a:gd name="T35" fmla="*/ 328613 h 1512"/>
              <a:gd name="T36" fmla="*/ 4543425 w 3762"/>
              <a:gd name="T37" fmla="*/ 271463 h 1512"/>
              <a:gd name="T38" fmla="*/ 4643438 w 3762"/>
              <a:gd name="T39" fmla="*/ 157163 h 1512"/>
              <a:gd name="T40" fmla="*/ 4686300 w 3762"/>
              <a:gd name="T41" fmla="*/ 57150 h 1512"/>
              <a:gd name="T42" fmla="*/ 4814888 w 3762"/>
              <a:gd name="T43" fmla="*/ 0 h 1512"/>
              <a:gd name="T44" fmla="*/ 5043488 w 3762"/>
              <a:gd name="T45" fmla="*/ 128588 h 1512"/>
              <a:gd name="T46" fmla="*/ 5072063 w 3762"/>
              <a:gd name="T47" fmla="*/ 214313 h 1512"/>
              <a:gd name="T48" fmla="*/ 5086350 w 3762"/>
              <a:gd name="T49" fmla="*/ 257175 h 1512"/>
              <a:gd name="T50" fmla="*/ 5257800 w 3762"/>
              <a:gd name="T51" fmla="*/ 1114425 h 1512"/>
              <a:gd name="T52" fmla="*/ 5343525 w 3762"/>
              <a:gd name="T53" fmla="*/ 1243013 h 1512"/>
              <a:gd name="T54" fmla="*/ 5472113 w 3762"/>
              <a:gd name="T55" fmla="*/ 1428750 h 1512"/>
              <a:gd name="T56" fmla="*/ 5572125 w 3762"/>
              <a:gd name="T57" fmla="*/ 1585913 h 1512"/>
              <a:gd name="T58" fmla="*/ 5643563 w 3762"/>
              <a:gd name="T59" fmla="*/ 1728788 h 1512"/>
              <a:gd name="T60" fmla="*/ 5729288 w 3762"/>
              <a:gd name="T61" fmla="*/ 1914525 h 1512"/>
              <a:gd name="T62" fmla="*/ 5857875 w 3762"/>
              <a:gd name="T63" fmla="*/ 2143125 h 1512"/>
              <a:gd name="T64" fmla="*/ 5929313 w 3762"/>
              <a:gd name="T65" fmla="*/ 2271713 h 1512"/>
              <a:gd name="T66" fmla="*/ 5957888 w 3762"/>
              <a:gd name="T67" fmla="*/ 2357438 h 1512"/>
              <a:gd name="T68" fmla="*/ 5972175 w 3762"/>
              <a:gd name="T69" fmla="*/ 2400300 h 15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762" h="1512">
                <a:moveTo>
                  <a:pt x="0" y="495"/>
                </a:moveTo>
                <a:cubicBezTo>
                  <a:pt x="53" y="492"/>
                  <a:pt x="196" y="502"/>
                  <a:pt x="261" y="459"/>
                </a:cubicBezTo>
                <a:cubicBezTo>
                  <a:pt x="316" y="422"/>
                  <a:pt x="361" y="352"/>
                  <a:pt x="423" y="324"/>
                </a:cubicBezTo>
                <a:cubicBezTo>
                  <a:pt x="456" y="309"/>
                  <a:pt x="496" y="300"/>
                  <a:pt x="531" y="288"/>
                </a:cubicBezTo>
                <a:cubicBezTo>
                  <a:pt x="637" y="253"/>
                  <a:pt x="864" y="261"/>
                  <a:pt x="864" y="261"/>
                </a:cubicBezTo>
                <a:cubicBezTo>
                  <a:pt x="921" y="264"/>
                  <a:pt x="978" y="270"/>
                  <a:pt x="1035" y="270"/>
                </a:cubicBezTo>
                <a:cubicBezTo>
                  <a:pt x="1113" y="270"/>
                  <a:pt x="1191" y="259"/>
                  <a:pt x="1269" y="261"/>
                </a:cubicBezTo>
                <a:cubicBezTo>
                  <a:pt x="1313" y="262"/>
                  <a:pt x="1353" y="286"/>
                  <a:pt x="1395" y="297"/>
                </a:cubicBezTo>
                <a:cubicBezTo>
                  <a:pt x="1489" y="321"/>
                  <a:pt x="1581" y="329"/>
                  <a:pt x="1674" y="360"/>
                </a:cubicBezTo>
                <a:cubicBezTo>
                  <a:pt x="1776" y="394"/>
                  <a:pt x="1886" y="395"/>
                  <a:pt x="1989" y="423"/>
                </a:cubicBezTo>
                <a:cubicBezTo>
                  <a:pt x="2053" y="440"/>
                  <a:pt x="2115" y="465"/>
                  <a:pt x="2178" y="486"/>
                </a:cubicBezTo>
                <a:cubicBezTo>
                  <a:pt x="2201" y="494"/>
                  <a:pt x="2239" y="499"/>
                  <a:pt x="2259" y="513"/>
                </a:cubicBezTo>
                <a:cubicBezTo>
                  <a:pt x="2309" y="546"/>
                  <a:pt x="2373" y="566"/>
                  <a:pt x="2430" y="585"/>
                </a:cubicBezTo>
                <a:cubicBezTo>
                  <a:pt x="2463" y="582"/>
                  <a:pt x="2496" y="582"/>
                  <a:pt x="2529" y="576"/>
                </a:cubicBezTo>
                <a:cubicBezTo>
                  <a:pt x="2548" y="573"/>
                  <a:pt x="2583" y="558"/>
                  <a:pt x="2583" y="558"/>
                </a:cubicBezTo>
                <a:cubicBezTo>
                  <a:pt x="2616" y="509"/>
                  <a:pt x="2680" y="473"/>
                  <a:pt x="2700" y="414"/>
                </a:cubicBezTo>
                <a:cubicBezTo>
                  <a:pt x="2717" y="362"/>
                  <a:pt x="2723" y="301"/>
                  <a:pt x="2763" y="261"/>
                </a:cubicBezTo>
                <a:cubicBezTo>
                  <a:pt x="2780" y="244"/>
                  <a:pt x="2790" y="222"/>
                  <a:pt x="2808" y="207"/>
                </a:cubicBezTo>
                <a:cubicBezTo>
                  <a:pt x="2824" y="193"/>
                  <a:pt x="2862" y="171"/>
                  <a:pt x="2862" y="171"/>
                </a:cubicBezTo>
                <a:cubicBezTo>
                  <a:pt x="2904" y="108"/>
                  <a:pt x="2880" y="129"/>
                  <a:pt x="2925" y="99"/>
                </a:cubicBezTo>
                <a:cubicBezTo>
                  <a:pt x="2934" y="78"/>
                  <a:pt x="2936" y="52"/>
                  <a:pt x="2952" y="36"/>
                </a:cubicBezTo>
                <a:cubicBezTo>
                  <a:pt x="2973" y="15"/>
                  <a:pt x="3008" y="16"/>
                  <a:pt x="3033" y="0"/>
                </a:cubicBezTo>
                <a:cubicBezTo>
                  <a:pt x="3096" y="8"/>
                  <a:pt x="3148" y="16"/>
                  <a:pt x="3177" y="81"/>
                </a:cubicBezTo>
                <a:cubicBezTo>
                  <a:pt x="3185" y="98"/>
                  <a:pt x="3189" y="117"/>
                  <a:pt x="3195" y="135"/>
                </a:cubicBezTo>
                <a:cubicBezTo>
                  <a:pt x="3198" y="144"/>
                  <a:pt x="3204" y="162"/>
                  <a:pt x="3204" y="162"/>
                </a:cubicBezTo>
                <a:cubicBezTo>
                  <a:pt x="3219" y="345"/>
                  <a:pt x="3254" y="527"/>
                  <a:pt x="3312" y="702"/>
                </a:cubicBezTo>
                <a:cubicBezTo>
                  <a:pt x="3335" y="772"/>
                  <a:pt x="3351" y="739"/>
                  <a:pt x="3366" y="783"/>
                </a:cubicBezTo>
                <a:cubicBezTo>
                  <a:pt x="3382" y="832"/>
                  <a:pt x="3418" y="859"/>
                  <a:pt x="3447" y="900"/>
                </a:cubicBezTo>
                <a:cubicBezTo>
                  <a:pt x="3470" y="932"/>
                  <a:pt x="3486" y="967"/>
                  <a:pt x="3510" y="999"/>
                </a:cubicBezTo>
                <a:cubicBezTo>
                  <a:pt x="3521" y="1032"/>
                  <a:pt x="3540" y="1058"/>
                  <a:pt x="3555" y="1089"/>
                </a:cubicBezTo>
                <a:cubicBezTo>
                  <a:pt x="3574" y="1127"/>
                  <a:pt x="3588" y="1169"/>
                  <a:pt x="3609" y="1206"/>
                </a:cubicBezTo>
                <a:cubicBezTo>
                  <a:pt x="3636" y="1255"/>
                  <a:pt x="3668" y="1298"/>
                  <a:pt x="3690" y="1350"/>
                </a:cubicBezTo>
                <a:cubicBezTo>
                  <a:pt x="3719" y="1417"/>
                  <a:pt x="3665" y="1326"/>
                  <a:pt x="3735" y="1431"/>
                </a:cubicBezTo>
                <a:cubicBezTo>
                  <a:pt x="3746" y="1447"/>
                  <a:pt x="3747" y="1467"/>
                  <a:pt x="3753" y="1485"/>
                </a:cubicBezTo>
                <a:cubicBezTo>
                  <a:pt x="3756" y="1494"/>
                  <a:pt x="3762" y="1512"/>
                  <a:pt x="3762" y="1512"/>
                </a:cubicBezTo>
              </a:path>
            </a:pathLst>
          </a:custGeom>
          <a:noFill/>
          <a:ln w="57150" cap="sq" cmpd="sng">
            <a:solidFill>
              <a:schemeClr val="hlink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5364" name="Object 5">
            <a:extLst>
              <a:ext uri="{FF2B5EF4-FFF2-40B4-BE49-F238E27FC236}">
                <a16:creationId xmlns:a16="http://schemas.microsoft.com/office/drawing/2014/main" id="{70E52EF1-0329-C84C-8BAC-ABD516DA0B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045974"/>
              </p:ext>
            </p:extLst>
          </p:nvPr>
        </p:nvGraphicFramePr>
        <p:xfrm>
          <a:off x="2023509" y="1060974"/>
          <a:ext cx="5118497" cy="281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Chart" r:id="rId5" imgW="4495800" imgH="2489200" progId="Excel.Chart.8">
                  <p:embed/>
                </p:oleObj>
              </mc:Choice>
              <mc:Fallback>
                <p:oleObj name="Chart" r:id="rId5" imgW="4495800" imgH="2489200" progId="Excel.Chart.8">
                  <p:embed/>
                  <p:pic>
                    <p:nvPicPr>
                      <p:cNvPr id="15364" name="Object 5">
                        <a:extLst>
                          <a:ext uri="{FF2B5EF4-FFF2-40B4-BE49-F238E27FC236}">
                            <a16:creationId xmlns:a16="http://schemas.microsoft.com/office/drawing/2014/main" id="{70E52EF1-0329-C84C-8BAC-ABD516DA0B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3509" y="1060974"/>
                        <a:ext cx="5118497" cy="281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894" name="Rectangle 6">
            <a:extLst>
              <a:ext uri="{FF2B5EF4-FFF2-40B4-BE49-F238E27FC236}">
                <a16:creationId xmlns:a16="http://schemas.microsoft.com/office/drawing/2014/main" id="{D2BCE949-35CF-CD42-BE58-9120AE92BA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The ‘swells’ and the ‘waves’ </a:t>
            </a:r>
          </a:p>
        </p:txBody>
      </p:sp>
      <p:pic>
        <p:nvPicPr>
          <p:cNvPr id="165895" name="Picture 7">
            <a:hlinkClick r:id="" action="ppaction://media"/>
            <a:extLst>
              <a:ext uri="{FF2B5EF4-FFF2-40B4-BE49-F238E27FC236}">
                <a16:creationId xmlns:a16="http://schemas.microsoft.com/office/drawing/2014/main" id="{092E7CF0-C5E8-8548-AE26-131CC2762844}"/>
              </a:ext>
            </a:extLst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306" y="134672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7" name="Text Box 9">
            <a:extLst>
              <a:ext uri="{FF2B5EF4-FFF2-40B4-BE49-F238E27FC236}">
                <a16:creationId xmlns:a16="http://schemas.microsoft.com/office/drawing/2014/main" id="{FABF4AFD-894D-CB44-B9B2-52FD09DF1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3156" y="1232423"/>
            <a:ext cx="18582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990033"/>
                </a:solidFill>
                <a:latin typeface="Arial" charset="0"/>
              </a:rPr>
              <a:t>‘wave’ = accent</a:t>
            </a:r>
          </a:p>
        </p:txBody>
      </p:sp>
      <p:sp>
        <p:nvSpPr>
          <p:cNvPr id="165898" name="Text Box 10">
            <a:extLst>
              <a:ext uri="{FF2B5EF4-FFF2-40B4-BE49-F238E27FC236}">
                <a16:creationId xmlns:a16="http://schemas.microsoft.com/office/drawing/2014/main" id="{C12D129B-0F13-9D45-AFC8-A788A9BE8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8706" y="2775473"/>
            <a:ext cx="18839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990033"/>
                </a:solidFill>
                <a:latin typeface="Arial" charset="0"/>
              </a:rPr>
              <a:t>‘swell’ = phrase</a:t>
            </a:r>
          </a:p>
        </p:txBody>
      </p:sp>
      <p:sp>
        <p:nvSpPr>
          <p:cNvPr id="165899" name="Line 11">
            <a:extLst>
              <a:ext uri="{FF2B5EF4-FFF2-40B4-BE49-F238E27FC236}">
                <a16:creationId xmlns:a16="http://schemas.microsoft.com/office/drawing/2014/main" id="{4187FF03-088A-EE4A-935C-0D71208B2D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1456" y="2489723"/>
            <a:ext cx="3829050" cy="45720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5900" name="Line 12">
            <a:extLst>
              <a:ext uri="{FF2B5EF4-FFF2-40B4-BE49-F238E27FC236}">
                <a16:creationId xmlns:a16="http://schemas.microsoft.com/office/drawing/2014/main" id="{90422977-F311-1C47-AC08-4D491F05CCB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0356" y="1575323"/>
            <a:ext cx="742950" cy="628650"/>
          </a:xfrm>
          <a:prstGeom prst="line">
            <a:avLst/>
          </a:prstGeom>
          <a:noFill/>
          <a:ln w="25400" cap="sq">
            <a:solidFill>
              <a:srgbClr val="990033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83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28700"/>
          </a:xfrm>
        </p:spPr>
        <p:txBody>
          <a:bodyPr/>
          <a:lstStyle/>
          <a:p>
            <a:r>
              <a:rPr lang="en-US" sz="4000" dirty="0"/>
              <a:t>Visualizing Pitch Contours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001" t="41998" r="22000" b="9497"/>
          <a:stretch/>
        </p:blipFill>
        <p:spPr>
          <a:xfrm>
            <a:off x="-128382" y="1143000"/>
            <a:ext cx="9276939" cy="52724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15ED8-70EC-43EF-A123-7714CE3A7505}"/>
              </a:ext>
            </a:extLst>
          </p:cNvPr>
          <p:cNvSpPr txBox="1"/>
          <p:nvPr/>
        </p:nvSpPr>
        <p:spPr>
          <a:xfrm>
            <a:off x="537878" y="6458627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/>
              <a:t>Cangemi &amp; Albert, 2016</a:t>
            </a:r>
            <a:endParaRPr lang="en-US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FBC6C5-483B-45AF-B559-A0D20E1338E1}"/>
              </a:ext>
            </a:extLst>
          </p:cNvPr>
          <p:cNvSpPr/>
          <p:nvPr/>
        </p:nvSpPr>
        <p:spPr bwMode="auto">
          <a:xfrm>
            <a:off x="188007" y="1367328"/>
            <a:ext cx="8759440" cy="6836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0866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People Perceive?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Candidates for significant prosodic events include:</a:t>
            </a:r>
          </a:p>
          <a:p>
            <a:r>
              <a:rPr lang="en-US" sz="2400" dirty="0"/>
              <a:t>Pitch turning points</a:t>
            </a:r>
          </a:p>
          <a:p>
            <a:r>
              <a:rPr lang="en-US" sz="2400" dirty="0"/>
              <a:t>Pitch peak shapes</a:t>
            </a:r>
          </a:p>
          <a:p>
            <a:r>
              <a:rPr lang="en-US" sz="2400" dirty="0"/>
              <a:t>Overall contours</a:t>
            </a:r>
          </a:p>
          <a:p>
            <a:r>
              <a:rPr lang="en-US" sz="2400" dirty="0"/>
              <a:t>Average pitch per syllable</a:t>
            </a:r>
          </a:p>
          <a:p>
            <a:r>
              <a:rPr lang="en-US" sz="2400" dirty="0"/>
              <a:t>Slope … final slope</a:t>
            </a:r>
          </a:p>
          <a:p>
            <a:r>
              <a:rPr lang="en-US" sz="2400" dirty="0"/>
              <a:t>Pitch range … standard deviation … </a:t>
            </a:r>
            <a:r>
              <a:rPr lang="en-US" sz="2400"/>
              <a:t>interquartile range</a:t>
            </a:r>
          </a:p>
          <a:p>
            <a:pPr marL="0" indent="0">
              <a:buNone/>
            </a:pPr>
            <a:r>
              <a:rPr lang="en-US" sz="2400"/>
              <a:t>    </a:t>
            </a:r>
            <a:r>
              <a:rPr lang="en-US" sz="2400" b="1"/>
              <a:t>. . .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2897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5103803"/>
            <a:ext cx="5791200" cy="88968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Maybe also with auditory significance, and communicative significance</a:t>
            </a:r>
          </a:p>
        </p:txBody>
      </p:sp>
      <p:pic>
        <p:nvPicPr>
          <p:cNvPr id="6146" name="Picture 2" descr="https://www.phon.ucl.ac.uk/courses/spsci/expphon/images/fxmode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08746"/>
            <a:ext cx="5334000" cy="336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624391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/>
              <a:t>https://www.phon.ucl.ac.uk/courses/spsci/expphon/week4.php</a:t>
            </a:r>
          </a:p>
        </p:txBody>
      </p:sp>
    </p:spTree>
    <p:extLst>
      <p:ext uri="{BB962C8B-B14F-4D97-AF65-F5344CB8AC3E}">
        <p14:creationId xmlns:p14="http://schemas.microsoft.com/office/powerpoint/2010/main" val="42271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63E16-0498-48D9-B52A-2A1C2B5EB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349"/>
            <a:ext cx="8229600" cy="1143000"/>
          </a:xfrm>
        </p:spPr>
        <p:txBody>
          <a:bodyPr/>
          <a:lstStyle/>
          <a:p>
            <a:r>
              <a:rPr lang="en-US"/>
              <a:t>Perception is Tricky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57B70-87F4-469A-81AD-D2567BDAAEBA}"/>
              </a:ext>
            </a:extLst>
          </p:cNvPr>
          <p:cNvSpPr txBox="1"/>
          <p:nvPr/>
        </p:nvSpPr>
        <p:spPr>
          <a:xfrm>
            <a:off x="607723" y="6355049"/>
            <a:ext cx="650630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/>
              <a:t>Mark Liberman  https://languagelog.ldc.upenn.edu/nll/?p=34251</a:t>
            </a:r>
          </a:p>
        </p:txBody>
      </p:sp>
      <p:pic>
        <p:nvPicPr>
          <p:cNvPr id="10" name="hatch-MaryGardinerX1_12.wav">
            <a:hlinkClick r:id="" action="ppaction://media"/>
            <a:extLst>
              <a:ext uri="{FF2B5EF4-FFF2-40B4-BE49-F238E27FC236}">
                <a16:creationId xmlns:a16="http://schemas.microsoft.com/office/drawing/2014/main" id="{7863BEC5-52B8-41EA-A14E-DB56440C4D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2264" y="1558899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82D8133-9315-4C83-968D-B02BB92EEAA2}"/>
              </a:ext>
            </a:extLst>
          </p:cNvPr>
          <p:cNvSpPr txBox="1"/>
          <p:nvPr/>
        </p:nvSpPr>
        <p:spPr>
          <a:xfrm>
            <a:off x="3145536" y="16110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>
                <a:effectLst/>
                <a:latin typeface="Verdana" panose="020B0604030504040204" pitchFamily="34" charset="0"/>
              </a:rPr>
              <a:t>once the eggs hatch</a:t>
            </a:r>
            <a:endParaRPr lang="en-US" i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DCBF96-2981-4D28-8490-C1EF8CE4A514}"/>
              </a:ext>
            </a:extLst>
          </p:cNvPr>
          <p:cNvSpPr txBox="1"/>
          <p:nvPr/>
        </p:nvSpPr>
        <p:spPr>
          <a:xfrm>
            <a:off x="5202936" y="2570049"/>
            <a:ext cx="32735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>
                <a:effectLst/>
                <a:latin typeface="Verdana" panose="020B0604030504040204" pitchFamily="34" charset="0"/>
              </a:rPr>
              <a:t>Which is higher in pitch? 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BD7C79-06FA-44BB-A94E-B7E384D7668C}"/>
              </a:ext>
            </a:extLst>
          </p:cNvPr>
          <p:cNvCxnSpPr/>
          <p:nvPr/>
        </p:nvCxnSpPr>
        <p:spPr bwMode="auto">
          <a:xfrm>
            <a:off x="3712464" y="2039221"/>
            <a:ext cx="1426464" cy="51254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C3F925A-4305-4A18-A731-F1739A02DDF9}"/>
              </a:ext>
            </a:extLst>
          </p:cNvPr>
          <p:cNvCxnSpPr/>
          <p:nvPr/>
        </p:nvCxnSpPr>
        <p:spPr bwMode="auto">
          <a:xfrm>
            <a:off x="5202936" y="2048365"/>
            <a:ext cx="82296" cy="50339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2D476853-5D7D-4AD3-BCC1-624400E0BE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900" t="47307" r="1700" b="15023"/>
          <a:stretch/>
        </p:blipFill>
        <p:spPr>
          <a:xfrm>
            <a:off x="1102204" y="3453579"/>
            <a:ext cx="7168896" cy="12320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B0326E6-D53E-47E9-8325-80D5920CCE1D}"/>
              </a:ext>
            </a:extLst>
          </p:cNvPr>
          <p:cNvSpPr txBox="1"/>
          <p:nvPr/>
        </p:nvSpPr>
        <p:spPr>
          <a:xfrm>
            <a:off x="1280160" y="481529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>
                <a:effectLst/>
                <a:latin typeface="Verdana" panose="020B0604030504040204" pitchFamily="34" charset="0"/>
              </a:rPr>
              <a:t>once          the eggs                 hatch</a:t>
            </a:r>
            <a:endParaRPr lang="en-US" i="1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DAC3C21-EA29-4BF9-BCFB-D359209B02A3}"/>
              </a:ext>
            </a:extLst>
          </p:cNvPr>
          <p:cNvSpPr/>
          <p:nvPr/>
        </p:nvSpPr>
        <p:spPr bwMode="auto">
          <a:xfrm>
            <a:off x="5125040" y="3874415"/>
            <a:ext cx="1112363" cy="103695"/>
          </a:xfrm>
          <a:custGeom>
            <a:avLst/>
            <a:gdLst>
              <a:gd name="connsiteX0" fmla="*/ 0 w 1112363"/>
              <a:gd name="connsiteY0" fmla="*/ 94268 h 103695"/>
              <a:gd name="connsiteX1" fmla="*/ 37707 w 1112363"/>
              <a:gd name="connsiteY1" fmla="*/ 100553 h 103695"/>
              <a:gd name="connsiteX2" fmla="*/ 47134 w 1112363"/>
              <a:gd name="connsiteY2" fmla="*/ 103695 h 103695"/>
              <a:gd name="connsiteX3" fmla="*/ 53418 w 1112363"/>
              <a:gd name="connsiteY3" fmla="*/ 94268 h 103695"/>
              <a:gd name="connsiteX4" fmla="*/ 75414 w 1112363"/>
              <a:gd name="connsiteY4" fmla="*/ 81699 h 103695"/>
              <a:gd name="connsiteX5" fmla="*/ 94268 w 1112363"/>
              <a:gd name="connsiteY5" fmla="*/ 69130 h 103695"/>
              <a:gd name="connsiteX6" fmla="*/ 213674 w 1112363"/>
              <a:gd name="connsiteY6" fmla="*/ 62845 h 103695"/>
              <a:gd name="connsiteX7" fmla="*/ 226243 w 1112363"/>
              <a:gd name="connsiteY7" fmla="*/ 56561 h 103695"/>
              <a:gd name="connsiteX8" fmla="*/ 351934 w 1112363"/>
              <a:gd name="connsiteY8" fmla="*/ 62845 h 103695"/>
              <a:gd name="connsiteX9" fmla="*/ 417921 w 1112363"/>
              <a:gd name="connsiteY9" fmla="*/ 65988 h 103695"/>
              <a:gd name="connsiteX10" fmla="*/ 443060 w 1112363"/>
              <a:gd name="connsiteY10" fmla="*/ 50276 h 103695"/>
              <a:gd name="connsiteX11" fmla="*/ 455629 w 1112363"/>
              <a:gd name="connsiteY11" fmla="*/ 47134 h 103695"/>
              <a:gd name="connsiteX12" fmla="*/ 512189 w 1112363"/>
              <a:gd name="connsiteY12" fmla="*/ 40850 h 103695"/>
              <a:gd name="connsiteX13" fmla="*/ 524758 w 1112363"/>
              <a:gd name="connsiteY13" fmla="*/ 37707 h 103695"/>
              <a:gd name="connsiteX14" fmla="*/ 625311 w 1112363"/>
              <a:gd name="connsiteY14" fmla="*/ 31423 h 103695"/>
              <a:gd name="connsiteX15" fmla="*/ 675587 w 1112363"/>
              <a:gd name="connsiteY15" fmla="*/ 25138 h 103695"/>
              <a:gd name="connsiteX16" fmla="*/ 710152 w 1112363"/>
              <a:gd name="connsiteY16" fmla="*/ 21996 h 103695"/>
              <a:gd name="connsiteX17" fmla="*/ 738433 w 1112363"/>
              <a:gd name="connsiteY17" fmla="*/ 15711 h 103695"/>
              <a:gd name="connsiteX18" fmla="*/ 751002 w 1112363"/>
              <a:gd name="connsiteY18" fmla="*/ 12569 h 103695"/>
              <a:gd name="connsiteX19" fmla="*/ 782424 w 1112363"/>
              <a:gd name="connsiteY19" fmla="*/ 9427 h 103695"/>
              <a:gd name="connsiteX20" fmla="*/ 917542 w 1112363"/>
              <a:gd name="connsiteY20" fmla="*/ 9427 h 103695"/>
              <a:gd name="connsiteX21" fmla="*/ 942680 w 1112363"/>
              <a:gd name="connsiteY21" fmla="*/ 3142 h 103695"/>
              <a:gd name="connsiteX22" fmla="*/ 955249 w 1112363"/>
              <a:gd name="connsiteY22" fmla="*/ 0 h 103695"/>
              <a:gd name="connsiteX23" fmla="*/ 1112363 w 1112363"/>
              <a:gd name="connsiteY23" fmla="*/ 3142 h 10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12363" h="103695">
                <a:moveTo>
                  <a:pt x="0" y="94268"/>
                </a:moveTo>
                <a:cubicBezTo>
                  <a:pt x="12429" y="96043"/>
                  <a:pt x="25445" y="97487"/>
                  <a:pt x="37707" y="100553"/>
                </a:cubicBezTo>
                <a:cubicBezTo>
                  <a:pt x="40920" y="101356"/>
                  <a:pt x="43992" y="102648"/>
                  <a:pt x="47134" y="103695"/>
                </a:cubicBezTo>
                <a:cubicBezTo>
                  <a:pt x="49229" y="100553"/>
                  <a:pt x="50748" y="96938"/>
                  <a:pt x="53418" y="94268"/>
                </a:cubicBezTo>
                <a:cubicBezTo>
                  <a:pt x="58849" y="88837"/>
                  <a:pt x="69258" y="85393"/>
                  <a:pt x="75414" y="81699"/>
                </a:cubicBezTo>
                <a:cubicBezTo>
                  <a:pt x="81891" y="77813"/>
                  <a:pt x="87102" y="71518"/>
                  <a:pt x="94268" y="69130"/>
                </a:cubicBezTo>
                <a:cubicBezTo>
                  <a:pt x="138488" y="54392"/>
                  <a:pt x="100384" y="66083"/>
                  <a:pt x="213674" y="62845"/>
                </a:cubicBezTo>
                <a:cubicBezTo>
                  <a:pt x="217864" y="60750"/>
                  <a:pt x="221560" y="56681"/>
                  <a:pt x="226243" y="56561"/>
                </a:cubicBezTo>
                <a:cubicBezTo>
                  <a:pt x="313853" y="54315"/>
                  <a:pt x="304294" y="53318"/>
                  <a:pt x="351934" y="62845"/>
                </a:cubicBezTo>
                <a:cubicBezTo>
                  <a:pt x="378462" y="76110"/>
                  <a:pt x="367421" y="73202"/>
                  <a:pt x="417921" y="65988"/>
                </a:cubicBezTo>
                <a:cubicBezTo>
                  <a:pt x="428134" y="64529"/>
                  <a:pt x="434614" y="54499"/>
                  <a:pt x="443060" y="50276"/>
                </a:cubicBezTo>
                <a:cubicBezTo>
                  <a:pt x="446923" y="48345"/>
                  <a:pt x="451394" y="47981"/>
                  <a:pt x="455629" y="47134"/>
                </a:cubicBezTo>
                <a:cubicBezTo>
                  <a:pt x="477982" y="42664"/>
                  <a:pt x="485832" y="43046"/>
                  <a:pt x="512189" y="40850"/>
                </a:cubicBezTo>
                <a:cubicBezTo>
                  <a:pt x="516379" y="39802"/>
                  <a:pt x="520490" y="38364"/>
                  <a:pt x="524758" y="37707"/>
                </a:cubicBezTo>
                <a:cubicBezTo>
                  <a:pt x="556767" y="32782"/>
                  <a:pt x="595013" y="32740"/>
                  <a:pt x="625311" y="31423"/>
                </a:cubicBezTo>
                <a:cubicBezTo>
                  <a:pt x="647968" y="23869"/>
                  <a:pt x="630304" y="28911"/>
                  <a:pt x="675587" y="25138"/>
                </a:cubicBezTo>
                <a:lnTo>
                  <a:pt x="710152" y="21996"/>
                </a:lnTo>
                <a:cubicBezTo>
                  <a:pt x="740804" y="14333"/>
                  <a:pt x="702530" y="23690"/>
                  <a:pt x="738433" y="15711"/>
                </a:cubicBezTo>
                <a:cubicBezTo>
                  <a:pt x="742649" y="14774"/>
                  <a:pt x="746727" y="13180"/>
                  <a:pt x="751002" y="12569"/>
                </a:cubicBezTo>
                <a:cubicBezTo>
                  <a:pt x="761422" y="11080"/>
                  <a:pt x="771950" y="10474"/>
                  <a:pt x="782424" y="9427"/>
                </a:cubicBezTo>
                <a:cubicBezTo>
                  <a:pt x="851445" y="12303"/>
                  <a:pt x="853549" y="14759"/>
                  <a:pt x="917542" y="9427"/>
                </a:cubicBezTo>
                <a:cubicBezTo>
                  <a:pt x="931077" y="8299"/>
                  <a:pt x="931550" y="6322"/>
                  <a:pt x="942680" y="3142"/>
                </a:cubicBezTo>
                <a:cubicBezTo>
                  <a:pt x="946832" y="1956"/>
                  <a:pt x="951059" y="1047"/>
                  <a:pt x="955249" y="0"/>
                </a:cubicBezTo>
                <a:cubicBezTo>
                  <a:pt x="1083029" y="3549"/>
                  <a:pt x="1030649" y="3142"/>
                  <a:pt x="1112363" y="3142"/>
                </a:cubicBezTo>
              </a:path>
            </a:pathLst>
          </a:custGeom>
          <a:noFill/>
          <a:ln w="28575" cap="flat" cmpd="sng" algn="ctr">
            <a:solidFill>
              <a:srgbClr val="05ADE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79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Perception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5BC16D-53AF-4BF6-AD9A-C002DF36B784}"/>
              </a:ext>
            </a:extLst>
          </p:cNvPr>
          <p:cNvSpPr txBox="1"/>
          <p:nvPr/>
        </p:nvSpPr>
        <p:spPr>
          <a:xfrm>
            <a:off x="1411549" y="4480391"/>
            <a:ext cx="6320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Do you hear a final rise or final fall? </a:t>
            </a:r>
          </a:p>
        </p:txBody>
      </p:sp>
      <p:pic>
        <p:nvPicPr>
          <p:cNvPr id="6" name="SP_12">
            <a:hlinkClick r:id="" action="ppaction://media"/>
            <a:extLst>
              <a:ext uri="{FF2B5EF4-FFF2-40B4-BE49-F238E27FC236}">
                <a16:creationId xmlns:a16="http://schemas.microsoft.com/office/drawing/2014/main" id="{F9BC9681-79F3-49C6-BE2B-0FE792A92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199" y="17012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0EBED-0195-4122-A900-6B438173D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0755"/>
            <a:ext cx="8229600" cy="1143000"/>
          </a:xfrm>
        </p:spPr>
        <p:txBody>
          <a:bodyPr/>
          <a:lstStyle/>
          <a:p>
            <a:r>
              <a:rPr lang="en-US"/>
              <a:t>Pitch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DA113B-F75F-4919-A456-69B4D6254F62}"/>
              </a:ext>
            </a:extLst>
          </p:cNvPr>
          <p:cNvSpPr txBox="1"/>
          <p:nvPr/>
        </p:nvSpPr>
        <p:spPr>
          <a:xfrm>
            <a:off x="3335784" y="6581001"/>
            <a:ext cx="2472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slides from Francisco Torreira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AFB425-3AB7-4BB6-B3E1-02BD9B5A0023}"/>
              </a:ext>
            </a:extLst>
          </p:cNvPr>
          <p:cNvSpPr txBox="1"/>
          <p:nvPr/>
        </p:nvSpPr>
        <p:spPr>
          <a:xfrm>
            <a:off x="3451198" y="2485721"/>
            <a:ext cx="2472432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Articulation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Acoustics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400"/>
              <a:t>Perception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1732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74" y="2532885"/>
            <a:ext cx="7146051" cy="2630429"/>
          </a:xfrm>
        </p:spPr>
      </p:pic>
      <p:pic>
        <p:nvPicPr>
          <p:cNvPr id="5" name="SP_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199" y="1701217"/>
            <a:ext cx="609600" cy="6096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565FFE2-54E7-45E3-9964-7F0501ED3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49059"/>
            <a:ext cx="8229600" cy="1092061"/>
          </a:xfrm>
        </p:spPr>
        <p:txBody>
          <a:bodyPr/>
          <a:lstStyle/>
          <a:p>
            <a:r>
              <a:rPr lang="en-US"/>
              <a:t>Perception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0F4ADF-5078-4D5F-91AF-7FBF8B980647}"/>
              </a:ext>
            </a:extLst>
          </p:cNvPr>
          <p:cNvSpPr txBox="1">
            <a:spLocks/>
          </p:cNvSpPr>
          <p:nvPr/>
        </p:nvSpPr>
        <p:spPr bwMode="auto">
          <a:xfrm>
            <a:off x="1206492" y="5312227"/>
            <a:ext cx="6938533" cy="34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000" kern="0"/>
              <a:t>Ribbon width and darkness represent periodic energy </a:t>
            </a:r>
          </a:p>
          <a:p>
            <a:pPr marL="0" indent="0">
              <a:buFontTx/>
              <a:buNone/>
            </a:pPr>
            <a:endParaRPr lang="en-US" sz="2000" kern="0"/>
          </a:p>
          <a:p>
            <a:endParaRPr lang="en-US" sz="2000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71DD3BB-1692-4E82-BEF3-8A7E63E0BD7C}"/>
              </a:ext>
            </a:extLst>
          </p:cNvPr>
          <p:cNvSpPr txBox="1">
            <a:spLocks/>
          </p:cNvSpPr>
          <p:nvPr/>
        </p:nvSpPr>
        <p:spPr bwMode="auto">
          <a:xfrm>
            <a:off x="998974" y="6506169"/>
            <a:ext cx="6938533" cy="34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1200" kern="0"/>
              <a:t>(Cangemi, Albert, Grice, 2018 )</a:t>
            </a:r>
            <a:endParaRPr lang="en-US" sz="2000" kern="0"/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55738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BFDF5E5-8B93-40C2-A38E-770C5E91EEFB}"/>
              </a:ext>
            </a:extLst>
          </p:cNvPr>
          <p:cNvSpPr/>
          <p:nvPr/>
        </p:nvSpPr>
        <p:spPr bwMode="auto">
          <a:xfrm>
            <a:off x="2041864" y="310715"/>
            <a:ext cx="5421382" cy="452018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68805-6C95-4F2C-95A3-4E3181F72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1864" y="5014272"/>
            <a:ext cx="5734975" cy="984069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The human pitch center probably does not correspond to a single area…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B6D96B-F8C5-4BC4-827F-C4091B29E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784" y="405672"/>
            <a:ext cx="5132034" cy="432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C304F9-4DB6-4F08-A2F4-8DDFECCD7149}"/>
              </a:ext>
            </a:extLst>
          </p:cNvPr>
          <p:cNvSpPr txBox="1"/>
          <p:nvPr/>
        </p:nvSpPr>
        <p:spPr>
          <a:xfrm>
            <a:off x="681361" y="6486101"/>
            <a:ext cx="77812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>
                <a:effectLst/>
                <a:latin typeface="+mn-lt"/>
              </a:rPr>
              <a:t>Christopher J. Yuskaitis, Mahsa Parviz et al, 2015</a:t>
            </a:r>
            <a:endParaRPr lang="en-US" sz="11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515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9" name="Text Box 5">
            <a:extLst>
              <a:ext uri="{FF2B5EF4-FFF2-40B4-BE49-F238E27FC236}">
                <a16:creationId xmlns:a16="http://schemas.microsoft.com/office/drawing/2014/main" id="{C74EE615-0CC5-A24F-AFB1-41770C89B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90" y="1374558"/>
            <a:ext cx="5325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rate of vibration of the vocal folds</a:t>
            </a:r>
          </a:p>
          <a:p>
            <a:r>
              <a:rPr lang="en-US" altLang="en-US" b="1"/>
              <a:t>  </a:t>
            </a:r>
            <a:r>
              <a:rPr lang="en-US" altLang="en-US"/>
              <a:t>= fundamental frequency </a:t>
            </a:r>
          </a:p>
          <a:p>
            <a:r>
              <a:rPr lang="en-US" altLang="en-US"/>
              <a:t>  = F</a:t>
            </a:r>
            <a:r>
              <a:rPr lang="en-US" altLang="en-US" baseline="-25000"/>
              <a:t>0</a:t>
            </a:r>
            <a:endParaRPr lang="en-US" altLang="en-US" baseline="-25000" dirty="0">
              <a:cs typeface="Arial" panose="020B0604020202020204" pitchFamily="34" charset="0"/>
            </a:endParaRPr>
          </a:p>
        </p:txBody>
      </p:sp>
      <p:sp>
        <p:nvSpPr>
          <p:cNvPr id="154630" name="Line 6">
            <a:extLst>
              <a:ext uri="{FF2B5EF4-FFF2-40B4-BE49-F238E27FC236}">
                <a16:creationId xmlns:a16="http://schemas.microsoft.com/office/drawing/2014/main" id="{2977B1CE-302D-A64B-8F4C-926294AC79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7864" y="2765051"/>
            <a:ext cx="2811" cy="1305851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4631" name="Line 7">
            <a:extLst>
              <a:ext uri="{FF2B5EF4-FFF2-40B4-BE49-F238E27FC236}">
                <a16:creationId xmlns:a16="http://schemas.microsoft.com/office/drawing/2014/main" id="{4B7C094F-DB58-564E-9EAE-AA513ED408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26804" y="4064077"/>
            <a:ext cx="1704514" cy="1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633" name="Text Box 9">
            <a:extLst>
              <a:ext uri="{FF2B5EF4-FFF2-40B4-BE49-F238E27FC236}">
                <a16:creationId xmlns:a16="http://schemas.microsoft.com/office/drawing/2014/main" id="{1934CD16-3DA7-9740-8C0A-4A4ACF570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3532" y="3239905"/>
            <a:ext cx="107433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/>
              <a:t>perceived </a:t>
            </a:r>
          </a:p>
          <a:p>
            <a:pPr algn="ctr">
              <a:defRPr/>
            </a:pPr>
            <a:r>
              <a:rPr lang="en-US" altLang="en-US" sz="1500"/>
              <a:t>pitch</a:t>
            </a:r>
          </a:p>
        </p:txBody>
      </p:sp>
      <p:sp>
        <p:nvSpPr>
          <p:cNvPr id="154634" name="Text Box 10">
            <a:extLst>
              <a:ext uri="{FF2B5EF4-FFF2-40B4-BE49-F238E27FC236}">
                <a16:creationId xmlns:a16="http://schemas.microsoft.com/office/drawing/2014/main" id="{D34AC22D-135F-E146-89D6-0B62D0263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250" y="4070902"/>
            <a:ext cx="129875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500"/>
              <a:t>fundamental </a:t>
            </a:r>
          </a:p>
          <a:p>
            <a:pPr algn="ctr">
              <a:defRPr/>
            </a:pPr>
            <a:r>
              <a:rPr lang="en-US" altLang="en-US" sz="1500"/>
              <a:t>frequency</a:t>
            </a:r>
            <a:endParaRPr lang="en-US" altLang="en-US" sz="150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7E6E35E-6A20-4953-9858-D09E7B2B1D61}"/>
              </a:ext>
            </a:extLst>
          </p:cNvPr>
          <p:cNvSpPr/>
          <p:nvPr/>
        </p:nvSpPr>
        <p:spPr bwMode="auto">
          <a:xfrm>
            <a:off x="3718337" y="2947929"/>
            <a:ext cx="1707326" cy="1122973"/>
          </a:xfrm>
          <a:custGeom>
            <a:avLst/>
            <a:gdLst>
              <a:gd name="connsiteX0" fmla="*/ 0 w 4776186"/>
              <a:gd name="connsiteY0" fmla="*/ 1961965 h 1961965"/>
              <a:gd name="connsiteX1" fmla="*/ 159798 w 4776186"/>
              <a:gd name="connsiteY1" fmla="*/ 1722268 h 1961965"/>
              <a:gd name="connsiteX2" fmla="*/ 221941 w 4776186"/>
              <a:gd name="connsiteY2" fmla="*/ 1624614 h 1961965"/>
              <a:gd name="connsiteX3" fmla="*/ 328474 w 4776186"/>
              <a:gd name="connsiteY3" fmla="*/ 1491449 h 1961965"/>
              <a:gd name="connsiteX4" fmla="*/ 470516 w 4776186"/>
              <a:gd name="connsiteY4" fmla="*/ 1349406 h 1961965"/>
              <a:gd name="connsiteX5" fmla="*/ 639192 w 4776186"/>
              <a:gd name="connsiteY5" fmla="*/ 1207363 h 1961965"/>
              <a:gd name="connsiteX6" fmla="*/ 887767 w 4776186"/>
              <a:gd name="connsiteY6" fmla="*/ 1038687 h 1961965"/>
              <a:gd name="connsiteX7" fmla="*/ 1127464 w 4776186"/>
              <a:gd name="connsiteY7" fmla="*/ 914400 h 1961965"/>
              <a:gd name="connsiteX8" fmla="*/ 1420427 w 4776186"/>
              <a:gd name="connsiteY8" fmla="*/ 772357 h 1961965"/>
              <a:gd name="connsiteX9" fmla="*/ 1740023 w 4776186"/>
              <a:gd name="connsiteY9" fmla="*/ 656948 h 1961965"/>
              <a:gd name="connsiteX10" fmla="*/ 1961965 w 4776186"/>
              <a:gd name="connsiteY10" fmla="*/ 568171 h 1961965"/>
              <a:gd name="connsiteX11" fmla="*/ 2370338 w 4776186"/>
              <a:gd name="connsiteY11" fmla="*/ 461639 h 1961965"/>
              <a:gd name="connsiteX12" fmla="*/ 2805343 w 4776186"/>
              <a:gd name="connsiteY12" fmla="*/ 346229 h 1961965"/>
              <a:gd name="connsiteX13" fmla="*/ 3178206 w 4776186"/>
              <a:gd name="connsiteY13" fmla="*/ 266330 h 1961965"/>
              <a:gd name="connsiteX14" fmla="*/ 3613211 w 4776186"/>
              <a:gd name="connsiteY14" fmla="*/ 186431 h 1961965"/>
              <a:gd name="connsiteX15" fmla="*/ 4012707 w 4776186"/>
              <a:gd name="connsiteY15" fmla="*/ 115410 h 1961965"/>
              <a:gd name="connsiteX16" fmla="*/ 4403324 w 4776186"/>
              <a:gd name="connsiteY16" fmla="*/ 44388 h 1961965"/>
              <a:gd name="connsiteX17" fmla="*/ 4776186 w 4776186"/>
              <a:gd name="connsiteY17" fmla="*/ 0 h 196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76186" h="1961965">
                <a:moveTo>
                  <a:pt x="0" y="1961965"/>
                </a:moveTo>
                <a:lnTo>
                  <a:pt x="159798" y="1722268"/>
                </a:lnTo>
                <a:cubicBezTo>
                  <a:pt x="196788" y="1666043"/>
                  <a:pt x="193828" y="1663084"/>
                  <a:pt x="221941" y="1624614"/>
                </a:cubicBezTo>
                <a:cubicBezTo>
                  <a:pt x="250054" y="1586144"/>
                  <a:pt x="287045" y="1537317"/>
                  <a:pt x="328474" y="1491449"/>
                </a:cubicBezTo>
                <a:cubicBezTo>
                  <a:pt x="369903" y="1445581"/>
                  <a:pt x="418730" y="1396754"/>
                  <a:pt x="470516" y="1349406"/>
                </a:cubicBezTo>
                <a:cubicBezTo>
                  <a:pt x="522302" y="1302058"/>
                  <a:pt x="569650" y="1259149"/>
                  <a:pt x="639192" y="1207363"/>
                </a:cubicBezTo>
                <a:cubicBezTo>
                  <a:pt x="708734" y="1155577"/>
                  <a:pt x="806388" y="1087514"/>
                  <a:pt x="887767" y="1038687"/>
                </a:cubicBezTo>
                <a:cubicBezTo>
                  <a:pt x="969146" y="989860"/>
                  <a:pt x="1038687" y="958788"/>
                  <a:pt x="1127464" y="914400"/>
                </a:cubicBezTo>
                <a:cubicBezTo>
                  <a:pt x="1216241" y="870012"/>
                  <a:pt x="1318334" y="815266"/>
                  <a:pt x="1420427" y="772357"/>
                </a:cubicBezTo>
                <a:cubicBezTo>
                  <a:pt x="1522520" y="729448"/>
                  <a:pt x="1649767" y="690979"/>
                  <a:pt x="1740023" y="656948"/>
                </a:cubicBezTo>
                <a:cubicBezTo>
                  <a:pt x="1830279" y="622917"/>
                  <a:pt x="1856913" y="600722"/>
                  <a:pt x="1961965" y="568171"/>
                </a:cubicBezTo>
                <a:cubicBezTo>
                  <a:pt x="2067017" y="535620"/>
                  <a:pt x="2370338" y="461639"/>
                  <a:pt x="2370338" y="461639"/>
                </a:cubicBezTo>
                <a:cubicBezTo>
                  <a:pt x="2510901" y="424649"/>
                  <a:pt x="2670699" y="378780"/>
                  <a:pt x="2805343" y="346229"/>
                </a:cubicBezTo>
                <a:cubicBezTo>
                  <a:pt x="2939987" y="313678"/>
                  <a:pt x="3043561" y="292963"/>
                  <a:pt x="3178206" y="266330"/>
                </a:cubicBezTo>
                <a:cubicBezTo>
                  <a:pt x="3312851" y="239697"/>
                  <a:pt x="3613211" y="186431"/>
                  <a:pt x="3613211" y="186431"/>
                </a:cubicBezTo>
                <a:lnTo>
                  <a:pt x="4012707" y="115410"/>
                </a:lnTo>
                <a:cubicBezTo>
                  <a:pt x="4144392" y="91736"/>
                  <a:pt x="4276078" y="63623"/>
                  <a:pt x="4403324" y="44388"/>
                </a:cubicBezTo>
                <a:cubicBezTo>
                  <a:pt x="4530571" y="25153"/>
                  <a:pt x="4653378" y="12576"/>
                  <a:pt x="4776186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40EEA142-7FF2-4894-87EE-5171E9221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20" y="6201455"/>
            <a:ext cx="6690810" cy="61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en-US" sz="1200"/>
              <a:t>but c.f. psychoacoustic pitch scales, e.g. Mermelstein (1976)</a:t>
            </a:r>
          </a:p>
          <a:p>
            <a:pPr>
              <a:lnSpc>
                <a:spcPct val="150000"/>
              </a:lnSpc>
              <a:defRPr/>
            </a:pPr>
            <a:r>
              <a:rPr lang="en-US" altLang="en-US" sz="1200"/>
              <a:t>and “near linear below 500 Hz”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B7D8212-E697-4202-BA7B-805D546C7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307" y="77714"/>
            <a:ext cx="8229600" cy="1143000"/>
          </a:xfrm>
        </p:spPr>
        <p:txBody>
          <a:bodyPr/>
          <a:lstStyle/>
          <a:p>
            <a:r>
              <a:rPr lang="en-US"/>
              <a:t>Physical and Perceptual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8949F9-936B-405B-946B-82D6D7D8B066}"/>
              </a:ext>
            </a:extLst>
          </p:cNvPr>
          <p:cNvSpPr txBox="1"/>
          <p:nvPr/>
        </p:nvSpPr>
        <p:spPr>
          <a:xfrm>
            <a:off x="6610172" y="1665497"/>
            <a:ext cx="1834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/>
              <a:t>pitch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19495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9" name="Text Box 5">
            <a:extLst>
              <a:ext uri="{FF2B5EF4-FFF2-40B4-BE49-F238E27FC236}">
                <a16:creationId xmlns:a16="http://schemas.microsoft.com/office/drawing/2014/main" id="{C74EE615-0CC5-A24F-AFB1-41770C89B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4079" y="1665497"/>
            <a:ext cx="41447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F</a:t>
            </a:r>
            <a:r>
              <a:rPr lang="en-US" altLang="en-US" baseline="-25000"/>
              <a:t>0</a:t>
            </a:r>
            <a:endParaRPr lang="en-US" altLang="en-US" baseline="-25000" dirty="0">
              <a:cs typeface="Arial" panose="020B0604020202020204" pitchFamily="34" charset="0"/>
            </a:endParaRP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40EEA142-7FF2-4894-87EE-5171E9221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760" y="6348284"/>
            <a:ext cx="6690810" cy="33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en-US" sz="1200"/>
              <a:t>*The Mel Scale, a psychoacoustic pitch scale. Mermelstein (1976)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B7D8212-E697-4202-BA7B-805D546C7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307" y="77714"/>
            <a:ext cx="8229600" cy="1143000"/>
          </a:xfrm>
        </p:spPr>
        <p:txBody>
          <a:bodyPr/>
          <a:lstStyle/>
          <a:p>
            <a:r>
              <a:rPr lang="en-US"/>
              <a:t>Physical and Perceptual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8949F9-936B-405B-946B-82D6D7D8B066}"/>
              </a:ext>
            </a:extLst>
          </p:cNvPr>
          <p:cNvSpPr txBox="1"/>
          <p:nvPr/>
        </p:nvSpPr>
        <p:spPr>
          <a:xfrm>
            <a:off x="6118791" y="1665496"/>
            <a:ext cx="1834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/>
              <a:t>pitch</a:t>
            </a:r>
            <a:endParaRPr lang="en-US" sz="240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0281FCC-FCCB-435B-9CE7-6AF43C6E07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364996"/>
              </p:ext>
            </p:extLst>
          </p:nvPr>
        </p:nvGraphicFramePr>
        <p:xfrm>
          <a:off x="794760" y="1665495"/>
          <a:ext cx="755448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329">
                  <a:extLst>
                    <a:ext uri="{9D8B030D-6E8A-4147-A177-3AD203B41FA5}">
                      <a16:colId xmlns:a16="http://schemas.microsoft.com/office/drawing/2014/main" val="33519438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910217908"/>
                    </a:ext>
                  </a:extLst>
                </a:gridCol>
                <a:gridCol w="666572">
                  <a:extLst>
                    <a:ext uri="{9D8B030D-6E8A-4147-A177-3AD203B41FA5}">
                      <a16:colId xmlns:a16="http://schemas.microsoft.com/office/drawing/2014/main" val="3709107181"/>
                    </a:ext>
                  </a:extLst>
                </a:gridCol>
                <a:gridCol w="666572">
                  <a:extLst>
                    <a:ext uri="{9D8B030D-6E8A-4147-A177-3AD203B41FA5}">
                      <a16:colId xmlns:a16="http://schemas.microsoft.com/office/drawing/2014/main" val="92156422"/>
                    </a:ext>
                  </a:extLst>
                </a:gridCol>
                <a:gridCol w="1444239">
                  <a:extLst>
                    <a:ext uri="{9D8B030D-6E8A-4147-A177-3AD203B41FA5}">
                      <a16:colId xmlns:a16="http://schemas.microsoft.com/office/drawing/2014/main" val="895373544"/>
                    </a:ext>
                  </a:extLst>
                </a:gridCol>
                <a:gridCol w="1136591">
                  <a:extLst>
                    <a:ext uri="{9D8B030D-6E8A-4147-A177-3AD203B41FA5}">
                      <a16:colId xmlns:a16="http://schemas.microsoft.com/office/drawing/2014/main" val="844860765"/>
                    </a:ext>
                  </a:extLst>
                </a:gridCol>
                <a:gridCol w="1264777">
                  <a:extLst>
                    <a:ext uri="{9D8B030D-6E8A-4147-A177-3AD203B41FA5}">
                      <a16:colId xmlns:a16="http://schemas.microsoft.com/office/drawing/2014/main" val="2802438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linear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Mel*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percentiles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 levels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{H, L}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796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Matches perception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433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Robust to outliers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638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Supports averaging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67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Handles male/female scale/range differences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110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808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69007-36CE-41A0-A267-94DD7FDE1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8" y="0"/>
            <a:ext cx="8928243" cy="1143000"/>
          </a:xfrm>
        </p:spPr>
        <p:txBody>
          <a:bodyPr/>
          <a:lstStyle/>
          <a:p>
            <a:r>
              <a:rPr lang="en-US"/>
              <a:t>Why use log 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554D8-2D71-4C15-9673-97BB57763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345" y="1943100"/>
            <a:ext cx="2884612" cy="61474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/>
              <a:t>Male</a:t>
            </a:r>
          </a:p>
        </p:txBody>
      </p:sp>
      <p:pic>
        <p:nvPicPr>
          <p:cNvPr id="1026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29C4F5B-8D83-4D39-B6B8-38EAE2A3D5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42" b="-1"/>
          <a:stretch/>
        </p:blipFill>
        <p:spPr bwMode="auto">
          <a:xfrm>
            <a:off x="457200" y="2509886"/>
            <a:ext cx="4000069" cy="223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B5A414F3-753F-4D2F-AAD8-60CAC23275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42" b="-1"/>
          <a:stretch/>
        </p:blipFill>
        <p:spPr bwMode="auto">
          <a:xfrm>
            <a:off x="4564123" y="2509886"/>
            <a:ext cx="4122677" cy="223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23F7BDD-99AB-4D71-B5FB-615A188BA5DB}"/>
              </a:ext>
            </a:extLst>
          </p:cNvPr>
          <p:cNvGrpSpPr/>
          <p:nvPr/>
        </p:nvGrpSpPr>
        <p:grpSpPr>
          <a:xfrm>
            <a:off x="2006447" y="3155986"/>
            <a:ext cx="1335365" cy="909745"/>
            <a:chOff x="1994263" y="4162697"/>
            <a:chExt cx="1367246" cy="90974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77B222A-034C-4024-B93B-C1C612DFDE24}"/>
                </a:ext>
              </a:extLst>
            </p:cNvPr>
            <p:cNvSpPr/>
            <p:nvPr/>
          </p:nvSpPr>
          <p:spPr bwMode="auto">
            <a:xfrm>
              <a:off x="1994263" y="4580709"/>
              <a:ext cx="174171" cy="261257"/>
            </a:xfrm>
            <a:custGeom>
              <a:avLst/>
              <a:gdLst>
                <a:gd name="connsiteX0" fmla="*/ 0 w 174171"/>
                <a:gd name="connsiteY0" fmla="*/ 0 h 261257"/>
                <a:gd name="connsiteX1" fmla="*/ 60960 w 174171"/>
                <a:gd name="connsiteY1" fmla="*/ 104502 h 261257"/>
                <a:gd name="connsiteX2" fmla="*/ 148046 w 174171"/>
                <a:gd name="connsiteY2" fmla="*/ 182880 h 261257"/>
                <a:gd name="connsiteX3" fmla="*/ 174171 w 174171"/>
                <a:gd name="connsiteY3" fmla="*/ 261257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71" h="261257">
                  <a:moveTo>
                    <a:pt x="0" y="0"/>
                  </a:moveTo>
                  <a:cubicBezTo>
                    <a:pt x="18143" y="37011"/>
                    <a:pt x="36286" y="74022"/>
                    <a:pt x="60960" y="104502"/>
                  </a:cubicBezTo>
                  <a:cubicBezTo>
                    <a:pt x="85634" y="134982"/>
                    <a:pt x="129178" y="156754"/>
                    <a:pt x="148046" y="182880"/>
                  </a:cubicBezTo>
                  <a:cubicBezTo>
                    <a:pt x="166914" y="209006"/>
                    <a:pt x="170542" y="235131"/>
                    <a:pt x="174171" y="261257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65354E0-E9BC-4CAC-BB11-50F07BF14C8A}"/>
                </a:ext>
              </a:extLst>
            </p:cNvPr>
            <p:cNvSpPr/>
            <p:nvPr/>
          </p:nvSpPr>
          <p:spPr bwMode="auto">
            <a:xfrm>
              <a:off x="2386149" y="4998720"/>
              <a:ext cx="156754" cy="34834"/>
            </a:xfrm>
            <a:custGeom>
              <a:avLst/>
              <a:gdLst>
                <a:gd name="connsiteX0" fmla="*/ 0 w 156754"/>
                <a:gd name="connsiteY0" fmla="*/ 0 h 34834"/>
                <a:gd name="connsiteX1" fmla="*/ 95794 w 156754"/>
                <a:gd name="connsiteY1" fmla="*/ 26126 h 34834"/>
                <a:gd name="connsiteX2" fmla="*/ 156754 w 156754"/>
                <a:gd name="connsiteY2" fmla="*/ 34834 h 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754" h="34834">
                  <a:moveTo>
                    <a:pt x="0" y="0"/>
                  </a:moveTo>
                  <a:cubicBezTo>
                    <a:pt x="34834" y="10160"/>
                    <a:pt x="69668" y="20320"/>
                    <a:pt x="95794" y="26126"/>
                  </a:cubicBezTo>
                  <a:cubicBezTo>
                    <a:pt x="121920" y="31932"/>
                    <a:pt x="139337" y="33383"/>
                    <a:pt x="156754" y="34834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5C6A64A-C943-4551-BA16-DEAF006E0B83}"/>
                </a:ext>
              </a:extLst>
            </p:cNvPr>
            <p:cNvSpPr/>
            <p:nvPr/>
          </p:nvSpPr>
          <p:spPr bwMode="auto">
            <a:xfrm>
              <a:off x="2734491" y="4162697"/>
              <a:ext cx="26126" cy="43543"/>
            </a:xfrm>
            <a:custGeom>
              <a:avLst/>
              <a:gdLst>
                <a:gd name="connsiteX0" fmla="*/ 0 w 26126"/>
                <a:gd name="connsiteY0" fmla="*/ 0 h 43543"/>
                <a:gd name="connsiteX1" fmla="*/ 26126 w 26126"/>
                <a:gd name="connsiteY1" fmla="*/ 43543 h 43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126" h="43543">
                  <a:moveTo>
                    <a:pt x="0" y="0"/>
                  </a:moveTo>
                  <a:lnTo>
                    <a:pt x="26126" y="43543"/>
                  </a:ln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FEE976B-F4D4-4967-9E5B-EE7542E0256E}"/>
                </a:ext>
              </a:extLst>
            </p:cNvPr>
            <p:cNvSpPr/>
            <p:nvPr/>
          </p:nvSpPr>
          <p:spPr bwMode="auto">
            <a:xfrm>
              <a:off x="2795451" y="4726568"/>
              <a:ext cx="209006" cy="345874"/>
            </a:xfrm>
            <a:custGeom>
              <a:avLst/>
              <a:gdLst>
                <a:gd name="connsiteX0" fmla="*/ 0 w 209006"/>
                <a:gd name="connsiteY0" fmla="*/ 246026 h 345874"/>
                <a:gd name="connsiteX1" fmla="*/ 95795 w 209006"/>
                <a:gd name="connsiteY1" fmla="*/ 333112 h 345874"/>
                <a:gd name="connsiteX2" fmla="*/ 104503 w 209006"/>
                <a:gd name="connsiteY2" fmla="*/ 2186 h 345874"/>
                <a:gd name="connsiteX3" fmla="*/ 156755 w 209006"/>
                <a:gd name="connsiteY3" fmla="*/ 193775 h 345874"/>
                <a:gd name="connsiteX4" fmla="*/ 209006 w 209006"/>
                <a:gd name="connsiteY4" fmla="*/ 280861 h 345874"/>
                <a:gd name="connsiteX5" fmla="*/ 209006 w 209006"/>
                <a:gd name="connsiteY5" fmla="*/ 280861 h 3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006" h="345874">
                  <a:moveTo>
                    <a:pt x="0" y="246026"/>
                  </a:moveTo>
                  <a:cubicBezTo>
                    <a:pt x="39189" y="309889"/>
                    <a:pt x="78378" y="373752"/>
                    <a:pt x="95795" y="333112"/>
                  </a:cubicBezTo>
                  <a:cubicBezTo>
                    <a:pt x="113212" y="292472"/>
                    <a:pt x="94343" y="25409"/>
                    <a:pt x="104503" y="2186"/>
                  </a:cubicBezTo>
                  <a:cubicBezTo>
                    <a:pt x="114663" y="-21037"/>
                    <a:pt x="139338" y="147329"/>
                    <a:pt x="156755" y="193775"/>
                  </a:cubicBezTo>
                  <a:cubicBezTo>
                    <a:pt x="174172" y="240221"/>
                    <a:pt x="209006" y="280861"/>
                    <a:pt x="209006" y="280861"/>
                  </a:cubicBezTo>
                  <a:lnTo>
                    <a:pt x="209006" y="280861"/>
                  </a:ln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6AEAF74-045A-4217-8C9A-1881D7BE8D96}"/>
                </a:ext>
              </a:extLst>
            </p:cNvPr>
            <p:cNvSpPr/>
            <p:nvPr/>
          </p:nvSpPr>
          <p:spPr bwMode="auto">
            <a:xfrm>
              <a:off x="3135086" y="4699606"/>
              <a:ext cx="226423" cy="281697"/>
            </a:xfrm>
            <a:custGeom>
              <a:avLst/>
              <a:gdLst>
                <a:gd name="connsiteX0" fmla="*/ 0 w 226423"/>
                <a:gd name="connsiteY0" fmla="*/ 281697 h 281697"/>
                <a:gd name="connsiteX1" fmla="*/ 113211 w 226423"/>
                <a:gd name="connsiteY1" fmla="*/ 212028 h 281697"/>
                <a:gd name="connsiteX2" fmla="*/ 139337 w 226423"/>
                <a:gd name="connsiteY2" fmla="*/ 142360 h 281697"/>
                <a:gd name="connsiteX3" fmla="*/ 139337 w 226423"/>
                <a:gd name="connsiteY3" fmla="*/ 133651 h 281697"/>
                <a:gd name="connsiteX4" fmla="*/ 200297 w 226423"/>
                <a:gd name="connsiteY4" fmla="*/ 133651 h 281697"/>
                <a:gd name="connsiteX5" fmla="*/ 209005 w 226423"/>
                <a:gd name="connsiteY5" fmla="*/ 11731 h 281697"/>
                <a:gd name="connsiteX6" fmla="*/ 226423 w 226423"/>
                <a:gd name="connsiteY6" fmla="*/ 11731 h 28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423" h="281697">
                  <a:moveTo>
                    <a:pt x="0" y="281697"/>
                  </a:moveTo>
                  <a:cubicBezTo>
                    <a:pt x="44994" y="258474"/>
                    <a:pt x="89988" y="235251"/>
                    <a:pt x="113211" y="212028"/>
                  </a:cubicBezTo>
                  <a:cubicBezTo>
                    <a:pt x="136434" y="188805"/>
                    <a:pt x="139337" y="142360"/>
                    <a:pt x="139337" y="142360"/>
                  </a:cubicBezTo>
                  <a:cubicBezTo>
                    <a:pt x="143691" y="129297"/>
                    <a:pt x="129177" y="135103"/>
                    <a:pt x="139337" y="133651"/>
                  </a:cubicBezTo>
                  <a:cubicBezTo>
                    <a:pt x="149497" y="132199"/>
                    <a:pt x="188686" y="153971"/>
                    <a:pt x="200297" y="133651"/>
                  </a:cubicBezTo>
                  <a:cubicBezTo>
                    <a:pt x="211908" y="113331"/>
                    <a:pt x="209005" y="11731"/>
                    <a:pt x="209005" y="11731"/>
                  </a:cubicBezTo>
                  <a:cubicBezTo>
                    <a:pt x="213359" y="-8589"/>
                    <a:pt x="219891" y="1571"/>
                    <a:pt x="226423" y="11731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E02A50-6FA1-4E48-89E3-DAAA4071040F}"/>
              </a:ext>
            </a:extLst>
          </p:cNvPr>
          <p:cNvGrpSpPr/>
          <p:nvPr/>
        </p:nvGrpSpPr>
        <p:grpSpPr>
          <a:xfrm>
            <a:off x="5773271" y="2997524"/>
            <a:ext cx="2037976" cy="975294"/>
            <a:chOff x="5773271" y="4004235"/>
            <a:chExt cx="2037976" cy="97529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5E298F4-AA52-44D3-B800-BA60473C97E6}"/>
                </a:ext>
              </a:extLst>
            </p:cNvPr>
            <p:cNvSpPr/>
            <p:nvPr/>
          </p:nvSpPr>
          <p:spPr bwMode="auto">
            <a:xfrm>
              <a:off x="5773271" y="4224804"/>
              <a:ext cx="262964" cy="557998"/>
            </a:xfrm>
            <a:custGeom>
              <a:avLst/>
              <a:gdLst>
                <a:gd name="connsiteX0" fmla="*/ 0 w 262964"/>
                <a:gd name="connsiteY0" fmla="*/ 6537 h 557998"/>
                <a:gd name="connsiteX1" fmla="*/ 65741 w 262964"/>
                <a:gd name="connsiteY1" fmla="*/ 12514 h 557998"/>
                <a:gd name="connsiteX2" fmla="*/ 107576 w 262964"/>
                <a:gd name="connsiteY2" fmla="*/ 120090 h 557998"/>
                <a:gd name="connsiteX3" fmla="*/ 221129 w 262964"/>
                <a:gd name="connsiteY3" fmla="*/ 496608 h 557998"/>
                <a:gd name="connsiteX4" fmla="*/ 251011 w 262964"/>
                <a:gd name="connsiteY4" fmla="*/ 550396 h 557998"/>
                <a:gd name="connsiteX5" fmla="*/ 262964 w 262964"/>
                <a:gd name="connsiteY5" fmla="*/ 556372 h 5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964" h="557998">
                  <a:moveTo>
                    <a:pt x="0" y="6537"/>
                  </a:moveTo>
                  <a:cubicBezTo>
                    <a:pt x="23906" y="63"/>
                    <a:pt x="47812" y="-6411"/>
                    <a:pt x="65741" y="12514"/>
                  </a:cubicBezTo>
                  <a:cubicBezTo>
                    <a:pt x="83670" y="31439"/>
                    <a:pt x="81678" y="39408"/>
                    <a:pt x="107576" y="120090"/>
                  </a:cubicBezTo>
                  <a:cubicBezTo>
                    <a:pt x="133474" y="200772"/>
                    <a:pt x="197223" y="424890"/>
                    <a:pt x="221129" y="496608"/>
                  </a:cubicBezTo>
                  <a:cubicBezTo>
                    <a:pt x="245035" y="568326"/>
                    <a:pt x="251011" y="550396"/>
                    <a:pt x="251011" y="550396"/>
                  </a:cubicBezTo>
                  <a:cubicBezTo>
                    <a:pt x="257983" y="560357"/>
                    <a:pt x="260473" y="558364"/>
                    <a:pt x="262964" y="556372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3227B8-4E37-427C-96FC-F9F81EAD101A}"/>
                </a:ext>
              </a:extLst>
            </p:cNvPr>
            <p:cNvSpPr/>
            <p:nvPr/>
          </p:nvSpPr>
          <p:spPr bwMode="auto">
            <a:xfrm>
              <a:off x="6287247" y="4636167"/>
              <a:ext cx="376518" cy="264166"/>
            </a:xfrm>
            <a:custGeom>
              <a:avLst/>
              <a:gdLst>
                <a:gd name="connsiteX0" fmla="*/ 0 w 376518"/>
                <a:gd name="connsiteY0" fmla="*/ 192821 h 264166"/>
                <a:gd name="connsiteX1" fmla="*/ 83671 w 376518"/>
                <a:gd name="connsiteY1" fmla="*/ 228680 h 264166"/>
                <a:gd name="connsiteX2" fmla="*/ 101600 w 376518"/>
                <a:gd name="connsiteY2" fmla="*/ 258562 h 264166"/>
                <a:gd name="connsiteX3" fmla="*/ 167341 w 376518"/>
                <a:gd name="connsiteY3" fmla="*/ 234657 h 264166"/>
                <a:gd name="connsiteX4" fmla="*/ 215153 w 376518"/>
                <a:gd name="connsiteY4" fmla="*/ 240633 h 264166"/>
                <a:gd name="connsiteX5" fmla="*/ 251012 w 376518"/>
                <a:gd name="connsiteY5" fmla="*/ 258562 h 264166"/>
                <a:gd name="connsiteX6" fmla="*/ 262965 w 376518"/>
                <a:gd name="connsiteY6" fmla="*/ 258562 h 264166"/>
                <a:gd name="connsiteX7" fmla="*/ 286871 w 376518"/>
                <a:gd name="connsiteY7" fmla="*/ 192821 h 264166"/>
                <a:gd name="connsiteX8" fmla="*/ 310777 w 376518"/>
                <a:gd name="connsiteY8" fmla="*/ 121104 h 264166"/>
                <a:gd name="connsiteX9" fmla="*/ 316753 w 376518"/>
                <a:gd name="connsiteY9" fmla="*/ 13527 h 264166"/>
                <a:gd name="connsiteX10" fmla="*/ 340659 w 376518"/>
                <a:gd name="connsiteY10" fmla="*/ 1574 h 264166"/>
                <a:gd name="connsiteX11" fmla="*/ 376518 w 376518"/>
                <a:gd name="connsiteY11" fmla="*/ 13527 h 26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518" h="264166">
                  <a:moveTo>
                    <a:pt x="0" y="192821"/>
                  </a:moveTo>
                  <a:cubicBezTo>
                    <a:pt x="33369" y="205272"/>
                    <a:pt x="66738" y="217723"/>
                    <a:pt x="83671" y="228680"/>
                  </a:cubicBezTo>
                  <a:cubicBezTo>
                    <a:pt x="100604" y="239637"/>
                    <a:pt x="87655" y="257566"/>
                    <a:pt x="101600" y="258562"/>
                  </a:cubicBezTo>
                  <a:cubicBezTo>
                    <a:pt x="115545" y="259558"/>
                    <a:pt x="148416" y="237645"/>
                    <a:pt x="167341" y="234657"/>
                  </a:cubicBezTo>
                  <a:cubicBezTo>
                    <a:pt x="186266" y="231669"/>
                    <a:pt x="201208" y="236649"/>
                    <a:pt x="215153" y="240633"/>
                  </a:cubicBezTo>
                  <a:cubicBezTo>
                    <a:pt x="229098" y="244617"/>
                    <a:pt x="251012" y="258562"/>
                    <a:pt x="251012" y="258562"/>
                  </a:cubicBezTo>
                  <a:cubicBezTo>
                    <a:pt x="258981" y="261550"/>
                    <a:pt x="256989" y="269519"/>
                    <a:pt x="262965" y="258562"/>
                  </a:cubicBezTo>
                  <a:cubicBezTo>
                    <a:pt x="268942" y="247605"/>
                    <a:pt x="278902" y="215731"/>
                    <a:pt x="286871" y="192821"/>
                  </a:cubicBezTo>
                  <a:cubicBezTo>
                    <a:pt x="294840" y="169911"/>
                    <a:pt x="305797" y="150986"/>
                    <a:pt x="310777" y="121104"/>
                  </a:cubicBezTo>
                  <a:cubicBezTo>
                    <a:pt x="315757" y="91222"/>
                    <a:pt x="311773" y="33449"/>
                    <a:pt x="316753" y="13527"/>
                  </a:cubicBezTo>
                  <a:cubicBezTo>
                    <a:pt x="321733" y="-6395"/>
                    <a:pt x="330698" y="1574"/>
                    <a:pt x="340659" y="1574"/>
                  </a:cubicBezTo>
                  <a:cubicBezTo>
                    <a:pt x="350620" y="1574"/>
                    <a:pt x="363569" y="7550"/>
                    <a:pt x="376518" y="13527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795D05B-E5BF-4673-8AF2-AB22D9B9C1A8}"/>
                </a:ext>
              </a:extLst>
            </p:cNvPr>
            <p:cNvSpPr/>
            <p:nvPr/>
          </p:nvSpPr>
          <p:spPr bwMode="auto">
            <a:xfrm>
              <a:off x="6944659" y="4004235"/>
              <a:ext cx="59765" cy="119530"/>
            </a:xfrm>
            <a:custGeom>
              <a:avLst/>
              <a:gdLst>
                <a:gd name="connsiteX0" fmla="*/ 0 w 59765"/>
                <a:gd name="connsiteY0" fmla="*/ 119530 h 119530"/>
                <a:gd name="connsiteX1" fmla="*/ 29882 w 59765"/>
                <a:gd name="connsiteY1" fmla="*/ 59765 h 119530"/>
                <a:gd name="connsiteX2" fmla="*/ 41835 w 59765"/>
                <a:gd name="connsiteY2" fmla="*/ 47812 h 119530"/>
                <a:gd name="connsiteX3" fmla="*/ 59765 w 59765"/>
                <a:gd name="connsiteY3" fmla="*/ 0 h 1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65" h="119530">
                  <a:moveTo>
                    <a:pt x="0" y="119530"/>
                  </a:moveTo>
                  <a:lnTo>
                    <a:pt x="29882" y="59765"/>
                  </a:lnTo>
                  <a:cubicBezTo>
                    <a:pt x="36854" y="47812"/>
                    <a:pt x="36855" y="57773"/>
                    <a:pt x="41835" y="47812"/>
                  </a:cubicBezTo>
                  <a:cubicBezTo>
                    <a:pt x="46815" y="37851"/>
                    <a:pt x="53290" y="18925"/>
                    <a:pt x="59765" y="0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D9910EF-F524-48B3-BF6B-A6C102CC78DC}"/>
                </a:ext>
              </a:extLst>
            </p:cNvPr>
            <p:cNvSpPr/>
            <p:nvPr/>
          </p:nvSpPr>
          <p:spPr bwMode="auto">
            <a:xfrm>
              <a:off x="7046259" y="4189506"/>
              <a:ext cx="239059" cy="790023"/>
            </a:xfrm>
            <a:custGeom>
              <a:avLst/>
              <a:gdLst>
                <a:gd name="connsiteX0" fmla="*/ 0 w 239059"/>
                <a:gd name="connsiteY0" fmla="*/ 0 h 790023"/>
                <a:gd name="connsiteX1" fmla="*/ 59765 w 239059"/>
                <a:gd name="connsiteY1" fmla="*/ 221129 h 790023"/>
                <a:gd name="connsiteX2" fmla="*/ 83670 w 239059"/>
                <a:gd name="connsiteY2" fmla="*/ 412376 h 790023"/>
                <a:gd name="connsiteX3" fmla="*/ 137459 w 239059"/>
                <a:gd name="connsiteY3" fmla="*/ 699247 h 790023"/>
                <a:gd name="connsiteX4" fmla="*/ 161365 w 239059"/>
                <a:gd name="connsiteY4" fmla="*/ 735106 h 790023"/>
                <a:gd name="connsiteX5" fmla="*/ 209176 w 239059"/>
                <a:gd name="connsiteY5" fmla="*/ 782918 h 790023"/>
                <a:gd name="connsiteX6" fmla="*/ 239059 w 239059"/>
                <a:gd name="connsiteY6" fmla="*/ 788894 h 79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059" h="790023">
                  <a:moveTo>
                    <a:pt x="0" y="0"/>
                  </a:moveTo>
                  <a:cubicBezTo>
                    <a:pt x="22910" y="76200"/>
                    <a:pt x="45820" y="152400"/>
                    <a:pt x="59765" y="221129"/>
                  </a:cubicBezTo>
                  <a:cubicBezTo>
                    <a:pt x="73710" y="289858"/>
                    <a:pt x="70721" y="332690"/>
                    <a:pt x="83670" y="412376"/>
                  </a:cubicBezTo>
                  <a:cubicBezTo>
                    <a:pt x="96619" y="492062"/>
                    <a:pt x="124510" y="645459"/>
                    <a:pt x="137459" y="699247"/>
                  </a:cubicBezTo>
                  <a:cubicBezTo>
                    <a:pt x="150408" y="753035"/>
                    <a:pt x="149412" y="721161"/>
                    <a:pt x="161365" y="735106"/>
                  </a:cubicBezTo>
                  <a:cubicBezTo>
                    <a:pt x="173318" y="749051"/>
                    <a:pt x="196227" y="773953"/>
                    <a:pt x="209176" y="782918"/>
                  </a:cubicBezTo>
                  <a:cubicBezTo>
                    <a:pt x="222125" y="791883"/>
                    <a:pt x="230592" y="790388"/>
                    <a:pt x="239059" y="788894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F41C70C-D320-4ACE-98F8-0AABB839353B}"/>
                </a:ext>
              </a:extLst>
            </p:cNvPr>
            <p:cNvSpPr/>
            <p:nvPr/>
          </p:nvSpPr>
          <p:spPr bwMode="auto">
            <a:xfrm>
              <a:off x="7398871" y="4207435"/>
              <a:ext cx="412376" cy="685090"/>
            </a:xfrm>
            <a:custGeom>
              <a:avLst/>
              <a:gdLst>
                <a:gd name="connsiteX0" fmla="*/ 412376 w 412376"/>
                <a:gd name="connsiteY0" fmla="*/ 0 h 685090"/>
                <a:gd name="connsiteX1" fmla="*/ 388470 w 412376"/>
                <a:gd name="connsiteY1" fmla="*/ 191247 h 685090"/>
                <a:gd name="connsiteX2" fmla="*/ 322729 w 412376"/>
                <a:gd name="connsiteY2" fmla="*/ 436283 h 685090"/>
                <a:gd name="connsiteX3" fmla="*/ 274917 w 412376"/>
                <a:gd name="connsiteY3" fmla="*/ 585694 h 685090"/>
                <a:gd name="connsiteX4" fmla="*/ 233082 w 412376"/>
                <a:gd name="connsiteY4" fmla="*/ 621553 h 685090"/>
                <a:gd name="connsiteX5" fmla="*/ 191247 w 412376"/>
                <a:gd name="connsiteY5" fmla="*/ 633506 h 685090"/>
                <a:gd name="connsiteX6" fmla="*/ 137458 w 412376"/>
                <a:gd name="connsiteY6" fmla="*/ 657412 h 685090"/>
                <a:gd name="connsiteX7" fmla="*/ 107576 w 412376"/>
                <a:gd name="connsiteY7" fmla="*/ 681318 h 685090"/>
                <a:gd name="connsiteX8" fmla="*/ 71717 w 412376"/>
                <a:gd name="connsiteY8" fmla="*/ 681318 h 685090"/>
                <a:gd name="connsiteX9" fmla="*/ 41835 w 412376"/>
                <a:gd name="connsiteY9" fmla="*/ 645459 h 685090"/>
                <a:gd name="connsiteX10" fmla="*/ 35858 w 412376"/>
                <a:gd name="connsiteY10" fmla="*/ 615577 h 685090"/>
                <a:gd name="connsiteX11" fmla="*/ 0 w 412376"/>
                <a:gd name="connsiteY11" fmla="*/ 633506 h 685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376" h="685090">
                  <a:moveTo>
                    <a:pt x="412376" y="0"/>
                  </a:moveTo>
                  <a:cubicBezTo>
                    <a:pt x="407893" y="59266"/>
                    <a:pt x="403411" y="118533"/>
                    <a:pt x="388470" y="191247"/>
                  </a:cubicBezTo>
                  <a:cubicBezTo>
                    <a:pt x="373529" y="263961"/>
                    <a:pt x="341654" y="370542"/>
                    <a:pt x="322729" y="436283"/>
                  </a:cubicBezTo>
                  <a:cubicBezTo>
                    <a:pt x="303804" y="502024"/>
                    <a:pt x="289858" y="554816"/>
                    <a:pt x="274917" y="585694"/>
                  </a:cubicBezTo>
                  <a:cubicBezTo>
                    <a:pt x="259976" y="616572"/>
                    <a:pt x="247027" y="613584"/>
                    <a:pt x="233082" y="621553"/>
                  </a:cubicBezTo>
                  <a:cubicBezTo>
                    <a:pt x="219137" y="629522"/>
                    <a:pt x="207184" y="627530"/>
                    <a:pt x="191247" y="633506"/>
                  </a:cubicBezTo>
                  <a:cubicBezTo>
                    <a:pt x="175310" y="639483"/>
                    <a:pt x="151403" y="649443"/>
                    <a:pt x="137458" y="657412"/>
                  </a:cubicBezTo>
                  <a:cubicBezTo>
                    <a:pt x="123513" y="665381"/>
                    <a:pt x="118533" y="677334"/>
                    <a:pt x="107576" y="681318"/>
                  </a:cubicBezTo>
                  <a:cubicBezTo>
                    <a:pt x="96619" y="685302"/>
                    <a:pt x="82674" y="687295"/>
                    <a:pt x="71717" y="681318"/>
                  </a:cubicBezTo>
                  <a:cubicBezTo>
                    <a:pt x="60760" y="675342"/>
                    <a:pt x="47811" y="656416"/>
                    <a:pt x="41835" y="645459"/>
                  </a:cubicBezTo>
                  <a:cubicBezTo>
                    <a:pt x="35858" y="634502"/>
                    <a:pt x="42830" y="617569"/>
                    <a:pt x="35858" y="615577"/>
                  </a:cubicBezTo>
                  <a:cubicBezTo>
                    <a:pt x="28886" y="613585"/>
                    <a:pt x="14443" y="623545"/>
                    <a:pt x="0" y="633506"/>
                  </a:cubicBezTo>
                </a:path>
              </a:pathLst>
            </a:custGeom>
            <a:ln w="38100">
              <a:solidFill>
                <a:schemeClr val="tx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C7BD7AE-E038-460D-961E-2475A58556EF}"/>
              </a:ext>
            </a:extLst>
          </p:cNvPr>
          <p:cNvSpPr/>
          <p:nvPr/>
        </p:nvSpPr>
        <p:spPr bwMode="auto">
          <a:xfrm>
            <a:off x="948795" y="3573998"/>
            <a:ext cx="2992890" cy="491733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F106E3-00B6-44F0-AB85-F5DD327874FF}"/>
              </a:ext>
            </a:extLst>
          </p:cNvPr>
          <p:cNvSpPr/>
          <p:nvPr/>
        </p:nvSpPr>
        <p:spPr bwMode="auto">
          <a:xfrm>
            <a:off x="5066389" y="2998835"/>
            <a:ext cx="3119937" cy="993174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E0789BF-FE70-4AC8-B2E9-1D79AFEE34D2}"/>
              </a:ext>
            </a:extLst>
          </p:cNvPr>
          <p:cNvSpPr txBox="1">
            <a:spLocks/>
          </p:cNvSpPr>
          <p:nvPr/>
        </p:nvSpPr>
        <p:spPr bwMode="auto">
          <a:xfrm>
            <a:off x="5183155" y="1943100"/>
            <a:ext cx="2884612" cy="64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sz="2400" kern="0"/>
              <a:t>Female</a:t>
            </a:r>
          </a:p>
        </p:txBody>
      </p:sp>
    </p:spTree>
    <p:extLst>
      <p:ext uri="{BB962C8B-B14F-4D97-AF65-F5344CB8AC3E}">
        <p14:creationId xmlns:p14="http://schemas.microsoft.com/office/powerpoint/2010/main" val="107444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8CCE3-6AE9-4D3E-8E09-AE355D082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 Physiological Constraint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E3775-B8B1-49BA-9677-E881C7ECF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1544"/>
            <a:ext cx="8060077" cy="4659086"/>
          </a:xfrm>
        </p:spPr>
        <p:txBody>
          <a:bodyPr/>
          <a:lstStyle/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30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/>
              <a:t>Pitch slope maximum: around 80 semitones per second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/>
              <a:t>	(excluding during transitions to/from creaky or falsetto)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000"/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/>
              <a:t>(slightly faster for Mandarin speakers)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000"/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/>
              <a:t>(normal language uses far less)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>
              <a:buFontTx/>
              <a:buChar char="-"/>
            </a:pPr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70F320-0994-409A-A1F2-82BC66735111}"/>
              </a:ext>
            </a:extLst>
          </p:cNvPr>
          <p:cNvSpPr txBox="1"/>
          <p:nvPr/>
        </p:nvSpPr>
        <p:spPr>
          <a:xfrm>
            <a:off x="457200" y="6352401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/>
              <a:t>(Yi Xu 2002) </a:t>
            </a:r>
          </a:p>
        </p:txBody>
      </p:sp>
    </p:spTree>
    <p:extLst>
      <p:ext uri="{BB962C8B-B14F-4D97-AF65-F5344CB8AC3E}">
        <p14:creationId xmlns:p14="http://schemas.microsoft.com/office/powerpoint/2010/main" val="2457094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9497-B867-4C5D-8F2B-0610AD2F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Impossible pitch outcomes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41F9CB-E7E3-4BC3-9142-84EEA9D3CE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05" t="50158" r="8314" b="4228"/>
          <a:stretch/>
        </p:blipFill>
        <p:spPr>
          <a:xfrm>
            <a:off x="457200" y="1454332"/>
            <a:ext cx="8382000" cy="459159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19812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9497-B867-4C5D-8F2B-0610AD2F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Impossible pitch outcomes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E6FA58-C9D1-4CAE-A53B-63BD75CFD0A8}"/>
              </a:ext>
            </a:extLst>
          </p:cNvPr>
          <p:cNvGrpSpPr/>
          <p:nvPr/>
        </p:nvGrpSpPr>
        <p:grpSpPr>
          <a:xfrm>
            <a:off x="457200" y="1454332"/>
            <a:ext cx="8382000" cy="4591595"/>
            <a:chOff x="1284270" y="3770811"/>
            <a:chExt cx="7099441" cy="285858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41F9CB-E7E3-4BC3-9142-84EEA9D3CE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405" t="50158" r="8314" b="4228"/>
            <a:stretch/>
          </p:blipFill>
          <p:spPr>
            <a:xfrm>
              <a:off x="1284270" y="3770811"/>
              <a:ext cx="7099441" cy="285858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25094C7-9960-4385-B807-6EB3C587494B}"/>
                </a:ext>
              </a:extLst>
            </p:cNvPr>
            <p:cNvGrpSpPr/>
            <p:nvPr/>
          </p:nvGrpSpPr>
          <p:grpSpPr>
            <a:xfrm>
              <a:off x="2979272" y="3866776"/>
              <a:ext cx="3469340" cy="2136589"/>
              <a:chOff x="2979272" y="3866776"/>
              <a:chExt cx="3469340" cy="2136589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277C9228-E0EF-4BED-B834-6B8F60A2A2F9}"/>
                  </a:ext>
                </a:extLst>
              </p:cNvPr>
              <p:cNvSpPr/>
              <p:nvPr/>
            </p:nvSpPr>
            <p:spPr bwMode="auto">
              <a:xfrm>
                <a:off x="3233271" y="3866776"/>
                <a:ext cx="239058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29965A1-240F-4085-93E0-AF82AEB238BA}"/>
                  </a:ext>
                </a:extLst>
              </p:cNvPr>
              <p:cNvSpPr/>
              <p:nvPr/>
            </p:nvSpPr>
            <p:spPr bwMode="auto">
              <a:xfrm>
                <a:off x="2979272" y="5692588"/>
                <a:ext cx="239058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5680F59-6AF6-47CA-BEA6-DF99D3E89473}"/>
                  </a:ext>
                </a:extLst>
              </p:cNvPr>
              <p:cNvSpPr/>
              <p:nvPr/>
            </p:nvSpPr>
            <p:spPr bwMode="auto">
              <a:xfrm>
                <a:off x="4362824" y="5647765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ABD51865-2E94-494B-A68D-62DE96845BFD}"/>
                  </a:ext>
                </a:extLst>
              </p:cNvPr>
              <p:cNvSpPr/>
              <p:nvPr/>
            </p:nvSpPr>
            <p:spPr bwMode="auto">
              <a:xfrm>
                <a:off x="5017248" y="5415431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2933869E-D863-4235-ACF5-E7F51AF59C46}"/>
                  </a:ext>
                </a:extLst>
              </p:cNvPr>
              <p:cNvSpPr/>
              <p:nvPr/>
            </p:nvSpPr>
            <p:spPr bwMode="auto">
              <a:xfrm>
                <a:off x="5256977" y="3880595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78E2656-7F8D-4B23-A6FA-4DD97B0E93D6}"/>
                  </a:ext>
                </a:extLst>
              </p:cNvPr>
              <p:cNvSpPr/>
              <p:nvPr/>
            </p:nvSpPr>
            <p:spPr bwMode="auto">
              <a:xfrm>
                <a:off x="6046055" y="5381811"/>
                <a:ext cx="402557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6753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9497-B867-4C5D-8F2B-0610AD2F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Impossible pitch outcomes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E6FA58-C9D1-4CAE-A53B-63BD75CFD0A8}"/>
              </a:ext>
            </a:extLst>
          </p:cNvPr>
          <p:cNvGrpSpPr/>
          <p:nvPr/>
        </p:nvGrpSpPr>
        <p:grpSpPr>
          <a:xfrm>
            <a:off x="457200" y="1454332"/>
            <a:ext cx="8382000" cy="4591595"/>
            <a:chOff x="1284270" y="3770811"/>
            <a:chExt cx="7099441" cy="285858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41F9CB-E7E3-4BC3-9142-84EEA9D3CE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405" t="50158" r="8314" b="4228"/>
            <a:stretch/>
          </p:blipFill>
          <p:spPr>
            <a:xfrm>
              <a:off x="1284270" y="3770811"/>
              <a:ext cx="7099441" cy="285858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25094C7-9960-4385-B807-6EB3C587494B}"/>
                </a:ext>
              </a:extLst>
            </p:cNvPr>
            <p:cNvGrpSpPr/>
            <p:nvPr/>
          </p:nvGrpSpPr>
          <p:grpSpPr>
            <a:xfrm>
              <a:off x="2979272" y="3866776"/>
              <a:ext cx="3469340" cy="2136589"/>
              <a:chOff x="2979272" y="3866776"/>
              <a:chExt cx="3469340" cy="2136589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277C9228-E0EF-4BED-B834-6B8F60A2A2F9}"/>
                  </a:ext>
                </a:extLst>
              </p:cNvPr>
              <p:cNvSpPr/>
              <p:nvPr/>
            </p:nvSpPr>
            <p:spPr bwMode="auto">
              <a:xfrm>
                <a:off x="3233271" y="3866776"/>
                <a:ext cx="239058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29965A1-240F-4085-93E0-AF82AEB238BA}"/>
                  </a:ext>
                </a:extLst>
              </p:cNvPr>
              <p:cNvSpPr/>
              <p:nvPr/>
            </p:nvSpPr>
            <p:spPr bwMode="auto">
              <a:xfrm>
                <a:off x="2979272" y="5692588"/>
                <a:ext cx="239058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5680F59-6AF6-47CA-BEA6-DF99D3E89473}"/>
                  </a:ext>
                </a:extLst>
              </p:cNvPr>
              <p:cNvSpPr/>
              <p:nvPr/>
            </p:nvSpPr>
            <p:spPr bwMode="auto">
              <a:xfrm>
                <a:off x="4362824" y="5647765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ABD51865-2E94-494B-A68D-62DE96845BFD}"/>
                  </a:ext>
                </a:extLst>
              </p:cNvPr>
              <p:cNvSpPr/>
              <p:nvPr/>
            </p:nvSpPr>
            <p:spPr bwMode="auto">
              <a:xfrm>
                <a:off x="5017248" y="5415431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2933869E-D863-4235-ACF5-E7F51AF59C46}"/>
                  </a:ext>
                </a:extLst>
              </p:cNvPr>
              <p:cNvSpPr/>
              <p:nvPr/>
            </p:nvSpPr>
            <p:spPr bwMode="auto">
              <a:xfrm>
                <a:off x="5256977" y="3880595"/>
                <a:ext cx="328705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78E2656-7F8D-4B23-A6FA-4DD97B0E93D6}"/>
                  </a:ext>
                </a:extLst>
              </p:cNvPr>
              <p:cNvSpPr/>
              <p:nvPr/>
            </p:nvSpPr>
            <p:spPr bwMode="auto">
              <a:xfrm>
                <a:off x="6046055" y="5381811"/>
                <a:ext cx="402557" cy="310777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0" i="0" u="none" strike="noStrike" cap="none" normalizeH="0" baseline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F79F28B-510C-4146-BD1D-C759E03732D5}"/>
              </a:ext>
            </a:extLst>
          </p:cNvPr>
          <p:cNvCxnSpPr/>
          <p:nvPr/>
        </p:nvCxnSpPr>
        <p:spPr bwMode="auto">
          <a:xfrm flipV="1">
            <a:off x="2458415" y="3579223"/>
            <a:ext cx="197699" cy="20900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E8DEDA6-16C7-496C-9535-6E424CE2411C}"/>
              </a:ext>
            </a:extLst>
          </p:cNvPr>
          <p:cNvSpPr/>
          <p:nvPr/>
        </p:nvSpPr>
        <p:spPr bwMode="auto">
          <a:xfrm>
            <a:off x="2830286" y="3770811"/>
            <a:ext cx="113211" cy="184518"/>
          </a:xfrm>
          <a:custGeom>
            <a:avLst/>
            <a:gdLst>
              <a:gd name="connsiteX0" fmla="*/ 0 w 113211"/>
              <a:gd name="connsiteY0" fmla="*/ 0 h 184518"/>
              <a:gd name="connsiteX1" fmla="*/ 87085 w 113211"/>
              <a:gd name="connsiteY1" fmla="*/ 165463 h 184518"/>
              <a:gd name="connsiteX2" fmla="*/ 113211 w 113211"/>
              <a:gd name="connsiteY2" fmla="*/ 174172 h 18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211" h="184518">
                <a:moveTo>
                  <a:pt x="0" y="0"/>
                </a:moveTo>
                <a:cubicBezTo>
                  <a:pt x="34108" y="68217"/>
                  <a:pt x="68217" y="136434"/>
                  <a:pt x="87085" y="165463"/>
                </a:cubicBezTo>
                <a:cubicBezTo>
                  <a:pt x="105953" y="194492"/>
                  <a:pt x="109582" y="184332"/>
                  <a:pt x="113211" y="174172"/>
                </a:cubicBezTo>
              </a:path>
            </a:pathLst>
          </a:custGeom>
          <a:noFill/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8DC2CFB-6B43-4A24-BE0A-30F259E94A3C}"/>
              </a:ext>
            </a:extLst>
          </p:cNvPr>
          <p:cNvSpPr/>
          <p:nvPr/>
        </p:nvSpPr>
        <p:spPr bwMode="auto">
          <a:xfrm>
            <a:off x="4136571" y="3326674"/>
            <a:ext cx="222394" cy="43543"/>
          </a:xfrm>
          <a:custGeom>
            <a:avLst/>
            <a:gdLst>
              <a:gd name="connsiteX0" fmla="*/ 0 w 222394"/>
              <a:gd name="connsiteY0" fmla="*/ 43543 h 43543"/>
              <a:gd name="connsiteX1" fmla="*/ 104503 w 222394"/>
              <a:gd name="connsiteY1" fmla="*/ 26126 h 43543"/>
              <a:gd name="connsiteX2" fmla="*/ 209006 w 222394"/>
              <a:gd name="connsiteY2" fmla="*/ 34835 h 43543"/>
              <a:gd name="connsiteX3" fmla="*/ 217715 w 222394"/>
              <a:gd name="connsiteY3" fmla="*/ 0 h 4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394" h="43543">
                <a:moveTo>
                  <a:pt x="0" y="43543"/>
                </a:moveTo>
                <a:cubicBezTo>
                  <a:pt x="34834" y="35560"/>
                  <a:pt x="69669" y="27577"/>
                  <a:pt x="104503" y="26126"/>
                </a:cubicBezTo>
                <a:cubicBezTo>
                  <a:pt x="139337" y="24675"/>
                  <a:pt x="209006" y="34835"/>
                  <a:pt x="209006" y="34835"/>
                </a:cubicBezTo>
                <a:cubicBezTo>
                  <a:pt x="227875" y="30481"/>
                  <a:pt x="222795" y="15240"/>
                  <a:pt x="217715" y="0"/>
                </a:cubicBezTo>
              </a:path>
            </a:pathLst>
          </a:custGeom>
          <a:noFill/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FB5C912-F915-42CD-8EC6-BC3BF41EF935}"/>
              </a:ext>
            </a:extLst>
          </p:cNvPr>
          <p:cNvCxnSpPr>
            <a:cxnSpLocks/>
          </p:cNvCxnSpPr>
          <p:nvPr/>
        </p:nvCxnSpPr>
        <p:spPr bwMode="auto">
          <a:xfrm flipV="1">
            <a:off x="4864564" y="3392807"/>
            <a:ext cx="292893" cy="18641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A53969-4716-439C-A81B-DC4960CE2846}"/>
              </a:ext>
            </a:extLst>
          </p:cNvPr>
          <p:cNvCxnSpPr>
            <a:cxnSpLocks/>
          </p:cNvCxnSpPr>
          <p:nvPr/>
        </p:nvCxnSpPr>
        <p:spPr bwMode="auto">
          <a:xfrm>
            <a:off x="6159743" y="3442064"/>
            <a:ext cx="394770" cy="10884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126C7E-1940-4068-99CD-02A3188B5D42}"/>
              </a:ext>
            </a:extLst>
          </p:cNvPr>
          <p:cNvCxnSpPr>
            <a:cxnSpLocks/>
          </p:cNvCxnSpPr>
          <p:nvPr/>
        </p:nvCxnSpPr>
        <p:spPr bwMode="auto">
          <a:xfrm>
            <a:off x="5287992" y="3452948"/>
            <a:ext cx="73259" cy="33528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5419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13B406E8-E140-48F6-BE4B-5B6A911EE1BD}"/>
              </a:ext>
            </a:extLst>
          </p:cNvPr>
          <p:cNvSpPr/>
          <p:nvPr/>
        </p:nvSpPr>
        <p:spPr bwMode="auto">
          <a:xfrm>
            <a:off x="1534720" y="2013913"/>
            <a:ext cx="6284694" cy="2202980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946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1EC7-3DB3-4538-B08D-38B2241BB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/>
              <a:t>Implications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25DB8-07F6-43A6-B447-C18B56ED0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To prevent doubling and halving errors,</a:t>
            </a:r>
          </a:p>
          <a:p>
            <a:pPr marL="0" indent="0">
              <a:buNone/>
            </a:pPr>
            <a:r>
              <a:rPr lang="en-US" sz="2400"/>
              <a:t>      give the pitch tracker a tight pitch range:</a:t>
            </a:r>
          </a:p>
          <a:p>
            <a:pPr marL="914400"/>
            <a:r>
              <a:rPr lang="en-US" sz="2400"/>
              <a:t>gender-appropriate </a:t>
            </a:r>
          </a:p>
          <a:p>
            <a:pPr marL="914400" indent="0">
              <a:buNone/>
            </a:pPr>
            <a:r>
              <a:rPr lang="en-US" sz="1600">
                <a:cs typeface="+mn-cs"/>
              </a:rPr>
              <a:t>	typical male: 85-180 Hz, female 165-255 Hz </a:t>
            </a:r>
          </a:p>
          <a:p>
            <a:pPr marL="914400" indent="0">
              <a:buNone/>
            </a:pPr>
            <a:r>
              <a:rPr lang="en-US" sz="1600">
                <a:cs typeface="+mn-cs"/>
              </a:rPr>
              <a:t>	(excluding screams, laughter, falsetto, creaky voice, growls)</a:t>
            </a:r>
          </a:p>
          <a:p>
            <a:pPr marL="914400"/>
            <a:r>
              <a:rPr lang="en-US" sz="2400"/>
              <a:t>speaker-appropriate</a:t>
            </a:r>
          </a:p>
          <a:p>
            <a:pPr marL="914400"/>
            <a:r>
              <a:rPr lang="en-US" sz="2400"/>
              <a:t>utterance-appropriate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/>
              <a:t>Or use a pitch tracker with strong smoothing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9922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:a16="http://schemas.microsoft.com/office/drawing/2014/main" id="{AA4532DD-6433-5B42-9565-6DB6B33744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Speech production</a:t>
            </a:r>
          </a:p>
        </p:txBody>
      </p:sp>
      <p:sp>
        <p:nvSpPr>
          <p:cNvPr id="158724" name="Line 4">
            <a:extLst>
              <a:ext uri="{FF2B5EF4-FFF2-40B4-BE49-F238E27FC236}">
                <a16:creationId xmlns:a16="http://schemas.microsoft.com/office/drawing/2014/main" id="{6122837E-623C-C64C-A14F-AC194406E3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09678" y="1393794"/>
            <a:ext cx="48271" cy="3578256"/>
          </a:xfrm>
          <a:prstGeom prst="line">
            <a:avLst/>
          </a:prstGeom>
          <a:noFill/>
          <a:ln w="254000" cap="sq">
            <a:solidFill>
              <a:srgbClr val="92D050"/>
            </a:solidFill>
            <a:round/>
            <a:headEnd type="none" w="sm" len="sm"/>
            <a:tailEnd type="arrow" w="lg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8725" name="Text Box 5">
            <a:extLst>
              <a:ext uri="{FF2B5EF4-FFF2-40B4-BE49-F238E27FC236}">
                <a16:creationId xmlns:a16="http://schemas.microsoft.com/office/drawing/2014/main" id="{8A7ED26B-6F70-1940-B899-7ABD87F07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802" y="2587669"/>
            <a:ext cx="192873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oral &amp; nasal</a:t>
            </a:r>
          </a:p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cavities</a:t>
            </a:r>
          </a:p>
          <a:p>
            <a:pPr algn="ctr">
              <a:defRPr/>
            </a:pPr>
            <a:endParaRPr lang="en-US" altLang="en-US" sz="2400" b="1"/>
          </a:p>
          <a:p>
            <a:pPr algn="ctr">
              <a:defRPr/>
            </a:pPr>
            <a:r>
              <a:rPr lang="en-US" altLang="en-US" sz="2400" b="1">
                <a:solidFill>
                  <a:srgbClr val="FFFF00"/>
                </a:solidFill>
                <a:highlight>
                  <a:srgbClr val="05419E"/>
                </a:highlight>
              </a:rPr>
              <a:t> </a:t>
            </a:r>
          </a:p>
          <a:p>
            <a:pPr algn="ctr">
              <a:defRPr/>
            </a:pPr>
            <a:endParaRPr lang="en-US" altLang="en-US" sz="2400" b="1"/>
          </a:p>
          <a:p>
            <a:pPr algn="ctr">
              <a:defRPr/>
            </a:pPr>
            <a:endParaRPr lang="en-US" altLang="en-US" sz="2400" b="1"/>
          </a:p>
          <a:p>
            <a:pPr algn="ctr"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lungs</a:t>
            </a:r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024B1112-8F3D-FE41-88D8-F4C0958E6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92" y="1521965"/>
            <a:ext cx="2604718" cy="3255898"/>
          </a:xfrm>
          <a:prstGeom prst="rect">
            <a:avLst/>
          </a:prstGeom>
        </p:spPr>
      </p:pic>
      <p:sp>
        <p:nvSpPr>
          <p:cNvPr id="12" name="Freeform 8">
            <a:extLst>
              <a:ext uri="{FF2B5EF4-FFF2-40B4-BE49-F238E27FC236}">
                <a16:creationId xmlns:a16="http://schemas.microsoft.com/office/drawing/2014/main" id="{B421E306-B7C7-1B4A-AFB2-E11FEB9F8310}"/>
              </a:ext>
            </a:extLst>
          </p:cNvPr>
          <p:cNvSpPr>
            <a:spLocks/>
          </p:cNvSpPr>
          <p:nvPr/>
        </p:nvSpPr>
        <p:spPr bwMode="auto">
          <a:xfrm>
            <a:off x="2929632" y="3480045"/>
            <a:ext cx="60128" cy="1213747"/>
          </a:xfrm>
          <a:custGeom>
            <a:avLst/>
            <a:gdLst>
              <a:gd name="T0" fmla="*/ 66675 w 64"/>
              <a:gd name="T1" fmla="*/ 2819400 h 720"/>
              <a:gd name="T2" fmla="*/ 66675 w 64"/>
              <a:gd name="T3" fmla="*/ 2067560 h 720"/>
              <a:gd name="T4" fmla="*/ 9525 w 64"/>
              <a:gd name="T5" fmla="*/ 1503680 h 720"/>
              <a:gd name="T6" fmla="*/ 9525 w 64"/>
              <a:gd name="T7" fmla="*/ 751840 h 720"/>
              <a:gd name="T8" fmla="*/ 9525 w 64"/>
              <a:gd name="T9" fmla="*/ 0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" h="720">
                <a:moveTo>
                  <a:pt x="56" y="720"/>
                </a:moveTo>
                <a:cubicBezTo>
                  <a:pt x="60" y="652"/>
                  <a:pt x="64" y="584"/>
                  <a:pt x="56" y="528"/>
                </a:cubicBezTo>
                <a:cubicBezTo>
                  <a:pt x="48" y="472"/>
                  <a:pt x="16" y="440"/>
                  <a:pt x="8" y="384"/>
                </a:cubicBezTo>
                <a:cubicBezTo>
                  <a:pt x="0" y="328"/>
                  <a:pt x="8" y="256"/>
                  <a:pt x="8" y="192"/>
                </a:cubicBezTo>
                <a:cubicBezTo>
                  <a:pt x="8" y="128"/>
                  <a:pt x="8" y="32"/>
                  <a:pt x="8" y="0"/>
                </a:cubicBezTo>
              </a:path>
            </a:pathLst>
          </a:custGeom>
          <a:noFill/>
          <a:ln w="57150" cap="sq" cmpd="sng">
            <a:solidFill>
              <a:srgbClr val="0000FF"/>
            </a:solidFill>
            <a:prstDash val="solid"/>
            <a:round/>
            <a:headEnd type="none" w="sm" len="sm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3B57676F-FA73-4AD1-BC3A-9D520DE7A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1486" y="5141849"/>
            <a:ext cx="1022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5400" b="1">
                <a:solidFill>
                  <a:srgbClr val="92D050"/>
                </a:solidFill>
                <a:latin typeface="Arial" charset="0"/>
              </a:rPr>
              <a:t>air</a:t>
            </a:r>
          </a:p>
        </p:txBody>
      </p:sp>
    </p:spTree>
    <p:extLst>
      <p:ext uri="{BB962C8B-B14F-4D97-AF65-F5344CB8AC3E}">
        <p14:creationId xmlns:p14="http://schemas.microsoft.com/office/powerpoint/2010/main" val="40311629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1184E-A63C-4070-A5D4-854B2B99E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54"/>
            <a:ext cx="8229600" cy="1143000"/>
          </a:xfrm>
        </p:spPr>
        <p:txBody>
          <a:bodyPr/>
          <a:lstStyle/>
          <a:p>
            <a:r>
              <a:rPr lang="en-US"/>
              <a:t>Pitch Trackers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9E3FB-9BBE-4649-8FE6-1F72AFB91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940" y="1378254"/>
            <a:ext cx="86868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Common choices</a:t>
            </a:r>
          </a:p>
          <a:p>
            <a:pPr marL="0" indent="0">
              <a:buNone/>
            </a:pPr>
            <a:r>
              <a:rPr lang="en-US" sz="2400"/>
              <a:t>	Praat’s built-in tracker</a:t>
            </a:r>
          </a:p>
          <a:p>
            <a:pPr marL="0" indent="0">
              <a:buNone/>
            </a:pPr>
            <a:r>
              <a:rPr lang="en-US" sz="2400"/>
              <a:t>	FxRapt</a:t>
            </a:r>
          </a:p>
          <a:p>
            <a:pPr marL="0" indent="0">
              <a:buNone/>
            </a:pPr>
            <a:r>
              <a:rPr lang="en-US" sz="2400"/>
              <a:t>	Kaldi</a:t>
            </a:r>
          </a:p>
          <a:p>
            <a:pPr marL="0" indent="0">
              <a:buNone/>
            </a:pPr>
            <a:r>
              <a:rPr lang="en-US" sz="2400"/>
              <a:t>	David Talkin’s Reaper </a:t>
            </a:r>
          </a:p>
          <a:p>
            <a:pPr marL="0" indent="0">
              <a:buNone/>
            </a:pPr>
            <a:r>
              <a:rPr lang="en-US" sz="2400"/>
              <a:t>Main differences</a:t>
            </a:r>
          </a:p>
          <a:p>
            <a:pPr marL="0" indent="0">
              <a:buNone/>
            </a:pPr>
            <a:r>
              <a:rPr lang="en-US" sz="2400"/>
              <a:t>	convenience (programming language, etc.)</a:t>
            </a:r>
          </a:p>
          <a:p>
            <a:pPr marL="0" indent="0">
              <a:buNone/>
            </a:pPr>
            <a:r>
              <a:rPr lang="en-US" sz="2400"/>
              <a:t>	accuracy (typically with respect to electroglottograms)</a:t>
            </a:r>
          </a:p>
          <a:p>
            <a:pPr marL="0" indent="0">
              <a:buNone/>
            </a:pPr>
            <a:r>
              <a:rPr lang="en-US" sz="2400"/>
              <a:t>	robustness</a:t>
            </a:r>
          </a:p>
          <a:p>
            <a:pPr marL="0" indent="0">
              <a:buNone/>
            </a:pPr>
            <a:r>
              <a:rPr lang="en-US" sz="2400"/>
              <a:t>	speed  </a:t>
            </a:r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23287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EB001-47A7-45CC-8AC2-0DDD19DA0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Misconceptions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236CF-7864-442A-834C-A38F76D41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155" y="1702558"/>
            <a:ext cx="8229600" cy="449580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sz="2400"/>
              <a:t>Pitch is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objective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a single number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everywhere defined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always equally informative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reliable/meaningful in raw pitch plots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/>
              <a:t>	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418690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F205D-34BE-4923-902F-12E6E2010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8A7AF-396E-4342-90D5-BCFBCC0FD8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64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8CCE3-6AE9-4D3E-8E09-AE355D082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Perception Miscellany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E3775-B8B1-49BA-9677-E881C7ECF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42" y="1837508"/>
            <a:ext cx="8135537" cy="4258491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Pitch perception is affected by intensity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Just-noticeable difference: typically 1Hz in ideal conditions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People (and machines) can often 	perceive slope even when they can’t identify the absolute pitch value 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30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>
              <a:buFontTx/>
              <a:buChar char="-"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92237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B6BB2-1FB4-42AA-A4CE-DDA0B9612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Pitch Trackers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3F1A9-FB7E-4160-AEE8-D1F50AB38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Generation of candidate values:</a:t>
            </a:r>
          </a:p>
          <a:p>
            <a:pPr marL="0" indent="0">
              <a:buNone/>
            </a:pPr>
            <a:r>
              <a:rPr lang="en-US" sz="2400"/>
              <a:t>	glottal burst tracking</a:t>
            </a:r>
          </a:p>
          <a:p>
            <a:pPr marL="0" indent="0">
              <a:buNone/>
            </a:pPr>
            <a:r>
              <a:rPr lang="en-US" sz="2400"/>
              <a:t>	autocorrelation/periodicity computations</a:t>
            </a:r>
          </a:p>
          <a:p>
            <a:pPr marL="0" indent="0">
              <a:buNone/>
            </a:pPr>
            <a:r>
              <a:rPr lang="en-US" sz="2400"/>
              <a:t>	ditto over LPC residuals, etc.</a:t>
            </a:r>
          </a:p>
          <a:p>
            <a:pPr marL="0" indent="0">
              <a:buNone/>
            </a:pPr>
            <a:r>
              <a:rPr lang="en-US" sz="2400"/>
              <a:t>Selection of best values:</a:t>
            </a:r>
          </a:p>
          <a:p>
            <a:pPr marL="0" indent="0">
              <a:buNone/>
            </a:pPr>
            <a:r>
              <a:rPr lang="en-US" sz="2400"/>
              <a:t>	based on context (constraints on rate of change)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Sometimes with extra smoothing for aesthetics </a:t>
            </a:r>
          </a:p>
        </p:txBody>
      </p:sp>
    </p:spTree>
    <p:extLst>
      <p:ext uri="{BB962C8B-B14F-4D97-AF65-F5344CB8AC3E}">
        <p14:creationId xmlns:p14="http://schemas.microsoft.com/office/powerpoint/2010/main" val="17508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10526" t="31049" r="5526" b="9044"/>
          <a:stretch/>
        </p:blipFill>
        <p:spPr>
          <a:xfrm>
            <a:off x="457200" y="228600"/>
            <a:ext cx="7591151" cy="3045724"/>
          </a:xfrm>
          <a:prstGeom prst="rect">
            <a:avLst/>
          </a:prstGeom>
        </p:spPr>
      </p:pic>
      <p:pic>
        <p:nvPicPr>
          <p:cNvPr id="10" name="No Way!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 bwMode="auto">
          <a:xfrm>
            <a:off x="3906253" y="699636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7762" t="27767" r="10132" b="9044"/>
          <a:stretch/>
        </p:blipFill>
        <p:spPr>
          <a:xfrm>
            <a:off x="457200" y="3597442"/>
            <a:ext cx="7507706" cy="3248526"/>
          </a:xfrm>
          <a:prstGeom prst="rect">
            <a:avLst/>
          </a:prstGeom>
        </p:spPr>
      </p:pic>
      <p:pic>
        <p:nvPicPr>
          <p:cNvPr id="12" name="No Way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9620" y="1449536"/>
            <a:ext cx="824431" cy="824431"/>
          </a:xfrm>
          <a:prstGeom prst="rect">
            <a:avLst/>
          </a:prstGeom>
        </p:spPr>
      </p:pic>
      <p:pic>
        <p:nvPicPr>
          <p:cNvPr id="13" name="No Way!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9620" y="4541650"/>
            <a:ext cx="824434" cy="8244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090389" y="2089301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way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48351" y="5256244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way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09025" y="6367169"/>
            <a:ext cx="3531736" cy="36933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Examples by Jonathan </a:t>
            </a:r>
            <a:r>
              <a:rPr lang="en-US" dirty="0" err="1">
                <a:solidFill>
                  <a:schemeClr val="bg2"/>
                </a:solidFill>
              </a:rPr>
              <a:t>Gutmann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26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3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42645-D4E3-42A6-BE27-A2E3BD666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Measuring F0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693D-8B06-4E6A-BCE0-EF335E675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Unreliable/noisy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		[ illustration ]</a:t>
            </a:r>
          </a:p>
          <a:p>
            <a:pPr marL="0" indent="0">
              <a:buNone/>
            </a:pPr>
            <a:r>
              <a:rPr lang="en-US" sz="2400"/>
              <a:t>	especially doubling and halving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But at syllable centers it is usually stable and reliable.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Affected by microprosody (but usually uncorrected)</a:t>
            </a:r>
          </a:p>
        </p:txBody>
      </p:sp>
    </p:spTree>
    <p:extLst>
      <p:ext uri="{BB962C8B-B14F-4D97-AF65-F5344CB8AC3E}">
        <p14:creationId xmlns:p14="http://schemas.microsoft.com/office/powerpoint/2010/main" val="39649922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/>
              <a:t>Perceptions of Pitch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199" y="1420900"/>
            <a:ext cx="7551370" cy="91083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Factors affecting perceptions of lateness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251" y="6340097"/>
            <a:ext cx="34526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(Niebuhr </a:t>
            </a:r>
            <a:r>
              <a:rPr lang="en-US" sz="1400" i="1" dirty="0"/>
              <a:t>et al</a:t>
            </a:r>
            <a:r>
              <a:rPr lang="en-US" sz="1400" dirty="0"/>
              <a:t>., 2011; Barnes </a:t>
            </a:r>
            <a:r>
              <a:rPr lang="en-US" sz="1400" i="1" dirty="0"/>
              <a:t>et al., </a:t>
            </a:r>
            <a:r>
              <a:rPr lang="en-US" sz="1400" dirty="0"/>
              <a:t>2012)</a:t>
            </a:r>
          </a:p>
        </p:txBody>
      </p:sp>
      <p:sp>
        <p:nvSpPr>
          <p:cNvPr id="6" name="Rectangle 5"/>
          <p:cNvSpPr/>
          <p:nvPr/>
        </p:nvSpPr>
        <p:spPr>
          <a:xfrm>
            <a:off x="635199" y="4917379"/>
            <a:ext cx="80295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</a:rPr>
              <a:t>#13  We don’t directly perceive pitch max (</a:t>
            </a:r>
            <a:r>
              <a:rPr lang="en-US" sz="2200" dirty="0" err="1">
                <a:solidFill>
                  <a:srgbClr val="FFFF00"/>
                </a:solidFill>
              </a:rPr>
              <a:t>avg</a:t>
            </a:r>
            <a:r>
              <a:rPr lang="en-US" sz="2200" dirty="0">
                <a:solidFill>
                  <a:srgbClr val="FFFF00"/>
                </a:solidFill>
              </a:rPr>
              <a:t>, min, height …) 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756859" y="2880366"/>
            <a:ext cx="640073" cy="640073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1396932" y="2880366"/>
            <a:ext cx="548634" cy="61842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" name="Group 15"/>
          <p:cNvGrpSpPr/>
          <p:nvPr/>
        </p:nvGrpSpPr>
        <p:grpSpPr>
          <a:xfrm>
            <a:off x="2350240" y="2860187"/>
            <a:ext cx="1167242" cy="640073"/>
            <a:chOff x="914440" y="2880366"/>
            <a:chExt cx="1167242" cy="640073"/>
          </a:xfrm>
        </p:grpSpPr>
        <p:cxnSp>
          <p:nvCxnSpPr>
            <p:cNvPr id="17" name="Straight Connector 16"/>
            <p:cNvCxnSpPr/>
            <p:nvPr/>
          </p:nvCxnSpPr>
          <p:spPr bwMode="auto">
            <a:xfrm flipV="1">
              <a:off x="914440" y="2880366"/>
              <a:ext cx="640073" cy="6400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1554513" y="2880366"/>
              <a:ext cx="527169" cy="294496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" name="Group 18"/>
          <p:cNvGrpSpPr/>
          <p:nvPr/>
        </p:nvGrpSpPr>
        <p:grpSpPr>
          <a:xfrm>
            <a:off x="4048663" y="2840008"/>
            <a:ext cx="1083665" cy="618429"/>
            <a:chOff x="1019482" y="2880366"/>
            <a:chExt cx="1083665" cy="618429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019482" y="2880367"/>
              <a:ext cx="535031" cy="314674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554513" y="2880366"/>
              <a:ext cx="548634" cy="618429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9" name="Straight Connector 28"/>
          <p:cNvCxnSpPr/>
          <p:nvPr/>
        </p:nvCxnSpPr>
        <p:spPr bwMode="auto">
          <a:xfrm>
            <a:off x="1396932" y="2606049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Freeform 29"/>
          <p:cNvSpPr/>
          <p:nvPr/>
        </p:nvSpPr>
        <p:spPr bwMode="auto">
          <a:xfrm>
            <a:off x="391103" y="3702636"/>
            <a:ext cx="1402365" cy="307260"/>
          </a:xfrm>
          <a:custGeom>
            <a:avLst/>
            <a:gdLst>
              <a:gd name="connsiteX0" fmla="*/ 0 w 2670772"/>
              <a:gd name="connsiteY0" fmla="*/ 921933 h 921933"/>
              <a:gd name="connsiteX1" fmla="*/ 669956 w 2670772"/>
              <a:gd name="connsiteY1" fmla="*/ 740864 h 921933"/>
              <a:gd name="connsiteX2" fmla="*/ 1167897 w 2670772"/>
              <a:gd name="connsiteY2" fmla="*/ 98068 h 921933"/>
              <a:gd name="connsiteX3" fmla="*/ 1620570 w 2670772"/>
              <a:gd name="connsiteY3" fmla="*/ 43747 h 921933"/>
              <a:gd name="connsiteX4" fmla="*/ 1991762 w 2670772"/>
              <a:gd name="connsiteY4" fmla="*/ 505474 h 921933"/>
              <a:gd name="connsiteX5" fmla="*/ 2281473 w 2670772"/>
              <a:gd name="connsiteY5" fmla="*/ 795185 h 921933"/>
              <a:gd name="connsiteX6" fmla="*/ 2670772 w 2670772"/>
              <a:gd name="connsiteY6" fmla="*/ 876666 h 92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0772" h="921933">
                <a:moveTo>
                  <a:pt x="0" y="921933"/>
                </a:moveTo>
                <a:cubicBezTo>
                  <a:pt x="237653" y="900054"/>
                  <a:pt x="475307" y="878175"/>
                  <a:pt x="669956" y="740864"/>
                </a:cubicBezTo>
                <a:cubicBezTo>
                  <a:pt x="864606" y="603553"/>
                  <a:pt x="1009461" y="214254"/>
                  <a:pt x="1167897" y="98068"/>
                </a:cubicBezTo>
                <a:cubicBezTo>
                  <a:pt x="1326333" y="-18118"/>
                  <a:pt x="1483259" y="-24154"/>
                  <a:pt x="1620570" y="43747"/>
                </a:cubicBezTo>
                <a:cubicBezTo>
                  <a:pt x="1757881" y="111648"/>
                  <a:pt x="1881612" y="380234"/>
                  <a:pt x="1991762" y="505474"/>
                </a:cubicBezTo>
                <a:cubicBezTo>
                  <a:pt x="2101913" y="630714"/>
                  <a:pt x="2168305" y="733320"/>
                  <a:pt x="2281473" y="795185"/>
                </a:cubicBezTo>
                <a:cubicBezTo>
                  <a:pt x="2394641" y="857050"/>
                  <a:pt x="2670772" y="876666"/>
                  <a:pt x="2670772" y="876666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3134273" y="2697488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4505858" y="2697488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0" name="Group 39"/>
          <p:cNvGrpSpPr/>
          <p:nvPr/>
        </p:nvGrpSpPr>
        <p:grpSpPr>
          <a:xfrm>
            <a:off x="5560105" y="2830633"/>
            <a:ext cx="1197281" cy="633329"/>
            <a:chOff x="5443369" y="2830633"/>
            <a:chExt cx="1197281" cy="633329"/>
          </a:xfrm>
        </p:grpSpPr>
        <p:sp>
          <p:nvSpPr>
            <p:cNvPr id="38" name="Freeform 37"/>
            <p:cNvSpPr/>
            <p:nvPr/>
          </p:nvSpPr>
          <p:spPr bwMode="auto">
            <a:xfrm>
              <a:off x="5443369" y="2840019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 flipV="1">
              <a:off x="6038221" y="2830633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 flipH="1">
            <a:off x="7320056" y="2821247"/>
            <a:ext cx="1197281" cy="633329"/>
            <a:chOff x="5443369" y="2830633"/>
            <a:chExt cx="1197281" cy="633329"/>
          </a:xfrm>
        </p:grpSpPr>
        <p:sp>
          <p:nvSpPr>
            <p:cNvPr id="42" name="Freeform 41"/>
            <p:cNvSpPr/>
            <p:nvPr/>
          </p:nvSpPr>
          <p:spPr bwMode="auto">
            <a:xfrm>
              <a:off x="5443369" y="2840019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 flipV="1">
              <a:off x="6038221" y="2830633"/>
              <a:ext cx="602429" cy="623943"/>
            </a:xfrm>
            <a:custGeom>
              <a:avLst/>
              <a:gdLst>
                <a:gd name="connsiteX0" fmla="*/ 0 w 602429"/>
                <a:gd name="connsiteY0" fmla="*/ 623943 h 623943"/>
                <a:gd name="connsiteX1" fmla="*/ 355003 w 602429"/>
                <a:gd name="connsiteY1" fmla="*/ 441063 h 623943"/>
                <a:gd name="connsiteX2" fmla="*/ 602429 w 602429"/>
                <a:gd name="connsiteY2" fmla="*/ 0 h 6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29" h="623943">
                  <a:moveTo>
                    <a:pt x="0" y="623943"/>
                  </a:moveTo>
                  <a:cubicBezTo>
                    <a:pt x="127299" y="584498"/>
                    <a:pt x="254598" y="545053"/>
                    <a:pt x="355003" y="441063"/>
                  </a:cubicBezTo>
                  <a:cubicBezTo>
                    <a:pt x="455408" y="337072"/>
                    <a:pt x="528918" y="168536"/>
                    <a:pt x="602429" y="0"/>
                  </a:cubicBezTo>
                </a:path>
              </a:pathLst>
            </a:cu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 bwMode="auto">
          <a:xfrm>
            <a:off x="6292505" y="2676023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758139" y="2676023"/>
            <a:ext cx="0" cy="91439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7246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Shepard Tone</a:t>
            </a:r>
          </a:p>
        </p:txBody>
      </p:sp>
      <p:pic>
        <p:nvPicPr>
          <p:cNvPr id="4" name="Shepard-tone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1371600"/>
            <a:ext cx="609600" cy="609600"/>
          </a:xfrm>
        </p:spPr>
      </p:pic>
      <p:pic>
        <p:nvPicPr>
          <p:cNvPr id="3074" name="Picture 2" descr="https://upload.wikimedia.org/wikipedia/commons/4/48/Shepard_Tones_spectrum_linear_scal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519" y="2560257"/>
            <a:ext cx="6610961" cy="341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Pitch from Harmonic Structure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AutoShape 2" descr="Image result for harmonic structure of pitc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mcdermottlab.mit.edu/McPherson_PitchDiversity/Figure2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440" y="1234464"/>
            <a:ext cx="7132242" cy="546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23731" y="5989292"/>
            <a:ext cx="15504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/>
              <a:t>Mcdermott</a:t>
            </a:r>
            <a:r>
              <a:rPr lang="en-US" sz="1050" dirty="0"/>
              <a:t> lab at MIT 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394951" y="1783098"/>
            <a:ext cx="548634" cy="3657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142331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:a16="http://schemas.microsoft.com/office/drawing/2014/main" id="{AA4532DD-6433-5B42-9565-6DB6B33744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Speech production</a:t>
            </a:r>
          </a:p>
        </p:txBody>
      </p:sp>
      <p:sp>
        <p:nvSpPr>
          <p:cNvPr id="158724" name="Line 4">
            <a:extLst>
              <a:ext uri="{FF2B5EF4-FFF2-40B4-BE49-F238E27FC236}">
                <a16:creationId xmlns:a16="http://schemas.microsoft.com/office/drawing/2014/main" id="{6122837E-623C-C64C-A14F-AC194406E3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18556" y="1420426"/>
            <a:ext cx="39394" cy="3551623"/>
          </a:xfrm>
          <a:prstGeom prst="line">
            <a:avLst/>
          </a:prstGeom>
          <a:noFill/>
          <a:ln w="254000" cap="sq">
            <a:solidFill>
              <a:srgbClr val="92D050"/>
            </a:solidFill>
            <a:round/>
            <a:headEnd type="none" w="sm" len="sm"/>
            <a:tailEnd type="arrow" w="lg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8725" name="Text Box 5">
            <a:extLst>
              <a:ext uri="{FF2B5EF4-FFF2-40B4-BE49-F238E27FC236}">
                <a16:creationId xmlns:a16="http://schemas.microsoft.com/office/drawing/2014/main" id="{8A7ED26B-6F70-1940-B899-7ABD87F07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802" y="2525523"/>
            <a:ext cx="1928733" cy="269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oral &amp; nasal</a:t>
            </a:r>
          </a:p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cavities</a:t>
            </a:r>
          </a:p>
          <a:p>
            <a:pPr algn="ctr">
              <a:lnSpc>
                <a:spcPct val="90000"/>
              </a:lnSpc>
              <a:defRPr/>
            </a:pPr>
            <a:endParaRPr lang="en-US" altLang="en-US" sz="3600" b="1"/>
          </a:p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solidFill>
                  <a:srgbClr val="FFFF00"/>
                </a:solidFill>
                <a:highlight>
                  <a:srgbClr val="05419E"/>
                </a:highlight>
              </a:rPr>
              <a:t>larynx</a:t>
            </a:r>
          </a:p>
          <a:p>
            <a:pPr algn="ctr">
              <a:lnSpc>
                <a:spcPct val="90000"/>
              </a:lnSpc>
              <a:defRPr/>
            </a:pPr>
            <a:endParaRPr lang="en-US" altLang="en-US" sz="3200" b="1"/>
          </a:p>
          <a:p>
            <a:pPr algn="ctr">
              <a:lnSpc>
                <a:spcPct val="90000"/>
              </a:lnSpc>
              <a:defRPr/>
            </a:pPr>
            <a:endParaRPr lang="en-US" altLang="en-US" sz="2400" b="1"/>
          </a:p>
          <a:p>
            <a:pPr algn="ctr">
              <a:lnSpc>
                <a:spcPct val="90000"/>
              </a:lnSpc>
              <a:defRPr/>
            </a:pPr>
            <a:r>
              <a:rPr lang="en-US" altLang="en-US" sz="2400" b="1">
                <a:highlight>
                  <a:srgbClr val="05419E"/>
                </a:highlight>
              </a:rPr>
              <a:t>lungs</a:t>
            </a:r>
          </a:p>
        </p:txBody>
      </p:sp>
      <p:sp>
        <p:nvSpPr>
          <p:cNvPr id="158729" name="Text Box 9">
            <a:extLst>
              <a:ext uri="{FF2B5EF4-FFF2-40B4-BE49-F238E27FC236}">
                <a16:creationId xmlns:a16="http://schemas.microsoft.com/office/drawing/2014/main" id="{D8CE610F-4E17-5A4E-BD1C-F363BC96D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17" y="5025477"/>
            <a:ext cx="47580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dirty="0"/>
              <a:t>The </a:t>
            </a:r>
            <a:r>
              <a:rPr lang="en-US" altLang="en-US" sz="2000" dirty="0">
                <a:solidFill>
                  <a:srgbClr val="FFFF00"/>
                </a:solidFill>
              </a:rPr>
              <a:t>vocal folds </a:t>
            </a:r>
            <a:r>
              <a:rPr lang="en-US" altLang="en-US" sz="2000" dirty="0"/>
              <a:t>may be held wide open</a:t>
            </a:r>
            <a:r>
              <a:rPr lang="en-US" altLang="en-US" sz="2000"/>
              <a:t>, </a:t>
            </a:r>
          </a:p>
          <a:p>
            <a:pPr>
              <a:defRPr/>
            </a:pPr>
            <a:r>
              <a:rPr lang="en-US" altLang="en-US" sz="2000"/>
              <a:t>or </a:t>
            </a:r>
            <a:r>
              <a:rPr lang="en-US" altLang="en-US" sz="2000" dirty="0"/>
              <a:t>may vibrate if brought together.</a:t>
            </a:r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024B1112-8F3D-FE41-88D8-F4C0958E6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92" y="1521965"/>
            <a:ext cx="2604718" cy="3255898"/>
          </a:xfrm>
          <a:prstGeom prst="rect">
            <a:avLst/>
          </a:prstGeom>
        </p:spPr>
      </p:pic>
      <p:sp>
        <p:nvSpPr>
          <p:cNvPr id="12" name="Freeform 8">
            <a:extLst>
              <a:ext uri="{FF2B5EF4-FFF2-40B4-BE49-F238E27FC236}">
                <a16:creationId xmlns:a16="http://schemas.microsoft.com/office/drawing/2014/main" id="{B421E306-B7C7-1B4A-AFB2-E11FEB9F8310}"/>
              </a:ext>
            </a:extLst>
          </p:cNvPr>
          <p:cNvSpPr>
            <a:spLocks/>
          </p:cNvSpPr>
          <p:nvPr/>
        </p:nvSpPr>
        <p:spPr bwMode="auto">
          <a:xfrm>
            <a:off x="2929632" y="3480045"/>
            <a:ext cx="60128" cy="1213747"/>
          </a:xfrm>
          <a:custGeom>
            <a:avLst/>
            <a:gdLst>
              <a:gd name="T0" fmla="*/ 66675 w 64"/>
              <a:gd name="T1" fmla="*/ 2819400 h 720"/>
              <a:gd name="T2" fmla="*/ 66675 w 64"/>
              <a:gd name="T3" fmla="*/ 2067560 h 720"/>
              <a:gd name="T4" fmla="*/ 9525 w 64"/>
              <a:gd name="T5" fmla="*/ 1503680 h 720"/>
              <a:gd name="T6" fmla="*/ 9525 w 64"/>
              <a:gd name="T7" fmla="*/ 751840 h 720"/>
              <a:gd name="T8" fmla="*/ 9525 w 64"/>
              <a:gd name="T9" fmla="*/ 0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" h="720">
                <a:moveTo>
                  <a:pt x="56" y="720"/>
                </a:moveTo>
                <a:cubicBezTo>
                  <a:pt x="60" y="652"/>
                  <a:pt x="64" y="584"/>
                  <a:pt x="56" y="528"/>
                </a:cubicBezTo>
                <a:cubicBezTo>
                  <a:pt x="48" y="472"/>
                  <a:pt x="16" y="440"/>
                  <a:pt x="8" y="384"/>
                </a:cubicBezTo>
                <a:cubicBezTo>
                  <a:pt x="0" y="328"/>
                  <a:pt x="8" y="256"/>
                  <a:pt x="8" y="192"/>
                </a:cubicBezTo>
                <a:cubicBezTo>
                  <a:pt x="8" y="128"/>
                  <a:pt x="8" y="32"/>
                  <a:pt x="8" y="0"/>
                </a:cubicBezTo>
              </a:path>
            </a:pathLst>
          </a:custGeom>
          <a:noFill/>
          <a:ln w="57150" cap="sq" cmpd="sng">
            <a:solidFill>
              <a:srgbClr val="0000FF"/>
            </a:solidFill>
            <a:prstDash val="solid"/>
            <a:round/>
            <a:headEnd type="none" w="sm" len="sm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A85843A-69FD-A44C-AFA6-30E7699337FF}"/>
              </a:ext>
            </a:extLst>
          </p:cNvPr>
          <p:cNvSpPr/>
          <p:nvPr/>
        </p:nvSpPr>
        <p:spPr>
          <a:xfrm>
            <a:off x="2441359" y="4505373"/>
            <a:ext cx="765164" cy="384359"/>
          </a:xfrm>
          <a:prstGeom prst="ellipse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3B57676F-FA73-4AD1-BC3A-9D520DE7A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1486" y="5141849"/>
            <a:ext cx="1022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5400" b="1">
                <a:solidFill>
                  <a:srgbClr val="92D050"/>
                </a:solidFill>
                <a:latin typeface="Arial" charset="0"/>
              </a:rPr>
              <a:t>air</a:t>
            </a:r>
          </a:p>
        </p:txBody>
      </p:sp>
    </p:spTree>
    <p:extLst>
      <p:ext uri="{BB962C8B-B14F-4D97-AF65-F5344CB8AC3E}">
        <p14:creationId xmlns:p14="http://schemas.microsoft.com/office/powerpoint/2010/main" val="31187296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71600"/>
            <a:ext cx="8229600" cy="1920239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108242-8DB8-4362-A44C-550148F61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/>
              <a:t>Pitch from Periodic Structure</a:t>
            </a:r>
          </a:p>
        </p:txBody>
      </p:sp>
    </p:spTree>
    <p:extLst>
      <p:ext uri="{BB962C8B-B14F-4D97-AF65-F5344CB8AC3E}">
        <p14:creationId xmlns:p14="http://schemas.microsoft.com/office/powerpoint/2010/main" val="26834205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FE651-9D95-4251-9679-1148A0CAC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0" name="Picture 6" descr="Clinical correlations">
            <a:extLst>
              <a:ext uri="{FF2B5EF4-FFF2-40B4-BE49-F238E27FC236}">
                <a16:creationId xmlns:a16="http://schemas.microsoft.com/office/drawing/2014/main" id="{46B82FD1-4F20-4CC7-94EA-839FE4D91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05" y="1470142"/>
            <a:ext cx="2623389" cy="46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85425F-5F94-4463-BF14-FA6C7B50A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3694" y="5832296"/>
            <a:ext cx="3260306" cy="527407"/>
          </a:xfrm>
        </p:spPr>
        <p:txBody>
          <a:bodyPr/>
          <a:lstStyle/>
          <a:p>
            <a:pPr marL="0" indent="0">
              <a:buNone/>
            </a:pPr>
            <a:r>
              <a:rPr lang="en-US" sz="1400"/>
              <a:t>Jean Sawyer,  my.ilstu.edu/~jsawyer</a:t>
            </a:r>
          </a:p>
        </p:txBody>
      </p:sp>
    </p:spTree>
    <p:extLst>
      <p:ext uri="{BB962C8B-B14F-4D97-AF65-F5344CB8AC3E}">
        <p14:creationId xmlns:p14="http://schemas.microsoft.com/office/powerpoint/2010/main" val="13177538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ECC38-9AAB-4152-9CFE-404D704EE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277" y="428689"/>
            <a:ext cx="82296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Why should we use visual perception for leverage on  auditory perception?</a:t>
            </a:r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4" name="Picture 2" descr="Stock Chart Reading For Beginners: Cup With Handle, Double Bottom, Flat Base">
            <a:extLst>
              <a:ext uri="{FF2B5EF4-FFF2-40B4-BE49-F238E27FC236}">
                <a16:creationId xmlns:a16="http://schemas.microsoft.com/office/drawing/2014/main" id="{C8AA0622-6A45-44C4-8AE9-D034B09F3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77" y="1324709"/>
            <a:ext cx="4782023" cy="553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3841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756" y="5747656"/>
            <a:ext cx="6938533" cy="34834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Ribbon width and darkness represents periodic energy </a:t>
            </a:r>
            <a:r>
              <a:rPr lang="en-US" sz="1200" dirty="0"/>
              <a:t>(</a:t>
            </a:r>
            <a:r>
              <a:rPr lang="en-US" sz="1200" dirty="0" err="1"/>
              <a:t>Cangemi</a:t>
            </a:r>
            <a:r>
              <a:rPr lang="en-US" sz="1200" dirty="0"/>
              <a:t>, Albert, Grice, 2018 )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026" name="Picture 2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56" y="2606049"/>
            <a:ext cx="6938533" cy="358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P_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0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Pitch Slope Limits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91" t="14238" r="50000" b="43050"/>
          <a:stretch/>
        </p:blipFill>
        <p:spPr>
          <a:xfrm>
            <a:off x="3471170" y="1282823"/>
            <a:ext cx="3915024" cy="2835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6444734"/>
            <a:ext cx="12602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Xu &amp; Sun, 2001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9001" t="47048" r="20000" b="21957"/>
          <a:stretch/>
        </p:blipFill>
        <p:spPr>
          <a:xfrm>
            <a:off x="1623092" y="4352473"/>
            <a:ext cx="6882139" cy="23692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ECA132-27EA-461E-8497-6A47D7489FD3}"/>
              </a:ext>
            </a:extLst>
          </p:cNvPr>
          <p:cNvSpPr txBox="1"/>
          <p:nvPr/>
        </p:nvSpPr>
        <p:spPr>
          <a:xfrm>
            <a:off x="564416" y="1876577"/>
            <a:ext cx="262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SIMPLIFY THIS SLIDE!</a:t>
            </a:r>
          </a:p>
        </p:txBody>
      </p:sp>
    </p:spTree>
    <p:extLst>
      <p:ext uri="{BB962C8B-B14F-4D97-AF65-F5344CB8AC3E}">
        <p14:creationId xmlns:p14="http://schemas.microsoft.com/office/powerpoint/2010/main" val="37338256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63E16-0498-48D9-B52A-2A1C2B5EB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Individual Differences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619EB2-11C9-46B4-96BB-FB062A7E6B8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956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>
                <a:effectLst/>
                <a:ea typeface="Calibri" panose="020F0502020204030204" pitchFamily="34" charset="0"/>
              </a:rPr>
              <a:t>Szczepek Reed’s example: </a:t>
            </a:r>
            <a:r>
              <a:rPr lang="en-US" sz="2400" i="1">
                <a:effectLst/>
                <a:ea typeface="Calibri" panose="020F0502020204030204" pitchFamily="34" charset="0"/>
              </a:rPr>
              <a:t>you have to take this class</a:t>
            </a:r>
            <a:endParaRPr lang="en-US" sz="2400">
              <a:effectLst/>
              <a:ea typeface="Calibri" panose="020F0502020204030204" pitchFamily="34" charset="0"/>
            </a:endParaRPr>
          </a:p>
          <a:p>
            <a:pPr marL="14859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>
                <a:effectLst/>
                <a:ea typeface="Calibri" panose="020F0502020204030204" pitchFamily="34" charset="0"/>
              </a:rPr>
              <a:t>Is the pitch of </a:t>
            </a:r>
            <a:r>
              <a:rPr lang="en-US" sz="2400" i="1">
                <a:effectLst/>
                <a:ea typeface="Calibri" panose="020F0502020204030204" pitchFamily="34" charset="0"/>
              </a:rPr>
              <a:t>“this”   </a:t>
            </a:r>
            <a:r>
              <a:rPr lang="en-US" sz="2400">
                <a:effectLst/>
                <a:ea typeface="Calibri" panose="020F0502020204030204" pitchFamily="34" charset="0"/>
              </a:rPr>
              <a:t>low?  or high?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57B70-87F4-469A-81AD-D2567BDAAEBA}"/>
              </a:ext>
            </a:extLst>
          </p:cNvPr>
          <p:cNvSpPr txBox="1"/>
          <p:nvPr/>
        </p:nvSpPr>
        <p:spPr>
          <a:xfrm>
            <a:off x="905608" y="3519073"/>
            <a:ext cx="65063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Maybe also </a:t>
            </a:r>
            <a:r>
              <a:rPr lang="en-US">
                <a:hlinkClick r:id="rId2"/>
              </a:rPr>
              <a:t>https://languagelog.ldc.upenn.edu/nll/?p=34251</a:t>
            </a:r>
            <a:endParaRPr lang="en-US"/>
          </a:p>
          <a:p>
            <a:endParaRPr lang="en-US"/>
          </a:p>
          <a:p>
            <a:r>
              <a:rPr lang="en-US" i="1"/>
              <a:t>“once the eggs hatch”  </a:t>
            </a:r>
            <a:r>
              <a:rPr lang="en-US"/>
              <a:t>creaky voice</a:t>
            </a: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22313366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6433-EF19-4C95-8B7D-9D562BB3F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B6981-7650-45B8-AE9C-69386B1895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A real waveform 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6792AD5-A755-4D32-AE39-1B8E72006474}"/>
              </a:ext>
            </a:extLst>
          </p:cNvPr>
          <p:cNvGrpSpPr/>
          <p:nvPr/>
        </p:nvGrpSpPr>
        <p:grpSpPr>
          <a:xfrm>
            <a:off x="457200" y="2137916"/>
            <a:ext cx="8229600" cy="2246811"/>
            <a:chOff x="457200" y="2368736"/>
            <a:chExt cx="8229600" cy="2246811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EA196A4-9235-4709-B8C0-E35C0A428AAF}"/>
                </a:ext>
              </a:extLst>
            </p:cNvPr>
            <p:cNvSpPr/>
            <p:nvPr/>
          </p:nvSpPr>
          <p:spPr bwMode="auto">
            <a:xfrm>
              <a:off x="457200" y="2368736"/>
              <a:ext cx="8229600" cy="409303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0" name="Arrow: Down 29">
              <a:extLst>
                <a:ext uri="{FF2B5EF4-FFF2-40B4-BE49-F238E27FC236}">
                  <a16:creationId xmlns:a16="http://schemas.microsoft.com/office/drawing/2014/main" id="{EB969E63-A353-4D35-BA54-89E2C9F5C68D}"/>
                </a:ext>
              </a:extLst>
            </p:cNvPr>
            <p:cNvSpPr/>
            <p:nvPr/>
          </p:nvSpPr>
          <p:spPr bwMode="auto">
            <a:xfrm>
              <a:off x="6554264" y="2457995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9" name="Arrow: Down 38">
              <a:extLst>
                <a:ext uri="{FF2B5EF4-FFF2-40B4-BE49-F238E27FC236}">
                  <a16:creationId xmlns:a16="http://schemas.microsoft.com/office/drawing/2014/main" id="{15941F35-4A4F-48FF-9667-22CC4A037D38}"/>
                </a:ext>
              </a:extLst>
            </p:cNvPr>
            <p:cNvSpPr/>
            <p:nvPr/>
          </p:nvSpPr>
          <p:spPr bwMode="auto">
            <a:xfrm>
              <a:off x="4258468" y="2481939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0" name="Arrow: Down 39">
              <a:extLst>
                <a:ext uri="{FF2B5EF4-FFF2-40B4-BE49-F238E27FC236}">
                  <a16:creationId xmlns:a16="http://schemas.microsoft.com/office/drawing/2014/main" id="{E6B4A17F-96B8-4BA8-90A2-62CA67350A9B}"/>
                </a:ext>
              </a:extLst>
            </p:cNvPr>
            <p:cNvSpPr/>
            <p:nvPr/>
          </p:nvSpPr>
          <p:spPr bwMode="auto">
            <a:xfrm>
              <a:off x="4534940" y="2407936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4" name="Content Placeholder 3">
              <a:extLst>
                <a:ext uri="{FF2B5EF4-FFF2-40B4-BE49-F238E27FC236}">
                  <a16:creationId xmlns:a16="http://schemas.microsoft.com/office/drawing/2014/main" id="{6F359574-CDD9-4F2A-8246-06658AA42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7200" y="2695308"/>
              <a:ext cx="8229600" cy="1920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5FBB162E-E7A4-49B9-9A10-7231130B0FD6}"/>
                </a:ext>
              </a:extLst>
            </p:cNvPr>
            <p:cNvSpPr/>
            <p:nvPr/>
          </p:nvSpPr>
          <p:spPr bwMode="auto">
            <a:xfrm>
              <a:off x="809898" y="2978336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4A2D36EC-DD21-4DD1-BA93-737A3064E5D7}"/>
                </a:ext>
              </a:extLst>
            </p:cNvPr>
            <p:cNvSpPr/>
            <p:nvPr/>
          </p:nvSpPr>
          <p:spPr bwMode="auto">
            <a:xfrm>
              <a:off x="1119051" y="2978336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7" name="Arrow: Down 6">
              <a:extLst>
                <a:ext uri="{FF2B5EF4-FFF2-40B4-BE49-F238E27FC236}">
                  <a16:creationId xmlns:a16="http://schemas.microsoft.com/office/drawing/2014/main" id="{2DB90830-7301-4B88-A063-734F7C6CB100}"/>
                </a:ext>
              </a:extLst>
            </p:cNvPr>
            <p:cNvSpPr/>
            <p:nvPr/>
          </p:nvSpPr>
          <p:spPr bwMode="auto">
            <a:xfrm>
              <a:off x="1415143" y="2978335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306B2644-D01B-483A-B6BA-A298D7C0CF1B}"/>
                </a:ext>
              </a:extLst>
            </p:cNvPr>
            <p:cNvSpPr/>
            <p:nvPr/>
          </p:nvSpPr>
          <p:spPr bwMode="auto">
            <a:xfrm>
              <a:off x="1711235" y="2987042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5" name="Arrow: Down 14">
              <a:extLst>
                <a:ext uri="{FF2B5EF4-FFF2-40B4-BE49-F238E27FC236}">
                  <a16:creationId xmlns:a16="http://schemas.microsoft.com/office/drawing/2014/main" id="{F4B1B76B-CF90-4B1D-9757-C4775B20E02B}"/>
                </a:ext>
              </a:extLst>
            </p:cNvPr>
            <p:cNvSpPr/>
            <p:nvPr/>
          </p:nvSpPr>
          <p:spPr bwMode="auto">
            <a:xfrm>
              <a:off x="2020390" y="2987042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6" name="Arrow: Down 15">
              <a:extLst>
                <a:ext uri="{FF2B5EF4-FFF2-40B4-BE49-F238E27FC236}">
                  <a16:creationId xmlns:a16="http://schemas.microsoft.com/office/drawing/2014/main" id="{4E0BF992-DCF1-4207-B777-805174ED479C}"/>
                </a:ext>
              </a:extLst>
            </p:cNvPr>
            <p:cNvSpPr/>
            <p:nvPr/>
          </p:nvSpPr>
          <p:spPr bwMode="auto">
            <a:xfrm>
              <a:off x="2294709" y="2987042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7" name="Arrow: Down 16">
              <a:extLst>
                <a:ext uri="{FF2B5EF4-FFF2-40B4-BE49-F238E27FC236}">
                  <a16:creationId xmlns:a16="http://schemas.microsoft.com/office/drawing/2014/main" id="{8422B790-F0DC-47A0-8851-99DE599955F5}"/>
                </a:ext>
              </a:extLst>
            </p:cNvPr>
            <p:cNvSpPr/>
            <p:nvPr/>
          </p:nvSpPr>
          <p:spPr bwMode="auto">
            <a:xfrm>
              <a:off x="2569028" y="2891243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8" name="Arrow: Down 17">
              <a:extLst>
                <a:ext uri="{FF2B5EF4-FFF2-40B4-BE49-F238E27FC236}">
                  <a16:creationId xmlns:a16="http://schemas.microsoft.com/office/drawing/2014/main" id="{B72B2617-D194-4434-88A0-39944E38FE6E}"/>
                </a:ext>
              </a:extLst>
            </p:cNvPr>
            <p:cNvSpPr/>
            <p:nvPr/>
          </p:nvSpPr>
          <p:spPr bwMode="auto">
            <a:xfrm>
              <a:off x="2869475" y="2917372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9" name="Arrow: Down 18">
              <a:extLst>
                <a:ext uri="{FF2B5EF4-FFF2-40B4-BE49-F238E27FC236}">
                  <a16:creationId xmlns:a16="http://schemas.microsoft.com/office/drawing/2014/main" id="{6848AF66-CE33-4278-9F6E-E4856C22EEA9}"/>
                </a:ext>
              </a:extLst>
            </p:cNvPr>
            <p:cNvSpPr/>
            <p:nvPr/>
          </p:nvSpPr>
          <p:spPr bwMode="auto">
            <a:xfrm>
              <a:off x="3161213" y="2899954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3D69D093-A7AA-4FBC-B778-92235B8C69F8}"/>
                </a:ext>
              </a:extLst>
            </p:cNvPr>
            <p:cNvSpPr/>
            <p:nvPr/>
          </p:nvSpPr>
          <p:spPr bwMode="auto">
            <a:xfrm>
              <a:off x="3433363" y="2886886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1" name="Arrow: Down 20">
              <a:extLst>
                <a:ext uri="{FF2B5EF4-FFF2-40B4-BE49-F238E27FC236}">
                  <a16:creationId xmlns:a16="http://schemas.microsoft.com/office/drawing/2014/main" id="{2F7093F5-603F-42AC-8832-C689C0B86465}"/>
                </a:ext>
              </a:extLst>
            </p:cNvPr>
            <p:cNvSpPr/>
            <p:nvPr/>
          </p:nvSpPr>
          <p:spPr bwMode="auto">
            <a:xfrm>
              <a:off x="3701165" y="2878181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2" name="Arrow: Down 21">
              <a:extLst>
                <a:ext uri="{FF2B5EF4-FFF2-40B4-BE49-F238E27FC236}">
                  <a16:creationId xmlns:a16="http://schemas.microsoft.com/office/drawing/2014/main" id="{A1EE27CF-563C-40B9-9A98-645DCDB98D00}"/>
                </a:ext>
              </a:extLst>
            </p:cNvPr>
            <p:cNvSpPr/>
            <p:nvPr/>
          </p:nvSpPr>
          <p:spPr bwMode="auto">
            <a:xfrm>
              <a:off x="3981996" y="2704004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4" name="Arrow: Down 23">
              <a:extLst>
                <a:ext uri="{FF2B5EF4-FFF2-40B4-BE49-F238E27FC236}">
                  <a16:creationId xmlns:a16="http://schemas.microsoft.com/office/drawing/2014/main" id="{E4DB6E57-4730-46C3-9D4F-D7D36C224506}"/>
                </a:ext>
              </a:extLst>
            </p:cNvPr>
            <p:cNvSpPr/>
            <p:nvPr/>
          </p:nvSpPr>
          <p:spPr bwMode="auto">
            <a:xfrm>
              <a:off x="4794002" y="2603868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5" name="Arrow: Down 24">
              <a:extLst>
                <a:ext uri="{FF2B5EF4-FFF2-40B4-BE49-F238E27FC236}">
                  <a16:creationId xmlns:a16="http://schemas.microsoft.com/office/drawing/2014/main" id="{2D7C8F8B-B3BE-4D79-937E-45A010F17B86}"/>
                </a:ext>
              </a:extLst>
            </p:cNvPr>
            <p:cNvSpPr/>
            <p:nvPr/>
          </p:nvSpPr>
          <p:spPr bwMode="auto">
            <a:xfrm>
              <a:off x="5068411" y="2865110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16944382-C6A4-4B37-8119-4649509B9F64}"/>
                </a:ext>
              </a:extLst>
            </p:cNvPr>
            <p:cNvSpPr/>
            <p:nvPr/>
          </p:nvSpPr>
          <p:spPr bwMode="auto">
            <a:xfrm>
              <a:off x="5310071" y="2865110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C7B59030-2E5D-4FB3-9E8D-53AFC2FCAD9F}"/>
                </a:ext>
              </a:extLst>
            </p:cNvPr>
            <p:cNvSpPr/>
            <p:nvPr/>
          </p:nvSpPr>
          <p:spPr bwMode="auto">
            <a:xfrm>
              <a:off x="5562620" y="2830298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D06CB022-29CB-446F-ADD2-EB8A01E69D40}"/>
                </a:ext>
              </a:extLst>
            </p:cNvPr>
            <p:cNvSpPr/>
            <p:nvPr/>
          </p:nvSpPr>
          <p:spPr bwMode="auto">
            <a:xfrm>
              <a:off x="6072080" y="2595141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8315B5B6-A16F-496E-ACDF-D6586EC26B2F}"/>
                </a:ext>
              </a:extLst>
            </p:cNvPr>
            <p:cNvSpPr/>
            <p:nvPr/>
          </p:nvSpPr>
          <p:spPr bwMode="auto">
            <a:xfrm>
              <a:off x="6313688" y="2595154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1" name="Arrow: Down 30">
              <a:extLst>
                <a:ext uri="{FF2B5EF4-FFF2-40B4-BE49-F238E27FC236}">
                  <a16:creationId xmlns:a16="http://schemas.microsoft.com/office/drawing/2014/main" id="{AEBBFF2F-875E-4C3B-A9C0-3ECB76CAA3CA}"/>
                </a:ext>
              </a:extLst>
            </p:cNvPr>
            <p:cNvSpPr/>
            <p:nvPr/>
          </p:nvSpPr>
          <p:spPr bwMode="auto">
            <a:xfrm>
              <a:off x="6810026" y="2669201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2" name="Arrow: Down 31">
              <a:extLst>
                <a:ext uri="{FF2B5EF4-FFF2-40B4-BE49-F238E27FC236}">
                  <a16:creationId xmlns:a16="http://schemas.microsoft.com/office/drawing/2014/main" id="{1269BC6E-1CB2-4292-AFC1-7E1D5713753A}"/>
                </a:ext>
              </a:extLst>
            </p:cNvPr>
            <p:cNvSpPr/>
            <p:nvPr/>
          </p:nvSpPr>
          <p:spPr bwMode="auto">
            <a:xfrm>
              <a:off x="7276025" y="2886885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3" name="Arrow: Down 32">
              <a:extLst>
                <a:ext uri="{FF2B5EF4-FFF2-40B4-BE49-F238E27FC236}">
                  <a16:creationId xmlns:a16="http://schemas.microsoft.com/office/drawing/2014/main" id="{5EF2645B-5905-4E70-99BE-2D9D8E118B11}"/>
                </a:ext>
              </a:extLst>
            </p:cNvPr>
            <p:cNvSpPr/>
            <p:nvPr/>
          </p:nvSpPr>
          <p:spPr bwMode="auto">
            <a:xfrm>
              <a:off x="7528577" y="2854242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4" name="Arrow: Down 33">
              <a:extLst>
                <a:ext uri="{FF2B5EF4-FFF2-40B4-BE49-F238E27FC236}">
                  <a16:creationId xmlns:a16="http://schemas.microsoft.com/office/drawing/2014/main" id="{AE6270B4-73ED-4CAB-AA9F-644EFC892449}"/>
                </a:ext>
              </a:extLst>
            </p:cNvPr>
            <p:cNvSpPr/>
            <p:nvPr/>
          </p:nvSpPr>
          <p:spPr bwMode="auto">
            <a:xfrm>
              <a:off x="7759373" y="3004444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5" name="Arrow: Down 34">
              <a:extLst>
                <a:ext uri="{FF2B5EF4-FFF2-40B4-BE49-F238E27FC236}">
                  <a16:creationId xmlns:a16="http://schemas.microsoft.com/office/drawing/2014/main" id="{B0AB44F3-42F6-411E-9123-6F1CBACC83E5}"/>
                </a:ext>
              </a:extLst>
            </p:cNvPr>
            <p:cNvSpPr/>
            <p:nvPr/>
          </p:nvSpPr>
          <p:spPr bwMode="auto">
            <a:xfrm>
              <a:off x="8210050" y="2812876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6" name="Arrow: Down 35">
              <a:extLst>
                <a:ext uri="{FF2B5EF4-FFF2-40B4-BE49-F238E27FC236}">
                  <a16:creationId xmlns:a16="http://schemas.microsoft.com/office/drawing/2014/main" id="{AC011B7F-5681-440C-8C9C-4EEFE016CED5}"/>
                </a:ext>
              </a:extLst>
            </p:cNvPr>
            <p:cNvSpPr/>
            <p:nvPr/>
          </p:nvSpPr>
          <p:spPr bwMode="auto">
            <a:xfrm>
              <a:off x="8434337" y="2754091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38" name="Arrow: Down 37">
              <a:extLst>
                <a:ext uri="{FF2B5EF4-FFF2-40B4-BE49-F238E27FC236}">
                  <a16:creationId xmlns:a16="http://schemas.microsoft.com/office/drawing/2014/main" id="{1227A9CD-CD67-4820-85F9-CA931A480C65}"/>
                </a:ext>
              </a:extLst>
            </p:cNvPr>
            <p:cNvSpPr/>
            <p:nvPr/>
          </p:nvSpPr>
          <p:spPr bwMode="auto">
            <a:xfrm>
              <a:off x="481151" y="2978330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1" name="Arrow: Down 40">
              <a:extLst>
                <a:ext uri="{FF2B5EF4-FFF2-40B4-BE49-F238E27FC236}">
                  <a16:creationId xmlns:a16="http://schemas.microsoft.com/office/drawing/2014/main" id="{307EED83-4E7E-4B29-BA20-A752E635A811}"/>
                </a:ext>
              </a:extLst>
            </p:cNvPr>
            <p:cNvSpPr/>
            <p:nvPr/>
          </p:nvSpPr>
          <p:spPr bwMode="auto">
            <a:xfrm>
              <a:off x="5817350" y="2730149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2" name="Arrow: Down 41">
              <a:extLst>
                <a:ext uri="{FF2B5EF4-FFF2-40B4-BE49-F238E27FC236}">
                  <a16:creationId xmlns:a16="http://schemas.microsoft.com/office/drawing/2014/main" id="{B4E40CFE-94F0-4539-9EE6-D36D1EF13510}"/>
                </a:ext>
              </a:extLst>
            </p:cNvPr>
            <p:cNvSpPr/>
            <p:nvPr/>
          </p:nvSpPr>
          <p:spPr bwMode="auto">
            <a:xfrm>
              <a:off x="7066940" y="2762798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3" name="Arrow: Down 42">
              <a:extLst>
                <a:ext uri="{FF2B5EF4-FFF2-40B4-BE49-F238E27FC236}">
                  <a16:creationId xmlns:a16="http://schemas.microsoft.com/office/drawing/2014/main" id="{024FED52-1D66-4E9F-A42B-9FA66A7E7D1E}"/>
                </a:ext>
              </a:extLst>
            </p:cNvPr>
            <p:cNvSpPr/>
            <p:nvPr/>
          </p:nvSpPr>
          <p:spPr bwMode="auto">
            <a:xfrm>
              <a:off x="7970487" y="2712704"/>
              <a:ext cx="113211" cy="20029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80359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8" name="Line 4">
            <a:extLst>
              <a:ext uri="{FF2B5EF4-FFF2-40B4-BE49-F238E27FC236}">
                <a16:creationId xmlns:a16="http://schemas.microsoft.com/office/drawing/2014/main" id="{4ED3CF6D-D992-E94B-9818-E98CBAE779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57950" y="2114550"/>
            <a:ext cx="0" cy="2857500"/>
          </a:xfrm>
          <a:prstGeom prst="line">
            <a:avLst/>
          </a:prstGeom>
          <a:noFill/>
          <a:ln w="254000" cap="sq">
            <a:solidFill>
              <a:srgbClr val="EAEAEA"/>
            </a:solidFill>
            <a:round/>
            <a:headEnd type="none" w="sm" len="sm"/>
            <a:tailEnd type="arrow" w="lg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9749" name="Text Box 5">
            <a:extLst>
              <a:ext uri="{FF2B5EF4-FFF2-40B4-BE49-F238E27FC236}">
                <a16:creationId xmlns:a16="http://schemas.microsoft.com/office/drawing/2014/main" id="{A99DAD01-4F9E-AA40-868E-D898FB14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802" y="2561035"/>
            <a:ext cx="192873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rgbClr val="0000FF"/>
                </a:solidFill>
              </a:rPr>
              <a:t>oral &amp; nasal</a:t>
            </a:r>
          </a:p>
          <a:p>
            <a:pPr algn="ctr">
              <a:defRPr/>
            </a:pPr>
            <a:r>
              <a:rPr lang="en-US" altLang="en-US" sz="2400" b="1">
                <a:solidFill>
                  <a:srgbClr val="0000FF"/>
                </a:solidFill>
              </a:rPr>
              <a:t>cavities</a:t>
            </a:r>
          </a:p>
          <a:p>
            <a:pPr algn="ctr">
              <a:defRPr/>
            </a:pPr>
            <a:endParaRPr lang="en-US" altLang="en-US" sz="2400" b="1"/>
          </a:p>
          <a:p>
            <a:pPr algn="ctr">
              <a:defRPr/>
            </a:pPr>
            <a:r>
              <a:rPr lang="en-US" altLang="en-US" sz="2400" b="1"/>
              <a:t>larynx</a:t>
            </a:r>
          </a:p>
          <a:p>
            <a:pPr algn="ctr">
              <a:defRPr/>
            </a:pPr>
            <a:endParaRPr lang="en-US" altLang="en-US" sz="2400" b="1"/>
          </a:p>
          <a:p>
            <a:pPr algn="ctr">
              <a:defRPr/>
            </a:pPr>
            <a:r>
              <a:rPr lang="en-US" altLang="en-US" sz="2400" b="1"/>
              <a:t>lungs</a:t>
            </a:r>
          </a:p>
        </p:txBody>
      </p:sp>
      <p:sp>
        <p:nvSpPr>
          <p:cNvPr id="159753" name="Text Box 9">
            <a:extLst>
              <a:ext uri="{FF2B5EF4-FFF2-40B4-BE49-F238E27FC236}">
                <a16:creationId xmlns:a16="http://schemas.microsoft.com/office/drawing/2014/main" id="{23A88AB0-7886-0F43-AE40-D7DE377EC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522" y="5320213"/>
            <a:ext cx="816834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500" dirty="0"/>
              <a:t>Positioning of the tongue, lips, etc. acoustically ‘shapes’ any sound source in the vocal tract (e.g. vibrating vocal folds)</a:t>
            </a:r>
          </a:p>
        </p:txBody>
      </p:sp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CEDB88C5-2B10-3D45-81E3-294550F001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450" y="2181523"/>
            <a:ext cx="2368260" cy="2960325"/>
          </a:xfrm>
          <a:prstGeom prst="rect">
            <a:avLst/>
          </a:prstGeom>
        </p:spPr>
      </p:pic>
      <p:sp>
        <p:nvSpPr>
          <p:cNvPr id="16" name="Freeform 7">
            <a:extLst>
              <a:ext uri="{FF2B5EF4-FFF2-40B4-BE49-F238E27FC236}">
                <a16:creationId xmlns:a16="http://schemas.microsoft.com/office/drawing/2014/main" id="{8AC71BD6-4939-FC41-AC7B-DA7E6CE5B20A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591661" y="3302586"/>
            <a:ext cx="1285434" cy="658187"/>
          </a:xfrm>
          <a:custGeom>
            <a:avLst/>
            <a:gdLst>
              <a:gd name="T0" fmla="*/ 0 w 2160"/>
              <a:gd name="T1" fmla="*/ 1092200 h 688"/>
              <a:gd name="T2" fmla="*/ 79587 w 2160"/>
              <a:gd name="T3" fmla="*/ 711200 h 688"/>
              <a:gd name="T4" fmla="*/ 318347 w 2160"/>
              <a:gd name="T5" fmla="*/ 406400 h 688"/>
              <a:gd name="T6" fmla="*/ 557107 w 2160"/>
              <a:gd name="T7" fmla="*/ 177800 h 688"/>
              <a:gd name="T8" fmla="*/ 955040 w 2160"/>
              <a:gd name="T9" fmla="*/ 25400 h 688"/>
              <a:gd name="T10" fmla="*/ 1352973 w 2160"/>
              <a:gd name="T11" fmla="*/ 25400 h 688"/>
              <a:gd name="T12" fmla="*/ 1591733 w 2160"/>
              <a:gd name="T13" fmla="*/ 25400 h 688"/>
              <a:gd name="T14" fmla="*/ 1989667 w 2160"/>
              <a:gd name="T15" fmla="*/ 101600 h 688"/>
              <a:gd name="T16" fmla="*/ 2467187 w 2160"/>
              <a:gd name="T17" fmla="*/ 254000 h 688"/>
              <a:gd name="T18" fmla="*/ 2785533 w 2160"/>
              <a:gd name="T19" fmla="*/ 330200 h 688"/>
              <a:gd name="T20" fmla="*/ 3183467 w 2160"/>
              <a:gd name="T21" fmla="*/ 406400 h 688"/>
              <a:gd name="T22" fmla="*/ 3422227 w 2160"/>
              <a:gd name="T23" fmla="*/ 406400 h 688"/>
              <a:gd name="T24" fmla="*/ 3581400 w 2160"/>
              <a:gd name="T25" fmla="*/ 406400 h 6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160" h="688">
                <a:moveTo>
                  <a:pt x="0" y="688"/>
                </a:moveTo>
                <a:cubicBezTo>
                  <a:pt x="8" y="604"/>
                  <a:pt x="16" y="520"/>
                  <a:pt x="48" y="448"/>
                </a:cubicBezTo>
                <a:cubicBezTo>
                  <a:pt x="80" y="376"/>
                  <a:pt x="144" y="312"/>
                  <a:pt x="192" y="256"/>
                </a:cubicBezTo>
                <a:cubicBezTo>
                  <a:pt x="240" y="200"/>
                  <a:pt x="272" y="152"/>
                  <a:pt x="336" y="112"/>
                </a:cubicBezTo>
                <a:cubicBezTo>
                  <a:pt x="400" y="72"/>
                  <a:pt x="496" y="32"/>
                  <a:pt x="576" y="16"/>
                </a:cubicBezTo>
                <a:cubicBezTo>
                  <a:pt x="656" y="0"/>
                  <a:pt x="752" y="16"/>
                  <a:pt x="816" y="16"/>
                </a:cubicBezTo>
                <a:cubicBezTo>
                  <a:pt x="880" y="16"/>
                  <a:pt x="896" y="8"/>
                  <a:pt x="960" y="16"/>
                </a:cubicBezTo>
                <a:cubicBezTo>
                  <a:pt x="1024" y="24"/>
                  <a:pt x="1112" y="40"/>
                  <a:pt x="1200" y="64"/>
                </a:cubicBezTo>
                <a:cubicBezTo>
                  <a:pt x="1288" y="88"/>
                  <a:pt x="1408" y="136"/>
                  <a:pt x="1488" y="160"/>
                </a:cubicBezTo>
                <a:cubicBezTo>
                  <a:pt x="1568" y="184"/>
                  <a:pt x="1608" y="192"/>
                  <a:pt x="1680" y="208"/>
                </a:cubicBezTo>
                <a:cubicBezTo>
                  <a:pt x="1752" y="224"/>
                  <a:pt x="1856" y="248"/>
                  <a:pt x="1920" y="256"/>
                </a:cubicBezTo>
                <a:cubicBezTo>
                  <a:pt x="1984" y="264"/>
                  <a:pt x="2024" y="256"/>
                  <a:pt x="2064" y="256"/>
                </a:cubicBezTo>
                <a:cubicBezTo>
                  <a:pt x="2104" y="256"/>
                  <a:pt x="2132" y="256"/>
                  <a:pt x="2160" y="256"/>
                </a:cubicBezTo>
              </a:path>
            </a:pathLst>
          </a:custGeom>
          <a:noFill/>
          <a:ln w="57150" cap="sq" cmpd="sng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847ECB66-78F9-624A-BFE1-C1981DF1FB66}"/>
              </a:ext>
            </a:extLst>
          </p:cNvPr>
          <p:cNvSpPr>
            <a:spLocks/>
          </p:cNvSpPr>
          <p:nvPr/>
        </p:nvSpPr>
        <p:spPr bwMode="auto">
          <a:xfrm>
            <a:off x="2955470" y="4046499"/>
            <a:ext cx="34289" cy="1011279"/>
          </a:xfrm>
          <a:custGeom>
            <a:avLst/>
            <a:gdLst>
              <a:gd name="T0" fmla="*/ 66675 w 64"/>
              <a:gd name="T1" fmla="*/ 2819400 h 720"/>
              <a:gd name="T2" fmla="*/ 66675 w 64"/>
              <a:gd name="T3" fmla="*/ 2067560 h 720"/>
              <a:gd name="T4" fmla="*/ 9525 w 64"/>
              <a:gd name="T5" fmla="*/ 1503680 h 720"/>
              <a:gd name="T6" fmla="*/ 9525 w 64"/>
              <a:gd name="T7" fmla="*/ 751840 h 720"/>
              <a:gd name="T8" fmla="*/ 9525 w 64"/>
              <a:gd name="T9" fmla="*/ 0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" h="720">
                <a:moveTo>
                  <a:pt x="56" y="720"/>
                </a:moveTo>
                <a:cubicBezTo>
                  <a:pt x="60" y="652"/>
                  <a:pt x="64" y="584"/>
                  <a:pt x="56" y="528"/>
                </a:cubicBezTo>
                <a:cubicBezTo>
                  <a:pt x="48" y="472"/>
                  <a:pt x="16" y="440"/>
                  <a:pt x="8" y="384"/>
                </a:cubicBezTo>
                <a:cubicBezTo>
                  <a:pt x="0" y="328"/>
                  <a:pt x="8" y="256"/>
                  <a:pt x="8" y="192"/>
                </a:cubicBezTo>
                <a:cubicBezTo>
                  <a:pt x="8" y="128"/>
                  <a:pt x="8" y="32"/>
                  <a:pt x="8" y="0"/>
                </a:cubicBezTo>
              </a:path>
            </a:pathLst>
          </a:custGeom>
          <a:noFill/>
          <a:ln w="57150" cap="sq" cmpd="sng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C00FBFD4-C640-374C-BA1C-32BCE89EBAEC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705961" y="3797877"/>
            <a:ext cx="1171134" cy="219153"/>
          </a:xfrm>
          <a:custGeom>
            <a:avLst/>
            <a:gdLst>
              <a:gd name="T0" fmla="*/ 0 w 2160"/>
              <a:gd name="T1" fmla="*/ 1092200 h 688"/>
              <a:gd name="T2" fmla="*/ 79587 w 2160"/>
              <a:gd name="T3" fmla="*/ 711200 h 688"/>
              <a:gd name="T4" fmla="*/ 318347 w 2160"/>
              <a:gd name="T5" fmla="*/ 406400 h 688"/>
              <a:gd name="T6" fmla="*/ 557107 w 2160"/>
              <a:gd name="T7" fmla="*/ 177800 h 688"/>
              <a:gd name="T8" fmla="*/ 955040 w 2160"/>
              <a:gd name="T9" fmla="*/ 25400 h 688"/>
              <a:gd name="T10" fmla="*/ 1352973 w 2160"/>
              <a:gd name="T11" fmla="*/ 25400 h 688"/>
              <a:gd name="T12" fmla="*/ 1591733 w 2160"/>
              <a:gd name="T13" fmla="*/ 25400 h 688"/>
              <a:gd name="T14" fmla="*/ 1989667 w 2160"/>
              <a:gd name="T15" fmla="*/ 101600 h 688"/>
              <a:gd name="T16" fmla="*/ 2467187 w 2160"/>
              <a:gd name="T17" fmla="*/ 254000 h 688"/>
              <a:gd name="T18" fmla="*/ 2785533 w 2160"/>
              <a:gd name="T19" fmla="*/ 330200 h 688"/>
              <a:gd name="T20" fmla="*/ 3183467 w 2160"/>
              <a:gd name="T21" fmla="*/ 406400 h 688"/>
              <a:gd name="T22" fmla="*/ 3422227 w 2160"/>
              <a:gd name="T23" fmla="*/ 406400 h 688"/>
              <a:gd name="T24" fmla="*/ 3581400 w 2160"/>
              <a:gd name="T25" fmla="*/ 406400 h 6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160" h="688">
                <a:moveTo>
                  <a:pt x="0" y="688"/>
                </a:moveTo>
                <a:cubicBezTo>
                  <a:pt x="8" y="604"/>
                  <a:pt x="16" y="520"/>
                  <a:pt x="48" y="448"/>
                </a:cubicBezTo>
                <a:cubicBezTo>
                  <a:pt x="80" y="376"/>
                  <a:pt x="144" y="312"/>
                  <a:pt x="192" y="256"/>
                </a:cubicBezTo>
                <a:cubicBezTo>
                  <a:pt x="240" y="200"/>
                  <a:pt x="272" y="152"/>
                  <a:pt x="336" y="112"/>
                </a:cubicBezTo>
                <a:cubicBezTo>
                  <a:pt x="400" y="72"/>
                  <a:pt x="496" y="32"/>
                  <a:pt x="576" y="16"/>
                </a:cubicBezTo>
                <a:cubicBezTo>
                  <a:pt x="656" y="0"/>
                  <a:pt x="752" y="16"/>
                  <a:pt x="816" y="16"/>
                </a:cubicBezTo>
                <a:cubicBezTo>
                  <a:pt x="880" y="16"/>
                  <a:pt x="896" y="8"/>
                  <a:pt x="960" y="16"/>
                </a:cubicBezTo>
                <a:cubicBezTo>
                  <a:pt x="1024" y="24"/>
                  <a:pt x="1112" y="40"/>
                  <a:pt x="1200" y="64"/>
                </a:cubicBezTo>
                <a:cubicBezTo>
                  <a:pt x="1288" y="88"/>
                  <a:pt x="1408" y="136"/>
                  <a:pt x="1488" y="160"/>
                </a:cubicBezTo>
                <a:cubicBezTo>
                  <a:pt x="1568" y="184"/>
                  <a:pt x="1608" y="192"/>
                  <a:pt x="1680" y="208"/>
                </a:cubicBezTo>
                <a:cubicBezTo>
                  <a:pt x="1752" y="224"/>
                  <a:pt x="1856" y="248"/>
                  <a:pt x="1920" y="256"/>
                </a:cubicBezTo>
                <a:cubicBezTo>
                  <a:pt x="1984" y="264"/>
                  <a:pt x="2024" y="256"/>
                  <a:pt x="2064" y="256"/>
                </a:cubicBezTo>
                <a:cubicBezTo>
                  <a:pt x="2104" y="256"/>
                  <a:pt x="2132" y="256"/>
                  <a:pt x="2160" y="256"/>
                </a:cubicBezTo>
              </a:path>
            </a:pathLst>
          </a:custGeom>
          <a:noFill/>
          <a:ln w="57150" cap="sq" cmpd="sng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" name="Vibration of the Vocal Folds">
            <a:hlinkClick r:id="" action="ppaction://media"/>
            <a:extLst>
              <a:ext uri="{FF2B5EF4-FFF2-40B4-BE49-F238E27FC236}">
                <a16:creationId xmlns:a16="http://schemas.microsoft.com/office/drawing/2014/main" id="{68C2D323-59A6-D147-8F10-C40606591B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4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Fundamental Frequency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731" y="1902882"/>
            <a:ext cx="4476556" cy="2643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86190" y="1609567"/>
            <a:ext cx="29816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+mj-lt"/>
              </a:rPr>
              <a:t>Synthetic glottal wave</a:t>
            </a:r>
          </a:p>
        </p:txBody>
      </p:sp>
      <p:pic>
        <p:nvPicPr>
          <p:cNvPr id="8" name="source_189_11_100" descr="source_189_11_100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84599" y="2830564"/>
            <a:ext cx="509207" cy="45806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0ADB52-6B6E-AD48-AB33-D7C8051C407E}"/>
              </a:ext>
            </a:extLst>
          </p:cNvPr>
          <p:cNvSpPr txBox="1"/>
          <p:nvPr/>
        </p:nvSpPr>
        <p:spPr>
          <a:xfrm>
            <a:off x="364771" y="4720520"/>
            <a:ext cx="84144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Period: Time lapse between repeating cycles </a:t>
            </a:r>
          </a:p>
          <a:p>
            <a:endParaRPr lang="en-US" sz="2100" dirty="0"/>
          </a:p>
          <a:p>
            <a:r>
              <a:rPr lang="en-US" sz="2100" dirty="0"/>
              <a:t>Fundamental frequency (</a:t>
            </a:r>
            <a:r>
              <a:rPr lang="en-US" sz="2100"/>
              <a:t>F0) = 1 </a:t>
            </a:r>
            <a:r>
              <a:rPr lang="en-US" sz="2100" dirty="0"/>
              <a:t>/ period, measured </a:t>
            </a:r>
            <a:r>
              <a:rPr lang="en-US" sz="2100"/>
              <a:t>in Hertz </a:t>
            </a:r>
            <a:r>
              <a:rPr lang="en-US" sz="2100" dirty="0"/>
              <a:t>(Hz)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52C0EA-8C86-5646-B60A-B5B89E2E4CB2}"/>
              </a:ext>
            </a:extLst>
          </p:cNvPr>
          <p:cNvSpPr txBox="1"/>
          <p:nvPr/>
        </p:nvSpPr>
        <p:spPr>
          <a:xfrm>
            <a:off x="6263333" y="3819906"/>
            <a:ext cx="1447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F0 = 150 Hz</a:t>
            </a:r>
          </a:p>
        </p:txBody>
      </p:sp>
    </p:spTree>
    <p:extLst>
      <p:ext uri="{BB962C8B-B14F-4D97-AF65-F5344CB8AC3E}">
        <p14:creationId xmlns:p14="http://schemas.microsoft.com/office/powerpoint/2010/main" val="30779702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A2652-0ED4-4222-9F56-ABB05204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Visualizations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142D4-DF37-4C40-AD6A-E072E026AB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/>
              <a:t>Waveforms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F</a:t>
            </a:r>
            <a:r>
              <a:rPr lang="en-US" sz="2400" baseline="-25000"/>
              <a:t>0</a:t>
            </a:r>
            <a:r>
              <a:rPr lang="en-US" sz="2400"/>
              <a:t> plots</a:t>
            </a:r>
          </a:p>
          <a:p>
            <a:pPr marL="0" indent="0">
              <a:buNone/>
            </a:pPr>
            <a:r>
              <a:rPr lang="en-US" sz="2400"/>
              <a:t>   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DBE58-63D6-49AF-BD27-FD7AF6937A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0" t="19186" r="1404" b="30831"/>
          <a:stretch/>
        </p:blipFill>
        <p:spPr>
          <a:xfrm>
            <a:off x="548640" y="2107474"/>
            <a:ext cx="4023360" cy="13215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626DCC-4DC2-4BBF-BB8A-2160C31AD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0" t="19186" r="1404" b="30831"/>
          <a:stretch/>
        </p:blipFill>
        <p:spPr>
          <a:xfrm>
            <a:off x="4759224" y="2107474"/>
            <a:ext cx="2381794" cy="13215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C4662E-6C73-4B4C-8F08-A8E482993B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0" t="19186" r="10194" b="30831"/>
          <a:stretch/>
        </p:blipFill>
        <p:spPr>
          <a:xfrm>
            <a:off x="6629411" y="2107474"/>
            <a:ext cx="2148829" cy="1321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A99C7-FA3E-4168-BC4B-0673FF71B9FE}"/>
              </a:ext>
            </a:extLst>
          </p:cNvPr>
          <p:cNvSpPr txBox="1"/>
          <p:nvPr/>
        </p:nvSpPr>
        <p:spPr>
          <a:xfrm>
            <a:off x="457200" y="568965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/>
              <a:t>c.f. spectrograms, c.f. spectral envelopes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25E128-9229-4443-9FA1-009B97A55E4A}"/>
              </a:ext>
            </a:extLst>
          </p:cNvPr>
          <p:cNvSpPr/>
          <p:nvPr/>
        </p:nvSpPr>
        <p:spPr bwMode="auto">
          <a:xfrm>
            <a:off x="548640" y="4354286"/>
            <a:ext cx="4023360" cy="83602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2C1805-4B58-4DD0-8E33-0518C3A6FACB}"/>
              </a:ext>
            </a:extLst>
          </p:cNvPr>
          <p:cNvSpPr/>
          <p:nvPr/>
        </p:nvSpPr>
        <p:spPr bwMode="auto">
          <a:xfrm>
            <a:off x="4754880" y="4354286"/>
            <a:ext cx="4023360" cy="83602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BCA3475-1C3B-470B-AB36-6AF4C4C6A676}"/>
              </a:ext>
            </a:extLst>
          </p:cNvPr>
          <p:cNvCxnSpPr>
            <a:cxnSpLocks/>
          </p:cNvCxnSpPr>
          <p:nvPr/>
        </p:nvCxnSpPr>
        <p:spPr bwMode="auto">
          <a:xfrm>
            <a:off x="548640" y="4972594"/>
            <a:ext cx="402336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187810-345A-4F98-907D-BB18BEFD72E0}"/>
              </a:ext>
            </a:extLst>
          </p:cNvPr>
          <p:cNvCxnSpPr>
            <a:cxnSpLocks/>
          </p:cNvCxnSpPr>
          <p:nvPr/>
        </p:nvCxnSpPr>
        <p:spPr bwMode="auto">
          <a:xfrm>
            <a:off x="4754880" y="4689565"/>
            <a:ext cx="402336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9561460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B6981-7650-45B8-AE9C-69386B189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127" y="998437"/>
            <a:ext cx="8229600" cy="617083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A real waveform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1DB77A-64E6-4222-BA18-0F5FD63082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39" t="17310" r="24369" b="23058"/>
          <a:stretch/>
        </p:blipFill>
        <p:spPr>
          <a:xfrm>
            <a:off x="257100" y="1882273"/>
            <a:ext cx="8665501" cy="23509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3101B5D-DA8C-40B6-86CA-5684B33B7B1A}"/>
              </a:ext>
            </a:extLst>
          </p:cNvPr>
          <p:cNvSpPr/>
          <p:nvPr/>
        </p:nvSpPr>
        <p:spPr bwMode="auto">
          <a:xfrm>
            <a:off x="431127" y="2407492"/>
            <a:ext cx="311824" cy="10653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A26883BD-20A0-4E1F-B4EA-BA35DE6D2C3A}"/>
              </a:ext>
            </a:extLst>
          </p:cNvPr>
          <p:cNvSpPr/>
          <p:nvPr/>
        </p:nvSpPr>
        <p:spPr bwMode="auto">
          <a:xfrm>
            <a:off x="370891" y="1859529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E3C52C2-1179-47DC-920E-504E94779FA4}"/>
              </a:ext>
            </a:extLst>
          </p:cNvPr>
          <p:cNvSpPr/>
          <p:nvPr/>
        </p:nvSpPr>
        <p:spPr bwMode="auto">
          <a:xfrm>
            <a:off x="8034662" y="2434125"/>
            <a:ext cx="311824" cy="10653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861CC479-FBD2-4800-BEF5-1BBEBE095996}"/>
              </a:ext>
            </a:extLst>
          </p:cNvPr>
          <p:cNvSpPr/>
          <p:nvPr/>
        </p:nvSpPr>
        <p:spPr bwMode="auto">
          <a:xfrm>
            <a:off x="526921" y="1859528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0" name="Arrow: Down 49">
            <a:extLst>
              <a:ext uri="{FF2B5EF4-FFF2-40B4-BE49-F238E27FC236}">
                <a16:creationId xmlns:a16="http://schemas.microsoft.com/office/drawing/2014/main" id="{BB64B5C8-A02D-429C-9765-1FF791CC81C3}"/>
              </a:ext>
            </a:extLst>
          </p:cNvPr>
          <p:cNvSpPr/>
          <p:nvPr/>
        </p:nvSpPr>
        <p:spPr bwMode="auto">
          <a:xfrm>
            <a:off x="685332" y="1859527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1" name="Arrow: Down 50">
            <a:extLst>
              <a:ext uri="{FF2B5EF4-FFF2-40B4-BE49-F238E27FC236}">
                <a16:creationId xmlns:a16="http://schemas.microsoft.com/office/drawing/2014/main" id="{090C3517-B440-4777-8E40-0532E2897251}"/>
              </a:ext>
            </a:extLst>
          </p:cNvPr>
          <p:cNvSpPr/>
          <p:nvPr/>
        </p:nvSpPr>
        <p:spPr bwMode="auto">
          <a:xfrm>
            <a:off x="7978056" y="1870552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2" name="Arrow: Down 51">
            <a:extLst>
              <a:ext uri="{FF2B5EF4-FFF2-40B4-BE49-F238E27FC236}">
                <a16:creationId xmlns:a16="http://schemas.microsoft.com/office/drawing/2014/main" id="{A4C5520E-CFE4-4554-9D72-4ABE47FD4D2B}"/>
              </a:ext>
            </a:extLst>
          </p:cNvPr>
          <p:cNvSpPr/>
          <p:nvPr/>
        </p:nvSpPr>
        <p:spPr bwMode="auto">
          <a:xfrm>
            <a:off x="8101551" y="1870553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3" name="Arrow: Down 52">
            <a:extLst>
              <a:ext uri="{FF2B5EF4-FFF2-40B4-BE49-F238E27FC236}">
                <a16:creationId xmlns:a16="http://schemas.microsoft.com/office/drawing/2014/main" id="{AEE2829D-A086-49F8-9EC1-AB3013385C6F}"/>
              </a:ext>
            </a:extLst>
          </p:cNvPr>
          <p:cNvSpPr/>
          <p:nvPr/>
        </p:nvSpPr>
        <p:spPr bwMode="auto">
          <a:xfrm>
            <a:off x="8231531" y="1867345"/>
            <a:ext cx="113211" cy="2002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2" name="awww-isabel">
            <a:hlinkClick r:id="" action="ppaction://media"/>
            <a:extLst>
              <a:ext uri="{FF2B5EF4-FFF2-40B4-BE49-F238E27FC236}">
                <a16:creationId xmlns:a16="http://schemas.microsoft.com/office/drawing/2014/main" id="{FC997EBB-997B-4E26-877C-73111742CE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4603" y="44483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031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EF10B-6552-4FB4-A054-1D4353264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696555"/>
            <a:ext cx="8374827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The fundamental frequency has harmonics, </a:t>
            </a:r>
          </a:p>
          <a:p>
            <a:pPr marL="0" indent="0">
              <a:buNone/>
            </a:pPr>
            <a:r>
              <a:rPr lang="en-US" sz="2400"/>
              <a:t>so it can be computed from the frequency domain, fairly well</a:t>
            </a:r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A317C1-853A-40E3-AA79-80793A4A0A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57" t="46533" r="16724" b="9688"/>
          <a:stretch/>
        </p:blipFill>
        <p:spPr>
          <a:xfrm>
            <a:off x="597050" y="2269861"/>
            <a:ext cx="8374828" cy="3227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2978D6-8D02-4D2A-9C12-F9514969F3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57" t="46534" r="16724" b="9687"/>
          <a:stretch/>
        </p:blipFill>
        <p:spPr>
          <a:xfrm>
            <a:off x="597050" y="2269861"/>
            <a:ext cx="8374828" cy="32272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D52C2-BB6D-4163-8E9A-E3D6159B642D}"/>
              </a:ext>
            </a:extLst>
          </p:cNvPr>
          <p:cNvSpPr txBox="1"/>
          <p:nvPr/>
        </p:nvSpPr>
        <p:spPr>
          <a:xfrm>
            <a:off x="586293" y="499693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aseline="-25000">
              <a:highlight>
                <a:srgbClr val="003295"/>
              </a:highligh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EF04C6-4755-4046-8CBD-75130F87D4A0}"/>
              </a:ext>
            </a:extLst>
          </p:cNvPr>
          <p:cNvSpPr/>
          <p:nvPr/>
        </p:nvSpPr>
        <p:spPr bwMode="auto">
          <a:xfrm>
            <a:off x="597050" y="5007685"/>
            <a:ext cx="484094" cy="42402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/>
              <a:t>F</a:t>
            </a:r>
            <a:r>
              <a:rPr lang="en-US" baseline="-25000"/>
              <a:t>0</a:t>
            </a:r>
            <a:endParaRPr kumimoji="1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813F6D-F2E4-4840-9B6A-9E93FC5CBDC7}"/>
              </a:ext>
            </a:extLst>
          </p:cNvPr>
          <p:cNvSpPr txBox="1"/>
          <p:nvPr/>
        </p:nvSpPr>
        <p:spPr>
          <a:xfrm>
            <a:off x="4157831" y="549715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time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722439-489C-4D94-AA52-2AB5FAAD7A68}"/>
              </a:ext>
            </a:extLst>
          </p:cNvPr>
          <p:cNvSpPr txBox="1"/>
          <p:nvPr/>
        </p:nvSpPr>
        <p:spPr>
          <a:xfrm>
            <a:off x="129093" y="351417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Hz </a:t>
            </a:r>
          </a:p>
        </p:txBody>
      </p:sp>
    </p:spTree>
    <p:extLst>
      <p:ext uri="{BB962C8B-B14F-4D97-AF65-F5344CB8AC3E}">
        <p14:creationId xmlns:p14="http://schemas.microsoft.com/office/powerpoint/2010/main" val="26049702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</p:bldLst>
  </p:timing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50755</TotalTime>
  <Words>1099</Words>
  <Application>Microsoft Office PowerPoint</Application>
  <PresentationFormat>On-screen Show (4:3)</PresentationFormat>
  <Paragraphs>276</Paragraphs>
  <Slides>46</Slides>
  <Notes>2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Mountain Top</vt:lpstr>
      <vt:lpstr>Contents </vt:lpstr>
      <vt:lpstr>Pitch </vt:lpstr>
      <vt:lpstr>Speech production</vt:lpstr>
      <vt:lpstr>Speech production</vt:lpstr>
      <vt:lpstr>PowerPoint Presentation</vt:lpstr>
      <vt:lpstr>Fundamental Frequency</vt:lpstr>
      <vt:lpstr>Basic Visualizations</vt:lpstr>
      <vt:lpstr>PowerPoint Presentation</vt:lpstr>
      <vt:lpstr>PowerPoint Presentation</vt:lpstr>
      <vt:lpstr>F0 tracks</vt:lpstr>
      <vt:lpstr>F0 gaps</vt:lpstr>
      <vt:lpstr>Microprosodic perturbations</vt:lpstr>
      <vt:lpstr>An Abstraction: the pitch contour</vt:lpstr>
      <vt:lpstr>The ‘swells’ and the ‘waves’ </vt:lpstr>
      <vt:lpstr>Visualizing Pitch Contours</vt:lpstr>
      <vt:lpstr>What do People Perceive?</vt:lpstr>
      <vt:lpstr>Visual Features </vt:lpstr>
      <vt:lpstr>Perception is Tricky </vt:lpstr>
      <vt:lpstr>Perception</vt:lpstr>
      <vt:lpstr>Perception</vt:lpstr>
      <vt:lpstr>PowerPoint Presentation</vt:lpstr>
      <vt:lpstr>Physical and Perceptual </vt:lpstr>
      <vt:lpstr>Physical and Perceptual </vt:lpstr>
      <vt:lpstr>Why use log Hz?</vt:lpstr>
      <vt:lpstr>A Physiological Constraint </vt:lpstr>
      <vt:lpstr>Impossible pitch outcomes</vt:lpstr>
      <vt:lpstr>Impossible pitch outcomes</vt:lpstr>
      <vt:lpstr>Impossible pitch outcomes</vt:lpstr>
      <vt:lpstr>Implications</vt:lpstr>
      <vt:lpstr>Pitch Trackers</vt:lpstr>
      <vt:lpstr>Common Misconceptions</vt:lpstr>
      <vt:lpstr>PowerPoint Presentation</vt:lpstr>
      <vt:lpstr>Perception Miscellany</vt:lpstr>
      <vt:lpstr>How Pitch Trackers Work</vt:lpstr>
      <vt:lpstr>PowerPoint Presentation</vt:lpstr>
      <vt:lpstr>Measuring F0 in Practice</vt:lpstr>
      <vt:lpstr>Perceptions of Pitch </vt:lpstr>
      <vt:lpstr>A Shepard Tone</vt:lpstr>
      <vt:lpstr>Pitch from Harmonic Structure  </vt:lpstr>
      <vt:lpstr>Pitch from Periodic Structure</vt:lpstr>
      <vt:lpstr>PowerPoint Presentation</vt:lpstr>
      <vt:lpstr>PowerPoint Presentation</vt:lpstr>
      <vt:lpstr>PowerPoint Presentation</vt:lpstr>
      <vt:lpstr>Pitch Slope Limits</vt:lpstr>
      <vt:lpstr>Individual Differences</vt:lpstr>
      <vt:lpstr>PowerPoint Presentation</vt:lpstr>
    </vt:vector>
  </TitlesOfParts>
  <Company>Univ. of Tokyo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Systems Group</dc:title>
  <dc:creator>Sanpo Lab</dc:creator>
  <cp:lastModifiedBy>Ward, Nigel G.</cp:lastModifiedBy>
  <cp:revision>3768</cp:revision>
  <cp:lastPrinted>2021-05-18T23:20:02Z</cp:lastPrinted>
  <dcterms:created xsi:type="dcterms:W3CDTF">2002-10-17T07:23:49Z</dcterms:created>
  <dcterms:modified xsi:type="dcterms:W3CDTF">2021-07-23T17:53:22Z</dcterms:modified>
</cp:coreProperties>
</file>