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0"/>
  </p:notesMasterIdLst>
  <p:handoutMasterIdLst>
    <p:handoutMasterId r:id="rId21"/>
  </p:handoutMasterIdLst>
  <p:sldIdLst>
    <p:sldId id="1053" r:id="rId2"/>
    <p:sldId id="1055" r:id="rId3"/>
    <p:sldId id="2074" r:id="rId4"/>
    <p:sldId id="1062" r:id="rId5"/>
    <p:sldId id="1066" r:id="rId6"/>
    <p:sldId id="1060" r:id="rId7"/>
    <p:sldId id="1058" r:id="rId8"/>
    <p:sldId id="1068" r:id="rId9"/>
    <p:sldId id="2075" r:id="rId10"/>
    <p:sldId id="748" r:id="rId11"/>
    <p:sldId id="741" r:id="rId12"/>
    <p:sldId id="1063" r:id="rId13"/>
    <p:sldId id="1069" r:id="rId14"/>
    <p:sldId id="1070" r:id="rId15"/>
    <p:sldId id="854" r:id="rId16"/>
    <p:sldId id="2071" r:id="rId17"/>
    <p:sldId id="918" r:id="rId18"/>
    <p:sldId id="2073" r:id="rId19"/>
  </p:sldIdLst>
  <p:sldSz cx="9144000" cy="6858000" type="screen4x3"/>
  <p:notesSz cx="6858000" cy="9239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1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5419E"/>
    <a:srgbClr val="FFCCFF"/>
    <a:srgbClr val="0072BD"/>
    <a:srgbClr val="D95319"/>
    <a:srgbClr val="01359A"/>
    <a:srgbClr val="003295"/>
    <a:srgbClr val="084AA1"/>
    <a:srgbClr val="0A51A3"/>
    <a:srgbClr val="0026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C0873E-BEB9-D38F-1627-4408487FC6EF}" v="7" dt="2021-07-23T17:48:41.0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074" autoAdjust="0"/>
    <p:restoredTop sz="91047" autoAdjust="0"/>
  </p:normalViewPr>
  <p:slideViewPr>
    <p:cSldViewPr snapToGrid="0">
      <p:cViewPr>
        <p:scale>
          <a:sx n="262" d="100"/>
          <a:sy n="262" d="100"/>
        </p:scale>
        <p:origin x="-7470" y="-7056"/>
      </p:cViewPr>
      <p:guideLst>
        <p:guide orient="horz" pos="225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672"/>
    </p:cViewPr>
  </p:sorterViewPr>
  <p:notesViewPr>
    <p:cSldViewPr snapToGrid="0">
      <p:cViewPr varScale="1">
        <p:scale>
          <a:sx n="68" d="100"/>
          <a:sy n="68" d="100"/>
        </p:scale>
        <p:origin x="2838" y="78"/>
      </p:cViewPr>
      <p:guideLst>
        <p:guide orient="horz" pos="2910"/>
        <p:guide pos="2160"/>
      </p:guideLst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userId="S::urn:spo:anon#57c27715e318a7909f0025107ab389f0cf88a314dc7e3e7667f9f9fcb29e20c3::" providerId="AD" clId="Web-{25C0873E-BEB9-D38F-1627-4408487FC6EF}"/>
    <pc:docChg chg="modSld">
      <pc:chgData name="Guest User" userId="S::urn:spo:anon#57c27715e318a7909f0025107ab389f0cf88a314dc7e3e7667f9f9fcb29e20c3::" providerId="AD" clId="Web-{25C0873E-BEB9-D38F-1627-4408487FC6EF}" dt="2021-07-23T17:48:38.625" v="2" actId="20577"/>
      <pc:docMkLst>
        <pc:docMk/>
      </pc:docMkLst>
      <pc:sldChg chg="modSp">
        <pc:chgData name="Guest User" userId="S::urn:spo:anon#57c27715e318a7909f0025107ab389f0cf88a314dc7e3e7667f9f9fcb29e20c3::" providerId="AD" clId="Web-{25C0873E-BEB9-D38F-1627-4408487FC6EF}" dt="2021-07-23T17:48:38.625" v="2" actId="20577"/>
        <pc:sldMkLst>
          <pc:docMk/>
          <pc:sldMk cId="4036494895" sldId="1055"/>
        </pc:sldMkLst>
        <pc:spChg chg="mod">
          <ac:chgData name="Guest User" userId="S::urn:spo:anon#57c27715e318a7909f0025107ab389f0cf88a314dc7e3e7667f9f9fcb29e20c3::" providerId="AD" clId="Web-{25C0873E-BEB9-D38F-1627-4408487FC6EF}" dt="2021-07-23T17:48:38.625" v="2" actId="20577"/>
          <ac:spMkLst>
            <pc:docMk/>
            <pc:sldMk cId="4036494895" sldId="1055"/>
            <ac:spMk id="9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3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7287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3" y="8777287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B933D1E-80BE-444B-94DB-FA0AC1C459D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62496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6" y="0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/>
          <a:lstStyle>
            <a:lvl1pPr algn="r">
              <a:defRPr sz="1200"/>
            </a:lvl1pPr>
          </a:lstStyle>
          <a:p>
            <a:fld id="{FB4605E5-09BA-467E-8D5F-790F7A9DC9D7}" type="datetimeFigureOut">
              <a:rPr lang="en-US" smtClean="0"/>
              <a:pPr/>
              <a:t>7/23/2021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42" tIns="45123" rIns="90242" bIns="451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388645"/>
            <a:ext cx="5486400" cy="4157663"/>
          </a:xfrm>
          <a:prstGeom prst="rect">
            <a:avLst/>
          </a:prstGeom>
        </p:spPr>
        <p:txBody>
          <a:bodyPr vert="horz" lIns="90242" tIns="45123" rIns="90242" bIns="4512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3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6" y="8775683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 anchor="b"/>
          <a:lstStyle>
            <a:lvl1pPr algn="r">
              <a:defRPr sz="1200"/>
            </a:lvl1pPr>
          </a:lstStyle>
          <a:p>
            <a:fld id="{29BDAC53-7A3B-4047-838F-AC2D1EB755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60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Cover the main ideas in the tutorial proposal, and in li-topic0-logistics.docx</a:t>
            </a:r>
          </a:p>
          <a:p>
            <a:endParaRPr lang="en-US"/>
          </a:p>
          <a:p>
            <a:r>
              <a:rPr lang="en-US"/>
              <a:t>Timed at 4.5 minutes.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BDAC53-7A3B-4047-838F-AC2D1EB7554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295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BDAC53-7A3B-4047-838F-AC2D1EB755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98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Current position and roles; background and training; recent research focus; reasons for teaching this tutorial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BDAC53-7A3B-4047-838F-AC2D1EB7554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410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51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51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513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0163E5B-82AC-4787-8415-FF8699C5043D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14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2B880-C0BB-44C1-8AC9-C51D04CF0B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49918-BC7F-40D9-B22C-9B0F7F46F27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C2852-C21C-48FF-9C48-C01BA854C3FA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52627-1FD7-48DC-86B7-26D5D43A9FB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8DB14-8A3B-429B-8D6E-A3AEE008E29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1ADF1-CA16-4DE1-8D9D-033EB25882D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52331-BE03-47D8-BAD0-F6BC65B8D60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7B694-A21E-413D-8924-E0177E7DDEE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FA49D-4BB6-4723-AE15-752136DEE38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ABE7A-140D-4652-9E1D-56A5B212939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10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1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0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1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1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5E2AF24-5323-4747-B67F-38D0FF57F09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1012" y="360010"/>
            <a:ext cx="7958061" cy="190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sz="5400" b="1"/>
              <a:t>Prosody </a:t>
            </a:r>
          </a:p>
          <a:p>
            <a:pPr>
              <a:lnSpc>
                <a:spcPct val="140000"/>
              </a:lnSpc>
            </a:pPr>
            <a:r>
              <a:rPr lang="en-US" sz="3400" b="1"/>
              <a:t>- Models, Methods, and Applications -</a:t>
            </a:r>
            <a:endParaRPr lang="en-US" sz="3400" b="1" dirty="0"/>
          </a:p>
        </p:txBody>
      </p:sp>
      <p:sp>
        <p:nvSpPr>
          <p:cNvPr id="3" name="Rectangle 2"/>
          <p:cNvSpPr/>
          <p:nvPr/>
        </p:nvSpPr>
        <p:spPr>
          <a:xfrm>
            <a:off x="561012" y="4593624"/>
            <a:ext cx="5295254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/>
              <a:t>Tutorial presented at the </a:t>
            </a:r>
          </a:p>
          <a:p>
            <a:pPr>
              <a:lnSpc>
                <a:spcPct val="150000"/>
              </a:lnSpc>
            </a:pPr>
            <a:r>
              <a:rPr lang="en-US"/>
              <a:t>Association for Computational Linguistics, 2021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61012" y="2645193"/>
            <a:ext cx="5173560" cy="11144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b="1"/>
              <a:t>Nigel G. Ward</a:t>
            </a:r>
            <a:r>
              <a:rPr lang="en-US"/>
              <a:t>, University </a:t>
            </a:r>
            <a:r>
              <a:rPr lang="en-US" dirty="0"/>
              <a:t>of Texas at </a:t>
            </a:r>
            <a:r>
              <a:rPr lang="en-US"/>
              <a:t>El Paso</a:t>
            </a:r>
          </a:p>
          <a:p>
            <a:pPr>
              <a:lnSpc>
                <a:spcPct val="200000"/>
              </a:lnSpc>
            </a:pPr>
            <a:r>
              <a:rPr lang="en-US" b="1"/>
              <a:t>Gina-Anne Levow</a:t>
            </a:r>
            <a:r>
              <a:rPr lang="en-US"/>
              <a:t>, University of Washington  </a:t>
            </a:r>
            <a:endParaRPr lang="en-US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2AF9EC5A-B427-4A2A-BBEA-96A203DE65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710" y="2961189"/>
            <a:ext cx="2587765" cy="86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University of Texas at El Paso - UTEP">
            <a:extLst>
              <a:ext uri="{FF2B5EF4-FFF2-40B4-BE49-F238E27FC236}">
                <a16:creationId xmlns:a16="http://schemas.microsoft.com/office/drawing/2014/main" id="{3AFF0749-B2A5-44EB-A417-5B7910A29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345" y="2961189"/>
            <a:ext cx="1044731" cy="798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3005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27" y="160868"/>
            <a:ext cx="8988425" cy="1143000"/>
          </a:xfrm>
        </p:spPr>
        <p:txBody>
          <a:bodyPr/>
          <a:lstStyle/>
          <a:p>
            <a:r>
              <a:rPr lang="en-US" sz="4000" dirty="0"/>
              <a:t>The Positive Assessment Construction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9604" y="1664748"/>
            <a:ext cx="8530768" cy="822971"/>
          </a:xfrm>
        </p:spPr>
        <p:txBody>
          <a:bodyPr/>
          <a:lstStyle/>
          <a:p>
            <a:pPr marL="0" indent="0">
              <a:buNone/>
            </a:pPr>
            <a:r>
              <a:rPr lang="en-US" i="1" dirty="0"/>
              <a:t>“thank </a:t>
            </a:r>
            <a:r>
              <a:rPr lang="en-US" i="1"/>
              <a:t>you for attending this tutorial” </a:t>
            </a:r>
            <a:endParaRPr lang="en-US" i="1" dirty="0"/>
          </a:p>
        </p:txBody>
      </p:sp>
      <p:sp>
        <p:nvSpPr>
          <p:cNvPr id="4" name="AutoShape 2" descr="Image result for musical res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AutoShape 4" descr="Image result for musical res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7DB1799-835F-473A-80D0-1B527D1A2D2B}"/>
              </a:ext>
            </a:extLst>
          </p:cNvPr>
          <p:cNvGrpSpPr/>
          <p:nvPr/>
        </p:nvGrpSpPr>
        <p:grpSpPr>
          <a:xfrm>
            <a:off x="365806" y="2670597"/>
            <a:ext cx="7745460" cy="2399939"/>
            <a:chOff x="365806" y="2670597"/>
            <a:chExt cx="7745460" cy="2399939"/>
          </a:xfrm>
        </p:grpSpPr>
        <p:cxnSp>
          <p:nvCxnSpPr>
            <p:cNvPr id="5" name="Straight Connector 4"/>
            <p:cNvCxnSpPr>
              <a:cxnSpLocks/>
            </p:cNvCxnSpPr>
            <p:nvPr/>
          </p:nvCxnSpPr>
          <p:spPr bwMode="auto">
            <a:xfrm>
              <a:off x="2567354" y="4054926"/>
              <a:ext cx="1397202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>
              <a:cxnSpLocks/>
            </p:cNvCxnSpPr>
            <p:nvPr/>
          </p:nvCxnSpPr>
          <p:spPr bwMode="auto">
            <a:xfrm>
              <a:off x="1602920" y="3583199"/>
              <a:ext cx="639118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Arrow Connector 8"/>
            <p:cNvCxnSpPr>
              <a:cxnSpLocks/>
            </p:cNvCxnSpPr>
            <p:nvPr/>
          </p:nvCxnSpPr>
          <p:spPr bwMode="auto">
            <a:xfrm flipV="1">
              <a:off x="1097318" y="2670597"/>
              <a:ext cx="0" cy="183632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Straight Arrow Connector 10"/>
            <p:cNvCxnSpPr/>
            <p:nvPr/>
          </p:nvCxnSpPr>
          <p:spPr bwMode="auto">
            <a:xfrm>
              <a:off x="1097318" y="4506917"/>
              <a:ext cx="701394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>
              <a:off x="365806" y="3398533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</a:rPr>
                <a:t>pitch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964556" y="4701204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</a:rPr>
                <a:t>time</a:t>
              </a:r>
            </a:p>
          </p:txBody>
        </p:sp>
        <p:cxnSp>
          <p:nvCxnSpPr>
            <p:cNvPr id="17" name="Straight Connector 16"/>
            <p:cNvCxnSpPr>
              <a:cxnSpLocks/>
            </p:cNvCxnSpPr>
            <p:nvPr/>
          </p:nvCxnSpPr>
          <p:spPr bwMode="auto">
            <a:xfrm>
              <a:off x="4739054" y="4059708"/>
              <a:ext cx="1705289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6650275" y="3583198"/>
              <a:ext cx="225910" cy="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>
              <a:cxnSpLocks/>
            </p:cNvCxnSpPr>
            <p:nvPr/>
          </p:nvCxnSpPr>
          <p:spPr bwMode="auto">
            <a:xfrm>
              <a:off x="7143581" y="4082975"/>
              <a:ext cx="473283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BC1799E-7694-43B4-8A03-FEC11703C08B}"/>
                </a:ext>
              </a:extLst>
            </p:cNvPr>
            <p:cNvCxnSpPr/>
            <p:nvPr/>
          </p:nvCxnSpPr>
          <p:spPr bwMode="auto">
            <a:xfrm>
              <a:off x="4216998" y="3583198"/>
              <a:ext cx="355002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60A7F5E-3A41-4558-A855-8B77625BD04E}"/>
              </a:ext>
            </a:extLst>
          </p:cNvPr>
          <p:cNvSpPr txBox="1"/>
          <p:nvPr/>
        </p:nvSpPr>
        <p:spPr>
          <a:xfrm>
            <a:off x="1097318" y="5280851"/>
            <a:ext cx="6430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Prosody does what the words alone can’t </a:t>
            </a:r>
          </a:p>
        </p:txBody>
      </p:sp>
    </p:spTree>
    <p:extLst>
      <p:ext uri="{BB962C8B-B14F-4D97-AF65-F5344CB8AC3E}">
        <p14:creationId xmlns:p14="http://schemas.microsoft.com/office/powerpoint/2010/main" val="3761747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27" y="53288"/>
            <a:ext cx="8988425" cy="1143000"/>
          </a:xfrm>
        </p:spPr>
        <p:txBody>
          <a:bodyPr/>
          <a:lstStyle/>
          <a:p>
            <a:r>
              <a:rPr lang="en-US" sz="4000" dirty="0"/>
              <a:t>The Positive Assessment Construction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4295" y="1600196"/>
            <a:ext cx="7799705" cy="822971"/>
          </a:xfrm>
        </p:spPr>
        <p:txBody>
          <a:bodyPr/>
          <a:lstStyle/>
          <a:p>
            <a:pPr marL="0" indent="0">
              <a:buNone/>
            </a:pPr>
            <a:r>
              <a:rPr lang="en-US" i="1"/>
              <a:t>“we’re very glad you’re here”</a:t>
            </a:r>
            <a:endParaRPr lang="en-US" i="1" dirty="0"/>
          </a:p>
        </p:txBody>
      </p:sp>
      <p:cxnSp>
        <p:nvCxnSpPr>
          <p:cNvPr id="5" name="Straight Connector 4"/>
          <p:cNvCxnSpPr>
            <a:cxnSpLocks/>
          </p:cNvCxnSpPr>
          <p:nvPr/>
        </p:nvCxnSpPr>
        <p:spPr bwMode="auto">
          <a:xfrm>
            <a:off x="1602920" y="3477516"/>
            <a:ext cx="600349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>
            <a:cxnSpLocks/>
          </p:cNvCxnSpPr>
          <p:nvPr/>
        </p:nvCxnSpPr>
        <p:spPr bwMode="auto">
          <a:xfrm>
            <a:off x="2624866" y="2971889"/>
            <a:ext cx="430719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Arrow Connector 8"/>
          <p:cNvCxnSpPr>
            <a:cxnSpLocks/>
          </p:cNvCxnSpPr>
          <p:nvPr/>
        </p:nvCxnSpPr>
        <p:spPr bwMode="auto">
          <a:xfrm flipV="1">
            <a:off x="1097318" y="2432482"/>
            <a:ext cx="0" cy="184567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1097318" y="4278159"/>
            <a:ext cx="701394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365806" y="281155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pitch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51317" y="4357414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time</a:t>
            </a:r>
          </a:p>
        </p:txBody>
      </p:sp>
      <p:sp>
        <p:nvSpPr>
          <p:cNvPr id="4" name="AutoShape 2" descr="Image result for musical rest"/>
          <p:cNvSpPr>
            <a:spLocks noChangeAspect="1" noChangeArrowheads="1"/>
          </p:cNvSpPr>
          <p:nvPr/>
        </p:nvSpPr>
        <p:spPr bwMode="auto">
          <a:xfrm>
            <a:off x="155575" y="-25204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AutoShape 4" descr="Image result for musical rest"/>
          <p:cNvSpPr>
            <a:spLocks noChangeAspect="1" noChangeArrowheads="1"/>
          </p:cNvSpPr>
          <p:nvPr/>
        </p:nvSpPr>
        <p:spPr bwMode="auto">
          <a:xfrm>
            <a:off x="307975" y="-9964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7" name="Straight Connector 16"/>
          <p:cNvCxnSpPr>
            <a:cxnSpLocks/>
          </p:cNvCxnSpPr>
          <p:nvPr/>
        </p:nvCxnSpPr>
        <p:spPr bwMode="auto">
          <a:xfrm flipV="1">
            <a:off x="3195021" y="3477516"/>
            <a:ext cx="1000461" cy="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31CD76-AEE2-4B88-8D69-09CFA85B2897}"/>
              </a:ext>
            </a:extLst>
          </p:cNvPr>
          <p:cNvCxnSpPr>
            <a:cxnSpLocks/>
          </p:cNvCxnSpPr>
          <p:nvPr/>
        </p:nvCxnSpPr>
        <p:spPr bwMode="auto">
          <a:xfrm>
            <a:off x="4713238" y="3320408"/>
            <a:ext cx="430719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2035FF1-012E-46C4-A57B-F77B10B5AEA9}"/>
              </a:ext>
            </a:extLst>
          </p:cNvPr>
          <p:cNvCxnSpPr>
            <a:cxnSpLocks/>
          </p:cNvCxnSpPr>
          <p:nvPr/>
        </p:nvCxnSpPr>
        <p:spPr bwMode="auto">
          <a:xfrm flipV="1">
            <a:off x="5548238" y="3477516"/>
            <a:ext cx="809754" cy="190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43F82C6-C6CB-409A-B720-FAFB1C5D411A}"/>
              </a:ext>
            </a:extLst>
          </p:cNvPr>
          <p:cNvSpPr txBox="1"/>
          <p:nvPr/>
        </p:nvSpPr>
        <p:spPr>
          <a:xfrm>
            <a:off x="365806" y="5176912"/>
            <a:ext cx="84422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Meant sincerely, and felt sincerely … thanks to the prosody </a:t>
            </a:r>
          </a:p>
        </p:txBody>
      </p:sp>
    </p:spTree>
    <p:extLst>
      <p:ext uri="{BB962C8B-B14F-4D97-AF65-F5344CB8AC3E}">
        <p14:creationId xmlns:p14="http://schemas.microsoft.com/office/powerpoint/2010/main" val="3751996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AAEFF7-B122-40EE-9C70-E1A54B154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748" y="1565365"/>
            <a:ext cx="8229600" cy="3113167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/>
              <a:t>Prosody enables effective communication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/>
              <a:t>	it’s empowering</a:t>
            </a:r>
          </a:p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2400">
                <a:solidFill>
                  <a:schemeClr val="accent4">
                    <a:lumMod val="50000"/>
                  </a:schemeClr>
                </a:solidFill>
              </a:rPr>
              <a:t>With effective prosody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>
                <a:solidFill>
                  <a:schemeClr val="accent4">
                    <a:lumMod val="50000"/>
                  </a:schemeClr>
                </a:solidFill>
              </a:rPr>
              <a:t>	you</a:t>
            </a:r>
            <a:r>
              <a:rPr lang="en-US" sz="2800" baseline="16000">
                <a:solidFill>
                  <a:schemeClr val="accent4">
                    <a:lumMod val="50000"/>
                  </a:schemeClr>
                </a:solidFill>
              </a:rPr>
              <a:t>*</a:t>
            </a:r>
            <a:r>
              <a:rPr lang="en-US" sz="2400">
                <a:solidFill>
                  <a:schemeClr val="accent4">
                    <a:lumMod val="50000"/>
                  </a:schemeClr>
                </a:solidFill>
              </a:rPr>
              <a:t> can seem sincere, warm, polite …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112D7B0-B074-4048-9F1C-075ACF376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/>
              <a:t>Why Prosody Matters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388AC6-11AF-430E-9B4B-54425BB4EA4B}"/>
              </a:ext>
            </a:extLst>
          </p:cNvPr>
          <p:cNvSpPr txBox="1"/>
          <p:nvPr/>
        </p:nvSpPr>
        <p:spPr>
          <a:xfrm>
            <a:off x="709748" y="6429345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aseline="50000">
                <a:solidFill>
                  <a:schemeClr val="accent4">
                    <a:lumMod val="50000"/>
                  </a:schemeClr>
                </a:solidFill>
              </a:rPr>
              <a:t>*or your dialog systems</a:t>
            </a:r>
            <a:endParaRPr lang="en-US" sz="200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686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AAEFF7-B122-40EE-9C70-E1A54B154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748" y="1565365"/>
            <a:ext cx="8229600" cy="3113167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/>
              <a:t>Prosody enables effective communication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/>
              <a:t>	it’s empowering</a:t>
            </a:r>
          </a:p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2400"/>
              <a:t>With effective prosody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/>
              <a:t>	you</a:t>
            </a:r>
            <a:r>
              <a:rPr lang="en-US" sz="2800" baseline="16000"/>
              <a:t>*</a:t>
            </a:r>
            <a:r>
              <a:rPr lang="en-US" sz="2400"/>
              <a:t> can seem sincere, warm, polite …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112D7B0-B074-4048-9F1C-075ACF376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/>
              <a:t>Why Prosody Matters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388AC6-11AF-430E-9B4B-54425BB4EA4B}"/>
              </a:ext>
            </a:extLst>
          </p:cNvPr>
          <p:cNvSpPr txBox="1"/>
          <p:nvPr/>
        </p:nvSpPr>
        <p:spPr>
          <a:xfrm>
            <a:off x="709748" y="6429345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aseline="50000"/>
              <a:t>*or your dialog systems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733705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05C5D-1F2F-4C37-A122-FE20A779F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Prosody Matters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0D31A65-BB9E-433A-A6A1-D74A761A9CFD}"/>
              </a:ext>
            </a:extLst>
          </p:cNvPr>
          <p:cNvGrpSpPr/>
          <p:nvPr/>
        </p:nvGrpSpPr>
        <p:grpSpPr>
          <a:xfrm>
            <a:off x="1456834" y="2034352"/>
            <a:ext cx="606669" cy="1389185"/>
            <a:chOff x="1230923" y="2602523"/>
            <a:chExt cx="606669" cy="1389185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B8B9BD43-EEEC-4DDB-A88B-F0727542FC8E}"/>
                </a:ext>
              </a:extLst>
            </p:cNvPr>
            <p:cNvSpPr/>
            <p:nvPr/>
          </p:nvSpPr>
          <p:spPr bwMode="auto">
            <a:xfrm>
              <a:off x="1230923" y="2602523"/>
              <a:ext cx="606669" cy="606669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5" name="Rectangle: Top Corners Snipped 4">
              <a:extLst>
                <a:ext uri="{FF2B5EF4-FFF2-40B4-BE49-F238E27FC236}">
                  <a16:creationId xmlns:a16="http://schemas.microsoft.com/office/drawing/2014/main" id="{75495CEA-A31E-4AE5-99D4-1AAA7B16F723}"/>
                </a:ext>
              </a:extLst>
            </p:cNvPr>
            <p:cNvSpPr/>
            <p:nvPr/>
          </p:nvSpPr>
          <p:spPr bwMode="auto">
            <a:xfrm>
              <a:off x="1230923" y="3209192"/>
              <a:ext cx="606669" cy="782516"/>
            </a:xfrm>
            <a:prstGeom prst="snip2Same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sp>
        <p:nvSpPr>
          <p:cNvPr id="6" name="Flowchart: Magnetic Disk 5">
            <a:extLst>
              <a:ext uri="{FF2B5EF4-FFF2-40B4-BE49-F238E27FC236}">
                <a16:creationId xmlns:a16="http://schemas.microsoft.com/office/drawing/2014/main" id="{1081213A-F94D-4428-826E-74261E364129}"/>
              </a:ext>
            </a:extLst>
          </p:cNvPr>
          <p:cNvSpPr/>
          <p:nvPr/>
        </p:nvSpPr>
        <p:spPr bwMode="auto">
          <a:xfrm>
            <a:off x="6553675" y="2280537"/>
            <a:ext cx="1239715" cy="1143000"/>
          </a:xfrm>
          <a:prstGeom prst="flowChartMagneticDisk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7A24BE-90EF-4C21-ACDB-F72B8496B673}"/>
              </a:ext>
            </a:extLst>
          </p:cNvPr>
          <p:cNvSpPr txBox="1"/>
          <p:nvPr/>
        </p:nvSpPr>
        <p:spPr>
          <a:xfrm>
            <a:off x="1333741" y="370489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human	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CFA92C-69E7-499C-A4C5-760BF9DB75B6}"/>
              </a:ext>
            </a:extLst>
          </p:cNvPr>
          <p:cNvSpPr txBox="1"/>
          <p:nvPr/>
        </p:nvSpPr>
        <p:spPr>
          <a:xfrm>
            <a:off x="6553675" y="3704891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digital world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E0B24A6-180F-4BAE-9D68-B8E501C20187}"/>
              </a:ext>
            </a:extLst>
          </p:cNvPr>
          <p:cNvGrpSpPr/>
          <p:nvPr/>
        </p:nvGrpSpPr>
        <p:grpSpPr>
          <a:xfrm>
            <a:off x="2181406" y="2034352"/>
            <a:ext cx="4246543" cy="1711513"/>
            <a:chOff x="1955495" y="2602523"/>
            <a:chExt cx="4246543" cy="1711513"/>
          </a:xfrm>
        </p:grpSpPr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7774DB16-4958-492F-8EED-FAE056E934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5107" y="2602523"/>
              <a:ext cx="3056273" cy="17115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1CBFC27-B1F1-4D74-B0C4-2805D0FEEB0D}"/>
                </a:ext>
              </a:extLst>
            </p:cNvPr>
            <p:cNvGrpSpPr/>
            <p:nvPr/>
          </p:nvGrpSpPr>
          <p:grpSpPr>
            <a:xfrm>
              <a:off x="1955495" y="3300270"/>
              <a:ext cx="462755" cy="158009"/>
              <a:chOff x="1960685" y="3736731"/>
              <a:chExt cx="462755" cy="158009"/>
            </a:xfrm>
          </p:grpSpPr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0C307D6F-8745-4C87-80A7-2A8888D18627}"/>
                  </a:ext>
                </a:extLst>
              </p:cNvPr>
              <p:cNvCxnSpPr/>
              <p:nvPr/>
            </p:nvCxnSpPr>
            <p:spPr bwMode="auto">
              <a:xfrm>
                <a:off x="1972749" y="3736731"/>
                <a:ext cx="450691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87FA34B7-6772-47B5-BFE1-FB4EDA51DA67}"/>
                  </a:ext>
                </a:extLst>
              </p:cNvPr>
              <p:cNvCxnSpPr/>
              <p:nvPr/>
            </p:nvCxnSpPr>
            <p:spPr bwMode="auto">
              <a:xfrm>
                <a:off x="1960685" y="3894740"/>
                <a:ext cx="450691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</p:spPr>
          </p:cxn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FD05A29-34F1-41D9-B887-1A0D33DB698A}"/>
                </a:ext>
              </a:extLst>
            </p:cNvPr>
            <p:cNvGrpSpPr/>
            <p:nvPr/>
          </p:nvGrpSpPr>
          <p:grpSpPr>
            <a:xfrm>
              <a:off x="5739283" y="3349995"/>
              <a:ext cx="462755" cy="158009"/>
              <a:chOff x="1960685" y="3736731"/>
              <a:chExt cx="462755" cy="158009"/>
            </a:xfrm>
          </p:grpSpPr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6072A3C0-F586-47CD-859C-CFE067719FDC}"/>
                  </a:ext>
                </a:extLst>
              </p:cNvPr>
              <p:cNvCxnSpPr/>
              <p:nvPr/>
            </p:nvCxnSpPr>
            <p:spPr bwMode="auto">
              <a:xfrm>
                <a:off x="1972749" y="3736731"/>
                <a:ext cx="450691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1F3460FA-EBC5-4E0E-9BF8-3D2DE4EC8542}"/>
                  </a:ext>
                </a:extLst>
              </p:cNvPr>
              <p:cNvCxnSpPr/>
              <p:nvPr/>
            </p:nvCxnSpPr>
            <p:spPr bwMode="auto">
              <a:xfrm>
                <a:off x="1960685" y="3894740"/>
                <a:ext cx="450691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</p:spPr>
          </p:cxnSp>
        </p:grp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86884F5-B218-4C95-BEBE-9BB25F3EEF01}"/>
              </a:ext>
            </a:extLst>
          </p:cNvPr>
          <p:cNvSpPr txBox="1"/>
          <p:nvPr/>
        </p:nvSpPr>
        <p:spPr>
          <a:xfrm>
            <a:off x="2230718" y="4260017"/>
            <a:ext cx="46825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1 - 2% of the workforce is in call centers</a:t>
            </a:r>
          </a:p>
          <a:p>
            <a:pPr algn="ctr"/>
            <a:endParaRPr lang="en-US"/>
          </a:p>
          <a:p>
            <a:pPr algn="ctr"/>
            <a:r>
              <a:rPr lang="en-US"/>
              <a:t>the “human touch” is greatly valued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AEB3F34-7F58-4028-B70A-B9E59CD69B34}"/>
              </a:ext>
            </a:extLst>
          </p:cNvPr>
          <p:cNvSpPr txBox="1"/>
          <p:nvPr/>
        </p:nvSpPr>
        <p:spPr>
          <a:xfrm>
            <a:off x="682831" y="6485848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39246919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Prosody?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897" y="1600200"/>
            <a:ext cx="7763523" cy="44958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/>
              <a:t>Three Useful Definitions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400"/>
              <a:t>The </a:t>
            </a:r>
            <a:r>
              <a:rPr lang="en-US" sz="2400" dirty="0"/>
              <a:t>musical aspects of speech</a:t>
            </a:r>
          </a:p>
          <a:p>
            <a:pPr marL="400050" lvl="1" indent="0">
              <a:lnSpc>
                <a:spcPct val="150000"/>
              </a:lnSpc>
              <a:buNone/>
            </a:pPr>
            <a:r>
              <a:rPr lang="en-US" sz="2000"/>
              <a:t> pitch</a:t>
            </a:r>
            <a:r>
              <a:rPr lang="en-US" sz="2000" dirty="0"/>
              <a:t>, loudness, timing, and things that pattern with them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400" err="1"/>
              <a:t>Suprasegmental</a:t>
            </a:r>
            <a:r>
              <a:rPr lang="en-US" sz="2400"/>
              <a:t> aspects of speech</a:t>
            </a:r>
            <a:endParaRPr lang="en-US" sz="2400" dirty="0"/>
          </a:p>
          <a:p>
            <a:pPr marL="514350" indent="-514350">
              <a:spcBef>
                <a:spcPts val="2400"/>
              </a:spcBef>
              <a:buAutoNum type="arabicPeriod"/>
            </a:pPr>
            <a:r>
              <a:rPr lang="en-US" sz="2400" dirty="0"/>
              <a:t>Aspects of speech controlled by processes </a:t>
            </a:r>
            <a:r>
              <a:rPr lang="en-US" sz="2400"/>
              <a:t>below the </a:t>
            </a:r>
            <a:r>
              <a:rPr lang="en-US" sz="2400" dirty="0"/>
              <a:t>tongue 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endParaRPr lang="en-US" sz="2400" dirty="0"/>
          </a:p>
          <a:p>
            <a:pPr marL="514350" indent="-514350">
              <a:lnSpc>
                <a:spcPct val="150000"/>
              </a:lnSpc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31103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2B40D-556C-40D9-8235-A830005DB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Teaching Philosophy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203938-81BE-407B-BC67-7629365B4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06352"/>
            <a:ext cx="8229600" cy="4089647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Skills, not just facts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/>
              <a:t>Fundamentals before applications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/>
              <a:t>Old knowledge before new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4605549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784CEA-9D42-45F1-B031-86EC1AD280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43860"/>
            <a:ext cx="8229600" cy="5865264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 involving Prosody</a:t>
            </a:r>
          </a:p>
          <a:p>
            <a:pPr marL="0" indent="0">
              <a:buNone/>
            </a:pPr>
            <a:endParaRPr lang="en-US" sz="1600"/>
          </a:p>
          <a:p>
            <a:pPr marL="0" indent="0">
              <a:spcAft>
                <a:spcPts val="0"/>
              </a:spcAft>
              <a:buNone/>
            </a:pPr>
            <a:r>
              <a:rPr lang="en-US" sz="2400"/>
              <a:t>Speech recognition, </a:t>
            </a:r>
            <a:r>
              <a:rPr lang="en-US" sz="1800"/>
              <a:t>including punctuation 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US" sz="2400"/>
              <a:t>Speech synthesis</a:t>
            </a:r>
          </a:p>
          <a:p>
            <a:pPr marL="0" indent="0">
              <a:buNone/>
            </a:pPr>
            <a:r>
              <a:rPr lang="en-US" sz="2400"/>
              <a:t>Identifying people, </a:t>
            </a:r>
            <a:r>
              <a:rPr lang="en-US" sz="1800"/>
              <a:t>as individuals, or as group members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US" sz="2400"/>
              <a:t>Detecting their current states </a:t>
            </a:r>
          </a:p>
          <a:p>
            <a:pPr marL="0" indent="0">
              <a:buNone/>
            </a:pPr>
            <a:r>
              <a:rPr lang="en-US" sz="2400"/>
              <a:t>Dialog systems</a:t>
            </a:r>
          </a:p>
          <a:p>
            <a:pPr marL="0" indent="0">
              <a:buNone/>
            </a:pPr>
            <a:r>
              <a:rPr lang="en-US" sz="2400"/>
              <a:t>Information retrieval, </a:t>
            </a:r>
            <a:r>
              <a:rPr lang="en-US" sz="1800"/>
              <a:t>indexing, summarization</a:t>
            </a:r>
          </a:p>
          <a:p>
            <a:pPr marL="0" indent="0">
              <a:buNone/>
            </a:pPr>
            <a:endParaRPr lang="en-US" sz="1800"/>
          </a:p>
          <a:p>
            <a:pPr marL="0" indent="0">
              <a:buNone/>
            </a:pPr>
            <a:r>
              <a:rPr lang="en-US" sz="2400"/>
              <a:t>Tutoring, coaching, and assessment </a:t>
            </a:r>
          </a:p>
          <a:p>
            <a:pPr marL="0" indent="0">
              <a:buNone/>
            </a:pPr>
            <a:r>
              <a:rPr lang="en-US" sz="1800"/>
              <a:t>	for L2 learners, also native speakers  </a:t>
            </a:r>
          </a:p>
          <a:p>
            <a:pPr marL="0" indent="0">
              <a:buNone/>
            </a:pPr>
            <a:r>
              <a:rPr lang="en-US" sz="2400"/>
              <a:t>Tools for the study of human interaction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5782392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132D0A-9EB9-458E-B133-86CE44C167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89659"/>
            <a:ext cx="8840624" cy="2970287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Does knowing about prosody have practical value?</a:t>
            </a:r>
          </a:p>
          <a:p>
            <a:pPr marL="0" indent="0">
              <a:buNone/>
            </a:pPr>
            <a:r>
              <a:rPr lang="en-US" sz="2000"/>
              <a:t>	</a:t>
            </a:r>
          </a:p>
          <a:p>
            <a:r>
              <a:rPr lang="en-US" sz="2400"/>
              <a:t>sometimes “no”</a:t>
            </a:r>
          </a:p>
          <a:p>
            <a:pPr marL="0" indent="0">
              <a:buNone/>
            </a:pPr>
            <a:r>
              <a:rPr lang="en-US" sz="2400"/>
              <a:t>	… just apply powerful ML to some dataset</a:t>
            </a:r>
          </a:p>
          <a:p>
            <a:pPr>
              <a:spcBef>
                <a:spcPts val="1800"/>
              </a:spcBef>
            </a:pPr>
            <a:r>
              <a:rPr lang="en-US" sz="2400"/>
              <a:t>often “yes”</a:t>
            </a:r>
            <a:endParaRPr lang="en-US" sz="2800"/>
          </a:p>
          <a:p>
            <a:pPr marL="0" indent="0">
              <a:spcBef>
                <a:spcPts val="0"/>
              </a:spcBef>
              <a:buNone/>
            </a:pPr>
            <a:r>
              <a:rPr lang="en-US"/>
              <a:t>	… </a:t>
            </a:r>
            <a:r>
              <a:rPr lang="en-US" sz="2400"/>
              <a:t>for selection/design of data, features, models … </a:t>
            </a:r>
          </a:p>
          <a:p>
            <a:pPr marL="0" indent="0">
              <a:buNone/>
            </a:pPr>
            <a:endParaRPr lang="en-US" sz="240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A4BF06-BB84-4590-B0C8-A2125331A18E}"/>
              </a:ext>
            </a:extLst>
          </p:cNvPr>
          <p:cNvSpPr txBox="1">
            <a:spLocks/>
          </p:cNvSpPr>
          <p:nvPr/>
        </p:nvSpPr>
        <p:spPr bwMode="auto">
          <a:xfrm>
            <a:off x="457200" y="3737499"/>
            <a:ext cx="8532976" cy="268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2400"/>
              <a:t>Upcoming</a:t>
            </a:r>
            <a:endParaRPr lang="en-US" sz="2800"/>
          </a:p>
          <a:p>
            <a:r>
              <a:rPr lang="en-US" sz="2000"/>
              <a:t>fundamentals of prosody production, perception, and processing </a:t>
            </a:r>
          </a:p>
          <a:p>
            <a:r>
              <a:rPr lang="en-US" sz="2000"/>
              <a:t>functions of prosody in human language </a:t>
            </a:r>
          </a:p>
          <a:p>
            <a:r>
              <a:rPr lang="en-US" sz="2000"/>
              <a:t>effective use in applications </a:t>
            </a:r>
          </a:p>
          <a:p>
            <a:r>
              <a:rPr lang="en-US" sz="2000"/>
              <a:t>challenges</a:t>
            </a:r>
          </a:p>
          <a:p>
            <a:pPr marL="0" indent="0">
              <a:buNone/>
            </a:pPr>
            <a:r>
              <a:rPr lang="en-US" sz="240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95190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1012" y="360010"/>
            <a:ext cx="7958061" cy="190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sz="5400" b="1"/>
              <a:t>Prosody </a:t>
            </a:r>
          </a:p>
          <a:p>
            <a:pPr>
              <a:lnSpc>
                <a:spcPct val="140000"/>
              </a:lnSpc>
            </a:pPr>
            <a:r>
              <a:rPr lang="en-US" sz="3400" b="1"/>
              <a:t>- Models, Methods, and Applications -</a:t>
            </a:r>
            <a:endParaRPr lang="en-US" sz="3400" b="1" dirty="0"/>
          </a:p>
        </p:txBody>
      </p:sp>
      <p:sp>
        <p:nvSpPr>
          <p:cNvPr id="3" name="Rectangle 2"/>
          <p:cNvSpPr/>
          <p:nvPr/>
        </p:nvSpPr>
        <p:spPr>
          <a:xfrm>
            <a:off x="561012" y="4593624"/>
            <a:ext cx="5295254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>
                <a:solidFill>
                  <a:schemeClr val="accent4">
                    <a:lumMod val="75000"/>
                  </a:schemeClr>
                </a:solidFill>
              </a:rPr>
              <a:t>Tutorial presented at the </a:t>
            </a:r>
          </a:p>
          <a:p>
            <a:pPr>
              <a:lnSpc>
                <a:spcPct val="150000"/>
              </a:lnSpc>
            </a:pPr>
            <a:r>
              <a:rPr lang="en-US">
                <a:solidFill>
                  <a:schemeClr val="accent4">
                    <a:lumMod val="75000"/>
                  </a:schemeClr>
                </a:solidFill>
              </a:rPr>
              <a:t>Association for Computational Linguistics, 2021 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1012" y="2645193"/>
            <a:ext cx="5173560" cy="111440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Arial"/>
                <a:ea typeface="ＭＳ Ｐゴシック"/>
                <a:cs typeface="Arial"/>
              </a:rPr>
              <a:t>Nigel G. Ward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rial"/>
                <a:ea typeface="ＭＳ Ｐゴシック"/>
                <a:cs typeface="Arial"/>
              </a:rPr>
              <a:t>, University of Texas at El Paso</a:t>
            </a:r>
          </a:p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Arial"/>
                <a:ea typeface="ＭＳ Ｐゴシック"/>
                <a:cs typeface="Arial"/>
              </a:rPr>
              <a:t>Gina-Anne </a:t>
            </a:r>
            <a:r>
              <a:rPr lang="en-US" b="1" dirty="0" err="1">
                <a:solidFill>
                  <a:schemeClr val="accent4">
                    <a:lumMod val="75000"/>
                  </a:schemeClr>
                </a:solidFill>
                <a:latin typeface="Arial"/>
                <a:ea typeface="ＭＳ Ｐゴシック"/>
                <a:cs typeface="Arial"/>
              </a:rPr>
              <a:t>Levow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rial"/>
                <a:ea typeface="ＭＳ Ｐゴシック"/>
                <a:cs typeface="Arial"/>
              </a:rPr>
              <a:t>, University of Washington  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2AF9EC5A-B427-4A2A-BBEA-96A203DE65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710" y="2961189"/>
            <a:ext cx="2587765" cy="86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University of Texas at El Paso - UTEP">
            <a:extLst>
              <a:ext uri="{FF2B5EF4-FFF2-40B4-BE49-F238E27FC236}">
                <a16:creationId xmlns:a16="http://schemas.microsoft.com/office/drawing/2014/main" id="{3AFF0749-B2A5-44EB-A417-5B7910A29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345" y="2961189"/>
            <a:ext cx="1044731" cy="798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494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B9579-81FD-469A-AA64-CCBB741D2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894" y="1225485"/>
            <a:ext cx="8416212" cy="5315146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/>
              <a:t>How do I choose or adapt a prosodic feature set?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/>
              <a:t>When do Machine Learning models outperform humans?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/>
              <a:t>What about pretrained models?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en-US" sz="2400"/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/>
              <a:t>What myths about prosody still impede progress?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/>
              <a:t>What are the open problems and technical challenges?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039632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B9579-81FD-469A-AA64-CCBB741D2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894" y="1206631"/>
            <a:ext cx="8416212" cy="5390561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/>
              <a:t>Why is prosody unlike everything else in language?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/>
              <a:t>How does prosody convey so much, using only pitch etc.?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/>
              <a:t>How are the latest models better?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en-US" sz="2400"/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/>
              <a:t>Why is prosody high-risk, but also high-reward?</a:t>
            </a:r>
          </a:p>
        </p:txBody>
      </p:sp>
    </p:spTree>
    <p:extLst>
      <p:ext uri="{BB962C8B-B14F-4D97-AF65-F5344CB8AC3E}">
        <p14:creationId xmlns:p14="http://schemas.microsoft.com/office/powerpoint/2010/main" val="2528268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EABD4-B531-4E15-B148-770C53D5B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281" y="117915"/>
            <a:ext cx="8229600" cy="825759"/>
          </a:xfrm>
        </p:spPr>
        <p:txBody>
          <a:bodyPr/>
          <a:lstStyle/>
          <a:p>
            <a:pPr algn="l"/>
            <a:r>
              <a:rPr lang="en-US" sz="3200"/>
              <a:t>Contents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5E204D-3005-4944-A3BC-5B72E8B91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135" y="1205164"/>
            <a:ext cx="4808887" cy="4062167"/>
          </a:xfrm>
        </p:spPr>
        <p:txBody>
          <a:bodyPr numCol="1"/>
          <a:lstStyle/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Introduction</a:t>
            </a: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About the tutorial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Why prosody matters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Applications overview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Production and Perception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Pitch and other </a:t>
            </a: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</a:t>
            </a: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roso</a:t>
            </a: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dic properties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Classic Linguistic Prosody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Tone and Lexical Prosody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Prominence and Phrasing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Speech Synthesis </a:t>
            </a:r>
            <a:endParaRPr lang="en-US" sz="20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>
              <a:spcBef>
                <a:spcPts val="1200"/>
              </a:spcBef>
            </a:pPr>
            <a:endParaRPr lang="en-US" sz="360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21AA5DC-7733-4B63-B885-C58A4C2B72F7}"/>
              </a:ext>
            </a:extLst>
          </p:cNvPr>
          <p:cNvSpPr txBox="1">
            <a:spLocks/>
          </p:cNvSpPr>
          <p:nvPr/>
        </p:nvSpPr>
        <p:spPr bwMode="auto">
          <a:xfrm>
            <a:off x="4755892" y="950641"/>
            <a:ext cx="426555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Speech Recognition</a:t>
            </a:r>
            <a:endParaRPr lang="en-US" sz="2400" b="0" i="0" u="none" strike="noStrike">
              <a:effectLst/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Paralinguistic Prosody 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Prosodic Feature Sets</a:t>
            </a:r>
            <a:endParaRPr lang="en-US" sz="24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Pragmatic Prosody 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Prosodic Constructions</a:t>
            </a:r>
            <a:endParaRPr lang="en-US" sz="16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Prosody in Dialog Systems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Prospects and Challenges</a:t>
            </a:r>
          </a:p>
        </p:txBody>
      </p:sp>
      <p:pic>
        <p:nvPicPr>
          <p:cNvPr id="1028" name="Picture 4" descr="Background, Seamless, Repetition, Pattern, Design">
            <a:extLst>
              <a:ext uri="{FF2B5EF4-FFF2-40B4-BE49-F238E27FC236}">
                <a16:creationId xmlns:a16="http://schemas.microsoft.com/office/drawing/2014/main" id="{AEA75B64-C9CD-4397-93B5-71B0047034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86" b="41718"/>
          <a:stretch/>
        </p:blipFill>
        <p:spPr bwMode="auto">
          <a:xfrm>
            <a:off x="0" y="5969740"/>
            <a:ext cx="9144000" cy="904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792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78CE2-2632-4BD3-BC17-3FB789CA5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Relevance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AD02FC-4780-4A53-9A26-CAC41FBFB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112034" cy="4495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/>
              <a:t>Prosody is the key difference between speech and text</a:t>
            </a:r>
          </a:p>
          <a:p>
            <a:pPr>
              <a:lnSpc>
                <a:spcPct val="150000"/>
              </a:lnSpc>
            </a:pPr>
            <a:r>
              <a:rPr lang="en-US" sz="2400"/>
              <a:t>Prosody is more challenging than most think</a:t>
            </a:r>
          </a:p>
          <a:p>
            <a:pPr>
              <a:lnSpc>
                <a:spcPct val="150000"/>
              </a:lnSpc>
            </a:pPr>
            <a:r>
              <a:rPr lang="en-US" sz="2400"/>
              <a:t>Recent advances open new possibilities</a:t>
            </a:r>
          </a:p>
          <a:p>
            <a:pPr>
              <a:lnSpc>
                <a:spcPct val="150000"/>
              </a:lnSpc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156349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F1BB9-EE3A-4690-B9D0-0E88FF54B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782"/>
            <a:ext cx="8229600" cy="1143000"/>
          </a:xfrm>
        </p:spPr>
        <p:txBody>
          <a:bodyPr/>
          <a:lstStyle/>
          <a:p>
            <a:r>
              <a:rPr lang="en-US"/>
              <a:t>Format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C07305-E72A-4062-B168-F21D96FCA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156" y="1383382"/>
            <a:ext cx="7998643" cy="44958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/>
              <a:t>3 hours, plus three 10-minute breaks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/>
              <a:t>Lectures, with interaction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/>
              <a:t>		</a:t>
            </a:r>
            <a:r>
              <a:rPr lang="en-US" sz="1800"/>
              <a:t>questions and answers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/>
              <a:t>		short group exercises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/>
          </a:p>
          <a:p>
            <a:pPr marL="0" indent="0">
              <a:lnSpc>
                <a:spcPct val="150000"/>
              </a:lnSpc>
              <a:buNone/>
            </a:pPr>
            <a:r>
              <a:rPr lang="en-US" sz="2400"/>
              <a:t>Introductory yet comprehensive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/>
          </a:p>
          <a:p>
            <a:pPr marL="0" indent="0">
              <a:lnSpc>
                <a:spcPct val="150000"/>
              </a:lnSpc>
              <a:buNone/>
            </a:pPr>
            <a:endParaRPr lang="en-US" sz="2400"/>
          </a:p>
          <a:p>
            <a:pPr marL="0" indent="0">
              <a:lnSpc>
                <a:spcPct val="150000"/>
              </a:lnSpc>
              <a:buNone/>
            </a:pPr>
            <a:endParaRPr lang="en-US" sz="24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2BE783-51CA-4F90-A17D-59CA2FF53352}"/>
              </a:ext>
            </a:extLst>
          </p:cNvPr>
          <p:cNvSpPr txBox="1"/>
          <p:nvPr/>
        </p:nvSpPr>
        <p:spPr>
          <a:xfrm>
            <a:off x="457200" y="6324600"/>
            <a:ext cx="72256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600"/>
              <a:t>resources:  http://www.cs.utep.edu/nigel/intro-to-prosody/</a:t>
            </a:r>
          </a:p>
        </p:txBody>
      </p:sp>
    </p:spTree>
    <p:extLst>
      <p:ext uri="{BB962C8B-B14F-4D97-AF65-F5344CB8AC3E}">
        <p14:creationId xmlns:p14="http://schemas.microsoft.com/office/powerpoint/2010/main" val="313829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8B4E0-22F2-4560-8B96-5B358677A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Groupwork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9C9F0-9FB0-4D50-B6BD-A4066D520F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/>
              <a:t>What are your interests in attending this tutorial?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/>
              <a:t>		</a:t>
            </a:r>
            <a:r>
              <a:rPr lang="en-US" sz="2000"/>
              <a:t>specific aspects of prosody?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/>
              <a:t>		specific applications?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/>
              <a:t>		the scientific challenges?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/>
              <a:t>		…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/>
              <a:t>3 minutes to discuss in groups, then 2 minutes to share</a:t>
            </a:r>
          </a:p>
        </p:txBody>
      </p:sp>
    </p:spTree>
    <p:extLst>
      <p:ext uri="{BB962C8B-B14F-4D97-AF65-F5344CB8AC3E}">
        <p14:creationId xmlns:p14="http://schemas.microsoft.com/office/powerpoint/2010/main" val="2844145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9670E-ECF9-4D0A-9780-547355581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Your Instructors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7392B-3697-4681-9D10-B285D8EC7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6634" y="5191813"/>
            <a:ext cx="2465110" cy="367244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Nigel G. Ward</a:t>
            </a:r>
          </a:p>
        </p:txBody>
      </p:sp>
      <p:pic>
        <p:nvPicPr>
          <p:cNvPr id="1026" name="Picture 2" descr="t5">
            <a:extLst>
              <a:ext uri="{FF2B5EF4-FFF2-40B4-BE49-F238E27FC236}">
                <a16:creationId xmlns:a16="http://schemas.microsoft.com/office/drawing/2014/main" id="{11675303-314B-4FDD-847C-5246A3F7F2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085" y="1293830"/>
            <a:ext cx="57150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07DF4BD-AA55-44E1-966F-909341B056D2}"/>
              </a:ext>
            </a:extLst>
          </p:cNvPr>
          <p:cNvSpPr txBox="1">
            <a:spLocks/>
          </p:cNvSpPr>
          <p:nvPr/>
        </p:nvSpPr>
        <p:spPr bwMode="auto">
          <a:xfrm>
            <a:off x="4572000" y="5222048"/>
            <a:ext cx="2894029" cy="674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2400" kern="0"/>
              <a:t>Gina-Anne Levow</a:t>
            </a:r>
          </a:p>
        </p:txBody>
      </p:sp>
    </p:spTree>
    <p:extLst>
      <p:ext uri="{BB962C8B-B14F-4D97-AF65-F5344CB8AC3E}">
        <p14:creationId xmlns:p14="http://schemas.microsoft.com/office/powerpoint/2010/main" val="2933301641"/>
      </p:ext>
    </p:extLst>
  </p:cSld>
  <p:clrMapOvr>
    <a:masterClrMapping/>
  </p:clrMapOvr>
</p:sld>
</file>

<file path=ppt/theme/theme1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46764</TotalTime>
  <Words>649</Words>
  <Application>Microsoft Office PowerPoint</Application>
  <PresentationFormat>On-screen Show (4:3)</PresentationFormat>
  <Paragraphs>146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Mountain Top</vt:lpstr>
      <vt:lpstr>PowerPoint Presentation</vt:lpstr>
      <vt:lpstr>PowerPoint Presentation</vt:lpstr>
      <vt:lpstr>PowerPoint Presentation</vt:lpstr>
      <vt:lpstr>PowerPoint Presentation</vt:lpstr>
      <vt:lpstr>Contents </vt:lpstr>
      <vt:lpstr>Relevance</vt:lpstr>
      <vt:lpstr>Format</vt:lpstr>
      <vt:lpstr>Groupwork</vt:lpstr>
      <vt:lpstr>Your Instructors</vt:lpstr>
      <vt:lpstr>The Positive Assessment Construction</vt:lpstr>
      <vt:lpstr>The Positive Assessment Construction</vt:lpstr>
      <vt:lpstr>Why Prosody Matters</vt:lpstr>
      <vt:lpstr>Why Prosody Matters</vt:lpstr>
      <vt:lpstr>Why Prosody Matters</vt:lpstr>
      <vt:lpstr>What is Prosody? </vt:lpstr>
      <vt:lpstr>Teaching Philosophy </vt:lpstr>
      <vt:lpstr>PowerPoint Presentation</vt:lpstr>
      <vt:lpstr>PowerPoint Presentation</vt:lpstr>
    </vt:vector>
  </TitlesOfParts>
  <Company>Univ. of Tokyo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Interactive Systems Group</dc:title>
  <dc:creator>Sanpo Lab</dc:creator>
  <cp:lastModifiedBy>Ward, Nigel G.</cp:lastModifiedBy>
  <cp:revision>3559</cp:revision>
  <cp:lastPrinted>2021-05-18T23:20:02Z</cp:lastPrinted>
  <dcterms:created xsi:type="dcterms:W3CDTF">2002-10-17T07:23:49Z</dcterms:created>
  <dcterms:modified xsi:type="dcterms:W3CDTF">2021-07-23T17:48:46Z</dcterms:modified>
</cp:coreProperties>
</file>