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1066" r:id="rId2"/>
    <p:sldId id="1056" r:id="rId3"/>
    <p:sldId id="1057" r:id="rId4"/>
    <p:sldId id="1058" r:id="rId5"/>
    <p:sldId id="1059" r:id="rId6"/>
    <p:sldId id="1060" r:id="rId7"/>
    <p:sldId id="1061" r:id="rId8"/>
    <p:sldId id="1080" r:id="rId9"/>
    <p:sldId id="1091" r:id="rId10"/>
    <p:sldId id="1092" r:id="rId11"/>
    <p:sldId id="1081" r:id="rId12"/>
    <p:sldId id="1090" r:id="rId13"/>
    <p:sldId id="1088" r:id="rId14"/>
    <p:sldId id="1085" r:id="rId15"/>
    <p:sldId id="1083" r:id="rId16"/>
    <p:sldId id="1086" r:id="rId17"/>
    <p:sldId id="1089" r:id="rId18"/>
    <p:sldId id="1062" r:id="rId19"/>
    <p:sldId id="1087" r:id="rId20"/>
    <p:sldId id="1093" r:id="rId21"/>
    <p:sldId id="1078" r:id="rId22"/>
    <p:sldId id="1063" r:id="rId23"/>
    <p:sldId id="1076" r:id="rId24"/>
    <p:sldId id="1077" r:id="rId25"/>
    <p:sldId id="1064" r:id="rId26"/>
  </p:sldIdLst>
  <p:sldSz cx="9144000" cy="6858000" type="screen4x3"/>
  <p:notesSz cx="6858000" cy="9239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FA8"/>
    <a:srgbClr val="0072BD"/>
    <a:srgbClr val="0A51A3"/>
    <a:srgbClr val="084AA1"/>
    <a:srgbClr val="003295"/>
    <a:srgbClr val="FFFFFF"/>
    <a:srgbClr val="05419E"/>
    <a:srgbClr val="FFCCFF"/>
    <a:srgbClr val="D95319"/>
    <a:srgbClr val="0135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3850EE-2B97-E6FA-6F61-903DFC086442}" v="21" dt="2021-07-31T18:19:16.3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4" autoAdjust="0"/>
    <p:restoredTop sz="95909" autoAdjust="0"/>
  </p:normalViewPr>
  <p:slideViewPr>
    <p:cSldViewPr snapToGrid="0">
      <p:cViewPr varScale="1">
        <p:scale>
          <a:sx n="109" d="100"/>
          <a:sy n="109" d="100"/>
        </p:scale>
        <p:origin x="1840" y="192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4" d="100"/>
        <a:sy n="134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2838" y="78"/>
      </p:cViewPr>
      <p:guideLst>
        <p:guide orient="horz" pos="291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c8bf4f9517a9ce078776a01c07673affc99a956fd186a5f6743d1e1b5b4ff52b::" providerId="AD" clId="Web-{BC3850EE-2B97-E6FA-6F61-903DFC086442}"/>
    <pc:docChg chg="modSld">
      <pc:chgData name="Guest User" userId="S::urn:spo:anon#c8bf4f9517a9ce078776a01c07673affc99a956fd186a5f6743d1e1b5b4ff52b::" providerId="AD" clId="Web-{BC3850EE-2B97-E6FA-6F61-903DFC086442}" dt="2021-07-31T18:19:16.043" v="10" actId="20577"/>
      <pc:docMkLst>
        <pc:docMk/>
      </pc:docMkLst>
      <pc:sldChg chg="modSp">
        <pc:chgData name="Guest User" userId="S::urn:spo:anon#c8bf4f9517a9ce078776a01c07673affc99a956fd186a5f6743d1e1b5b4ff52b::" providerId="AD" clId="Web-{BC3850EE-2B97-E6FA-6F61-903DFC086442}" dt="2021-07-31T18:19:16.043" v="10" actId="20577"/>
        <pc:sldMkLst>
          <pc:docMk/>
          <pc:sldMk cId="1034381186" sldId="1085"/>
        </pc:sldMkLst>
        <pc:spChg chg="mod">
          <ac:chgData name="Guest User" userId="S::urn:spo:anon#c8bf4f9517a9ce078776a01c07673affc99a956fd186a5f6743d1e1b5b4ff52b::" providerId="AD" clId="Web-{BC3850EE-2B97-E6FA-6F61-903DFC086442}" dt="2021-07-31T18:19:16.043" v="10" actId="20577"/>
          <ac:spMkLst>
            <pc:docMk/>
            <pc:sldMk cId="1034381186" sldId="1085"/>
            <ac:spMk id="6" creationId="{8114EB2B-5017-4CB1-973A-506C8F7E673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3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33D1E-80BE-444B-94DB-FA0AC1C459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49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r">
              <a:defRPr sz="1200"/>
            </a:lvl1pPr>
          </a:lstStyle>
          <a:p>
            <a:fld id="{FB4605E5-09BA-467E-8D5F-790F7A9DC9D7}" type="datetimeFigureOut">
              <a:rPr lang="en-US" smtClean="0"/>
              <a:pPr/>
              <a:t>7/31/21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2" tIns="45123" rIns="90242" bIns="451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88645"/>
            <a:ext cx="5486400" cy="4157663"/>
          </a:xfrm>
          <a:prstGeom prst="rect">
            <a:avLst/>
          </a:prstGeom>
        </p:spPr>
        <p:txBody>
          <a:bodyPr vert="horz" lIns="90242" tIns="45123" rIns="90242" bIns="45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r">
              <a:defRPr sz="1200"/>
            </a:lvl1pPr>
          </a:lstStyle>
          <a:p>
            <a:fld id="{29BDAC53-7A3B-4047-838F-AC2D1EB75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98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63E5B-82AC-4787-8415-FF8699C5043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B880-C0BB-44C1-8AC9-C51D04CF0B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9918-BC7F-40D9-B22C-9B0F7F46F2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2852-C21C-48FF-9C48-C01BA854C3F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2627-1FD7-48DC-86B7-26D5D43A9F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8DB14-8A3B-429B-8D6E-A3AEE008E2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ADF1-CA16-4DE1-8D9D-033EB2588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2331-BE03-47D8-BAD0-F6BC65B8D6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7B694-A21E-413D-8924-E0177E7DD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A49D-4BB6-4723-AE15-752136DEE3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ABE7A-140D-4652-9E1D-56A5B21293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E2AF24-5323-4747-B67F-38D0FF57F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EABD4-B531-4E15-B148-770C53D5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281" y="117915"/>
            <a:ext cx="8229600" cy="825759"/>
          </a:xfrm>
        </p:spPr>
        <p:txBody>
          <a:bodyPr/>
          <a:lstStyle/>
          <a:p>
            <a:pPr algn="l"/>
            <a:r>
              <a:rPr lang="en-US" sz="3200"/>
              <a:t>Contents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E204D-3005-4944-A3BC-5B72E8B9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135" y="1205164"/>
            <a:ext cx="4808887" cy="4062167"/>
          </a:xfrm>
        </p:spPr>
        <p:txBody>
          <a:bodyPr numCol="1"/>
          <a:lstStyle/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Introduction</a:t>
            </a: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About the tutorial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Why prosody matters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Applications overview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Production and Perception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Pitch and other 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</a:t>
            </a: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roso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dic properties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Classic Linguistic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Tone and Lexical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Prominence and Phrasing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Synthesis </a:t>
            </a:r>
            <a:endParaRPr lang="en-US" sz="20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>
              <a:spcBef>
                <a:spcPts val="1200"/>
              </a:spcBef>
            </a:pPr>
            <a:endParaRPr lang="en-US" sz="360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21AA5DC-7733-4B63-B885-C58A4C2B72F7}"/>
              </a:ext>
            </a:extLst>
          </p:cNvPr>
          <p:cNvSpPr txBox="1">
            <a:spLocks/>
          </p:cNvSpPr>
          <p:nvPr/>
        </p:nvSpPr>
        <p:spPr bwMode="auto">
          <a:xfrm>
            <a:off x="4755892" y="950641"/>
            <a:ext cx="426555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Speech Recognition</a:t>
            </a:r>
            <a:endParaRPr lang="en-US" sz="2400" b="0" i="0" u="none" strike="noStrike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Paralinguistic Prosody 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Feature Sets</a:t>
            </a: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Pragmatic Prosody 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Constructions</a:t>
            </a:r>
            <a:endParaRPr lang="en-US" sz="16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Prosody in Dialog Systems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Prospects and Challenges</a:t>
            </a:r>
          </a:p>
        </p:txBody>
      </p:sp>
      <p:pic>
        <p:nvPicPr>
          <p:cNvPr id="1028" name="Picture 4" descr="Background, Seamless, Repetition, Pattern, Design">
            <a:extLst>
              <a:ext uri="{FF2B5EF4-FFF2-40B4-BE49-F238E27FC236}">
                <a16:creationId xmlns:a16="http://schemas.microsoft.com/office/drawing/2014/main" id="{AEA75B64-C9CD-4397-93B5-71B0047034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86" b="41718"/>
          <a:stretch/>
        </p:blipFill>
        <p:spPr bwMode="auto">
          <a:xfrm>
            <a:off x="0" y="5969740"/>
            <a:ext cx="9144000" cy="90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792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8ACB2-1E18-4842-8863-8A5FFCD32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Speech Recognition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37156-E798-D04E-AD6D-B31745A54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581292" cy="4495800"/>
          </a:xfrm>
        </p:spPr>
        <p:txBody>
          <a:bodyPr/>
          <a:lstStyle/>
          <a:p>
            <a:r>
              <a:rPr lang="en-US" dirty="0"/>
              <a:t>Connectionist Temporal Classification (CTC)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B58206-FA25-524A-A1A6-D398DCF97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188" y="2209387"/>
            <a:ext cx="6831623" cy="40150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40EAE5-6327-BF46-B74D-7F83998155F1}"/>
              </a:ext>
            </a:extLst>
          </p:cNvPr>
          <p:cNvSpPr txBox="1"/>
          <p:nvPr/>
        </p:nvSpPr>
        <p:spPr>
          <a:xfrm>
            <a:off x="3798277" y="6541477"/>
            <a:ext cx="4963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Jurafsky</a:t>
            </a:r>
            <a:r>
              <a:rPr lang="en-US" sz="1200" dirty="0"/>
              <a:t> &amp; Martin, Speech &amp; Language Processing, 3</a:t>
            </a:r>
            <a:r>
              <a:rPr lang="en-US" sz="1200" baseline="30000" dirty="0"/>
              <a:t>rd</a:t>
            </a:r>
            <a:r>
              <a:rPr lang="en-US" sz="1200" dirty="0"/>
              <a:t> ed; Ch. 26, p.9</a:t>
            </a:r>
          </a:p>
        </p:txBody>
      </p:sp>
    </p:spTree>
    <p:extLst>
      <p:ext uri="{BB962C8B-B14F-4D97-AF65-F5344CB8AC3E}">
        <p14:creationId xmlns:p14="http://schemas.microsoft.com/office/powerpoint/2010/main" val="2509796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F9F5F-02AC-494A-A82C-8883A0596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34677-2A2D-49F3-8FB1-ABA884430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900083"/>
            <a:ext cx="8229600" cy="278854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200"/>
              <a:t>Approach 1: use the pitch to independently identify the stressed syllables (or tones, or pitch accents),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200"/>
              <a:t>then combine with the spectral results (late fusion)</a:t>
            </a:r>
          </a:p>
        </p:txBody>
      </p:sp>
      <p:pic>
        <p:nvPicPr>
          <p:cNvPr id="4" name="Picture 2" descr="part of a speech file in PRAAT with intensity and pitch shown. The points in the tier are the syllable nuclei as detected by the script ">
            <a:extLst>
              <a:ext uri="{FF2B5EF4-FFF2-40B4-BE49-F238E27FC236}">
                <a16:creationId xmlns:a16="http://schemas.microsoft.com/office/drawing/2014/main" id="{257CA6F1-6E33-4E5E-947F-E05D53D885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6" t="42951" r="11024" b="31350"/>
          <a:stretch/>
        </p:blipFill>
        <p:spPr bwMode="auto">
          <a:xfrm>
            <a:off x="457200" y="239912"/>
            <a:ext cx="8229600" cy="239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553823-3F8E-42E3-BF30-6B8AEFDD97F6}"/>
              </a:ext>
            </a:extLst>
          </p:cNvPr>
          <p:cNvSpPr txBox="1"/>
          <p:nvPr/>
        </p:nvSpPr>
        <p:spPr>
          <a:xfrm>
            <a:off x="457200" y="4783015"/>
            <a:ext cx="7772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/>
              <a:t>but H and L etc. are not directly visible in the signal … </a:t>
            </a:r>
          </a:p>
        </p:txBody>
      </p:sp>
    </p:spTree>
    <p:extLst>
      <p:ext uri="{BB962C8B-B14F-4D97-AF65-F5344CB8AC3E}">
        <p14:creationId xmlns:p14="http://schemas.microsoft.com/office/powerpoint/2010/main" val="829879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41F9CB-E7E3-4BC3-9142-84EEA9D3CE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05" t="50158" r="8314" b="12814"/>
          <a:stretch/>
        </p:blipFill>
        <p:spPr>
          <a:xfrm>
            <a:off x="457200" y="2011681"/>
            <a:ext cx="8382000" cy="372726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DD7314B-C013-460F-B6D8-47743A9D9041}"/>
              </a:ext>
            </a:extLst>
          </p:cNvPr>
          <p:cNvSpPr/>
          <p:nvPr/>
        </p:nvSpPr>
        <p:spPr bwMode="auto">
          <a:xfrm>
            <a:off x="2541386" y="2011680"/>
            <a:ext cx="637243" cy="3727269"/>
          </a:xfrm>
          <a:prstGeom prst="rect">
            <a:avLst/>
          </a:prstGeom>
          <a:noFill/>
          <a:ln w="57150" cap="flat" cmpd="sng" algn="ctr">
            <a:solidFill>
              <a:schemeClr val="accent4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515F4-DF44-4E2B-ACFC-171981E8FF9F}"/>
              </a:ext>
            </a:extLst>
          </p:cNvPr>
          <p:cNvSpPr txBox="1"/>
          <p:nvPr/>
        </p:nvSpPr>
        <p:spPr>
          <a:xfrm>
            <a:off x="1071155" y="298264"/>
            <a:ext cx="3661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Slope up or slope down?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76B3FC-7D96-4668-850E-422F75B3E4AF}"/>
              </a:ext>
            </a:extLst>
          </p:cNvPr>
          <p:cNvCxnSpPr>
            <a:cxnSpLocks/>
          </p:cNvCxnSpPr>
          <p:nvPr/>
        </p:nvCxnSpPr>
        <p:spPr bwMode="auto">
          <a:xfrm>
            <a:off x="1578813" y="821865"/>
            <a:ext cx="841658" cy="1062446"/>
          </a:xfrm>
          <a:prstGeom prst="line">
            <a:avLst/>
          </a:prstGeom>
          <a:noFill/>
          <a:ln w="57150" cap="flat" cmpd="sng" algn="ctr">
            <a:solidFill>
              <a:schemeClr val="bg2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BEFBAF7-2A1B-46D9-8D2D-97A932CBD68E}"/>
              </a:ext>
            </a:extLst>
          </p:cNvPr>
          <p:cNvSpPr txBox="1"/>
          <p:nvPr/>
        </p:nvSpPr>
        <p:spPr>
          <a:xfrm>
            <a:off x="348344" y="6348441"/>
            <a:ext cx="619179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>
                <a:effectLst/>
                <a:latin typeface="Arial" panose="020B0604020202020204" pitchFamily="34" charset="0"/>
              </a:rPr>
              <a:t>Slaney, Malcolm, Elizabeth Shriberg, and Jui-Ting Huang. "Pitch-gesture modeling using subband autocorrelation change detection." </a:t>
            </a:r>
            <a:r>
              <a:rPr lang="en-US" sz="1100" b="0" i="1">
                <a:effectLst/>
                <a:latin typeface="Arial" panose="020B0604020202020204" pitchFamily="34" charset="0"/>
              </a:rPr>
              <a:t>INTERSPEECH</a:t>
            </a:r>
            <a:r>
              <a:rPr lang="en-US" sz="1100" b="0" i="0">
                <a:effectLst/>
                <a:latin typeface="Arial" panose="020B0604020202020204" pitchFamily="34" charset="0"/>
              </a:rPr>
              <a:t>. 2013.</a:t>
            </a:r>
            <a:endParaRPr lang="en-US" sz="11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63D01D-682B-41B2-9CB0-C2389604F116}"/>
              </a:ext>
            </a:extLst>
          </p:cNvPr>
          <p:cNvSpPr txBox="1"/>
          <p:nvPr/>
        </p:nvSpPr>
        <p:spPr>
          <a:xfrm>
            <a:off x="2541386" y="821865"/>
            <a:ext cx="5981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don’t need to know the exact pitch (true for humans too)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9C19BE-01AC-4315-BBFB-7D672479AFDD}"/>
              </a:ext>
            </a:extLst>
          </p:cNvPr>
          <p:cNvCxnSpPr/>
          <p:nvPr/>
        </p:nvCxnSpPr>
        <p:spPr bwMode="auto">
          <a:xfrm>
            <a:off x="2712720" y="4058195"/>
            <a:ext cx="117566" cy="330925"/>
          </a:xfrm>
          <a:prstGeom prst="line">
            <a:avLst/>
          </a:prstGeom>
          <a:noFill/>
          <a:ln w="76200" cap="flat" cmpd="sng" algn="ctr">
            <a:solidFill>
              <a:schemeClr val="tx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6CEBFB5-C716-40E9-BA89-C562B8355C6F}"/>
              </a:ext>
            </a:extLst>
          </p:cNvPr>
          <p:cNvSpPr/>
          <p:nvPr/>
        </p:nvSpPr>
        <p:spPr bwMode="auto">
          <a:xfrm>
            <a:off x="2873829" y="2281646"/>
            <a:ext cx="52251" cy="200477"/>
          </a:xfrm>
          <a:custGeom>
            <a:avLst/>
            <a:gdLst>
              <a:gd name="connsiteX0" fmla="*/ 0 w 52251"/>
              <a:gd name="connsiteY0" fmla="*/ 0 h 200477"/>
              <a:gd name="connsiteX1" fmla="*/ 43542 w 52251"/>
              <a:gd name="connsiteY1" fmla="*/ 182880 h 200477"/>
              <a:gd name="connsiteX2" fmla="*/ 52251 w 52251"/>
              <a:gd name="connsiteY2" fmla="*/ 182880 h 200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251" h="200477">
                <a:moveTo>
                  <a:pt x="0" y="0"/>
                </a:moveTo>
                <a:lnTo>
                  <a:pt x="43542" y="182880"/>
                </a:lnTo>
                <a:cubicBezTo>
                  <a:pt x="52250" y="213360"/>
                  <a:pt x="52250" y="198120"/>
                  <a:pt x="52251" y="182880"/>
                </a:cubicBezTo>
              </a:path>
            </a:pathLst>
          </a:custGeom>
          <a:noFill/>
          <a:ln w="76200" cap="flat" cmpd="sng" algn="ctr">
            <a:solidFill>
              <a:schemeClr val="tx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86C0B89-AAA0-470A-962F-C1702C189649}"/>
              </a:ext>
            </a:extLst>
          </p:cNvPr>
          <p:cNvCxnSpPr/>
          <p:nvPr/>
        </p:nvCxnSpPr>
        <p:spPr bwMode="auto">
          <a:xfrm>
            <a:off x="2756263" y="1950720"/>
            <a:ext cx="117566" cy="330925"/>
          </a:xfrm>
          <a:prstGeom prst="line">
            <a:avLst/>
          </a:prstGeom>
          <a:noFill/>
          <a:ln w="38100" cap="flat" cmpd="sng" algn="ctr">
            <a:solidFill>
              <a:schemeClr val="tx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30B4284-6330-43CE-A465-21113D0F0A82}"/>
              </a:ext>
            </a:extLst>
          </p:cNvPr>
          <p:cNvSpPr/>
          <p:nvPr/>
        </p:nvSpPr>
        <p:spPr bwMode="auto">
          <a:xfrm>
            <a:off x="2834641" y="4375878"/>
            <a:ext cx="52251" cy="200477"/>
          </a:xfrm>
          <a:custGeom>
            <a:avLst/>
            <a:gdLst>
              <a:gd name="connsiteX0" fmla="*/ 0 w 52251"/>
              <a:gd name="connsiteY0" fmla="*/ 0 h 200477"/>
              <a:gd name="connsiteX1" fmla="*/ 43542 w 52251"/>
              <a:gd name="connsiteY1" fmla="*/ 182880 h 200477"/>
              <a:gd name="connsiteX2" fmla="*/ 52251 w 52251"/>
              <a:gd name="connsiteY2" fmla="*/ 182880 h 200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251" h="200477">
                <a:moveTo>
                  <a:pt x="0" y="0"/>
                </a:moveTo>
                <a:lnTo>
                  <a:pt x="43542" y="182880"/>
                </a:lnTo>
                <a:cubicBezTo>
                  <a:pt x="52250" y="213360"/>
                  <a:pt x="52250" y="198120"/>
                  <a:pt x="52251" y="182880"/>
                </a:cubicBezTo>
              </a:path>
            </a:pathLst>
          </a:custGeom>
          <a:noFill/>
          <a:ln w="38100" cap="flat" cmpd="sng" algn="ctr">
            <a:solidFill>
              <a:schemeClr val="tx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322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F9F5F-02AC-494A-A82C-8883A0596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34677-2A2D-49F3-8FB1-ABA884430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900083"/>
            <a:ext cx="8229600" cy="278854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200"/>
              <a:t>Approach 1: use the pitch to independently identify the stressed syllables (or tones, or pitch accents), then late fusion</a:t>
            </a:r>
          </a:p>
        </p:txBody>
      </p:sp>
      <p:pic>
        <p:nvPicPr>
          <p:cNvPr id="4" name="Picture 2" descr="part of a speech file in PRAAT with intensity and pitch shown. The points in the tier are the syllable nuclei as detected by the script ">
            <a:extLst>
              <a:ext uri="{FF2B5EF4-FFF2-40B4-BE49-F238E27FC236}">
                <a16:creationId xmlns:a16="http://schemas.microsoft.com/office/drawing/2014/main" id="{257CA6F1-6E33-4E5E-947F-E05D53D885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6" t="42951" r="11024" b="31350"/>
          <a:stretch/>
        </p:blipFill>
        <p:spPr bwMode="auto">
          <a:xfrm>
            <a:off x="457200" y="239912"/>
            <a:ext cx="8229600" cy="239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553823-3F8E-42E3-BF30-6B8AEFDD97F6}"/>
              </a:ext>
            </a:extLst>
          </p:cNvPr>
          <p:cNvSpPr txBox="1"/>
          <p:nvPr/>
        </p:nvSpPr>
        <p:spPr>
          <a:xfrm>
            <a:off x="457200" y="3863466"/>
            <a:ext cx="7772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/>
              <a:t>Approach 2: complex modeling </a:t>
            </a:r>
          </a:p>
        </p:txBody>
      </p:sp>
    </p:spTree>
    <p:extLst>
      <p:ext uri="{BB962C8B-B14F-4D97-AF65-F5344CB8AC3E}">
        <p14:creationId xmlns:p14="http://schemas.microsoft.com/office/powerpoint/2010/main" val="2526664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BA4DE-6E7A-46A8-8B2D-34156D3BE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2618" y="385396"/>
            <a:ext cx="5284177" cy="581758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argmax P(o|w) P(w)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D6D9BA-9DB5-4D01-B8FE-FA69C9AD2FB3}"/>
              </a:ext>
            </a:extLst>
          </p:cNvPr>
          <p:cNvSpPr txBox="1"/>
          <p:nvPr/>
        </p:nvSpPr>
        <p:spPr>
          <a:xfrm>
            <a:off x="3147645" y="782488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97C9F1-9146-425D-AF40-BE187994A39B}"/>
              </a:ext>
            </a:extLst>
          </p:cNvPr>
          <p:cNvSpPr txBox="1"/>
          <p:nvPr/>
        </p:nvSpPr>
        <p:spPr>
          <a:xfrm>
            <a:off x="281354" y="1471910"/>
            <a:ext cx="408842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Prosody in the Acoustic Model</a:t>
            </a:r>
          </a:p>
          <a:p>
            <a:pPr marL="285750" indent="-285750">
              <a:buFontTx/>
              <a:buChar char="-"/>
            </a:pPr>
            <a:r>
              <a:rPr lang="en-US" sz="2200" dirty="0"/>
              <a:t>Tone contours</a:t>
            </a:r>
          </a:p>
          <a:p>
            <a:pPr marL="285750" indent="-285750">
              <a:buFontTx/>
              <a:buChar char="-"/>
            </a:pPr>
            <a:r>
              <a:rPr lang="en-US" sz="2200" dirty="0"/>
              <a:t>Stress patterns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Including stress likelihood, e.g. determiners </a:t>
            </a:r>
            <a:r>
              <a:rPr lang="en-US" sz="1600" i="1" dirty="0"/>
              <a:t>vs</a:t>
            </a:r>
            <a:r>
              <a:rPr lang="en-US" sz="1600" dirty="0"/>
              <a:t> proper nouns</a:t>
            </a:r>
          </a:p>
          <a:p>
            <a:pPr marL="285750" indent="-285750">
              <a:buFontTx/>
              <a:buChar char="-"/>
            </a:pPr>
            <a:r>
              <a:rPr lang="en-US" sz="2200" dirty="0"/>
              <a:t>Duration patterns</a:t>
            </a:r>
          </a:p>
          <a:p>
            <a:r>
              <a:rPr lang="en-US" sz="2200" dirty="0"/>
              <a:t>    …</a:t>
            </a:r>
          </a:p>
          <a:p>
            <a:pPr marL="285750" indent="-285750">
              <a:buFontTx/>
              <a:buChar char="-"/>
            </a:pPr>
            <a:endParaRPr lang="en-US" sz="2200" dirty="0"/>
          </a:p>
          <a:p>
            <a:r>
              <a:rPr lang="en-US" sz="2200" dirty="0"/>
              <a:t>Compensating for the effects of </a:t>
            </a:r>
          </a:p>
          <a:p>
            <a:r>
              <a:rPr lang="en-US" sz="2200" dirty="0"/>
              <a:t>   {prominence, boundaries}</a:t>
            </a:r>
          </a:p>
          <a:p>
            <a:r>
              <a:rPr lang="en-US" sz="2200" dirty="0"/>
              <a:t>   on {pitch, duration, intensity    </a:t>
            </a:r>
          </a:p>
          <a:p>
            <a:r>
              <a:rPr lang="en-US" sz="2200" dirty="0"/>
              <a:t>   … spectral features} </a:t>
            </a:r>
          </a:p>
          <a:p>
            <a:pPr marL="342900" indent="-342900">
              <a:buFontTx/>
              <a:buChar char="-"/>
            </a:pPr>
            <a:endParaRPr lang="en-US" sz="2200" dirty="0"/>
          </a:p>
          <a:p>
            <a:pPr marL="285750" indent="-285750">
              <a:buFontTx/>
              <a:buChar char="-"/>
            </a:pPr>
            <a:endParaRPr lang="en-US" sz="2200" dirty="0"/>
          </a:p>
          <a:p>
            <a:pPr marL="285750" indent="-285750">
              <a:buFontTx/>
              <a:buChar char="-"/>
            </a:pPr>
            <a:endParaRPr lang="en-US" sz="2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14EB2B-5017-4CB1-973A-506C8F7E673A}"/>
              </a:ext>
            </a:extLst>
          </p:cNvPr>
          <p:cNvSpPr txBox="1"/>
          <p:nvPr/>
        </p:nvSpPr>
        <p:spPr>
          <a:xfrm>
            <a:off x="4695093" y="1840475"/>
            <a:ext cx="4343399" cy="612353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latin typeface="Arial"/>
                <a:ea typeface="ＭＳ Ｐゴシック"/>
                <a:cs typeface="Arial"/>
              </a:rPr>
              <a:t>Prosody in the Language Model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200" dirty="0">
                <a:latin typeface="Arial"/>
                <a:ea typeface="ＭＳ Ｐゴシック"/>
                <a:cs typeface="Arial"/>
              </a:rPr>
              <a:t>Specific words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200" dirty="0">
                <a:latin typeface="Arial"/>
                <a:ea typeface="ＭＳ Ｐゴシック"/>
                <a:cs typeface="Arial"/>
              </a:rPr>
              <a:t>Content/function words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200" dirty="0">
                <a:latin typeface="Arial"/>
                <a:ea typeface="ＭＳ Ｐゴシック"/>
                <a:cs typeface="Arial"/>
              </a:rPr>
              <a:t>Semantic categories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200" dirty="0">
                <a:latin typeface="Arial"/>
                <a:ea typeface="ＭＳ Ｐゴシック"/>
                <a:cs typeface="Arial"/>
              </a:rPr>
              <a:t>Boundaries and their effects  </a:t>
            </a:r>
            <a:endParaRPr lang="en-US" sz="2200" dirty="0">
              <a:cs typeface="Arial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200" dirty="0">
                <a:latin typeface="Arial"/>
                <a:ea typeface="ＭＳ Ｐゴシック"/>
                <a:cs typeface="Arial"/>
              </a:rPr>
              <a:t>Disfluencies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200" dirty="0">
                <a:latin typeface="Arial"/>
                <a:ea typeface="ＭＳ Ｐゴシック"/>
                <a:cs typeface="Arial"/>
              </a:rPr>
              <a:t>Other “hidden events”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200" dirty="0">
                <a:latin typeface="Arial"/>
                <a:ea typeface="ＭＳ Ｐゴシック"/>
                <a:cs typeface="Arial"/>
              </a:rPr>
              <a:t>Dialog acts and activities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en-US" sz="2200"/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en-US" sz="2200"/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en-US" sz="2200"/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1034381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FFA3D83-AF2A-4F28-A97B-29B0F4576339}"/>
              </a:ext>
            </a:extLst>
          </p:cNvPr>
          <p:cNvSpPr/>
          <p:nvPr/>
        </p:nvSpPr>
        <p:spPr bwMode="auto">
          <a:xfrm>
            <a:off x="971145" y="1104902"/>
            <a:ext cx="7141691" cy="484749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69825EF-702E-4177-AA38-A254F10D0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146" y="1116625"/>
            <a:ext cx="7141692" cy="4777659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3577B15-DF0D-47BF-A7BE-A0EE347107B7}"/>
              </a:ext>
            </a:extLst>
          </p:cNvPr>
          <p:cNvSpPr/>
          <p:nvPr/>
        </p:nvSpPr>
        <p:spPr bwMode="auto">
          <a:xfrm>
            <a:off x="2408500" y="1321422"/>
            <a:ext cx="1999162" cy="3365839"/>
          </a:xfrm>
          <a:prstGeom prst="roundRect">
            <a:avLst/>
          </a:prstGeom>
          <a:solidFill>
            <a:schemeClr val="tx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EE42862-7C7C-49D6-90EC-B1561D130C3E}"/>
              </a:ext>
            </a:extLst>
          </p:cNvPr>
          <p:cNvSpPr/>
          <p:nvPr/>
        </p:nvSpPr>
        <p:spPr bwMode="auto">
          <a:xfrm>
            <a:off x="5027048" y="1321422"/>
            <a:ext cx="2104098" cy="3365839"/>
          </a:xfrm>
          <a:prstGeom prst="roundRect">
            <a:avLst/>
          </a:prstGeom>
          <a:solidFill>
            <a:schemeClr val="tx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669A9AE-6C74-4FD5-98B9-0FCB972D1AF5}"/>
              </a:ext>
            </a:extLst>
          </p:cNvPr>
          <p:cNvSpPr/>
          <p:nvPr/>
        </p:nvSpPr>
        <p:spPr bwMode="auto">
          <a:xfrm>
            <a:off x="1589210" y="6195290"/>
            <a:ext cx="5965580" cy="391512"/>
          </a:xfrm>
          <a:prstGeom prst="rect">
            <a:avLst/>
          </a:prstGeom>
          <a:solidFill>
            <a:srgbClr val="0F5FA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/>
              <a:t>both unit-internal and contextual prosody are informative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FFB69A-6B2E-4199-B7AF-6543C6791090}"/>
              </a:ext>
            </a:extLst>
          </p:cNvPr>
          <p:cNvSpPr txBox="1"/>
          <p:nvPr/>
        </p:nvSpPr>
        <p:spPr>
          <a:xfrm>
            <a:off x="8112836" y="5403556"/>
            <a:ext cx="10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Ward, Vega, Baumann 2012</a:t>
            </a:r>
            <a:endParaRPr lang="en-US" sz="1200" dirty="0"/>
          </a:p>
        </p:txBody>
      </p:sp>
      <p:sp>
        <p:nvSpPr>
          <p:cNvPr id="28" name="Title 27">
            <a:extLst>
              <a:ext uri="{FF2B5EF4-FFF2-40B4-BE49-F238E27FC236}">
                <a16:creationId xmlns:a16="http://schemas.microsoft.com/office/drawing/2014/main" id="{B9AE2963-29DA-42DB-84C3-4BEEAC1E3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8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360F6-999D-44B0-9161-E308D5C5E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red-river">
            <a:hlinkClick r:id="" action="ppaction://media"/>
            <a:extLst>
              <a:ext uri="{FF2B5EF4-FFF2-40B4-BE49-F238E27FC236}">
                <a16:creationId xmlns:a16="http://schemas.microsoft.com/office/drawing/2014/main" id="{77E76D42-4766-4A72-BE3C-9E225EDA3106}"/>
              </a:ext>
            </a:extLst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4746693"/>
            <a:ext cx="609600" cy="60960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4586E3-5B55-4A29-A9BE-9B05DD9DE396}"/>
              </a:ext>
            </a:extLst>
          </p:cNvPr>
          <p:cNvSpPr txBox="1"/>
          <p:nvPr/>
        </p:nvSpPr>
        <p:spPr>
          <a:xfrm>
            <a:off x="861646" y="6490900"/>
            <a:ext cx="2584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Cervantes, Ward, 2020</a:t>
            </a:r>
            <a:endParaRPr lang="en-US" sz="12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D4A2C93-90A8-4AA0-9A8D-A8BDABB8AB04}"/>
              </a:ext>
            </a:extLst>
          </p:cNvPr>
          <p:cNvGrpSpPr/>
          <p:nvPr/>
        </p:nvGrpSpPr>
        <p:grpSpPr>
          <a:xfrm>
            <a:off x="1062405" y="345141"/>
            <a:ext cx="7019190" cy="4056532"/>
            <a:chOff x="1567959" y="1448778"/>
            <a:chExt cx="6312877" cy="3442049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F305655C-BE35-4CE1-A74D-3B36C78835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906"/>
            <a:stretch/>
          </p:blipFill>
          <p:spPr bwMode="auto">
            <a:xfrm>
              <a:off x="1567959" y="4270885"/>
              <a:ext cx="6312877" cy="619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95DFA0E1-31EA-4C00-A93A-72613654F3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93" b="30719"/>
            <a:stretch/>
          </p:blipFill>
          <p:spPr bwMode="auto">
            <a:xfrm>
              <a:off x="1567959" y="2500700"/>
              <a:ext cx="6312877" cy="17701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1BD0AD0A-3AF1-45BA-84A6-5ADEF50460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859"/>
            <a:stretch/>
          </p:blipFill>
          <p:spPr bwMode="auto">
            <a:xfrm>
              <a:off x="1567959" y="1448778"/>
              <a:ext cx="6312877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99054CD-1D2E-41BF-8EB0-B521C1ADC553}"/>
              </a:ext>
            </a:extLst>
          </p:cNvPr>
          <p:cNvSpPr txBox="1"/>
          <p:nvPr/>
        </p:nvSpPr>
        <p:spPr>
          <a:xfrm>
            <a:off x="2431676" y="5507493"/>
            <a:ext cx="428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/>
              <a:t>… anywhere north of the Red </a:t>
            </a:r>
            <a:r>
              <a:rPr lang="en-US" i="1" u="sng"/>
              <a:t>Ri</a:t>
            </a:r>
            <a:r>
              <a:rPr lang="en-US" i="1"/>
              <a:t>ver </a:t>
            </a:r>
          </a:p>
        </p:txBody>
      </p:sp>
    </p:spTree>
    <p:extLst>
      <p:ext uri="{BB962C8B-B14F-4D97-AF65-F5344CB8AC3E}">
        <p14:creationId xmlns:p14="http://schemas.microsoft.com/office/powerpoint/2010/main" val="250393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F9F5F-02AC-494A-A82C-8883A0596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34677-2A2D-49F3-8FB1-ABA884430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830455"/>
            <a:ext cx="8229600" cy="278854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200"/>
              <a:t>Approaches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200">
                <a:solidFill>
                  <a:schemeClr val="tx1">
                    <a:lumMod val="50000"/>
                  </a:schemeClr>
                </a:solidFill>
              </a:rPr>
              <a:t>1. use the pitch to independently identify the stressed syllables (or tones, or pitch accents), then late fusion</a:t>
            </a:r>
          </a:p>
        </p:txBody>
      </p:sp>
      <p:pic>
        <p:nvPicPr>
          <p:cNvPr id="4" name="Picture 2" descr="part of a speech file in PRAAT with intensity and pitch shown. The points in the tier are the syllable nuclei as detected by the script ">
            <a:extLst>
              <a:ext uri="{FF2B5EF4-FFF2-40B4-BE49-F238E27FC236}">
                <a16:creationId xmlns:a16="http://schemas.microsoft.com/office/drawing/2014/main" id="{257CA6F1-6E33-4E5E-947F-E05D53D885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6" t="42951" r="11024" b="31350"/>
          <a:stretch/>
        </p:blipFill>
        <p:spPr bwMode="auto">
          <a:xfrm>
            <a:off x="457200" y="239912"/>
            <a:ext cx="8229600" cy="239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553823-3F8E-42E3-BF30-6B8AEFDD97F6}"/>
              </a:ext>
            </a:extLst>
          </p:cNvPr>
          <p:cNvSpPr txBox="1"/>
          <p:nvPr/>
        </p:nvSpPr>
        <p:spPr>
          <a:xfrm>
            <a:off x="457200" y="4148681"/>
            <a:ext cx="7772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>
                <a:solidFill>
                  <a:schemeClr val="tx1">
                    <a:lumMod val="50000"/>
                  </a:schemeClr>
                </a:solidFill>
              </a:rPr>
              <a:t>2.  complex modeling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A27C76-84C6-4572-9CF6-4B1862AF0E70}"/>
              </a:ext>
            </a:extLst>
          </p:cNvPr>
          <p:cNvSpPr txBox="1"/>
          <p:nvPr/>
        </p:nvSpPr>
        <p:spPr>
          <a:xfrm>
            <a:off x="457200" y="4695665"/>
            <a:ext cx="87835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57150">
              <a:spcBef>
                <a:spcPts val="1200"/>
              </a:spcBef>
            </a:pPr>
            <a:r>
              <a:rPr lang="en-US" sz="2200"/>
              <a:t>3. use the pitch with MFCCs (etc.) in the acoustic model</a:t>
            </a:r>
          </a:p>
          <a:p>
            <a:pPr indent="-57150">
              <a:spcBef>
                <a:spcPts val="1200"/>
              </a:spcBef>
            </a:pPr>
            <a:r>
              <a:rPr lang="en-US" sz="2200"/>
              <a:t>4. no special treatment for pitch (or other prosodic features)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DECC74-5CD2-493F-924A-04E068BC501F}"/>
              </a:ext>
            </a:extLst>
          </p:cNvPr>
          <p:cNvSpPr txBox="1"/>
          <p:nvPr/>
        </p:nvSpPr>
        <p:spPr>
          <a:xfrm>
            <a:off x="457200" y="6433422"/>
            <a:ext cx="4746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40 MFCCs is enough (Nevile Ryant </a:t>
            </a:r>
            <a:r>
              <a:rPr lang="en-US" sz="1200" i="1"/>
              <a:t>et al. </a:t>
            </a:r>
            <a:r>
              <a:rPr lang="en-US" sz="1200"/>
              <a:t>2014) </a:t>
            </a:r>
          </a:p>
        </p:txBody>
      </p:sp>
    </p:spTree>
    <p:extLst>
      <p:ext uri="{BB962C8B-B14F-4D97-AF65-F5344CB8AC3E}">
        <p14:creationId xmlns:p14="http://schemas.microsoft.com/office/powerpoint/2010/main" val="40015924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000F9-BA0E-BB4D-B7E3-BF14308F2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95"/>
            <a:ext cx="8229600" cy="1143000"/>
          </a:xfrm>
        </p:spPr>
        <p:txBody>
          <a:bodyPr/>
          <a:lstStyle/>
          <a:p>
            <a:r>
              <a:rPr lang="en-US" dirty="0"/>
              <a:t>Prosody in Speech Recognition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8D87A-8E0E-8D46-B51F-CE909B6EF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630" y="1430687"/>
            <a:ext cx="7860323" cy="4495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/>
              <a:t>Not </a:t>
            </a:r>
            <a:r>
              <a:rPr lang="en-US" sz="2400" dirty="0"/>
              <a:t>explicitly used in most </a:t>
            </a:r>
            <a:r>
              <a:rPr lang="en-US" sz="2400"/>
              <a:t>ASR models</a:t>
            </a:r>
          </a:p>
          <a:p>
            <a:pPr>
              <a:spcBef>
                <a:spcPts val="1200"/>
              </a:spcBef>
            </a:pPr>
            <a:r>
              <a:rPr lang="en-US" sz="1800"/>
              <a:t>Prosodic improvements on small datasets haven’t scaled</a:t>
            </a:r>
          </a:p>
          <a:p>
            <a:pPr>
              <a:spcBef>
                <a:spcPts val="1200"/>
              </a:spcBef>
            </a:pPr>
            <a:r>
              <a:rPr lang="en-US" sz="1800"/>
              <a:t>Even </a:t>
            </a:r>
            <a:r>
              <a:rPr lang="en-US" sz="1800" dirty="0"/>
              <a:t>for tone languages</a:t>
            </a:r>
          </a:p>
          <a:p>
            <a:pPr lvl="2">
              <a:spcBef>
                <a:spcPts val="1200"/>
              </a:spcBef>
            </a:pPr>
            <a:endParaRPr lang="en-US" sz="18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/>
              <a:t>Why </a:t>
            </a:r>
            <a:r>
              <a:rPr lang="en-US" sz="2400"/>
              <a:t>not?</a:t>
            </a:r>
          </a:p>
          <a:p>
            <a:pPr>
              <a:spcBef>
                <a:spcPts val="1200"/>
              </a:spcBef>
            </a:pPr>
            <a:r>
              <a:rPr lang="en-US" sz="1800"/>
              <a:t>Mostly redundant to spectral information, especially in cleaner datasets</a:t>
            </a:r>
          </a:p>
          <a:p>
            <a:pPr>
              <a:spcBef>
                <a:spcPts val="1200"/>
              </a:spcBef>
            </a:pPr>
            <a:r>
              <a:rPr lang="en-US" sz="1800"/>
              <a:t>Implicitly </a:t>
            </a:r>
            <a:r>
              <a:rPr lang="en-US" sz="1800" dirty="0"/>
              <a:t>captured </a:t>
            </a:r>
            <a:r>
              <a:rPr lang="en-US" sz="1800"/>
              <a:t>in spectral features and subsequent network layers, given enough data</a:t>
            </a:r>
            <a:endParaRPr lang="en-US" sz="1800" dirty="0"/>
          </a:p>
          <a:p>
            <a:pPr>
              <a:spcBef>
                <a:spcPts val="1200"/>
              </a:spcBef>
            </a:pPr>
            <a:r>
              <a:rPr lang="en-US" sz="1800"/>
              <a:t>Little benefit for word error rate …</a:t>
            </a:r>
          </a:p>
          <a:p>
            <a:pPr lvl="1">
              <a:spcBef>
                <a:spcPts val="1200"/>
              </a:spcBef>
            </a:pPr>
            <a:r>
              <a:rPr lang="en-US" sz="1400"/>
              <a:t>but perhaps for punctuation, emphasis detection, summarization, parsing, topic boundary detection, miscommunication detection, dialog act recognition, etc. </a:t>
            </a:r>
            <a:endParaRPr lang="en-US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A08AF4-42A8-9547-9388-35071C64FE78}"/>
              </a:ext>
            </a:extLst>
          </p:cNvPr>
          <p:cNvSpPr txBox="1"/>
          <p:nvPr/>
        </p:nvSpPr>
        <p:spPr>
          <a:xfrm>
            <a:off x="457200" y="6495525"/>
            <a:ext cx="3799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Andrew Rosenberg (2018), Neville </a:t>
            </a:r>
            <a:r>
              <a:rPr lang="en-US" sz="1200" dirty="0" err="1"/>
              <a:t>Ryant</a:t>
            </a:r>
            <a:r>
              <a:rPr lang="en-US" sz="1200" dirty="0"/>
              <a:t> </a:t>
            </a:r>
            <a:r>
              <a:rPr lang="en-US" sz="1200" i="1" dirty="0"/>
              <a:t>et al. </a:t>
            </a:r>
            <a:r>
              <a:rPr lang="en-US" sz="1200" dirty="0"/>
              <a:t>(2014)</a:t>
            </a:r>
          </a:p>
        </p:txBody>
      </p:sp>
    </p:spTree>
    <p:extLst>
      <p:ext uri="{BB962C8B-B14F-4D97-AF65-F5344CB8AC3E}">
        <p14:creationId xmlns:p14="http://schemas.microsoft.com/office/powerpoint/2010/main" val="276932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54D3B-EB2D-46D8-8005-FD814D934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Trends for</a:t>
            </a:r>
            <a:br>
              <a:rPr lang="en-US" dirty="0"/>
            </a:br>
            <a:r>
              <a:rPr lang="en-US" dirty="0"/>
              <a:t>Prosody in Recognition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2E180-43EA-46D0-BD8A-ED900CB40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2662"/>
          </a:xfrm>
        </p:spPr>
        <p:txBody>
          <a:bodyPr/>
          <a:lstStyle/>
          <a:p>
            <a:r>
              <a:rPr lang="en-US" sz="2400" dirty="0"/>
              <a:t>Prosodic event detection:</a:t>
            </a:r>
          </a:p>
          <a:p>
            <a:pPr lvl="2"/>
            <a:r>
              <a:rPr lang="en-US" sz="2000" dirty="0"/>
              <a:t>Neural pitch accent </a:t>
            </a:r>
            <a:r>
              <a:rPr lang="en-US" sz="1600" dirty="0"/>
              <a:t>(Nielsen et al, 2020)</a:t>
            </a:r>
          </a:p>
          <a:p>
            <a:pPr lvl="2"/>
            <a:r>
              <a:rPr lang="en-US" sz="2000" dirty="0"/>
              <a:t>Events in child, non-native speech (</a:t>
            </a:r>
            <a:r>
              <a:rPr lang="en-US" sz="1200" dirty="0"/>
              <a:t>Sabu&amp;Rao,’21</a:t>
            </a:r>
            <a:r>
              <a:rPr lang="en-US" sz="2000" dirty="0"/>
              <a:t>)</a:t>
            </a:r>
          </a:p>
          <a:p>
            <a:pPr lvl="2"/>
            <a:endParaRPr lang="en-US" sz="2000" dirty="0"/>
          </a:p>
          <a:p>
            <a:r>
              <a:rPr lang="en-US" sz="2400" dirty="0"/>
              <a:t>Speech recognition of tonal languages</a:t>
            </a:r>
          </a:p>
          <a:p>
            <a:pPr lvl="2"/>
            <a:r>
              <a:rPr lang="en-US" sz="2000" dirty="0"/>
              <a:t>General: (</a:t>
            </a:r>
            <a:r>
              <a:rPr lang="en-US" sz="1200" dirty="0"/>
              <a:t>Li &amp; Hasegawa-Johnson,2020</a:t>
            </a:r>
            <a:r>
              <a:rPr lang="en-US" sz="2000" dirty="0"/>
              <a:t>)</a:t>
            </a:r>
          </a:p>
          <a:p>
            <a:pPr lvl="2"/>
            <a:r>
              <a:rPr lang="en-US" sz="2000" dirty="0"/>
              <a:t>Low-resource, endangered: (</a:t>
            </a:r>
            <a:r>
              <a:rPr lang="en-US" sz="1200" dirty="0"/>
              <a:t>Adams et al, 2018, </a:t>
            </a:r>
            <a:r>
              <a:rPr lang="en-US" sz="1200" dirty="0" err="1"/>
              <a:t>Coto</a:t>
            </a:r>
            <a:r>
              <a:rPr lang="en-US" sz="1200" dirty="0"/>
              <a:t>-Solano, 2021</a:t>
            </a:r>
            <a:r>
              <a:rPr lang="en-US" sz="2000" dirty="0"/>
              <a:t>)</a:t>
            </a:r>
          </a:p>
          <a:p>
            <a:pPr lvl="2"/>
            <a:endParaRPr lang="en-US" sz="2000" dirty="0"/>
          </a:p>
          <a:p>
            <a:r>
              <a:rPr lang="en-US" sz="2400" dirty="0"/>
              <a:t>Speech recognition of child speech (</a:t>
            </a:r>
            <a:r>
              <a:rPr lang="en-US" sz="1200" dirty="0" err="1"/>
              <a:t>Kathania</a:t>
            </a:r>
            <a:r>
              <a:rPr lang="en-US" sz="1200" dirty="0"/>
              <a:t> et al, </a:t>
            </a:r>
            <a:r>
              <a:rPr lang="en-US" sz="1200"/>
              <a:t>2020</a:t>
            </a:r>
            <a:r>
              <a:rPr lang="en-US" sz="2400"/>
              <a:t>)</a:t>
            </a:r>
          </a:p>
          <a:p>
            <a:endParaRPr lang="en-US" sz="2400" dirty="0"/>
          </a:p>
          <a:p>
            <a:r>
              <a:rPr lang="en-US" sz="2400" dirty="0"/>
              <a:t>Downstream tasks:</a:t>
            </a:r>
          </a:p>
          <a:p>
            <a:pPr lvl="2"/>
            <a:r>
              <a:rPr lang="en-US" sz="2000" dirty="0"/>
              <a:t>Parsing, disfluency (</a:t>
            </a:r>
            <a:r>
              <a:rPr lang="en-US" sz="1200" dirty="0"/>
              <a:t>Tran et al, ’18, Nielsen et al, ‘21</a:t>
            </a:r>
            <a:r>
              <a:rPr lang="en-US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88048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75B07-C130-254D-A17F-0478EBC64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Perspectives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E4FFD-2E2D-7945-8B30-09F473041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Recognition of events with prosody</a:t>
            </a:r>
          </a:p>
          <a:p>
            <a:pPr lvl="1"/>
            <a:r>
              <a:rPr lang="en-US" dirty="0"/>
              <a:t>Recognizing prosodic events, structure</a:t>
            </a:r>
          </a:p>
          <a:p>
            <a:pPr lvl="2"/>
            <a:r>
              <a:rPr lang="en-US" dirty="0"/>
              <a:t>“Analysis by classification”*</a:t>
            </a:r>
          </a:p>
          <a:p>
            <a:pPr lvl="1"/>
            <a:r>
              <a:rPr lang="en-US" dirty="0"/>
              <a:t>Language understanding</a:t>
            </a:r>
          </a:p>
          <a:p>
            <a:pPr lvl="1"/>
            <a:endParaRPr lang="en-US" dirty="0"/>
          </a:p>
          <a:p>
            <a:r>
              <a:rPr lang="en-US" dirty="0"/>
              <a:t>Prosody in ASR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9319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FE8A0-A8DE-854C-9363-87C082D4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48AA0-B784-B842-8E0D-E01002565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99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F8B9E-C6B2-4A41-9163-C50D8287E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1143000"/>
          </a:xfrm>
        </p:spPr>
        <p:txBody>
          <a:bodyPr/>
          <a:lstStyle/>
          <a:p>
            <a:r>
              <a:rPr lang="en-US" dirty="0"/>
              <a:t>Relevance of Prosody for </a:t>
            </a:r>
            <a:br>
              <a:rPr lang="en-US" dirty="0"/>
            </a:br>
            <a:r>
              <a:rPr lang="en-US" dirty="0"/>
              <a:t>ASR 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4EBA6-375B-A647-8DD1-407D59D43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467344" cy="4495800"/>
          </a:xfrm>
        </p:spPr>
        <p:txBody>
          <a:bodyPr/>
          <a:lstStyle/>
          <a:p>
            <a:r>
              <a:rPr lang="en-US" sz="2800" dirty="0"/>
              <a:t>Acoustic modeling</a:t>
            </a:r>
          </a:p>
          <a:p>
            <a:pPr lvl="1"/>
            <a:r>
              <a:rPr lang="en-US" sz="2400" dirty="0"/>
              <a:t>Links words, phones to acoustic observations</a:t>
            </a:r>
          </a:p>
          <a:p>
            <a:pPr lvl="2"/>
            <a:r>
              <a:rPr lang="en-US" sz="2000" dirty="0"/>
              <a:t>Prosodic events change how words, phones sound</a:t>
            </a:r>
          </a:p>
          <a:p>
            <a:pPr lvl="3"/>
            <a:r>
              <a:rPr lang="en-US" sz="1800" dirty="0"/>
              <a:t>Breaks, prominence increase word, phone duration</a:t>
            </a:r>
          </a:p>
          <a:p>
            <a:pPr lvl="3"/>
            <a:r>
              <a:rPr lang="en-US" sz="1800" dirty="0"/>
              <a:t>Prominence affects word, phone pitch</a:t>
            </a:r>
          </a:p>
          <a:p>
            <a:r>
              <a:rPr lang="en-US" sz="2800" dirty="0"/>
              <a:t>Language modeling</a:t>
            </a:r>
          </a:p>
          <a:p>
            <a:pPr lvl="1"/>
            <a:r>
              <a:rPr lang="en-US" sz="2400" dirty="0"/>
              <a:t>Constrains output to be legal string in language</a:t>
            </a:r>
          </a:p>
          <a:p>
            <a:pPr lvl="2"/>
            <a:r>
              <a:rPr lang="en-US" sz="2000" dirty="0"/>
              <a:t>Some sequences of syntax (POS, parse) and prosodic event (accent) are more likely</a:t>
            </a:r>
          </a:p>
          <a:p>
            <a:pPr lvl="3"/>
            <a:r>
              <a:rPr lang="en-US" sz="1800" dirty="0"/>
              <a:t>Part-of-speech also provides cue  to accent</a:t>
            </a:r>
          </a:p>
          <a:p>
            <a:pPr lvl="4"/>
            <a:r>
              <a:rPr lang="en-US" sz="1800" dirty="0"/>
              <a:t>DT: usually unaccented; NNP: usually accented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64248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2A2D9-1E4B-8243-A5AB-1E960973D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ASR with Prosody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66687-A55B-1147-8EF3-27A3D446A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Successful integration methods:</a:t>
            </a:r>
          </a:p>
          <a:p>
            <a:pPr lvl="2"/>
            <a:r>
              <a:rPr lang="en-US" dirty="0"/>
              <a:t>Adding tonal features, tonal phones</a:t>
            </a:r>
            <a:r>
              <a:rPr lang="en-US" sz="1600" dirty="0"/>
              <a:t> (</a:t>
            </a:r>
            <a:r>
              <a:rPr lang="en-US" sz="1600" dirty="0" err="1"/>
              <a:t>Metze</a:t>
            </a:r>
            <a:r>
              <a:rPr lang="en-US" sz="1600" dirty="0"/>
              <a:t> et al, 2013)</a:t>
            </a:r>
            <a:endParaRPr lang="en-US" dirty="0"/>
          </a:p>
          <a:p>
            <a:pPr lvl="3"/>
            <a:r>
              <a:rPr lang="en-US" dirty="0"/>
              <a:t>Improved Vietnamese, Cantonese  AND English WER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 Modeling prosody as “hidden events”/”speaking modes”</a:t>
            </a:r>
          </a:p>
          <a:p>
            <a:pPr lvl="3"/>
            <a:r>
              <a:rPr lang="en-US" dirty="0"/>
              <a:t>Incorporate prosodic events in models</a:t>
            </a:r>
          </a:p>
          <a:p>
            <a:pPr lvl="3"/>
            <a:r>
              <a:rPr lang="en-US" dirty="0"/>
              <a:t>Address prosodic training data sparsity with factored models</a:t>
            </a:r>
          </a:p>
          <a:p>
            <a:pPr lvl="4"/>
            <a:r>
              <a:rPr lang="en-US" dirty="0" err="1"/>
              <a:t>Stolcke</a:t>
            </a:r>
            <a:r>
              <a:rPr lang="en-US" dirty="0"/>
              <a:t> et al, 1999; Ostendorf et al, 2002; Chen et al, 2005; </a:t>
            </a:r>
            <a:r>
              <a:rPr lang="en-US" dirty="0" err="1"/>
              <a:t>Ananthakrishnan</a:t>
            </a:r>
            <a:r>
              <a:rPr lang="en-US" dirty="0"/>
              <a:t> and Narayanan, 2009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1828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5B404-3BB6-A04A-8DFA-225F558A5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Factored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9F993C-1CCB-0348-B474-5D663C3D2E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Acoustic model:</a:t>
                </a:r>
              </a:p>
              <a:p>
                <a:pPr lvl="1"/>
                <a:r>
                  <a:rPr lang="en-US" dirty="0"/>
                  <a:t>p(X,Y|Q,A,B) = </a:t>
                </a:r>
                <a14:m>
                  <m:oMath xmlns:m="http://schemas.openxmlformats.org/officeDocument/2006/math">
                    <m:nary>
                      <m:naryPr>
                        <m:chr m:val="∏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nary>
                      <m:naryPr>
                        <m:chr m:val="∏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d: duration modeled by Explicit duration HMM</a:t>
                </a:r>
              </a:p>
              <a:p>
                <a:pPr lvl="2"/>
                <a:r>
                  <a:rPr lang="en-US" dirty="0"/>
                  <a:t>q: prosodic allophone, b: boundary tag; a: accent</a:t>
                </a:r>
              </a:p>
              <a:p>
                <a:r>
                  <a:rPr lang="en-US" dirty="0"/>
                  <a:t>Language model: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3"/>
                <a:r>
                  <a:rPr lang="en-US" dirty="0"/>
                  <a:t>Prosody depends on syntax</a:t>
                </a:r>
              </a:p>
              <a:p>
                <a:pPr lvl="3"/>
                <a:r>
                  <a:rPr lang="en-US" dirty="0"/>
                  <a:t>Syntax depends on words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9F993C-1CCB-0348-B474-5D663C3D2E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16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E2D8C005-7BA4-844D-9D93-2752BA32CA73}"/>
              </a:ext>
            </a:extLst>
          </p:cNvPr>
          <p:cNvSpPr txBox="1"/>
          <p:nvPr/>
        </p:nvSpPr>
        <p:spPr>
          <a:xfrm>
            <a:off x="3474720" y="6444734"/>
            <a:ext cx="468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Chen et al, 2006; Hasegawa-Johnson, 2016</a:t>
            </a:r>
          </a:p>
        </p:txBody>
      </p:sp>
    </p:spTree>
    <p:extLst>
      <p:ext uri="{BB962C8B-B14F-4D97-AF65-F5344CB8AC3E}">
        <p14:creationId xmlns:p14="http://schemas.microsoft.com/office/powerpoint/2010/main" val="7036070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152A1-9305-C844-A210-810A83A3B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Factored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0D3F0-ECC8-2344-B041-5C3EB2763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Jointly predict :</a:t>
            </a:r>
          </a:p>
          <a:p>
            <a:pPr lvl="1"/>
            <a:r>
              <a:rPr lang="en-US" dirty="0"/>
              <a:t>Words, accents, and boundaries</a:t>
            </a:r>
          </a:p>
          <a:p>
            <a:pPr lvl="2"/>
            <a:r>
              <a:rPr lang="en-US" dirty="0"/>
              <a:t>On Boston University Radio News Corpus</a:t>
            </a:r>
          </a:p>
          <a:p>
            <a:pPr lvl="1"/>
            <a:endParaRPr lang="en-US" dirty="0"/>
          </a:p>
          <a:p>
            <a:r>
              <a:rPr lang="en-US" dirty="0"/>
              <a:t>Improves on all measures over baseline prosody independent model</a:t>
            </a:r>
          </a:p>
          <a:p>
            <a:pPr lvl="1"/>
            <a:r>
              <a:rPr lang="en-US" dirty="0"/>
              <a:t>WER reduced by &gt; 10% relative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8CF0A1-5D79-EE4B-83C3-E874BAA32A84}"/>
              </a:ext>
            </a:extLst>
          </p:cNvPr>
          <p:cNvSpPr txBox="1"/>
          <p:nvPr/>
        </p:nvSpPr>
        <p:spPr>
          <a:xfrm>
            <a:off x="4000902" y="6324600"/>
            <a:ext cx="468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Chen et al, 2006; Hasegawa-Johnson, 2016</a:t>
            </a:r>
          </a:p>
        </p:txBody>
      </p:sp>
    </p:spTree>
    <p:extLst>
      <p:ext uri="{BB962C8B-B14F-4D97-AF65-F5344CB8AC3E}">
        <p14:creationId xmlns:p14="http://schemas.microsoft.com/office/powerpoint/2010/main" val="12777158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E4F8C-15DD-9C45-990E-B624C35CF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&amp;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6E46D-CAB3-7A4D-8D5B-524B11DC10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Modeling potential:</a:t>
            </a:r>
          </a:p>
          <a:p>
            <a:pPr lvl="1"/>
            <a:r>
              <a:rPr lang="en-US" dirty="0"/>
              <a:t>Multi-task approaches can bring prosodic information to speech tasks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34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377FC-A737-FF4B-A44F-4FF4E6F78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Prosodic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3E2EE-9DEF-3D43-A066-1A5FC0DF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8370277" cy="4495800"/>
          </a:xfrm>
        </p:spPr>
        <p:txBody>
          <a:bodyPr/>
          <a:lstStyle/>
          <a:p>
            <a:r>
              <a:rPr lang="en-US" dirty="0"/>
              <a:t>Recognition/Prediction</a:t>
            </a:r>
          </a:p>
          <a:p>
            <a:pPr lvl="1"/>
            <a:r>
              <a:rPr lang="en-US" dirty="0"/>
              <a:t>E.g. prominence, pitch accents, tone, phrasing</a:t>
            </a:r>
          </a:p>
          <a:p>
            <a:r>
              <a:rPr lang="en-US" dirty="0"/>
              <a:t>Goals:</a:t>
            </a:r>
          </a:p>
          <a:p>
            <a:pPr lvl="1"/>
            <a:r>
              <a:rPr lang="en-US" dirty="0"/>
              <a:t>As information in an application:</a:t>
            </a:r>
          </a:p>
          <a:p>
            <a:pPr lvl="2"/>
            <a:r>
              <a:rPr lang="en-US" dirty="0"/>
              <a:t>Pronunciation assessment, feedback</a:t>
            </a:r>
          </a:p>
          <a:p>
            <a:pPr lvl="2"/>
            <a:r>
              <a:rPr lang="en-US" dirty="0"/>
              <a:t>Parsing, disfluency detection, emphasis detection, summarization, segmentation</a:t>
            </a:r>
          </a:p>
          <a:p>
            <a:pPr lvl="1"/>
            <a:r>
              <a:rPr lang="en-US" dirty="0"/>
              <a:t>As analysis:</a:t>
            </a:r>
          </a:p>
          <a:p>
            <a:pPr lvl="2"/>
            <a:r>
              <a:rPr lang="en-US" dirty="0"/>
              <a:t>What cues, features characterize prosodic event?</a:t>
            </a:r>
          </a:p>
        </p:txBody>
      </p:sp>
    </p:spTree>
    <p:extLst>
      <p:ext uri="{BB962C8B-B14F-4D97-AF65-F5344CB8AC3E}">
        <p14:creationId xmlns:p14="http://schemas.microsoft.com/office/powerpoint/2010/main" val="341256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384CD-D5C3-244C-A631-C2C379DA1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Understanding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DC33D-7450-8740-89E6-CCE069E9E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495800"/>
          </a:xfrm>
        </p:spPr>
        <p:txBody>
          <a:bodyPr/>
          <a:lstStyle/>
          <a:p>
            <a:r>
              <a:rPr lang="en-US" dirty="0"/>
              <a:t>Direct recognition/prediction of phenomena</a:t>
            </a:r>
          </a:p>
          <a:p>
            <a:pPr lvl="1"/>
            <a:r>
              <a:rPr lang="en-US" dirty="0"/>
              <a:t>E.g. topic boundaries, miscommunications, discourse cues, dialog acts, sentence mood, </a:t>
            </a:r>
            <a:r>
              <a:rPr lang="en-US" dirty="0" err="1"/>
              <a:t>etc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Strategy:</a:t>
            </a:r>
          </a:p>
          <a:p>
            <a:pPr lvl="1"/>
            <a:r>
              <a:rPr lang="en-US" dirty="0"/>
              <a:t>Exploit prosodic evidence in predictive task.</a:t>
            </a:r>
          </a:p>
          <a:p>
            <a:pPr lvl="2"/>
            <a:r>
              <a:rPr lang="en-US" dirty="0"/>
              <a:t>Where prosody is known to disambiguate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698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7A5F-B398-434A-920F-6EB7B9D61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7C579-D625-DF4C-8874-ADDC026F6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Extract representation of input</a:t>
            </a:r>
          </a:p>
          <a:p>
            <a:pPr lvl="1"/>
            <a:r>
              <a:rPr lang="en-US" dirty="0"/>
              <a:t>Detailed feature representations</a:t>
            </a:r>
          </a:p>
          <a:p>
            <a:pPr lvl="2"/>
            <a:r>
              <a:rPr lang="en-US" dirty="0"/>
              <a:t>Acoustic-prosodic, </a:t>
            </a:r>
            <a:r>
              <a:rPr lang="en-US" dirty="0" err="1"/>
              <a:t>lexico</a:t>
            </a:r>
            <a:r>
              <a:rPr lang="en-US" dirty="0"/>
              <a:t>-syntactic</a:t>
            </a:r>
          </a:p>
          <a:p>
            <a:pPr lvl="1"/>
            <a:r>
              <a:rPr lang="en-US" dirty="0"/>
              <a:t>Or waveform, embedding</a:t>
            </a:r>
          </a:p>
          <a:p>
            <a:pPr lvl="1"/>
            <a:endParaRPr lang="en-US" dirty="0"/>
          </a:p>
          <a:p>
            <a:r>
              <a:rPr lang="en-US" dirty="0"/>
              <a:t>Employ machine learning techniques</a:t>
            </a:r>
          </a:p>
          <a:p>
            <a:pPr lvl="2"/>
            <a:r>
              <a:rPr lang="en-US" dirty="0"/>
              <a:t>Supervised, semi-/un-/self-supervised</a:t>
            </a:r>
          </a:p>
          <a:p>
            <a:pPr lvl="1"/>
            <a:r>
              <a:rPr lang="en-US" dirty="0"/>
              <a:t>“Shallow”: often for feature analysis</a:t>
            </a:r>
          </a:p>
          <a:p>
            <a:pPr lvl="1"/>
            <a:r>
              <a:rPr lang="en-US" dirty="0"/>
              <a:t>“Deep”: neural, end-to-end models</a:t>
            </a:r>
          </a:p>
          <a:p>
            <a:pPr marL="914400" lvl="2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5540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4F243-8699-9240-994F-F77DFE57C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6E31A-4F37-1647-9C4D-CBCE5BEE9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495800"/>
          </a:xfrm>
        </p:spPr>
        <p:txBody>
          <a:bodyPr/>
          <a:lstStyle/>
          <a:p>
            <a:r>
              <a:rPr lang="en-US" dirty="0" err="1"/>
              <a:t>AUToBI</a:t>
            </a:r>
            <a:r>
              <a:rPr lang="en-US" dirty="0"/>
              <a:t> (Rosenberg, 2010)</a:t>
            </a:r>
          </a:p>
          <a:p>
            <a:pPr lvl="3"/>
            <a:r>
              <a:rPr lang="en-US" dirty="0"/>
              <a:t>Java, 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AndrewRosenberg</a:t>
            </a:r>
            <a:r>
              <a:rPr lang="en-US" dirty="0"/>
              <a:t>/</a:t>
            </a:r>
            <a:r>
              <a:rPr lang="en-US" dirty="0" err="1"/>
              <a:t>AuToBI</a:t>
            </a:r>
            <a:endParaRPr lang="en-US" dirty="0"/>
          </a:p>
          <a:p>
            <a:pPr lvl="1"/>
            <a:r>
              <a:rPr lang="en-US" dirty="0"/>
              <a:t>Automatic </a:t>
            </a:r>
            <a:r>
              <a:rPr lang="en-US" dirty="0" err="1"/>
              <a:t>ToBI</a:t>
            </a:r>
            <a:r>
              <a:rPr lang="en-US" dirty="0"/>
              <a:t> prosodic event labeling</a:t>
            </a:r>
          </a:p>
          <a:p>
            <a:pPr lvl="2"/>
            <a:r>
              <a:rPr lang="en-US" dirty="0"/>
              <a:t>Employs acoustic feature extraction preprocessing</a:t>
            </a:r>
          </a:p>
          <a:p>
            <a:pPr lvl="3"/>
            <a:r>
              <a:rPr lang="en-US" dirty="0"/>
              <a:t>Pitch, intensity, spectral measures, </a:t>
            </a:r>
            <a:r>
              <a:rPr lang="en-US" dirty="0" err="1"/>
              <a:t>etc</a:t>
            </a:r>
            <a:endParaRPr lang="en-US" dirty="0"/>
          </a:p>
          <a:p>
            <a:pPr lvl="3"/>
            <a:r>
              <a:rPr lang="en-US" dirty="0"/>
              <a:t>Speaker-based normalization</a:t>
            </a:r>
          </a:p>
          <a:p>
            <a:pPr lvl="2"/>
            <a:r>
              <a:rPr lang="en-US" dirty="0"/>
              <a:t>Assumes word segmentation</a:t>
            </a:r>
          </a:p>
          <a:p>
            <a:pPr lvl="2"/>
            <a:r>
              <a:rPr lang="en-US" dirty="0"/>
              <a:t>Applies trained models using </a:t>
            </a:r>
            <a:r>
              <a:rPr lang="en-US" dirty="0" err="1"/>
              <a:t>LIBLinear</a:t>
            </a:r>
            <a:endParaRPr lang="en-US" dirty="0"/>
          </a:p>
          <a:p>
            <a:pPr lvl="2"/>
            <a:r>
              <a:rPr lang="en-US" dirty="0"/>
              <a:t>Predicts pitch accents, phrase accents, boundary tones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972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F473BCE-884B-A641-B432-40D67880CC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9775984"/>
              </p:ext>
            </p:extLst>
          </p:nvPr>
        </p:nvGraphicFramePr>
        <p:xfrm>
          <a:off x="365158" y="604263"/>
          <a:ext cx="8253046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919">
                  <a:extLst>
                    <a:ext uri="{9D8B030D-6E8A-4147-A177-3AD203B41FA5}">
                      <a16:colId xmlns:a16="http://schemas.microsoft.com/office/drawing/2014/main" val="2667329350"/>
                    </a:ext>
                  </a:extLst>
                </a:gridCol>
                <a:gridCol w="1009927">
                  <a:extLst>
                    <a:ext uri="{9D8B030D-6E8A-4147-A177-3AD203B41FA5}">
                      <a16:colId xmlns:a16="http://schemas.microsoft.com/office/drawing/2014/main" val="2466531132"/>
                    </a:ext>
                  </a:extLst>
                </a:gridCol>
                <a:gridCol w="2086708">
                  <a:extLst>
                    <a:ext uri="{9D8B030D-6E8A-4147-A177-3AD203B41FA5}">
                      <a16:colId xmlns:a16="http://schemas.microsoft.com/office/drawing/2014/main" val="157135253"/>
                    </a:ext>
                  </a:extLst>
                </a:gridCol>
                <a:gridCol w="2368061">
                  <a:extLst>
                    <a:ext uri="{9D8B030D-6E8A-4147-A177-3AD203B41FA5}">
                      <a16:colId xmlns:a16="http://schemas.microsoft.com/office/drawing/2014/main" val="1237410988"/>
                    </a:ext>
                  </a:extLst>
                </a:gridCol>
                <a:gridCol w="1336431">
                  <a:extLst>
                    <a:ext uri="{9D8B030D-6E8A-4147-A177-3AD203B41FA5}">
                      <a16:colId xmlns:a16="http://schemas.microsoft.com/office/drawing/2014/main" val="8142151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Prosodic </a:t>
                      </a:r>
                    </a:p>
                    <a:p>
                      <a:r>
                        <a:rPr lang="en-US" dirty="0"/>
                        <a:t>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Success</a:t>
                      </a:r>
                    </a:p>
                    <a:p>
                      <a:r>
                        <a:rPr lang="en-US" dirty="0"/>
                        <a:t>Levels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7852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Pitch Accent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H*,L*,L+H*,</a:t>
                      </a:r>
                      <a:r>
                        <a:rPr lang="en-US" dirty="0" err="1"/>
                        <a:t>etc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Pitch, intensity, spectral,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175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Pitch Accent</a:t>
                      </a:r>
                    </a:p>
                    <a:p>
                      <a:r>
                        <a:rPr lang="en-US" dirty="0"/>
                        <a:t>Prominence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EN,DE, FR, 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Duration, </a:t>
                      </a:r>
                    </a:p>
                    <a:p>
                      <a:r>
                        <a:rPr lang="en-US" i="0" dirty="0"/>
                        <a:t>Pitch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Medium-</a:t>
                      </a:r>
                    </a:p>
                    <a:p>
                      <a:r>
                        <a:rPr lang="en-US" dirty="0"/>
                        <a:t>good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498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Boundaries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EN,PT,SE,SP,MC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Binary| 0-4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Pitch reset, pause duration,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Good-</a:t>
                      </a:r>
                    </a:p>
                    <a:p>
                      <a:r>
                        <a:rPr lang="en-US" dirty="0"/>
                        <a:t>excellent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494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Sentence mood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EN,MC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Statement/Quest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Pitch (slope),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Med-good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015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Dialog acts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S,Q-</a:t>
                      </a:r>
                      <a:r>
                        <a:rPr lang="en-US" dirty="0" err="1"/>
                        <a:t>Wh,Q</a:t>
                      </a:r>
                      <a:r>
                        <a:rPr lang="en-US" dirty="0"/>
                        <a:t>-Y/N,BC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Duration, intensity, pitch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Med-good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005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Disfluency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EN,MC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Binary/Type (Rep)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MFCCs,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Good-</a:t>
                      </a:r>
                    </a:p>
                    <a:p>
                      <a:r>
                        <a:rPr lang="en-US" dirty="0"/>
                        <a:t>excellent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393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Non-native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Multiple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Duration, Rhythm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30924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C3B4810-2531-1345-835A-DBECC46A7AB7}"/>
              </a:ext>
            </a:extLst>
          </p:cNvPr>
          <p:cNvSpPr txBox="1"/>
          <p:nvPr/>
        </p:nvSpPr>
        <p:spPr>
          <a:xfrm>
            <a:off x="7046878" y="6468382"/>
            <a:ext cx="1856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Batliner</a:t>
            </a:r>
            <a:r>
              <a:rPr lang="en-US" sz="1200" dirty="0"/>
              <a:t> &amp; Möbius, 2020</a:t>
            </a:r>
            <a:r>
              <a:rPr lang="en-US" sz="1200" b="1" dirty="0"/>
              <a:t> </a:t>
            </a:r>
          </a:p>
          <a:p>
            <a:r>
              <a:rPr lang="en-US" sz="1200" dirty="0"/>
              <a:t>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05F75-3B36-9C47-97DE-EDB0CF6471FF}"/>
              </a:ext>
            </a:extLst>
          </p:cNvPr>
          <p:cNvSpPr txBox="1"/>
          <p:nvPr/>
        </p:nvSpPr>
        <p:spPr>
          <a:xfrm>
            <a:off x="525796" y="6225283"/>
            <a:ext cx="8092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Success levels: Accuracy, Pearson’s r: excellent: 90% (&gt;0.8); good: 80-90% (0.63-0.8);</a:t>
            </a:r>
          </a:p>
          <a:p>
            <a:r>
              <a:rPr lang="en-US" sz="1600" dirty="0"/>
              <a:t>medium: 70-80% (0.46-0.63); low: 60-70%(0.24-0.46); very low: &lt;60%</a:t>
            </a:r>
          </a:p>
        </p:txBody>
      </p:sp>
    </p:spTree>
    <p:extLst>
      <p:ext uri="{BB962C8B-B14F-4D97-AF65-F5344CB8AC3E}">
        <p14:creationId xmlns:p14="http://schemas.microsoft.com/office/powerpoint/2010/main" val="3293421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632BB-BB01-44F3-B9CC-760346C7A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81"/>
            <a:ext cx="8229600" cy="1143000"/>
          </a:xfrm>
        </p:spPr>
        <p:txBody>
          <a:bodyPr/>
          <a:lstStyle/>
          <a:p>
            <a:r>
              <a:rPr lang="en-US"/>
              <a:t>Speech Recognition </a:t>
            </a:r>
          </a:p>
        </p:txBody>
      </p:sp>
      <p:pic>
        <p:nvPicPr>
          <p:cNvPr id="1026" name="Picture 2" descr="part of a speech file in PRAAT with intensity and pitch shown. The points in the tier are the syllable nuclei as detected by the script ">
            <a:extLst>
              <a:ext uri="{FF2B5EF4-FFF2-40B4-BE49-F238E27FC236}">
                <a16:creationId xmlns:a16="http://schemas.microsoft.com/office/drawing/2014/main" id="{1C771560-FA90-4D91-A63C-2AC3D403B8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6" t="31351" r="11024" b="31350"/>
          <a:stretch/>
        </p:blipFill>
        <p:spPr bwMode="auto">
          <a:xfrm>
            <a:off x="457200" y="1376081"/>
            <a:ext cx="8229600" cy="347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919EAA-5E79-4413-A844-277DE719C857}"/>
              </a:ext>
            </a:extLst>
          </p:cNvPr>
          <p:cNvSpPr txBox="1"/>
          <p:nvPr/>
        </p:nvSpPr>
        <p:spPr>
          <a:xfrm>
            <a:off x="457200" y="6490900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ctr"/>
            <a:r>
              <a:rPr lang="en-US" sz="1200" b="0" i="0">
                <a:effectLst/>
                <a:latin typeface="Roboto" panose="02000000000000000000" pitchFamily="2" charset="0"/>
              </a:rPr>
              <a:t>Nivja de Jong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B22EFD-3A76-40DF-863F-DED887BA6151}"/>
              </a:ext>
            </a:extLst>
          </p:cNvPr>
          <p:cNvSpPr txBox="1"/>
          <p:nvPr/>
        </p:nvSpPr>
        <p:spPr>
          <a:xfrm>
            <a:off x="457200" y="5297253"/>
            <a:ext cx="343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What words are here? </a:t>
            </a:r>
          </a:p>
        </p:txBody>
      </p:sp>
    </p:spTree>
    <p:extLst>
      <p:ext uri="{BB962C8B-B14F-4D97-AF65-F5344CB8AC3E}">
        <p14:creationId xmlns:p14="http://schemas.microsoft.com/office/powerpoint/2010/main" val="764987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EA3E0-0A5B-BE4D-912F-C99E39F10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Speech Recognition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8AF05-244E-7449-9CE0-9053286A8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Encoder-decoder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BE6A26-CEFC-5943-AF75-DE904247A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665" y="2388030"/>
            <a:ext cx="6770565" cy="37079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18B478-1563-2144-9B99-9D16457BA42A}"/>
              </a:ext>
            </a:extLst>
          </p:cNvPr>
          <p:cNvSpPr txBox="1"/>
          <p:nvPr/>
        </p:nvSpPr>
        <p:spPr>
          <a:xfrm>
            <a:off x="3798277" y="6541477"/>
            <a:ext cx="4963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Jurafsky</a:t>
            </a:r>
            <a:r>
              <a:rPr lang="en-US" sz="1200" dirty="0"/>
              <a:t> &amp; Martin, Speech &amp; Language Processing, 3</a:t>
            </a:r>
            <a:r>
              <a:rPr lang="en-US" sz="1200" baseline="30000" dirty="0"/>
              <a:t>rd</a:t>
            </a:r>
            <a:r>
              <a:rPr lang="en-US" sz="1200" dirty="0"/>
              <a:t> ed; Ch. 26, p.9</a:t>
            </a:r>
          </a:p>
        </p:txBody>
      </p:sp>
    </p:spTree>
    <p:extLst>
      <p:ext uri="{BB962C8B-B14F-4D97-AF65-F5344CB8AC3E}">
        <p14:creationId xmlns:p14="http://schemas.microsoft.com/office/powerpoint/2010/main" val="4163190442"/>
      </p:ext>
    </p:extLst>
  </p:cSld>
  <p:clrMapOvr>
    <a:masterClrMapping/>
  </p:clrMapOvr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53583</TotalTime>
  <Words>1265</Words>
  <Application>Microsoft Macintosh PowerPoint</Application>
  <PresentationFormat>On-screen Show (4:3)</PresentationFormat>
  <Paragraphs>241</Paragraphs>
  <Slides>25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Cambria Math</vt:lpstr>
      <vt:lpstr>Roboto</vt:lpstr>
      <vt:lpstr>Mountain Top</vt:lpstr>
      <vt:lpstr>Contents </vt:lpstr>
      <vt:lpstr>Perspectives</vt:lpstr>
      <vt:lpstr>Prosodic Events</vt:lpstr>
      <vt:lpstr>Language Understanding</vt:lpstr>
      <vt:lpstr>Overall Methodology</vt:lpstr>
      <vt:lpstr>Example</vt:lpstr>
      <vt:lpstr>PowerPoint Presentation</vt:lpstr>
      <vt:lpstr>Speech Recognition </vt:lpstr>
      <vt:lpstr>Speech Recognition Models</vt:lpstr>
      <vt:lpstr>Speech Recognition Models</vt:lpstr>
      <vt:lpstr>wi</vt:lpstr>
      <vt:lpstr>PowerPoint Presentation</vt:lpstr>
      <vt:lpstr>wi</vt:lpstr>
      <vt:lpstr>PowerPoint Presentation</vt:lpstr>
      <vt:lpstr>PowerPoint Presentation</vt:lpstr>
      <vt:lpstr>PowerPoint Presentation</vt:lpstr>
      <vt:lpstr>wi</vt:lpstr>
      <vt:lpstr>Prosody in Speech Recognition</vt:lpstr>
      <vt:lpstr>Current Trends for Prosody in Recognition</vt:lpstr>
      <vt:lpstr>PowerPoint Presentation</vt:lpstr>
      <vt:lpstr>Relevance of Prosody for  ASR Modeling</vt:lpstr>
      <vt:lpstr>Improving ASR with Prosody</vt:lpstr>
      <vt:lpstr>Factored Models</vt:lpstr>
      <vt:lpstr>Factored Models</vt:lpstr>
      <vt:lpstr>Implications &amp; Challenges</vt:lpstr>
    </vt:vector>
  </TitlesOfParts>
  <Company>Univ.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Systems Group</dc:title>
  <dc:creator>Sanpo Lab</dc:creator>
  <cp:lastModifiedBy>Gina-Anne Levow</cp:lastModifiedBy>
  <cp:revision>3621</cp:revision>
  <cp:lastPrinted>2021-05-18T23:20:02Z</cp:lastPrinted>
  <dcterms:created xsi:type="dcterms:W3CDTF">2002-10-17T07:23:49Z</dcterms:created>
  <dcterms:modified xsi:type="dcterms:W3CDTF">2021-07-31T22:26:40Z</dcterms:modified>
</cp:coreProperties>
</file>