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9"/>
  </p:notesMasterIdLst>
  <p:handoutMasterIdLst>
    <p:handoutMasterId r:id="rId90"/>
  </p:handoutMasterIdLst>
  <p:sldIdLst>
    <p:sldId id="1108" r:id="rId2"/>
    <p:sldId id="920" r:id="rId3"/>
    <p:sldId id="1100" r:id="rId4"/>
    <p:sldId id="940" r:id="rId5"/>
    <p:sldId id="735" r:id="rId6"/>
    <p:sldId id="951" r:id="rId7"/>
    <p:sldId id="952" r:id="rId8"/>
    <p:sldId id="942" r:id="rId9"/>
    <p:sldId id="688" r:id="rId10"/>
    <p:sldId id="948" r:id="rId11"/>
    <p:sldId id="822" r:id="rId12"/>
    <p:sldId id="770" r:id="rId13"/>
    <p:sldId id="898" r:id="rId14"/>
    <p:sldId id="1107" r:id="rId15"/>
    <p:sldId id="708" r:id="rId16"/>
    <p:sldId id="922" r:id="rId17"/>
    <p:sldId id="923" r:id="rId18"/>
    <p:sldId id="946" r:id="rId19"/>
    <p:sldId id="947" r:id="rId20"/>
    <p:sldId id="926" r:id="rId21"/>
    <p:sldId id="927" r:id="rId22"/>
    <p:sldId id="928" r:id="rId23"/>
    <p:sldId id="929" r:id="rId24"/>
    <p:sldId id="930" r:id="rId25"/>
    <p:sldId id="949" r:id="rId26"/>
    <p:sldId id="953" r:id="rId27"/>
    <p:sldId id="1017" r:id="rId28"/>
    <p:sldId id="1015" r:id="rId29"/>
    <p:sldId id="777" r:id="rId30"/>
    <p:sldId id="772" r:id="rId31"/>
    <p:sldId id="871" r:id="rId32"/>
    <p:sldId id="873" r:id="rId33"/>
    <p:sldId id="875" r:id="rId34"/>
    <p:sldId id="1018" r:id="rId35"/>
    <p:sldId id="950" r:id="rId36"/>
    <p:sldId id="1106" r:id="rId37"/>
    <p:sldId id="1105" r:id="rId38"/>
    <p:sldId id="1103" r:id="rId39"/>
    <p:sldId id="1102" r:id="rId40"/>
    <p:sldId id="1059" r:id="rId41"/>
    <p:sldId id="754" r:id="rId42"/>
    <p:sldId id="732" r:id="rId43"/>
    <p:sldId id="921" r:id="rId44"/>
    <p:sldId id="685" r:id="rId45"/>
    <p:sldId id="686" r:id="rId46"/>
    <p:sldId id="726" r:id="rId47"/>
    <p:sldId id="721" r:id="rId48"/>
    <p:sldId id="687" r:id="rId49"/>
    <p:sldId id="678" r:id="rId50"/>
    <p:sldId id="703" r:id="rId51"/>
    <p:sldId id="704" r:id="rId52"/>
    <p:sldId id="707" r:id="rId53"/>
    <p:sldId id="741" r:id="rId54"/>
    <p:sldId id="748" r:id="rId55"/>
    <p:sldId id="933" r:id="rId56"/>
    <p:sldId id="716" r:id="rId57"/>
    <p:sldId id="710" r:id="rId58"/>
    <p:sldId id="731" r:id="rId59"/>
    <p:sldId id="717" r:id="rId60"/>
    <p:sldId id="727" r:id="rId61"/>
    <p:sldId id="711" r:id="rId62"/>
    <p:sldId id="719" r:id="rId63"/>
    <p:sldId id="718" r:id="rId64"/>
    <p:sldId id="934" r:id="rId65"/>
    <p:sldId id="682" r:id="rId66"/>
    <p:sldId id="739" r:id="rId67"/>
    <p:sldId id="728" r:id="rId68"/>
    <p:sldId id="699" r:id="rId69"/>
    <p:sldId id="729" r:id="rId70"/>
    <p:sldId id="738" r:id="rId71"/>
    <p:sldId id="722" r:id="rId72"/>
    <p:sldId id="701" r:id="rId73"/>
    <p:sldId id="744" r:id="rId74"/>
    <p:sldId id="693" r:id="rId75"/>
    <p:sldId id="750" r:id="rId76"/>
    <p:sldId id="691" r:id="rId77"/>
    <p:sldId id="752" r:id="rId78"/>
    <p:sldId id="905" r:id="rId79"/>
    <p:sldId id="767" r:id="rId80"/>
    <p:sldId id="768" r:id="rId81"/>
    <p:sldId id="935" r:id="rId82"/>
    <p:sldId id="936" r:id="rId83"/>
    <p:sldId id="937" r:id="rId84"/>
    <p:sldId id="892" r:id="rId85"/>
    <p:sldId id="890" r:id="rId86"/>
    <p:sldId id="690" r:id="rId87"/>
    <p:sldId id="1101" r:id="rId88"/>
  </p:sldIdLst>
  <p:sldSz cx="9144000" cy="6858000" type="screen4x3"/>
  <p:notesSz cx="6858000" cy="923925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1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296"/>
    <a:srgbClr val="E8EFFF"/>
    <a:srgbClr val="043D9D"/>
    <a:srgbClr val="002F8C"/>
    <a:srgbClr val="1676AF"/>
    <a:srgbClr val="0072BD"/>
    <a:srgbClr val="05419E"/>
    <a:srgbClr val="FFFFFF"/>
    <a:srgbClr val="FFCCFF"/>
    <a:srgbClr val="D953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98" autoAdjust="0"/>
    <p:restoredTop sz="96357" autoAdjust="0"/>
  </p:normalViewPr>
  <p:slideViewPr>
    <p:cSldViewPr snapToGrid="0">
      <p:cViewPr varScale="1">
        <p:scale>
          <a:sx n="97" d="100"/>
          <a:sy n="97" d="100"/>
        </p:scale>
        <p:origin x="246" y="72"/>
      </p:cViewPr>
      <p:guideLst>
        <p:guide orient="horz" pos="22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504"/>
    </p:cViewPr>
  </p:sorterViewPr>
  <p:notesViewPr>
    <p:cSldViewPr snapToGrid="0">
      <p:cViewPr varScale="1">
        <p:scale>
          <a:sx n="68" d="100"/>
          <a:sy n="68" d="100"/>
        </p:scale>
        <p:origin x="2838" y="78"/>
      </p:cViewPr>
      <p:guideLst>
        <p:guide orient="horz" pos="2910"/>
        <p:guide pos="2160"/>
      </p:guideLst>
    </p:cSldViewPr>
  </p:notesViewPr>
  <p:gridSpacing cx="91439" cy="91439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handoutMaster" Target="handoutMasters/handout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3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7287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3" y="8777287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B933D1E-80BE-444B-94DB-FA0AC1C459D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2496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0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/>
          <a:lstStyle>
            <a:lvl1pPr algn="r">
              <a:defRPr sz="1200"/>
            </a:lvl1pPr>
          </a:lstStyle>
          <a:p>
            <a:fld id="{FB4605E5-09BA-467E-8D5F-790F7A9DC9D7}" type="datetimeFigureOut">
              <a:rPr lang="en-US" smtClean="0"/>
              <a:pPr/>
              <a:t>7/27/2021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20775" y="693738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42" tIns="45123" rIns="90242" bIns="451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88645"/>
            <a:ext cx="5486400" cy="4157663"/>
          </a:xfrm>
          <a:prstGeom prst="rect">
            <a:avLst/>
          </a:prstGeom>
        </p:spPr>
        <p:txBody>
          <a:bodyPr vert="horz" lIns="90242" tIns="45123" rIns="90242" bIns="451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5683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8775683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 anchor="b"/>
          <a:lstStyle>
            <a:lvl1pPr algn="r">
              <a:defRPr sz="1200"/>
            </a:lvl1pPr>
          </a:lstStyle>
          <a:p>
            <a:fld id="{29BDAC53-7A3B-4047-838F-AC2D1EB755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6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DAC53-7A3B-4047-838F-AC2D1EB7554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998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BDAC53-7A3B-4047-838F-AC2D1EB75545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070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BDAC53-7A3B-4047-838F-AC2D1EB75545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473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12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5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512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512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3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136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7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8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9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5144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0163E5B-82AC-4787-8415-FF8699C5043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146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2B880-C0BB-44C1-8AC9-C51D04CF0B1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49918-BC7F-40D9-B22C-9B0F7F46F277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909433"/>
          </a:xfrm>
          <a:prstGeom prst="rect">
            <a:avLst/>
          </a:prstGeom>
        </p:spPr>
        <p:txBody>
          <a:bodyPr/>
          <a:lstStyle>
            <a:lvl1pPr>
              <a:defRPr>
                <a:latin typeface="IBM Plex Sans"/>
                <a:ea typeface="IBM Plex Sans"/>
                <a:cs typeface="IBM Plex Sans"/>
                <a:sym typeface="IBM Plex Sans"/>
              </a:defRPr>
            </a:lvl1pPr>
          </a:lstStyle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669727" y="943024"/>
            <a:ext cx="7804547" cy="5298828"/>
          </a:xfrm>
          <a:prstGeom prst="rect">
            <a:avLst/>
          </a:prstGeom>
        </p:spPr>
        <p:txBody>
          <a:bodyPr/>
          <a:lstStyle>
            <a:lvl1pPr>
              <a:defRPr>
                <a:latin typeface="IBM Plex Sans"/>
                <a:ea typeface="IBM Plex Sans"/>
                <a:cs typeface="IBM Plex Sans"/>
                <a:sym typeface="IBM Plex Sans"/>
              </a:defRPr>
            </a:lvl1pPr>
            <a:lvl2pPr>
              <a:defRPr>
                <a:latin typeface="IBM Plex Sans"/>
                <a:ea typeface="IBM Plex Sans"/>
                <a:cs typeface="IBM Plex Sans"/>
                <a:sym typeface="IBM Plex Sans"/>
              </a:defRPr>
            </a:lvl2pPr>
            <a:lvl3pPr>
              <a:defRPr>
                <a:latin typeface="IBM Plex Sans"/>
                <a:ea typeface="IBM Plex Sans"/>
                <a:cs typeface="IBM Plex Sans"/>
                <a:sym typeface="IBM Plex Sans"/>
              </a:defRPr>
            </a:lvl3pPr>
            <a:lvl4pPr>
              <a:defRPr>
                <a:latin typeface="IBM Plex Sans"/>
                <a:ea typeface="IBM Plex Sans"/>
                <a:cs typeface="IBM Plex Sans"/>
                <a:sym typeface="IBM Plex Sans"/>
              </a:defRPr>
            </a:lvl4pPr>
            <a:lvl5pPr>
              <a:defRPr>
                <a:latin typeface="IBM Plex Sans"/>
                <a:ea typeface="IBM Plex Sans"/>
                <a:cs typeface="IBM Plex Sans"/>
                <a:sym typeface="IBM Plex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59540" y="6573665"/>
            <a:ext cx="239245" cy="228028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752713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C2852-C21C-48FF-9C48-C01BA854C3FA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52627-1FD7-48DC-86B7-26D5D43A9FB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8DB14-8A3B-429B-8D6E-A3AEE008E29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1ADF1-CA16-4DE1-8D9D-033EB25882D5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52331-BE03-47D8-BAD0-F6BC65B8D600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7B694-A21E-413D-8924-E0177E7DDEE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FA49D-4BB6-4723-AE15-752136DEE38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2ABE7A-140D-4652-9E1D-56A5B212939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10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0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10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11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ja-JP"/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ja-JP"/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5E2AF24-5323-4747-B67F-38D0FF57F09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4a"/><Relationship Id="rId7" Type="http://schemas.openxmlformats.org/officeDocument/2006/relationships/image" Target="../media/image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4a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wav"/><Relationship Id="rId13" Type="http://schemas.microsoft.com/office/2007/relationships/media" Target="../media/media9.wav"/><Relationship Id="rId18" Type="http://schemas.openxmlformats.org/officeDocument/2006/relationships/image" Target="../media/image7.png"/><Relationship Id="rId3" Type="http://schemas.microsoft.com/office/2007/relationships/media" Target="../media/media4.wav"/><Relationship Id="rId7" Type="http://schemas.microsoft.com/office/2007/relationships/media" Target="../media/media6.wav"/><Relationship Id="rId12" Type="http://schemas.openxmlformats.org/officeDocument/2006/relationships/audio" Target="../media/media8.wav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6" Type="http://schemas.openxmlformats.org/officeDocument/2006/relationships/audio" Target="../media/media10.wav"/><Relationship Id="rId1" Type="http://schemas.microsoft.com/office/2007/relationships/media" Target="../media/media3.wav"/><Relationship Id="rId6" Type="http://schemas.openxmlformats.org/officeDocument/2006/relationships/audio" Target="../media/media5.wav"/><Relationship Id="rId11" Type="http://schemas.microsoft.com/office/2007/relationships/media" Target="../media/media8.wav"/><Relationship Id="rId5" Type="http://schemas.microsoft.com/office/2007/relationships/media" Target="../media/media5.wav"/><Relationship Id="rId15" Type="http://schemas.microsoft.com/office/2007/relationships/media" Target="../media/media10.wav"/><Relationship Id="rId10" Type="http://schemas.microsoft.com/office/2007/relationships/media" Target="../media/media7.wav"/><Relationship Id="rId4" Type="http://schemas.openxmlformats.org/officeDocument/2006/relationships/audio" Target="../media/media4.wav"/><Relationship Id="rId9" Type="http://schemas.openxmlformats.org/officeDocument/2006/relationships/audio" Target="NULL" TargetMode="External"/><Relationship Id="rId14" Type="http://schemas.openxmlformats.org/officeDocument/2006/relationships/audio" Target="../media/media9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4.wav"/><Relationship Id="rId3" Type="http://schemas.microsoft.com/office/2007/relationships/media" Target="../media/media12.wav"/><Relationship Id="rId7" Type="http://schemas.microsoft.com/office/2007/relationships/media" Target="../media/media14.wav"/><Relationship Id="rId12" Type="http://schemas.openxmlformats.org/officeDocument/2006/relationships/image" Target="../media/image7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microsoft.com/office/2007/relationships/media" Target="../media/media13.wav"/><Relationship Id="rId11" Type="http://schemas.openxmlformats.org/officeDocument/2006/relationships/slideLayout" Target="../slideLayouts/slideLayout2.xml"/><Relationship Id="rId5" Type="http://schemas.openxmlformats.org/officeDocument/2006/relationships/audio" Target="NULL" TargetMode="External"/><Relationship Id="rId10" Type="http://schemas.openxmlformats.org/officeDocument/2006/relationships/audio" Target="../media/media15.wav"/><Relationship Id="rId4" Type="http://schemas.openxmlformats.org/officeDocument/2006/relationships/audio" Target="../media/media12.wav"/><Relationship Id="rId9" Type="http://schemas.microsoft.com/office/2007/relationships/media" Target="../media/media15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media" Target="../media/media17.wav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wav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media" Target="../media/media19.wav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9.wav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audio" Target="../media/media23.m4a"/><Relationship Id="rId3" Type="http://schemas.microsoft.com/office/2007/relationships/media" Target="../media/media21.m4a"/><Relationship Id="rId7" Type="http://schemas.microsoft.com/office/2007/relationships/media" Target="../media/media23.m4a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audio" Target="../media/media22.m4a"/><Relationship Id="rId5" Type="http://schemas.microsoft.com/office/2007/relationships/media" Target="../media/media22.m4a"/><Relationship Id="rId10" Type="http://schemas.openxmlformats.org/officeDocument/2006/relationships/image" Target="../media/image7.png"/><Relationship Id="rId4" Type="http://schemas.openxmlformats.org/officeDocument/2006/relationships/audio" Target="../media/media21.m4a"/><Relationship Id="rId9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4" Type="http://schemas.openxmlformats.org/officeDocument/2006/relationships/image" Target="../media/image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4" Type="http://schemas.openxmlformats.org/officeDocument/2006/relationships/image" Target="../media/image7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8.xml.rels><?xml version="1.0" encoding="UTF-8" standalone="yes"?>
<Relationships xmlns="http://schemas.openxmlformats.org/package/2006/relationships"><Relationship Id="rId3" Type="http://schemas.microsoft.com/office/2007/relationships/media" Target="../media/media27.m4a"/><Relationship Id="rId7" Type="http://schemas.openxmlformats.org/officeDocument/2006/relationships/image" Target="../media/image26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7.m4a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EABD4-B531-4E15-B148-770C53D5B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281" y="117915"/>
            <a:ext cx="8229600" cy="825759"/>
          </a:xfrm>
        </p:spPr>
        <p:txBody>
          <a:bodyPr/>
          <a:lstStyle/>
          <a:p>
            <a:pPr algn="l"/>
            <a:r>
              <a:rPr lang="en-US" sz="3200"/>
              <a:t>Contents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5E204D-3005-4944-A3BC-5B72E8B91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135" y="1205164"/>
            <a:ext cx="4808887" cy="4062167"/>
          </a:xfrm>
        </p:spPr>
        <p:txBody>
          <a:bodyPr numCol="1"/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Introduction</a:t>
            </a: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About the tutorial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Why prosody matters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Applications overview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Production and Perception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Pitch and other </a:t>
            </a:r>
            <a:r>
              <a:rPr lang="en-US" sz="16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</a:t>
            </a:r>
            <a:r>
              <a:rPr lang="en-US" sz="16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roso</a:t>
            </a:r>
            <a:r>
              <a:rPr lang="en-US" sz="16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dic properties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Classic Linguistic Prosody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Tone and Lexical Prosody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Prominence and Phrasing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Speech Synthesis </a:t>
            </a:r>
            <a:endParaRPr lang="en-US" sz="20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>
              <a:spcBef>
                <a:spcPts val="1200"/>
              </a:spcBef>
            </a:pPr>
            <a:endParaRPr lang="en-US" sz="360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C21AA5DC-7733-4B63-B885-C58A4C2B72F7}"/>
              </a:ext>
            </a:extLst>
          </p:cNvPr>
          <p:cNvSpPr txBox="1">
            <a:spLocks/>
          </p:cNvSpPr>
          <p:nvPr/>
        </p:nvSpPr>
        <p:spPr bwMode="auto">
          <a:xfrm>
            <a:off x="4755892" y="950641"/>
            <a:ext cx="426555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Speech Recognition</a:t>
            </a:r>
            <a:endParaRPr lang="en-US" sz="2400" b="0" i="0" u="none" strike="noStrike">
              <a:effectLst/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Paralinguistic Prosody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Calibri" panose="020F0502020204030204" pitchFamily="34" charset="0"/>
                <a:ea typeface="ＭＳ Ｐゴシック" panose="020B0600070205080204" pitchFamily="34" charset="-128"/>
              </a:rPr>
              <a:t>Prosodic Feature Sets</a:t>
            </a:r>
            <a:endParaRPr lang="en-US" sz="2400" kern="0"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kern="0"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solidFill>
                  <a:srgbClr val="FFFF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Pragmatic Prosody 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kern="1200">
                <a:solidFill>
                  <a:srgbClr val="FFFF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Prosodic Constructions</a:t>
            </a:r>
            <a:endParaRPr lang="en-US" sz="1600" kern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Prosody in Dialog Systems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Calibri" panose="020F0502020204030204" pitchFamily="34" charset="0"/>
                <a:ea typeface="ＭＳ Ｐゴシック" panose="020B0600070205080204" pitchFamily="34" charset="-128"/>
              </a:rPr>
              <a:t>Prospects and Challenges</a:t>
            </a:r>
          </a:p>
        </p:txBody>
      </p:sp>
      <p:pic>
        <p:nvPicPr>
          <p:cNvPr id="1028" name="Picture 4" descr="Background, Seamless, Repetition, Pattern, Design">
            <a:extLst>
              <a:ext uri="{FF2B5EF4-FFF2-40B4-BE49-F238E27FC236}">
                <a16:creationId xmlns:a16="http://schemas.microsoft.com/office/drawing/2014/main" id="{AEA75B64-C9CD-4397-93B5-71B0047034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86" b="41718"/>
          <a:stretch/>
        </p:blipFill>
        <p:spPr bwMode="auto">
          <a:xfrm>
            <a:off x="0" y="5969740"/>
            <a:ext cx="9144000" cy="90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209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#1 Multistream Configurations </a:t>
            </a:r>
            <a:endParaRPr lang="en-US" dirty="0"/>
          </a:p>
        </p:txBody>
      </p:sp>
      <p:pic>
        <p:nvPicPr>
          <p:cNvPr id="229" name="Picture 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46" y="1371600"/>
            <a:ext cx="7957107" cy="4484537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95109C6-9DF6-4BD3-8B3F-0C3F164FE2B4}"/>
              </a:ext>
            </a:extLst>
          </p:cNvPr>
          <p:cNvSpPr/>
          <p:nvPr/>
        </p:nvSpPr>
        <p:spPr bwMode="auto">
          <a:xfrm>
            <a:off x="768926" y="1880754"/>
            <a:ext cx="7595755" cy="2774373"/>
          </a:xfrm>
          <a:prstGeom prst="rect">
            <a:avLst/>
          </a:prstGeom>
          <a:solidFill>
            <a:schemeClr val="tx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CD1E9C-B495-4921-96C2-32D9B4637D99}"/>
              </a:ext>
            </a:extLst>
          </p:cNvPr>
          <p:cNvSpPr txBox="1"/>
          <p:nvPr/>
        </p:nvSpPr>
        <p:spPr>
          <a:xfrm>
            <a:off x="509454" y="6490900"/>
            <a:ext cx="50322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Oliver Niebuhr, Daniel Day-O’Connel</a:t>
            </a:r>
          </a:p>
        </p:txBody>
      </p:sp>
    </p:spTree>
    <p:extLst>
      <p:ext uri="{BB962C8B-B14F-4D97-AF65-F5344CB8AC3E}">
        <p14:creationId xmlns:p14="http://schemas.microsoft.com/office/powerpoint/2010/main" val="374183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Image result for iceberg images underwat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6" descr="http://namonitore.ru/uploads/catalog/nature/aysberg_izpod_vodi_128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2125" y="1098256"/>
            <a:ext cx="56197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3241343" y="1646947"/>
            <a:ext cx="1644556" cy="592567"/>
            <a:chOff x="3241343" y="2157457"/>
            <a:chExt cx="1644556" cy="592567"/>
          </a:xfrm>
        </p:grpSpPr>
        <p:sp>
          <p:nvSpPr>
            <p:cNvPr id="8" name="Freeform 7"/>
            <p:cNvSpPr/>
            <p:nvPr/>
          </p:nvSpPr>
          <p:spPr bwMode="auto">
            <a:xfrm>
              <a:off x="3241343" y="2269978"/>
              <a:ext cx="668741" cy="480046"/>
            </a:xfrm>
            <a:custGeom>
              <a:avLst/>
              <a:gdLst>
                <a:gd name="connsiteX0" fmla="*/ 0 w 668741"/>
                <a:gd name="connsiteY0" fmla="*/ 480046 h 480046"/>
                <a:gd name="connsiteX1" fmla="*/ 286603 w 668741"/>
                <a:gd name="connsiteY1" fmla="*/ 364040 h 480046"/>
                <a:gd name="connsiteX2" fmla="*/ 491320 w 668741"/>
                <a:gd name="connsiteY2" fmla="*/ 2374 h 480046"/>
                <a:gd name="connsiteX3" fmla="*/ 627797 w 668741"/>
                <a:gd name="connsiteY3" fmla="*/ 207091 h 480046"/>
                <a:gd name="connsiteX4" fmla="*/ 668741 w 668741"/>
                <a:gd name="connsiteY4" fmla="*/ 200267 h 48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8741" h="480046">
                  <a:moveTo>
                    <a:pt x="0" y="480046"/>
                  </a:moveTo>
                  <a:cubicBezTo>
                    <a:pt x="102358" y="461849"/>
                    <a:pt x="204716" y="443652"/>
                    <a:pt x="286603" y="364040"/>
                  </a:cubicBezTo>
                  <a:cubicBezTo>
                    <a:pt x="368490" y="284428"/>
                    <a:pt x="434454" y="28532"/>
                    <a:pt x="491320" y="2374"/>
                  </a:cubicBezTo>
                  <a:cubicBezTo>
                    <a:pt x="548186" y="-23784"/>
                    <a:pt x="598227" y="174109"/>
                    <a:pt x="627797" y="207091"/>
                  </a:cubicBezTo>
                  <a:cubicBezTo>
                    <a:pt x="657367" y="240073"/>
                    <a:pt x="668741" y="200267"/>
                    <a:pt x="668741" y="200267"/>
                  </a:cubicBezTo>
                </a:path>
              </a:pathLst>
            </a:cu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964675" y="2157457"/>
              <a:ext cx="921224" cy="544800"/>
            </a:xfrm>
            <a:custGeom>
              <a:avLst/>
              <a:gdLst>
                <a:gd name="connsiteX0" fmla="*/ 0 w 921224"/>
                <a:gd name="connsiteY0" fmla="*/ 278668 h 544800"/>
                <a:gd name="connsiteX1" fmla="*/ 163773 w 921224"/>
                <a:gd name="connsiteY1" fmla="*/ 5713 h 544800"/>
                <a:gd name="connsiteX2" fmla="*/ 382137 w 921224"/>
                <a:gd name="connsiteY2" fmla="*/ 101247 h 544800"/>
                <a:gd name="connsiteX3" fmla="*/ 498143 w 921224"/>
                <a:gd name="connsiteY3" fmla="*/ 196782 h 544800"/>
                <a:gd name="connsiteX4" fmla="*/ 641444 w 921224"/>
                <a:gd name="connsiteY4" fmla="*/ 217253 h 544800"/>
                <a:gd name="connsiteX5" fmla="*/ 921224 w 921224"/>
                <a:gd name="connsiteY5" fmla="*/ 544800 h 54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1224" h="544800">
                  <a:moveTo>
                    <a:pt x="0" y="278668"/>
                  </a:moveTo>
                  <a:cubicBezTo>
                    <a:pt x="50042" y="156975"/>
                    <a:pt x="100084" y="35283"/>
                    <a:pt x="163773" y="5713"/>
                  </a:cubicBezTo>
                  <a:cubicBezTo>
                    <a:pt x="227463" y="-23857"/>
                    <a:pt x="326409" y="69402"/>
                    <a:pt x="382137" y="101247"/>
                  </a:cubicBezTo>
                  <a:cubicBezTo>
                    <a:pt x="437865" y="133092"/>
                    <a:pt x="454925" y="177448"/>
                    <a:pt x="498143" y="196782"/>
                  </a:cubicBezTo>
                  <a:cubicBezTo>
                    <a:pt x="541361" y="216116"/>
                    <a:pt x="570931" y="159250"/>
                    <a:pt x="641444" y="217253"/>
                  </a:cubicBezTo>
                  <a:cubicBezTo>
                    <a:pt x="711957" y="275256"/>
                    <a:pt x="816590" y="410028"/>
                    <a:pt x="921224" y="544800"/>
                  </a:cubicBezTo>
                </a:path>
              </a:pathLst>
            </a:cu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32675"/>
          </a:xfrm>
        </p:spPr>
        <p:txBody>
          <a:bodyPr/>
          <a:lstStyle/>
          <a:p>
            <a:r>
              <a:rPr lang="en-US" sz="4000" dirty="0"/>
              <a:t>Much More than Just intonation!</a:t>
            </a:r>
          </a:p>
        </p:txBody>
      </p:sp>
    </p:spTree>
    <p:extLst>
      <p:ext uri="{BB962C8B-B14F-4D97-AF65-F5344CB8AC3E}">
        <p14:creationId xmlns:p14="http://schemas.microsoft.com/office/powerpoint/2010/main" val="102712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9782"/>
            <a:ext cx="9144000" cy="1143000"/>
          </a:xfrm>
        </p:spPr>
        <p:txBody>
          <a:bodyPr/>
          <a:lstStyle/>
          <a:p>
            <a:r>
              <a:rPr lang="en-US"/>
              <a:t>Four Downstep (HL) Constructions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169" y="1308529"/>
            <a:ext cx="8229600" cy="4342729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Minor Third </a:t>
            </a:r>
            <a:r>
              <a:rPr lang="en-US" sz="2400" i="1" dirty="0"/>
              <a:t>(excuse </a:t>
            </a:r>
            <a:r>
              <a:rPr lang="en-US" sz="2400" i="1"/>
              <a:t>me) 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(H!H) </a:t>
            </a:r>
            <a:endParaRPr lang="en-US" sz="2400" i="1" dirty="0">
              <a:solidFill>
                <a:schemeClr val="tx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1800" dirty="0"/>
              <a:t>high, very flat, </a:t>
            </a:r>
            <a:r>
              <a:rPr lang="en-US" sz="1800" dirty="0" err="1"/>
              <a:t>downstep</a:t>
            </a:r>
            <a:r>
              <a:rPr lang="en-US" sz="1800" dirty="0"/>
              <a:t>, harmonic, lengthened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400" dirty="0"/>
              <a:t>Positive Assessment </a:t>
            </a:r>
            <a:r>
              <a:rPr lang="en-US" sz="2400" i="1" dirty="0"/>
              <a:t>(good </a:t>
            </a:r>
            <a:r>
              <a:rPr lang="en-US" sz="2400" i="1"/>
              <a:t>job!) 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(typically)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1800" dirty="0"/>
              <a:t>high initial pitch, lengthened second syllable, wide range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400" dirty="0"/>
              <a:t>Apology </a:t>
            </a:r>
            <a:r>
              <a:rPr lang="en-US" sz="2400" i="1" dirty="0"/>
              <a:t>(I’m really sorry)</a:t>
            </a:r>
          </a:p>
          <a:p>
            <a:pPr marL="0" indent="0">
              <a:buNone/>
            </a:pPr>
            <a:r>
              <a:rPr lang="en-US" sz="1800" dirty="0"/>
              <a:t>	small </a:t>
            </a:r>
            <a:r>
              <a:rPr lang="en-US" sz="1800" dirty="0" err="1"/>
              <a:t>downstep</a:t>
            </a:r>
            <a:r>
              <a:rPr lang="en-US" sz="1800" dirty="0"/>
              <a:t>, long second syllable, fairly flat</a:t>
            </a:r>
            <a:r>
              <a:rPr lang="en-US" sz="1800"/>
              <a:t>, slightly </a:t>
            </a:r>
            <a:r>
              <a:rPr lang="en-US" sz="1800" dirty="0"/>
              <a:t>creaky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400" dirty="0"/>
              <a:t>Cursing </a:t>
            </a:r>
            <a:r>
              <a:rPr lang="en-US" sz="2400" i="1" dirty="0"/>
              <a:t>(screw you) </a:t>
            </a:r>
          </a:p>
          <a:p>
            <a:pPr marL="0" indent="0">
              <a:buNone/>
            </a:pPr>
            <a:r>
              <a:rPr lang="en-US" sz="2000" i="1" dirty="0"/>
              <a:t>	</a:t>
            </a:r>
            <a:r>
              <a:rPr lang="en-US" sz="1800" dirty="0"/>
              <a:t>lengthened consonants, </a:t>
            </a:r>
            <a:r>
              <a:rPr lang="en-US" sz="1800"/>
              <a:t>tiny downstep</a:t>
            </a:r>
            <a:endParaRPr lang="en-US" sz="1800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0332E1-E82C-47DE-9D40-C87984DC0EFC}"/>
              </a:ext>
            </a:extLst>
          </p:cNvPr>
          <p:cNvSpPr txBox="1"/>
          <p:nvPr/>
        </p:nvSpPr>
        <p:spPr>
          <a:xfrm>
            <a:off x="461169" y="6511770"/>
            <a:ext cx="2001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Oliver Niebuhr (2015)</a:t>
            </a:r>
          </a:p>
        </p:txBody>
      </p:sp>
    </p:spTree>
    <p:extLst>
      <p:ext uri="{BB962C8B-B14F-4D97-AF65-F5344CB8AC3E}">
        <p14:creationId xmlns:p14="http://schemas.microsoft.com/office/powerpoint/2010/main" val="3401325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725367" y="1674975"/>
            <a:ext cx="2446544" cy="1039084"/>
            <a:chOff x="-48735" y="0"/>
            <a:chExt cx="1981937" cy="819745"/>
          </a:xfrm>
        </p:grpSpPr>
        <p:sp>
          <p:nvSpPr>
            <p:cNvPr id="10" name="Freeform 9"/>
            <p:cNvSpPr/>
            <p:nvPr/>
          </p:nvSpPr>
          <p:spPr bwMode="auto">
            <a:xfrm>
              <a:off x="541874" y="0"/>
              <a:ext cx="1391328" cy="431075"/>
            </a:xfrm>
            <a:custGeom>
              <a:avLst/>
              <a:gdLst>
                <a:gd name="connsiteX0" fmla="*/ 0 w 2770361"/>
                <a:gd name="connsiteY0" fmla="*/ 1142089 h 1142089"/>
                <a:gd name="connsiteX1" fmla="*/ 669957 w 2770361"/>
                <a:gd name="connsiteY1" fmla="*/ 834271 h 1142089"/>
                <a:gd name="connsiteX2" fmla="*/ 1222218 w 2770361"/>
                <a:gd name="connsiteY2" fmla="*/ 55673 h 1142089"/>
                <a:gd name="connsiteX3" fmla="*/ 1729212 w 2770361"/>
                <a:gd name="connsiteY3" fmla="*/ 137155 h 1142089"/>
                <a:gd name="connsiteX4" fmla="*/ 2091351 w 2770361"/>
                <a:gd name="connsiteY4" fmla="*/ 734683 h 1142089"/>
                <a:gd name="connsiteX5" fmla="*/ 2471596 w 2770361"/>
                <a:gd name="connsiteY5" fmla="*/ 988180 h 1142089"/>
                <a:gd name="connsiteX6" fmla="*/ 2770361 w 2770361"/>
                <a:gd name="connsiteY6" fmla="*/ 1006287 h 1142089"/>
                <a:gd name="connsiteX0" fmla="*/ 0 w 3294733"/>
                <a:gd name="connsiteY0" fmla="*/ 1255041 h 1255041"/>
                <a:gd name="connsiteX1" fmla="*/ 1194329 w 3294733"/>
                <a:gd name="connsiteY1" fmla="*/ 834271 h 1255041"/>
                <a:gd name="connsiteX2" fmla="*/ 1746590 w 3294733"/>
                <a:gd name="connsiteY2" fmla="*/ 55673 h 1255041"/>
                <a:gd name="connsiteX3" fmla="*/ 2253584 w 3294733"/>
                <a:gd name="connsiteY3" fmla="*/ 137155 h 1255041"/>
                <a:gd name="connsiteX4" fmla="*/ 2615723 w 3294733"/>
                <a:gd name="connsiteY4" fmla="*/ 734683 h 1255041"/>
                <a:gd name="connsiteX5" fmla="*/ 2995968 w 3294733"/>
                <a:gd name="connsiteY5" fmla="*/ 988180 h 1255041"/>
                <a:gd name="connsiteX6" fmla="*/ 3294733 w 3294733"/>
                <a:gd name="connsiteY6" fmla="*/ 1006287 h 1255041"/>
                <a:gd name="connsiteX0" fmla="*/ 0 w 3294733"/>
                <a:gd name="connsiteY0" fmla="*/ 1255041 h 1255041"/>
                <a:gd name="connsiteX1" fmla="*/ 1194329 w 3294733"/>
                <a:gd name="connsiteY1" fmla="*/ 834271 h 1255041"/>
                <a:gd name="connsiteX2" fmla="*/ 1746590 w 3294733"/>
                <a:gd name="connsiteY2" fmla="*/ 55673 h 1255041"/>
                <a:gd name="connsiteX3" fmla="*/ 2253584 w 3294733"/>
                <a:gd name="connsiteY3" fmla="*/ 137155 h 1255041"/>
                <a:gd name="connsiteX4" fmla="*/ 2615723 w 3294733"/>
                <a:gd name="connsiteY4" fmla="*/ 734683 h 1255041"/>
                <a:gd name="connsiteX5" fmla="*/ 2995968 w 3294733"/>
                <a:gd name="connsiteY5" fmla="*/ 988180 h 1255041"/>
                <a:gd name="connsiteX6" fmla="*/ 3294733 w 3294733"/>
                <a:gd name="connsiteY6" fmla="*/ 1006287 h 1255041"/>
                <a:gd name="connsiteX0" fmla="*/ 0 w 3294733"/>
                <a:gd name="connsiteY0" fmla="*/ 1255041 h 1255041"/>
                <a:gd name="connsiteX1" fmla="*/ 1194329 w 3294733"/>
                <a:gd name="connsiteY1" fmla="*/ 834271 h 1255041"/>
                <a:gd name="connsiteX2" fmla="*/ 1746590 w 3294733"/>
                <a:gd name="connsiteY2" fmla="*/ 55673 h 1255041"/>
                <a:gd name="connsiteX3" fmla="*/ 2253584 w 3294733"/>
                <a:gd name="connsiteY3" fmla="*/ 137155 h 1255041"/>
                <a:gd name="connsiteX4" fmla="*/ 2615723 w 3294733"/>
                <a:gd name="connsiteY4" fmla="*/ 734683 h 1255041"/>
                <a:gd name="connsiteX5" fmla="*/ 3294733 w 3294733"/>
                <a:gd name="connsiteY5" fmla="*/ 1006287 h 1255041"/>
                <a:gd name="connsiteX0" fmla="*/ 0 w 2796363"/>
                <a:gd name="connsiteY0" fmla="*/ 1255041 h 1255041"/>
                <a:gd name="connsiteX1" fmla="*/ 1194329 w 2796363"/>
                <a:gd name="connsiteY1" fmla="*/ 834271 h 1255041"/>
                <a:gd name="connsiteX2" fmla="*/ 1746590 w 2796363"/>
                <a:gd name="connsiteY2" fmla="*/ 55673 h 1255041"/>
                <a:gd name="connsiteX3" fmla="*/ 2253584 w 2796363"/>
                <a:gd name="connsiteY3" fmla="*/ 137155 h 1255041"/>
                <a:gd name="connsiteX4" fmla="*/ 2615723 w 2796363"/>
                <a:gd name="connsiteY4" fmla="*/ 734683 h 1255041"/>
                <a:gd name="connsiteX5" fmla="*/ 2796363 w 2796363"/>
                <a:gd name="connsiteY5" fmla="*/ 870745 h 1255041"/>
                <a:gd name="connsiteX0" fmla="*/ 0 w 2796363"/>
                <a:gd name="connsiteY0" fmla="*/ 1255041 h 1255041"/>
                <a:gd name="connsiteX1" fmla="*/ 291001 w 2796363"/>
                <a:gd name="connsiteY1" fmla="*/ 1162549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  <a:gd name="connsiteX0" fmla="*/ 0 w 2796363"/>
                <a:gd name="connsiteY0" fmla="*/ 1255041 h 1255041"/>
                <a:gd name="connsiteX1" fmla="*/ 291001 w 2796363"/>
                <a:gd name="connsiteY1" fmla="*/ 1162549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  <a:gd name="connsiteX0" fmla="*/ 0 w 2796363"/>
                <a:gd name="connsiteY0" fmla="*/ 1255041 h 1255041"/>
                <a:gd name="connsiteX1" fmla="*/ 373340 w 2796363"/>
                <a:gd name="connsiteY1" fmla="*/ 1198694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  <a:gd name="connsiteX0" fmla="*/ 0 w 2796363"/>
                <a:gd name="connsiteY0" fmla="*/ 1255041 h 1255041"/>
                <a:gd name="connsiteX1" fmla="*/ 373340 w 2796363"/>
                <a:gd name="connsiteY1" fmla="*/ 1198694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  <a:gd name="connsiteX0" fmla="*/ 0 w 2796363"/>
                <a:gd name="connsiteY0" fmla="*/ 1255041 h 1255041"/>
                <a:gd name="connsiteX1" fmla="*/ 373340 w 2796363"/>
                <a:gd name="connsiteY1" fmla="*/ 1198694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6363" h="1255041">
                  <a:moveTo>
                    <a:pt x="0" y="1255041"/>
                  </a:moveTo>
                  <a:cubicBezTo>
                    <a:pt x="48500" y="1239626"/>
                    <a:pt x="182952" y="1241714"/>
                    <a:pt x="373340" y="1198694"/>
                  </a:cubicBezTo>
                  <a:cubicBezTo>
                    <a:pt x="923421" y="1069830"/>
                    <a:pt x="965454" y="1024774"/>
                    <a:pt x="1194329" y="834271"/>
                  </a:cubicBezTo>
                  <a:cubicBezTo>
                    <a:pt x="1423204" y="643768"/>
                    <a:pt x="1570048" y="171859"/>
                    <a:pt x="1746590" y="55673"/>
                  </a:cubicBezTo>
                  <a:cubicBezTo>
                    <a:pt x="1923133" y="-60513"/>
                    <a:pt x="2108729" y="23987"/>
                    <a:pt x="2253584" y="137155"/>
                  </a:cubicBezTo>
                  <a:cubicBezTo>
                    <a:pt x="2398439" y="250323"/>
                    <a:pt x="2525260" y="612418"/>
                    <a:pt x="2615723" y="734683"/>
                  </a:cubicBezTo>
                  <a:cubicBezTo>
                    <a:pt x="2706186" y="856948"/>
                    <a:pt x="2654903" y="814161"/>
                    <a:pt x="2796363" y="870745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541874" y="456118"/>
              <a:ext cx="1391327" cy="236664"/>
            </a:xfrm>
            <a:custGeom>
              <a:avLst/>
              <a:gdLst>
                <a:gd name="connsiteX0" fmla="*/ 0 w 2670772"/>
                <a:gd name="connsiteY0" fmla="*/ 921933 h 921933"/>
                <a:gd name="connsiteX1" fmla="*/ 669956 w 2670772"/>
                <a:gd name="connsiteY1" fmla="*/ 740864 h 921933"/>
                <a:gd name="connsiteX2" fmla="*/ 1167897 w 2670772"/>
                <a:gd name="connsiteY2" fmla="*/ 98068 h 921933"/>
                <a:gd name="connsiteX3" fmla="*/ 1620570 w 2670772"/>
                <a:gd name="connsiteY3" fmla="*/ 43747 h 921933"/>
                <a:gd name="connsiteX4" fmla="*/ 1991762 w 2670772"/>
                <a:gd name="connsiteY4" fmla="*/ 505474 h 921933"/>
                <a:gd name="connsiteX5" fmla="*/ 2281473 w 2670772"/>
                <a:gd name="connsiteY5" fmla="*/ 795185 h 921933"/>
                <a:gd name="connsiteX6" fmla="*/ 2670772 w 2670772"/>
                <a:gd name="connsiteY6" fmla="*/ 876666 h 9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0772" h="921933">
                  <a:moveTo>
                    <a:pt x="0" y="921933"/>
                  </a:moveTo>
                  <a:cubicBezTo>
                    <a:pt x="237653" y="900054"/>
                    <a:pt x="475307" y="878175"/>
                    <a:pt x="669956" y="740864"/>
                  </a:cubicBezTo>
                  <a:cubicBezTo>
                    <a:pt x="864606" y="603553"/>
                    <a:pt x="1009461" y="214254"/>
                    <a:pt x="1167897" y="98068"/>
                  </a:cubicBezTo>
                  <a:cubicBezTo>
                    <a:pt x="1326333" y="-18118"/>
                    <a:pt x="1483259" y="-24154"/>
                    <a:pt x="1620570" y="43747"/>
                  </a:cubicBezTo>
                  <a:cubicBezTo>
                    <a:pt x="1757881" y="111648"/>
                    <a:pt x="1881612" y="380234"/>
                    <a:pt x="1991762" y="505474"/>
                  </a:cubicBezTo>
                  <a:cubicBezTo>
                    <a:pt x="2101913" y="630714"/>
                    <a:pt x="2168305" y="733320"/>
                    <a:pt x="2281473" y="795185"/>
                  </a:cubicBezTo>
                  <a:cubicBezTo>
                    <a:pt x="2394641" y="857050"/>
                    <a:pt x="2670772" y="876666"/>
                    <a:pt x="2670772" y="876666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12" name="TextBox 6"/>
            <p:cNvSpPr txBox="1"/>
            <p:nvPr/>
          </p:nvSpPr>
          <p:spPr>
            <a:xfrm>
              <a:off x="60270" y="278331"/>
              <a:ext cx="485205" cy="267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 dirty="0">
                  <a:effectLst/>
                  <a:latin typeface="Calibri" panose="020F050202020403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pitch</a:t>
              </a:r>
              <a:endParaRPr lang="en-US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endParaRPr>
            </a:p>
          </p:txBody>
        </p:sp>
        <p:sp>
          <p:nvSpPr>
            <p:cNvPr id="13" name="TextBox 7"/>
            <p:cNvSpPr txBox="1"/>
            <p:nvPr/>
          </p:nvSpPr>
          <p:spPr>
            <a:xfrm>
              <a:off x="-48735" y="552656"/>
              <a:ext cx="612206" cy="267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effectLst/>
                  <a:latin typeface="Calibri" panose="020F050202020403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energy</a:t>
              </a:r>
              <a:endParaRPr lang="en-US">
                <a:effectLst/>
                <a:latin typeface="Times New Roman" panose="02020603050405020304" pitchFamily="18" charset="0"/>
                <a:ea typeface="MS Mincho" panose="02020609040205080304" pitchFamily="49" charset="-128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365058" y="1778289"/>
            <a:ext cx="2661934" cy="1021394"/>
            <a:chOff x="-17636" y="0"/>
            <a:chExt cx="1950837" cy="786719"/>
          </a:xfrm>
        </p:grpSpPr>
        <p:sp>
          <p:nvSpPr>
            <p:cNvPr id="6" name="Freeform 5"/>
            <p:cNvSpPr/>
            <p:nvPr/>
          </p:nvSpPr>
          <p:spPr bwMode="auto">
            <a:xfrm>
              <a:off x="541874" y="0"/>
              <a:ext cx="1391327" cy="416750"/>
            </a:xfrm>
            <a:custGeom>
              <a:avLst/>
              <a:gdLst>
                <a:gd name="connsiteX0" fmla="*/ 0 w 2770361"/>
                <a:gd name="connsiteY0" fmla="*/ 1142089 h 1142089"/>
                <a:gd name="connsiteX1" fmla="*/ 669957 w 2770361"/>
                <a:gd name="connsiteY1" fmla="*/ 834271 h 1142089"/>
                <a:gd name="connsiteX2" fmla="*/ 1222218 w 2770361"/>
                <a:gd name="connsiteY2" fmla="*/ 55673 h 1142089"/>
                <a:gd name="connsiteX3" fmla="*/ 1729212 w 2770361"/>
                <a:gd name="connsiteY3" fmla="*/ 137155 h 1142089"/>
                <a:gd name="connsiteX4" fmla="*/ 2091351 w 2770361"/>
                <a:gd name="connsiteY4" fmla="*/ 734683 h 1142089"/>
                <a:gd name="connsiteX5" fmla="*/ 2471596 w 2770361"/>
                <a:gd name="connsiteY5" fmla="*/ 988180 h 1142089"/>
                <a:gd name="connsiteX6" fmla="*/ 2770361 w 2770361"/>
                <a:gd name="connsiteY6" fmla="*/ 1006287 h 1142089"/>
                <a:gd name="connsiteX0" fmla="*/ 0 w 3294733"/>
                <a:gd name="connsiteY0" fmla="*/ 1255041 h 1255041"/>
                <a:gd name="connsiteX1" fmla="*/ 1194329 w 3294733"/>
                <a:gd name="connsiteY1" fmla="*/ 834271 h 1255041"/>
                <a:gd name="connsiteX2" fmla="*/ 1746590 w 3294733"/>
                <a:gd name="connsiteY2" fmla="*/ 55673 h 1255041"/>
                <a:gd name="connsiteX3" fmla="*/ 2253584 w 3294733"/>
                <a:gd name="connsiteY3" fmla="*/ 137155 h 1255041"/>
                <a:gd name="connsiteX4" fmla="*/ 2615723 w 3294733"/>
                <a:gd name="connsiteY4" fmla="*/ 734683 h 1255041"/>
                <a:gd name="connsiteX5" fmla="*/ 2995968 w 3294733"/>
                <a:gd name="connsiteY5" fmla="*/ 988180 h 1255041"/>
                <a:gd name="connsiteX6" fmla="*/ 3294733 w 3294733"/>
                <a:gd name="connsiteY6" fmla="*/ 1006287 h 1255041"/>
                <a:gd name="connsiteX0" fmla="*/ 0 w 3294733"/>
                <a:gd name="connsiteY0" fmla="*/ 1255041 h 1255041"/>
                <a:gd name="connsiteX1" fmla="*/ 1194329 w 3294733"/>
                <a:gd name="connsiteY1" fmla="*/ 834271 h 1255041"/>
                <a:gd name="connsiteX2" fmla="*/ 1746590 w 3294733"/>
                <a:gd name="connsiteY2" fmla="*/ 55673 h 1255041"/>
                <a:gd name="connsiteX3" fmla="*/ 2253584 w 3294733"/>
                <a:gd name="connsiteY3" fmla="*/ 137155 h 1255041"/>
                <a:gd name="connsiteX4" fmla="*/ 2615723 w 3294733"/>
                <a:gd name="connsiteY4" fmla="*/ 734683 h 1255041"/>
                <a:gd name="connsiteX5" fmla="*/ 2995968 w 3294733"/>
                <a:gd name="connsiteY5" fmla="*/ 988180 h 1255041"/>
                <a:gd name="connsiteX6" fmla="*/ 3294733 w 3294733"/>
                <a:gd name="connsiteY6" fmla="*/ 1006287 h 1255041"/>
                <a:gd name="connsiteX0" fmla="*/ 0 w 3294733"/>
                <a:gd name="connsiteY0" fmla="*/ 1255041 h 1255041"/>
                <a:gd name="connsiteX1" fmla="*/ 1194329 w 3294733"/>
                <a:gd name="connsiteY1" fmla="*/ 834271 h 1255041"/>
                <a:gd name="connsiteX2" fmla="*/ 1746590 w 3294733"/>
                <a:gd name="connsiteY2" fmla="*/ 55673 h 1255041"/>
                <a:gd name="connsiteX3" fmla="*/ 2253584 w 3294733"/>
                <a:gd name="connsiteY3" fmla="*/ 137155 h 1255041"/>
                <a:gd name="connsiteX4" fmla="*/ 2615723 w 3294733"/>
                <a:gd name="connsiteY4" fmla="*/ 734683 h 1255041"/>
                <a:gd name="connsiteX5" fmla="*/ 3294733 w 3294733"/>
                <a:gd name="connsiteY5" fmla="*/ 1006287 h 1255041"/>
                <a:gd name="connsiteX0" fmla="*/ 0 w 2796363"/>
                <a:gd name="connsiteY0" fmla="*/ 1255041 h 1255041"/>
                <a:gd name="connsiteX1" fmla="*/ 1194329 w 2796363"/>
                <a:gd name="connsiteY1" fmla="*/ 834271 h 1255041"/>
                <a:gd name="connsiteX2" fmla="*/ 1746590 w 2796363"/>
                <a:gd name="connsiteY2" fmla="*/ 55673 h 1255041"/>
                <a:gd name="connsiteX3" fmla="*/ 2253584 w 2796363"/>
                <a:gd name="connsiteY3" fmla="*/ 137155 h 1255041"/>
                <a:gd name="connsiteX4" fmla="*/ 2615723 w 2796363"/>
                <a:gd name="connsiteY4" fmla="*/ 734683 h 1255041"/>
                <a:gd name="connsiteX5" fmla="*/ 2796363 w 2796363"/>
                <a:gd name="connsiteY5" fmla="*/ 870745 h 1255041"/>
                <a:gd name="connsiteX0" fmla="*/ 0 w 2796363"/>
                <a:gd name="connsiteY0" fmla="*/ 1255041 h 1255041"/>
                <a:gd name="connsiteX1" fmla="*/ 291001 w 2796363"/>
                <a:gd name="connsiteY1" fmla="*/ 1162549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  <a:gd name="connsiteX0" fmla="*/ 0 w 2796363"/>
                <a:gd name="connsiteY0" fmla="*/ 1255041 h 1255041"/>
                <a:gd name="connsiteX1" fmla="*/ 291001 w 2796363"/>
                <a:gd name="connsiteY1" fmla="*/ 1162549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  <a:gd name="connsiteX0" fmla="*/ 0 w 2796363"/>
                <a:gd name="connsiteY0" fmla="*/ 1255041 h 1255041"/>
                <a:gd name="connsiteX1" fmla="*/ 373340 w 2796363"/>
                <a:gd name="connsiteY1" fmla="*/ 1198694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  <a:gd name="connsiteX0" fmla="*/ 0 w 2796363"/>
                <a:gd name="connsiteY0" fmla="*/ 1255041 h 1255041"/>
                <a:gd name="connsiteX1" fmla="*/ 373340 w 2796363"/>
                <a:gd name="connsiteY1" fmla="*/ 1198694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  <a:gd name="connsiteX0" fmla="*/ 0 w 2796363"/>
                <a:gd name="connsiteY0" fmla="*/ 1255041 h 1255041"/>
                <a:gd name="connsiteX1" fmla="*/ 373340 w 2796363"/>
                <a:gd name="connsiteY1" fmla="*/ 1198694 h 1255041"/>
                <a:gd name="connsiteX2" fmla="*/ 1194329 w 2796363"/>
                <a:gd name="connsiteY2" fmla="*/ 834271 h 1255041"/>
                <a:gd name="connsiteX3" fmla="*/ 1746590 w 2796363"/>
                <a:gd name="connsiteY3" fmla="*/ 55673 h 1255041"/>
                <a:gd name="connsiteX4" fmla="*/ 2253584 w 2796363"/>
                <a:gd name="connsiteY4" fmla="*/ 137155 h 1255041"/>
                <a:gd name="connsiteX5" fmla="*/ 2615723 w 2796363"/>
                <a:gd name="connsiteY5" fmla="*/ 734683 h 1255041"/>
                <a:gd name="connsiteX6" fmla="*/ 2796363 w 2796363"/>
                <a:gd name="connsiteY6" fmla="*/ 870745 h 1255041"/>
                <a:gd name="connsiteX0" fmla="*/ 0 w 3297584"/>
                <a:gd name="connsiteY0" fmla="*/ 1255041 h 1255041"/>
                <a:gd name="connsiteX1" fmla="*/ 373340 w 3297584"/>
                <a:gd name="connsiteY1" fmla="*/ 1198694 h 1255041"/>
                <a:gd name="connsiteX2" fmla="*/ 1194329 w 3297584"/>
                <a:gd name="connsiteY2" fmla="*/ 834271 h 1255041"/>
                <a:gd name="connsiteX3" fmla="*/ 1746590 w 3297584"/>
                <a:gd name="connsiteY3" fmla="*/ 55673 h 1255041"/>
                <a:gd name="connsiteX4" fmla="*/ 2253584 w 3297584"/>
                <a:gd name="connsiteY4" fmla="*/ 137155 h 1255041"/>
                <a:gd name="connsiteX5" fmla="*/ 2615723 w 3297584"/>
                <a:gd name="connsiteY5" fmla="*/ 734683 h 1255041"/>
                <a:gd name="connsiteX6" fmla="*/ 3297584 w 3297584"/>
                <a:gd name="connsiteY6" fmla="*/ 1015955 h 1255041"/>
                <a:gd name="connsiteX0" fmla="*/ 0 w 3297584"/>
                <a:gd name="connsiteY0" fmla="*/ 1243978 h 1243978"/>
                <a:gd name="connsiteX1" fmla="*/ 373340 w 3297584"/>
                <a:gd name="connsiteY1" fmla="*/ 1187631 h 1243978"/>
                <a:gd name="connsiteX2" fmla="*/ 1194329 w 3297584"/>
                <a:gd name="connsiteY2" fmla="*/ 823208 h 1243978"/>
                <a:gd name="connsiteX3" fmla="*/ 1746590 w 3297584"/>
                <a:gd name="connsiteY3" fmla="*/ 44610 h 1243978"/>
                <a:gd name="connsiteX4" fmla="*/ 2245230 w 3297584"/>
                <a:gd name="connsiteY4" fmla="*/ 162394 h 1243978"/>
                <a:gd name="connsiteX5" fmla="*/ 2615723 w 3297584"/>
                <a:gd name="connsiteY5" fmla="*/ 723620 h 1243978"/>
                <a:gd name="connsiteX6" fmla="*/ 3297584 w 3297584"/>
                <a:gd name="connsiteY6" fmla="*/ 1004892 h 1243978"/>
                <a:gd name="connsiteX0" fmla="*/ 273989 w 2970109"/>
                <a:gd name="connsiteY0" fmla="*/ 1280281 h 1280281"/>
                <a:gd name="connsiteX1" fmla="*/ 45865 w 2970109"/>
                <a:gd name="connsiteY1" fmla="*/ 1187631 h 1280281"/>
                <a:gd name="connsiteX2" fmla="*/ 866854 w 2970109"/>
                <a:gd name="connsiteY2" fmla="*/ 823208 h 1280281"/>
                <a:gd name="connsiteX3" fmla="*/ 1419115 w 2970109"/>
                <a:gd name="connsiteY3" fmla="*/ 44610 h 1280281"/>
                <a:gd name="connsiteX4" fmla="*/ 1917755 w 2970109"/>
                <a:gd name="connsiteY4" fmla="*/ 162394 h 1280281"/>
                <a:gd name="connsiteX5" fmla="*/ 2288248 w 2970109"/>
                <a:gd name="connsiteY5" fmla="*/ 723620 h 1280281"/>
                <a:gd name="connsiteX6" fmla="*/ 2970109 w 2970109"/>
                <a:gd name="connsiteY6" fmla="*/ 1004892 h 1280281"/>
                <a:gd name="connsiteX0" fmla="*/ 273989 w 2970109"/>
                <a:gd name="connsiteY0" fmla="*/ 1280281 h 1280281"/>
                <a:gd name="connsiteX1" fmla="*/ 45865 w 2970109"/>
                <a:gd name="connsiteY1" fmla="*/ 1187631 h 1280281"/>
                <a:gd name="connsiteX2" fmla="*/ 866854 w 2970109"/>
                <a:gd name="connsiteY2" fmla="*/ 823208 h 1280281"/>
                <a:gd name="connsiteX3" fmla="*/ 1419115 w 2970109"/>
                <a:gd name="connsiteY3" fmla="*/ 44610 h 1280281"/>
                <a:gd name="connsiteX4" fmla="*/ 1917755 w 2970109"/>
                <a:gd name="connsiteY4" fmla="*/ 162394 h 1280281"/>
                <a:gd name="connsiteX5" fmla="*/ 2288248 w 2970109"/>
                <a:gd name="connsiteY5" fmla="*/ 723620 h 1280281"/>
                <a:gd name="connsiteX6" fmla="*/ 2970109 w 2970109"/>
                <a:gd name="connsiteY6" fmla="*/ 1004892 h 1280281"/>
                <a:gd name="connsiteX0" fmla="*/ 273989 w 2970109"/>
                <a:gd name="connsiteY0" fmla="*/ 1280281 h 1280281"/>
                <a:gd name="connsiteX1" fmla="*/ 45865 w 2970109"/>
                <a:gd name="connsiteY1" fmla="*/ 1187631 h 1280281"/>
                <a:gd name="connsiteX2" fmla="*/ 866854 w 2970109"/>
                <a:gd name="connsiteY2" fmla="*/ 823208 h 1280281"/>
                <a:gd name="connsiteX3" fmla="*/ 1419115 w 2970109"/>
                <a:gd name="connsiteY3" fmla="*/ 44610 h 1280281"/>
                <a:gd name="connsiteX4" fmla="*/ 1917755 w 2970109"/>
                <a:gd name="connsiteY4" fmla="*/ 162394 h 1280281"/>
                <a:gd name="connsiteX5" fmla="*/ 2288248 w 2970109"/>
                <a:gd name="connsiteY5" fmla="*/ 723620 h 1280281"/>
                <a:gd name="connsiteX6" fmla="*/ 2970109 w 2970109"/>
                <a:gd name="connsiteY6" fmla="*/ 1004892 h 1280281"/>
                <a:gd name="connsiteX0" fmla="*/ 273989 w 2970109"/>
                <a:gd name="connsiteY0" fmla="*/ 1280281 h 1280281"/>
                <a:gd name="connsiteX1" fmla="*/ 45865 w 2970109"/>
                <a:gd name="connsiteY1" fmla="*/ 1187631 h 1280281"/>
                <a:gd name="connsiteX2" fmla="*/ 866854 w 2970109"/>
                <a:gd name="connsiteY2" fmla="*/ 823208 h 1280281"/>
                <a:gd name="connsiteX3" fmla="*/ 1419115 w 2970109"/>
                <a:gd name="connsiteY3" fmla="*/ 44610 h 1280281"/>
                <a:gd name="connsiteX4" fmla="*/ 1917755 w 2970109"/>
                <a:gd name="connsiteY4" fmla="*/ 162394 h 1280281"/>
                <a:gd name="connsiteX5" fmla="*/ 2288248 w 2970109"/>
                <a:gd name="connsiteY5" fmla="*/ 723620 h 1280281"/>
                <a:gd name="connsiteX6" fmla="*/ 2970109 w 2970109"/>
                <a:gd name="connsiteY6" fmla="*/ 1004892 h 1280281"/>
                <a:gd name="connsiteX0" fmla="*/ 10530 w 2706650"/>
                <a:gd name="connsiteY0" fmla="*/ 1280281 h 1280281"/>
                <a:gd name="connsiteX1" fmla="*/ 99846 w 2706650"/>
                <a:gd name="connsiteY1" fmla="*/ 1236036 h 1280281"/>
                <a:gd name="connsiteX2" fmla="*/ 603395 w 2706650"/>
                <a:gd name="connsiteY2" fmla="*/ 823208 h 1280281"/>
                <a:gd name="connsiteX3" fmla="*/ 1155656 w 2706650"/>
                <a:gd name="connsiteY3" fmla="*/ 44610 h 1280281"/>
                <a:gd name="connsiteX4" fmla="*/ 1654296 w 2706650"/>
                <a:gd name="connsiteY4" fmla="*/ 162394 h 1280281"/>
                <a:gd name="connsiteX5" fmla="*/ 2024789 w 2706650"/>
                <a:gd name="connsiteY5" fmla="*/ 723620 h 1280281"/>
                <a:gd name="connsiteX6" fmla="*/ 2706650 w 2706650"/>
                <a:gd name="connsiteY6" fmla="*/ 1004892 h 1280281"/>
                <a:gd name="connsiteX0" fmla="*/ 0 w 2696120"/>
                <a:gd name="connsiteY0" fmla="*/ 1280281 h 1280281"/>
                <a:gd name="connsiteX1" fmla="*/ 592865 w 2696120"/>
                <a:gd name="connsiteY1" fmla="*/ 823208 h 1280281"/>
                <a:gd name="connsiteX2" fmla="*/ 1145126 w 2696120"/>
                <a:gd name="connsiteY2" fmla="*/ 44610 h 1280281"/>
                <a:gd name="connsiteX3" fmla="*/ 1643766 w 2696120"/>
                <a:gd name="connsiteY3" fmla="*/ 162394 h 1280281"/>
                <a:gd name="connsiteX4" fmla="*/ 2014259 w 2696120"/>
                <a:gd name="connsiteY4" fmla="*/ 723620 h 1280281"/>
                <a:gd name="connsiteX5" fmla="*/ 2696120 w 2696120"/>
                <a:gd name="connsiteY5" fmla="*/ 1004892 h 1280281"/>
                <a:gd name="connsiteX0" fmla="*/ 0 w 2696120"/>
                <a:gd name="connsiteY0" fmla="*/ 1302294 h 1302294"/>
                <a:gd name="connsiteX1" fmla="*/ 592865 w 2696120"/>
                <a:gd name="connsiteY1" fmla="*/ 845221 h 1302294"/>
                <a:gd name="connsiteX2" fmla="*/ 1145126 w 2696120"/>
                <a:gd name="connsiteY2" fmla="*/ 66623 h 1302294"/>
                <a:gd name="connsiteX3" fmla="*/ 1643766 w 2696120"/>
                <a:gd name="connsiteY3" fmla="*/ 184407 h 1302294"/>
                <a:gd name="connsiteX4" fmla="*/ 2014259 w 2696120"/>
                <a:gd name="connsiteY4" fmla="*/ 745633 h 1302294"/>
                <a:gd name="connsiteX5" fmla="*/ 2696120 w 2696120"/>
                <a:gd name="connsiteY5" fmla="*/ 1026905 h 1302294"/>
                <a:gd name="connsiteX0" fmla="*/ 0 w 2696120"/>
                <a:gd name="connsiteY0" fmla="*/ 1282476 h 1282476"/>
                <a:gd name="connsiteX1" fmla="*/ 592865 w 2696120"/>
                <a:gd name="connsiteY1" fmla="*/ 825403 h 1282476"/>
                <a:gd name="connsiteX2" fmla="*/ 1145126 w 2696120"/>
                <a:gd name="connsiteY2" fmla="*/ 46805 h 1282476"/>
                <a:gd name="connsiteX3" fmla="*/ 1643766 w 2696120"/>
                <a:gd name="connsiteY3" fmla="*/ 164589 h 1282476"/>
                <a:gd name="connsiteX4" fmla="*/ 2196920 w 2696120"/>
                <a:gd name="connsiteY4" fmla="*/ 798423 h 1282476"/>
                <a:gd name="connsiteX5" fmla="*/ 2696120 w 2696120"/>
                <a:gd name="connsiteY5" fmla="*/ 1007087 h 1282476"/>
                <a:gd name="connsiteX0" fmla="*/ 0 w 2696120"/>
                <a:gd name="connsiteY0" fmla="*/ 1292453 h 1292453"/>
                <a:gd name="connsiteX1" fmla="*/ 592865 w 2696120"/>
                <a:gd name="connsiteY1" fmla="*/ 835380 h 1292453"/>
                <a:gd name="connsiteX2" fmla="*/ 1256310 w 2696120"/>
                <a:gd name="connsiteY2" fmla="*/ 44681 h 1292453"/>
                <a:gd name="connsiteX3" fmla="*/ 1643766 w 2696120"/>
                <a:gd name="connsiteY3" fmla="*/ 174566 h 1292453"/>
                <a:gd name="connsiteX4" fmla="*/ 2196920 w 2696120"/>
                <a:gd name="connsiteY4" fmla="*/ 808400 h 1292453"/>
                <a:gd name="connsiteX5" fmla="*/ 2696120 w 2696120"/>
                <a:gd name="connsiteY5" fmla="*/ 1017064 h 1292453"/>
                <a:gd name="connsiteX0" fmla="*/ 0 w 2696120"/>
                <a:gd name="connsiteY0" fmla="*/ 1261245 h 1261245"/>
                <a:gd name="connsiteX1" fmla="*/ 592865 w 2696120"/>
                <a:gd name="connsiteY1" fmla="*/ 804172 h 1261245"/>
                <a:gd name="connsiteX2" fmla="*/ 1256310 w 2696120"/>
                <a:gd name="connsiteY2" fmla="*/ 13473 h 1261245"/>
                <a:gd name="connsiteX3" fmla="*/ 1643766 w 2696120"/>
                <a:gd name="connsiteY3" fmla="*/ 143358 h 1261245"/>
                <a:gd name="connsiteX4" fmla="*/ 2196920 w 2696120"/>
                <a:gd name="connsiteY4" fmla="*/ 777192 h 1261245"/>
                <a:gd name="connsiteX5" fmla="*/ 2696120 w 2696120"/>
                <a:gd name="connsiteY5" fmla="*/ 985856 h 1261245"/>
                <a:gd name="connsiteX0" fmla="*/ 0 w 2696120"/>
                <a:gd name="connsiteY0" fmla="*/ 1276594 h 1276594"/>
                <a:gd name="connsiteX1" fmla="*/ 592865 w 2696120"/>
                <a:gd name="connsiteY1" fmla="*/ 819521 h 1276594"/>
                <a:gd name="connsiteX2" fmla="*/ 1256310 w 2696120"/>
                <a:gd name="connsiteY2" fmla="*/ 28822 h 1276594"/>
                <a:gd name="connsiteX3" fmla="*/ 1707300 w 2696120"/>
                <a:gd name="connsiteY3" fmla="*/ 231312 h 1276594"/>
                <a:gd name="connsiteX4" fmla="*/ 2196920 w 2696120"/>
                <a:gd name="connsiteY4" fmla="*/ 792541 h 1276594"/>
                <a:gd name="connsiteX5" fmla="*/ 2696120 w 2696120"/>
                <a:gd name="connsiteY5" fmla="*/ 1001205 h 1276594"/>
                <a:gd name="connsiteX0" fmla="*/ 0 w 2696120"/>
                <a:gd name="connsiteY0" fmla="*/ 1244062 h 1244062"/>
                <a:gd name="connsiteX1" fmla="*/ 592865 w 2696120"/>
                <a:gd name="connsiteY1" fmla="*/ 786989 h 1244062"/>
                <a:gd name="connsiteX2" fmla="*/ 1343669 w 2696120"/>
                <a:gd name="connsiteY2" fmla="*/ 32596 h 1244062"/>
                <a:gd name="connsiteX3" fmla="*/ 1707300 w 2696120"/>
                <a:gd name="connsiteY3" fmla="*/ 198780 h 1244062"/>
                <a:gd name="connsiteX4" fmla="*/ 2196920 w 2696120"/>
                <a:gd name="connsiteY4" fmla="*/ 760009 h 1244062"/>
                <a:gd name="connsiteX5" fmla="*/ 2696120 w 2696120"/>
                <a:gd name="connsiteY5" fmla="*/ 968673 h 1244062"/>
                <a:gd name="connsiteX0" fmla="*/ 0 w 2696120"/>
                <a:gd name="connsiteY0" fmla="*/ 1213335 h 1213335"/>
                <a:gd name="connsiteX1" fmla="*/ 592865 w 2696120"/>
                <a:gd name="connsiteY1" fmla="*/ 756262 h 1213335"/>
                <a:gd name="connsiteX2" fmla="*/ 1343669 w 2696120"/>
                <a:gd name="connsiteY2" fmla="*/ 1869 h 1213335"/>
                <a:gd name="connsiteX3" fmla="*/ 1707300 w 2696120"/>
                <a:gd name="connsiteY3" fmla="*/ 168053 h 1213335"/>
                <a:gd name="connsiteX4" fmla="*/ 2196920 w 2696120"/>
                <a:gd name="connsiteY4" fmla="*/ 729282 h 1213335"/>
                <a:gd name="connsiteX5" fmla="*/ 2696120 w 2696120"/>
                <a:gd name="connsiteY5" fmla="*/ 937946 h 12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6120" h="1213335">
                  <a:moveTo>
                    <a:pt x="0" y="1213335"/>
                  </a:moveTo>
                  <a:cubicBezTo>
                    <a:pt x="123514" y="1118112"/>
                    <a:pt x="368920" y="958173"/>
                    <a:pt x="592865" y="756262"/>
                  </a:cubicBezTo>
                  <a:cubicBezTo>
                    <a:pt x="816810" y="554351"/>
                    <a:pt x="1126165" y="15197"/>
                    <a:pt x="1343669" y="1869"/>
                  </a:cubicBezTo>
                  <a:cubicBezTo>
                    <a:pt x="1561173" y="-11459"/>
                    <a:pt x="1565092" y="46818"/>
                    <a:pt x="1707300" y="168053"/>
                  </a:cubicBezTo>
                  <a:cubicBezTo>
                    <a:pt x="1849509" y="289289"/>
                    <a:pt x="2032117" y="600967"/>
                    <a:pt x="2196920" y="729282"/>
                  </a:cubicBezTo>
                  <a:cubicBezTo>
                    <a:pt x="2361723" y="857597"/>
                    <a:pt x="2554660" y="881362"/>
                    <a:pt x="2696120" y="937946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541874" y="429323"/>
              <a:ext cx="1391327" cy="236664"/>
            </a:xfrm>
            <a:custGeom>
              <a:avLst/>
              <a:gdLst>
                <a:gd name="connsiteX0" fmla="*/ 0 w 2670772"/>
                <a:gd name="connsiteY0" fmla="*/ 921933 h 921933"/>
                <a:gd name="connsiteX1" fmla="*/ 669956 w 2670772"/>
                <a:gd name="connsiteY1" fmla="*/ 740864 h 921933"/>
                <a:gd name="connsiteX2" fmla="*/ 1167897 w 2670772"/>
                <a:gd name="connsiteY2" fmla="*/ 98068 h 921933"/>
                <a:gd name="connsiteX3" fmla="*/ 1620570 w 2670772"/>
                <a:gd name="connsiteY3" fmla="*/ 43747 h 921933"/>
                <a:gd name="connsiteX4" fmla="*/ 1991762 w 2670772"/>
                <a:gd name="connsiteY4" fmla="*/ 505474 h 921933"/>
                <a:gd name="connsiteX5" fmla="*/ 2281473 w 2670772"/>
                <a:gd name="connsiteY5" fmla="*/ 795185 h 921933"/>
                <a:gd name="connsiteX6" fmla="*/ 2670772 w 2670772"/>
                <a:gd name="connsiteY6" fmla="*/ 876666 h 9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0772" h="921933">
                  <a:moveTo>
                    <a:pt x="0" y="921933"/>
                  </a:moveTo>
                  <a:cubicBezTo>
                    <a:pt x="237653" y="900054"/>
                    <a:pt x="475307" y="878175"/>
                    <a:pt x="669956" y="740864"/>
                  </a:cubicBezTo>
                  <a:cubicBezTo>
                    <a:pt x="864606" y="603553"/>
                    <a:pt x="1009461" y="214254"/>
                    <a:pt x="1167897" y="98068"/>
                  </a:cubicBezTo>
                  <a:cubicBezTo>
                    <a:pt x="1326333" y="-18118"/>
                    <a:pt x="1483259" y="-24154"/>
                    <a:pt x="1620570" y="43747"/>
                  </a:cubicBezTo>
                  <a:cubicBezTo>
                    <a:pt x="1757881" y="111648"/>
                    <a:pt x="1881612" y="380234"/>
                    <a:pt x="1991762" y="505474"/>
                  </a:cubicBezTo>
                  <a:cubicBezTo>
                    <a:pt x="2101913" y="630714"/>
                    <a:pt x="2168305" y="733320"/>
                    <a:pt x="2281473" y="795185"/>
                  </a:cubicBezTo>
                  <a:cubicBezTo>
                    <a:pt x="2394641" y="857050"/>
                    <a:pt x="2670772" y="876666"/>
                    <a:pt x="2670772" y="876666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8" name="TextBox 13"/>
            <p:cNvSpPr txBox="1"/>
            <p:nvPr/>
          </p:nvSpPr>
          <p:spPr>
            <a:xfrm>
              <a:off x="91369" y="251536"/>
              <a:ext cx="438947" cy="2607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 dirty="0">
                  <a:effectLst/>
                  <a:latin typeface="Calibri" panose="020F050202020403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pitch</a:t>
              </a:r>
              <a:endParaRPr lang="en-US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endParaRPr>
            </a:p>
          </p:txBody>
        </p:sp>
        <p:sp>
          <p:nvSpPr>
            <p:cNvPr id="9" name="TextBox 14"/>
            <p:cNvSpPr txBox="1"/>
            <p:nvPr/>
          </p:nvSpPr>
          <p:spPr>
            <a:xfrm>
              <a:off x="-17636" y="525951"/>
              <a:ext cx="553840" cy="2607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effectLst/>
                  <a:latin typeface="Calibri" panose="020F050202020403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energy</a:t>
              </a:r>
              <a:endParaRPr lang="en-US">
                <a:effectLst/>
                <a:latin typeface="Times New Roman" panose="02020603050405020304" pitchFamily="18" charset="0"/>
                <a:ea typeface="MS Mincho" panose="02020609040205080304" pitchFamily="49" charset="-128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0409" y="1416529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Aligned peaks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20258" y="1416529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Late pitch peak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36652" y="13806"/>
            <a:ext cx="8229600" cy="1143000"/>
          </a:xfrm>
        </p:spPr>
        <p:txBody>
          <a:bodyPr/>
          <a:lstStyle/>
          <a:p>
            <a:r>
              <a:rPr lang="en-US" sz="3600" dirty="0"/>
              <a:t>The Late Peak Construction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960" y="6449378"/>
            <a:ext cx="26436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(Pierrehumbert </a:t>
            </a:r>
            <a:r>
              <a:rPr lang="en-US" sz="1200" dirty="0"/>
              <a:t>&amp; Steele, 1989, etc.)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30409" y="3176069"/>
            <a:ext cx="8694680" cy="2587382"/>
            <a:chOff x="276372" y="3861283"/>
            <a:chExt cx="8694680" cy="2587382"/>
          </a:xfrm>
        </p:grpSpPr>
        <p:grpSp>
          <p:nvGrpSpPr>
            <p:cNvPr id="27" name="Group 26"/>
            <p:cNvGrpSpPr/>
            <p:nvPr/>
          </p:nvGrpSpPr>
          <p:grpSpPr>
            <a:xfrm>
              <a:off x="276372" y="3861283"/>
              <a:ext cx="8599418" cy="1807370"/>
              <a:chOff x="276372" y="4457183"/>
              <a:chExt cx="8599418" cy="1807370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6372" y="4457183"/>
                <a:ext cx="4515480" cy="1807370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7219" y="4474876"/>
                <a:ext cx="3828571" cy="1257143"/>
              </a:xfrm>
              <a:prstGeom prst="rect">
                <a:avLst/>
              </a:prstGeom>
            </p:spPr>
          </p:pic>
          <p:cxnSp>
            <p:nvCxnSpPr>
              <p:cNvPr id="20" name="Straight Arrow Connector 19"/>
              <p:cNvCxnSpPr/>
              <p:nvPr/>
            </p:nvCxnSpPr>
            <p:spPr bwMode="auto">
              <a:xfrm flipV="1">
                <a:off x="2182495" y="5038285"/>
                <a:ext cx="10274" cy="478995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24" name="Straight Arrow Connector 23"/>
              <p:cNvCxnSpPr/>
              <p:nvPr/>
            </p:nvCxnSpPr>
            <p:spPr bwMode="auto">
              <a:xfrm flipV="1">
                <a:off x="5715093" y="5200959"/>
                <a:ext cx="10274" cy="478995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25" name="Straight Arrow Connector 24"/>
              <p:cNvCxnSpPr/>
              <p:nvPr/>
            </p:nvCxnSpPr>
            <p:spPr bwMode="auto">
              <a:xfrm flipV="1">
                <a:off x="6667153" y="4836544"/>
                <a:ext cx="10274" cy="478995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26" name="Straight Arrow Connector 25"/>
              <p:cNvCxnSpPr/>
              <p:nvPr/>
            </p:nvCxnSpPr>
            <p:spPr bwMode="auto">
              <a:xfrm flipV="1">
                <a:off x="2142141" y="4733433"/>
                <a:ext cx="10274" cy="478995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pic>
          <p:nvPicPr>
            <p:cNvPr id="28" name="marmalade-suggestive">
              <a:hlinkClick r:id="" action="ppaction://media"/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8"/>
            <a:stretch>
              <a:fillRect/>
            </a:stretch>
          </p:blipFill>
          <p:spPr>
            <a:xfrm>
              <a:off x="8361452" y="5473564"/>
              <a:ext cx="609600" cy="609600"/>
            </a:xfrm>
            <a:prstGeom prst="rect">
              <a:avLst/>
            </a:prstGeom>
          </p:spPr>
        </p:pic>
        <p:pic>
          <p:nvPicPr>
            <p:cNvPr id="29" name="the-marmalade">
              <a:hlinkClick r:id="" action="ppaction://media"/>
            </p:cNvPr>
            <p:cNvPicPr>
              <a:picLocks noChangeAspect="1"/>
            </p:cNvPicPr>
            <p:nvPr>
              <a:audi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>
            <a:blip r:embed="rId8"/>
            <a:stretch>
              <a:fillRect/>
            </a:stretch>
          </p:blipFill>
          <p:spPr>
            <a:xfrm>
              <a:off x="4177912" y="5839065"/>
              <a:ext cx="609600" cy="609600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A4B3052-4243-4F0D-B920-05BC50DDD0F7}"/>
              </a:ext>
            </a:extLst>
          </p:cNvPr>
          <p:cNvGrpSpPr/>
          <p:nvPr/>
        </p:nvGrpSpPr>
        <p:grpSpPr>
          <a:xfrm>
            <a:off x="5159699" y="5535340"/>
            <a:ext cx="3770128" cy="1191037"/>
            <a:chOff x="5159699" y="5535340"/>
            <a:chExt cx="3770128" cy="119103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9311A08-70D3-4C42-8747-91D84B3EBAA3}"/>
                </a:ext>
              </a:extLst>
            </p:cNvPr>
            <p:cNvSpPr txBox="1"/>
            <p:nvPr/>
          </p:nvSpPr>
          <p:spPr>
            <a:xfrm>
              <a:off x="5159699" y="5535340"/>
              <a:ext cx="36599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/>
                <a:t>even 80 milliseconds matters* </a:t>
              </a:r>
              <a:endParaRPr lang="en-US" sz="20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168082B-088E-4DCF-9C15-038B340A4C67}"/>
                </a:ext>
              </a:extLst>
            </p:cNvPr>
            <p:cNvSpPr/>
            <p:nvPr/>
          </p:nvSpPr>
          <p:spPr bwMode="auto">
            <a:xfrm>
              <a:off x="6997148" y="6349839"/>
              <a:ext cx="1932679" cy="376538"/>
            </a:xfrm>
            <a:prstGeom prst="rect">
              <a:avLst/>
            </a:prstGeom>
            <a:solidFill>
              <a:srgbClr val="1676A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rPr>
                <a:t>*for most  people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907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245AB-2D67-4E16-97D4-6A17ED70B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C15787-BC30-4C91-8704-8C5218E51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008376" cy="2551176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In German,</a:t>
            </a:r>
          </a:p>
          <a:p>
            <a:pPr marL="0" indent="0">
              <a:buNone/>
            </a:pPr>
            <a:r>
              <a:rPr lang="en-US" sz="2400"/>
              <a:t>question marking</a:t>
            </a:r>
          </a:p>
          <a:p>
            <a:pPr marL="0" indent="0">
              <a:buNone/>
            </a:pPr>
            <a:r>
              <a:rPr lang="en-US" sz="2400"/>
              <a:t>includes a late</a:t>
            </a:r>
          </a:p>
          <a:p>
            <a:pPr marL="0" indent="0">
              <a:buNone/>
            </a:pPr>
            <a:r>
              <a:rPr lang="en-US" sz="2400"/>
              <a:t>peak, early in the </a:t>
            </a:r>
          </a:p>
          <a:p>
            <a:pPr marL="0" indent="0">
              <a:buNone/>
            </a:pPr>
            <a:r>
              <a:rPr lang="en-US" sz="2400"/>
              <a:t>utterance.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000"/>
              <a:t>c.f. English</a:t>
            </a:r>
          </a:p>
          <a:p>
            <a:pPr marL="0" indent="0">
              <a:buNone/>
            </a:pPr>
            <a:r>
              <a:rPr lang="en-US" sz="2000" i="1"/>
              <a:t>would you like </a:t>
            </a:r>
          </a:p>
          <a:p>
            <a:pPr marL="0" indent="0">
              <a:buNone/>
            </a:pPr>
            <a:r>
              <a:rPr lang="en-US" sz="2000" i="1"/>
              <a:t>something to </a:t>
            </a:r>
          </a:p>
          <a:p>
            <a:pPr marL="0" indent="0">
              <a:buNone/>
            </a:pPr>
            <a:r>
              <a:rPr lang="en-US" sz="2000" i="1"/>
              <a:t>drink?</a:t>
            </a:r>
          </a:p>
        </p:txBody>
      </p:sp>
      <p:pic>
        <p:nvPicPr>
          <p:cNvPr id="1026" name="Picture 2" descr="F0 contours for statement (a) and question (b)-(c) variants of the syntactically declarative utterance Katherina sucht 'ne Wohnung ('Katherina is looking for a flat') produced naturally by ON with pitch accents on the syllables-ri-and Woh-(highlighted in grey). The two question productions differ in the direction of the utterance-final F0 movement. ">
            <a:extLst>
              <a:ext uri="{FF2B5EF4-FFF2-40B4-BE49-F238E27FC236}">
                <a16:creationId xmlns:a16="http://schemas.microsoft.com/office/drawing/2014/main" id="{C4528604-7C6C-4307-83A3-8C938B030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360" y="361295"/>
            <a:ext cx="5130342" cy="602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97A719-1E09-4696-B4C6-9C72C51EA48C}"/>
              </a:ext>
            </a:extLst>
          </p:cNvPr>
          <p:cNvSpPr txBox="1"/>
          <p:nvPr/>
        </p:nvSpPr>
        <p:spPr>
          <a:xfrm>
            <a:off x="387146" y="6423721"/>
            <a:ext cx="28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Petrone, Niebuhr (2014)</a:t>
            </a:r>
          </a:p>
          <a:p>
            <a:endParaRPr lang="en-US" sz="12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21453D9-0F6F-4A7F-A1FD-D01529BAEADC}"/>
              </a:ext>
            </a:extLst>
          </p:cNvPr>
          <p:cNvSpPr/>
          <p:nvPr/>
        </p:nvSpPr>
        <p:spPr bwMode="auto">
          <a:xfrm>
            <a:off x="4764024" y="2578608"/>
            <a:ext cx="932688" cy="1490472"/>
          </a:xfrm>
          <a:prstGeom prst="ellipse">
            <a:avLst/>
          </a:prstGeom>
          <a:noFill/>
          <a:ln w="3810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065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#2 Gradient, not Categorical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Stronger pattern → </a:t>
            </a:r>
            <a:r>
              <a:rPr lang="en-US" sz="2400"/>
              <a:t>stronger perceptions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1400" dirty="0"/>
              <a:t>Manipulations	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0% = neutral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20% = neutral </a:t>
            </a:r>
          </a:p>
          <a:p>
            <a:pPr marL="457200" lvl="1" indent="0">
              <a:buNone/>
            </a:pPr>
            <a:r>
              <a:rPr lang="en-US" sz="1400" dirty="0"/>
              <a:t>	+ 20% of the pitch delta applied to the whole audio </a:t>
            </a:r>
          </a:p>
          <a:p>
            <a:pPr marL="457200" lvl="1" indent="0">
              <a:buNone/>
            </a:pPr>
            <a:r>
              <a:rPr lang="en-US" sz="1400" dirty="0"/>
              <a:t>	+ syllable 2 duration increased by 20% of the delta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/>
              <a:t>etc.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100"/>
          </a:p>
          <a:p>
            <a:pPr lvl="1">
              <a:buFont typeface="Arial" panose="020B0604020202020204" pitchFamily="34" charset="0"/>
              <a:buChar char="•"/>
            </a:pPr>
            <a:endParaRPr lang="en-US" sz="1100"/>
          </a:p>
          <a:p>
            <a:pPr lvl="1"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0" indent="0">
              <a:buNone/>
            </a:pPr>
            <a:r>
              <a:rPr lang="en-US" sz="2400" dirty="0"/>
              <a:t>A 5-step series and a 8-step series </a:t>
            </a:r>
          </a:p>
        </p:txBody>
      </p:sp>
      <p:pic>
        <p:nvPicPr>
          <p:cNvPr id="7" name="goodjob-neg-C0-C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995057" y="5464629"/>
            <a:ext cx="609600" cy="609600"/>
          </a:xfrm>
          <a:prstGeom prst="rect">
            <a:avLst/>
          </a:prstGeom>
        </p:spPr>
      </p:pic>
      <p:pic>
        <p:nvPicPr>
          <p:cNvPr id="8" name="goodjob-neg-C25-C3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762499" y="5486400"/>
            <a:ext cx="609600" cy="609600"/>
          </a:xfrm>
          <a:prstGeom prst="rect">
            <a:avLst/>
          </a:prstGeom>
        </p:spPr>
      </p:pic>
      <p:pic>
        <p:nvPicPr>
          <p:cNvPr id="9" name="goodjob-neg-C50-C6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573486" y="5486400"/>
            <a:ext cx="609600" cy="609600"/>
          </a:xfrm>
          <a:prstGeom prst="rect">
            <a:avLst/>
          </a:prstGeom>
        </p:spPr>
      </p:pic>
      <p:pic>
        <p:nvPicPr>
          <p:cNvPr id="10" name="goodjob-neg-C75-C88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417127" y="5486400"/>
            <a:ext cx="609600" cy="609600"/>
          </a:xfrm>
          <a:prstGeom prst="rect">
            <a:avLst/>
          </a:prstGeom>
        </p:spPr>
      </p:pic>
      <p:pic>
        <p:nvPicPr>
          <p:cNvPr id="11" name="goodjob-neg-C100-C88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end="1158.6394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255328" y="5486400"/>
            <a:ext cx="609600" cy="609600"/>
          </a:xfrm>
          <a:prstGeom prst="rect">
            <a:avLst/>
          </a:prstGeom>
        </p:spPr>
      </p:pic>
      <p:pic>
        <p:nvPicPr>
          <p:cNvPr id="12" name="goodjob-neg-C0-C20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00744" y="5464629"/>
            <a:ext cx="609600" cy="609600"/>
          </a:xfrm>
          <a:prstGeom prst="rect">
            <a:avLst/>
          </a:prstGeom>
        </p:spPr>
      </p:pic>
      <p:pic>
        <p:nvPicPr>
          <p:cNvPr id="13" name="goodjob-neg-C40-C60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521279" y="5486400"/>
            <a:ext cx="609600" cy="609600"/>
          </a:xfrm>
          <a:prstGeom prst="rect">
            <a:avLst/>
          </a:prstGeom>
        </p:spPr>
      </p:pic>
      <p:pic>
        <p:nvPicPr>
          <p:cNvPr id="14" name="goodjob-neg-C80-C100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453368" y="5486400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000C0B-8E4D-46FD-9712-8CC69241CC39}"/>
              </a:ext>
            </a:extLst>
          </p:cNvPr>
          <p:cNvSpPr txBox="1"/>
          <p:nvPr/>
        </p:nvSpPr>
        <p:spPr>
          <a:xfrm>
            <a:off x="373233" y="6556180"/>
            <a:ext cx="419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(Ward and Jodoin, ICPhS 2019, Kurumada et al. 2012)</a:t>
            </a:r>
          </a:p>
          <a:p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08351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4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49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3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3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40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49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 rot="5400000">
            <a:off x="4303489" y="195119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4552264" y="2103785"/>
            <a:ext cx="1097268" cy="247426"/>
            <a:chOff x="4125566" y="3273013"/>
            <a:chExt cx="1097268" cy="247426"/>
          </a:xfrm>
        </p:grpSpPr>
        <p:cxnSp>
          <p:nvCxnSpPr>
            <p:cNvPr id="11" name="Straight Arrow Connector 10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3" name="Straight Arrow Connector 12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7" name="Straight Arrow Connector 16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9" name="Straight Arrow Connector 18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3" name="Straight Arrow Connector 22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26" name="TextBox 25"/>
          <p:cNvSpPr txBox="1"/>
          <p:nvPr/>
        </p:nvSpPr>
        <p:spPr>
          <a:xfrm>
            <a:off x="1927823" y="3088834"/>
            <a:ext cx="2642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hello everyone,  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663439" y="278892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good </a:t>
            </a:r>
            <a:endParaRPr lang="en-US" sz="2800" dirty="0"/>
          </a:p>
        </p:txBody>
      </p:sp>
      <p:sp>
        <p:nvSpPr>
          <p:cNvPr id="28" name="Rectangle 27"/>
          <p:cNvSpPr/>
          <p:nvPr/>
        </p:nvSpPr>
        <p:spPr>
          <a:xfrm>
            <a:off x="5649532" y="3250935"/>
            <a:ext cx="1939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     morning </a:t>
            </a:r>
          </a:p>
        </p:txBody>
      </p:sp>
      <p:sp>
        <p:nvSpPr>
          <p:cNvPr id="53" name="Rectangle 52"/>
          <p:cNvSpPr/>
          <p:nvPr/>
        </p:nvSpPr>
        <p:spPr bwMode="auto">
          <a:xfrm rot="16200000" flipV="1">
            <a:off x="5969127" y="295658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68" name="Group 67"/>
          <p:cNvGrpSpPr/>
          <p:nvPr/>
        </p:nvGrpSpPr>
        <p:grpSpPr>
          <a:xfrm flipV="1">
            <a:off x="6223282" y="4073352"/>
            <a:ext cx="1097268" cy="247426"/>
            <a:chOff x="4125566" y="3273013"/>
            <a:chExt cx="1097268" cy="247426"/>
          </a:xfrm>
        </p:grpSpPr>
        <p:cxnSp>
          <p:nvCxnSpPr>
            <p:cNvPr id="69" name="Straight Arrow Connector 68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0" name="Straight Arrow Connector 69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1" name="Straight Arrow Connector 70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2" name="Straight Arrow Connector 71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3" name="Straight Arrow Connector 72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4" name="Straight Arrow Connector 73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5" name="Straight Arrow Connector 74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4B677E85-32FF-4C4D-8C86-9AFB5E1CE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093" y="4444"/>
            <a:ext cx="8229600" cy="1143000"/>
          </a:xfrm>
        </p:spPr>
        <p:txBody>
          <a:bodyPr/>
          <a:lstStyle/>
          <a:p>
            <a:r>
              <a:rPr lang="en-US"/>
              <a:t>#3 Flexibility of Alignment </a:t>
            </a:r>
          </a:p>
        </p:txBody>
      </p:sp>
    </p:spTree>
    <p:extLst>
      <p:ext uri="{BB962C8B-B14F-4D97-AF65-F5344CB8AC3E}">
        <p14:creationId xmlns:p14="http://schemas.microsoft.com/office/powerpoint/2010/main" val="517041757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-11833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BM Plex Sans"/>
                <a:ea typeface="IBM Plex Sans"/>
                <a:cs typeface="IBM Plex Sans"/>
                <a:sym typeface="IBM Plex San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Alignment Variation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4303489" y="195119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927823" y="2788927"/>
            <a:ext cx="5661664" cy="985228"/>
            <a:chOff x="1927823" y="2788927"/>
            <a:chExt cx="5661664" cy="985228"/>
          </a:xfrm>
        </p:grpSpPr>
        <p:sp>
          <p:nvSpPr>
            <p:cNvPr id="26" name="TextBox 25"/>
            <p:cNvSpPr txBox="1"/>
            <p:nvPr/>
          </p:nvSpPr>
          <p:spPr>
            <a:xfrm>
              <a:off x="1927823" y="3088834"/>
              <a:ext cx="26420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i="1" dirty="0">
                  <a:latin typeface="Times" panose="02020603060405020304" pitchFamily="18" charset="0"/>
                </a:rPr>
                <a:t>hello everyone,   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663439" y="2788927"/>
              <a:ext cx="99257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i="1" dirty="0">
                  <a:latin typeface="Times" panose="02020603060405020304" pitchFamily="18" charset="0"/>
                </a:rPr>
                <a:t>good </a:t>
              </a:r>
              <a:endParaRPr lang="en-US" sz="2800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649532" y="3250935"/>
              <a:ext cx="193995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i="1" dirty="0">
                  <a:latin typeface="Times" panose="02020603060405020304" pitchFamily="18" charset="0"/>
                </a:rPr>
                <a:t>     morning </a:t>
              </a:r>
            </a:p>
          </p:txBody>
        </p:sp>
      </p:grpSp>
      <p:sp>
        <p:nvSpPr>
          <p:cNvPr id="53" name="Rectangle 52"/>
          <p:cNvSpPr/>
          <p:nvPr/>
        </p:nvSpPr>
        <p:spPr bwMode="auto">
          <a:xfrm rot="16200000" flipV="1">
            <a:off x="5969127" y="295658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552264" y="2103785"/>
            <a:ext cx="1097268" cy="247426"/>
            <a:chOff x="4125566" y="3273013"/>
            <a:chExt cx="1097268" cy="247426"/>
          </a:xfrm>
        </p:grpSpPr>
        <p:cxnSp>
          <p:nvCxnSpPr>
            <p:cNvPr id="40" name="Straight Arrow Connector 39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1" name="Straight Arrow Connector 40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4" name="Straight Arrow Connector 43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Straight Arrow Connector 45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7" name="Group 46"/>
          <p:cNvGrpSpPr/>
          <p:nvPr/>
        </p:nvGrpSpPr>
        <p:grpSpPr>
          <a:xfrm flipV="1">
            <a:off x="6223282" y="4073352"/>
            <a:ext cx="1097268" cy="247426"/>
            <a:chOff x="4125566" y="3273013"/>
            <a:chExt cx="1097268" cy="247426"/>
          </a:xfrm>
        </p:grpSpPr>
        <p:cxnSp>
          <p:nvCxnSpPr>
            <p:cNvPr id="48" name="Straight Arrow Connector 47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0" name="Straight Arrow Connector 49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8" name="Straight Arrow Connector 67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9" name="Straight Arrow Connector 68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0" name="Straight Arrow Connector 69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1" name="Straight Arrow Connector 70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2" name="Straight Arrow Connector 71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4043595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14271 0.00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5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-11833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BM Plex Sans"/>
                <a:ea typeface="IBM Plex Sans"/>
                <a:cs typeface="IBM Plex Sans"/>
                <a:sym typeface="IBM Plex San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Alignment Variation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4303489" y="195119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58411" y="2821201"/>
            <a:ext cx="5661664" cy="985228"/>
            <a:chOff x="1927823" y="2788927"/>
            <a:chExt cx="5661664" cy="985228"/>
          </a:xfrm>
        </p:grpSpPr>
        <p:sp>
          <p:nvSpPr>
            <p:cNvPr id="26" name="TextBox 25"/>
            <p:cNvSpPr txBox="1"/>
            <p:nvPr/>
          </p:nvSpPr>
          <p:spPr>
            <a:xfrm>
              <a:off x="1927823" y="3088834"/>
              <a:ext cx="26420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i="1" dirty="0">
                  <a:latin typeface="Times" panose="02020603060405020304" pitchFamily="18" charset="0"/>
                </a:rPr>
                <a:t>hello everyone,   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663439" y="2788927"/>
              <a:ext cx="99257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i="1" dirty="0">
                  <a:latin typeface="Times" panose="02020603060405020304" pitchFamily="18" charset="0"/>
                </a:rPr>
                <a:t>good </a:t>
              </a:r>
              <a:endParaRPr lang="en-US" sz="2800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649532" y="3250935"/>
              <a:ext cx="193995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i="1" dirty="0">
                  <a:latin typeface="Times" panose="02020603060405020304" pitchFamily="18" charset="0"/>
                </a:rPr>
                <a:t>     morning </a:t>
              </a:r>
            </a:p>
          </p:txBody>
        </p:sp>
      </p:grpSp>
      <p:sp>
        <p:nvSpPr>
          <p:cNvPr id="53" name="Rectangle 52"/>
          <p:cNvSpPr/>
          <p:nvPr/>
        </p:nvSpPr>
        <p:spPr bwMode="auto">
          <a:xfrm rot="16200000" flipV="1">
            <a:off x="5969127" y="295658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552264" y="2103785"/>
            <a:ext cx="1097268" cy="247426"/>
            <a:chOff x="4125566" y="3273013"/>
            <a:chExt cx="1097268" cy="247426"/>
          </a:xfrm>
        </p:grpSpPr>
        <p:cxnSp>
          <p:nvCxnSpPr>
            <p:cNvPr id="40" name="Straight Arrow Connector 39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1" name="Straight Arrow Connector 40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4" name="Straight Arrow Connector 43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Straight Arrow Connector 45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7" name="Group 46"/>
          <p:cNvGrpSpPr/>
          <p:nvPr/>
        </p:nvGrpSpPr>
        <p:grpSpPr>
          <a:xfrm flipV="1">
            <a:off x="6223282" y="4073352"/>
            <a:ext cx="1097268" cy="247426"/>
            <a:chOff x="4125566" y="3273013"/>
            <a:chExt cx="1097268" cy="247426"/>
          </a:xfrm>
        </p:grpSpPr>
        <p:cxnSp>
          <p:nvCxnSpPr>
            <p:cNvPr id="48" name="Straight Arrow Connector 47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0" name="Straight Arrow Connector 49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8" name="Straight Arrow Connector 67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9" name="Straight Arrow Connector 68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0" name="Straight Arrow Connector 69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1" name="Straight Arrow Connector 70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2" name="Straight Arrow Connector 71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3193022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-11833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BM Plex Sans"/>
                <a:ea typeface="IBM Plex Sans"/>
                <a:cs typeface="IBM Plex Sans"/>
                <a:sym typeface="IBM Plex San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Alignment Variation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4303489" y="195119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8411" y="3121108"/>
            <a:ext cx="2642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hello everyone,  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394027" y="2821201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good </a:t>
            </a:r>
            <a:endParaRPr lang="en-US" sz="2800" dirty="0"/>
          </a:p>
        </p:txBody>
      </p:sp>
      <p:sp>
        <p:nvSpPr>
          <p:cNvPr id="28" name="Rectangle 27"/>
          <p:cNvSpPr/>
          <p:nvPr/>
        </p:nvSpPr>
        <p:spPr>
          <a:xfrm>
            <a:off x="4380120" y="3283209"/>
            <a:ext cx="1939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     morning </a:t>
            </a:r>
          </a:p>
        </p:txBody>
      </p:sp>
      <p:sp>
        <p:nvSpPr>
          <p:cNvPr id="53" name="Rectangle 52"/>
          <p:cNvSpPr/>
          <p:nvPr/>
        </p:nvSpPr>
        <p:spPr bwMode="auto">
          <a:xfrm rot="16200000" flipV="1">
            <a:off x="5969127" y="295658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552264" y="2103785"/>
            <a:ext cx="1097268" cy="247426"/>
            <a:chOff x="4125566" y="3273013"/>
            <a:chExt cx="1097268" cy="247426"/>
          </a:xfrm>
        </p:grpSpPr>
        <p:cxnSp>
          <p:nvCxnSpPr>
            <p:cNvPr id="40" name="Straight Arrow Connector 39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1" name="Straight Arrow Connector 40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4" name="Straight Arrow Connector 43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Straight Arrow Connector 45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7" name="Group 46"/>
          <p:cNvGrpSpPr/>
          <p:nvPr/>
        </p:nvGrpSpPr>
        <p:grpSpPr>
          <a:xfrm flipV="1">
            <a:off x="6223282" y="4073352"/>
            <a:ext cx="1097268" cy="247426"/>
            <a:chOff x="4125566" y="3273013"/>
            <a:chExt cx="1097268" cy="247426"/>
          </a:xfrm>
        </p:grpSpPr>
        <p:cxnSp>
          <p:nvCxnSpPr>
            <p:cNvPr id="48" name="Straight Arrow Connector 47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0" name="Straight Arrow Connector 49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8" name="Straight Arrow Connector 67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9" name="Straight Arrow Connector 68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0" name="Straight Arrow Connector 69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1" name="Straight Arrow Connector 70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2" name="Straight Arrow Connector 71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245694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94" y="48128"/>
            <a:ext cx="8229600" cy="1143000"/>
          </a:xfrm>
        </p:spPr>
        <p:txBody>
          <a:bodyPr/>
          <a:lstStyle/>
          <a:p>
            <a:r>
              <a:rPr lang="en-US"/>
              <a:t>Realms </a:t>
            </a:r>
            <a:r>
              <a:rPr lang="en-US" dirty="0"/>
              <a:t>of Prosody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62086BD-AD7A-41DD-BD66-DEF7BB8907EE}"/>
              </a:ext>
            </a:extLst>
          </p:cNvPr>
          <p:cNvSpPr/>
          <p:nvPr/>
        </p:nvSpPr>
        <p:spPr bwMode="auto">
          <a:xfrm>
            <a:off x="292963" y="1191128"/>
            <a:ext cx="4406816" cy="2672509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paralinguistic</a:t>
            </a:r>
            <a:endParaRPr kumimoji="1" 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56E64A7-6B23-46A7-9365-13C7B8F981C1}"/>
              </a:ext>
            </a:extLst>
          </p:cNvPr>
          <p:cNvSpPr/>
          <p:nvPr/>
        </p:nvSpPr>
        <p:spPr bwMode="auto">
          <a:xfrm>
            <a:off x="4250850" y="1513642"/>
            <a:ext cx="4472043" cy="2672508"/>
          </a:xfrm>
          <a:prstGeom prst="ellipse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000" dirty="0"/>
          </a:p>
          <a:p>
            <a:pPr algn="ctr"/>
            <a:r>
              <a:rPr lang="en-US" sz="3600" dirty="0"/>
              <a:t>phonological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248E34F-0EF1-4064-9E63-C1EB5AF760DB}"/>
              </a:ext>
            </a:extLst>
          </p:cNvPr>
          <p:cNvSpPr/>
          <p:nvPr/>
        </p:nvSpPr>
        <p:spPr bwMode="auto">
          <a:xfrm>
            <a:off x="1793757" y="3253210"/>
            <a:ext cx="5086437" cy="2987792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pragmatic</a:t>
            </a:r>
          </a:p>
        </p:txBody>
      </p:sp>
    </p:spTree>
    <p:extLst>
      <p:ext uri="{BB962C8B-B14F-4D97-AF65-F5344CB8AC3E}">
        <p14:creationId xmlns:p14="http://schemas.microsoft.com/office/powerpoint/2010/main" val="375536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-11833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BM Plex Sans"/>
                <a:ea typeface="IBM Plex Sans"/>
                <a:cs typeface="IBM Plex Sans"/>
                <a:sym typeface="IBM Plex San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Alignment Variation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4303489" y="195119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8411" y="3121108"/>
            <a:ext cx="2642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hello everyone,  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394027" y="2821201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good </a:t>
            </a:r>
            <a:endParaRPr lang="en-US" sz="2800" dirty="0"/>
          </a:p>
        </p:txBody>
      </p:sp>
      <p:sp>
        <p:nvSpPr>
          <p:cNvPr id="28" name="Rectangle 27"/>
          <p:cNvSpPr/>
          <p:nvPr/>
        </p:nvSpPr>
        <p:spPr>
          <a:xfrm>
            <a:off x="4380120" y="3283209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     morn </a:t>
            </a:r>
          </a:p>
        </p:txBody>
      </p:sp>
      <p:sp>
        <p:nvSpPr>
          <p:cNvPr id="53" name="Rectangle 52"/>
          <p:cNvSpPr/>
          <p:nvPr/>
        </p:nvSpPr>
        <p:spPr bwMode="auto">
          <a:xfrm rot="16200000" flipV="1">
            <a:off x="5969127" y="2956584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592474" y="3283209"/>
            <a:ext cx="853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-</a:t>
            </a:r>
            <a:r>
              <a:rPr lang="en-US" sz="2800" i="1" dirty="0" err="1">
                <a:latin typeface="Times" panose="02020603060405020304" pitchFamily="18" charset="0"/>
              </a:rPr>
              <a:t>ing</a:t>
            </a:r>
            <a:r>
              <a:rPr lang="en-US" sz="2800" i="1" dirty="0">
                <a:latin typeface="Times" panose="02020603060405020304" pitchFamily="18" charset="0"/>
              </a:rPr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182701" y="5439706"/>
            <a:ext cx="6390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#3  </a:t>
            </a:r>
            <a:r>
              <a:rPr lang="en-US" sz="2400" dirty="0">
                <a:solidFill>
                  <a:srgbClr val="FFFF00"/>
                </a:solidFill>
              </a:rPr>
              <a:t>Prosody is semi-autonomous  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4552264" y="2103785"/>
            <a:ext cx="1097268" cy="247426"/>
            <a:chOff x="4125566" y="3273013"/>
            <a:chExt cx="1097268" cy="247426"/>
          </a:xfrm>
        </p:grpSpPr>
        <p:cxnSp>
          <p:nvCxnSpPr>
            <p:cNvPr id="41" name="Straight Arrow Connector 40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4" name="Straight Arrow Connector 43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Straight Arrow Connector 45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7" name="Straight Arrow Connector 46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8" name="Group 47"/>
          <p:cNvGrpSpPr/>
          <p:nvPr/>
        </p:nvGrpSpPr>
        <p:grpSpPr>
          <a:xfrm flipV="1">
            <a:off x="6223282" y="4073352"/>
            <a:ext cx="1097268" cy="247426"/>
            <a:chOff x="4125566" y="3273013"/>
            <a:chExt cx="1097268" cy="247426"/>
          </a:xfrm>
        </p:grpSpPr>
        <p:cxnSp>
          <p:nvCxnSpPr>
            <p:cNvPr id="50" name="Straight Arrow Connector 49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8" name="Straight Arrow Connector 67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9" name="Straight Arrow Connector 68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0" name="Straight Arrow Connector 69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1" name="Straight Arrow Connector 70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2" name="Straight Arrow Connector 71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3" name="Straight Arrow Connector 72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5359750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-0.01094 -0.061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" y="-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0.09306 0.038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3" y="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-0.00538 0.071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909" y="0"/>
            <a:ext cx="8229600" cy="1143000"/>
          </a:xfrm>
        </p:spPr>
        <p:txBody>
          <a:bodyPr/>
          <a:lstStyle/>
          <a:p>
            <a:r>
              <a:rPr lang="en-US" sz="4000" dirty="0"/>
              <a:t>More Alignment Variation</a:t>
            </a:r>
          </a:p>
        </p:txBody>
      </p:sp>
      <p:sp>
        <p:nvSpPr>
          <p:cNvPr id="8" name="Rectangle 7"/>
          <p:cNvSpPr/>
          <p:nvPr/>
        </p:nvSpPr>
        <p:spPr bwMode="auto">
          <a:xfrm rot="5400000">
            <a:off x="854215" y="1973617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992542" y="3070757"/>
            <a:ext cx="9717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John </a:t>
            </a:r>
            <a:endParaRPr lang="en-US" sz="2800" dirty="0"/>
          </a:p>
        </p:txBody>
      </p:sp>
      <p:sp>
        <p:nvSpPr>
          <p:cNvPr id="26" name="Rectangle 25"/>
          <p:cNvSpPr/>
          <p:nvPr/>
        </p:nvSpPr>
        <p:spPr bwMode="auto">
          <a:xfrm rot="16200000" flipV="1">
            <a:off x="2519853" y="2979007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097612" y="2158439"/>
            <a:ext cx="1097268" cy="247426"/>
            <a:chOff x="4125566" y="3273013"/>
            <a:chExt cx="1097268" cy="247426"/>
          </a:xfrm>
        </p:grpSpPr>
        <p:cxnSp>
          <p:nvCxnSpPr>
            <p:cNvPr id="42" name="Straight Arrow Connector 41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4" name="Straight Arrow Connector 43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Straight Arrow Connector 45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7" name="Straight Arrow Connector 46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8" name="Straight Arrow Connector 47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9" name="Group 48"/>
          <p:cNvGrpSpPr/>
          <p:nvPr/>
        </p:nvGrpSpPr>
        <p:grpSpPr>
          <a:xfrm flipV="1">
            <a:off x="2774008" y="4135156"/>
            <a:ext cx="1097268" cy="247426"/>
            <a:chOff x="4125566" y="3273013"/>
            <a:chExt cx="1097268" cy="247426"/>
          </a:xfrm>
        </p:grpSpPr>
        <p:cxnSp>
          <p:nvCxnSpPr>
            <p:cNvPr id="50" name="Straight Arrow Connector 49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1" name="Straight Arrow Connector 50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2" name="Straight Arrow Connector 51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3" name="Straight Arrow Connector 52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4" name="Straight Arrow Connector 53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5" name="Straight Arrow Connector 54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3947087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909" y="0"/>
            <a:ext cx="8229600" cy="1143000"/>
          </a:xfrm>
        </p:spPr>
        <p:txBody>
          <a:bodyPr/>
          <a:lstStyle/>
          <a:p>
            <a:r>
              <a:rPr lang="en-US" sz="4000" dirty="0"/>
              <a:t>More Alignment Variation</a:t>
            </a:r>
          </a:p>
        </p:txBody>
      </p:sp>
      <p:sp>
        <p:nvSpPr>
          <p:cNvPr id="8" name="Rectangle 7"/>
          <p:cNvSpPr/>
          <p:nvPr/>
        </p:nvSpPr>
        <p:spPr bwMode="auto">
          <a:xfrm rot="5400000">
            <a:off x="854215" y="1973617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992542" y="3070757"/>
            <a:ext cx="9717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John </a:t>
            </a:r>
            <a:endParaRPr lang="en-US" sz="2800" dirty="0"/>
          </a:p>
        </p:txBody>
      </p:sp>
      <p:sp>
        <p:nvSpPr>
          <p:cNvPr id="26" name="Rectangle 25"/>
          <p:cNvSpPr/>
          <p:nvPr/>
        </p:nvSpPr>
        <p:spPr bwMode="auto">
          <a:xfrm rot="16200000" flipV="1">
            <a:off x="2519853" y="2979007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097612" y="2158439"/>
            <a:ext cx="1097268" cy="247426"/>
            <a:chOff x="4125566" y="3273013"/>
            <a:chExt cx="1097268" cy="247426"/>
          </a:xfrm>
        </p:grpSpPr>
        <p:cxnSp>
          <p:nvCxnSpPr>
            <p:cNvPr id="42" name="Straight Arrow Connector 41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4" name="Straight Arrow Connector 43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Straight Arrow Connector 45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7" name="Straight Arrow Connector 46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8" name="Straight Arrow Connector 47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9" name="Group 48"/>
          <p:cNvGrpSpPr/>
          <p:nvPr/>
        </p:nvGrpSpPr>
        <p:grpSpPr>
          <a:xfrm flipV="1">
            <a:off x="2774008" y="4135156"/>
            <a:ext cx="1097268" cy="247426"/>
            <a:chOff x="4125566" y="3273013"/>
            <a:chExt cx="1097268" cy="247426"/>
          </a:xfrm>
        </p:grpSpPr>
        <p:cxnSp>
          <p:nvCxnSpPr>
            <p:cNvPr id="50" name="Straight Arrow Connector 49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1" name="Straight Arrow Connector 50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2" name="Straight Arrow Connector 51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3" name="Straight Arrow Connector 52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4" name="Straight Arrow Connector 53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5" name="Straight Arrow Connector 54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457848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909" y="24205"/>
            <a:ext cx="8229600" cy="1143000"/>
          </a:xfrm>
        </p:spPr>
        <p:txBody>
          <a:bodyPr/>
          <a:lstStyle/>
          <a:p>
            <a:r>
              <a:rPr lang="en-US" sz="4000" dirty="0"/>
              <a:t>More Alignment Variation</a:t>
            </a:r>
          </a:p>
        </p:txBody>
      </p:sp>
      <p:sp>
        <p:nvSpPr>
          <p:cNvPr id="8" name="Rectangle 7"/>
          <p:cNvSpPr/>
          <p:nvPr/>
        </p:nvSpPr>
        <p:spPr bwMode="auto">
          <a:xfrm rot="5400000">
            <a:off x="854215" y="1973617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311569" y="2791188"/>
            <a:ext cx="792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Joh </a:t>
            </a:r>
            <a:endParaRPr lang="en-US" sz="2800" dirty="0"/>
          </a:p>
        </p:txBody>
      </p:sp>
      <p:sp>
        <p:nvSpPr>
          <p:cNvPr id="26" name="Rectangle 25"/>
          <p:cNvSpPr/>
          <p:nvPr/>
        </p:nvSpPr>
        <p:spPr bwMode="auto">
          <a:xfrm rot="16200000" flipV="1">
            <a:off x="2519853" y="2979007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148370" y="3391440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n </a:t>
            </a:r>
            <a:endParaRPr lang="en-US" sz="2800" dirty="0"/>
          </a:p>
        </p:txBody>
      </p:sp>
      <p:grpSp>
        <p:nvGrpSpPr>
          <p:cNvPr id="42" name="Group 41"/>
          <p:cNvGrpSpPr/>
          <p:nvPr/>
        </p:nvGrpSpPr>
        <p:grpSpPr>
          <a:xfrm>
            <a:off x="1097612" y="2158439"/>
            <a:ext cx="1097268" cy="247426"/>
            <a:chOff x="4125566" y="3273013"/>
            <a:chExt cx="1097268" cy="247426"/>
          </a:xfrm>
        </p:grpSpPr>
        <p:cxnSp>
          <p:nvCxnSpPr>
            <p:cNvPr id="43" name="Straight Arrow Connector 42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4" name="Straight Arrow Connector 43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Straight Arrow Connector 45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7" name="Straight Arrow Connector 46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8" name="Straight Arrow Connector 47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9" name="Straight Arrow Connector 48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50" name="Group 49"/>
          <p:cNvGrpSpPr/>
          <p:nvPr/>
        </p:nvGrpSpPr>
        <p:grpSpPr>
          <a:xfrm flipV="1">
            <a:off x="2774008" y="4135156"/>
            <a:ext cx="1097268" cy="247426"/>
            <a:chOff x="4125566" y="3273013"/>
            <a:chExt cx="1097268" cy="247426"/>
          </a:xfrm>
        </p:grpSpPr>
        <p:cxnSp>
          <p:nvCxnSpPr>
            <p:cNvPr id="51" name="Straight Arrow Connector 50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2" name="Straight Arrow Connector 51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3" name="Straight Arrow Connector 52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4" name="Straight Arrow Connector 53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5" name="Straight Arrow Connector 54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7" name="Straight Arrow Connector 56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ED568FB-3D65-4487-8A70-9ABAB556613A}"/>
              </a:ext>
            </a:extLst>
          </p:cNvPr>
          <p:cNvSpPr txBox="1"/>
          <p:nvPr/>
        </p:nvSpPr>
        <p:spPr>
          <a:xfrm>
            <a:off x="3457660" y="5371403"/>
            <a:ext cx="208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c.f. </a:t>
            </a:r>
            <a:r>
              <a:rPr lang="en-US" i="1"/>
              <a:t>Hey, Google</a:t>
            </a:r>
          </a:p>
        </p:txBody>
      </p:sp>
    </p:spTree>
    <p:extLst>
      <p:ext uri="{BB962C8B-B14F-4D97-AF65-F5344CB8AC3E}">
        <p14:creationId xmlns:p14="http://schemas.microsoft.com/office/powerpoint/2010/main" val="171446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909" y="0"/>
            <a:ext cx="8229600" cy="1143000"/>
          </a:xfrm>
        </p:spPr>
        <p:txBody>
          <a:bodyPr/>
          <a:lstStyle/>
          <a:p>
            <a:r>
              <a:rPr lang="en-US" sz="4000" dirty="0"/>
              <a:t>More Alignment Variation</a:t>
            </a:r>
          </a:p>
        </p:txBody>
      </p:sp>
      <p:sp>
        <p:nvSpPr>
          <p:cNvPr id="8" name="Rectangle 7"/>
          <p:cNvSpPr/>
          <p:nvPr/>
        </p:nvSpPr>
        <p:spPr bwMode="auto">
          <a:xfrm rot="5400000">
            <a:off x="854215" y="1973617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57779" y="2791188"/>
            <a:ext cx="9717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" panose="02020603060405020304" pitchFamily="18" charset="0"/>
              </a:rPr>
              <a:t>John </a:t>
            </a:r>
            <a:endParaRPr lang="en-US" sz="2800" dirty="0"/>
          </a:p>
        </p:txBody>
      </p:sp>
      <p:sp>
        <p:nvSpPr>
          <p:cNvPr id="26" name="Rectangle 25"/>
          <p:cNvSpPr/>
          <p:nvPr/>
        </p:nvSpPr>
        <p:spPr bwMode="auto">
          <a:xfrm rot="16200000" flipV="1">
            <a:off x="2519853" y="2979007"/>
            <a:ext cx="1605578" cy="1635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1500">
                <a:srgbClr val="A3D1FF">
                  <a:alpha val="80000"/>
                </a:srgbClr>
              </a:gs>
              <a:gs pos="38000">
                <a:schemeClr val="accent1">
                  <a:lumMod val="45000"/>
                  <a:lumOff val="55000"/>
                  <a:alpha val="80000"/>
                </a:schemeClr>
              </a:gs>
              <a:gs pos="65000">
                <a:schemeClr val="accent1">
                  <a:lumMod val="45000"/>
                  <a:lumOff val="55000"/>
                  <a:alpha val="79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073064" y="3391440"/>
            <a:ext cx="612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 err="1">
                <a:latin typeface="Times" panose="02020603060405020304" pitchFamily="18" charset="0"/>
              </a:rPr>
              <a:t>ny</a:t>
            </a:r>
            <a:r>
              <a:rPr lang="en-US" sz="2800" i="1" dirty="0">
                <a:latin typeface="Times" panose="02020603060405020304" pitchFamily="18" charset="0"/>
              </a:rPr>
              <a:t> </a:t>
            </a:r>
            <a:endParaRPr lang="en-US" sz="2800" dirty="0"/>
          </a:p>
        </p:txBody>
      </p:sp>
      <p:sp>
        <p:nvSpPr>
          <p:cNvPr id="77" name="TextBox 76"/>
          <p:cNvSpPr txBox="1"/>
          <p:nvPr/>
        </p:nvSpPr>
        <p:spPr>
          <a:xfrm>
            <a:off x="5227011" y="859069"/>
            <a:ext cx="3110147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dirty="0"/>
          </a:p>
          <a:p>
            <a:r>
              <a:rPr lang="en-US" sz="2000" dirty="0"/>
              <a:t>Strategies for </a:t>
            </a:r>
            <a:r>
              <a:rPr lang="en-US" sz="2000"/>
              <a:t>alignment </a:t>
            </a:r>
            <a:r>
              <a:rPr lang="en-US" sz="2000" baseline="30000"/>
              <a:t>*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Segment Split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Epenthesis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Truncation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Undershooting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Compression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Re-alignment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Lengthening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dirty="0"/>
              <a:t>Depend on the language </a:t>
            </a:r>
          </a:p>
          <a:p>
            <a:r>
              <a:rPr lang="en-US" sz="2000" dirty="0"/>
              <a:t>and the construction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322642" y="6597092"/>
            <a:ext cx="3734740" cy="3591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</a:t>
            </a:r>
            <a:r>
              <a:rPr lang="en-US" sz="1200" dirty="0" err="1"/>
              <a:t>Torreira</a:t>
            </a:r>
            <a:r>
              <a:rPr lang="en-US" sz="1200" dirty="0"/>
              <a:t> &amp; Grice, 2018; </a:t>
            </a:r>
            <a:r>
              <a:rPr lang="en-US" sz="1200" dirty="0" err="1"/>
              <a:t>Vigario</a:t>
            </a:r>
            <a:r>
              <a:rPr lang="en-US" sz="1200" dirty="0"/>
              <a:t>, Cruz &amp; </a:t>
            </a:r>
            <a:r>
              <a:rPr lang="en-US" sz="1200" dirty="0" err="1"/>
              <a:t>Frota</a:t>
            </a:r>
            <a:r>
              <a:rPr lang="en-US" sz="1200" dirty="0"/>
              <a:t>, 2019)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05474" y="6320886"/>
            <a:ext cx="53222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aseline="16000"/>
              <a:t>* </a:t>
            </a:r>
            <a:r>
              <a:rPr lang="en-US" sz="1600" dirty="0"/>
              <a:t>a.k.a. tone-metrical association, </a:t>
            </a:r>
            <a:r>
              <a:rPr lang="en-US" sz="1600" dirty="0" err="1"/>
              <a:t>a.k.a</a:t>
            </a:r>
            <a:r>
              <a:rPr lang="en-US" sz="1600" dirty="0"/>
              <a:t> tune-text conflicts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1097612" y="2158439"/>
            <a:ext cx="1097268" cy="247426"/>
            <a:chOff x="4125566" y="3273013"/>
            <a:chExt cx="1097268" cy="247426"/>
          </a:xfrm>
        </p:grpSpPr>
        <p:cxnSp>
          <p:nvCxnSpPr>
            <p:cNvPr id="81" name="Straight Arrow Connector 80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82" name="Straight Arrow Connector 81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83" name="Straight Arrow Connector 82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84" name="Straight Arrow Connector 83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85" name="Straight Arrow Connector 84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86" name="Straight Arrow Connector 85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87" name="Straight Arrow Connector 86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88" name="Group 87"/>
          <p:cNvGrpSpPr/>
          <p:nvPr/>
        </p:nvGrpSpPr>
        <p:grpSpPr>
          <a:xfrm flipV="1">
            <a:off x="2774008" y="4135156"/>
            <a:ext cx="1097268" cy="247426"/>
            <a:chOff x="4125566" y="3273013"/>
            <a:chExt cx="1097268" cy="247426"/>
          </a:xfrm>
        </p:grpSpPr>
        <p:cxnSp>
          <p:nvCxnSpPr>
            <p:cNvPr id="89" name="Straight Arrow Connector 88"/>
            <p:cNvCxnSpPr/>
            <p:nvPr/>
          </p:nvCxnSpPr>
          <p:spPr bwMode="auto">
            <a:xfrm flipV="1">
              <a:off x="412556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0" name="Straight Arrow Connector 89"/>
            <p:cNvCxnSpPr/>
            <p:nvPr/>
          </p:nvCxnSpPr>
          <p:spPr bwMode="auto">
            <a:xfrm flipV="1">
              <a:off x="430844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1" name="Straight Arrow Connector 90"/>
            <p:cNvCxnSpPr/>
            <p:nvPr/>
          </p:nvCxnSpPr>
          <p:spPr bwMode="auto">
            <a:xfrm flipV="1">
              <a:off x="4491322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2" name="Straight Arrow Connector 91"/>
            <p:cNvCxnSpPr/>
            <p:nvPr/>
          </p:nvCxnSpPr>
          <p:spPr bwMode="auto">
            <a:xfrm flipV="1">
              <a:off x="4674200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3" name="Straight Arrow Connector 92"/>
            <p:cNvCxnSpPr/>
            <p:nvPr/>
          </p:nvCxnSpPr>
          <p:spPr bwMode="auto">
            <a:xfrm flipV="1">
              <a:off x="4857078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4" name="Straight Arrow Connector 93"/>
            <p:cNvCxnSpPr/>
            <p:nvPr/>
          </p:nvCxnSpPr>
          <p:spPr bwMode="auto">
            <a:xfrm flipV="1">
              <a:off x="5039956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5" name="Straight Arrow Connector 94"/>
            <p:cNvCxnSpPr/>
            <p:nvPr/>
          </p:nvCxnSpPr>
          <p:spPr bwMode="auto">
            <a:xfrm flipV="1">
              <a:off x="5222834" y="3273013"/>
              <a:ext cx="0" cy="2474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34805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70122-154F-44A4-BB4D-C919E2C4A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/>
              <a:t>#4 </a:t>
            </a:r>
            <a:r>
              <a:rPr lang="en-US" u="sng"/>
              <a:t>Direct</a:t>
            </a:r>
            <a:r>
              <a:rPr lang="en-US"/>
              <a:t> Form-Function Mappings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52610-C3E1-4607-A049-5994582C5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736" y="5163985"/>
            <a:ext cx="8229600" cy="599034"/>
          </a:xfrm>
        </p:spPr>
        <p:txBody>
          <a:bodyPr/>
          <a:lstStyle/>
          <a:p>
            <a:pPr marL="0" indent="0">
              <a:buNone/>
            </a:pPr>
            <a:r>
              <a:rPr lang="en-US" sz="2400">
                <a:solidFill>
                  <a:srgbClr val="FFFF00"/>
                </a:solidFill>
              </a:rPr>
              <a:t>no</a:t>
            </a:r>
            <a:r>
              <a:rPr lang="en-US" sz="2400"/>
              <a:t> intermediate symbolic/phonological representation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C00C31-B790-4BB0-9D0E-863AD54435BA}"/>
              </a:ext>
            </a:extLst>
          </p:cNvPr>
          <p:cNvSpPr txBox="1"/>
          <p:nvPr/>
        </p:nvSpPr>
        <p:spPr>
          <a:xfrm>
            <a:off x="3490451" y="2118765"/>
            <a:ext cx="19615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400"/>
              <a:t>symbolic </a:t>
            </a:r>
          </a:p>
          <a:p>
            <a:pPr marL="0" indent="0" algn="ctr">
              <a:buNone/>
            </a:pPr>
            <a:r>
              <a:rPr lang="en-US" sz="2400"/>
              <a:t>description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BBA7B1-583A-4DBA-ABD0-853E037A523C}"/>
              </a:ext>
            </a:extLst>
          </p:cNvPr>
          <p:cNvSpPr txBox="1"/>
          <p:nvPr/>
        </p:nvSpPr>
        <p:spPr>
          <a:xfrm>
            <a:off x="6700684" y="3585823"/>
            <a:ext cx="14355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/>
              <a:t>meaning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644422-9A2B-4AEF-88C5-AF6EE8291864}"/>
              </a:ext>
            </a:extLst>
          </p:cNvPr>
          <p:cNvSpPr txBox="1"/>
          <p:nvPr/>
        </p:nvSpPr>
        <p:spPr>
          <a:xfrm>
            <a:off x="907106" y="3585823"/>
            <a:ext cx="13256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/>
              <a:t>signal 	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B12874A9-9016-471A-AEEC-80BCC73FA7B5}"/>
              </a:ext>
            </a:extLst>
          </p:cNvPr>
          <p:cNvSpPr/>
          <p:nvPr/>
        </p:nvSpPr>
        <p:spPr bwMode="auto">
          <a:xfrm>
            <a:off x="3067665" y="2579983"/>
            <a:ext cx="4321277" cy="2031346"/>
          </a:xfrm>
          <a:prstGeom prst="arc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1960C6FE-96EF-42FF-BBF5-3D38EDBE92F4}"/>
              </a:ext>
            </a:extLst>
          </p:cNvPr>
          <p:cNvSpPr/>
          <p:nvPr/>
        </p:nvSpPr>
        <p:spPr bwMode="auto">
          <a:xfrm flipH="1">
            <a:off x="1460091" y="2579983"/>
            <a:ext cx="4321277" cy="2031346"/>
          </a:xfrm>
          <a:prstGeom prst="arc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DF23A70-78B8-44C2-9FB3-838A6D791222}"/>
              </a:ext>
            </a:extLst>
          </p:cNvPr>
          <p:cNvCxnSpPr>
            <a:cxnSpLocks/>
          </p:cNvCxnSpPr>
          <p:nvPr/>
        </p:nvCxnSpPr>
        <p:spPr bwMode="auto">
          <a:xfrm>
            <a:off x="2054942" y="3816655"/>
            <a:ext cx="4513006" cy="0"/>
          </a:xfrm>
          <a:prstGeom prst="straightConnector1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 w="lg" len="med"/>
          </a:ln>
          <a:effectLst/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860AE45-AA6E-4955-ABB6-1BE4C2F666DD}"/>
              </a:ext>
            </a:extLst>
          </p:cNvPr>
          <p:cNvSpPr txBox="1"/>
          <p:nvPr/>
        </p:nvSpPr>
        <p:spPr>
          <a:xfrm>
            <a:off x="5053781" y="2016142"/>
            <a:ext cx="46703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/>
              <a:t>L*_HL-H%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0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9C1BEDA-9FDB-4F51-AF9A-43C36981F7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234" t="543" r="13012" b="13757"/>
          <a:stretch/>
        </p:blipFill>
        <p:spPr>
          <a:xfrm>
            <a:off x="1257888" y="1138554"/>
            <a:ext cx="6628224" cy="4332302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953D2D-4D3F-4B8E-B069-B997708BF685}"/>
              </a:ext>
            </a:extLst>
          </p:cNvPr>
          <p:cNvSpPr txBox="1"/>
          <p:nvPr/>
        </p:nvSpPr>
        <p:spPr>
          <a:xfrm>
            <a:off x="2459115" y="5488613"/>
            <a:ext cx="4421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and context-dependent … </a:t>
            </a:r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69BD6C88-7922-4500-8B17-B3504C7CE82B}"/>
              </a:ext>
            </a:extLst>
          </p:cNvPr>
          <p:cNvSpPr/>
          <p:nvPr/>
        </p:nvSpPr>
        <p:spPr bwMode="auto">
          <a:xfrm>
            <a:off x="994300" y="0"/>
            <a:ext cx="6462943" cy="6494016"/>
          </a:xfrm>
          <a:prstGeom prst="donut">
            <a:avLst>
              <a:gd name="adj" fmla="val 34474"/>
            </a:avLst>
          </a:prstGeom>
          <a:solidFill>
            <a:srgbClr val="002F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21C420-A7B6-4734-B4E6-C9D65E8BB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802"/>
            <a:ext cx="8229600" cy="1143000"/>
          </a:xfrm>
        </p:spPr>
        <p:txBody>
          <a:bodyPr/>
          <a:lstStyle/>
          <a:p>
            <a:r>
              <a:rPr lang="en-US"/>
              <a:t>Meanings may be Complex</a:t>
            </a:r>
          </a:p>
        </p:txBody>
      </p:sp>
    </p:spTree>
    <p:extLst>
      <p:ext uri="{BB962C8B-B14F-4D97-AF65-F5344CB8AC3E}">
        <p14:creationId xmlns:p14="http://schemas.microsoft.com/office/powerpoint/2010/main" val="240763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94" y="48128"/>
            <a:ext cx="8229600" cy="1143000"/>
          </a:xfrm>
        </p:spPr>
        <p:txBody>
          <a:bodyPr/>
          <a:lstStyle/>
          <a:p>
            <a:r>
              <a:rPr lang="en-US"/>
              <a:t>Realms </a:t>
            </a:r>
            <a:r>
              <a:rPr lang="en-US" dirty="0"/>
              <a:t>of Prosody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62086BD-AD7A-41DD-BD66-DEF7BB8907EE}"/>
              </a:ext>
            </a:extLst>
          </p:cNvPr>
          <p:cNvSpPr/>
          <p:nvPr/>
        </p:nvSpPr>
        <p:spPr bwMode="auto">
          <a:xfrm>
            <a:off x="284086" y="1191128"/>
            <a:ext cx="4406816" cy="2672509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   </a:t>
            </a: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emotion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  other states 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  speaker identity 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  speaker traits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   …</a:t>
            </a: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1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56E64A7-6B23-46A7-9365-13C7B8F981C1}"/>
              </a:ext>
            </a:extLst>
          </p:cNvPr>
          <p:cNvSpPr/>
          <p:nvPr/>
        </p:nvSpPr>
        <p:spPr bwMode="auto">
          <a:xfrm>
            <a:off x="4250850" y="1513642"/>
            <a:ext cx="4472043" cy="2672508"/>
          </a:xfrm>
          <a:prstGeom prst="ellipse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400"/>
              <a:t>	tone</a:t>
            </a:r>
          </a:p>
          <a:p>
            <a:r>
              <a:rPr lang="en-US" sz="2400"/>
              <a:t>	lexical accent</a:t>
            </a:r>
          </a:p>
          <a:p>
            <a:r>
              <a:rPr lang="en-US" sz="2400"/>
              <a:t>	prominence</a:t>
            </a:r>
          </a:p>
          <a:p>
            <a:r>
              <a:rPr lang="en-US" sz="2400"/>
              <a:t>	phrasing</a:t>
            </a:r>
          </a:p>
          <a:p>
            <a:r>
              <a:rPr lang="en-US" sz="2400"/>
              <a:t> … 	     … </a:t>
            </a:r>
            <a:endParaRPr lang="en-US" sz="24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248E34F-0EF1-4064-9E63-C1EB5AF760DB}"/>
              </a:ext>
            </a:extLst>
          </p:cNvPr>
          <p:cNvSpPr/>
          <p:nvPr/>
        </p:nvSpPr>
        <p:spPr bwMode="auto">
          <a:xfrm>
            <a:off x="1793757" y="3253210"/>
            <a:ext cx="5086437" cy="2987792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4008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t</a:t>
            </a: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urn-taking</a:t>
            </a:r>
          </a:p>
          <a:p>
            <a:pPr marL="64008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stance</a:t>
            </a:r>
          </a:p>
          <a:p>
            <a:pPr marL="64008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t</a:t>
            </a: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opic management</a:t>
            </a:r>
          </a:p>
          <a:p>
            <a:pPr marL="64008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interpersonal </a:t>
            </a:r>
          </a:p>
          <a:p>
            <a:pPr marL="64008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   positioning</a:t>
            </a:r>
          </a:p>
          <a:p>
            <a:pPr marL="64008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…</a:t>
            </a:r>
            <a:endParaRPr kumimoji="1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1824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9A0EC-2013-4D8B-8C41-638AAEDD0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can prosody do so much?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15C46-CEEC-4D6C-AFC8-08092490B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962" y="1930893"/>
            <a:ext cx="2374777" cy="3690891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Paralinguistic functions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Phonological functions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Pragmatic functions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E8A3F4-A853-4689-89D7-C8C96CD4ED9E}"/>
              </a:ext>
            </a:extLst>
          </p:cNvPr>
          <p:cNvSpPr txBox="1">
            <a:spLocks/>
          </p:cNvSpPr>
          <p:nvPr/>
        </p:nvSpPr>
        <p:spPr bwMode="auto">
          <a:xfrm>
            <a:off x="5723138" y="1504025"/>
            <a:ext cx="237477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endParaRPr lang="en-US" kern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85449CF-F47A-4451-9397-64AC4619FD94}"/>
              </a:ext>
            </a:extLst>
          </p:cNvPr>
          <p:cNvCxnSpPr>
            <a:cxnSpLocks/>
          </p:cNvCxnSpPr>
          <p:nvPr/>
        </p:nvCxnSpPr>
        <p:spPr bwMode="auto">
          <a:xfrm>
            <a:off x="2902994" y="2319292"/>
            <a:ext cx="648070" cy="53044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D41784A-AD63-4471-95F6-25C37FD7496D}"/>
              </a:ext>
            </a:extLst>
          </p:cNvPr>
          <p:cNvCxnSpPr>
            <a:cxnSpLocks/>
          </p:cNvCxnSpPr>
          <p:nvPr/>
        </p:nvCxnSpPr>
        <p:spPr bwMode="auto">
          <a:xfrm flipV="1">
            <a:off x="2902994" y="4034901"/>
            <a:ext cx="619219" cy="457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C320B5D-D22F-42CB-8E7F-F949128E0BAE}"/>
              </a:ext>
            </a:extLst>
          </p:cNvPr>
          <p:cNvCxnSpPr>
            <a:cxnSpLocks/>
          </p:cNvCxnSpPr>
          <p:nvPr/>
        </p:nvCxnSpPr>
        <p:spPr bwMode="auto">
          <a:xfrm>
            <a:off x="2902994" y="3448975"/>
            <a:ext cx="648070" cy="2663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028" name="Picture 4" descr="Speech waveforms">
            <a:extLst>
              <a:ext uri="{FF2B5EF4-FFF2-40B4-BE49-F238E27FC236}">
                <a16:creationId xmlns:a16="http://schemas.microsoft.com/office/drawing/2014/main" id="{36F052F5-0D53-457A-B596-3F63E2695F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" t="6774" r="926" b="15702"/>
          <a:stretch/>
        </p:blipFill>
        <p:spPr bwMode="auto">
          <a:xfrm>
            <a:off x="3752290" y="3183231"/>
            <a:ext cx="1678894" cy="60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D516DF3-61D9-4893-9719-93B413D2AEE3}"/>
              </a:ext>
            </a:extLst>
          </p:cNvPr>
          <p:cNvGrpSpPr/>
          <p:nvPr/>
        </p:nvGrpSpPr>
        <p:grpSpPr>
          <a:xfrm>
            <a:off x="5615120" y="1946428"/>
            <a:ext cx="3033213" cy="3690891"/>
            <a:chOff x="5615120" y="1946428"/>
            <a:chExt cx="3033213" cy="3690891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E3644B24-44F0-4B80-A6B2-B7A954A3087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273556" y="1946428"/>
              <a:ext cx="2374777" cy="3690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kumimoji="1"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FontTx/>
                <a:buNone/>
              </a:pPr>
              <a:r>
                <a:rPr lang="en-US" sz="2400" kern="0"/>
                <a:t>Paralinguistic functions</a:t>
              </a:r>
            </a:p>
            <a:p>
              <a:pPr marL="0" indent="0">
                <a:buFontTx/>
                <a:buNone/>
              </a:pPr>
              <a:endParaRPr lang="en-US" sz="2400" kern="0"/>
            </a:p>
            <a:p>
              <a:pPr marL="0" indent="0">
                <a:buFontTx/>
                <a:buNone/>
              </a:pPr>
              <a:r>
                <a:rPr lang="en-US" sz="2400" kern="0"/>
                <a:t>Phonological functions</a:t>
              </a:r>
            </a:p>
            <a:p>
              <a:pPr marL="0" indent="0">
                <a:buFontTx/>
                <a:buNone/>
              </a:pPr>
              <a:endParaRPr lang="en-US" sz="2400" kern="0"/>
            </a:p>
            <a:p>
              <a:pPr marL="0" indent="0">
                <a:buFontTx/>
                <a:buNone/>
              </a:pPr>
              <a:r>
                <a:rPr lang="en-US" sz="2400" kern="0"/>
                <a:t>Pragmatic functions 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330108E-AAAC-4C1C-BB17-A32A6238BF8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615120" y="2292659"/>
              <a:ext cx="648070" cy="53044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9CF1352-9D3B-44FD-880F-59FFC0009A92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615120" y="4008268"/>
              <a:ext cx="619219" cy="45720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839EB065-D9A5-46C3-A229-12D8F344EBD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615120" y="3422342"/>
              <a:ext cx="648070" cy="26633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6687900-42A7-46A9-89B4-3361063E68E6}"/>
              </a:ext>
            </a:extLst>
          </p:cNvPr>
          <p:cNvSpPr txBox="1"/>
          <p:nvPr/>
        </p:nvSpPr>
        <p:spPr>
          <a:xfrm>
            <a:off x="3752290" y="4822503"/>
            <a:ext cx="237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1) Multistream    </a:t>
            </a:r>
          </a:p>
          <a:p>
            <a:r>
              <a:rPr lang="en-US" sz="2000"/>
              <a:t>    temporal </a:t>
            </a:r>
          </a:p>
          <a:p>
            <a:r>
              <a:rPr lang="en-US" sz="2000"/>
              <a:t>    configurations!</a:t>
            </a:r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4740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100">
            <a:extLst>
              <a:ext uri="{FF2B5EF4-FFF2-40B4-BE49-F238E27FC236}">
                <a16:creationId xmlns:a16="http://schemas.microsoft.com/office/drawing/2014/main" id="{7741D853-DCE1-48EB-B9B3-5358372B995A}"/>
              </a:ext>
            </a:extLst>
          </p:cNvPr>
          <p:cNvGrpSpPr/>
          <p:nvPr/>
        </p:nvGrpSpPr>
        <p:grpSpPr>
          <a:xfrm>
            <a:off x="1535837" y="1555710"/>
            <a:ext cx="5974672" cy="2875824"/>
            <a:chOff x="1793289" y="1964082"/>
            <a:chExt cx="5974672" cy="2875824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DECC1E7A-21DD-467B-9887-31352EB4D77B}"/>
                </a:ext>
              </a:extLst>
            </p:cNvPr>
            <p:cNvSpPr/>
            <p:nvPr/>
          </p:nvSpPr>
          <p:spPr bwMode="auto">
            <a:xfrm>
              <a:off x="1793289" y="1964082"/>
              <a:ext cx="5974672" cy="2875824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CA2A091A-1402-4BD3-BEA8-1470315868CF}"/>
                </a:ext>
              </a:extLst>
            </p:cNvPr>
            <p:cNvCxnSpPr/>
            <p:nvPr/>
          </p:nvCxnSpPr>
          <p:spPr>
            <a:xfrm flipV="1">
              <a:off x="3463914" y="2743200"/>
              <a:ext cx="4017450" cy="3087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1E61B92-A4B2-46BA-AD96-9F99289ABDB9}"/>
                </a:ext>
              </a:extLst>
            </p:cNvPr>
            <p:cNvCxnSpPr/>
            <p:nvPr/>
          </p:nvCxnSpPr>
          <p:spPr>
            <a:xfrm flipV="1">
              <a:off x="3463914" y="3180181"/>
              <a:ext cx="4017450" cy="3672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A7A8975-9C05-4036-B05C-D4FA0DBB2E1C}"/>
                </a:ext>
              </a:extLst>
            </p:cNvPr>
            <p:cNvSpPr txBox="1"/>
            <p:nvPr/>
          </p:nvSpPr>
          <p:spPr>
            <a:xfrm>
              <a:off x="4025496" y="1964082"/>
              <a:ext cx="2836033" cy="4392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3000"/>
                </a:lnSpc>
              </a:pPr>
              <a:r>
                <a:rPr lang="en-US" sz="2000" dirty="0">
                  <a:solidFill>
                    <a:schemeClr val="bg2"/>
                  </a:solidFill>
                </a:rPr>
                <a:t>high pitch specification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3972F97-926B-4C46-93E8-294FA4DE367C}"/>
                </a:ext>
              </a:extLst>
            </p:cNvPr>
            <p:cNvSpPr txBox="1"/>
            <p:nvPr/>
          </p:nvSpPr>
          <p:spPr>
            <a:xfrm>
              <a:off x="5541103" y="4296167"/>
              <a:ext cx="803425" cy="543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i="1" dirty="0" err="1">
                  <a:solidFill>
                    <a:schemeClr val="bg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</a:t>
              </a:r>
              <a:r>
                <a:rPr lang="en-US" sz="2800" b="1" i="1" dirty="0">
                  <a:solidFill>
                    <a:schemeClr val="bg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i="1" baseline="30000" dirty="0">
                  <a:solidFill>
                    <a:schemeClr val="bg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E552521-E0F8-4424-8C07-DBB6F822E151}"/>
                </a:ext>
              </a:extLst>
            </p:cNvPr>
            <p:cNvSpPr txBox="1"/>
            <p:nvPr/>
          </p:nvSpPr>
          <p:spPr>
            <a:xfrm>
              <a:off x="4496770" y="3861504"/>
              <a:ext cx="705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i="1" dirty="0">
                  <a:solidFill>
                    <a:schemeClr val="bg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Su-</a:t>
              </a:r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F02A6D4B-33CE-4CAE-9807-9964C236DEC6}"/>
                </a:ext>
              </a:extLst>
            </p:cNvPr>
            <p:cNvSpPr/>
            <p:nvPr/>
          </p:nvSpPr>
          <p:spPr>
            <a:xfrm>
              <a:off x="4340289" y="2743575"/>
              <a:ext cx="228600" cy="132475"/>
            </a:xfrm>
            <a:prstGeom prst="arc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281609CD-48EA-48DC-A527-4411FD1E3674}"/>
                </a:ext>
              </a:extLst>
            </p:cNvPr>
            <p:cNvSpPr/>
            <p:nvPr/>
          </p:nvSpPr>
          <p:spPr>
            <a:xfrm flipH="1" flipV="1">
              <a:off x="4570623" y="2739436"/>
              <a:ext cx="228600" cy="132475"/>
            </a:xfrm>
            <a:prstGeom prst="arc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4E35F25-236E-4A99-8645-3E8D2F95F4BF}"/>
                </a:ext>
              </a:extLst>
            </p:cNvPr>
            <p:cNvSpPr/>
            <p:nvPr/>
          </p:nvSpPr>
          <p:spPr>
            <a:xfrm>
              <a:off x="4499207" y="2681479"/>
              <a:ext cx="353052" cy="12833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1107FD6D-65A3-4A16-9BB3-79A0B8AB4D67}"/>
                </a:ext>
              </a:extLst>
            </p:cNvPr>
            <p:cNvSpPr/>
            <p:nvPr/>
          </p:nvSpPr>
          <p:spPr>
            <a:xfrm flipH="1">
              <a:off x="4570623" y="2615242"/>
              <a:ext cx="228600" cy="132475"/>
            </a:xfrm>
            <a:prstGeom prst="arc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E20A1FBF-871E-48E0-9555-94215117F8AD}"/>
                </a:ext>
              </a:extLst>
            </p:cNvPr>
            <p:cNvSpPr/>
            <p:nvPr/>
          </p:nvSpPr>
          <p:spPr>
            <a:xfrm flipV="1">
              <a:off x="4340289" y="2611103"/>
              <a:ext cx="228600" cy="132475"/>
            </a:xfrm>
            <a:prstGeom prst="arc">
              <a:avLst/>
            </a:prstGeom>
            <a:solidFill>
              <a:srgbClr val="FFFFF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7F348188-7F43-45F7-9D5C-9DB49FBDFF05}"/>
                </a:ext>
              </a:extLst>
            </p:cNvPr>
            <p:cNvSpPr/>
            <p:nvPr/>
          </p:nvSpPr>
          <p:spPr>
            <a:xfrm flipH="1" flipV="1">
              <a:off x="4570621" y="2740670"/>
              <a:ext cx="228600" cy="132475"/>
            </a:xfrm>
            <a:prstGeom prst="arc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A8B06BD7-A802-42DD-BFC1-755D6B90D045}"/>
                </a:ext>
              </a:extLst>
            </p:cNvPr>
            <p:cNvSpPr/>
            <p:nvPr/>
          </p:nvSpPr>
          <p:spPr>
            <a:xfrm>
              <a:off x="4340287" y="2744809"/>
              <a:ext cx="228600" cy="132475"/>
            </a:xfrm>
            <a:prstGeom prst="arc">
              <a:avLst/>
            </a:prstGeom>
            <a:solidFill>
              <a:srgbClr val="FFFFF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8D314E4-E606-46EC-85AC-DFAE46E40E6B}"/>
                </a:ext>
              </a:extLst>
            </p:cNvPr>
            <p:cNvGrpSpPr/>
            <p:nvPr/>
          </p:nvGrpSpPr>
          <p:grpSpPr>
            <a:xfrm flipH="1">
              <a:off x="6149332" y="2742002"/>
              <a:ext cx="458934" cy="70692"/>
              <a:chOff x="2209800" y="2207419"/>
              <a:chExt cx="458934" cy="78581"/>
            </a:xfrm>
            <a:solidFill>
              <a:srgbClr val="7F7F7F"/>
            </a:solidFill>
          </p:grpSpPr>
          <p:sp>
            <p:nvSpPr>
              <p:cNvPr id="17" name="Arc 16">
                <a:extLst>
                  <a:ext uri="{FF2B5EF4-FFF2-40B4-BE49-F238E27FC236}">
                    <a16:creationId xmlns:a16="http://schemas.microsoft.com/office/drawing/2014/main" id="{CECE633F-813C-4570-9B8C-92098C5C955F}"/>
                  </a:ext>
                </a:extLst>
              </p:cNvPr>
              <p:cNvSpPr/>
              <p:nvPr/>
            </p:nvSpPr>
            <p:spPr>
              <a:xfrm>
                <a:off x="2209800" y="2209800"/>
                <a:ext cx="228600" cy="76200"/>
              </a:xfrm>
              <a:prstGeom prst="arc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Arc 17">
                <a:extLst>
                  <a:ext uri="{FF2B5EF4-FFF2-40B4-BE49-F238E27FC236}">
                    <a16:creationId xmlns:a16="http://schemas.microsoft.com/office/drawing/2014/main" id="{5F136DE5-3E6C-46F9-8097-93127FE5F3CB}"/>
                  </a:ext>
                </a:extLst>
              </p:cNvPr>
              <p:cNvSpPr/>
              <p:nvPr/>
            </p:nvSpPr>
            <p:spPr>
              <a:xfrm flipH="1" flipV="1">
                <a:off x="2440134" y="2207419"/>
                <a:ext cx="228600" cy="76200"/>
              </a:xfrm>
              <a:prstGeom prst="arc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8BC8A8C-916E-4751-B14A-C161A7D91B93}"/>
                </a:ext>
              </a:extLst>
            </p:cNvPr>
            <p:cNvSpPr/>
            <p:nvPr/>
          </p:nvSpPr>
          <p:spPr>
            <a:xfrm flipH="1">
              <a:off x="6096296" y="2712012"/>
              <a:ext cx="353052" cy="66407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D7D813C-1828-4B48-A66D-9C94E9742997}"/>
                </a:ext>
              </a:extLst>
            </p:cNvPr>
            <p:cNvGrpSpPr/>
            <p:nvPr/>
          </p:nvGrpSpPr>
          <p:grpSpPr>
            <a:xfrm flipH="1">
              <a:off x="6149332" y="2675595"/>
              <a:ext cx="458934" cy="70692"/>
              <a:chOff x="2209800" y="2133601"/>
              <a:chExt cx="458934" cy="78581"/>
            </a:xfrm>
            <a:solidFill>
              <a:srgbClr val="7F7F7F"/>
            </a:solidFill>
          </p:grpSpPr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id="{B5D7F90C-8410-4E9B-B422-E47B4B7A30FB}"/>
                  </a:ext>
                </a:extLst>
              </p:cNvPr>
              <p:cNvSpPr/>
              <p:nvPr/>
            </p:nvSpPr>
            <p:spPr>
              <a:xfrm flipH="1">
                <a:off x="2440134" y="2135982"/>
                <a:ext cx="228600" cy="76200"/>
              </a:xfrm>
              <a:prstGeom prst="arc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5AEC68E8-2F1F-4059-B3DA-2BF3BC4BFCCB}"/>
                  </a:ext>
                </a:extLst>
              </p:cNvPr>
              <p:cNvSpPr/>
              <p:nvPr/>
            </p:nvSpPr>
            <p:spPr>
              <a:xfrm flipV="1">
                <a:off x="2209800" y="2133601"/>
                <a:ext cx="228600" cy="76200"/>
              </a:xfrm>
              <a:prstGeom prst="arc">
                <a:avLst/>
              </a:prstGeom>
              <a:solidFill>
                <a:srgbClr val="FFFFFF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EDC7D9B-F8BA-4499-9790-6F0A50963A28}"/>
                </a:ext>
              </a:extLst>
            </p:cNvPr>
            <p:cNvGrpSpPr/>
            <p:nvPr/>
          </p:nvGrpSpPr>
          <p:grpSpPr>
            <a:xfrm flipH="1" flipV="1">
              <a:off x="6149334" y="2742641"/>
              <a:ext cx="458934" cy="70692"/>
              <a:chOff x="2209800" y="2133601"/>
              <a:chExt cx="458934" cy="78581"/>
            </a:xfrm>
            <a:solidFill>
              <a:srgbClr val="7F7F7F"/>
            </a:solidFill>
          </p:grpSpPr>
          <p:sp>
            <p:nvSpPr>
              <p:cNvPr id="24" name="Arc 23">
                <a:extLst>
                  <a:ext uri="{FF2B5EF4-FFF2-40B4-BE49-F238E27FC236}">
                    <a16:creationId xmlns:a16="http://schemas.microsoft.com/office/drawing/2014/main" id="{A6177E6C-2A90-44E5-8DB9-5403D7156AFD}"/>
                  </a:ext>
                </a:extLst>
              </p:cNvPr>
              <p:cNvSpPr/>
              <p:nvPr/>
            </p:nvSpPr>
            <p:spPr>
              <a:xfrm flipH="1">
                <a:off x="2440134" y="2135982"/>
                <a:ext cx="228600" cy="76200"/>
              </a:xfrm>
              <a:prstGeom prst="arc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  <p:sp>
            <p:nvSpPr>
              <p:cNvPr id="25" name="Arc 24">
                <a:extLst>
                  <a:ext uri="{FF2B5EF4-FFF2-40B4-BE49-F238E27FC236}">
                    <a16:creationId xmlns:a16="http://schemas.microsoft.com/office/drawing/2014/main" id="{949E030F-A1EA-4689-A2DA-5C3FD278543F}"/>
                  </a:ext>
                </a:extLst>
              </p:cNvPr>
              <p:cNvSpPr/>
              <p:nvPr/>
            </p:nvSpPr>
            <p:spPr>
              <a:xfrm flipV="1">
                <a:off x="2209800" y="2133601"/>
                <a:ext cx="228600" cy="76200"/>
              </a:xfrm>
              <a:prstGeom prst="arc">
                <a:avLst/>
              </a:prstGeom>
              <a:solidFill>
                <a:srgbClr val="FFFFFF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</p:grp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76E1D59-0398-46DE-83AA-67701CAC4F47}"/>
                </a:ext>
              </a:extLst>
            </p:cNvPr>
            <p:cNvCxnSpPr>
              <a:stCxn id="12" idx="0"/>
              <a:endCxn id="21" idx="0"/>
            </p:cNvCxnSpPr>
            <p:nvPr/>
          </p:nvCxnSpPr>
          <p:spPr>
            <a:xfrm>
              <a:off x="4684923" y="2615242"/>
              <a:ext cx="1578709" cy="62495"/>
            </a:xfrm>
            <a:prstGeom prst="line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57E973F-5A48-4F97-9ED3-25E72C8E8E72}"/>
                </a:ext>
              </a:extLst>
            </p:cNvPr>
            <p:cNvCxnSpPr>
              <a:endCxn id="24" idx="0"/>
            </p:cNvCxnSpPr>
            <p:nvPr/>
          </p:nvCxnSpPr>
          <p:spPr>
            <a:xfrm>
              <a:off x="4684923" y="2810632"/>
              <a:ext cx="1578711" cy="559"/>
            </a:xfrm>
            <a:prstGeom prst="line">
              <a:avLst/>
            </a:prstGeom>
            <a:solidFill>
              <a:srgbClr val="7F7F7F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rapezoid 27">
              <a:extLst>
                <a:ext uri="{FF2B5EF4-FFF2-40B4-BE49-F238E27FC236}">
                  <a16:creationId xmlns:a16="http://schemas.microsoft.com/office/drawing/2014/main" id="{87FBA762-D03B-48FE-8AF6-D2B64CD78F22}"/>
                </a:ext>
              </a:extLst>
            </p:cNvPr>
            <p:cNvSpPr/>
            <p:nvPr/>
          </p:nvSpPr>
          <p:spPr>
            <a:xfrm rot="5400000">
              <a:off x="5346827" y="1950809"/>
              <a:ext cx="258782" cy="1586064"/>
            </a:xfrm>
            <a:prstGeom prst="trapezoid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8C6A7BD-408E-4031-AA85-33E333319A23}"/>
                </a:ext>
              </a:extLst>
            </p:cNvPr>
            <p:cNvCxnSpPr>
              <a:stCxn id="14" idx="0"/>
              <a:endCxn id="18" idx="0"/>
            </p:cNvCxnSpPr>
            <p:nvPr/>
          </p:nvCxnSpPr>
          <p:spPr>
            <a:xfrm flipV="1">
              <a:off x="4684921" y="2810552"/>
              <a:ext cx="1578711" cy="62593"/>
            </a:xfrm>
            <a:prstGeom prst="line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65BD678A-7F0E-4D93-8225-116D1D6D80BA}"/>
                </a:ext>
              </a:extLst>
            </p:cNvPr>
            <p:cNvGrpSpPr/>
            <p:nvPr/>
          </p:nvGrpSpPr>
          <p:grpSpPr>
            <a:xfrm flipH="1">
              <a:off x="6149775" y="3179058"/>
              <a:ext cx="458934" cy="107204"/>
              <a:chOff x="2209800" y="2207419"/>
              <a:chExt cx="458934" cy="78581"/>
            </a:xfrm>
            <a:solidFill>
              <a:srgbClr val="7F7F7F"/>
            </a:solidFill>
          </p:grpSpPr>
          <p:sp>
            <p:nvSpPr>
              <p:cNvPr id="31" name="Arc 30">
                <a:extLst>
                  <a:ext uri="{FF2B5EF4-FFF2-40B4-BE49-F238E27FC236}">
                    <a16:creationId xmlns:a16="http://schemas.microsoft.com/office/drawing/2014/main" id="{B580FE28-6447-47CE-B8D3-853B12FC0560}"/>
                  </a:ext>
                </a:extLst>
              </p:cNvPr>
              <p:cNvSpPr/>
              <p:nvPr/>
            </p:nvSpPr>
            <p:spPr>
              <a:xfrm>
                <a:off x="2209800" y="2209800"/>
                <a:ext cx="228600" cy="76200"/>
              </a:xfrm>
              <a:prstGeom prst="arc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32" name="Arc 31">
                <a:extLst>
                  <a:ext uri="{FF2B5EF4-FFF2-40B4-BE49-F238E27FC236}">
                    <a16:creationId xmlns:a16="http://schemas.microsoft.com/office/drawing/2014/main" id="{5B4CE223-0764-4F0B-8B98-9F6EB44D031C}"/>
                  </a:ext>
                </a:extLst>
              </p:cNvPr>
              <p:cNvSpPr/>
              <p:nvPr/>
            </p:nvSpPr>
            <p:spPr>
              <a:xfrm flipH="1" flipV="1">
                <a:off x="2440134" y="2207419"/>
                <a:ext cx="228600" cy="76200"/>
              </a:xfrm>
              <a:prstGeom prst="arc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67ED50E-1EEC-4E9B-B0A6-4507AEB18FB6}"/>
                </a:ext>
              </a:extLst>
            </p:cNvPr>
            <p:cNvSpPr/>
            <p:nvPr/>
          </p:nvSpPr>
          <p:spPr>
            <a:xfrm flipH="1">
              <a:off x="6096739" y="3133578"/>
              <a:ext cx="353052" cy="100706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0FD9B3BC-228D-453D-9C9D-9E43F15CE5BE}"/>
                </a:ext>
              </a:extLst>
            </p:cNvPr>
            <p:cNvSpPr/>
            <p:nvPr/>
          </p:nvSpPr>
          <p:spPr>
            <a:xfrm>
              <a:off x="6149775" y="3048107"/>
              <a:ext cx="228600" cy="178633"/>
            </a:xfrm>
            <a:prstGeom prst="arc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b="1" u="sng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60328E6B-1B94-41B0-A6E3-077952D8773D}"/>
                </a:ext>
              </a:extLst>
            </p:cNvPr>
            <p:cNvSpPr/>
            <p:nvPr/>
          </p:nvSpPr>
          <p:spPr>
            <a:xfrm flipH="1" flipV="1">
              <a:off x="6380109" y="3043813"/>
              <a:ext cx="228600" cy="137448"/>
            </a:xfrm>
            <a:prstGeom prst="arc">
              <a:avLst/>
            </a:prstGeom>
            <a:solidFill>
              <a:srgbClr val="FFFFF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b="1" u="sng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7379BF4-6B0D-4D43-8AB9-07041F8CC2F4}"/>
                </a:ext>
              </a:extLst>
            </p:cNvPr>
            <p:cNvGrpSpPr/>
            <p:nvPr/>
          </p:nvGrpSpPr>
          <p:grpSpPr>
            <a:xfrm flipH="1" flipV="1">
              <a:off x="6149777" y="3141457"/>
              <a:ext cx="463672" cy="179953"/>
              <a:chOff x="2205062" y="2133601"/>
              <a:chExt cx="463672" cy="100022"/>
            </a:xfrm>
            <a:solidFill>
              <a:srgbClr val="7F7F7F"/>
            </a:solidFill>
          </p:grpSpPr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B38C02F8-1ACE-4DE6-931F-2D93BACD09AC}"/>
                  </a:ext>
                </a:extLst>
              </p:cNvPr>
              <p:cNvSpPr/>
              <p:nvPr/>
            </p:nvSpPr>
            <p:spPr>
              <a:xfrm flipH="1">
                <a:off x="2440134" y="2135982"/>
                <a:ext cx="228600" cy="97641"/>
              </a:xfrm>
              <a:prstGeom prst="arc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b="1" u="sng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FF080930-7960-4CC3-A5AB-E53F9C8E6B27}"/>
                  </a:ext>
                </a:extLst>
              </p:cNvPr>
              <p:cNvSpPr/>
              <p:nvPr/>
            </p:nvSpPr>
            <p:spPr>
              <a:xfrm flipV="1">
                <a:off x="2205062" y="2133601"/>
                <a:ext cx="228600" cy="76200"/>
              </a:xfrm>
              <a:prstGeom prst="arc">
                <a:avLst/>
              </a:prstGeom>
              <a:solidFill>
                <a:srgbClr val="FFFFFF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b="1" u="sng"/>
              </a:p>
            </p:txBody>
          </p:sp>
        </p:grpSp>
        <p:sp>
          <p:nvSpPr>
            <p:cNvPr id="39" name="Trapezoid 38">
              <a:extLst>
                <a:ext uri="{FF2B5EF4-FFF2-40B4-BE49-F238E27FC236}">
                  <a16:creationId xmlns:a16="http://schemas.microsoft.com/office/drawing/2014/main" id="{9429AE92-3F21-4DC8-8685-84BD0607D5F8}"/>
                </a:ext>
              </a:extLst>
            </p:cNvPr>
            <p:cNvSpPr/>
            <p:nvPr/>
          </p:nvSpPr>
          <p:spPr>
            <a:xfrm rot="16200000">
              <a:off x="5962359" y="3015959"/>
              <a:ext cx="274750" cy="333946"/>
            </a:xfrm>
            <a:prstGeom prst="trapezoid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CF9872AD-961D-4265-9D2F-C8BFA3E1F8FD}"/>
                </a:ext>
              </a:extLst>
            </p:cNvPr>
            <p:cNvGrpSpPr/>
            <p:nvPr/>
          </p:nvGrpSpPr>
          <p:grpSpPr>
            <a:xfrm>
              <a:off x="5615996" y="3112202"/>
              <a:ext cx="516710" cy="142482"/>
              <a:chOff x="3396962" y="2521695"/>
              <a:chExt cx="516710" cy="142482"/>
            </a:xfrm>
            <a:solidFill>
              <a:srgbClr val="7F7F7F"/>
            </a:solidFill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C5BB6F26-E925-42DF-AE96-C9631BFA76A3}"/>
                  </a:ext>
                </a:extLst>
              </p:cNvPr>
              <p:cNvSpPr/>
              <p:nvPr/>
            </p:nvSpPr>
            <p:spPr>
              <a:xfrm>
                <a:off x="3560620" y="2558112"/>
                <a:ext cx="353052" cy="664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BEF6391-317F-4AA8-BDAB-652453D7927B}"/>
                  </a:ext>
                </a:extLst>
              </p:cNvPr>
              <p:cNvGrpSpPr/>
              <p:nvPr/>
            </p:nvGrpSpPr>
            <p:grpSpPr>
              <a:xfrm>
                <a:off x="3396962" y="2521695"/>
                <a:ext cx="463674" cy="142482"/>
                <a:chOff x="3396962" y="2521695"/>
                <a:chExt cx="463674" cy="142482"/>
              </a:xfrm>
              <a:grpFill/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8135D0FB-3869-43F3-8516-323C824BCC77}"/>
                    </a:ext>
                  </a:extLst>
                </p:cNvPr>
                <p:cNvGrpSpPr/>
                <p:nvPr/>
              </p:nvGrpSpPr>
              <p:grpSpPr>
                <a:xfrm>
                  <a:off x="3401702" y="2588102"/>
                  <a:ext cx="458934" cy="70692"/>
                  <a:chOff x="2209800" y="2207419"/>
                  <a:chExt cx="458934" cy="78581"/>
                </a:xfrm>
                <a:grpFill/>
              </p:grpSpPr>
              <p:sp>
                <p:nvSpPr>
                  <p:cNvPr id="50" name="Arc 49">
                    <a:extLst>
                      <a:ext uri="{FF2B5EF4-FFF2-40B4-BE49-F238E27FC236}">
                        <a16:creationId xmlns:a16="http://schemas.microsoft.com/office/drawing/2014/main" id="{B9F2289C-093A-40B8-A5B1-1837636C2C0C}"/>
                      </a:ext>
                    </a:extLst>
                  </p:cNvPr>
                  <p:cNvSpPr/>
                  <p:nvPr/>
                </p:nvSpPr>
                <p:spPr>
                  <a:xfrm>
                    <a:off x="2209800" y="2209800"/>
                    <a:ext cx="228600" cy="76200"/>
                  </a:xfrm>
                  <a:prstGeom prst="arc">
                    <a:avLst/>
                  </a:prstGeom>
                  <a:grpFill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b="1"/>
                  </a:p>
                </p:txBody>
              </p:sp>
              <p:sp>
                <p:nvSpPr>
                  <p:cNvPr id="51" name="Arc 50">
                    <a:extLst>
                      <a:ext uri="{FF2B5EF4-FFF2-40B4-BE49-F238E27FC236}">
                        <a16:creationId xmlns:a16="http://schemas.microsoft.com/office/drawing/2014/main" id="{504EBA50-5CF2-490A-8572-B783787D54DA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440134" y="2207419"/>
                    <a:ext cx="228600" cy="76200"/>
                  </a:xfrm>
                  <a:prstGeom prst="arc">
                    <a:avLst/>
                  </a:prstGeom>
                  <a:grpFill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b="1"/>
                  </a:p>
                </p:txBody>
              </p:sp>
            </p:grp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68D890FA-C375-4DDC-9DB2-1136C9F1C626}"/>
                    </a:ext>
                  </a:extLst>
                </p:cNvPr>
                <p:cNvGrpSpPr/>
                <p:nvPr/>
              </p:nvGrpSpPr>
              <p:grpSpPr>
                <a:xfrm>
                  <a:off x="3401702" y="2521695"/>
                  <a:ext cx="458934" cy="70692"/>
                  <a:chOff x="2209800" y="2133601"/>
                  <a:chExt cx="458934" cy="78581"/>
                </a:xfrm>
                <a:grpFill/>
              </p:grpSpPr>
              <p:sp>
                <p:nvSpPr>
                  <p:cNvPr id="48" name="Arc 47">
                    <a:extLst>
                      <a:ext uri="{FF2B5EF4-FFF2-40B4-BE49-F238E27FC236}">
                        <a16:creationId xmlns:a16="http://schemas.microsoft.com/office/drawing/2014/main" id="{4106304A-3309-4F9E-9F56-06C3E6202840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grpFill/>
                  <a:ln>
                    <a:solidFill>
                      <a:schemeClr val="bg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b="1" u="sng"/>
                  </a:p>
                </p:txBody>
              </p:sp>
              <p:sp>
                <p:nvSpPr>
                  <p:cNvPr id="49" name="Arc 48">
                    <a:extLst>
                      <a:ext uri="{FF2B5EF4-FFF2-40B4-BE49-F238E27FC236}">
                        <a16:creationId xmlns:a16="http://schemas.microsoft.com/office/drawing/2014/main" id="{303DAAE2-5546-45B5-9624-6C9CEDFCBDE0}"/>
                      </a:ext>
                    </a:extLst>
                  </p:cNvPr>
                  <p:cNvSpPr/>
                  <p:nvPr/>
                </p:nvSpPr>
                <p:spPr>
                  <a:xfrm flipV="1">
                    <a:off x="2209800" y="2133601"/>
                    <a:ext cx="228600" cy="76200"/>
                  </a:xfrm>
                  <a:prstGeom prst="arc">
                    <a:avLst/>
                  </a:prstGeom>
                  <a:solidFill>
                    <a:srgbClr val="FFFFFF"/>
                  </a:solidFill>
                  <a:ln>
                    <a:solidFill>
                      <a:schemeClr val="bg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b="1" u="sng"/>
                  </a:p>
                </p:txBody>
              </p:sp>
            </p:grp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15247FAA-DD4F-4C41-87AD-B6448DEF19D4}"/>
                    </a:ext>
                  </a:extLst>
                </p:cNvPr>
                <p:cNvGrpSpPr/>
                <p:nvPr/>
              </p:nvGrpSpPr>
              <p:grpSpPr>
                <a:xfrm flipV="1">
                  <a:off x="3396962" y="2588747"/>
                  <a:ext cx="463672" cy="75430"/>
                  <a:chOff x="2205062" y="2128334"/>
                  <a:chExt cx="463672" cy="83848"/>
                </a:xfrm>
                <a:grpFill/>
              </p:grpSpPr>
              <p:sp>
                <p:nvSpPr>
                  <p:cNvPr id="46" name="Arc 45">
                    <a:extLst>
                      <a:ext uri="{FF2B5EF4-FFF2-40B4-BE49-F238E27FC236}">
                        <a16:creationId xmlns:a16="http://schemas.microsoft.com/office/drawing/2014/main" id="{74CFB4A6-B649-4C1F-AA90-8CC38F169169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grpFill/>
                  <a:ln>
                    <a:solidFill>
                      <a:schemeClr val="bg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b="1" u="sng"/>
                  </a:p>
                </p:txBody>
              </p:sp>
              <p:sp>
                <p:nvSpPr>
                  <p:cNvPr id="47" name="Arc 46">
                    <a:extLst>
                      <a:ext uri="{FF2B5EF4-FFF2-40B4-BE49-F238E27FC236}">
                        <a16:creationId xmlns:a16="http://schemas.microsoft.com/office/drawing/2014/main" id="{EC6A5E29-9BA2-4EF9-86D5-53373B22EDAA}"/>
                      </a:ext>
                    </a:extLst>
                  </p:cNvPr>
                  <p:cNvSpPr/>
                  <p:nvPr/>
                </p:nvSpPr>
                <p:spPr>
                  <a:xfrm flipV="1">
                    <a:off x="2205062" y="2128334"/>
                    <a:ext cx="228600" cy="76200"/>
                  </a:xfrm>
                  <a:prstGeom prst="arc">
                    <a:avLst/>
                  </a:prstGeom>
                  <a:solidFill>
                    <a:srgbClr val="FFFFFF"/>
                  </a:solidFill>
                  <a:ln>
                    <a:solidFill>
                      <a:schemeClr val="bg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b="1" u="sng"/>
                  </a:p>
                </p:txBody>
              </p:sp>
            </p:grpSp>
          </p:grp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8964A18-436A-4630-8433-100350D79F3D}"/>
                </a:ext>
              </a:extLst>
            </p:cNvPr>
            <p:cNvSpPr txBox="1"/>
            <p:nvPr/>
          </p:nvSpPr>
          <p:spPr>
            <a:xfrm>
              <a:off x="1939615" y="2216064"/>
              <a:ext cx="16241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000" dirty="0">
                  <a:solidFill>
                    <a:schemeClr val="bg2"/>
                  </a:solidFill>
                </a:rPr>
                <a:t>Minor Third </a:t>
              </a:r>
            </a:p>
            <a:p>
              <a:pPr>
                <a:lnSpc>
                  <a:spcPts val="2400"/>
                </a:lnSpc>
              </a:pPr>
              <a:r>
                <a:rPr lang="en-US" sz="2000" dirty="0">
                  <a:solidFill>
                    <a:schemeClr val="bg2"/>
                  </a:solidFill>
                </a:rPr>
                <a:t>Construction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0255793-5FA4-4EA2-9240-BD11239942E9}"/>
                </a:ext>
              </a:extLst>
            </p:cNvPr>
            <p:cNvSpPr txBox="1"/>
            <p:nvPr/>
          </p:nvSpPr>
          <p:spPr>
            <a:xfrm>
              <a:off x="1939615" y="2944692"/>
              <a:ext cx="1295547" cy="4392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2000" dirty="0">
                  <a:solidFill>
                    <a:schemeClr val="bg2"/>
                  </a:solidFill>
                </a:rPr>
                <a:t>late peak 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A9CB1FD3-CD6C-4CE1-9D81-59AF94583B3A}"/>
                </a:ext>
              </a:extLst>
            </p:cNvPr>
            <p:cNvCxnSpPr/>
            <p:nvPr/>
          </p:nvCxnSpPr>
          <p:spPr>
            <a:xfrm>
              <a:off x="3463914" y="3616601"/>
              <a:ext cx="4017450" cy="56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Arc 54">
              <a:extLst>
                <a:ext uri="{FF2B5EF4-FFF2-40B4-BE49-F238E27FC236}">
                  <a16:creationId xmlns:a16="http://schemas.microsoft.com/office/drawing/2014/main" id="{87FBBBA5-0CAC-4866-A1C0-676B8D95447C}"/>
                </a:ext>
              </a:extLst>
            </p:cNvPr>
            <p:cNvSpPr/>
            <p:nvPr/>
          </p:nvSpPr>
          <p:spPr>
            <a:xfrm>
              <a:off x="4296745" y="3617215"/>
              <a:ext cx="231736" cy="132475"/>
            </a:xfrm>
            <a:prstGeom prst="arc">
              <a:avLst/>
            </a:prstGeom>
            <a:solidFill>
              <a:schemeClr val="tx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Arc 55">
              <a:extLst>
                <a:ext uri="{FF2B5EF4-FFF2-40B4-BE49-F238E27FC236}">
                  <a16:creationId xmlns:a16="http://schemas.microsoft.com/office/drawing/2014/main" id="{597861F7-37E6-4444-94A0-BA3D1FA0B61D}"/>
                </a:ext>
              </a:extLst>
            </p:cNvPr>
            <p:cNvSpPr/>
            <p:nvPr/>
          </p:nvSpPr>
          <p:spPr>
            <a:xfrm flipH="1" flipV="1">
              <a:off x="4530239" y="3613076"/>
              <a:ext cx="231736" cy="132475"/>
            </a:xfrm>
            <a:prstGeom prst="arc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E1388CE-23E7-4966-A887-06DB59E10B42}"/>
                </a:ext>
              </a:extLst>
            </p:cNvPr>
            <p:cNvSpPr/>
            <p:nvPr/>
          </p:nvSpPr>
          <p:spPr>
            <a:xfrm>
              <a:off x="4457843" y="3551476"/>
              <a:ext cx="357896" cy="136912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Arc 57">
              <a:extLst>
                <a:ext uri="{FF2B5EF4-FFF2-40B4-BE49-F238E27FC236}">
                  <a16:creationId xmlns:a16="http://schemas.microsoft.com/office/drawing/2014/main" id="{E87BFECF-E03A-47AC-8718-F9384CF00F41}"/>
                </a:ext>
              </a:extLst>
            </p:cNvPr>
            <p:cNvSpPr/>
            <p:nvPr/>
          </p:nvSpPr>
          <p:spPr>
            <a:xfrm flipH="1">
              <a:off x="4530239" y="3488882"/>
              <a:ext cx="231736" cy="132475"/>
            </a:xfrm>
            <a:prstGeom prst="arc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59" name="Arc 58">
              <a:extLst>
                <a:ext uri="{FF2B5EF4-FFF2-40B4-BE49-F238E27FC236}">
                  <a16:creationId xmlns:a16="http://schemas.microsoft.com/office/drawing/2014/main" id="{8E670819-DD12-4104-AE46-F692CE504839}"/>
                </a:ext>
              </a:extLst>
            </p:cNvPr>
            <p:cNvSpPr/>
            <p:nvPr/>
          </p:nvSpPr>
          <p:spPr>
            <a:xfrm flipV="1">
              <a:off x="4296745" y="3481100"/>
              <a:ext cx="231736" cy="132475"/>
            </a:xfrm>
            <a:prstGeom prst="arc">
              <a:avLst/>
            </a:prstGeom>
            <a:solidFill>
              <a:schemeClr val="tx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60" name="Arc 59">
              <a:extLst>
                <a:ext uri="{FF2B5EF4-FFF2-40B4-BE49-F238E27FC236}">
                  <a16:creationId xmlns:a16="http://schemas.microsoft.com/office/drawing/2014/main" id="{0EEF954A-4A4F-4E00-80E8-6B52E2FAF9C3}"/>
                </a:ext>
              </a:extLst>
            </p:cNvPr>
            <p:cNvSpPr/>
            <p:nvPr/>
          </p:nvSpPr>
          <p:spPr>
            <a:xfrm flipH="1" flipV="1">
              <a:off x="4530237" y="3614310"/>
              <a:ext cx="231736" cy="132475"/>
            </a:xfrm>
            <a:prstGeom prst="arc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61" name="Arc 60">
              <a:extLst>
                <a:ext uri="{FF2B5EF4-FFF2-40B4-BE49-F238E27FC236}">
                  <a16:creationId xmlns:a16="http://schemas.microsoft.com/office/drawing/2014/main" id="{5B2CA65C-1664-47B2-9D31-4C077202C26E}"/>
                </a:ext>
              </a:extLst>
            </p:cNvPr>
            <p:cNvSpPr/>
            <p:nvPr/>
          </p:nvSpPr>
          <p:spPr>
            <a:xfrm>
              <a:off x="4296743" y="3623187"/>
              <a:ext cx="231736" cy="132475"/>
            </a:xfrm>
            <a:prstGeom prst="arc">
              <a:avLst/>
            </a:prstGeom>
            <a:solidFill>
              <a:schemeClr val="tx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7A30CD8-2BBE-4244-A996-C778D80EF68D}"/>
                </a:ext>
              </a:extLst>
            </p:cNvPr>
            <p:cNvGrpSpPr/>
            <p:nvPr/>
          </p:nvGrpSpPr>
          <p:grpSpPr>
            <a:xfrm flipH="1">
              <a:off x="6130607" y="3615642"/>
              <a:ext cx="465230" cy="70692"/>
              <a:chOff x="2209800" y="2207419"/>
              <a:chExt cx="458934" cy="78581"/>
            </a:xfrm>
            <a:solidFill>
              <a:srgbClr val="7F7F7F"/>
            </a:solidFill>
          </p:grpSpPr>
          <p:sp>
            <p:nvSpPr>
              <p:cNvPr id="63" name="Arc 62">
                <a:extLst>
                  <a:ext uri="{FF2B5EF4-FFF2-40B4-BE49-F238E27FC236}">
                    <a16:creationId xmlns:a16="http://schemas.microsoft.com/office/drawing/2014/main" id="{B7E9DFA1-21ED-4108-83C3-A27A6F4D77C0}"/>
                  </a:ext>
                </a:extLst>
              </p:cNvPr>
              <p:cNvSpPr/>
              <p:nvPr/>
            </p:nvSpPr>
            <p:spPr>
              <a:xfrm>
                <a:off x="2209800" y="2209800"/>
                <a:ext cx="228600" cy="76200"/>
              </a:xfrm>
              <a:prstGeom prst="arc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Arc 63">
                <a:extLst>
                  <a:ext uri="{FF2B5EF4-FFF2-40B4-BE49-F238E27FC236}">
                    <a16:creationId xmlns:a16="http://schemas.microsoft.com/office/drawing/2014/main" id="{7473F0F5-2091-44B6-8CDC-5A63AD565258}"/>
                  </a:ext>
                </a:extLst>
              </p:cNvPr>
              <p:cNvSpPr/>
              <p:nvPr/>
            </p:nvSpPr>
            <p:spPr>
              <a:xfrm flipH="1" flipV="1">
                <a:off x="2440134" y="2207419"/>
                <a:ext cx="228600" cy="76200"/>
              </a:xfrm>
              <a:prstGeom prst="arc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080CCE38-6864-4147-AA65-D0F367CA7925}"/>
                </a:ext>
              </a:extLst>
            </p:cNvPr>
            <p:cNvSpPr/>
            <p:nvPr/>
          </p:nvSpPr>
          <p:spPr>
            <a:xfrm flipH="1">
              <a:off x="6076843" y="3585652"/>
              <a:ext cx="357896" cy="66407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B0719126-4966-4BC6-9BFC-386B6ACB2400}"/>
                </a:ext>
              </a:extLst>
            </p:cNvPr>
            <p:cNvGrpSpPr/>
            <p:nvPr/>
          </p:nvGrpSpPr>
          <p:grpSpPr>
            <a:xfrm flipH="1">
              <a:off x="6130607" y="3549235"/>
              <a:ext cx="465230" cy="70692"/>
              <a:chOff x="2209800" y="2133601"/>
              <a:chExt cx="458934" cy="78581"/>
            </a:xfrm>
            <a:solidFill>
              <a:srgbClr val="7F7F7F"/>
            </a:solidFill>
          </p:grpSpPr>
          <p:sp>
            <p:nvSpPr>
              <p:cNvPr id="67" name="Arc 66">
                <a:extLst>
                  <a:ext uri="{FF2B5EF4-FFF2-40B4-BE49-F238E27FC236}">
                    <a16:creationId xmlns:a16="http://schemas.microsoft.com/office/drawing/2014/main" id="{1CA7FBFD-99A5-432F-A775-EA2813AD7486}"/>
                  </a:ext>
                </a:extLst>
              </p:cNvPr>
              <p:cNvSpPr/>
              <p:nvPr/>
            </p:nvSpPr>
            <p:spPr>
              <a:xfrm flipH="1">
                <a:off x="2440134" y="2135982"/>
                <a:ext cx="228600" cy="76200"/>
              </a:xfrm>
              <a:prstGeom prst="arc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  <p:sp>
            <p:nvSpPr>
              <p:cNvPr id="68" name="Arc 67">
                <a:extLst>
                  <a:ext uri="{FF2B5EF4-FFF2-40B4-BE49-F238E27FC236}">
                    <a16:creationId xmlns:a16="http://schemas.microsoft.com/office/drawing/2014/main" id="{D869AAB0-FF4D-4A8C-A78E-159D70E13EA9}"/>
                  </a:ext>
                </a:extLst>
              </p:cNvPr>
              <p:cNvSpPr/>
              <p:nvPr/>
            </p:nvSpPr>
            <p:spPr>
              <a:xfrm flipV="1">
                <a:off x="2209800" y="2133601"/>
                <a:ext cx="228600" cy="76200"/>
              </a:xfrm>
              <a:prstGeom prst="arc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160E2EB6-3BBC-4999-AE77-589782BFD6E1}"/>
                </a:ext>
              </a:extLst>
            </p:cNvPr>
            <p:cNvGrpSpPr/>
            <p:nvPr/>
          </p:nvGrpSpPr>
          <p:grpSpPr>
            <a:xfrm flipH="1" flipV="1">
              <a:off x="6130609" y="3616281"/>
              <a:ext cx="465230" cy="70692"/>
              <a:chOff x="2209800" y="2133601"/>
              <a:chExt cx="458934" cy="78581"/>
            </a:xfrm>
            <a:solidFill>
              <a:srgbClr val="7F7F7F"/>
            </a:solidFill>
          </p:grpSpPr>
          <p:sp>
            <p:nvSpPr>
              <p:cNvPr id="70" name="Arc 69">
                <a:extLst>
                  <a:ext uri="{FF2B5EF4-FFF2-40B4-BE49-F238E27FC236}">
                    <a16:creationId xmlns:a16="http://schemas.microsoft.com/office/drawing/2014/main" id="{34897F94-3966-4784-A375-AF6B7E8F9A0F}"/>
                  </a:ext>
                </a:extLst>
              </p:cNvPr>
              <p:cNvSpPr/>
              <p:nvPr/>
            </p:nvSpPr>
            <p:spPr>
              <a:xfrm flipH="1">
                <a:off x="2440134" y="2135982"/>
                <a:ext cx="228600" cy="76200"/>
              </a:xfrm>
              <a:prstGeom prst="arc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  <p:sp>
            <p:nvSpPr>
              <p:cNvPr id="71" name="Arc 70">
                <a:extLst>
                  <a:ext uri="{FF2B5EF4-FFF2-40B4-BE49-F238E27FC236}">
                    <a16:creationId xmlns:a16="http://schemas.microsoft.com/office/drawing/2014/main" id="{683C6D99-0023-4133-A621-AE62A47BA490}"/>
                  </a:ext>
                </a:extLst>
              </p:cNvPr>
              <p:cNvSpPr/>
              <p:nvPr/>
            </p:nvSpPr>
            <p:spPr>
              <a:xfrm flipV="1">
                <a:off x="2209800" y="2133601"/>
                <a:ext cx="228600" cy="76200"/>
              </a:xfrm>
              <a:prstGeom prst="arc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</p:grp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6890706-0336-4F97-A042-A262AD9DCA07}"/>
                </a:ext>
              </a:extLst>
            </p:cNvPr>
            <p:cNvCxnSpPr>
              <a:stCxn id="58" idx="0"/>
              <a:endCxn id="67" idx="0"/>
            </p:cNvCxnSpPr>
            <p:nvPr/>
          </p:nvCxnSpPr>
          <p:spPr>
            <a:xfrm>
              <a:off x="4646107" y="3488882"/>
              <a:ext cx="1600368" cy="62495"/>
            </a:xfrm>
            <a:prstGeom prst="line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1E62F653-9321-4F1C-A345-62843FA59A44}"/>
                </a:ext>
              </a:extLst>
            </p:cNvPr>
            <p:cNvCxnSpPr>
              <a:endCxn id="70" idx="0"/>
            </p:cNvCxnSpPr>
            <p:nvPr/>
          </p:nvCxnSpPr>
          <p:spPr>
            <a:xfrm>
              <a:off x="4646107" y="3684272"/>
              <a:ext cx="1600370" cy="559"/>
            </a:xfrm>
            <a:prstGeom prst="line">
              <a:avLst/>
            </a:prstGeom>
            <a:solidFill>
              <a:srgbClr val="7F7F7F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rapezoid 73">
              <a:extLst>
                <a:ext uri="{FF2B5EF4-FFF2-40B4-BE49-F238E27FC236}">
                  <a16:creationId xmlns:a16="http://schemas.microsoft.com/office/drawing/2014/main" id="{AF7C274D-831C-4849-AF1D-6A9CD796035E}"/>
                </a:ext>
              </a:extLst>
            </p:cNvPr>
            <p:cNvSpPr/>
            <p:nvPr/>
          </p:nvSpPr>
          <p:spPr>
            <a:xfrm rot="5400000">
              <a:off x="5318867" y="2813569"/>
              <a:ext cx="258782" cy="1607824"/>
            </a:xfrm>
            <a:prstGeom prst="trapezoid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5EF9409-E758-4D47-A248-0D15DD3788BA}"/>
                </a:ext>
              </a:extLst>
            </p:cNvPr>
            <p:cNvCxnSpPr>
              <a:stCxn id="60" idx="0"/>
              <a:endCxn id="64" idx="0"/>
            </p:cNvCxnSpPr>
            <p:nvPr/>
          </p:nvCxnSpPr>
          <p:spPr>
            <a:xfrm flipV="1">
              <a:off x="4646105" y="3684192"/>
              <a:ext cx="1600370" cy="62593"/>
            </a:xfrm>
            <a:prstGeom prst="line">
              <a:avLst/>
            </a:prstGeom>
            <a:solidFill>
              <a:srgbClr val="7F7F7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E4C80376-CB3E-4C1F-9077-876B055A8FDE}"/>
                </a:ext>
              </a:extLst>
            </p:cNvPr>
            <p:cNvGrpSpPr/>
            <p:nvPr/>
          </p:nvGrpSpPr>
          <p:grpSpPr>
            <a:xfrm>
              <a:off x="5594757" y="3475811"/>
              <a:ext cx="1001531" cy="277597"/>
              <a:chOff x="5657770" y="3216433"/>
              <a:chExt cx="987977" cy="277597"/>
            </a:xfrm>
            <a:solidFill>
              <a:srgbClr val="7F7F7F"/>
            </a:solidFill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B2CAE02D-2917-4D3C-B524-9A0F8B444C48}"/>
                  </a:ext>
                </a:extLst>
              </p:cNvPr>
              <p:cNvGrpSpPr/>
              <p:nvPr/>
            </p:nvGrpSpPr>
            <p:grpSpPr>
              <a:xfrm flipH="1">
                <a:off x="6186811" y="3351678"/>
                <a:ext cx="458934" cy="107204"/>
                <a:chOff x="2209800" y="2207419"/>
                <a:chExt cx="458934" cy="78581"/>
              </a:xfrm>
              <a:grpFill/>
            </p:grpSpPr>
            <p:sp>
              <p:nvSpPr>
                <p:cNvPr id="95" name="Arc 94">
                  <a:extLst>
                    <a:ext uri="{FF2B5EF4-FFF2-40B4-BE49-F238E27FC236}">
                      <a16:creationId xmlns:a16="http://schemas.microsoft.com/office/drawing/2014/main" id="{81A1A7C2-A799-4A87-ABCC-6D5BC50A4321}"/>
                    </a:ext>
                  </a:extLst>
                </p:cNvPr>
                <p:cNvSpPr/>
                <p:nvPr/>
              </p:nvSpPr>
              <p:spPr>
                <a:xfrm>
                  <a:off x="2209800" y="2209800"/>
                  <a:ext cx="228600" cy="76200"/>
                </a:xfrm>
                <a:prstGeom prst="arc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Arc 95">
                  <a:extLst>
                    <a:ext uri="{FF2B5EF4-FFF2-40B4-BE49-F238E27FC236}">
                      <a16:creationId xmlns:a16="http://schemas.microsoft.com/office/drawing/2014/main" id="{35B16CC0-00BA-4A57-AFDD-83D5E3A12DCD}"/>
                    </a:ext>
                  </a:extLst>
                </p:cNvPr>
                <p:cNvSpPr/>
                <p:nvPr/>
              </p:nvSpPr>
              <p:spPr>
                <a:xfrm flipH="1" flipV="1">
                  <a:off x="2440134" y="2207419"/>
                  <a:ext cx="228600" cy="76200"/>
                </a:xfrm>
                <a:prstGeom prst="arc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9F2B6C0A-4823-4A60-B0FD-4DF716EB4C99}"/>
                  </a:ext>
                </a:extLst>
              </p:cNvPr>
              <p:cNvSpPr/>
              <p:nvPr/>
            </p:nvSpPr>
            <p:spPr>
              <a:xfrm flipH="1">
                <a:off x="6133775" y="3306198"/>
                <a:ext cx="353052" cy="10070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Arc 78">
                <a:extLst>
                  <a:ext uri="{FF2B5EF4-FFF2-40B4-BE49-F238E27FC236}">
                    <a16:creationId xmlns:a16="http://schemas.microsoft.com/office/drawing/2014/main" id="{8FD887E4-0F4E-46A9-9D18-092224DA1FAF}"/>
                  </a:ext>
                </a:extLst>
              </p:cNvPr>
              <p:cNvSpPr/>
              <p:nvPr/>
            </p:nvSpPr>
            <p:spPr>
              <a:xfrm>
                <a:off x="6186811" y="3220727"/>
                <a:ext cx="228600" cy="178633"/>
              </a:xfrm>
              <a:prstGeom prst="arc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5430CC5E-2F67-4CB7-B907-0FE75CA24522}"/>
                  </a:ext>
                </a:extLst>
              </p:cNvPr>
              <p:cNvSpPr/>
              <p:nvPr/>
            </p:nvSpPr>
            <p:spPr>
              <a:xfrm flipH="1" flipV="1">
                <a:off x="6417145" y="3216433"/>
                <a:ext cx="228600" cy="137448"/>
              </a:xfrm>
              <a:prstGeom prst="arc">
                <a:avLst/>
              </a:prstGeom>
              <a:solidFill>
                <a:srgbClr val="FFFFFF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u="sng"/>
              </a:p>
            </p:txBody>
          </p: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1155FCE1-CD65-4772-8D88-A76C8AEE13FA}"/>
                  </a:ext>
                </a:extLst>
              </p:cNvPr>
              <p:cNvGrpSpPr/>
              <p:nvPr/>
            </p:nvGrpSpPr>
            <p:grpSpPr>
              <a:xfrm flipH="1" flipV="1">
                <a:off x="6186813" y="3314077"/>
                <a:ext cx="458934" cy="179953"/>
                <a:chOff x="2209800" y="2133601"/>
                <a:chExt cx="458934" cy="100022"/>
              </a:xfrm>
              <a:grpFill/>
            </p:grpSpPr>
            <p:sp>
              <p:nvSpPr>
                <p:cNvPr id="93" name="Arc 92">
                  <a:extLst>
                    <a:ext uri="{FF2B5EF4-FFF2-40B4-BE49-F238E27FC236}">
                      <a16:creationId xmlns:a16="http://schemas.microsoft.com/office/drawing/2014/main" id="{761A164C-DF69-4D0D-9425-B72AEFC86B47}"/>
                    </a:ext>
                  </a:extLst>
                </p:cNvPr>
                <p:cNvSpPr/>
                <p:nvPr/>
              </p:nvSpPr>
              <p:spPr>
                <a:xfrm flipH="1">
                  <a:off x="2440134" y="2135982"/>
                  <a:ext cx="228600" cy="97641"/>
                </a:xfrm>
                <a:prstGeom prst="arc">
                  <a:avLst/>
                </a:prstGeom>
                <a:grpFill/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u="sng"/>
                </a:p>
              </p:txBody>
            </p:sp>
            <p:sp>
              <p:nvSpPr>
                <p:cNvPr id="94" name="Arc 93">
                  <a:extLst>
                    <a:ext uri="{FF2B5EF4-FFF2-40B4-BE49-F238E27FC236}">
                      <a16:creationId xmlns:a16="http://schemas.microsoft.com/office/drawing/2014/main" id="{C5CB4823-C9D8-4736-AA94-A4A11681E854}"/>
                    </a:ext>
                  </a:extLst>
                </p:cNvPr>
                <p:cNvSpPr/>
                <p:nvPr/>
              </p:nvSpPr>
              <p:spPr>
                <a:xfrm flipV="1">
                  <a:off x="2209800" y="2133601"/>
                  <a:ext cx="228600" cy="76200"/>
                </a:xfrm>
                <a:prstGeom prst="arc">
                  <a:avLst/>
                </a:prstGeom>
                <a:solidFill>
                  <a:srgbClr val="FFFFFF"/>
                </a:solidFill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u="sng"/>
                </a:p>
              </p:txBody>
            </p:sp>
          </p:grpSp>
          <p:sp>
            <p:nvSpPr>
              <p:cNvPr id="82" name="Trapezoid 81">
                <a:extLst>
                  <a:ext uri="{FF2B5EF4-FFF2-40B4-BE49-F238E27FC236}">
                    <a16:creationId xmlns:a16="http://schemas.microsoft.com/office/drawing/2014/main" id="{0AF83410-12D5-4BCD-AE5D-73F2E938A80B}"/>
                  </a:ext>
                </a:extLst>
              </p:cNvPr>
              <p:cNvSpPr/>
              <p:nvPr/>
            </p:nvSpPr>
            <p:spPr>
              <a:xfrm rot="16200000">
                <a:off x="5999395" y="3188579"/>
                <a:ext cx="274750" cy="333946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66409D75-FF55-4EE1-9196-429493926BCC}"/>
                  </a:ext>
                </a:extLst>
              </p:cNvPr>
              <p:cNvGrpSpPr/>
              <p:nvPr/>
            </p:nvGrpSpPr>
            <p:grpSpPr>
              <a:xfrm>
                <a:off x="5657770" y="3284821"/>
                <a:ext cx="511972" cy="137739"/>
                <a:chOff x="3401700" y="2521694"/>
                <a:chExt cx="511972" cy="137739"/>
              </a:xfrm>
              <a:grpFill/>
            </p:grpSpPr>
            <p:sp>
              <p:nvSpPr>
                <p:cNvPr id="84" name="Rectangle 83">
                  <a:extLst>
                    <a:ext uri="{FF2B5EF4-FFF2-40B4-BE49-F238E27FC236}">
                      <a16:creationId xmlns:a16="http://schemas.microsoft.com/office/drawing/2014/main" id="{F103315C-3023-42E7-A79B-5F3204EF5518}"/>
                    </a:ext>
                  </a:extLst>
                </p:cNvPr>
                <p:cNvSpPr/>
                <p:nvPr/>
              </p:nvSpPr>
              <p:spPr>
                <a:xfrm>
                  <a:off x="3560620" y="2558112"/>
                  <a:ext cx="353052" cy="6640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5" name="Group 84">
                  <a:extLst>
                    <a:ext uri="{FF2B5EF4-FFF2-40B4-BE49-F238E27FC236}">
                      <a16:creationId xmlns:a16="http://schemas.microsoft.com/office/drawing/2014/main" id="{3AA28619-C109-4C65-8EBD-B499D82947AF}"/>
                    </a:ext>
                  </a:extLst>
                </p:cNvPr>
                <p:cNvGrpSpPr/>
                <p:nvPr/>
              </p:nvGrpSpPr>
              <p:grpSpPr>
                <a:xfrm>
                  <a:off x="3401700" y="2521694"/>
                  <a:ext cx="458936" cy="137739"/>
                  <a:chOff x="3401700" y="2521694"/>
                  <a:chExt cx="458936" cy="137739"/>
                </a:xfrm>
                <a:grpFill/>
              </p:grpSpPr>
              <p:grpSp>
                <p:nvGrpSpPr>
                  <p:cNvPr id="86" name="Group 85">
                    <a:extLst>
                      <a:ext uri="{FF2B5EF4-FFF2-40B4-BE49-F238E27FC236}">
                        <a16:creationId xmlns:a16="http://schemas.microsoft.com/office/drawing/2014/main" id="{368487FA-541E-4146-B4D6-E08D3103AA80}"/>
                      </a:ext>
                    </a:extLst>
                  </p:cNvPr>
                  <p:cNvGrpSpPr/>
                  <p:nvPr/>
                </p:nvGrpSpPr>
                <p:grpSpPr>
                  <a:xfrm>
                    <a:off x="3401702" y="2588102"/>
                    <a:ext cx="458934" cy="70692"/>
                    <a:chOff x="2209800" y="2207419"/>
                    <a:chExt cx="458934" cy="78581"/>
                  </a:xfrm>
                  <a:grpFill/>
                </p:grpSpPr>
                <p:sp>
                  <p:nvSpPr>
                    <p:cNvPr id="91" name="Arc 90">
                      <a:extLst>
                        <a:ext uri="{FF2B5EF4-FFF2-40B4-BE49-F238E27FC236}">
                          <a16:creationId xmlns:a16="http://schemas.microsoft.com/office/drawing/2014/main" id="{2B58F8F3-4F0D-4A6F-9B38-5EBA517D98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09800" y="2209800"/>
                      <a:ext cx="228600" cy="76200"/>
                    </a:xfrm>
                    <a:prstGeom prst="arc">
                      <a:avLst/>
                    </a:prstGeom>
                    <a:grpFill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2" name="Arc 91">
                      <a:extLst>
                        <a:ext uri="{FF2B5EF4-FFF2-40B4-BE49-F238E27FC236}">
                          <a16:creationId xmlns:a16="http://schemas.microsoft.com/office/drawing/2014/main" id="{14BEA358-04FC-4EE9-B55C-3810743728B2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2440134" y="2207419"/>
                      <a:ext cx="228600" cy="76200"/>
                    </a:xfrm>
                    <a:prstGeom prst="arc">
                      <a:avLst/>
                    </a:prstGeom>
                    <a:grpFill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87" name="Arc 86">
                    <a:extLst>
                      <a:ext uri="{FF2B5EF4-FFF2-40B4-BE49-F238E27FC236}">
                        <a16:creationId xmlns:a16="http://schemas.microsoft.com/office/drawing/2014/main" id="{33B49D96-F36E-4D66-B23E-6FF22A86CFE3}"/>
                      </a:ext>
                    </a:extLst>
                  </p:cNvPr>
                  <p:cNvSpPr/>
                  <p:nvPr/>
                </p:nvSpPr>
                <p:spPr>
                  <a:xfrm flipV="1">
                    <a:off x="3401702" y="2521694"/>
                    <a:ext cx="228600" cy="68550"/>
                  </a:xfrm>
                  <a:prstGeom prst="arc">
                    <a:avLst/>
                  </a:prstGeom>
                  <a:grpFill/>
                  <a:ln>
                    <a:solidFill>
                      <a:schemeClr val="bg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u="sng"/>
                  </a:p>
                </p:txBody>
              </p:sp>
              <p:grpSp>
                <p:nvGrpSpPr>
                  <p:cNvPr id="88" name="Group 87">
                    <a:extLst>
                      <a:ext uri="{FF2B5EF4-FFF2-40B4-BE49-F238E27FC236}">
                        <a16:creationId xmlns:a16="http://schemas.microsoft.com/office/drawing/2014/main" id="{AD8CAD9D-446E-433A-AF48-EF53FFBAAAB0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3401700" y="2588741"/>
                    <a:ext cx="458934" cy="70692"/>
                    <a:chOff x="2209800" y="2133601"/>
                    <a:chExt cx="458934" cy="78581"/>
                  </a:xfrm>
                  <a:grpFill/>
                </p:grpSpPr>
                <p:sp>
                  <p:nvSpPr>
                    <p:cNvPr id="89" name="Arc 88">
                      <a:extLst>
                        <a:ext uri="{FF2B5EF4-FFF2-40B4-BE49-F238E27FC236}">
                          <a16:creationId xmlns:a16="http://schemas.microsoft.com/office/drawing/2014/main" id="{9CAA261D-2075-465E-8301-9BDEB3C88F8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440134" y="2135982"/>
                      <a:ext cx="228600" cy="76200"/>
                    </a:xfrm>
                    <a:prstGeom prst="arc">
                      <a:avLst/>
                    </a:prstGeom>
                    <a:grpFill/>
                    <a:ln>
                      <a:solidFill>
                        <a:schemeClr val="bg2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u="sng"/>
                    </a:p>
                  </p:txBody>
                </p:sp>
                <p:sp>
                  <p:nvSpPr>
                    <p:cNvPr id="90" name="Arc 89">
                      <a:extLst>
                        <a:ext uri="{FF2B5EF4-FFF2-40B4-BE49-F238E27FC236}">
                          <a16:creationId xmlns:a16="http://schemas.microsoft.com/office/drawing/2014/main" id="{E9C72819-7A15-4C34-8344-F7993D9455A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2209800" y="2133601"/>
                      <a:ext cx="228600" cy="76200"/>
                    </a:xfrm>
                    <a:prstGeom prst="arc">
                      <a:avLst/>
                    </a:prstGeom>
                    <a:grpFill/>
                    <a:ln>
                      <a:solidFill>
                        <a:schemeClr val="bg2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u="sng"/>
                    </a:p>
                  </p:txBody>
                </p:sp>
              </p:grpSp>
            </p:grpSp>
          </p:grpSp>
        </p:grp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A2FE8C3A-3E7E-4541-8616-9D30B82BFC01}"/>
                </a:ext>
              </a:extLst>
            </p:cNvPr>
            <p:cNvSpPr/>
            <p:nvPr/>
          </p:nvSpPr>
          <p:spPr>
            <a:xfrm>
              <a:off x="5610250" y="3565576"/>
              <a:ext cx="322066" cy="120758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29ACC85F-8583-422F-997E-55FEB06ADD92}"/>
                </a:ext>
              </a:extLst>
            </p:cNvPr>
            <p:cNvSpPr txBox="1"/>
            <p:nvPr/>
          </p:nvSpPr>
          <p:spPr>
            <a:xfrm>
              <a:off x="1939615" y="3366277"/>
              <a:ext cx="668773" cy="4392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2000" dirty="0">
                  <a:solidFill>
                    <a:schemeClr val="bg2"/>
                  </a:solidFill>
                </a:rPr>
                <a:t>sum</a:t>
              </a:r>
            </a:p>
          </p:txBody>
        </p:sp>
      </p:grpSp>
      <p:sp>
        <p:nvSpPr>
          <p:cNvPr id="102" name="Title 1">
            <a:extLst>
              <a:ext uri="{FF2B5EF4-FFF2-40B4-BE49-F238E27FC236}">
                <a16:creationId xmlns:a16="http://schemas.microsoft.com/office/drawing/2014/main" id="{521F4971-0585-4D6B-A955-E8608453A12A}"/>
              </a:ext>
            </a:extLst>
          </p:cNvPr>
          <p:cNvSpPr txBox="1">
            <a:spLocks/>
          </p:cNvSpPr>
          <p:nvPr/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/>
              <a:t>2) Superposition</a:t>
            </a:r>
            <a:endParaRPr lang="en-US" kern="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DA6959-F6CD-4A5A-927D-2F0BAD6B55A1}"/>
              </a:ext>
            </a:extLst>
          </p:cNvPr>
          <p:cNvSpPr/>
          <p:nvPr/>
        </p:nvSpPr>
        <p:spPr bwMode="auto">
          <a:xfrm>
            <a:off x="1669003" y="3020628"/>
            <a:ext cx="5761608" cy="133830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C263C62-0021-447F-8C01-5D9EE76C4CDE}"/>
              </a:ext>
            </a:extLst>
          </p:cNvPr>
          <p:cNvSpPr txBox="1"/>
          <p:nvPr/>
        </p:nvSpPr>
        <p:spPr>
          <a:xfrm>
            <a:off x="570044" y="5010597"/>
            <a:ext cx="80441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The meaning of a combination is the combined meaning of the forms </a:t>
            </a:r>
          </a:p>
        </p:txBody>
      </p:sp>
    </p:spTree>
    <p:extLst>
      <p:ext uri="{BB962C8B-B14F-4D97-AF65-F5344CB8AC3E}">
        <p14:creationId xmlns:p14="http://schemas.microsoft.com/office/powerpoint/2010/main" val="109731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9CBA8-3DC7-4955-9FCC-81BDF1574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5802"/>
            <a:ext cx="8229600" cy="1143000"/>
          </a:xfrm>
        </p:spPr>
        <p:txBody>
          <a:bodyPr/>
          <a:lstStyle/>
          <a:p>
            <a:r>
              <a:rPr lang="en-US" sz="4000"/>
              <a:t>Some Pragmatic Functions Served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D2E1C-A376-44B7-B380-7C9AF410A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42" y="1539889"/>
            <a:ext cx="4230211" cy="3401511"/>
          </a:xfrm>
        </p:spPr>
        <p:txBody>
          <a:bodyPr/>
          <a:lstStyle/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Hold the turn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Mark a transient disfluency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Yield the turn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Cue a backchannel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Produce a backchannel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Yield/take for an extended turn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Supportively overlap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Cue an immediate response 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en-US" sz="200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75E0394-A3BE-4063-AFD0-E47063A1D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/>
          <a:p>
            <a:fld id="{8A6C2852-C21C-48FF-9C48-C01BA854C3FA}" type="slidenum">
              <a:rPr lang="en-US" altLang="ja-JP" smtClean="0"/>
              <a:pPr/>
              <a:t>3</a:t>
            </a:fld>
            <a:endParaRPr lang="en-US" altLang="ja-JP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F909C1-1BB9-4667-B18A-E32D5B70E9F0}"/>
              </a:ext>
            </a:extLst>
          </p:cNvPr>
          <p:cNvSpPr txBox="1"/>
          <p:nvPr/>
        </p:nvSpPr>
        <p:spPr>
          <a:xfrm>
            <a:off x="4421080" y="4020457"/>
            <a:ext cx="4572000" cy="2051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Close a topic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Promote continuation of a topic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Develop a topic 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Make a meta comment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Interpolate a parenthetical or subdialog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A925F8-6CBA-42CA-B531-19585BDBE69B}"/>
              </a:ext>
            </a:extLst>
          </p:cNvPr>
          <p:cNvSpPr txBox="1"/>
          <p:nvPr/>
        </p:nvSpPr>
        <p:spPr>
          <a:xfrm>
            <a:off x="5331781" y="1539889"/>
            <a:ext cx="4576438" cy="2051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Show autonomy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Bid for empathy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Assess positively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Contrast or complain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000"/>
              <a:t>Invite an inference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190D6B-19C9-4061-A8B3-660A44FCD260}"/>
              </a:ext>
            </a:extLst>
          </p:cNvPr>
          <p:cNvSpPr txBox="1"/>
          <p:nvPr/>
        </p:nvSpPr>
        <p:spPr>
          <a:xfrm>
            <a:off x="599242" y="6396335"/>
            <a:ext cx="42302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/>
              <a:t>Prosodic Patterns in English Conversation, </a:t>
            </a:r>
          </a:p>
          <a:p>
            <a:r>
              <a:rPr lang="en-US" sz="1100"/>
              <a:t>Nigel G. Ward, Cambridge University Press, 2019</a:t>
            </a:r>
          </a:p>
        </p:txBody>
      </p:sp>
    </p:spTree>
    <p:extLst>
      <p:ext uri="{BB962C8B-B14F-4D97-AF65-F5344CB8AC3E}">
        <p14:creationId xmlns:p14="http://schemas.microsoft.com/office/powerpoint/2010/main" val="6268296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Superposition</a:t>
            </a:r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58314A4-31F6-4EC0-9B2D-85D7AA320C60}"/>
              </a:ext>
            </a:extLst>
          </p:cNvPr>
          <p:cNvSpPr/>
          <p:nvPr/>
        </p:nvSpPr>
        <p:spPr bwMode="auto">
          <a:xfrm>
            <a:off x="1180821" y="4137412"/>
            <a:ext cx="3488924" cy="788789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418690" y="3717828"/>
            <a:ext cx="2989315" cy="1043692"/>
            <a:chOff x="1463074" y="3584658"/>
            <a:chExt cx="2989315" cy="1043692"/>
          </a:xfrm>
        </p:grpSpPr>
        <p:grpSp>
          <p:nvGrpSpPr>
            <p:cNvPr id="4" name="Group 3"/>
            <p:cNvGrpSpPr/>
            <p:nvPr/>
          </p:nvGrpSpPr>
          <p:grpSpPr>
            <a:xfrm>
              <a:off x="1463074" y="4160512"/>
              <a:ext cx="2989315" cy="467838"/>
              <a:chOff x="8021585" y="4962525"/>
              <a:chExt cx="2989315" cy="467838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V="1">
                <a:off x="8021585" y="4962525"/>
                <a:ext cx="866167" cy="3837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Freeform 5"/>
              <p:cNvSpPr/>
              <p:nvPr/>
            </p:nvSpPr>
            <p:spPr>
              <a:xfrm>
                <a:off x="9249702" y="5200650"/>
                <a:ext cx="1761198" cy="229713"/>
              </a:xfrm>
              <a:custGeom>
                <a:avLst/>
                <a:gdLst>
                  <a:gd name="connsiteX0" fmla="*/ 0 w 2228850"/>
                  <a:gd name="connsiteY0" fmla="*/ 209550 h 229713"/>
                  <a:gd name="connsiteX1" fmla="*/ 1590675 w 2228850"/>
                  <a:gd name="connsiteY1" fmla="*/ 209550 h 229713"/>
                  <a:gd name="connsiteX2" fmla="*/ 2228850 w 2228850"/>
                  <a:gd name="connsiteY2" fmla="*/ 0 h 229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28850" h="229713">
                    <a:moveTo>
                      <a:pt x="0" y="209550"/>
                    </a:moveTo>
                    <a:cubicBezTo>
                      <a:pt x="609600" y="227012"/>
                      <a:pt x="1219200" y="244475"/>
                      <a:pt x="1590675" y="209550"/>
                    </a:cubicBezTo>
                    <a:cubicBezTo>
                      <a:pt x="1962150" y="174625"/>
                      <a:pt x="2095500" y="87312"/>
                      <a:pt x="2228850" y="0"/>
                    </a:cubicBezTo>
                  </a:path>
                </a:pathLst>
              </a:custGeom>
              <a:noFill/>
              <a:ln w="381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2596587" y="3584658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=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FF9102B-8001-49B9-8F55-3215EA75FEA6}"/>
              </a:ext>
            </a:extLst>
          </p:cNvPr>
          <p:cNvGrpSpPr/>
          <p:nvPr/>
        </p:nvGrpSpPr>
        <p:grpSpPr>
          <a:xfrm>
            <a:off x="1162979" y="1908699"/>
            <a:ext cx="3488924" cy="788789"/>
            <a:chOff x="1207363" y="1908699"/>
            <a:chExt cx="3488924" cy="788789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0A5FE88-6B15-46C6-A9D4-93DB7A60CEDB}"/>
                </a:ext>
              </a:extLst>
            </p:cNvPr>
            <p:cNvSpPr/>
            <p:nvPr/>
          </p:nvSpPr>
          <p:spPr bwMode="auto">
            <a:xfrm>
              <a:off x="1207363" y="1908699"/>
              <a:ext cx="3488924" cy="788789"/>
            </a:xfrm>
            <a:prstGeom prst="roundRect">
              <a:avLst/>
            </a:prstGeom>
            <a:solidFill>
              <a:schemeClr val="accent4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1463074" y="2065012"/>
              <a:ext cx="866167" cy="38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2691190" y="2532850"/>
              <a:ext cx="1590681" cy="1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2580132" y="262782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+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7727D1-0F14-4EB9-89C9-6CC5DFDB0918}"/>
              </a:ext>
            </a:extLst>
          </p:cNvPr>
          <p:cNvGrpSpPr/>
          <p:nvPr/>
        </p:nvGrpSpPr>
        <p:grpSpPr>
          <a:xfrm>
            <a:off x="1147406" y="3023335"/>
            <a:ext cx="3488924" cy="806957"/>
            <a:chOff x="1191790" y="3103237"/>
            <a:chExt cx="3488924" cy="806957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66A9405-0BD2-44FA-AFF2-DAC13794DEA6}"/>
                </a:ext>
              </a:extLst>
            </p:cNvPr>
            <p:cNvSpPr/>
            <p:nvPr/>
          </p:nvSpPr>
          <p:spPr bwMode="auto">
            <a:xfrm>
              <a:off x="1191790" y="3121405"/>
              <a:ext cx="3488924" cy="788789"/>
            </a:xfrm>
            <a:prstGeom prst="roundRect">
              <a:avLst/>
            </a:prstGeom>
            <a:solidFill>
              <a:schemeClr val="accent4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1" name="Arc 10"/>
            <p:cNvSpPr/>
            <p:nvPr/>
          </p:nvSpPr>
          <p:spPr>
            <a:xfrm flipV="1">
              <a:off x="3357942" y="3103237"/>
              <a:ext cx="1094448" cy="456380"/>
            </a:xfrm>
            <a:prstGeom prst="arc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15847E3-D5CB-4A3B-85DD-590783890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614" y="4118115"/>
            <a:ext cx="4094141" cy="273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0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795" y="91458"/>
            <a:ext cx="8229600" cy="1143000"/>
          </a:xfrm>
        </p:spPr>
        <p:txBody>
          <a:bodyPr/>
          <a:lstStyle/>
          <a:p>
            <a:r>
              <a:rPr lang="en-US" dirty="0"/>
              <a:t>Calling: Variants 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3238916" y="1620291"/>
            <a:ext cx="500508" cy="279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4302496" y="1943116"/>
            <a:ext cx="68819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2926098" y="1143025"/>
            <a:ext cx="0" cy="12801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2926098" y="2423171"/>
            <a:ext cx="237741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823001" y="2697488"/>
            <a:ext cx="7223681" cy="3753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2400" dirty="0"/>
              <a:t>Can appear with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/>
              <a:t>final rise - incomplete, inference invited, warning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FFFF00"/>
                </a:solidFill>
              </a:rPr>
              <a:t>pitch </a:t>
            </a:r>
            <a:r>
              <a:rPr lang="en-US" sz="2400" dirty="0">
                <a:solidFill>
                  <a:srgbClr val="FFFF00"/>
                </a:solidFill>
              </a:rPr>
              <a:t>wiggles - teasing 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/>
              <a:t>shorter </a:t>
            </a:r>
            <a:r>
              <a:rPr lang="en-US" sz="2400" dirty="0"/>
              <a:t>second syllable - reprimand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/>
              <a:t>initial </a:t>
            </a:r>
            <a:r>
              <a:rPr lang="en-US" sz="2400" dirty="0"/>
              <a:t>syllabification - insistent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creaky voice - disappointment, judging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glottal stops - anger</a:t>
            </a:r>
          </a:p>
          <a:p>
            <a:pPr>
              <a:lnSpc>
                <a:spcPts val="3200"/>
              </a:lnSpc>
            </a:pPr>
            <a:r>
              <a:rPr lang="en-US" sz="2400" dirty="0"/>
              <a:t>    …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17" name="Freeform 16"/>
          <p:cNvSpPr/>
          <p:nvPr/>
        </p:nvSpPr>
        <p:spPr bwMode="auto">
          <a:xfrm>
            <a:off x="3248526" y="1600220"/>
            <a:ext cx="489933" cy="72189"/>
          </a:xfrm>
          <a:custGeom>
            <a:avLst/>
            <a:gdLst>
              <a:gd name="connsiteX0" fmla="*/ 0 w 489933"/>
              <a:gd name="connsiteY0" fmla="*/ 48126 h 72189"/>
              <a:gd name="connsiteX1" fmla="*/ 84221 w 489933"/>
              <a:gd name="connsiteY1" fmla="*/ 12031 h 72189"/>
              <a:gd name="connsiteX2" fmla="*/ 300790 w 489933"/>
              <a:gd name="connsiteY2" fmla="*/ 72189 h 72189"/>
              <a:gd name="connsiteX3" fmla="*/ 469232 w 489933"/>
              <a:gd name="connsiteY3" fmla="*/ 12031 h 72189"/>
              <a:gd name="connsiteX4" fmla="*/ 481263 w 489933"/>
              <a:gd name="connsiteY4" fmla="*/ 0 h 72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933" h="72189">
                <a:moveTo>
                  <a:pt x="0" y="48126"/>
                </a:moveTo>
                <a:cubicBezTo>
                  <a:pt x="17044" y="28073"/>
                  <a:pt x="34089" y="8021"/>
                  <a:pt x="84221" y="12031"/>
                </a:cubicBezTo>
                <a:cubicBezTo>
                  <a:pt x="134353" y="16041"/>
                  <a:pt x="236622" y="72189"/>
                  <a:pt x="300790" y="72189"/>
                </a:cubicBezTo>
                <a:cubicBezTo>
                  <a:pt x="364958" y="72189"/>
                  <a:pt x="439153" y="24062"/>
                  <a:pt x="469232" y="12031"/>
                </a:cubicBezTo>
                <a:cubicBezTo>
                  <a:pt x="499311" y="0"/>
                  <a:pt x="490287" y="0"/>
                  <a:pt x="481263" y="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359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 bwMode="auto">
          <a:xfrm flipV="1">
            <a:off x="3238916" y="1620291"/>
            <a:ext cx="500508" cy="279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2926098" y="1143025"/>
            <a:ext cx="0" cy="12801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2926098" y="2423171"/>
            <a:ext cx="237741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823001" y="2697488"/>
            <a:ext cx="7223681" cy="3753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2400" dirty="0"/>
              <a:t>Can appear with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/>
              <a:t>final rise - incomplete, inference invited, warning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/>
              <a:t>pitch </a:t>
            </a:r>
            <a:r>
              <a:rPr lang="en-US" sz="2400" dirty="0"/>
              <a:t>wiggles - teasing 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FFFF00"/>
                </a:solidFill>
              </a:rPr>
              <a:t>shorter </a:t>
            </a:r>
            <a:r>
              <a:rPr lang="en-US" sz="2400" dirty="0">
                <a:solidFill>
                  <a:srgbClr val="FFFF00"/>
                </a:solidFill>
              </a:rPr>
              <a:t>second syllable - reprimand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/>
              <a:t>initial </a:t>
            </a:r>
            <a:r>
              <a:rPr lang="en-US" sz="2400" dirty="0"/>
              <a:t>syllabification - insistent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creaky voice - disappointment, judging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glottal stops - anger</a:t>
            </a:r>
          </a:p>
          <a:p>
            <a:pPr>
              <a:lnSpc>
                <a:spcPts val="3200"/>
              </a:lnSpc>
            </a:pPr>
            <a:r>
              <a:rPr lang="en-US" sz="2400" dirty="0"/>
              <a:t>    …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4297683" y="1965976"/>
            <a:ext cx="27431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531795" y="9145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/>
              <a:t>Calling: Variants 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4176747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 bwMode="auto">
          <a:xfrm>
            <a:off x="3291854" y="1600220"/>
            <a:ext cx="510133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2926098" y="1143025"/>
            <a:ext cx="0" cy="12801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2926098" y="2423171"/>
            <a:ext cx="237741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823001" y="2697488"/>
            <a:ext cx="7223681" cy="3753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2400" dirty="0"/>
              <a:t>Can appear with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/>
              <a:t>final rise - incomplete, inference invited, warning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/>
              <a:t>pitch </a:t>
            </a:r>
            <a:r>
              <a:rPr lang="en-US" sz="2400" dirty="0"/>
              <a:t>wiggles - teasing 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/>
              <a:t>shorter </a:t>
            </a:r>
            <a:r>
              <a:rPr lang="en-US" sz="2400" dirty="0"/>
              <a:t>second syllable - reprimand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FFFF00"/>
                </a:solidFill>
              </a:rPr>
              <a:t>initial </a:t>
            </a:r>
            <a:r>
              <a:rPr lang="en-US" sz="2400" dirty="0">
                <a:solidFill>
                  <a:srgbClr val="FFFF00"/>
                </a:solidFill>
              </a:rPr>
              <a:t>syllabification - insistent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00"/>
                </a:solidFill>
              </a:rPr>
              <a:t>creaky voice - disappointment, judging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00"/>
                </a:solidFill>
              </a:rPr>
              <a:t>glottal stops - anger</a:t>
            </a:r>
          </a:p>
          <a:p>
            <a:pPr>
              <a:lnSpc>
                <a:spcPts val="3200"/>
              </a:lnSpc>
            </a:pPr>
            <a:r>
              <a:rPr lang="en-US" sz="2400" dirty="0"/>
              <a:t>    …</a:t>
            </a:r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4297683" y="1965976"/>
            <a:ext cx="73151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531795" y="9145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/>
              <a:t>Calling: Variants 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614431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943" y="48128"/>
            <a:ext cx="8708991" cy="1143000"/>
          </a:xfrm>
        </p:spPr>
        <p:txBody>
          <a:bodyPr/>
          <a:lstStyle/>
          <a:p>
            <a:r>
              <a:rPr lang="en-US" sz="3600"/>
              <a:t>Admittedly, the Realms can get Tangled</a:t>
            </a:r>
            <a:endParaRPr lang="en-US" sz="36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62086BD-AD7A-41DD-BD66-DEF7BB8907EE}"/>
              </a:ext>
            </a:extLst>
          </p:cNvPr>
          <p:cNvSpPr/>
          <p:nvPr/>
        </p:nvSpPr>
        <p:spPr bwMode="auto">
          <a:xfrm>
            <a:off x="284086" y="1191128"/>
            <a:ext cx="4406816" cy="2672509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   </a:t>
            </a: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    feeling energetic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   being female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  </a:t>
            </a:r>
            <a:r>
              <a:rPr lang="en-US" sz="2400"/>
              <a:t>acting feminine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   being timid</a:t>
            </a:r>
            <a:endParaRPr lang="en-US" sz="240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   </a:t>
            </a:r>
            <a:endParaRPr kumimoji="1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56E64A7-6B23-46A7-9365-13C7B8F981C1}"/>
              </a:ext>
            </a:extLst>
          </p:cNvPr>
          <p:cNvSpPr/>
          <p:nvPr/>
        </p:nvSpPr>
        <p:spPr bwMode="auto">
          <a:xfrm>
            <a:off x="4250850" y="1513642"/>
            <a:ext cx="4472043" cy="2672508"/>
          </a:xfrm>
          <a:prstGeom prst="ellipse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sz="2400"/>
              <a:t>emphasizing a word</a:t>
            </a:r>
          </a:p>
          <a:p>
            <a:pPr>
              <a:lnSpc>
                <a:spcPct val="150000"/>
              </a:lnSpc>
            </a:pPr>
            <a:r>
              <a:rPr lang="en-US" sz="2400"/>
              <a:t>starting a phrase</a:t>
            </a:r>
          </a:p>
          <a:p>
            <a:pPr>
              <a:lnSpc>
                <a:spcPct val="150000"/>
              </a:lnSpc>
            </a:pPr>
            <a:r>
              <a:rPr lang="en-US" sz="2400"/>
              <a:t>          	  marking tone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248E34F-0EF1-4064-9E63-C1EB5AF760DB}"/>
              </a:ext>
            </a:extLst>
          </p:cNvPr>
          <p:cNvSpPr/>
          <p:nvPr/>
        </p:nvSpPr>
        <p:spPr bwMode="auto">
          <a:xfrm>
            <a:off x="1793757" y="3253210"/>
            <a:ext cx="5086437" cy="2987792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4008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calling for attention</a:t>
            </a:r>
          </a:p>
          <a:p>
            <a:pPr marL="64008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/>
          </a:p>
          <a:p>
            <a:pPr marL="27432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bidding for empathy</a:t>
            </a:r>
          </a:p>
          <a:p>
            <a:pPr marL="27432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/>
          </a:p>
          <a:p>
            <a:pPr marL="27432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/>
              <a:t>     assessing positively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E9AA4A-C51E-4351-B7C1-B7AC21339E44}"/>
              </a:ext>
            </a:extLst>
          </p:cNvPr>
          <p:cNvSpPr txBox="1"/>
          <p:nvPr/>
        </p:nvSpPr>
        <p:spPr>
          <a:xfrm>
            <a:off x="2697105" y="6325131"/>
            <a:ext cx="3821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some things conveyed by high pitch 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AB8F90-8EE2-49AD-B565-12ADB2B5A070}"/>
              </a:ext>
            </a:extLst>
          </p:cNvPr>
          <p:cNvGrpSpPr/>
          <p:nvPr/>
        </p:nvGrpSpPr>
        <p:grpSpPr>
          <a:xfrm>
            <a:off x="2405849" y="1935331"/>
            <a:ext cx="2514320" cy="2592281"/>
            <a:chOff x="2405849" y="1935331"/>
            <a:chExt cx="2514320" cy="2592281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6BC1348-936F-4F9A-8210-BBF806B6BC36}"/>
                </a:ext>
              </a:extLst>
            </p:cNvPr>
            <p:cNvCxnSpPr/>
            <p:nvPr/>
          </p:nvCxnSpPr>
          <p:spPr bwMode="auto">
            <a:xfrm>
              <a:off x="2405849" y="3429000"/>
              <a:ext cx="435005" cy="10986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453799F-4377-4724-BF07-39918BECBE76}"/>
                </a:ext>
              </a:extLst>
            </p:cNvPr>
            <p:cNvGrpSpPr/>
            <p:nvPr/>
          </p:nvGrpSpPr>
          <p:grpSpPr>
            <a:xfrm>
              <a:off x="4021577" y="1935331"/>
              <a:ext cx="898592" cy="1831349"/>
              <a:chOff x="4021577" y="1935331"/>
              <a:chExt cx="898592" cy="1831349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1522E99B-2A38-429F-B947-842C7F45074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21582" y="1935331"/>
                <a:ext cx="0" cy="183134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F0A3874-A45C-4307-BD60-0AD5FA00A7C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21581" y="1935331"/>
                <a:ext cx="0" cy="183134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40E0608-3D23-45D8-8D66-6E0D0FAFA2B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21580" y="1935331"/>
                <a:ext cx="0" cy="183134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76BC1691-2C58-4FE3-8334-CCDCC80C984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21578" y="1935331"/>
                <a:ext cx="887773" cy="257453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8EBE7A01-30BC-4343-89DC-A4665B0F2B2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21577" y="1935331"/>
                <a:ext cx="898591" cy="852257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DF929E28-659A-4427-AF7D-E2D43DFB09F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21579" y="1935331"/>
                <a:ext cx="0" cy="183134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DB10D195-131C-48D7-9843-843CE4615F1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250846" y="2938509"/>
                <a:ext cx="669323" cy="828171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219512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04D08-89FA-43B3-9573-6B39D4AB0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Prosody Modeling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45E8A70-B9DF-4EB8-B380-5E6EDF415E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8205066"/>
              </p:ext>
            </p:extLst>
          </p:nvPr>
        </p:nvGraphicFramePr>
        <p:xfrm>
          <a:off x="619216" y="2883695"/>
          <a:ext cx="7905565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6034">
                  <a:extLst>
                    <a:ext uri="{9D8B030D-6E8A-4147-A177-3AD203B41FA5}">
                      <a16:colId xmlns:a16="http://schemas.microsoft.com/office/drawing/2014/main" val="3567916341"/>
                    </a:ext>
                  </a:extLst>
                </a:gridCol>
                <a:gridCol w="1906925">
                  <a:extLst>
                    <a:ext uri="{9D8B030D-6E8A-4147-A177-3AD203B41FA5}">
                      <a16:colId xmlns:a16="http://schemas.microsoft.com/office/drawing/2014/main" val="3360354694"/>
                    </a:ext>
                  </a:extLst>
                </a:gridCol>
                <a:gridCol w="1802167">
                  <a:extLst>
                    <a:ext uri="{9D8B030D-6E8A-4147-A177-3AD203B41FA5}">
                      <a16:colId xmlns:a16="http://schemas.microsoft.com/office/drawing/2014/main" val="3980465515"/>
                    </a:ext>
                  </a:extLst>
                </a:gridCol>
                <a:gridCol w="2290439">
                  <a:extLst>
                    <a:ext uri="{9D8B030D-6E8A-4147-A177-3AD203B41FA5}">
                      <a16:colId xmlns:a16="http://schemas.microsoft.com/office/drawing/2014/main" val="2197286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Paralinguistic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Phonological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Pragmatic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086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Feature-Unit Alignments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Non-localized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Unit-aligned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Flexibly aligned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928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Relations among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Independent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Combined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Multistream configurations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729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Meaning 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Gradient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Categorical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Gradient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829767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BF034EA3-4412-4CCB-8CA6-CAED539BA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721" y="1400852"/>
            <a:ext cx="1846557" cy="110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698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76207-9896-49ED-A5B6-17628F8AC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32" y="-2218"/>
            <a:ext cx="8771138" cy="1143000"/>
          </a:xfrm>
        </p:spPr>
        <p:txBody>
          <a:bodyPr/>
          <a:lstStyle/>
          <a:p>
            <a:r>
              <a:rPr lang="en-US" sz="3600"/>
              <a:t>Turn Yield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89FBD6-C8CD-4BB8-B41A-BA37949F8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765" y="1189682"/>
            <a:ext cx="8420470" cy="4495800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Configurations exist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But for predictions</a:t>
            </a:r>
          </a:p>
          <a:p>
            <a:pPr marL="457200" lvl="1" indent="0">
              <a:buNone/>
            </a:pPr>
            <a:r>
              <a:rPr lang="en-US" sz="2000"/>
              <a:t>(At each point in time, </a:t>
            </a:r>
          </a:p>
          <a:p>
            <a:pPr marL="457200" lvl="1" indent="0">
              <a:buNone/>
            </a:pPr>
            <a:r>
              <a:rPr lang="en-US" sz="2000"/>
              <a:t>predict future speech activity) </a:t>
            </a:r>
          </a:p>
          <a:p>
            <a:pPr lvl="1"/>
            <a:endParaRPr lang="en-US" sz="2000"/>
          </a:p>
          <a:p>
            <a:pPr marL="457200" lvl="1" indent="0">
              <a:buNone/>
            </a:pPr>
            <a:r>
              <a:rPr lang="en-US" sz="2000"/>
              <a:t>A LSTM model, on frame-level features</a:t>
            </a:r>
          </a:p>
          <a:p>
            <a:pPr marL="457200" lvl="1" indent="0">
              <a:buNone/>
            </a:pPr>
            <a:r>
              <a:rPr lang="en-US" sz="2000"/>
              <a:t>Outperformed crowdworkers in predicting turn shifts</a:t>
            </a:r>
          </a:p>
          <a:p>
            <a:pPr>
              <a:buFontTx/>
              <a:buChar char="-"/>
            </a:pPr>
            <a:endParaRPr lang="en-US" sz="2400"/>
          </a:p>
          <a:p>
            <a:endParaRPr lang="en-US" sz="1600"/>
          </a:p>
          <a:p>
            <a:endParaRPr lang="en-US" sz="1600"/>
          </a:p>
          <a:p>
            <a:endParaRPr lang="en-US" sz="2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D46C1D5-D43F-4431-B61A-163C0E31BFB9}"/>
              </a:ext>
            </a:extLst>
          </p:cNvPr>
          <p:cNvGrpSpPr/>
          <p:nvPr/>
        </p:nvGrpSpPr>
        <p:grpSpPr>
          <a:xfrm>
            <a:off x="4314550" y="1189682"/>
            <a:ext cx="4403324" cy="2521258"/>
            <a:chOff x="1429305" y="1819922"/>
            <a:chExt cx="4403324" cy="25212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9CBEED5-F9C3-4949-BF2C-A0FA304750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5632" t="26484" r="36214" b="46399"/>
            <a:stretch/>
          </p:blipFill>
          <p:spPr>
            <a:xfrm>
              <a:off x="1429305" y="1819922"/>
              <a:ext cx="4403324" cy="1855433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50972C3-C406-4481-ACEC-DD32E2C643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5535" t="75896" r="36310" b="14373"/>
            <a:stretch/>
          </p:blipFill>
          <p:spPr>
            <a:xfrm>
              <a:off x="1429305" y="3675355"/>
              <a:ext cx="4403324" cy="665825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DCABB5B-DC16-4A6F-B857-A65A5BF66126}"/>
              </a:ext>
            </a:extLst>
          </p:cNvPr>
          <p:cNvSpPr txBox="1"/>
          <p:nvPr/>
        </p:nvSpPr>
        <p:spPr>
          <a:xfrm>
            <a:off x="361765" y="6473952"/>
            <a:ext cx="32095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/>
              <a:t>Ward (2019), Skantze (2017)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4F9337-05AC-4824-A020-FBA67BBFBE48}"/>
              </a:ext>
            </a:extLst>
          </p:cNvPr>
          <p:cNvSpPr txBox="1"/>
          <p:nvPr/>
        </p:nvSpPr>
        <p:spPr>
          <a:xfrm>
            <a:off x="4996620" y="3759840"/>
            <a:ext cx="3881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latin typeface="Calibri" panose="020F0502020204030204" pitchFamily="34" charset="0"/>
                <a:cs typeface="Calibri" panose="020F0502020204030204" pitchFamily="34" charset="0"/>
              </a:rPr>
              <a:t>The most common turn-yield configuration </a:t>
            </a:r>
          </a:p>
        </p:txBody>
      </p:sp>
    </p:spTree>
    <p:extLst>
      <p:ext uri="{BB962C8B-B14F-4D97-AF65-F5344CB8AC3E}">
        <p14:creationId xmlns:p14="http://schemas.microsoft.com/office/powerpoint/2010/main" val="409151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9B7E8-7775-4196-B20E-311B88951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B4F65-9B73-48FB-987C-DED1A96F5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6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9CBA8-3DC7-4955-9FCC-81BDF1574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5802"/>
            <a:ext cx="8229600" cy="1143000"/>
          </a:xfrm>
        </p:spPr>
        <p:txBody>
          <a:bodyPr/>
          <a:lstStyle/>
          <a:p>
            <a:r>
              <a:rPr lang="en-US" sz="4000"/>
              <a:t>Prosodic Construction Examples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D2E1C-A376-44B7-B380-7C9AF410A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5798"/>
            <a:ext cx="6475073" cy="4495800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900" dirty="0"/>
              <a:t>turn hold / quietly listen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2a. overlap			2b. silence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3.  turn take / turn yield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4</a:t>
            </a:r>
            <a:r>
              <a:rPr lang="en-US" sz="1900"/>
              <a:t>.  backchannel (cue) ing</a:t>
            </a:r>
            <a:endParaRPr lang="en-US" sz="1900" dirty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5a.  topic closing 		5b. topic continuation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6a.  topic development		6b. positive assessment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7.  empathy bid / unemotional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8a.  turn-hold fillers		8b. bipartite form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9.  floor take / floor yield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10a.  late peaks 			10b. turn-initial fillers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11a.  meta-comment		11b. contrast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900" dirty="0"/>
              <a:t>12.  minor-third cue / response 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F1F48A6-C56B-4F70-B03F-477A863CEA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32273" y="1499036"/>
          <a:ext cx="1754527" cy="2704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781100" imgH="5829210" progId="AcroExch.Document.DC">
                  <p:embed/>
                </p:oleObj>
              </mc:Choice>
              <mc:Fallback>
                <p:oleObj name="Acrobat Document" r:id="rId2" imgW="3781100" imgH="5829210" progId="AcroExch.Document.DC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F1F48A6-C56B-4F70-B03F-477A863CEA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932273" y="1499036"/>
                        <a:ext cx="1754527" cy="2704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75E0394-A3BE-4063-AFD0-E47063A1D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/>
          <a:p>
            <a:fld id="{8A6C2852-C21C-48FF-9C48-C01BA854C3FA}" type="slidenum">
              <a:rPr lang="en-US" altLang="ja-JP" smtClean="0"/>
              <a:pPr/>
              <a:t>38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700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27" y="160868"/>
            <a:ext cx="8988425" cy="1143000"/>
          </a:xfrm>
        </p:spPr>
        <p:txBody>
          <a:bodyPr/>
          <a:lstStyle/>
          <a:p>
            <a:r>
              <a:rPr lang="en-US" sz="4000"/>
              <a:t>The Minor Third Construction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801496" y="1707776"/>
            <a:ext cx="7799705" cy="822971"/>
          </a:xfrm>
        </p:spPr>
        <p:txBody>
          <a:bodyPr/>
          <a:lstStyle/>
          <a:p>
            <a:pPr marL="0" indent="0">
              <a:buNone/>
            </a:pPr>
            <a:r>
              <a:rPr lang="en-US" i="1"/>
              <a:t>“excuse me”</a:t>
            </a:r>
            <a:endParaRPr lang="en-US" i="1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 flipV="1">
            <a:off x="1097318" y="2670597"/>
            <a:ext cx="0" cy="21945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097318" y="4865133"/>
            <a:ext cx="701394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65806" y="3398533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pitch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4556" y="509713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time</a:t>
            </a:r>
          </a:p>
        </p:txBody>
      </p:sp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0C45744-A8DE-4B53-A2EB-E76543FD8779}"/>
              </a:ext>
            </a:extLst>
          </p:cNvPr>
          <p:cNvCxnSpPr>
            <a:cxnSpLocks/>
          </p:cNvCxnSpPr>
          <p:nvPr/>
        </p:nvCxnSpPr>
        <p:spPr bwMode="auto">
          <a:xfrm>
            <a:off x="2015266" y="3634163"/>
            <a:ext cx="43071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82EEDA9-8EEC-40BF-972A-DD6F64E2C89B}"/>
              </a:ext>
            </a:extLst>
          </p:cNvPr>
          <p:cNvCxnSpPr>
            <a:cxnSpLocks/>
          </p:cNvCxnSpPr>
          <p:nvPr/>
        </p:nvCxnSpPr>
        <p:spPr bwMode="auto">
          <a:xfrm>
            <a:off x="2516009" y="3379450"/>
            <a:ext cx="688745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ED2CFC-224B-48F5-AD36-8AE0A3E71EE6}"/>
              </a:ext>
            </a:extLst>
          </p:cNvPr>
          <p:cNvCxnSpPr>
            <a:cxnSpLocks/>
          </p:cNvCxnSpPr>
          <p:nvPr/>
        </p:nvCxnSpPr>
        <p:spPr bwMode="auto">
          <a:xfrm>
            <a:off x="3356387" y="3767865"/>
            <a:ext cx="688745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69717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1BE35-494E-4393-916A-BE1BFFC47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868" y="1740026"/>
            <a:ext cx="7763522" cy="4808738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/>
              <a:t>Temporal multistream configurations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/>
              <a:t>Gradient, not categorical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/>
              <a:t>Alignment with words is flexible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/>
              <a:t>Direct form-function associations</a:t>
            </a:r>
            <a:endParaRPr lang="en-US" sz="200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endParaRPr lang="en-US" sz="200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US" sz="240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US" sz="24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729FB3-EDD3-4BB6-9BCC-D7E3C89F7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065" y="228600"/>
            <a:ext cx="8682360" cy="1143000"/>
          </a:xfrm>
        </p:spPr>
        <p:txBody>
          <a:bodyPr/>
          <a:lstStyle/>
          <a:p>
            <a:r>
              <a:rPr lang="en-US" sz="4000"/>
              <a:t>4 Properties of Pragmatic Prosody</a:t>
            </a:r>
          </a:p>
        </p:txBody>
      </p:sp>
    </p:spTree>
    <p:extLst>
      <p:ext uri="{BB962C8B-B14F-4D97-AF65-F5344CB8AC3E}">
        <p14:creationId xmlns:p14="http://schemas.microsoft.com/office/powerpoint/2010/main" val="34622744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27" y="160868"/>
            <a:ext cx="8988425" cy="1143000"/>
          </a:xfrm>
        </p:spPr>
        <p:txBody>
          <a:bodyPr/>
          <a:lstStyle/>
          <a:p>
            <a:r>
              <a:rPr lang="en-US" sz="4000"/>
              <a:t>A Failure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801496" y="1707776"/>
            <a:ext cx="7799705" cy="822971"/>
          </a:xfrm>
        </p:spPr>
        <p:txBody>
          <a:bodyPr/>
          <a:lstStyle/>
          <a:p>
            <a:pPr marL="0" indent="0">
              <a:buNone/>
            </a:pPr>
            <a:r>
              <a:rPr lang="en-US" i="1"/>
              <a:t>“excuse me”</a:t>
            </a:r>
            <a:endParaRPr lang="en-US" i="1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 flipV="1">
            <a:off x="1097318" y="2670597"/>
            <a:ext cx="0" cy="21945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097318" y="4865133"/>
            <a:ext cx="701394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65806" y="3398533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pitch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4556" y="509713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time</a:t>
            </a:r>
          </a:p>
        </p:txBody>
      </p:sp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A55BF55-4745-49F6-AC57-13A0A4348E36}"/>
              </a:ext>
            </a:extLst>
          </p:cNvPr>
          <p:cNvSpPr/>
          <p:nvPr/>
        </p:nvSpPr>
        <p:spPr bwMode="auto">
          <a:xfrm>
            <a:off x="1995855" y="2743200"/>
            <a:ext cx="1881554" cy="826477"/>
          </a:xfrm>
          <a:custGeom>
            <a:avLst/>
            <a:gdLst>
              <a:gd name="connsiteX0" fmla="*/ 0 w 1881554"/>
              <a:gd name="connsiteY0" fmla="*/ 826477 h 826477"/>
              <a:gd name="connsiteX1" fmla="*/ 457200 w 1881554"/>
              <a:gd name="connsiteY1" fmla="*/ 606669 h 826477"/>
              <a:gd name="connsiteX2" fmla="*/ 826477 w 1881554"/>
              <a:gd name="connsiteY2" fmla="*/ 272562 h 826477"/>
              <a:gd name="connsiteX3" fmla="*/ 1107831 w 1881554"/>
              <a:gd name="connsiteY3" fmla="*/ 105508 h 826477"/>
              <a:gd name="connsiteX4" fmla="*/ 1591408 w 1881554"/>
              <a:gd name="connsiteY4" fmla="*/ 43962 h 826477"/>
              <a:gd name="connsiteX5" fmla="*/ 1881554 w 1881554"/>
              <a:gd name="connsiteY5" fmla="*/ 0 h 82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1554" h="826477">
                <a:moveTo>
                  <a:pt x="0" y="826477"/>
                </a:moveTo>
                <a:cubicBezTo>
                  <a:pt x="159727" y="762732"/>
                  <a:pt x="319454" y="698988"/>
                  <a:pt x="457200" y="606669"/>
                </a:cubicBezTo>
                <a:cubicBezTo>
                  <a:pt x="594946" y="514350"/>
                  <a:pt x="718039" y="356089"/>
                  <a:pt x="826477" y="272562"/>
                </a:cubicBezTo>
                <a:cubicBezTo>
                  <a:pt x="934915" y="189035"/>
                  <a:pt x="980343" y="143608"/>
                  <a:pt x="1107831" y="105508"/>
                </a:cubicBezTo>
                <a:cubicBezTo>
                  <a:pt x="1235320" y="67408"/>
                  <a:pt x="1462454" y="61547"/>
                  <a:pt x="1591408" y="43962"/>
                </a:cubicBezTo>
                <a:cubicBezTo>
                  <a:pt x="1720362" y="26377"/>
                  <a:pt x="1800958" y="13188"/>
                  <a:pt x="1881554" y="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25027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/>
          <p:cNvSpPr/>
          <p:nvPr/>
        </p:nvSpPr>
        <p:spPr bwMode="auto">
          <a:xfrm>
            <a:off x="2155372" y="5224271"/>
            <a:ext cx="1426028" cy="69668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47053" y="3667598"/>
            <a:ext cx="7380522" cy="1605635"/>
            <a:chOff x="957939" y="3543306"/>
            <a:chExt cx="7380522" cy="1605635"/>
          </a:xfrm>
        </p:grpSpPr>
        <p:sp>
          <p:nvSpPr>
            <p:cNvPr id="13" name="Oval 12"/>
            <p:cNvSpPr/>
            <p:nvPr/>
          </p:nvSpPr>
          <p:spPr bwMode="auto">
            <a:xfrm>
              <a:off x="3869871" y="3543306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4299857" y="4000510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957939" y="3548737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2" name="Oval 21"/>
            <p:cNvSpPr/>
            <p:nvPr/>
          </p:nvSpPr>
          <p:spPr bwMode="auto">
            <a:xfrm>
              <a:off x="957939" y="4452255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6681109" y="3995067"/>
              <a:ext cx="1657352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10" name="Oval 9"/>
          <p:cNvSpPr/>
          <p:nvPr/>
        </p:nvSpPr>
        <p:spPr bwMode="auto">
          <a:xfrm>
            <a:off x="3233056" y="2965464"/>
            <a:ext cx="2601686" cy="69668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653144" y="2279667"/>
            <a:ext cx="1502228" cy="69668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53144" y="1582981"/>
            <a:ext cx="3694419" cy="737287"/>
            <a:chOff x="653144" y="1458689"/>
            <a:chExt cx="3694419" cy="737287"/>
          </a:xfrm>
        </p:grpSpPr>
        <p:sp>
          <p:nvSpPr>
            <p:cNvPr id="5" name="Oval 4"/>
            <p:cNvSpPr/>
            <p:nvPr/>
          </p:nvSpPr>
          <p:spPr bwMode="auto">
            <a:xfrm>
              <a:off x="2845335" y="1499290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4" name="Oval 3"/>
            <p:cNvSpPr/>
            <p:nvPr/>
          </p:nvSpPr>
          <p:spPr bwMode="auto">
            <a:xfrm>
              <a:off x="653144" y="1458689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1874"/>
            <a:ext cx="8229600" cy="1143000"/>
          </a:xfrm>
        </p:spPr>
        <p:txBody>
          <a:bodyPr/>
          <a:lstStyle/>
          <a:p>
            <a:r>
              <a:rPr lang="en-US" sz="3600"/>
              <a:t>Positive Assessment Prosody, Diversely Aligned</a:t>
            </a:r>
            <a:endParaRPr lang="en-US" sz="3600" dirty="0"/>
          </a:p>
        </p:txBody>
      </p:sp>
      <p:pic>
        <p:nvPicPr>
          <p:cNvPr id="18" name="boondock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965373" y="3052543"/>
            <a:ext cx="609600" cy="609600"/>
          </a:xfrm>
          <a:prstGeom prst="rect">
            <a:avLst/>
          </a:prstGeom>
        </p:spPr>
      </p:pic>
      <p:pic>
        <p:nvPicPr>
          <p:cNvPr id="19" name="i-feel-goo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389414" y="2377634"/>
            <a:ext cx="609600" cy="609600"/>
          </a:xfrm>
          <a:prstGeom prst="rect">
            <a:avLst/>
          </a:prstGeom>
        </p:spPr>
      </p:pic>
      <p:pic>
        <p:nvPicPr>
          <p:cNvPr id="20" name="i-loved-teaching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533" end="162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393871" y="1691835"/>
            <a:ext cx="609600" cy="609600"/>
          </a:xfrm>
          <a:prstGeom prst="rect">
            <a:avLst/>
          </a:prstGeom>
        </p:spPr>
      </p:pic>
      <p:pic>
        <p:nvPicPr>
          <p:cNvPr id="21" name="see-that-program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27575" y="3863545"/>
            <a:ext cx="609600" cy="609600"/>
          </a:xfrm>
          <a:prstGeom prst="rect">
            <a:avLst/>
          </a:prstGeom>
        </p:spPr>
      </p:pic>
      <p:pic>
        <p:nvPicPr>
          <p:cNvPr id="6" name="there-you-go-clippe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29099" y="5262354"/>
            <a:ext cx="609600" cy="6096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4492"/>
            <a:ext cx="8229600" cy="4495800"/>
          </a:xfrm>
        </p:spPr>
        <p:txBody>
          <a:bodyPr/>
          <a:lstStyle/>
          <a:p>
            <a:pPr marL="0" indent="0">
              <a:spcBef>
                <a:spcPts val="2400"/>
              </a:spcBef>
              <a:buNone/>
            </a:pPr>
            <a:r>
              <a:rPr lang="en-US" sz="2400" dirty="0"/>
              <a:t>I loved teaching, I love</a:t>
            </a:r>
            <a:r>
              <a:rPr lang="en-US" sz="2400" baseline="-70000" dirty="0"/>
              <a:t> </a:t>
            </a:r>
            <a:r>
              <a:rPr lang="en-US" sz="2400" dirty="0"/>
              <a:t>helping kids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400" dirty="0"/>
              <a:t>I</a:t>
            </a:r>
            <a:r>
              <a:rPr lang="en-US" sz="2400" baseline="-100000" dirty="0"/>
              <a:t> </a:t>
            </a:r>
            <a:r>
              <a:rPr lang="en-US" sz="2400" dirty="0"/>
              <a:t>feel good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400" dirty="0"/>
              <a:t>I also really love the Boondock Saints</a:t>
            </a:r>
          </a:p>
          <a:p>
            <a:pPr marL="0" indent="0">
              <a:lnSpc>
                <a:spcPct val="120000"/>
              </a:lnSpc>
              <a:spcBef>
                <a:spcPts val="2400"/>
              </a:spcBef>
              <a:buNone/>
            </a:pPr>
            <a:r>
              <a:rPr lang="en-US" sz="2400" dirty="0"/>
              <a:t>it's really cool like, coming up with like, you know, a program, and then like being able to see like, that program on someone else's phone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400" dirty="0"/>
              <a:t>stay on it … there you go</a:t>
            </a:r>
          </a:p>
        </p:txBody>
      </p:sp>
    </p:spTree>
    <p:extLst>
      <p:ext uri="{BB962C8B-B14F-4D97-AF65-F5344CB8AC3E}">
        <p14:creationId xmlns:p14="http://schemas.microsoft.com/office/powerpoint/2010/main" val="362976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2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2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584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93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3" grpId="0" animBg="1"/>
      <p:bldP spid="10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947053" y="1897424"/>
            <a:ext cx="7380522" cy="1605635"/>
            <a:chOff x="957939" y="3543306"/>
            <a:chExt cx="7380522" cy="1605635"/>
          </a:xfrm>
        </p:grpSpPr>
        <p:sp>
          <p:nvSpPr>
            <p:cNvPr id="13" name="Oval 12"/>
            <p:cNvSpPr/>
            <p:nvPr/>
          </p:nvSpPr>
          <p:spPr bwMode="auto">
            <a:xfrm>
              <a:off x="3869871" y="3543306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4299857" y="4000510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957939" y="3548737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2" name="Oval 21"/>
            <p:cNvSpPr/>
            <p:nvPr/>
          </p:nvSpPr>
          <p:spPr bwMode="auto">
            <a:xfrm>
              <a:off x="957939" y="4452255"/>
              <a:ext cx="1502228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6681109" y="3995067"/>
              <a:ext cx="1657352" cy="69668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like</a:t>
            </a:r>
          </a:p>
        </p:txBody>
      </p:sp>
      <p:pic>
        <p:nvPicPr>
          <p:cNvPr id="21" name="see-that-progr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49181" y="3925302"/>
            <a:ext cx="609600" cy="6096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-45682"/>
            <a:ext cx="8229600" cy="3657580"/>
          </a:xfrm>
        </p:spPr>
        <p:txBody>
          <a:bodyPr/>
          <a:lstStyle/>
          <a:p>
            <a:pPr marL="0" indent="0">
              <a:spcBef>
                <a:spcPts val="2400"/>
              </a:spcBef>
              <a:buNone/>
            </a:pPr>
            <a:endParaRPr lang="en-US" sz="2400" dirty="0"/>
          </a:p>
          <a:p>
            <a:pPr marL="0" indent="0">
              <a:spcBef>
                <a:spcPts val="2400"/>
              </a:spcBef>
              <a:buNone/>
            </a:pPr>
            <a:endParaRPr lang="en-US" sz="2400" dirty="0"/>
          </a:p>
          <a:p>
            <a:pPr marL="0" indent="0">
              <a:spcBef>
                <a:spcPts val="2400"/>
              </a:spcBef>
              <a:buNone/>
            </a:pPr>
            <a:endParaRPr lang="en-US" sz="2400" dirty="0"/>
          </a:p>
          <a:p>
            <a:pPr marL="0" indent="0">
              <a:spcBef>
                <a:spcPts val="2400"/>
              </a:spcBef>
              <a:buNone/>
            </a:pPr>
            <a:r>
              <a:rPr lang="en-US" sz="2400" dirty="0"/>
              <a:t>it's really cool like, coming up with like, you know, a program, and then like being able to see like, that program on someone else's phone</a:t>
            </a:r>
          </a:p>
        </p:txBody>
      </p:sp>
    </p:spTree>
    <p:extLst>
      <p:ext uri="{BB962C8B-B14F-4D97-AF65-F5344CB8AC3E}">
        <p14:creationId xmlns:p14="http://schemas.microsoft.com/office/powerpoint/2010/main" val="392196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3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73DE8-0E7B-4950-8C9C-05F6621FB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7EE06-A681-47E1-8E05-180D4F5AE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/>
              <a:t>Maybe a medley of “yeah” in various prosody, to drive home the message 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Observe that prosodic meanings are hugely context-dependent.</a:t>
            </a:r>
          </a:p>
          <a:p>
            <a:pPr marL="0" indent="0">
              <a:buNone/>
            </a:pPr>
            <a:r>
              <a:rPr lang="en-US" sz="2400"/>
              <a:t>Even more than for words.</a:t>
            </a:r>
          </a:p>
        </p:txBody>
      </p:sp>
    </p:spTree>
    <p:extLst>
      <p:ext uri="{BB962C8B-B14F-4D97-AF65-F5344CB8AC3E}">
        <p14:creationId xmlns:p14="http://schemas.microsoft.com/office/powerpoint/2010/main" val="32624729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868"/>
            <a:ext cx="8229600" cy="1143000"/>
          </a:xfrm>
        </p:spPr>
        <p:txBody>
          <a:bodyPr/>
          <a:lstStyle/>
          <a:p>
            <a:r>
              <a:rPr lang="en-US" sz="4000" dirty="0"/>
              <a:t>The Minor Third 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513" y="1600200"/>
            <a:ext cx="4297678" cy="822971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“Good    Morning”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1828830" y="3424219"/>
            <a:ext cx="731512" cy="478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3383293" y="3977634"/>
            <a:ext cx="100582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1097318" y="2606049"/>
            <a:ext cx="0" cy="21945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097318" y="4800585"/>
            <a:ext cx="402331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65806" y="3333985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pitch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4228" y="501720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time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777" y="6372575"/>
            <a:ext cx="5716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* minor-third pattern (Ladd 1978, Day-O’Connell 2013)</a:t>
            </a:r>
          </a:p>
        </p:txBody>
      </p:sp>
      <p:sp>
        <p:nvSpPr>
          <p:cNvPr id="29" name="Right Brace 28"/>
          <p:cNvSpPr/>
          <p:nvPr/>
        </p:nvSpPr>
        <p:spPr bwMode="auto">
          <a:xfrm>
            <a:off x="4520904" y="3424219"/>
            <a:ext cx="91439" cy="553415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90533" y="3515310"/>
            <a:ext cx="162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~ 3 semitones</a:t>
            </a:r>
          </a:p>
        </p:txBody>
      </p:sp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4456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07" y="46568"/>
            <a:ext cx="8229600" cy="1143000"/>
          </a:xfrm>
        </p:spPr>
        <p:txBody>
          <a:bodyPr/>
          <a:lstStyle/>
          <a:p>
            <a:r>
              <a:rPr lang="en-US" sz="4000" dirty="0"/>
              <a:t>Some 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33" y="1600200"/>
            <a:ext cx="8229600" cy="3984171"/>
          </a:xfrm>
        </p:spPr>
        <p:txBody>
          <a:bodyPr numCol="2"/>
          <a:lstStyle/>
          <a:p>
            <a:r>
              <a:rPr lang="en-US" sz="2200" dirty="0"/>
              <a:t>good morning</a:t>
            </a:r>
          </a:p>
          <a:p>
            <a:r>
              <a:rPr lang="en-US" sz="2200" dirty="0"/>
              <a:t>hang on </a:t>
            </a:r>
          </a:p>
          <a:p>
            <a:r>
              <a:rPr lang="en-US" sz="2200" dirty="0">
                <a:solidFill>
                  <a:schemeClr val="accent4">
                    <a:lumMod val="50000"/>
                  </a:schemeClr>
                </a:solidFill>
              </a:rPr>
              <a:t>excuse me </a:t>
            </a:r>
          </a:p>
          <a:p>
            <a:r>
              <a:rPr lang="en-US" sz="2200" dirty="0">
                <a:solidFill>
                  <a:schemeClr val="accent4">
                    <a:lumMod val="50000"/>
                  </a:schemeClr>
                </a:solidFill>
              </a:rPr>
              <a:t>ding-dong </a:t>
            </a:r>
          </a:p>
          <a:p>
            <a:r>
              <a:rPr lang="en-US" sz="2200" dirty="0">
                <a:solidFill>
                  <a:schemeClr val="accent4">
                    <a:lumMod val="50000"/>
                  </a:schemeClr>
                </a:solidFill>
              </a:rPr>
              <a:t>knock-knock</a:t>
            </a:r>
          </a:p>
          <a:p>
            <a:r>
              <a:rPr lang="en-US" sz="2200" dirty="0">
                <a:solidFill>
                  <a:schemeClr val="accent4">
                    <a:lumMod val="50000"/>
                  </a:schemeClr>
                </a:solidFill>
              </a:rPr>
              <a:t>Marco Polo</a:t>
            </a:r>
          </a:p>
          <a:p>
            <a:r>
              <a:rPr lang="en-US" sz="2200" dirty="0" err="1"/>
              <a:t>uhn</a:t>
            </a:r>
            <a:r>
              <a:rPr lang="en-US" sz="2200" dirty="0"/>
              <a:t>-uh</a:t>
            </a:r>
          </a:p>
          <a:p>
            <a:r>
              <a:rPr lang="en-US" sz="2200" dirty="0"/>
              <a:t>down in front please</a:t>
            </a:r>
          </a:p>
          <a:p>
            <a:endParaRPr lang="en-US" sz="2200" dirty="0"/>
          </a:p>
          <a:p>
            <a:endParaRPr lang="en-US" sz="2200" dirty="0"/>
          </a:p>
        </p:txBody>
      </p:sp>
      <p:pic>
        <p:nvPicPr>
          <p:cNvPr id="6" name="Picture 2" descr="http://cdn1.babyzone.com/images/2013/04/mother-playing-peek-a-boo-with-baby-photo-420x420-ts-78401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1442" y="2621999"/>
            <a:ext cx="2018825" cy="201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902109" y="1600200"/>
            <a:ext cx="3115538" cy="40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2200" kern="0" dirty="0">
                <a:solidFill>
                  <a:schemeClr val="accent4">
                    <a:lumMod val="50000"/>
                  </a:schemeClr>
                </a:solidFill>
              </a:rPr>
              <a:t>Johnny</a:t>
            </a:r>
          </a:p>
          <a:p>
            <a:r>
              <a:rPr lang="en-US" sz="2200" kern="0" dirty="0"/>
              <a:t>peek-a-boo</a:t>
            </a:r>
          </a:p>
          <a:p>
            <a:endParaRPr lang="en-US" sz="2200" kern="0" dirty="0"/>
          </a:p>
          <a:p>
            <a:endParaRPr lang="en-US" sz="2200" kern="0" dirty="0"/>
          </a:p>
          <a:p>
            <a:pPr marL="0" indent="0">
              <a:buFontTx/>
              <a:buNone/>
            </a:pPr>
            <a:endParaRPr lang="en-US" sz="2200" kern="0" dirty="0"/>
          </a:p>
          <a:p>
            <a:endParaRPr lang="en-US" sz="2200" kern="0" dirty="0"/>
          </a:p>
          <a:p>
            <a:pPr marL="0" indent="0">
              <a:buFontTx/>
              <a:buNone/>
            </a:pPr>
            <a:endParaRPr lang="en-US" sz="2200" kern="0" dirty="0"/>
          </a:p>
          <a:p>
            <a:endParaRPr lang="en-US" sz="2200" kern="0" dirty="0"/>
          </a:p>
          <a:p>
            <a:r>
              <a:rPr lang="en-US" sz="2200" kern="0" dirty="0" err="1">
                <a:solidFill>
                  <a:schemeClr val="accent4">
                    <a:lumMod val="50000"/>
                  </a:schemeClr>
                </a:solidFill>
              </a:rPr>
              <a:t>ku</a:t>
            </a:r>
            <a:r>
              <a:rPr lang="en-US" sz="2200" kern="0" dirty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lang="en-US" sz="2200" kern="0" dirty="0" err="1">
                <a:solidFill>
                  <a:schemeClr val="accent4">
                    <a:lumMod val="50000"/>
                  </a:schemeClr>
                </a:solidFill>
              </a:rPr>
              <a:t>kuck</a:t>
            </a:r>
            <a:r>
              <a:rPr lang="en-US" sz="2200" kern="0" dirty="0">
                <a:solidFill>
                  <a:schemeClr val="accent4">
                    <a:lumMod val="50000"/>
                  </a:schemeClr>
                </a:solidFill>
              </a:rPr>
              <a:t>-da</a:t>
            </a:r>
          </a:p>
          <a:p>
            <a:endParaRPr lang="en-US" sz="2200" kern="0" dirty="0"/>
          </a:p>
        </p:txBody>
      </p:sp>
    </p:spTree>
    <p:extLst>
      <p:ext uri="{BB962C8B-B14F-4D97-AF65-F5344CB8AC3E}">
        <p14:creationId xmlns:p14="http://schemas.microsoft.com/office/powerpoint/2010/main" val="39902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868"/>
            <a:ext cx="8229600" cy="1143000"/>
          </a:xfrm>
        </p:spPr>
        <p:txBody>
          <a:bodyPr/>
          <a:lstStyle/>
          <a:p>
            <a:r>
              <a:rPr lang="en-US" sz="4000" dirty="0"/>
              <a:t>The Minor Third 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513" y="1600200"/>
            <a:ext cx="4297678" cy="822971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“Good    Morning”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1828830" y="3424219"/>
            <a:ext cx="731512" cy="478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3383293" y="3977634"/>
            <a:ext cx="100582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1097318" y="2606049"/>
            <a:ext cx="0" cy="21945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097318" y="4800585"/>
            <a:ext cx="402331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65806" y="3333985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pitch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4228" y="501720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time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777" y="6372575"/>
            <a:ext cx="5716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* minor-third pattern (Ladd 1978, Day-O’Connell 2013)</a:t>
            </a:r>
          </a:p>
        </p:txBody>
      </p:sp>
      <p:sp>
        <p:nvSpPr>
          <p:cNvPr id="29" name="Right Brace 28"/>
          <p:cNvSpPr/>
          <p:nvPr/>
        </p:nvSpPr>
        <p:spPr bwMode="auto">
          <a:xfrm>
            <a:off x="4520904" y="3424219"/>
            <a:ext cx="91439" cy="553415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90533" y="3515310"/>
            <a:ext cx="162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~ 3 semitones</a:t>
            </a:r>
          </a:p>
        </p:txBody>
      </p:sp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8403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868"/>
            <a:ext cx="8229600" cy="1143000"/>
          </a:xfrm>
        </p:spPr>
        <p:txBody>
          <a:bodyPr/>
          <a:lstStyle/>
          <a:p>
            <a:r>
              <a:rPr lang="en-US" sz="4000" dirty="0"/>
              <a:t>Constructions are Rich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513" y="1600200"/>
            <a:ext cx="4297678" cy="822971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“Good    Morning”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1828830" y="3424219"/>
            <a:ext cx="731512" cy="478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3383293" y="3977634"/>
            <a:ext cx="100582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1097318" y="2606049"/>
            <a:ext cx="0" cy="21945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097318" y="4800585"/>
            <a:ext cx="402331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65806" y="3333985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pitch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4228" y="501720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time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777" y="6372575"/>
            <a:ext cx="5716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* minor-third pattern (Ladd 1978, Day-O’Connell 2013)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63074" y="4069073"/>
            <a:ext cx="2435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flat</a:t>
            </a:r>
          </a:p>
          <a:p>
            <a:r>
              <a:rPr lang="en-US" dirty="0">
                <a:solidFill>
                  <a:srgbClr val="FFFFFF"/>
                </a:solidFill>
              </a:rPr>
              <a:t>lengthened (300ms +)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39205" y="2479948"/>
            <a:ext cx="2435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flat</a:t>
            </a:r>
          </a:p>
          <a:p>
            <a:r>
              <a:rPr lang="en-US" dirty="0">
                <a:solidFill>
                  <a:srgbClr val="FFFFFF"/>
                </a:solidFill>
              </a:rPr>
              <a:t>lengthened (200ms +)</a:t>
            </a:r>
          </a:p>
        </p:txBody>
      </p:sp>
      <p:cxnSp>
        <p:nvCxnSpPr>
          <p:cNvPr id="24" name="Straight Connector 23"/>
          <p:cNvCxnSpPr>
            <a:stCxn id="22" idx="1"/>
          </p:cNvCxnSpPr>
          <p:nvPr/>
        </p:nvCxnSpPr>
        <p:spPr bwMode="auto">
          <a:xfrm flipH="1">
            <a:off x="2211372" y="2803114"/>
            <a:ext cx="527833" cy="4398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V="1">
            <a:off x="3474732" y="4069073"/>
            <a:ext cx="274317" cy="27431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Right Brace 28"/>
          <p:cNvSpPr/>
          <p:nvPr/>
        </p:nvSpPr>
        <p:spPr bwMode="auto">
          <a:xfrm>
            <a:off x="4520904" y="3424219"/>
            <a:ext cx="91439" cy="553415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90533" y="3515310"/>
            <a:ext cx="162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~ 3 semitones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11220" y="1853647"/>
            <a:ext cx="265329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loud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clear (modal voice)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not low in pitch range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preceded by silence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9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Much More than Just intonation!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58982" cy="4230329"/>
          </a:xfrm>
        </p:spPr>
        <p:txBody>
          <a:bodyPr numCol="2"/>
          <a:lstStyle/>
          <a:p>
            <a:pPr marL="514350" indent="-514350">
              <a:buAutoNum type="arabicPeriod"/>
            </a:pPr>
            <a:r>
              <a:rPr lang="en-US" sz="2400" dirty="0"/>
              <a:t>Flat in pitch</a:t>
            </a:r>
          </a:p>
          <a:p>
            <a:pPr marL="514350" indent="-514350">
              <a:buAutoNum type="arabicPeriod"/>
            </a:pPr>
            <a:r>
              <a:rPr lang="en-US" sz="2400" dirty="0"/>
              <a:t>Lengthened</a:t>
            </a:r>
          </a:p>
          <a:p>
            <a:pPr marL="514350" indent="-514350">
              <a:buAutoNum type="arabicPeriod"/>
            </a:pPr>
            <a:r>
              <a:rPr lang="en-US" sz="2400" dirty="0"/>
              <a:t>Pitch drop </a:t>
            </a:r>
          </a:p>
          <a:p>
            <a:pPr marL="400050" lvl="1" indent="0">
              <a:buNone/>
            </a:pPr>
            <a:r>
              <a:rPr lang="en-US" sz="2000" dirty="0"/>
              <a:t>a. small, </a:t>
            </a:r>
          </a:p>
          <a:p>
            <a:pPr marL="400050" lvl="1" indent="0">
              <a:buNone/>
            </a:pPr>
            <a:r>
              <a:rPr lang="en-US" sz="2000" dirty="0"/>
              <a:t>b. consistent-</a:t>
            </a:r>
            <a:r>
              <a:rPr lang="en-US" sz="2000" dirty="0" err="1"/>
              <a:t>ish</a:t>
            </a:r>
            <a:endParaRPr lang="en-US" sz="2000" dirty="0"/>
          </a:p>
          <a:p>
            <a:pPr marL="514350" indent="-514350">
              <a:buAutoNum type="arabicPeriod"/>
            </a:pPr>
            <a:r>
              <a:rPr lang="en-US" sz="2400" dirty="0"/>
              <a:t>High in pitch</a:t>
            </a:r>
          </a:p>
          <a:p>
            <a:pPr marL="514350" indent="-514350">
              <a:buAutoNum type="arabicPeriod"/>
            </a:pPr>
            <a:r>
              <a:rPr lang="en-US" sz="2400" dirty="0"/>
              <a:t>Even in intensity</a:t>
            </a:r>
          </a:p>
          <a:p>
            <a:pPr marL="514350" indent="-514350">
              <a:buAutoNum type="arabicPeriod"/>
            </a:pPr>
            <a:r>
              <a:rPr lang="en-US" sz="2400" dirty="0"/>
              <a:t>High in </a:t>
            </a:r>
            <a:r>
              <a:rPr lang="en-US" sz="2400" dirty="0" err="1"/>
              <a:t>harmonicity</a:t>
            </a:r>
            <a:endParaRPr lang="en-US" sz="2400" dirty="0"/>
          </a:p>
          <a:p>
            <a:pPr marL="514350" indent="-514350">
              <a:buAutoNum type="arabicPeriod"/>
            </a:pPr>
            <a:r>
              <a:rPr lang="en-US" sz="2400" dirty="0"/>
              <a:t>Loud</a:t>
            </a:r>
          </a:p>
          <a:p>
            <a:pPr marL="514350" indent="-514350">
              <a:buAutoNum type="arabicPeriod"/>
            </a:pPr>
            <a:r>
              <a:rPr lang="en-US" sz="2400" dirty="0"/>
              <a:t>Flat on lead-in too</a:t>
            </a:r>
          </a:p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r>
              <a:rPr lang="en-US" sz="2400" dirty="0"/>
              <a:t>Second syllable</a:t>
            </a:r>
          </a:p>
          <a:p>
            <a:pPr marL="914400" lvl="1" indent="-514350">
              <a:buAutoNum type="alphaLcPeriod"/>
            </a:pPr>
            <a:r>
              <a:rPr lang="en-US" sz="2000" dirty="0"/>
              <a:t>Less flat</a:t>
            </a:r>
          </a:p>
          <a:p>
            <a:pPr marL="914400" lvl="1" indent="-514350">
              <a:buAutoNum type="alphaLcPeriod"/>
            </a:pPr>
            <a:r>
              <a:rPr lang="en-US" sz="2000" dirty="0"/>
              <a:t>Longer</a:t>
            </a:r>
          </a:p>
          <a:p>
            <a:pPr marL="914400" lvl="1" indent="-514350">
              <a:buAutoNum type="alphaLcPeriod"/>
            </a:pPr>
            <a:r>
              <a:rPr lang="en-US" sz="2000" dirty="0"/>
              <a:t>More harmonic</a:t>
            </a:r>
          </a:p>
          <a:p>
            <a:pPr marL="0" indent="0">
              <a:buNone/>
            </a:pPr>
            <a:r>
              <a:rPr lang="en-US" sz="2400" dirty="0"/>
              <a:t>10. Drop is fast</a:t>
            </a:r>
          </a:p>
          <a:p>
            <a:pPr marL="0" indent="0">
              <a:buNone/>
            </a:pPr>
            <a:r>
              <a:rPr lang="en-US" sz="2400" dirty="0"/>
              <a:t>11. Silent after end</a:t>
            </a:r>
          </a:p>
          <a:p>
            <a:pPr marL="0" indent="0">
              <a:buNone/>
            </a:pPr>
            <a:r>
              <a:rPr lang="en-US" sz="2400" dirty="0"/>
              <a:t>12. </a:t>
            </a:r>
            <a:r>
              <a:rPr lang="en-US" sz="2400" dirty="0" err="1"/>
              <a:t>Downstep</a:t>
            </a:r>
            <a:r>
              <a:rPr lang="en-US" sz="2400" dirty="0"/>
              <a:t> at volume dip</a:t>
            </a:r>
          </a:p>
          <a:p>
            <a:pPr marL="0" indent="0">
              <a:buNone/>
            </a:pPr>
            <a:r>
              <a:rPr lang="en-US" sz="2400" dirty="0"/>
              <a:t>13. Preceding </a:t>
            </a:r>
            <a:r>
              <a:rPr lang="en-US" sz="2400" dirty="0" err="1"/>
              <a:t>upstep</a:t>
            </a:r>
            <a:r>
              <a:rPr lang="en-US" sz="2400" dirty="0"/>
              <a:t> common</a:t>
            </a:r>
          </a:p>
          <a:p>
            <a:pPr marL="0" indent="0">
              <a:buNone/>
            </a:pPr>
            <a:r>
              <a:rPr lang="en-US" sz="2400" dirty="0"/>
              <a:t>14. First syllable</a:t>
            </a:r>
          </a:p>
          <a:p>
            <a:pPr marL="0" indent="0">
              <a:buNone/>
            </a:pPr>
            <a:r>
              <a:rPr lang="en-US" sz="2400" dirty="0"/>
              <a:t>       </a:t>
            </a:r>
            <a:r>
              <a:rPr lang="en-US" sz="2000" dirty="0"/>
              <a:t>a. articulatory precision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57199" y="6207690"/>
            <a:ext cx="5955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Based on production studies and corpus-based rule refinement </a:t>
            </a:r>
          </a:p>
          <a:p>
            <a:r>
              <a:rPr lang="en-US" sz="1600" dirty="0"/>
              <a:t>(Day-O’Connell 2013, Niebuhr 2015, Ward 2019)</a:t>
            </a:r>
          </a:p>
        </p:txBody>
      </p:sp>
    </p:spTree>
    <p:extLst>
      <p:ext uri="{BB962C8B-B14F-4D97-AF65-F5344CB8AC3E}">
        <p14:creationId xmlns:p14="http://schemas.microsoft.com/office/powerpoint/2010/main" val="28716408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5806" y="331135"/>
            <a:ext cx="8212137" cy="2084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/>
              <a:t>A Prosodic Configuration that Conveys </a:t>
            </a:r>
          </a:p>
          <a:p>
            <a:pPr>
              <a:lnSpc>
                <a:spcPct val="150000"/>
              </a:lnSpc>
            </a:pPr>
            <a:r>
              <a:rPr lang="en-US" sz="3000" b="1" dirty="0"/>
              <a:t>Positive Assessment in American English </a:t>
            </a:r>
            <a:endParaRPr lang="en-US" sz="3000" dirty="0"/>
          </a:p>
          <a:p>
            <a:pPr>
              <a:lnSpc>
                <a:spcPct val="150000"/>
              </a:lnSpc>
            </a:pPr>
            <a:endParaRPr lang="en-US" sz="3000" dirty="0"/>
          </a:p>
        </p:txBody>
      </p:sp>
      <p:sp>
        <p:nvSpPr>
          <p:cNvPr id="9" name="Rectangle 8"/>
          <p:cNvSpPr/>
          <p:nvPr/>
        </p:nvSpPr>
        <p:spPr>
          <a:xfrm>
            <a:off x="4754878" y="2331732"/>
            <a:ext cx="4095993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Nigel G. Ward, James A. </a:t>
            </a:r>
            <a:r>
              <a:rPr lang="en-US" sz="1400" dirty="0" err="1"/>
              <a:t>Jodoin</a:t>
            </a:r>
            <a:endParaRPr lang="en-US" sz="1400" dirty="0"/>
          </a:p>
          <a:p>
            <a:pPr>
              <a:lnSpc>
                <a:spcPct val="150000"/>
              </a:lnSpc>
            </a:pPr>
            <a:r>
              <a:rPr lang="en-US" sz="1400" dirty="0"/>
              <a:t>International Congress of the Phonetic Sciences 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August 2019</a:t>
            </a:r>
          </a:p>
        </p:txBody>
      </p:sp>
    </p:spTree>
    <p:extLst>
      <p:ext uri="{BB962C8B-B14F-4D97-AF65-F5344CB8AC3E}">
        <p14:creationId xmlns:p14="http://schemas.microsoft.com/office/powerpoint/2010/main" val="1137618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228600"/>
            <a:ext cx="8686799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/>
              <a:t>Correlates of Positive </a:t>
            </a:r>
            <a:r>
              <a:rPr lang="en-US" sz="4000" dirty="0"/>
              <a:t>Feeling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258" y="1516566"/>
            <a:ext cx="8229600" cy="44958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In meetings </a:t>
            </a:r>
            <a:r>
              <a:rPr lang="en-US" sz="2000" dirty="0"/>
              <a:t>… </a:t>
            </a:r>
            <a:r>
              <a:rPr lang="en-US" sz="1800" dirty="0"/>
              <a:t>on the word </a:t>
            </a:r>
            <a:r>
              <a:rPr lang="en-US" sz="1800" i="1" dirty="0"/>
              <a:t>yeah: </a:t>
            </a:r>
            <a:r>
              <a:rPr lang="en-US" sz="1800" dirty="0"/>
              <a:t>longer vowel duration, pitch ranges that extend higher, lower mean intensity, earlier and steeper intensity drop (Freeman et al., 2015)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meetings </a:t>
            </a:r>
            <a:r>
              <a:rPr lang="en-US" sz="2000" dirty="0"/>
              <a:t>… </a:t>
            </a:r>
            <a:r>
              <a:rPr lang="en-US" sz="1800" dirty="0"/>
              <a:t>in general: longer stressed vowels in content words  (Freeman, 2015)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announcements of good news</a:t>
            </a:r>
            <a:r>
              <a:rPr lang="en-US" sz="1800" dirty="0"/>
              <a:t>… high pitch level, increased pitch range, abrupt step-ups and rises, modal voice, loudness on key words, fast and increasing rate (</a:t>
            </a:r>
            <a:r>
              <a:rPr lang="en-US" sz="1800" dirty="0" err="1"/>
              <a:t>Freese</a:t>
            </a:r>
            <a:r>
              <a:rPr lang="en-US" sz="1800" dirty="0"/>
              <a:t> and Maynard, 1998)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To infants</a:t>
            </a:r>
            <a:r>
              <a:rPr lang="en-US" sz="2000" dirty="0"/>
              <a:t>… </a:t>
            </a:r>
            <a:r>
              <a:rPr lang="en-US" sz="1800" dirty="0"/>
              <a:t>exaggerated rise-fall F</a:t>
            </a:r>
            <a:r>
              <a:rPr lang="en-US" sz="1800" baseline="-25000" dirty="0"/>
              <a:t>0</a:t>
            </a:r>
            <a:r>
              <a:rPr lang="en-US" sz="1800" dirty="0"/>
              <a:t> (Fernald 1989)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emotion displays</a:t>
            </a:r>
            <a:r>
              <a:rPr lang="en-US" sz="1800" dirty="0"/>
              <a:t>… higher intensity, breathy voice, upward inflections </a:t>
            </a:r>
          </a:p>
        </p:txBody>
      </p:sp>
    </p:spTree>
    <p:extLst>
      <p:ext uri="{BB962C8B-B14F-4D97-AF65-F5344CB8AC3E}">
        <p14:creationId xmlns:p14="http://schemas.microsoft.com/office/powerpoint/2010/main" val="9484850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562049"/>
            <a:ext cx="7755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1) This prosodic configuration conveys positive assessment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868757"/>
            <a:ext cx="7755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2) Fine differences in pattern strength are perceived as differences in positivity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175465"/>
            <a:ext cx="7637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3) The temporal configuration of features matters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57200" y="3817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Hypotheses</a:t>
            </a:r>
          </a:p>
        </p:txBody>
      </p:sp>
    </p:spTree>
    <p:extLst>
      <p:ext uri="{BB962C8B-B14F-4D97-AF65-F5344CB8AC3E}">
        <p14:creationId xmlns:p14="http://schemas.microsoft.com/office/powerpoint/2010/main" val="11169954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 of Stimuli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70714" cy="308978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Neutral source + neutral prosody</a:t>
            </a:r>
          </a:p>
          <a:p>
            <a:pPr marL="0" indent="0">
              <a:buNone/>
            </a:pPr>
            <a:r>
              <a:rPr lang="en-US" sz="2400" dirty="0"/>
              <a:t>Neutral source + positive prosody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Positive source + neutral prosody</a:t>
            </a:r>
          </a:p>
          <a:p>
            <a:pPr marL="0" indent="0">
              <a:buNone/>
            </a:pPr>
            <a:r>
              <a:rPr lang="en-US" sz="2400" dirty="0"/>
              <a:t>Positive source + positive prosody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57200" y="4377819"/>
            <a:ext cx="8568813" cy="148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2400" kern="0" dirty="0"/>
              <a:t>Prepared using </a:t>
            </a:r>
            <a:r>
              <a:rPr lang="en-US" sz="2400" kern="0" dirty="0" err="1"/>
              <a:t>Praat</a:t>
            </a:r>
            <a:r>
              <a:rPr lang="en-US" sz="2400" kern="0" dirty="0"/>
              <a:t>:</a:t>
            </a:r>
          </a:p>
          <a:p>
            <a:pPr marL="0" indent="0">
              <a:spcBef>
                <a:spcPts val="1800"/>
              </a:spcBef>
              <a:buFontTx/>
              <a:buNone/>
            </a:pPr>
            <a:r>
              <a:rPr lang="en-US" sz="2400" kern="0" dirty="0"/>
              <a:t>            annotate … adjust duration … transplant pitch </a:t>
            </a:r>
          </a:p>
        </p:txBody>
      </p:sp>
      <p:pic>
        <p:nvPicPr>
          <p:cNvPr id="5" name="goodjob-neg-C0-C10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27914" y="1817914"/>
            <a:ext cx="609600" cy="609600"/>
          </a:xfrm>
          <a:prstGeom prst="rect">
            <a:avLst/>
          </a:prstGeom>
        </p:spPr>
      </p:pic>
      <p:pic>
        <p:nvPicPr>
          <p:cNvPr id="6" name="goodjob-pos-C0-C10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27914" y="3017105"/>
            <a:ext cx="609600" cy="609600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 bwMode="auto">
          <a:xfrm>
            <a:off x="8078993" y="5483514"/>
            <a:ext cx="817581" cy="753035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643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Hypothesis 1: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1458" y="3835284"/>
            <a:ext cx="7752735" cy="132981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 &lt; 0.05 by the binomial distribution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7419" t="50039" r="8064" b="10005"/>
          <a:stretch/>
        </p:blipFill>
        <p:spPr>
          <a:xfrm>
            <a:off x="2438401" y="1752600"/>
            <a:ext cx="3810000" cy="19162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0358" y="6453404"/>
            <a:ext cx="6200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(Actually p &lt; .0000000000000000000000000000002)</a:t>
            </a:r>
          </a:p>
        </p:txBody>
      </p:sp>
    </p:spTree>
    <p:extLst>
      <p:ext uri="{BB962C8B-B14F-4D97-AF65-F5344CB8AC3E}">
        <p14:creationId xmlns:p14="http://schemas.microsoft.com/office/powerpoint/2010/main" val="33464387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27" y="160868"/>
            <a:ext cx="8988425" cy="1143000"/>
          </a:xfrm>
        </p:spPr>
        <p:txBody>
          <a:bodyPr/>
          <a:lstStyle/>
          <a:p>
            <a:r>
              <a:rPr lang="en-US" sz="4000" dirty="0"/>
              <a:t>The Positive Assessment 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354" y="1664748"/>
            <a:ext cx="7799705" cy="822971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“I would like to thank the organizers … ”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1602920" y="4059708"/>
            <a:ext cx="1921649" cy="478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3754419" y="3583199"/>
            <a:ext cx="58340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1097318" y="2670597"/>
            <a:ext cx="0" cy="21945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097318" y="4865133"/>
            <a:ext cx="701394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65806" y="3398533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pitch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4556" y="509713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time</a:t>
            </a:r>
          </a:p>
        </p:txBody>
      </p:sp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 flipV="1">
            <a:off x="4604292" y="4059708"/>
            <a:ext cx="2603332" cy="1091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519968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27" y="160868"/>
            <a:ext cx="8988425" cy="1143000"/>
          </a:xfrm>
        </p:spPr>
        <p:txBody>
          <a:bodyPr/>
          <a:lstStyle/>
          <a:p>
            <a:r>
              <a:rPr lang="en-US" sz="4000" dirty="0"/>
              <a:t>The Positive Assessment 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141" y="1664748"/>
            <a:ext cx="8530768" cy="822971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“thank you again for the kind introduction”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1602920" y="4059708"/>
            <a:ext cx="1075734" cy="478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2764716" y="3583199"/>
            <a:ext cx="35500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1097318" y="2670597"/>
            <a:ext cx="0" cy="21945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097318" y="4865133"/>
            <a:ext cx="701394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65806" y="3398533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pitch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4556" y="509713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time</a:t>
            </a:r>
          </a:p>
        </p:txBody>
      </p:sp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3711388" y="4059708"/>
            <a:ext cx="3496236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7207624" y="3583199"/>
            <a:ext cx="225910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 flipV="1">
            <a:off x="7573399" y="4059708"/>
            <a:ext cx="1075734" cy="478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617472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562049"/>
            <a:ext cx="7755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1) This prosodic configuration conveys positive assessment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868757"/>
            <a:ext cx="7755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2) The stronger the prosody, the stronger the positive perception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175465"/>
            <a:ext cx="7637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3) The temporal configuration of features matters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57200" y="3817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Hypotheses</a:t>
            </a:r>
          </a:p>
        </p:txBody>
      </p:sp>
    </p:spTree>
    <p:extLst>
      <p:ext uri="{BB962C8B-B14F-4D97-AF65-F5344CB8AC3E}">
        <p14:creationId xmlns:p14="http://schemas.microsoft.com/office/powerpoint/2010/main" val="26732661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562049"/>
            <a:ext cx="7755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1) This prosodic configuration conveys positive assessment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868757"/>
            <a:ext cx="7755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/>
              <a:t>2) The stronger the prosody, the stronger the positive perception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175465"/>
            <a:ext cx="7637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3) The temporal configuration of features matters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57200" y="3817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Hypotheses</a:t>
            </a:r>
          </a:p>
        </p:txBody>
      </p:sp>
    </p:spTree>
    <p:extLst>
      <p:ext uri="{BB962C8B-B14F-4D97-AF65-F5344CB8AC3E}">
        <p14:creationId xmlns:p14="http://schemas.microsoft.com/office/powerpoint/2010/main" val="27273998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9948" y="1491343"/>
            <a:ext cx="5682343" cy="32004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632860" y="4811486"/>
            <a:ext cx="6897823" cy="132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2400" kern="0" dirty="0"/>
              <a:t>all p &lt; 0.05 by the binomial distribution </a:t>
            </a:r>
          </a:p>
        </p:txBody>
      </p:sp>
    </p:spTree>
    <p:extLst>
      <p:ext uri="{BB962C8B-B14F-4D97-AF65-F5344CB8AC3E}">
        <p14:creationId xmlns:p14="http://schemas.microsoft.com/office/powerpoint/2010/main" val="33758879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E43BA094-2D67-4DF5-B2FC-6AEB968ED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Stimuli Generation - Algorithms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4468" y="2114550"/>
            <a:ext cx="80623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Duration =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neutral_duration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(1 – s)  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positive_duration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s</a:t>
            </a:r>
          </a:p>
          <a:p>
            <a:pPr>
              <a:lnSpc>
                <a:spcPct val="200000"/>
              </a:lnSpc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Pitch =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neutral_pitch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(b – 1)  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positive_pitch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b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where b = 2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1 , to make the steps log-linear</a:t>
            </a:r>
          </a:p>
        </p:txBody>
      </p:sp>
    </p:spTree>
    <p:extLst>
      <p:ext uri="{BB962C8B-B14F-4D97-AF65-F5344CB8AC3E}">
        <p14:creationId xmlns:p14="http://schemas.microsoft.com/office/powerpoint/2010/main" val="1762559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562049"/>
            <a:ext cx="7755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1) This prosodic configuration conveys positive assessment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868757"/>
            <a:ext cx="7755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/>
              <a:t>2) Fine differences in pattern strength are perceived as differences in positivity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175465"/>
            <a:ext cx="7637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3) The temporal configuration of features matters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57200" y="3817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Hypotheses</a:t>
            </a:r>
          </a:p>
        </p:txBody>
      </p:sp>
      <p:sp>
        <p:nvSpPr>
          <p:cNvPr id="3" name="5-Point Star 2"/>
          <p:cNvSpPr/>
          <p:nvPr/>
        </p:nvSpPr>
        <p:spPr bwMode="auto">
          <a:xfrm>
            <a:off x="7982174" y="5378824"/>
            <a:ext cx="796066" cy="742277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6197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228600"/>
            <a:ext cx="8686799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/>
              <a:t>Correlates of Positive </a:t>
            </a:r>
            <a:r>
              <a:rPr lang="en-US" sz="4000" dirty="0"/>
              <a:t>Feeling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258" y="1516566"/>
            <a:ext cx="8229600" cy="44958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In meetings </a:t>
            </a:r>
            <a:r>
              <a:rPr lang="en-US" sz="2000" dirty="0"/>
              <a:t>… </a:t>
            </a:r>
            <a:r>
              <a:rPr lang="en-US" sz="1800" dirty="0"/>
              <a:t>on the word </a:t>
            </a:r>
            <a:r>
              <a:rPr lang="en-US" sz="1800" i="1" dirty="0"/>
              <a:t>yeah: </a:t>
            </a:r>
            <a:r>
              <a:rPr lang="en-US" sz="1800" dirty="0">
                <a:solidFill>
                  <a:srgbClr val="FFFF00"/>
                </a:solidFill>
              </a:rPr>
              <a:t>longer vowel duration</a:t>
            </a:r>
            <a:r>
              <a:rPr lang="en-US" sz="1800" dirty="0"/>
              <a:t>, pitch ranges that extend higher</a:t>
            </a:r>
            <a:r>
              <a:rPr lang="en-US" sz="1800" dirty="0">
                <a:solidFill>
                  <a:srgbClr val="FFFF00"/>
                </a:solidFill>
              </a:rPr>
              <a:t>, lower mean intensity</a:t>
            </a:r>
            <a:r>
              <a:rPr lang="en-US" sz="1800" dirty="0"/>
              <a:t>, earlier and steeper intensity drop (Freeman et al., 2015)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meetings </a:t>
            </a:r>
            <a:r>
              <a:rPr lang="en-US" sz="2000" dirty="0"/>
              <a:t>… </a:t>
            </a:r>
            <a:r>
              <a:rPr lang="en-US" sz="1800" dirty="0"/>
              <a:t>in general: </a:t>
            </a:r>
            <a:r>
              <a:rPr lang="en-US" sz="1800" dirty="0">
                <a:solidFill>
                  <a:srgbClr val="FFFF00"/>
                </a:solidFill>
              </a:rPr>
              <a:t>longer</a:t>
            </a:r>
            <a:r>
              <a:rPr lang="en-US" sz="1800" dirty="0"/>
              <a:t> stressed vowels in content words  (Freeman, 2015)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announcements of good news</a:t>
            </a:r>
            <a:r>
              <a:rPr lang="en-US" sz="1800" dirty="0"/>
              <a:t>… high pitch level, increased pitch range, abrupt step-ups and rises, modal voice, </a:t>
            </a:r>
            <a:r>
              <a:rPr lang="en-US" sz="1800" dirty="0">
                <a:solidFill>
                  <a:srgbClr val="FFFF00"/>
                </a:solidFill>
              </a:rPr>
              <a:t>loudness</a:t>
            </a:r>
            <a:r>
              <a:rPr lang="en-US" sz="1800" dirty="0"/>
              <a:t> on key words, </a:t>
            </a:r>
            <a:r>
              <a:rPr lang="en-US" sz="1800" dirty="0">
                <a:solidFill>
                  <a:srgbClr val="FFFF00"/>
                </a:solidFill>
              </a:rPr>
              <a:t>fast</a:t>
            </a:r>
            <a:r>
              <a:rPr lang="en-US" sz="1800" dirty="0"/>
              <a:t> and increasing rate (</a:t>
            </a:r>
            <a:r>
              <a:rPr lang="en-US" sz="1800" dirty="0" err="1"/>
              <a:t>Freese</a:t>
            </a:r>
            <a:r>
              <a:rPr lang="en-US" sz="1800" dirty="0"/>
              <a:t> and Maynard, 1998)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To infants</a:t>
            </a:r>
            <a:r>
              <a:rPr lang="en-US" sz="2000" dirty="0"/>
              <a:t>… </a:t>
            </a:r>
            <a:r>
              <a:rPr lang="en-US" sz="1800" dirty="0"/>
              <a:t>exaggerated rise-fall F</a:t>
            </a:r>
            <a:r>
              <a:rPr lang="en-US" sz="1800" baseline="-25000" dirty="0"/>
              <a:t>0</a:t>
            </a:r>
            <a:r>
              <a:rPr lang="en-US" sz="1800" dirty="0"/>
              <a:t> (Fernald 1989)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emotion displays</a:t>
            </a:r>
            <a:r>
              <a:rPr lang="en-US" sz="1800" dirty="0"/>
              <a:t>… </a:t>
            </a:r>
            <a:r>
              <a:rPr lang="en-US" sz="1800" dirty="0">
                <a:solidFill>
                  <a:srgbClr val="FFFF00"/>
                </a:solidFill>
              </a:rPr>
              <a:t>higher intensity</a:t>
            </a:r>
            <a:r>
              <a:rPr lang="en-US" sz="1800" dirty="0"/>
              <a:t>, breathy voice, upward inflections </a:t>
            </a:r>
          </a:p>
        </p:txBody>
      </p:sp>
    </p:spTree>
    <p:extLst>
      <p:ext uri="{BB962C8B-B14F-4D97-AF65-F5344CB8AC3E}">
        <p14:creationId xmlns:p14="http://schemas.microsoft.com/office/powerpoint/2010/main" val="19316218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562049"/>
            <a:ext cx="7755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1) This prosodic configuration conveys positive assessment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868757"/>
            <a:ext cx="7755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/>
              <a:t>2) Fine differences in pattern strength are perceived as differences in positivity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175465"/>
            <a:ext cx="7637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/>
              <a:t>3) The temporal configuration of features matters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57200" y="3817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Hypotheses</a:t>
            </a:r>
          </a:p>
        </p:txBody>
      </p:sp>
    </p:spTree>
    <p:extLst>
      <p:ext uri="{BB962C8B-B14F-4D97-AF65-F5344CB8AC3E}">
        <p14:creationId xmlns:p14="http://schemas.microsoft.com/office/powerpoint/2010/main" val="265536797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Hypothesis 3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Stimuli:</a:t>
            </a:r>
          </a:p>
          <a:p>
            <a:r>
              <a:rPr lang="en-US" sz="2400" dirty="0"/>
              <a:t>Increased pitch in syllable 1 and duration in syllable 2 </a:t>
            </a:r>
          </a:p>
          <a:p>
            <a:r>
              <a:rPr lang="en-US" sz="2400" dirty="0"/>
              <a:t>Increased pitch and duration in both syllables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(while matching the total duration and the average pitch)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goodjob-neg-A100-C10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25686" y="4027714"/>
            <a:ext cx="609600" cy="609600"/>
          </a:xfrm>
          <a:prstGeom prst="rect">
            <a:avLst/>
          </a:prstGeom>
        </p:spPr>
      </p:pic>
      <p:pic>
        <p:nvPicPr>
          <p:cNvPr id="5" name="thankyou-neg-C100-A10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25686" y="50618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5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333" t="16910" r="21905" b="19698"/>
          <a:stretch/>
        </p:blipFill>
        <p:spPr>
          <a:xfrm>
            <a:off x="1817914" y="1447801"/>
            <a:ext cx="5524500" cy="2999768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52598" y="4523770"/>
            <a:ext cx="7752735" cy="132981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 &lt; 0.05 by the binomial distribution </a:t>
            </a:r>
          </a:p>
        </p:txBody>
      </p:sp>
    </p:spTree>
    <p:extLst>
      <p:ext uri="{BB962C8B-B14F-4D97-AF65-F5344CB8AC3E}">
        <p14:creationId xmlns:p14="http://schemas.microsoft.com/office/powerpoint/2010/main" val="16586967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562049"/>
            <a:ext cx="7755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1) This prosodic configuration conveys positive assessment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868757"/>
            <a:ext cx="7755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/>
              <a:t>2) Fine differences in pattern strength are perceived as differences in positivity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175465"/>
            <a:ext cx="7637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sz="2400" dirty="0"/>
              <a:t>3) The temporal configuration of features matters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57200" y="3817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Findings</a:t>
            </a:r>
          </a:p>
        </p:txBody>
      </p:sp>
    </p:spTree>
    <p:extLst>
      <p:ext uri="{BB962C8B-B14F-4D97-AF65-F5344CB8AC3E}">
        <p14:creationId xmlns:p14="http://schemas.microsoft.com/office/powerpoint/2010/main" val="3272660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093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89" y="228600"/>
            <a:ext cx="8947355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Positive Assessment 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128" y="1600200"/>
            <a:ext cx="8503872" cy="4495800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en-US" sz="2400" dirty="0"/>
              <a:t>1. Pitch, plus duration (intensity, voicing …)</a:t>
            </a:r>
            <a:endParaRPr lang="en-US" sz="2400" b="1" dirty="0"/>
          </a:p>
          <a:p>
            <a:pPr marL="457200" lvl="1" indent="0">
              <a:buNone/>
            </a:pPr>
            <a:r>
              <a:rPr lang="en-US" sz="2400" dirty="0"/>
              <a:t>2. Variable in strength</a:t>
            </a:r>
          </a:p>
          <a:p>
            <a:pPr marL="457200" lvl="1" indent="0">
              <a:buNone/>
            </a:pPr>
            <a:r>
              <a:rPr lang="en-US" sz="2400" dirty="0"/>
              <a:t>3. A temporal configuration </a:t>
            </a:r>
          </a:p>
          <a:p>
            <a:pPr lvl="1"/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sz="2400" dirty="0">
                <a:solidFill>
                  <a:schemeClr val="accent4">
                    <a:lumMod val="50000"/>
                  </a:schemeClr>
                </a:solidFill>
              </a:rPr>
              <a:t>Superimposable with other constructions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50607" y="6488668"/>
            <a:ext cx="4477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(Ogden 2010, Niebuhr 2014, 2015, Ward 2019)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23320" y="3089501"/>
            <a:ext cx="5644695" cy="1177097"/>
            <a:chOff x="1414867" y="2821857"/>
            <a:chExt cx="5644695" cy="1177097"/>
          </a:xfrm>
        </p:grpSpPr>
        <p:sp>
          <p:nvSpPr>
            <p:cNvPr id="6" name="Rectangle 5"/>
            <p:cNvSpPr/>
            <p:nvPr/>
          </p:nvSpPr>
          <p:spPr bwMode="auto">
            <a:xfrm>
              <a:off x="1414867" y="2821857"/>
              <a:ext cx="5644695" cy="1166441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t="48027"/>
            <a:stretch/>
          </p:blipFill>
          <p:spPr>
            <a:xfrm>
              <a:off x="1424699" y="2821857"/>
              <a:ext cx="5380210" cy="1177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596697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19" y="228600"/>
            <a:ext cx="8868697" cy="1143000"/>
          </a:xfrm>
        </p:spPr>
        <p:txBody>
          <a:bodyPr/>
          <a:lstStyle/>
          <a:p>
            <a:r>
              <a:rPr lang="en-US" sz="4000" dirty="0"/>
              <a:t>How Does Prosody Convey Meaning?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657" y="1665514"/>
            <a:ext cx="7554686" cy="338545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Consider intonation contours / melodies / tunes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457200" indent="-457200">
              <a:buAutoNum type="arabicPeriod"/>
            </a:pPr>
            <a:r>
              <a:rPr lang="en-US" sz="2400" dirty="0"/>
              <a:t>Are these symbolic/phonological/categorical? </a:t>
            </a:r>
          </a:p>
          <a:p>
            <a:pPr marL="800100" lvl="2" indent="0">
              <a:buNone/>
            </a:pPr>
            <a:r>
              <a:rPr lang="en-US" sz="1800" dirty="0"/>
              <a:t>e.g. L*_HL-H% 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2. Are these about intonation alone?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190" y="2410545"/>
            <a:ext cx="3653620" cy="9476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C8AD64-023E-4373-927C-5966C6D39C55}"/>
              </a:ext>
            </a:extLst>
          </p:cNvPr>
          <p:cNvSpPr txBox="1"/>
          <p:nvPr/>
        </p:nvSpPr>
        <p:spPr>
          <a:xfrm>
            <a:off x="794657" y="6358855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(Liberman and Sag, 1974)</a:t>
            </a:r>
          </a:p>
        </p:txBody>
      </p:sp>
    </p:spTree>
    <p:extLst>
      <p:ext uri="{BB962C8B-B14F-4D97-AF65-F5344CB8AC3E}">
        <p14:creationId xmlns:p14="http://schemas.microsoft.com/office/powerpoint/2010/main" val="26964870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Properties of Prosodic Constructions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128" y="1600200"/>
            <a:ext cx="8503872" cy="4495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Form </a:t>
            </a:r>
          </a:p>
          <a:p>
            <a:pPr lvl="1"/>
            <a:r>
              <a:rPr lang="en-US" sz="2400" dirty="0"/>
              <a:t>pitch, plus energy, rate, creakiness </a:t>
            </a:r>
            <a:r>
              <a:rPr lang="en-US" sz="2400" b="1" dirty="0"/>
              <a:t>…  …  … </a:t>
            </a:r>
          </a:p>
          <a:p>
            <a:pPr lvl="1"/>
            <a:r>
              <a:rPr lang="en-US" sz="2400" dirty="0"/>
              <a:t>patterns in time</a:t>
            </a:r>
          </a:p>
          <a:p>
            <a:pPr lvl="1"/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may have contributions by both interlocutors</a:t>
            </a:r>
          </a:p>
          <a:p>
            <a:pPr marL="0" indent="0">
              <a:buNone/>
            </a:pPr>
            <a:r>
              <a:rPr lang="en-US" sz="2400" dirty="0"/>
              <a:t>Function 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400" dirty="0"/>
              <a:t>Flexibility in Use </a:t>
            </a:r>
          </a:p>
          <a:p>
            <a:pPr lvl="1"/>
            <a:r>
              <a:rPr lang="en-US" sz="2400" dirty="0"/>
              <a:t>Different strengths</a:t>
            </a:r>
          </a:p>
          <a:p>
            <a:pPr lvl="1"/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Superimposable</a:t>
            </a:r>
          </a:p>
          <a:p>
            <a:pPr lvl="1"/>
            <a:endParaRPr lang="en-US" sz="2400" dirty="0"/>
          </a:p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Related Constructions</a:t>
            </a:r>
          </a:p>
          <a:p>
            <a:pPr lvl="1"/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7987586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 bwMode="auto">
          <a:xfrm>
            <a:off x="2922813" y="4266494"/>
            <a:ext cx="2253344" cy="69668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352795" y="3373867"/>
            <a:ext cx="1872343" cy="69668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3058885" y="2481238"/>
            <a:ext cx="1981200" cy="69668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735283" y="1588609"/>
            <a:ext cx="2253344" cy="69668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(of course it’s complicated)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8353"/>
            <a:ext cx="8229600" cy="57694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the homeowner and his family, apparently safe.</a:t>
            </a:r>
          </a:p>
          <a:p>
            <a:endParaRPr lang="en-US" sz="2400" dirty="0"/>
          </a:p>
        </p:txBody>
      </p:sp>
      <p:pic>
        <p:nvPicPr>
          <p:cNvPr id="4" name="homeown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500257" y="1675695"/>
            <a:ext cx="609600" cy="6096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2600982"/>
            <a:ext cx="8229600" cy="57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2400" kern="0" dirty="0"/>
              <a:t>that’s Space Coast Radio News in ninety seconds</a:t>
            </a:r>
          </a:p>
          <a:p>
            <a:endParaRPr lang="en-US" sz="2400" kern="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3493611"/>
            <a:ext cx="8229600" cy="57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2400" kern="0" dirty="0"/>
              <a:t>where she died from her injuries …</a:t>
            </a:r>
          </a:p>
          <a:p>
            <a:endParaRPr lang="en-US" sz="2400" kern="0" dirty="0"/>
          </a:p>
        </p:txBody>
      </p:sp>
      <p:pic>
        <p:nvPicPr>
          <p:cNvPr id="11" name="station-i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05057" y="2568324"/>
            <a:ext cx="609600" cy="609600"/>
          </a:xfrm>
          <a:prstGeom prst="rect">
            <a:avLst/>
          </a:prstGeom>
        </p:spPr>
      </p:pic>
      <p:pic>
        <p:nvPicPr>
          <p:cNvPr id="12" name="she-die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475515" y="3450067"/>
            <a:ext cx="609600" cy="609600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457200" y="4386240"/>
            <a:ext cx="8229600" cy="57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2400" kern="0" dirty="0"/>
              <a:t>arraigned on ten counts of production of child pornography </a:t>
            </a:r>
          </a:p>
        </p:txBody>
      </p:sp>
      <p:pic>
        <p:nvPicPr>
          <p:cNvPr id="15" name="arreste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09857" y="50829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3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0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121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01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4" grpId="0" animBg="1"/>
      <p:bldP spid="10" grpId="0" animBg="1"/>
      <p:bldP spid="7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Technical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/>
              <a:t>Speech synthesis, dialog systems, information retrieval</a:t>
            </a:r>
          </a:p>
          <a:p>
            <a:pPr marL="0" indent="0">
              <a:lnSpc>
                <a:spcPct val="150000"/>
              </a:lnSpc>
              <a:spcBef>
                <a:spcPts val="2400"/>
              </a:spcBef>
              <a:buNone/>
            </a:pPr>
            <a:r>
              <a:rPr lang="en-US" sz="2400" dirty="0"/>
              <a:t>Other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-  Language learning 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sz="2000" dirty="0"/>
              <a:t>(individual performance varied from 43% to 95%)</a:t>
            </a:r>
          </a:p>
          <a:p>
            <a:pPr marL="57150" indent="0">
              <a:lnSpc>
                <a:spcPct val="150000"/>
              </a:lnSpc>
              <a:buNone/>
            </a:pPr>
            <a:r>
              <a:rPr lang="en-US" sz="2400" dirty="0"/>
              <a:t>- Skills training </a:t>
            </a:r>
          </a:p>
        </p:txBody>
      </p:sp>
    </p:spTree>
    <p:extLst>
      <p:ext uri="{BB962C8B-B14F-4D97-AF65-F5344CB8AC3E}">
        <p14:creationId xmlns:p14="http://schemas.microsoft.com/office/powerpoint/2010/main" val="3859513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228600"/>
            <a:ext cx="8686799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/>
              <a:t>Correlates of Positive </a:t>
            </a:r>
            <a:r>
              <a:rPr lang="en-US" sz="4000" dirty="0"/>
              <a:t>Feeling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258" y="1516566"/>
            <a:ext cx="8229600" cy="44958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In meetings </a:t>
            </a:r>
            <a:r>
              <a:rPr lang="en-US" sz="2000" dirty="0"/>
              <a:t>… </a:t>
            </a:r>
            <a:r>
              <a:rPr lang="en-US" sz="1800" dirty="0"/>
              <a:t>on the word </a:t>
            </a:r>
            <a:r>
              <a:rPr lang="en-US" sz="1800" i="1" dirty="0"/>
              <a:t>yeah: </a:t>
            </a:r>
            <a:r>
              <a:rPr lang="en-US" sz="1800" dirty="0">
                <a:solidFill>
                  <a:srgbClr val="FFFF00"/>
                </a:solidFill>
              </a:rPr>
              <a:t>longer vowel duration</a:t>
            </a:r>
            <a:r>
              <a:rPr lang="en-US" sz="1800" dirty="0"/>
              <a:t>, pitch ranges that extend higher</a:t>
            </a:r>
            <a:r>
              <a:rPr lang="en-US" sz="1800" dirty="0">
                <a:solidFill>
                  <a:srgbClr val="FFFF00"/>
                </a:solidFill>
              </a:rPr>
              <a:t>, lower mean intensity</a:t>
            </a:r>
            <a:r>
              <a:rPr lang="en-US" sz="1800" dirty="0"/>
              <a:t>, earlier and steeper intensity drop (Freeman et al., 2015)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meetings </a:t>
            </a:r>
            <a:r>
              <a:rPr lang="en-US" sz="2000" dirty="0"/>
              <a:t>… </a:t>
            </a:r>
            <a:r>
              <a:rPr lang="en-US" sz="1800" dirty="0"/>
              <a:t>in general: </a:t>
            </a:r>
            <a:r>
              <a:rPr lang="en-US" sz="1800" dirty="0">
                <a:solidFill>
                  <a:srgbClr val="FFFF00"/>
                </a:solidFill>
              </a:rPr>
              <a:t>longer</a:t>
            </a:r>
            <a:r>
              <a:rPr lang="en-US" sz="1800" dirty="0"/>
              <a:t> stressed vowels in content words  (Freeman, 2015)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announcements of good news</a:t>
            </a:r>
            <a:r>
              <a:rPr lang="en-US" sz="1800" dirty="0"/>
              <a:t>… high pitch level, increased pitch range, abrupt step-ups and rises, modal voice, </a:t>
            </a:r>
            <a:r>
              <a:rPr lang="en-US" sz="1800" dirty="0">
                <a:solidFill>
                  <a:srgbClr val="FFFF00"/>
                </a:solidFill>
              </a:rPr>
              <a:t>loudness</a:t>
            </a:r>
            <a:r>
              <a:rPr lang="en-US" sz="1800" dirty="0"/>
              <a:t> on key words, </a:t>
            </a:r>
            <a:r>
              <a:rPr lang="en-US" sz="1800" dirty="0">
                <a:solidFill>
                  <a:srgbClr val="FFFF00"/>
                </a:solidFill>
              </a:rPr>
              <a:t>fast</a:t>
            </a:r>
            <a:r>
              <a:rPr lang="en-US" sz="1800" dirty="0"/>
              <a:t> and increasing rate (</a:t>
            </a:r>
            <a:r>
              <a:rPr lang="en-US" sz="1800" dirty="0" err="1"/>
              <a:t>Freese</a:t>
            </a:r>
            <a:r>
              <a:rPr lang="en-US" sz="1800" dirty="0"/>
              <a:t> and Maynard, 1998)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To infants</a:t>
            </a:r>
            <a:r>
              <a:rPr lang="en-US" sz="2000" dirty="0"/>
              <a:t>… </a:t>
            </a:r>
            <a:r>
              <a:rPr lang="en-US" sz="1800" dirty="0"/>
              <a:t>exaggerated rise-fall F</a:t>
            </a:r>
            <a:r>
              <a:rPr lang="en-US" sz="1800" baseline="-25000" dirty="0"/>
              <a:t>0</a:t>
            </a:r>
            <a:r>
              <a:rPr lang="en-US" sz="1800" dirty="0"/>
              <a:t> (Fernald 1989)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emotion displays</a:t>
            </a:r>
            <a:r>
              <a:rPr lang="en-US" sz="1800" dirty="0"/>
              <a:t>… </a:t>
            </a:r>
            <a:r>
              <a:rPr lang="en-US" sz="1800" dirty="0">
                <a:solidFill>
                  <a:srgbClr val="FFFF00"/>
                </a:solidFill>
              </a:rPr>
              <a:t>higher intensity</a:t>
            </a:r>
            <a:r>
              <a:rPr lang="en-US" sz="1800" dirty="0"/>
              <a:t>, breathy voice, upward inflections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41E236-BD6B-434D-A8EE-966A76003403}"/>
              </a:ext>
            </a:extLst>
          </p:cNvPr>
          <p:cNvSpPr/>
          <p:nvPr/>
        </p:nvSpPr>
        <p:spPr bwMode="auto">
          <a:xfrm rot="20208734">
            <a:off x="2937738" y="2619208"/>
            <a:ext cx="3224980" cy="229051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louder </a:t>
            </a:r>
            <a:r>
              <a:rPr kumimoji="1" lang="en-US" sz="28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and</a:t>
            </a:r>
            <a:r>
              <a:rPr kumimoji="1" lang="en-US" sz="2800" b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 quieter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i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800" b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faster </a:t>
            </a:r>
            <a:r>
              <a:rPr kumimoji="1" lang="en-US" sz="28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and</a:t>
            </a:r>
            <a:r>
              <a:rPr kumimoji="1" lang="en-US" sz="2800" b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 slower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i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800" b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???</a:t>
            </a:r>
            <a:endParaRPr kumimoji="1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4064271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Reflecting superimposed constructions</a:t>
            </a:r>
          </a:p>
        </p:txBody>
      </p:sp>
      <p:pic>
        <p:nvPicPr>
          <p:cNvPr id="4" name="good-job-medle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1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/>
          <p:nvPr/>
        </p:nvSpPr>
        <p:spPr bwMode="auto">
          <a:xfrm>
            <a:off x="664027" y="1496794"/>
            <a:ext cx="1905001" cy="69668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2400"/>
              </a:spcBef>
              <a:buNone/>
            </a:pPr>
            <a:r>
              <a:rPr lang="en-US" sz="2400" dirty="0"/>
              <a:t>I like</a:t>
            </a:r>
            <a:r>
              <a:rPr lang="en-US" sz="2400" baseline="-100000" dirty="0"/>
              <a:t> </a:t>
            </a:r>
            <a:r>
              <a:rPr lang="en-US" sz="2400" dirty="0"/>
              <a:t>her style</a:t>
            </a:r>
          </a:p>
        </p:txBody>
      </p:sp>
      <p:pic>
        <p:nvPicPr>
          <p:cNvPr id="22" name="i-like-her-sty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94214" y="15893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75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are we the first here?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It’s so obvious (at least in retrospect)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Possible reasons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/>
              <a:t>Over-focus on intonation alone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/>
              <a:t>Over-focus on logical semantics alone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/>
              <a:t>Over-focus on intelligibility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/>
              <a:t>Inability to tease out superimposed patterns</a:t>
            </a:r>
          </a:p>
          <a:p>
            <a:pPr>
              <a:lnSpc>
                <a:spcPct val="150000"/>
              </a:lnSpc>
              <a:buFontTx/>
              <a:buChar char="-"/>
            </a:pPr>
            <a:endParaRPr lang="en-US" sz="2400" dirty="0"/>
          </a:p>
          <a:p>
            <a:pPr>
              <a:lnSpc>
                <a:spcPct val="150000"/>
              </a:lnSpc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9515938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19" y="228600"/>
            <a:ext cx="8868697" cy="1143000"/>
          </a:xfrm>
        </p:spPr>
        <p:txBody>
          <a:bodyPr/>
          <a:lstStyle/>
          <a:p>
            <a:r>
              <a:rPr lang="en-US" sz="4000" dirty="0"/>
              <a:t>How Does Prosody Convey Meaning?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2845" y="3720224"/>
            <a:ext cx="7554686" cy="338545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sz="2400" dirty="0"/>
              <a:t>Are these symbolic/phonological/categorical? </a:t>
            </a:r>
          </a:p>
          <a:p>
            <a:pPr marL="800100" lvl="2" indent="0">
              <a:buNone/>
            </a:pPr>
            <a:r>
              <a:rPr lang="en-US" sz="1800" dirty="0"/>
              <a:t>e.g. L*_HL-H% 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931" y="4669651"/>
            <a:ext cx="3653620" cy="9476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C8AD64-023E-4373-927C-5966C6D39C55}"/>
              </a:ext>
            </a:extLst>
          </p:cNvPr>
          <p:cNvSpPr txBox="1"/>
          <p:nvPr/>
        </p:nvSpPr>
        <p:spPr>
          <a:xfrm>
            <a:off x="794657" y="6358855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(Liberman and Sag, 1974)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9972" y="1567622"/>
            <a:ext cx="397371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/>
              <a:t>A matter of degree?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/>
              <a:t>Intonation plus more?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/>
              <a:t>Temporal configurations?</a:t>
            </a:r>
          </a:p>
        </p:txBody>
      </p:sp>
    </p:spTree>
    <p:extLst>
      <p:ext uri="{BB962C8B-B14F-4D97-AF65-F5344CB8AC3E}">
        <p14:creationId xmlns:p14="http://schemas.microsoft.com/office/powerpoint/2010/main" val="383800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Our Hypothesized </a:t>
            </a:r>
            <a:r>
              <a:rPr lang="en-US" sz="4000" dirty="0" err="1"/>
              <a:t>Configuation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20" t="37513" r="69444" b="8307"/>
          <a:stretch/>
        </p:blipFill>
        <p:spPr>
          <a:xfrm>
            <a:off x="1501629" y="1472269"/>
            <a:ext cx="5944299" cy="406882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8C49CCF-2D93-469F-A993-11D0CEA9C3DE}"/>
              </a:ext>
            </a:extLst>
          </p:cNvPr>
          <p:cNvSpPr txBox="1">
            <a:spLocks/>
          </p:cNvSpPr>
          <p:nvPr/>
        </p:nvSpPr>
        <p:spPr bwMode="auto">
          <a:xfrm>
            <a:off x="240483" y="6140740"/>
            <a:ext cx="3937233" cy="85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sz="1800" kern="0" dirty="0">
                <a:effectLst/>
              </a:rPr>
              <a:t>(PCA dimension 6) (Ward 2019)</a:t>
            </a:r>
          </a:p>
        </p:txBody>
      </p:sp>
    </p:spTree>
    <p:extLst>
      <p:ext uri="{BB962C8B-B14F-4D97-AF65-F5344CB8AC3E}">
        <p14:creationId xmlns:p14="http://schemas.microsoft.com/office/powerpoint/2010/main" val="300592494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5806" y="331135"/>
            <a:ext cx="8212137" cy="2084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/>
              <a:t>A Prosodic Configuration that Conveys </a:t>
            </a:r>
          </a:p>
          <a:p>
            <a:pPr>
              <a:lnSpc>
                <a:spcPct val="150000"/>
              </a:lnSpc>
            </a:pPr>
            <a:r>
              <a:rPr lang="en-US" sz="3000" b="1" dirty="0"/>
              <a:t>Positive Assessment in American English </a:t>
            </a:r>
            <a:endParaRPr lang="en-US" sz="3000" dirty="0"/>
          </a:p>
          <a:p>
            <a:pPr>
              <a:lnSpc>
                <a:spcPct val="150000"/>
              </a:lnSpc>
            </a:pPr>
            <a:endParaRPr lang="en-US" sz="3000" dirty="0"/>
          </a:p>
        </p:txBody>
      </p:sp>
      <p:sp>
        <p:nvSpPr>
          <p:cNvPr id="3" name="Rectangle 2"/>
          <p:cNvSpPr/>
          <p:nvPr/>
        </p:nvSpPr>
        <p:spPr>
          <a:xfrm>
            <a:off x="365806" y="6436655"/>
            <a:ext cx="7497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/>
              <a:t>TLS, February 22, 2019 </a:t>
            </a:r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5596231" y="2415360"/>
            <a:ext cx="27927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Nigel G. Ward, James A. </a:t>
            </a:r>
            <a:r>
              <a:rPr lang="en-US" sz="1400" dirty="0" err="1"/>
              <a:t>Jodoin</a:t>
            </a:r>
            <a:endParaRPr lang="en-US" sz="1400" dirty="0"/>
          </a:p>
          <a:p>
            <a:pPr algn="r">
              <a:lnSpc>
                <a:spcPct val="150000"/>
              </a:lnSpc>
            </a:pPr>
            <a:r>
              <a:rPr lang="en-US" sz="1400" dirty="0"/>
              <a:t>UTEP Computer Science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199" y="2285996"/>
            <a:ext cx="4950071" cy="1143000"/>
          </a:xfrm>
        </p:spPr>
        <p:txBody>
          <a:bodyPr/>
          <a:lstStyle/>
          <a:p>
            <a:pPr algn="l"/>
            <a:r>
              <a:rPr lang="en-US" dirty="0"/>
              <a:t>Outline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3329154"/>
            <a:ext cx="6420118" cy="3186953"/>
          </a:xfrm>
        </p:spPr>
        <p:txBody>
          <a:bodyPr/>
          <a:lstStyle/>
          <a:p>
            <a:r>
              <a:rPr lang="en-US" sz="2800" dirty="0"/>
              <a:t>Issues in Prosody and Meaning</a:t>
            </a:r>
          </a:p>
          <a:p>
            <a:r>
              <a:rPr lang="en-US" sz="2800" dirty="0"/>
              <a:t>Previous Work</a:t>
            </a:r>
          </a:p>
          <a:p>
            <a:r>
              <a:rPr lang="en-US" sz="2800" dirty="0"/>
              <a:t>Hypotheses, Experiments, Results </a:t>
            </a:r>
          </a:p>
        </p:txBody>
      </p:sp>
    </p:spTree>
    <p:extLst>
      <p:ext uri="{BB962C8B-B14F-4D97-AF65-F5344CB8AC3E}">
        <p14:creationId xmlns:p14="http://schemas.microsoft.com/office/powerpoint/2010/main" val="28280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930564" y="1503068"/>
            <a:ext cx="6092094" cy="284337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64" y="1787406"/>
            <a:ext cx="6092094" cy="1897282"/>
          </a:xfrm>
        </p:spPr>
      </p:pic>
      <p:sp>
        <p:nvSpPr>
          <p:cNvPr id="6" name="TextBox 5"/>
          <p:cNvSpPr txBox="1"/>
          <p:nvPr/>
        </p:nvSpPr>
        <p:spPr>
          <a:xfrm>
            <a:off x="558618" y="6417681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Kurumada</a:t>
            </a:r>
            <a:r>
              <a:rPr lang="en-US" dirty="0"/>
              <a:t> et al. 2012)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1279" y="1508781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neutral prosody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4000" dirty="0"/>
              <a:t>Contrastive Prosody…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68568" y="1527535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contrastive prosody 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572000" y="3967592"/>
            <a:ext cx="857069" cy="2782022"/>
            <a:chOff x="4572000" y="3967592"/>
            <a:chExt cx="857069" cy="2782022"/>
          </a:xfrm>
        </p:grpSpPr>
        <p:pic>
          <p:nvPicPr>
            <p:cNvPr id="24" name="Picture 10" descr="Image result for zebra  lineart fre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6129" y="3967592"/>
              <a:ext cx="818514" cy="904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2" descr="Image result for okapi lineart fre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5892545"/>
              <a:ext cx="857069" cy="857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584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930564" y="1503068"/>
            <a:ext cx="6092094" cy="284337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64" y="1787406"/>
            <a:ext cx="6092094" cy="1897282"/>
          </a:xfrm>
        </p:spPr>
      </p:pic>
      <p:sp>
        <p:nvSpPr>
          <p:cNvPr id="6" name="TextBox 5"/>
          <p:cNvSpPr txBox="1"/>
          <p:nvPr/>
        </p:nvSpPr>
        <p:spPr>
          <a:xfrm>
            <a:off x="558618" y="6417681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Kurumada</a:t>
            </a:r>
            <a:r>
              <a:rPr lang="en-US" dirty="0"/>
              <a:t> et al. 2012)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1279" y="1508781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neutral prosody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4000" dirty="0"/>
              <a:t>Construction Use is Non-Binary!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68568" y="1527535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contrastive prosody 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151362" y="4343390"/>
            <a:ext cx="4340857" cy="2061656"/>
            <a:chOff x="2151362" y="4100494"/>
            <a:chExt cx="4340857" cy="2061656"/>
          </a:xfrm>
        </p:grpSpPr>
        <p:sp>
          <p:nvSpPr>
            <p:cNvPr id="13" name="Rectangle 12"/>
            <p:cNvSpPr/>
            <p:nvPr/>
          </p:nvSpPr>
          <p:spPr bwMode="auto">
            <a:xfrm>
              <a:off x="2151362" y="4100494"/>
              <a:ext cx="1343974" cy="2061656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5336" y="4100494"/>
              <a:ext cx="2996883" cy="206165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2215190" y="4593295"/>
              <a:ext cx="130195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% thinking it</a:t>
              </a:r>
            </a:p>
            <a:p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refers to an</a:t>
              </a:r>
            </a:p>
            <a:p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actual zebra</a:t>
              </a:r>
            </a:p>
          </p:txBody>
        </p:sp>
      </p:grpSp>
      <p:sp>
        <p:nvSpPr>
          <p:cNvPr id="16" name="Freeform 15"/>
          <p:cNvSpPr/>
          <p:nvPr/>
        </p:nvSpPr>
        <p:spPr bwMode="auto">
          <a:xfrm>
            <a:off x="2418347" y="3693695"/>
            <a:ext cx="1564106" cy="553452"/>
          </a:xfrm>
          <a:custGeom>
            <a:avLst/>
            <a:gdLst>
              <a:gd name="connsiteX0" fmla="*/ 0 w 1564106"/>
              <a:gd name="connsiteY0" fmla="*/ 0 h 553452"/>
              <a:gd name="connsiteX1" fmla="*/ 637674 w 1564106"/>
              <a:gd name="connsiteY1" fmla="*/ 216568 h 553452"/>
              <a:gd name="connsiteX2" fmla="*/ 1287379 w 1564106"/>
              <a:gd name="connsiteY2" fmla="*/ 276726 h 553452"/>
              <a:gd name="connsiteX3" fmla="*/ 1564106 w 1564106"/>
              <a:gd name="connsiteY3" fmla="*/ 553452 h 55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4106" h="553452">
                <a:moveTo>
                  <a:pt x="0" y="0"/>
                </a:moveTo>
                <a:cubicBezTo>
                  <a:pt x="211555" y="85223"/>
                  <a:pt x="423111" y="170447"/>
                  <a:pt x="637674" y="216568"/>
                </a:cubicBezTo>
                <a:cubicBezTo>
                  <a:pt x="852237" y="262689"/>
                  <a:pt x="1132974" y="220579"/>
                  <a:pt x="1287379" y="276726"/>
                </a:cubicBezTo>
                <a:cubicBezTo>
                  <a:pt x="1441784" y="332873"/>
                  <a:pt x="1502945" y="443162"/>
                  <a:pt x="1564106" y="553452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/>
          <p:cNvSpPr/>
          <p:nvPr/>
        </p:nvSpPr>
        <p:spPr bwMode="auto">
          <a:xfrm>
            <a:off x="5329989" y="3693695"/>
            <a:ext cx="818148" cy="601579"/>
          </a:xfrm>
          <a:custGeom>
            <a:avLst/>
            <a:gdLst>
              <a:gd name="connsiteX0" fmla="*/ 0 w 818148"/>
              <a:gd name="connsiteY0" fmla="*/ 0 h 601579"/>
              <a:gd name="connsiteX1" fmla="*/ 300790 w 818148"/>
              <a:gd name="connsiteY1" fmla="*/ 300789 h 601579"/>
              <a:gd name="connsiteX2" fmla="*/ 685800 w 818148"/>
              <a:gd name="connsiteY2" fmla="*/ 348916 h 601579"/>
              <a:gd name="connsiteX3" fmla="*/ 818148 w 818148"/>
              <a:gd name="connsiteY3" fmla="*/ 601579 h 60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8148" h="601579">
                <a:moveTo>
                  <a:pt x="0" y="0"/>
                </a:moveTo>
                <a:cubicBezTo>
                  <a:pt x="93245" y="121318"/>
                  <a:pt x="186490" y="242636"/>
                  <a:pt x="300790" y="300789"/>
                </a:cubicBezTo>
                <a:cubicBezTo>
                  <a:pt x="415090" y="358942"/>
                  <a:pt x="599574" y="298784"/>
                  <a:pt x="685800" y="348916"/>
                </a:cubicBezTo>
                <a:cubicBezTo>
                  <a:pt x="772026" y="399048"/>
                  <a:pt x="818148" y="601579"/>
                  <a:pt x="818148" y="601579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EA1BC4-9612-4F44-95BB-6252D88D35FC}"/>
              </a:ext>
            </a:extLst>
          </p:cNvPr>
          <p:cNvSpPr txBox="1"/>
          <p:nvPr/>
        </p:nvSpPr>
        <p:spPr>
          <a:xfrm>
            <a:off x="7178931" y="4329889"/>
            <a:ext cx="1507870" cy="92333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The only example</a:t>
            </a:r>
          </a:p>
          <a:p>
            <a:r>
              <a:rPr lang="en-US" dirty="0"/>
              <a:t>so far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4056434" y="4591455"/>
            <a:ext cx="2435785" cy="1813591"/>
            <a:chOff x="4056434" y="4591455"/>
            <a:chExt cx="2435785" cy="1643975"/>
          </a:xfrm>
        </p:grpSpPr>
        <p:grpSp>
          <p:nvGrpSpPr>
            <p:cNvPr id="11" name="Group 10"/>
            <p:cNvGrpSpPr/>
            <p:nvPr/>
          </p:nvGrpSpPr>
          <p:grpSpPr>
            <a:xfrm>
              <a:off x="4056434" y="4591455"/>
              <a:ext cx="2286000" cy="1643975"/>
              <a:chOff x="4056434" y="4591455"/>
              <a:chExt cx="2286000" cy="1643975"/>
            </a:xfrm>
            <a:solidFill>
              <a:schemeClr val="tx1"/>
            </a:solidFill>
          </p:grpSpPr>
          <p:sp>
            <p:nvSpPr>
              <p:cNvPr id="2" name="Rectangle 1"/>
              <p:cNvSpPr/>
              <p:nvPr/>
            </p:nvSpPr>
            <p:spPr bwMode="auto">
              <a:xfrm>
                <a:off x="4075889" y="4591455"/>
                <a:ext cx="2003898" cy="1322962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3" name="Rectangle 2"/>
              <p:cNvSpPr/>
              <p:nvPr/>
            </p:nvSpPr>
            <p:spPr bwMode="auto">
              <a:xfrm>
                <a:off x="4056434" y="5856051"/>
                <a:ext cx="2286000" cy="37937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</p:grpSp>
        <p:sp>
          <p:nvSpPr>
            <p:cNvPr id="12" name="Rectangle 11"/>
            <p:cNvSpPr/>
            <p:nvPr/>
          </p:nvSpPr>
          <p:spPr bwMode="auto">
            <a:xfrm>
              <a:off x="5602310" y="5100034"/>
              <a:ext cx="889909" cy="270456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21" name="Oval 20"/>
          <p:cNvSpPr/>
          <p:nvPr/>
        </p:nvSpPr>
        <p:spPr bwMode="auto">
          <a:xfrm>
            <a:off x="4005104" y="4591455"/>
            <a:ext cx="91439" cy="101123"/>
          </a:xfrm>
          <a:prstGeom prst="ellipse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6083662" y="5581830"/>
            <a:ext cx="91439" cy="101123"/>
          </a:xfrm>
          <a:prstGeom prst="ellipse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0" name="AutoShape 4" descr="Image result for zebra line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AutoShape 6" descr="Image result for zebra line art"/>
          <p:cNvSpPr>
            <a:spLocks noChangeAspect="1" noChangeArrowheads="1"/>
          </p:cNvSpPr>
          <p:nvPr/>
        </p:nvSpPr>
        <p:spPr bwMode="auto">
          <a:xfrm>
            <a:off x="30012" y="6591049"/>
            <a:ext cx="48505" cy="4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AutoShape 8" descr="Image result for zebra  lineart free"/>
          <p:cNvSpPr>
            <a:spLocks noChangeAspect="1" noChangeArrowheads="1"/>
          </p:cNvSpPr>
          <p:nvPr/>
        </p:nvSpPr>
        <p:spPr bwMode="auto">
          <a:xfrm>
            <a:off x="182412" y="6743449"/>
            <a:ext cx="48505" cy="4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572000" y="3967592"/>
            <a:ext cx="857069" cy="2782022"/>
            <a:chOff x="4572000" y="3967592"/>
            <a:chExt cx="857069" cy="2782022"/>
          </a:xfrm>
        </p:grpSpPr>
        <p:pic>
          <p:nvPicPr>
            <p:cNvPr id="30" name="Picture 10" descr="Image result for zebra  lineart fre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6129" y="3967592"/>
              <a:ext cx="818514" cy="904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Image result for okapi lineart fre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5892545"/>
              <a:ext cx="857069" cy="857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7220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reliminary Prosodic Control in E2E Synthesis"/>
          <p:cNvSpPr txBox="1">
            <a:spLocks/>
          </p:cNvSpPr>
          <p:nvPr/>
        </p:nvSpPr>
        <p:spPr bwMode="auto">
          <a:xfrm>
            <a:off x="669727" y="178594"/>
            <a:ext cx="7804547" cy="90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defTabSz="303783" rtl="0" fontAlgn="base">
              <a:spcBef>
                <a:spcPct val="0"/>
              </a:spcBef>
              <a:spcAft>
                <a:spcPct val="0"/>
              </a:spcAft>
              <a:defRPr kumimoji="1" sz="416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kern="0" dirty="0"/>
              <a:t>* Still a Challenge for Synthesis </a:t>
            </a:r>
          </a:p>
        </p:txBody>
      </p:sp>
      <p:sp>
        <p:nvSpPr>
          <p:cNvPr id="11" name="Prominence marking through capitalization.…"/>
          <p:cNvSpPr txBox="1">
            <a:spLocks/>
          </p:cNvSpPr>
          <p:nvPr/>
        </p:nvSpPr>
        <p:spPr bwMode="auto">
          <a:xfrm>
            <a:off x="669727" y="1417342"/>
            <a:ext cx="7804547" cy="3765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1125"/>
              </a:spcBef>
              <a:buFontTx/>
              <a:buNone/>
            </a:pPr>
            <a:r>
              <a:rPr lang="en-US" sz="1800" i="1" kern="0" dirty="0"/>
              <a:t>The buses aren't the problem, they actually provide a solution. </a:t>
            </a:r>
          </a:p>
          <a:p>
            <a:pPr marL="0" indent="0">
              <a:spcBef>
                <a:spcPts val="1125"/>
              </a:spcBef>
              <a:buFontTx/>
              <a:buNone/>
            </a:pPr>
            <a:endParaRPr lang="en-US" sz="1800" i="1" kern="0" dirty="0"/>
          </a:p>
          <a:p>
            <a:pPr>
              <a:spcBef>
                <a:spcPts val="1125"/>
              </a:spcBef>
            </a:pPr>
            <a:r>
              <a:rPr lang="en-US" sz="2400" kern="0" dirty="0"/>
              <a:t>Synthesized</a:t>
            </a:r>
          </a:p>
          <a:p>
            <a:pPr marL="0" indent="0">
              <a:spcBef>
                <a:spcPts val="600"/>
              </a:spcBef>
              <a:buFontTx/>
              <a:buNone/>
            </a:pPr>
            <a:r>
              <a:rPr lang="en-US" kern="0" dirty="0"/>
              <a:t>   </a:t>
            </a:r>
            <a:r>
              <a:rPr lang="en-US" sz="2000" kern="0" dirty="0"/>
              <a:t>trained on data with prominence marked by capitalization</a:t>
            </a:r>
          </a:p>
          <a:p>
            <a:pPr marL="625056" lvl="2" indent="0">
              <a:spcBef>
                <a:spcPts val="1125"/>
              </a:spcBef>
              <a:buFontTx/>
              <a:buNone/>
              <a:defRPr sz="2600" i="1"/>
            </a:pPr>
            <a:r>
              <a:rPr lang="en-US" sz="1800" i="1" kern="0" dirty="0"/>
              <a:t>The buses aren't the PROBLEM, they actually provide a SOLUTION.</a:t>
            </a:r>
            <a:endParaRPr lang="en-US" kern="0" dirty="0"/>
          </a:p>
          <a:p>
            <a:pPr marL="0" indent="0">
              <a:spcBef>
                <a:spcPts val="1125"/>
              </a:spcBef>
              <a:buNone/>
            </a:pPr>
            <a:endParaRPr lang="en-US" sz="1600" kern="0" dirty="0"/>
          </a:p>
          <a:p>
            <a:pPr>
              <a:spcBef>
                <a:spcPts val="1125"/>
              </a:spcBef>
            </a:pPr>
            <a:r>
              <a:rPr lang="en-US" sz="2400" kern="0" dirty="0"/>
              <a:t>Reference</a:t>
            </a:r>
          </a:p>
          <a:p>
            <a:pPr>
              <a:spcBef>
                <a:spcPts val="1125"/>
              </a:spcBef>
            </a:pPr>
            <a:endParaRPr lang="en-US" kern="0" dirty="0"/>
          </a:p>
        </p:txBody>
      </p:sp>
      <p:pic>
        <p:nvPicPr>
          <p:cNvPr id="12" name="bus_nostress.wav" descr="bus_nostress.wav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82627" y="4209355"/>
            <a:ext cx="401837" cy="4018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bus_stress.wav" descr="bus_stress.wav"/>
          <p:cNvPicPr>
            <a:picLocks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84464" y="2387696"/>
            <a:ext cx="401837" cy="401837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https://google.github.io/tacotron/publications/tacotron/index.html"/>
          <p:cNvSpPr txBox="1"/>
          <p:nvPr/>
        </p:nvSpPr>
        <p:spPr>
          <a:xfrm>
            <a:off x="612775" y="6498892"/>
            <a:ext cx="4143763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600" b="0">
                <a:solidFill>
                  <a:srgbClr val="5E5E5E"/>
                </a:solidFill>
              </a:defRPr>
            </a:lvl1pPr>
          </a:lstStyle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r>
              <a:rPr kumimoji="0" sz="1125" kern="0" dirty="0">
                <a:solidFill>
                  <a:schemeClr val="tx1"/>
                </a:solidFill>
                <a:latin typeface="Helvetica Neue"/>
                <a:sym typeface="Helvetica Neue"/>
              </a:rPr>
              <a:t>https://google.github.io/tacotron/publications/tacotron/index.html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941475" y="4983463"/>
            <a:ext cx="4929344" cy="438582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1125"/>
              </a:spcBef>
            </a:pPr>
            <a:r>
              <a:rPr lang="en-US" dirty="0">
                <a:solidFill>
                  <a:srgbClr val="FAE232"/>
                </a:solidFill>
              </a:rPr>
              <a:t> #</a:t>
            </a:r>
            <a:r>
              <a:rPr lang="en-US" sz="2250" dirty="0">
                <a:solidFill>
                  <a:srgbClr val="FAE232"/>
                </a:solidFill>
                <a:latin typeface="IBM Plex Sans"/>
                <a:ea typeface="IBM Plex Sans"/>
                <a:cs typeface="IBM Plex Sans"/>
                <a:sym typeface="IBM Plex Sans"/>
              </a:rPr>
              <a:t>6 Not all of prosody is unit-linked!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65806" y="5613241"/>
            <a:ext cx="8493734" cy="438582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1125"/>
              </a:spcBef>
            </a:pPr>
            <a:r>
              <a:rPr lang="en-US" dirty="0">
                <a:solidFill>
                  <a:srgbClr val="FAE232"/>
                </a:solidFill>
              </a:rPr>
              <a:t> #</a:t>
            </a:r>
            <a:r>
              <a:rPr lang="en-US" sz="2250" dirty="0">
                <a:solidFill>
                  <a:srgbClr val="FAE232"/>
                </a:solidFill>
                <a:latin typeface="IBM Plex Sans"/>
                <a:ea typeface="IBM Plex Sans"/>
                <a:cs typeface="IBM Plex Sans"/>
                <a:sym typeface="IBM Plex Sans"/>
              </a:rPr>
              <a:t>7 What are the functions? How do we help AI to catch up?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920" y="2278574"/>
            <a:ext cx="547509" cy="54750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608" y="4161637"/>
            <a:ext cx="547509" cy="54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3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audio>
            <p:audio>
              <p:cMediaNode vol="100000" showWhenStopped="0">
                <p:cTn id="26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5" grpId="0" animBg="1"/>
      <p:bldP spid="16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868"/>
            <a:ext cx="8229600" cy="1143000"/>
          </a:xfrm>
        </p:spPr>
        <p:txBody>
          <a:bodyPr/>
          <a:lstStyle/>
          <a:p>
            <a:r>
              <a:rPr lang="en-US" sz="4000" dirty="0"/>
              <a:t>The Minor Third 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513" y="1600200"/>
            <a:ext cx="4297678" cy="822971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“Good    Morning”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1828830" y="3424219"/>
            <a:ext cx="731512" cy="478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3383293" y="3977634"/>
            <a:ext cx="100582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1097318" y="2606049"/>
            <a:ext cx="0" cy="21945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097318" y="4800585"/>
            <a:ext cx="402331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65806" y="3333985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pitch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4228" y="501720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time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777" y="6372575"/>
            <a:ext cx="5716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* minor-third pattern (Ladd 1978, Day-O’Connell 2013)</a:t>
            </a:r>
          </a:p>
        </p:txBody>
      </p:sp>
      <p:sp>
        <p:nvSpPr>
          <p:cNvPr id="29" name="Right Brace 28"/>
          <p:cNvSpPr/>
          <p:nvPr/>
        </p:nvSpPr>
        <p:spPr bwMode="auto">
          <a:xfrm>
            <a:off x="4520904" y="3424219"/>
            <a:ext cx="91439" cy="553415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90533" y="3515310"/>
            <a:ext cx="162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~ 3 semitones</a:t>
            </a:r>
          </a:p>
        </p:txBody>
      </p:sp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AutoShape 2" descr="Image result for harmonic structure of pitch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0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2FAA0-08F8-4643-B304-7FBE1131B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#1 Temporal Configurations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17B754-791C-4018-A15B-DBFF7F5CD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/>
              <a:t>The Positive Assessment Construction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4053CC4-2C68-470A-9522-4F0AA51FF141}"/>
              </a:ext>
            </a:extLst>
          </p:cNvPr>
          <p:cNvGrpSpPr/>
          <p:nvPr/>
        </p:nvGrpSpPr>
        <p:grpSpPr>
          <a:xfrm>
            <a:off x="1669551" y="2588143"/>
            <a:ext cx="6025151" cy="2754523"/>
            <a:chOff x="1660673" y="1904563"/>
            <a:chExt cx="6025151" cy="275452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A87325E-B291-42F3-B102-35F1B8E7CDF7}"/>
                </a:ext>
              </a:extLst>
            </p:cNvPr>
            <p:cNvGrpSpPr/>
            <p:nvPr/>
          </p:nvGrpSpPr>
          <p:grpSpPr>
            <a:xfrm>
              <a:off x="1660673" y="1904563"/>
              <a:ext cx="5644695" cy="2754523"/>
              <a:chOff x="1660673" y="1904563"/>
              <a:chExt cx="5644695" cy="2754523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C39B7E13-A61A-4275-A034-10D1077E9B28}"/>
                  </a:ext>
                </a:extLst>
              </p:cNvPr>
              <p:cNvSpPr/>
              <p:nvPr/>
            </p:nvSpPr>
            <p:spPr bwMode="auto">
              <a:xfrm>
                <a:off x="1660673" y="1904563"/>
                <a:ext cx="5644695" cy="2754523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8C93D44-F50C-4E20-B17F-C0375185A53A}"/>
                  </a:ext>
                </a:extLst>
              </p:cNvPr>
              <p:cNvSpPr txBox="1"/>
              <p:nvPr/>
            </p:nvSpPr>
            <p:spPr>
              <a:xfrm>
                <a:off x="3001200" y="1933403"/>
                <a:ext cx="285847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i="1" dirty="0">
                    <a:solidFill>
                      <a:schemeClr val="accent4">
                        <a:lumMod val="25000"/>
                      </a:schemeClr>
                    </a:solidFill>
                    <a:latin typeface="Wide Latin" panose="020A0A07050505020404" pitchFamily="18" charset="0"/>
                  </a:rPr>
                  <a:t>Good   job! </a:t>
                </a:r>
              </a:p>
            </p:txBody>
          </p:sp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B93A10C4-13AA-4EB5-93F3-16CA8D89382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48027"/>
              <a:stretch/>
            </p:blipFill>
            <p:spPr>
              <a:xfrm>
                <a:off x="1670505" y="2399073"/>
                <a:ext cx="5380210" cy="1177097"/>
              </a:xfrm>
              <a:prstGeom prst="rect">
                <a:avLst/>
              </a:prstGeom>
            </p:spPr>
          </p:pic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9F756070-38B2-4F7C-9AAA-AA156230CDDD}"/>
                  </a:ext>
                </a:extLst>
              </p:cNvPr>
              <p:cNvSpPr/>
              <p:nvPr/>
            </p:nvSpPr>
            <p:spPr bwMode="auto">
              <a:xfrm>
                <a:off x="1855389" y="3186976"/>
                <a:ext cx="5255261" cy="319093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0FD7038-E710-47B9-BE58-F6C4C3232E38}"/>
                </a:ext>
              </a:extLst>
            </p:cNvPr>
            <p:cNvSpPr txBox="1"/>
            <p:nvPr/>
          </p:nvSpPr>
          <p:spPr>
            <a:xfrm>
              <a:off x="1892316" y="3066683"/>
              <a:ext cx="925253" cy="434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sz="1600" dirty="0">
                  <a:solidFill>
                    <a:prstClr val="black"/>
                  </a:solidFill>
                  <a:latin typeface="Calibri" panose="020F0502020204030204"/>
                  <a:ea typeface="+mn-ea"/>
                </a:rPr>
                <a:t>loudness</a:t>
              </a:r>
              <a:endParaRPr kumimoji="0" lang="en-US" sz="200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681B0A9-7C47-4ACC-9F1E-BAB07ACB9215}"/>
                </a:ext>
              </a:extLst>
            </p:cNvPr>
            <p:cNvSpPr txBox="1"/>
            <p:nvPr/>
          </p:nvSpPr>
          <p:spPr>
            <a:xfrm>
              <a:off x="2034205" y="3372320"/>
              <a:ext cx="788999" cy="434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sz="1600" dirty="0">
                  <a:solidFill>
                    <a:prstClr val="black"/>
                  </a:solidFill>
                  <a:latin typeface="Calibri" panose="020F0502020204030204"/>
                  <a:ea typeface="+mn-ea"/>
                </a:rPr>
                <a:t>clipped</a:t>
              </a:r>
              <a:endParaRPr kumimoji="0" lang="en-US" sz="200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390A89D-98BB-473F-A063-619509416C6C}"/>
                </a:ext>
              </a:extLst>
            </p:cNvPr>
            <p:cNvCxnSpPr/>
            <p:nvPr/>
          </p:nvCxnSpPr>
          <p:spPr>
            <a:xfrm>
              <a:off x="2803693" y="3675982"/>
              <a:ext cx="4244029" cy="279"/>
            </a:xfrm>
            <a:prstGeom prst="line">
              <a:avLst/>
            </a:prstGeom>
            <a:ln>
              <a:solidFill>
                <a:srgbClr val="62A4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80588C0-0935-4A50-8654-B86B581348ED}"/>
                </a:ext>
              </a:extLst>
            </p:cNvPr>
            <p:cNvSpPr txBox="1"/>
            <p:nvPr/>
          </p:nvSpPr>
          <p:spPr>
            <a:xfrm>
              <a:off x="2393991" y="3924777"/>
              <a:ext cx="5291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2"/>
                  </a:solidFill>
                </a:rPr>
                <a:t>              -1500              -1000               -500               0                  500         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2979FC7-AE92-4B45-946D-4DCA25AB1029}"/>
                </a:ext>
              </a:extLst>
            </p:cNvPr>
            <p:cNvSpPr txBox="1"/>
            <p:nvPr/>
          </p:nvSpPr>
          <p:spPr>
            <a:xfrm>
              <a:off x="3901681" y="4273117"/>
              <a:ext cx="10182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2"/>
                  </a:solidFill>
                </a:rPr>
                <a:t>milliseconds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89DAF0C-64A6-488F-8213-02C14BF9F1EC}"/>
                </a:ext>
              </a:extLst>
            </p:cNvPr>
            <p:cNvCxnSpPr>
              <a:cxnSpLocks/>
              <a:endCxn id="68" idx="3"/>
            </p:cNvCxnSpPr>
            <p:nvPr/>
          </p:nvCxnSpPr>
          <p:spPr>
            <a:xfrm flipV="1">
              <a:off x="2802184" y="3346523"/>
              <a:ext cx="4308466" cy="2027"/>
            </a:xfrm>
            <a:prstGeom prst="line">
              <a:avLst/>
            </a:prstGeom>
            <a:ln>
              <a:solidFill>
                <a:srgbClr val="62A4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DDF77FC-40AC-49BE-8F65-A6565F31E7FF}"/>
                </a:ext>
              </a:extLst>
            </p:cNvPr>
            <p:cNvGrpSpPr/>
            <p:nvPr/>
          </p:nvGrpSpPr>
          <p:grpSpPr>
            <a:xfrm>
              <a:off x="4055956" y="3220026"/>
              <a:ext cx="2281978" cy="266181"/>
              <a:chOff x="3422147" y="2839788"/>
              <a:chExt cx="3223601" cy="266181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FE4CE6E3-62D8-4418-B1CF-B1816F93AF5C}"/>
                  </a:ext>
                </a:extLst>
              </p:cNvPr>
              <p:cNvGrpSpPr/>
              <p:nvPr/>
            </p:nvGrpSpPr>
            <p:grpSpPr>
              <a:xfrm>
                <a:off x="3756903" y="2839788"/>
                <a:ext cx="2888845" cy="266181"/>
                <a:chOff x="3757592" y="2076453"/>
                <a:chExt cx="2888845" cy="266181"/>
              </a:xfrm>
            </p:grpSpPr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FADA4012-D6B0-4CA0-ADAE-D7D77B8D02CB}"/>
                    </a:ext>
                  </a:extLst>
                </p:cNvPr>
                <p:cNvGrpSpPr/>
                <p:nvPr/>
              </p:nvGrpSpPr>
              <p:grpSpPr>
                <a:xfrm flipH="1">
                  <a:off x="6134465" y="2076453"/>
                  <a:ext cx="511972" cy="266181"/>
                  <a:chOff x="2209798" y="2133601"/>
                  <a:chExt cx="511972" cy="153109"/>
                </a:xfrm>
              </p:grpSpPr>
              <p:grpSp>
                <p:nvGrpSpPr>
                  <p:cNvPr id="55" name="Group 54">
                    <a:extLst>
                      <a:ext uri="{FF2B5EF4-FFF2-40B4-BE49-F238E27FC236}">
                        <a16:creationId xmlns:a16="http://schemas.microsoft.com/office/drawing/2014/main" id="{6B85B02B-F915-4D47-9D80-72753AC9AA95}"/>
                      </a:ext>
                    </a:extLst>
                  </p:cNvPr>
                  <p:cNvGrpSpPr/>
                  <p:nvPr/>
                </p:nvGrpSpPr>
                <p:grpSpPr>
                  <a:xfrm>
                    <a:off x="2209800" y="2207419"/>
                    <a:ext cx="458934" cy="78581"/>
                    <a:chOff x="2209800" y="2207419"/>
                    <a:chExt cx="458934" cy="78581"/>
                  </a:xfrm>
                </p:grpSpPr>
                <p:sp>
                  <p:nvSpPr>
                    <p:cNvPr id="63" name="Arc 62">
                      <a:extLst>
                        <a:ext uri="{FF2B5EF4-FFF2-40B4-BE49-F238E27FC236}">
                          <a16:creationId xmlns:a16="http://schemas.microsoft.com/office/drawing/2014/main" id="{33F82261-1476-4657-A516-FA35F8B73E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09800" y="2209800"/>
                      <a:ext cx="228600" cy="76200"/>
                    </a:xfrm>
                    <a:prstGeom prst="arc">
                      <a:avLst/>
                    </a:prstGeom>
                    <a:noFill/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4" name="Arc 63">
                      <a:extLst>
                        <a:ext uri="{FF2B5EF4-FFF2-40B4-BE49-F238E27FC236}">
                          <a16:creationId xmlns:a16="http://schemas.microsoft.com/office/drawing/2014/main" id="{1E1B677B-B186-4633-8481-648FC1BE05E8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2440134" y="2207419"/>
                      <a:ext cx="228600" cy="76200"/>
                    </a:xfrm>
                    <a:prstGeom prst="arc">
                      <a:avLst/>
                    </a:prstGeom>
                    <a:noFill/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56" name="Rectangle 55">
                    <a:extLst>
                      <a:ext uri="{FF2B5EF4-FFF2-40B4-BE49-F238E27FC236}">
                        <a16:creationId xmlns:a16="http://schemas.microsoft.com/office/drawing/2014/main" id="{EDE79DCA-C47B-4DCA-9638-A0AA3F1751FF}"/>
                      </a:ext>
                    </a:extLst>
                  </p:cNvPr>
                  <p:cNvSpPr/>
                  <p:nvPr/>
                </p:nvSpPr>
                <p:spPr>
                  <a:xfrm>
                    <a:off x="2368718" y="2174082"/>
                    <a:ext cx="353052" cy="73818"/>
                  </a:xfrm>
                  <a:prstGeom prst="rect">
                    <a:avLst/>
                  </a:prstGeom>
                  <a:solidFill>
                    <a:srgbClr val="AFABA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57" name="Group 56">
                    <a:extLst>
                      <a:ext uri="{FF2B5EF4-FFF2-40B4-BE49-F238E27FC236}">
                        <a16:creationId xmlns:a16="http://schemas.microsoft.com/office/drawing/2014/main" id="{7313AEA7-C91C-4D06-BEC6-E7B45FE695CE}"/>
                      </a:ext>
                    </a:extLst>
                  </p:cNvPr>
                  <p:cNvGrpSpPr/>
                  <p:nvPr/>
                </p:nvGrpSpPr>
                <p:grpSpPr>
                  <a:xfrm>
                    <a:off x="2209800" y="2133601"/>
                    <a:ext cx="458934" cy="78581"/>
                    <a:chOff x="2209800" y="2133601"/>
                    <a:chExt cx="458934" cy="78581"/>
                  </a:xfrm>
                </p:grpSpPr>
                <p:sp>
                  <p:nvSpPr>
                    <p:cNvPr id="61" name="Arc 60">
                      <a:extLst>
                        <a:ext uri="{FF2B5EF4-FFF2-40B4-BE49-F238E27FC236}">
                          <a16:creationId xmlns:a16="http://schemas.microsoft.com/office/drawing/2014/main" id="{663BA8A8-16AB-42D0-BA4B-7465A797FAC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440134" y="2135982"/>
                      <a:ext cx="228600" cy="76200"/>
                    </a:xfrm>
                    <a:prstGeom prst="arc">
                      <a:avLst/>
                    </a:prstGeom>
                    <a:solidFill>
                      <a:srgbClr val="E7E6E6">
                        <a:lumMod val="75000"/>
                      </a:srgbClr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2" name="Arc 61">
                      <a:extLst>
                        <a:ext uri="{FF2B5EF4-FFF2-40B4-BE49-F238E27FC236}">
                          <a16:creationId xmlns:a16="http://schemas.microsoft.com/office/drawing/2014/main" id="{28283647-6E17-41EC-AD20-0E4F9BDBDF0F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2209800" y="2133601"/>
                      <a:ext cx="228600" cy="76200"/>
                    </a:xfrm>
                    <a:prstGeom prst="arc">
                      <a:avLst/>
                    </a:prstGeom>
                    <a:solidFill>
                      <a:sysClr val="window" lastClr="FFFFFF"/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58" name="Group 57">
                    <a:extLst>
                      <a:ext uri="{FF2B5EF4-FFF2-40B4-BE49-F238E27FC236}">
                        <a16:creationId xmlns:a16="http://schemas.microsoft.com/office/drawing/2014/main" id="{DFE7D19D-3A32-4B52-AADC-1977AA68567B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209798" y="2208129"/>
                    <a:ext cx="458934" cy="78581"/>
                    <a:chOff x="2209800" y="2133601"/>
                    <a:chExt cx="458934" cy="78581"/>
                  </a:xfrm>
                </p:grpSpPr>
                <p:sp>
                  <p:nvSpPr>
                    <p:cNvPr id="59" name="Arc 58">
                      <a:extLst>
                        <a:ext uri="{FF2B5EF4-FFF2-40B4-BE49-F238E27FC236}">
                          <a16:creationId xmlns:a16="http://schemas.microsoft.com/office/drawing/2014/main" id="{EA997183-61C2-4C5D-AB3F-EDCD25A9871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440134" y="2135982"/>
                      <a:ext cx="228600" cy="76200"/>
                    </a:xfrm>
                    <a:prstGeom prst="arc">
                      <a:avLst/>
                    </a:prstGeom>
                    <a:solidFill>
                      <a:srgbClr val="E7E6E6">
                        <a:lumMod val="75000"/>
                      </a:srgbClr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0" name="Arc 59">
                      <a:extLst>
                        <a:ext uri="{FF2B5EF4-FFF2-40B4-BE49-F238E27FC236}">
                          <a16:creationId xmlns:a16="http://schemas.microsoft.com/office/drawing/2014/main" id="{9F4A401F-5023-4C8E-BAE4-78E45BB2FCC8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2209800" y="2133601"/>
                      <a:ext cx="228600" cy="76200"/>
                    </a:xfrm>
                    <a:prstGeom prst="arc">
                      <a:avLst/>
                    </a:prstGeom>
                    <a:solidFill>
                      <a:sysClr val="window" lastClr="FFFFFF"/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218D9BF8-82DF-426C-992C-F9E83E43BAE0}"/>
                    </a:ext>
                  </a:extLst>
                </p:cNvPr>
                <p:cNvCxnSpPr/>
                <p:nvPr/>
              </p:nvCxnSpPr>
              <p:spPr>
                <a:xfrm>
                  <a:off x="3757592" y="2275772"/>
                  <a:ext cx="2554558" cy="60845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5A5682FD-9068-4904-B995-F094B2753A44}"/>
                  </a:ext>
                </a:extLst>
              </p:cNvPr>
              <p:cNvGrpSpPr/>
              <p:nvPr/>
            </p:nvGrpSpPr>
            <p:grpSpPr>
              <a:xfrm>
                <a:off x="3422147" y="2903864"/>
                <a:ext cx="511972" cy="137738"/>
                <a:chOff x="2209798" y="2133601"/>
                <a:chExt cx="511972" cy="153109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96530E62-C81A-413C-AD49-E0FF4265EDBF}"/>
                    </a:ext>
                  </a:extLst>
                </p:cNvPr>
                <p:cNvGrpSpPr/>
                <p:nvPr/>
              </p:nvGrpSpPr>
              <p:grpSpPr>
                <a:xfrm>
                  <a:off x="2209800" y="2207419"/>
                  <a:ext cx="458934" cy="78581"/>
                  <a:chOff x="2209800" y="2207419"/>
                  <a:chExt cx="458934" cy="78581"/>
                </a:xfrm>
              </p:grpSpPr>
              <p:sp>
                <p:nvSpPr>
                  <p:cNvPr id="51" name="Arc 50">
                    <a:extLst>
                      <a:ext uri="{FF2B5EF4-FFF2-40B4-BE49-F238E27FC236}">
                        <a16:creationId xmlns:a16="http://schemas.microsoft.com/office/drawing/2014/main" id="{35B54101-3CAE-4F0E-A553-5F3A700E4B5F}"/>
                      </a:ext>
                    </a:extLst>
                  </p:cNvPr>
                  <p:cNvSpPr/>
                  <p:nvPr/>
                </p:nvSpPr>
                <p:spPr>
                  <a:xfrm>
                    <a:off x="2209800" y="2209800"/>
                    <a:ext cx="228600" cy="76200"/>
                  </a:xfrm>
                  <a:prstGeom prst="arc">
                    <a:avLst/>
                  </a:prstGeom>
                  <a:noFill/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" name="Arc 51">
                    <a:extLst>
                      <a:ext uri="{FF2B5EF4-FFF2-40B4-BE49-F238E27FC236}">
                        <a16:creationId xmlns:a16="http://schemas.microsoft.com/office/drawing/2014/main" id="{5A4D6995-BA69-4566-A067-8696A948E442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440134" y="2207419"/>
                    <a:ext cx="228600" cy="76200"/>
                  </a:xfrm>
                  <a:prstGeom prst="arc">
                    <a:avLst/>
                  </a:prstGeom>
                  <a:noFill/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F916CB3E-F5D7-4602-A10A-E766A155402A}"/>
                    </a:ext>
                  </a:extLst>
                </p:cNvPr>
                <p:cNvSpPr/>
                <p:nvPr/>
              </p:nvSpPr>
              <p:spPr>
                <a:xfrm>
                  <a:off x="2368718" y="2174082"/>
                  <a:ext cx="353052" cy="73818"/>
                </a:xfrm>
                <a:prstGeom prst="rect">
                  <a:avLst/>
                </a:prstGeom>
                <a:solidFill>
                  <a:srgbClr val="AFABA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F8BEA55F-3018-4333-A9FC-5005D906A13C}"/>
                    </a:ext>
                  </a:extLst>
                </p:cNvPr>
                <p:cNvGrpSpPr/>
                <p:nvPr/>
              </p:nvGrpSpPr>
              <p:grpSpPr>
                <a:xfrm>
                  <a:off x="2209800" y="2133601"/>
                  <a:ext cx="458934" cy="78581"/>
                  <a:chOff x="2209800" y="2133601"/>
                  <a:chExt cx="458934" cy="78581"/>
                </a:xfrm>
              </p:grpSpPr>
              <p:sp>
                <p:nvSpPr>
                  <p:cNvPr id="49" name="Arc 48">
                    <a:extLst>
                      <a:ext uri="{FF2B5EF4-FFF2-40B4-BE49-F238E27FC236}">
                        <a16:creationId xmlns:a16="http://schemas.microsoft.com/office/drawing/2014/main" id="{D2F2E82D-1F77-4207-9DFC-D8D774586296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solidFill>
                    <a:srgbClr val="E7E6E6">
                      <a:lumMod val="75000"/>
                    </a:srgbClr>
                  </a:solidFill>
                  <a:ln w="63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" name="Arc 49">
                    <a:extLst>
                      <a:ext uri="{FF2B5EF4-FFF2-40B4-BE49-F238E27FC236}">
                        <a16:creationId xmlns:a16="http://schemas.microsoft.com/office/drawing/2014/main" id="{4D0B24AF-6EBD-4F9C-8ECF-CF195D6CF7DD}"/>
                      </a:ext>
                    </a:extLst>
                  </p:cNvPr>
                  <p:cNvSpPr/>
                  <p:nvPr/>
                </p:nvSpPr>
                <p:spPr>
                  <a:xfrm flipV="1">
                    <a:off x="2209800" y="2133601"/>
                    <a:ext cx="228600" cy="76200"/>
                  </a:xfrm>
                  <a:prstGeom prst="arc">
                    <a:avLst/>
                  </a:prstGeom>
                  <a:solidFill>
                    <a:sysClr val="window" lastClr="FFFFFF"/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E9AC645F-5C62-4AD0-9B5D-ED2E28E9C1F8}"/>
                    </a:ext>
                  </a:extLst>
                </p:cNvPr>
                <p:cNvGrpSpPr/>
                <p:nvPr/>
              </p:nvGrpSpPr>
              <p:grpSpPr>
                <a:xfrm flipV="1">
                  <a:off x="2209798" y="2208129"/>
                  <a:ext cx="458934" cy="78581"/>
                  <a:chOff x="2209800" y="2133601"/>
                  <a:chExt cx="458934" cy="78581"/>
                </a:xfrm>
              </p:grpSpPr>
              <p:sp>
                <p:nvSpPr>
                  <p:cNvPr id="47" name="Arc 46">
                    <a:extLst>
                      <a:ext uri="{FF2B5EF4-FFF2-40B4-BE49-F238E27FC236}">
                        <a16:creationId xmlns:a16="http://schemas.microsoft.com/office/drawing/2014/main" id="{B84B4454-97A7-48B4-970C-3318C87BD87C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solidFill>
                    <a:srgbClr val="E7E6E6">
                      <a:lumMod val="75000"/>
                    </a:srgbClr>
                  </a:solidFill>
                  <a:ln w="63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" name="Arc 47">
                    <a:extLst>
                      <a:ext uri="{FF2B5EF4-FFF2-40B4-BE49-F238E27FC236}">
                        <a16:creationId xmlns:a16="http://schemas.microsoft.com/office/drawing/2014/main" id="{4CC84761-AF8F-43D0-8012-F154998F1F76}"/>
                      </a:ext>
                    </a:extLst>
                  </p:cNvPr>
                  <p:cNvSpPr/>
                  <p:nvPr/>
                </p:nvSpPr>
                <p:spPr>
                  <a:xfrm flipV="1">
                    <a:off x="2209800" y="2133601"/>
                    <a:ext cx="228600" cy="76200"/>
                  </a:xfrm>
                  <a:prstGeom prst="arc">
                    <a:avLst/>
                  </a:prstGeom>
                  <a:solidFill>
                    <a:sysClr val="window" lastClr="FFFFFF"/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42" name="Trapezoid 41">
                <a:extLst>
                  <a:ext uri="{FF2B5EF4-FFF2-40B4-BE49-F238E27FC236}">
                    <a16:creationId xmlns:a16="http://schemas.microsoft.com/office/drawing/2014/main" id="{A0AC32F7-51A3-48F5-8011-C97F8E38E0A5}"/>
                  </a:ext>
                </a:extLst>
              </p:cNvPr>
              <p:cNvSpPr/>
              <p:nvPr/>
            </p:nvSpPr>
            <p:spPr>
              <a:xfrm rot="16200000" flipH="1">
                <a:off x="4902204" y="1699864"/>
                <a:ext cx="258782" cy="2549383"/>
              </a:xfrm>
              <a:prstGeom prst="trapezoid">
                <a:avLst/>
              </a:prstGeom>
              <a:solidFill>
                <a:srgbClr val="AFAB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A228AED-C4B6-4A28-A882-B758D214AD10}"/>
                </a:ext>
              </a:extLst>
            </p:cNvPr>
            <p:cNvGrpSpPr/>
            <p:nvPr/>
          </p:nvGrpSpPr>
          <p:grpSpPr>
            <a:xfrm>
              <a:off x="3426582" y="3540590"/>
              <a:ext cx="3223601" cy="266181"/>
              <a:chOff x="3422147" y="2839788"/>
              <a:chExt cx="3223601" cy="266181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189B1723-F220-4670-83E6-5F7A30C2FA42}"/>
                  </a:ext>
                </a:extLst>
              </p:cNvPr>
              <p:cNvGrpSpPr/>
              <p:nvPr/>
            </p:nvGrpSpPr>
            <p:grpSpPr>
              <a:xfrm>
                <a:off x="3756903" y="2839788"/>
                <a:ext cx="2888845" cy="266181"/>
                <a:chOff x="3757592" y="2076453"/>
                <a:chExt cx="2888845" cy="266181"/>
              </a:xfrm>
            </p:grpSpPr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C22BC369-56B2-4F8B-9C94-C85F28B941DF}"/>
                    </a:ext>
                  </a:extLst>
                </p:cNvPr>
                <p:cNvGrpSpPr/>
                <p:nvPr/>
              </p:nvGrpSpPr>
              <p:grpSpPr>
                <a:xfrm flipH="1">
                  <a:off x="6134465" y="2076453"/>
                  <a:ext cx="511972" cy="266181"/>
                  <a:chOff x="2209798" y="2133601"/>
                  <a:chExt cx="511972" cy="153109"/>
                </a:xfrm>
              </p:grpSpPr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A3F5E2A0-86CA-422A-9506-6D0D1083735B}"/>
                      </a:ext>
                    </a:extLst>
                  </p:cNvPr>
                  <p:cNvGrpSpPr/>
                  <p:nvPr/>
                </p:nvGrpSpPr>
                <p:grpSpPr>
                  <a:xfrm>
                    <a:off x="2209800" y="2207419"/>
                    <a:ext cx="458934" cy="78581"/>
                    <a:chOff x="2209800" y="2207419"/>
                    <a:chExt cx="458934" cy="78581"/>
                  </a:xfrm>
                </p:grpSpPr>
                <p:sp>
                  <p:nvSpPr>
                    <p:cNvPr id="38" name="Arc 37">
                      <a:extLst>
                        <a:ext uri="{FF2B5EF4-FFF2-40B4-BE49-F238E27FC236}">
                          <a16:creationId xmlns:a16="http://schemas.microsoft.com/office/drawing/2014/main" id="{6B53646B-5968-46E5-AB0C-4A25C33F62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09800" y="2209800"/>
                      <a:ext cx="228600" cy="76200"/>
                    </a:xfrm>
                    <a:prstGeom prst="arc">
                      <a:avLst/>
                    </a:prstGeom>
                    <a:noFill/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9" name="Arc 38">
                      <a:extLst>
                        <a:ext uri="{FF2B5EF4-FFF2-40B4-BE49-F238E27FC236}">
                          <a16:creationId xmlns:a16="http://schemas.microsoft.com/office/drawing/2014/main" id="{6F31A23F-B626-4370-AC42-F30981A7304A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2440134" y="2207419"/>
                      <a:ext cx="228600" cy="76200"/>
                    </a:xfrm>
                    <a:prstGeom prst="arc">
                      <a:avLst/>
                    </a:prstGeom>
                    <a:noFill/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63741E2D-2E89-4E5B-91F5-89E9169E2947}"/>
                      </a:ext>
                    </a:extLst>
                  </p:cNvPr>
                  <p:cNvSpPr/>
                  <p:nvPr/>
                </p:nvSpPr>
                <p:spPr>
                  <a:xfrm>
                    <a:off x="2368718" y="2174082"/>
                    <a:ext cx="353052" cy="73818"/>
                  </a:xfrm>
                  <a:prstGeom prst="rect">
                    <a:avLst/>
                  </a:prstGeom>
                  <a:solidFill>
                    <a:srgbClr val="AFABA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32" name="Group 31">
                    <a:extLst>
                      <a:ext uri="{FF2B5EF4-FFF2-40B4-BE49-F238E27FC236}">
                        <a16:creationId xmlns:a16="http://schemas.microsoft.com/office/drawing/2014/main" id="{DB2FBD39-E22B-4776-A60D-78E61BC93DA4}"/>
                      </a:ext>
                    </a:extLst>
                  </p:cNvPr>
                  <p:cNvGrpSpPr/>
                  <p:nvPr/>
                </p:nvGrpSpPr>
                <p:grpSpPr>
                  <a:xfrm>
                    <a:off x="2209800" y="2133601"/>
                    <a:ext cx="458934" cy="78581"/>
                    <a:chOff x="2209800" y="2133601"/>
                    <a:chExt cx="458934" cy="78581"/>
                  </a:xfrm>
                </p:grpSpPr>
                <p:sp>
                  <p:nvSpPr>
                    <p:cNvPr id="36" name="Arc 35">
                      <a:extLst>
                        <a:ext uri="{FF2B5EF4-FFF2-40B4-BE49-F238E27FC236}">
                          <a16:creationId xmlns:a16="http://schemas.microsoft.com/office/drawing/2014/main" id="{DA5FA451-D9E9-4916-918A-A54251B22D9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440134" y="2135982"/>
                      <a:ext cx="228600" cy="76200"/>
                    </a:xfrm>
                    <a:prstGeom prst="arc">
                      <a:avLst/>
                    </a:prstGeom>
                    <a:solidFill>
                      <a:srgbClr val="E7E6E6">
                        <a:lumMod val="75000"/>
                      </a:srgbClr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7" name="Arc 36">
                      <a:extLst>
                        <a:ext uri="{FF2B5EF4-FFF2-40B4-BE49-F238E27FC236}">
                          <a16:creationId xmlns:a16="http://schemas.microsoft.com/office/drawing/2014/main" id="{BEF34B5D-1FB9-4377-8110-A8CEBCBD12F3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2209800" y="2133601"/>
                      <a:ext cx="228600" cy="76200"/>
                    </a:xfrm>
                    <a:prstGeom prst="arc">
                      <a:avLst/>
                    </a:prstGeom>
                    <a:solidFill>
                      <a:sysClr val="window" lastClr="FFFFFF"/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3" name="Group 32">
                    <a:extLst>
                      <a:ext uri="{FF2B5EF4-FFF2-40B4-BE49-F238E27FC236}">
                        <a16:creationId xmlns:a16="http://schemas.microsoft.com/office/drawing/2014/main" id="{377A8D85-005E-4002-8E59-E1D514AC4626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209798" y="2208129"/>
                    <a:ext cx="458934" cy="78581"/>
                    <a:chOff x="2209800" y="2133601"/>
                    <a:chExt cx="458934" cy="78581"/>
                  </a:xfrm>
                </p:grpSpPr>
                <p:sp>
                  <p:nvSpPr>
                    <p:cNvPr id="34" name="Arc 33">
                      <a:extLst>
                        <a:ext uri="{FF2B5EF4-FFF2-40B4-BE49-F238E27FC236}">
                          <a16:creationId xmlns:a16="http://schemas.microsoft.com/office/drawing/2014/main" id="{A6F267A5-477C-4331-AE92-42215B9C9B0C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440134" y="2135982"/>
                      <a:ext cx="228600" cy="76200"/>
                    </a:xfrm>
                    <a:prstGeom prst="arc">
                      <a:avLst/>
                    </a:prstGeom>
                    <a:solidFill>
                      <a:srgbClr val="E7E6E6">
                        <a:lumMod val="75000"/>
                      </a:srgbClr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5" name="Arc 34">
                      <a:extLst>
                        <a:ext uri="{FF2B5EF4-FFF2-40B4-BE49-F238E27FC236}">
                          <a16:creationId xmlns:a16="http://schemas.microsoft.com/office/drawing/2014/main" id="{4A750C84-5449-42C7-9FBE-42130314BA4A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2209800" y="2133601"/>
                      <a:ext cx="228600" cy="76200"/>
                    </a:xfrm>
                    <a:prstGeom prst="arc">
                      <a:avLst/>
                    </a:prstGeom>
                    <a:solidFill>
                      <a:sysClr val="window" lastClr="FFFFFF"/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05B2D930-9889-484F-A968-456C348D14E9}"/>
                    </a:ext>
                  </a:extLst>
                </p:cNvPr>
                <p:cNvCxnSpPr>
                  <a:stCxn id="23" idx="0"/>
                  <a:endCxn id="36" idx="0"/>
                </p:cNvCxnSpPr>
                <p:nvPr/>
              </p:nvCxnSpPr>
              <p:spPr>
                <a:xfrm flipV="1">
                  <a:off x="3767472" y="2080592"/>
                  <a:ext cx="2534329" cy="62079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9877806D-DB36-4FEC-AEAD-A3F90725C92F}"/>
                    </a:ext>
                  </a:extLst>
                </p:cNvPr>
                <p:cNvCxnSpPr/>
                <p:nvPr/>
              </p:nvCxnSpPr>
              <p:spPr>
                <a:xfrm>
                  <a:off x="3757592" y="2275772"/>
                  <a:ext cx="2554558" cy="60845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D63338BE-D849-4358-910B-29B405DC3827}"/>
                  </a:ext>
                </a:extLst>
              </p:cNvPr>
              <p:cNvGrpSpPr/>
              <p:nvPr/>
            </p:nvGrpSpPr>
            <p:grpSpPr>
              <a:xfrm>
                <a:off x="3422147" y="2903864"/>
                <a:ext cx="511972" cy="137738"/>
                <a:chOff x="2209798" y="2133601"/>
                <a:chExt cx="511972" cy="153109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D1CCEA14-49F6-41D3-9343-B28E590F5306}"/>
                    </a:ext>
                  </a:extLst>
                </p:cNvPr>
                <p:cNvGrpSpPr/>
                <p:nvPr/>
              </p:nvGrpSpPr>
              <p:grpSpPr>
                <a:xfrm>
                  <a:off x="2209800" y="2207419"/>
                  <a:ext cx="458934" cy="78581"/>
                  <a:chOff x="2209800" y="2207419"/>
                  <a:chExt cx="458934" cy="78581"/>
                </a:xfrm>
              </p:grpSpPr>
              <p:sp>
                <p:nvSpPr>
                  <p:cNvPr id="25" name="Arc 24">
                    <a:extLst>
                      <a:ext uri="{FF2B5EF4-FFF2-40B4-BE49-F238E27FC236}">
                        <a16:creationId xmlns:a16="http://schemas.microsoft.com/office/drawing/2014/main" id="{958ED424-9F8C-4800-A119-9D3A0E4BDC28}"/>
                      </a:ext>
                    </a:extLst>
                  </p:cNvPr>
                  <p:cNvSpPr/>
                  <p:nvPr/>
                </p:nvSpPr>
                <p:spPr>
                  <a:xfrm>
                    <a:off x="2209800" y="2209800"/>
                    <a:ext cx="228600" cy="76200"/>
                  </a:xfrm>
                  <a:prstGeom prst="arc">
                    <a:avLst/>
                  </a:prstGeom>
                  <a:noFill/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" name="Arc 25">
                    <a:extLst>
                      <a:ext uri="{FF2B5EF4-FFF2-40B4-BE49-F238E27FC236}">
                        <a16:creationId xmlns:a16="http://schemas.microsoft.com/office/drawing/2014/main" id="{E40D6799-F211-433C-AA66-AE385234D5E0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440134" y="2207419"/>
                    <a:ext cx="228600" cy="76200"/>
                  </a:xfrm>
                  <a:prstGeom prst="arc">
                    <a:avLst/>
                  </a:prstGeom>
                  <a:noFill/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92E8E6D3-9506-45C9-A9FF-AAA2D889D479}"/>
                    </a:ext>
                  </a:extLst>
                </p:cNvPr>
                <p:cNvSpPr/>
                <p:nvPr/>
              </p:nvSpPr>
              <p:spPr>
                <a:xfrm>
                  <a:off x="2368718" y="2174082"/>
                  <a:ext cx="353052" cy="73818"/>
                </a:xfrm>
                <a:prstGeom prst="rect">
                  <a:avLst/>
                </a:prstGeom>
                <a:solidFill>
                  <a:srgbClr val="AFABA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42C4C10C-49EC-49D3-88A2-C3096E8CB148}"/>
                    </a:ext>
                  </a:extLst>
                </p:cNvPr>
                <p:cNvGrpSpPr/>
                <p:nvPr/>
              </p:nvGrpSpPr>
              <p:grpSpPr>
                <a:xfrm>
                  <a:off x="2209800" y="2133601"/>
                  <a:ext cx="458934" cy="78581"/>
                  <a:chOff x="2209800" y="2133601"/>
                  <a:chExt cx="458934" cy="78581"/>
                </a:xfrm>
              </p:grpSpPr>
              <p:sp>
                <p:nvSpPr>
                  <p:cNvPr id="23" name="Arc 22">
                    <a:extLst>
                      <a:ext uri="{FF2B5EF4-FFF2-40B4-BE49-F238E27FC236}">
                        <a16:creationId xmlns:a16="http://schemas.microsoft.com/office/drawing/2014/main" id="{4FFF21B2-7637-4BB0-815A-B0F53CB35EFC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solidFill>
                    <a:srgbClr val="E7E6E6">
                      <a:lumMod val="75000"/>
                    </a:srgbClr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" name="Arc 23">
                    <a:extLst>
                      <a:ext uri="{FF2B5EF4-FFF2-40B4-BE49-F238E27FC236}">
                        <a16:creationId xmlns:a16="http://schemas.microsoft.com/office/drawing/2014/main" id="{0BB5B67C-95E2-4BF6-93B1-CCFC644EE029}"/>
                      </a:ext>
                    </a:extLst>
                  </p:cNvPr>
                  <p:cNvSpPr/>
                  <p:nvPr/>
                </p:nvSpPr>
                <p:spPr>
                  <a:xfrm flipV="1">
                    <a:off x="2209800" y="2133601"/>
                    <a:ext cx="228600" cy="76200"/>
                  </a:xfrm>
                  <a:prstGeom prst="arc">
                    <a:avLst/>
                  </a:prstGeom>
                  <a:solidFill>
                    <a:sysClr val="window" lastClr="FFFFFF"/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881BFAE0-8785-45ED-AE9F-DAEFB393C0D4}"/>
                    </a:ext>
                  </a:extLst>
                </p:cNvPr>
                <p:cNvGrpSpPr/>
                <p:nvPr/>
              </p:nvGrpSpPr>
              <p:grpSpPr>
                <a:xfrm flipV="1">
                  <a:off x="2209798" y="2208129"/>
                  <a:ext cx="458934" cy="78581"/>
                  <a:chOff x="2209800" y="2133601"/>
                  <a:chExt cx="458934" cy="78581"/>
                </a:xfrm>
              </p:grpSpPr>
              <p:sp>
                <p:nvSpPr>
                  <p:cNvPr id="21" name="Arc 20">
                    <a:extLst>
                      <a:ext uri="{FF2B5EF4-FFF2-40B4-BE49-F238E27FC236}">
                        <a16:creationId xmlns:a16="http://schemas.microsoft.com/office/drawing/2014/main" id="{DBDBE17C-DA33-497C-BCE8-DCAEF1D0187B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solidFill>
                    <a:srgbClr val="E7E6E6">
                      <a:lumMod val="75000"/>
                    </a:srgbClr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" name="Arc 21">
                    <a:extLst>
                      <a:ext uri="{FF2B5EF4-FFF2-40B4-BE49-F238E27FC236}">
                        <a16:creationId xmlns:a16="http://schemas.microsoft.com/office/drawing/2014/main" id="{9EB47D33-6DBB-4B53-A5D3-AD645EAB0958}"/>
                      </a:ext>
                    </a:extLst>
                  </p:cNvPr>
                  <p:cNvSpPr/>
                  <p:nvPr/>
                </p:nvSpPr>
                <p:spPr>
                  <a:xfrm flipV="1">
                    <a:off x="2209800" y="2133601"/>
                    <a:ext cx="228600" cy="76200"/>
                  </a:xfrm>
                  <a:prstGeom prst="arc">
                    <a:avLst/>
                  </a:prstGeom>
                  <a:solidFill>
                    <a:sysClr val="window" lastClr="FFFFFF"/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6" name="Trapezoid 15">
                <a:extLst>
                  <a:ext uri="{FF2B5EF4-FFF2-40B4-BE49-F238E27FC236}">
                    <a16:creationId xmlns:a16="http://schemas.microsoft.com/office/drawing/2014/main" id="{526DFDF6-7283-4C6A-BDA2-29E46C53E335}"/>
                  </a:ext>
                </a:extLst>
              </p:cNvPr>
              <p:cNvSpPr/>
              <p:nvPr/>
            </p:nvSpPr>
            <p:spPr>
              <a:xfrm rot="16200000" flipH="1">
                <a:off x="4902204" y="1699864"/>
                <a:ext cx="258782" cy="2549383"/>
              </a:xfrm>
              <a:prstGeom prst="trapezoid">
                <a:avLst/>
              </a:prstGeom>
              <a:solidFill>
                <a:srgbClr val="AFAB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FD9CD555-8200-47F3-8C77-FDB0DB1FEC38}"/>
              </a:ext>
            </a:extLst>
          </p:cNvPr>
          <p:cNvSpPr txBox="1"/>
          <p:nvPr/>
        </p:nvSpPr>
        <p:spPr>
          <a:xfrm>
            <a:off x="2843251" y="5583324"/>
            <a:ext cx="3297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NB: sentiment </a:t>
            </a:r>
            <a:r>
              <a:rPr lang="en-US" sz="2000" b="0" i="0">
                <a:effectLst/>
                <a:latin typeface="Google Sans"/>
              </a:rPr>
              <a:t>≠</a:t>
            </a:r>
            <a:r>
              <a:rPr lang="en-US" b="0" i="0">
                <a:solidFill>
                  <a:srgbClr val="202124"/>
                </a:solidFill>
                <a:effectLst/>
                <a:latin typeface="Google Sans"/>
              </a:rPr>
              <a:t> </a:t>
            </a:r>
            <a:r>
              <a:rPr lang="en-US"/>
              <a:t>emotion </a:t>
            </a:r>
          </a:p>
        </p:txBody>
      </p:sp>
    </p:spTree>
    <p:extLst>
      <p:ext uri="{BB962C8B-B14F-4D97-AF65-F5344CB8AC3E}">
        <p14:creationId xmlns:p14="http://schemas.microsoft.com/office/powerpoint/2010/main" val="320764988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Much More than Just intonation!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58982" cy="4230329"/>
          </a:xfrm>
        </p:spPr>
        <p:txBody>
          <a:bodyPr numCol="2"/>
          <a:lstStyle/>
          <a:p>
            <a:pPr marL="514350" indent="-514350">
              <a:buAutoNum type="arabicPeriod"/>
            </a:pPr>
            <a:r>
              <a:rPr lang="en-US" sz="2400" dirty="0"/>
              <a:t>Flat in pitch</a:t>
            </a:r>
          </a:p>
          <a:p>
            <a:pPr marL="514350" indent="-514350">
              <a:buAutoNum type="arabicPeriod"/>
            </a:pPr>
            <a:r>
              <a:rPr lang="en-US" sz="2400" dirty="0"/>
              <a:t>Lengthened</a:t>
            </a:r>
          </a:p>
          <a:p>
            <a:pPr marL="514350" indent="-514350">
              <a:buAutoNum type="arabicPeriod"/>
            </a:pPr>
            <a:r>
              <a:rPr lang="en-US" sz="2400" dirty="0"/>
              <a:t>Pitch drop </a:t>
            </a:r>
          </a:p>
          <a:p>
            <a:pPr marL="400050" lvl="1" indent="0">
              <a:buNone/>
            </a:pPr>
            <a:r>
              <a:rPr lang="en-US" sz="2000" dirty="0"/>
              <a:t>a. small, </a:t>
            </a:r>
          </a:p>
          <a:p>
            <a:pPr marL="400050" lvl="1" indent="0">
              <a:buNone/>
            </a:pPr>
            <a:r>
              <a:rPr lang="en-US" sz="2000" dirty="0"/>
              <a:t>b. consistent-</a:t>
            </a:r>
            <a:r>
              <a:rPr lang="en-US" sz="2000" dirty="0" err="1"/>
              <a:t>ish</a:t>
            </a:r>
            <a:endParaRPr lang="en-US" sz="2000" dirty="0"/>
          </a:p>
          <a:p>
            <a:pPr marL="514350" indent="-514350">
              <a:buAutoNum type="arabicPeriod"/>
            </a:pPr>
            <a:r>
              <a:rPr lang="en-US" sz="2400" dirty="0"/>
              <a:t>High in pitch</a:t>
            </a:r>
          </a:p>
          <a:p>
            <a:pPr marL="514350" indent="-514350">
              <a:buAutoNum type="arabicPeriod"/>
            </a:pPr>
            <a:r>
              <a:rPr lang="en-US" sz="2400" dirty="0"/>
              <a:t>Even in intensity</a:t>
            </a:r>
          </a:p>
          <a:p>
            <a:pPr marL="514350" indent="-514350">
              <a:buAutoNum type="arabicPeriod"/>
            </a:pPr>
            <a:r>
              <a:rPr lang="en-US" sz="2400" dirty="0"/>
              <a:t>High in </a:t>
            </a:r>
            <a:r>
              <a:rPr lang="en-US" sz="2400" dirty="0" err="1"/>
              <a:t>harmonicity</a:t>
            </a:r>
            <a:endParaRPr lang="en-US" sz="2400" dirty="0"/>
          </a:p>
          <a:p>
            <a:pPr marL="514350" indent="-514350">
              <a:buAutoNum type="arabicPeriod"/>
            </a:pPr>
            <a:r>
              <a:rPr lang="en-US" sz="2400" dirty="0"/>
              <a:t>Loud</a:t>
            </a:r>
          </a:p>
          <a:p>
            <a:pPr marL="514350" indent="-514350">
              <a:buAutoNum type="arabicPeriod"/>
            </a:pPr>
            <a:r>
              <a:rPr lang="en-US" sz="2400" dirty="0"/>
              <a:t>Flat on lead-in too</a:t>
            </a:r>
          </a:p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r>
              <a:rPr lang="en-US" sz="2400" dirty="0"/>
              <a:t>Second syllable</a:t>
            </a:r>
          </a:p>
          <a:p>
            <a:pPr marL="914400" lvl="1" indent="-514350">
              <a:buAutoNum type="alphaLcPeriod"/>
            </a:pPr>
            <a:r>
              <a:rPr lang="en-US" sz="2000" dirty="0"/>
              <a:t>Less flat</a:t>
            </a:r>
          </a:p>
          <a:p>
            <a:pPr marL="914400" lvl="1" indent="-514350">
              <a:buAutoNum type="alphaLcPeriod"/>
            </a:pPr>
            <a:r>
              <a:rPr lang="en-US" sz="2000" dirty="0"/>
              <a:t>Longer</a:t>
            </a:r>
          </a:p>
          <a:p>
            <a:pPr marL="914400" lvl="1" indent="-514350">
              <a:buAutoNum type="alphaLcPeriod"/>
            </a:pPr>
            <a:r>
              <a:rPr lang="en-US" sz="2000" dirty="0"/>
              <a:t>More harmonic</a:t>
            </a:r>
          </a:p>
          <a:p>
            <a:pPr marL="0" indent="0">
              <a:buNone/>
            </a:pPr>
            <a:r>
              <a:rPr lang="en-US" sz="2400" dirty="0"/>
              <a:t>10. Drop is fast</a:t>
            </a:r>
          </a:p>
          <a:p>
            <a:pPr marL="0" indent="0">
              <a:buNone/>
            </a:pPr>
            <a:r>
              <a:rPr lang="en-US" sz="2400" dirty="0"/>
              <a:t>11. Silent after end</a:t>
            </a:r>
          </a:p>
          <a:p>
            <a:pPr marL="0" indent="0">
              <a:buNone/>
            </a:pPr>
            <a:r>
              <a:rPr lang="en-US" sz="2400" dirty="0"/>
              <a:t>12. </a:t>
            </a:r>
            <a:r>
              <a:rPr lang="en-US" sz="2400" dirty="0" err="1"/>
              <a:t>Downstep</a:t>
            </a:r>
            <a:r>
              <a:rPr lang="en-US" sz="2400" dirty="0"/>
              <a:t> at volume dip</a:t>
            </a:r>
          </a:p>
          <a:p>
            <a:pPr marL="0" indent="0">
              <a:buNone/>
            </a:pPr>
            <a:r>
              <a:rPr lang="en-US" sz="2400" dirty="0"/>
              <a:t>13. Preceding </a:t>
            </a:r>
            <a:r>
              <a:rPr lang="en-US" sz="2400" dirty="0" err="1"/>
              <a:t>upstep</a:t>
            </a:r>
            <a:r>
              <a:rPr lang="en-US" sz="2400" dirty="0"/>
              <a:t> common</a:t>
            </a:r>
          </a:p>
          <a:p>
            <a:pPr marL="0" indent="0">
              <a:buNone/>
            </a:pPr>
            <a:r>
              <a:rPr lang="en-US" sz="2400" dirty="0"/>
              <a:t>14. First syllable</a:t>
            </a:r>
          </a:p>
          <a:p>
            <a:pPr marL="0" indent="0">
              <a:buNone/>
            </a:pPr>
            <a:r>
              <a:rPr lang="en-US" sz="2400" dirty="0"/>
              <a:t>       </a:t>
            </a:r>
            <a:r>
              <a:rPr lang="en-US" sz="2000" dirty="0"/>
              <a:t>a. articulatory precision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57199" y="6207690"/>
            <a:ext cx="5955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Based on production studies and corpus-based rule refinement </a:t>
            </a:r>
          </a:p>
          <a:p>
            <a:r>
              <a:rPr lang="en-US" sz="1600" dirty="0"/>
              <a:t>(Day-O’Connell 2013, Niebuhr 2015, Ward 2019)</a:t>
            </a:r>
          </a:p>
        </p:txBody>
      </p:sp>
    </p:spTree>
    <p:extLst>
      <p:ext uri="{BB962C8B-B14F-4D97-AF65-F5344CB8AC3E}">
        <p14:creationId xmlns:p14="http://schemas.microsoft.com/office/powerpoint/2010/main" val="109678996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19" y="228600"/>
            <a:ext cx="8868697" cy="1143000"/>
          </a:xfrm>
        </p:spPr>
        <p:txBody>
          <a:bodyPr/>
          <a:lstStyle/>
          <a:p>
            <a:r>
              <a:rPr lang="en-US" sz="4000" dirty="0"/>
              <a:t>How Does Prosody Convey Meaning?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657" y="1665514"/>
            <a:ext cx="7554686" cy="338545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Consider intonation contours / melodies / tunes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457200" indent="-457200">
              <a:buAutoNum type="arabicPeriod"/>
            </a:pPr>
            <a:r>
              <a:rPr lang="en-US" sz="2400" dirty="0"/>
              <a:t>Are these symbolic/phonological/categorical? </a:t>
            </a:r>
          </a:p>
          <a:p>
            <a:pPr marL="800100" lvl="2" indent="0">
              <a:buNone/>
            </a:pPr>
            <a:r>
              <a:rPr lang="en-US" sz="1800" dirty="0"/>
              <a:t>e.g. L*_HL-H% 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2. Are these about intonation alone?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190" y="2410545"/>
            <a:ext cx="3653620" cy="9476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C8AD64-023E-4373-927C-5966C6D39C55}"/>
              </a:ext>
            </a:extLst>
          </p:cNvPr>
          <p:cNvSpPr txBox="1"/>
          <p:nvPr/>
        </p:nvSpPr>
        <p:spPr>
          <a:xfrm>
            <a:off x="794657" y="6358855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(Liberman and Sag, 1974)</a:t>
            </a:r>
          </a:p>
        </p:txBody>
      </p:sp>
    </p:spTree>
    <p:extLst>
      <p:ext uri="{BB962C8B-B14F-4D97-AF65-F5344CB8AC3E}">
        <p14:creationId xmlns:p14="http://schemas.microsoft.com/office/powerpoint/2010/main" val="318230524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 flipH="1">
            <a:off x="5816840" y="1727622"/>
            <a:ext cx="125178" cy="338856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650409" y="1351728"/>
            <a:ext cx="8654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offering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15647" y="5474848"/>
            <a:ext cx="9573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laughing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48022" y="3459520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suggesting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97820" y="4625745"/>
            <a:ext cx="1059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imagining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42436" y="3201513"/>
            <a:ext cx="1596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correcting</a:t>
            </a:r>
          </a:p>
          <a:p>
            <a:r>
              <a:rPr lang="en-US" sz="1600" dirty="0"/>
              <a:t>misconceptions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43984" y="4783577"/>
            <a:ext cx="1165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partial </a:t>
            </a:r>
          </a:p>
          <a:p>
            <a:r>
              <a:rPr lang="en-US" sz="1600" dirty="0"/>
              <a:t>agreement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53732" y="2066478"/>
            <a:ext cx="8787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inviting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94613" y="2148216"/>
            <a:ext cx="11416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requesting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62270" y="121531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threatening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31203" y="3645254"/>
            <a:ext cx="1220206" cy="338554"/>
          </a:xfrm>
          <a:prstGeom prst="rect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>
            <a:spAutoFit/>
          </a:bodyPr>
          <a:lstStyle/>
          <a:p>
            <a:r>
              <a:rPr lang="en-US" sz="1600" dirty="0"/>
              <a:t>reminiscing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4680" y="4247946"/>
            <a:ext cx="1277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speculating </a:t>
            </a: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1117039" y="4413319"/>
            <a:ext cx="0" cy="372272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4066712" y="1593711"/>
            <a:ext cx="630821" cy="623224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2554781" y="3216424"/>
            <a:ext cx="202761" cy="418618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28" idx="0"/>
          </p:cNvCxnSpPr>
          <p:nvPr/>
        </p:nvCxnSpPr>
        <p:spPr>
          <a:xfrm flipV="1">
            <a:off x="2625089" y="5029252"/>
            <a:ext cx="450766" cy="427490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5099378" y="3841976"/>
            <a:ext cx="611501" cy="334746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415059" y="2257622"/>
            <a:ext cx="114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grounding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3897801" y="2565773"/>
            <a:ext cx="639100" cy="893747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22" idx="0"/>
          </p:cNvCxnSpPr>
          <p:nvPr/>
        </p:nvCxnSpPr>
        <p:spPr>
          <a:xfrm flipH="1" flipV="1">
            <a:off x="1851410" y="1959750"/>
            <a:ext cx="134222" cy="297872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566130" y="5387849"/>
            <a:ext cx="488386" cy="253559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50409" y="4063060"/>
            <a:ext cx="1175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expressing</a:t>
            </a:r>
          </a:p>
          <a:p>
            <a:r>
              <a:rPr lang="en-US" sz="1600" dirty="0"/>
              <a:t>approval 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4354926" y="5247228"/>
            <a:ext cx="368400" cy="339961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054516" y="5456742"/>
            <a:ext cx="114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playing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2205483" y="2614762"/>
            <a:ext cx="145875" cy="235343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7" idx="3"/>
            <a:endCxn id="9" idx="1"/>
          </p:cNvCxnSpPr>
          <p:nvPr/>
        </p:nvCxnSpPr>
        <p:spPr>
          <a:xfrm flipV="1">
            <a:off x="5123344" y="3493901"/>
            <a:ext cx="1019092" cy="134896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5461134" y="4605033"/>
            <a:ext cx="249745" cy="143788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37516" y="4810411"/>
            <a:ext cx="800219" cy="584775"/>
          </a:xfrm>
          <a:prstGeom prst="rect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>
            <a:spAutoFit/>
          </a:bodyPr>
          <a:lstStyle/>
          <a:p>
            <a:r>
              <a:rPr lang="en-US" sz="1600" dirty="0"/>
              <a:t>losing</a:t>
            </a:r>
          </a:p>
          <a:p>
            <a:r>
              <a:rPr lang="en-US" sz="1600" dirty="0"/>
              <a:t>control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344676" y="2629472"/>
            <a:ext cx="1180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incredulity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737432" y="1636584"/>
            <a:ext cx="10278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inviting </a:t>
            </a:r>
          </a:p>
          <a:p>
            <a:r>
              <a:rPr lang="en-US" sz="1600" dirty="0"/>
              <a:t>inference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7285156" y="3072186"/>
            <a:ext cx="301980" cy="326511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0"/>
          </p:cNvCxnSpPr>
          <p:nvPr/>
        </p:nvCxnSpPr>
        <p:spPr>
          <a:xfrm flipV="1">
            <a:off x="6940892" y="2303653"/>
            <a:ext cx="133420" cy="897860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21570" y="1600463"/>
            <a:ext cx="2215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seeking confirmation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3003050" y="1912372"/>
            <a:ext cx="325789" cy="304563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614787" y="3946244"/>
            <a:ext cx="889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mixed</a:t>
            </a:r>
          </a:p>
          <a:p>
            <a:r>
              <a:rPr lang="en-US" sz="1600" dirty="0"/>
              <a:t>feelings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6279948" y="1990858"/>
            <a:ext cx="384349" cy="142332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5000492" y="2500969"/>
            <a:ext cx="661235" cy="928005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69224" y="4015398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distress</a:t>
            </a:r>
          </a:p>
        </p:txBody>
      </p:sp>
      <p:cxnSp>
        <p:nvCxnSpPr>
          <p:cNvPr id="43" name="Straight Connector 42"/>
          <p:cNvCxnSpPr>
            <a:stCxn id="10" idx="1"/>
          </p:cNvCxnSpPr>
          <p:nvPr/>
        </p:nvCxnSpPr>
        <p:spPr>
          <a:xfrm flipH="1" flipV="1">
            <a:off x="5526006" y="5018788"/>
            <a:ext cx="1017978" cy="57177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797456" y="2850105"/>
            <a:ext cx="1050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new topic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3537149" y="3716735"/>
            <a:ext cx="336207" cy="74459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664556" y="4657520"/>
            <a:ext cx="869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shared </a:t>
            </a:r>
          </a:p>
          <a:p>
            <a:r>
              <a:rPr lang="en-US" sz="1600" dirty="0"/>
              <a:t>feeling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2874426" y="5659145"/>
            <a:ext cx="541221" cy="369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7371493" y="4546604"/>
            <a:ext cx="381155" cy="368062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694935" y="3894954"/>
            <a:ext cx="229419" cy="681546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3125959" y="4065784"/>
            <a:ext cx="203456" cy="525786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2598998" y="4055696"/>
            <a:ext cx="198822" cy="180400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 flipV="1">
            <a:off x="2598998" y="4599455"/>
            <a:ext cx="202709" cy="213671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7007790" y="3880077"/>
            <a:ext cx="109780" cy="880114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 flipV="1">
            <a:off x="7587136" y="2331415"/>
            <a:ext cx="165512" cy="291624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99089" y="3345944"/>
            <a:ext cx="1164101" cy="338554"/>
          </a:xfrm>
          <a:prstGeom prst="rect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>
            <a:spAutoFit/>
          </a:bodyPr>
          <a:lstStyle/>
          <a:p>
            <a:r>
              <a:rPr lang="en-US" sz="1600" dirty="0"/>
              <a:t>storytelling</a:t>
            </a:r>
          </a:p>
        </p:txBody>
      </p:sp>
      <p:cxnSp>
        <p:nvCxnSpPr>
          <p:cNvPr id="56" name="Straight Connector 55"/>
          <p:cNvCxnSpPr/>
          <p:nvPr/>
        </p:nvCxnSpPr>
        <p:spPr>
          <a:xfrm>
            <a:off x="2022954" y="3596308"/>
            <a:ext cx="232633" cy="233612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217242" y="1118946"/>
            <a:ext cx="10615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asking </a:t>
            </a:r>
          </a:p>
          <a:p>
            <a:r>
              <a:rPr lang="en-US" sz="1600" dirty="0"/>
              <a:t>questions</a:t>
            </a:r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3528806" y="1756103"/>
            <a:ext cx="7020" cy="476753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3018420" y="1499920"/>
            <a:ext cx="198822" cy="180400"/>
          </a:xfrm>
          <a:prstGeom prst="line">
            <a:avLst/>
          </a:prstGeom>
          <a:ln w="76200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4137"/>
          </a:xfrm>
        </p:spPr>
        <p:txBody>
          <a:bodyPr/>
          <a:lstStyle/>
          <a:p>
            <a:r>
              <a:rPr lang="en-US" sz="3600" dirty="0"/>
              <a:t>Meanings in English</a:t>
            </a:r>
          </a:p>
        </p:txBody>
      </p:sp>
      <p:sp>
        <p:nvSpPr>
          <p:cNvPr id="65" name="Rectangle 64"/>
          <p:cNvSpPr/>
          <p:nvPr/>
        </p:nvSpPr>
        <p:spPr>
          <a:xfrm>
            <a:off x="655446" y="6315697"/>
            <a:ext cx="4878259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</a:rPr>
              <a:t>#15  Sprawling networks of meanings</a:t>
            </a:r>
          </a:p>
        </p:txBody>
      </p:sp>
    </p:spTree>
    <p:extLst>
      <p:ext uri="{BB962C8B-B14F-4D97-AF65-F5344CB8AC3E}">
        <p14:creationId xmlns:p14="http://schemas.microsoft.com/office/powerpoint/2010/main" val="410770743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69224" y="1118946"/>
            <a:ext cx="7855775" cy="4694456"/>
            <a:chOff x="1850750" y="1118946"/>
            <a:chExt cx="7855775" cy="4694456"/>
          </a:xfrm>
        </p:grpSpPr>
        <p:cxnSp>
          <p:nvCxnSpPr>
            <p:cNvPr id="21" name="Straight Connector 20"/>
            <p:cNvCxnSpPr/>
            <p:nvPr/>
          </p:nvCxnSpPr>
          <p:spPr>
            <a:xfrm flipH="1">
              <a:off x="6998366" y="1727622"/>
              <a:ext cx="125178" cy="338856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6831935" y="1351728"/>
              <a:ext cx="8654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offering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97173" y="5474848"/>
              <a:ext cx="957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laughing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29548" y="3459520"/>
              <a:ext cx="11753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suggesting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79346" y="4625745"/>
              <a:ext cx="1059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imagining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23962" y="3201513"/>
              <a:ext cx="159691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correcting</a:t>
              </a:r>
            </a:p>
            <a:p>
              <a:r>
                <a:rPr lang="en-US" sz="1600" dirty="0"/>
                <a:t>misconceptions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725510" y="4783577"/>
              <a:ext cx="11657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partial </a:t>
              </a:r>
            </a:p>
            <a:p>
              <a:r>
                <a:rPr lang="en-US" sz="1600" dirty="0"/>
                <a:t>agreement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535258" y="2066478"/>
              <a:ext cx="8787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inviting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76139" y="2148216"/>
              <a:ext cx="11416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requesting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543796" y="1215311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threatening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12729" y="3645254"/>
              <a:ext cx="1220206" cy="338554"/>
            </a:xfrm>
            <a:prstGeom prst="rect">
              <a:avLst/>
            </a:prstGeom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>
              <a:spAutoFit/>
            </a:bodyPr>
            <a:lstStyle/>
            <a:p>
              <a:r>
                <a:rPr lang="en-US" sz="1600" dirty="0"/>
                <a:t>reminiscing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826206" y="4247946"/>
              <a:ext cx="12779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speculating 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flipV="1">
              <a:off x="2298565" y="4413319"/>
              <a:ext cx="0" cy="372272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5248238" y="1593711"/>
              <a:ext cx="630821" cy="623224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 flipV="1">
              <a:off x="3736307" y="3216424"/>
              <a:ext cx="202761" cy="418618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28" idx="0"/>
            </p:cNvCxnSpPr>
            <p:nvPr/>
          </p:nvCxnSpPr>
          <p:spPr>
            <a:xfrm flipV="1">
              <a:off x="3806615" y="5029252"/>
              <a:ext cx="450766" cy="427490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 flipV="1">
              <a:off x="6280904" y="3841976"/>
              <a:ext cx="611501" cy="334746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596585" y="2257622"/>
              <a:ext cx="11411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grounding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5079327" y="2565773"/>
              <a:ext cx="639100" cy="893747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22" idx="0"/>
            </p:cNvCxnSpPr>
            <p:nvPr/>
          </p:nvCxnSpPr>
          <p:spPr>
            <a:xfrm flipH="1" flipV="1">
              <a:off x="3032936" y="1959750"/>
              <a:ext cx="134222" cy="297872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747656" y="5387849"/>
              <a:ext cx="488386" cy="253559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6831935" y="4063060"/>
              <a:ext cx="11753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expressing</a:t>
              </a:r>
            </a:p>
            <a:p>
              <a:r>
                <a:rPr lang="en-US" sz="1600" dirty="0"/>
                <a:t>approval 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 flipH="1">
              <a:off x="5536452" y="5247228"/>
              <a:ext cx="368400" cy="339961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3236042" y="5456742"/>
              <a:ext cx="11411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playing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387009" y="2614762"/>
              <a:ext cx="145875" cy="235343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7" idx="3"/>
              <a:endCxn id="9" idx="1"/>
            </p:cNvCxnSpPr>
            <p:nvPr/>
          </p:nvCxnSpPr>
          <p:spPr>
            <a:xfrm flipV="1">
              <a:off x="6304870" y="3493901"/>
              <a:ext cx="1019092" cy="134896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6642660" y="4605033"/>
              <a:ext cx="249745" cy="143788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1919042" y="4810411"/>
              <a:ext cx="800219" cy="584775"/>
            </a:xfrm>
            <a:prstGeom prst="rect">
              <a:avLst/>
            </a:prstGeom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>
              <a:spAutoFit/>
            </a:bodyPr>
            <a:lstStyle/>
            <a:p>
              <a:r>
                <a:rPr lang="en-US" sz="1600" dirty="0"/>
                <a:t>losing</a:t>
              </a:r>
            </a:p>
            <a:p>
              <a:r>
                <a:rPr lang="en-US" sz="1600" dirty="0"/>
                <a:t>control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526202" y="2629472"/>
              <a:ext cx="11803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incredulity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918958" y="1636584"/>
              <a:ext cx="10278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inviting </a:t>
              </a:r>
            </a:p>
            <a:p>
              <a:r>
                <a:rPr lang="en-US" sz="1600" dirty="0"/>
                <a:t>inference</a:t>
              </a:r>
            </a:p>
          </p:txBody>
        </p:sp>
        <p:cxnSp>
          <p:nvCxnSpPr>
            <p:cNvPr id="35" name="Straight Connector 34"/>
            <p:cNvCxnSpPr/>
            <p:nvPr/>
          </p:nvCxnSpPr>
          <p:spPr>
            <a:xfrm flipV="1">
              <a:off x="8466682" y="3072186"/>
              <a:ext cx="301980" cy="326511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9" idx="0"/>
            </p:cNvCxnSpPr>
            <p:nvPr/>
          </p:nvCxnSpPr>
          <p:spPr>
            <a:xfrm flipV="1">
              <a:off x="8122418" y="2303653"/>
              <a:ext cx="133420" cy="897860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2103096" y="1600463"/>
              <a:ext cx="22153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seeking confirmation</a:t>
              </a: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4184576" y="1912372"/>
              <a:ext cx="325789" cy="304563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8796313" y="3946244"/>
              <a:ext cx="8899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mixed</a:t>
              </a:r>
            </a:p>
            <a:p>
              <a:r>
                <a:rPr lang="en-US" sz="1600" dirty="0"/>
                <a:t>feelings</a:t>
              </a:r>
            </a:p>
          </p:txBody>
        </p:sp>
        <p:cxnSp>
          <p:nvCxnSpPr>
            <p:cNvPr id="40" name="Straight Connector 39"/>
            <p:cNvCxnSpPr/>
            <p:nvPr/>
          </p:nvCxnSpPr>
          <p:spPr>
            <a:xfrm flipH="1">
              <a:off x="7461474" y="1990858"/>
              <a:ext cx="384349" cy="142332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6182018" y="2500969"/>
              <a:ext cx="661235" cy="928005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1850750" y="4015398"/>
              <a:ext cx="8915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distress</a:t>
              </a:r>
            </a:p>
          </p:txBody>
        </p:sp>
        <p:cxnSp>
          <p:nvCxnSpPr>
            <p:cNvPr id="43" name="Straight Connector 42"/>
            <p:cNvCxnSpPr>
              <a:stCxn id="10" idx="1"/>
            </p:cNvCxnSpPr>
            <p:nvPr/>
          </p:nvCxnSpPr>
          <p:spPr>
            <a:xfrm flipH="1" flipV="1">
              <a:off x="6707532" y="5018788"/>
              <a:ext cx="1017978" cy="57177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2978982" y="2850105"/>
              <a:ext cx="10502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new topic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 flipH="1">
              <a:off x="4718675" y="3716735"/>
              <a:ext cx="336207" cy="74459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5846082" y="4657520"/>
              <a:ext cx="8691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shared </a:t>
              </a:r>
            </a:p>
            <a:p>
              <a:r>
                <a:rPr lang="en-US" sz="1600" dirty="0"/>
                <a:t>feeling</a:t>
              </a: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4055952" y="5659145"/>
              <a:ext cx="541221" cy="369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V="1">
              <a:off x="8553019" y="4546604"/>
              <a:ext cx="381155" cy="368062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5876461" y="3894954"/>
              <a:ext cx="229419" cy="681546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 flipV="1">
              <a:off x="4307485" y="4065784"/>
              <a:ext cx="203456" cy="525786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V="1">
              <a:off x="3780524" y="4055696"/>
              <a:ext cx="198822" cy="180400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 flipV="1">
              <a:off x="3780524" y="4599455"/>
              <a:ext cx="202709" cy="213671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V="1">
              <a:off x="8189316" y="3880077"/>
              <a:ext cx="109780" cy="880114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H="1" flipV="1">
              <a:off x="8768662" y="2331415"/>
              <a:ext cx="165512" cy="291624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1980615" y="3345944"/>
              <a:ext cx="1164101" cy="338554"/>
            </a:xfrm>
            <a:prstGeom prst="rect">
              <a:avLst/>
            </a:prstGeom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>
              <a:spAutoFit/>
            </a:bodyPr>
            <a:lstStyle/>
            <a:p>
              <a:r>
                <a:rPr lang="en-US" sz="1600" dirty="0"/>
                <a:t>storytelling</a:t>
              </a:r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3204480" y="3596308"/>
              <a:ext cx="232633" cy="233612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4398768" y="1118946"/>
              <a:ext cx="10615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asking </a:t>
              </a:r>
            </a:p>
            <a:p>
              <a:r>
                <a:rPr lang="en-US" sz="1600" dirty="0"/>
                <a:t>questions</a:t>
              </a:r>
            </a:p>
          </p:txBody>
        </p:sp>
        <p:cxnSp>
          <p:nvCxnSpPr>
            <p:cNvPr id="58" name="Straight Connector 57"/>
            <p:cNvCxnSpPr/>
            <p:nvPr/>
          </p:nvCxnSpPr>
          <p:spPr>
            <a:xfrm flipH="1">
              <a:off x="4710332" y="1756103"/>
              <a:ext cx="7020" cy="476753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V="1">
              <a:off x="4199946" y="1499920"/>
              <a:ext cx="198822" cy="180400"/>
            </a:xfrm>
            <a:prstGeom prst="line">
              <a:avLst/>
            </a:prstGeom>
            <a:ln w="76200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952059" y="0"/>
            <a:ext cx="8229600" cy="964137"/>
          </a:xfrm>
        </p:spPr>
        <p:txBody>
          <a:bodyPr/>
          <a:lstStyle/>
          <a:p>
            <a:r>
              <a:rPr lang="en-US" sz="3600" dirty="0"/>
              <a:t>Meanings in English, etc. </a:t>
            </a:r>
          </a:p>
        </p:txBody>
      </p:sp>
      <p:sp>
        <p:nvSpPr>
          <p:cNvPr id="65" name="Rectangle 64"/>
          <p:cNvSpPr/>
          <p:nvPr/>
        </p:nvSpPr>
        <p:spPr>
          <a:xfrm>
            <a:off x="655446" y="6315697"/>
            <a:ext cx="4878259" cy="430887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</a:rPr>
              <a:t>#12  Sprawling networks of meanings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5373840" y="876268"/>
            <a:ext cx="3351510" cy="2117559"/>
            <a:chOff x="5373840" y="876268"/>
            <a:chExt cx="3351510" cy="2117559"/>
          </a:xfrm>
        </p:grpSpPr>
        <p:cxnSp>
          <p:nvCxnSpPr>
            <p:cNvPr id="66" name="Straight Connector 65"/>
            <p:cNvCxnSpPr/>
            <p:nvPr/>
          </p:nvCxnSpPr>
          <p:spPr bwMode="auto">
            <a:xfrm flipV="1">
              <a:off x="6515839" y="1077141"/>
              <a:ext cx="212897" cy="151557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bg2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6694025" y="87626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2">
                      <a:lumMod val="50000"/>
                      <a:lumOff val="50000"/>
                    </a:schemeClr>
                  </a:solidFill>
                </a:rPr>
                <a:t>but not in German</a:t>
              </a:r>
            </a:p>
          </p:txBody>
        </p:sp>
        <p:sp>
          <p:nvSpPr>
            <p:cNvPr id="2" name="Oval 1"/>
            <p:cNvSpPr/>
            <p:nvPr/>
          </p:nvSpPr>
          <p:spPr bwMode="auto">
            <a:xfrm rot="1450424">
              <a:off x="5373840" y="1011309"/>
              <a:ext cx="1115119" cy="1982518"/>
            </a:xfrm>
            <a:prstGeom prst="ellipse">
              <a:avLst/>
            </a:prstGeom>
            <a:solidFill>
              <a:srgbClr val="E6D2AF">
                <a:alpha val="2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099233" y="3088167"/>
            <a:ext cx="2783114" cy="2861017"/>
            <a:chOff x="6099233" y="3088167"/>
            <a:chExt cx="2783114" cy="2861017"/>
          </a:xfrm>
        </p:grpSpPr>
        <p:sp>
          <p:nvSpPr>
            <p:cNvPr id="70" name="Oval 69"/>
            <p:cNvSpPr/>
            <p:nvPr/>
          </p:nvSpPr>
          <p:spPr bwMode="auto">
            <a:xfrm rot="5583627">
              <a:off x="6433660" y="2753740"/>
              <a:ext cx="905082" cy="1573935"/>
            </a:xfrm>
            <a:prstGeom prst="ellipse">
              <a:avLst/>
            </a:prstGeom>
            <a:solidFill>
              <a:srgbClr val="E6D2AF">
                <a:alpha val="2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748703" y="5302853"/>
              <a:ext cx="11336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2">
                      <a:lumMod val="10000"/>
                      <a:lumOff val="90000"/>
                    </a:schemeClr>
                  </a:solidFill>
                </a:rPr>
                <a:t>but not in</a:t>
              </a:r>
            </a:p>
            <a:p>
              <a:r>
                <a:rPr lang="en-US" dirty="0">
                  <a:solidFill>
                    <a:schemeClr val="bg2">
                      <a:lumMod val="10000"/>
                      <a:lumOff val="90000"/>
                    </a:schemeClr>
                  </a:solidFill>
                </a:rPr>
                <a:t>Swedish</a:t>
              </a:r>
            </a:p>
          </p:txBody>
        </p:sp>
        <p:cxnSp>
          <p:nvCxnSpPr>
            <p:cNvPr id="72" name="Straight Connector 71"/>
            <p:cNvCxnSpPr/>
            <p:nvPr/>
          </p:nvCxnSpPr>
          <p:spPr bwMode="auto">
            <a:xfrm>
              <a:off x="7319140" y="3937846"/>
              <a:ext cx="665638" cy="1365007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bg2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3126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/>
              <a:t>Perceptions of Pitch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199" y="1420900"/>
            <a:ext cx="7551370" cy="910832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Factors affecting perceptions of lateness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9251" y="6340097"/>
            <a:ext cx="34526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(Niebuhr </a:t>
            </a:r>
            <a:r>
              <a:rPr lang="en-US" sz="1400" i="1" dirty="0"/>
              <a:t>et al</a:t>
            </a:r>
            <a:r>
              <a:rPr lang="en-US" sz="1400" dirty="0"/>
              <a:t>., 2011; Barnes </a:t>
            </a:r>
            <a:r>
              <a:rPr lang="en-US" sz="1400" i="1" dirty="0"/>
              <a:t>et al., </a:t>
            </a:r>
            <a:r>
              <a:rPr lang="en-US" sz="1400" dirty="0"/>
              <a:t>2012)</a:t>
            </a:r>
          </a:p>
        </p:txBody>
      </p:sp>
      <p:sp>
        <p:nvSpPr>
          <p:cNvPr id="6" name="Rectangle 5"/>
          <p:cNvSpPr/>
          <p:nvPr/>
        </p:nvSpPr>
        <p:spPr>
          <a:xfrm>
            <a:off x="635199" y="4917379"/>
            <a:ext cx="802950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</a:rPr>
              <a:t>#13  We don’t directly perceive pitch max (</a:t>
            </a:r>
            <a:r>
              <a:rPr lang="en-US" sz="2200" dirty="0" err="1">
                <a:solidFill>
                  <a:srgbClr val="FFFF00"/>
                </a:solidFill>
              </a:rPr>
              <a:t>avg</a:t>
            </a:r>
            <a:r>
              <a:rPr lang="en-US" sz="2200" dirty="0">
                <a:solidFill>
                  <a:srgbClr val="FFFF00"/>
                </a:solidFill>
              </a:rPr>
              <a:t>, min, height …) 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756859" y="2880366"/>
            <a:ext cx="640073" cy="640073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1396932" y="2880366"/>
            <a:ext cx="548634" cy="618429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6" name="Group 15"/>
          <p:cNvGrpSpPr/>
          <p:nvPr/>
        </p:nvGrpSpPr>
        <p:grpSpPr>
          <a:xfrm>
            <a:off x="2350240" y="2860187"/>
            <a:ext cx="1167242" cy="640073"/>
            <a:chOff x="914440" y="2880366"/>
            <a:chExt cx="1167242" cy="640073"/>
          </a:xfrm>
        </p:grpSpPr>
        <p:cxnSp>
          <p:nvCxnSpPr>
            <p:cNvPr id="17" name="Straight Connector 16"/>
            <p:cNvCxnSpPr/>
            <p:nvPr/>
          </p:nvCxnSpPr>
          <p:spPr bwMode="auto">
            <a:xfrm flipV="1">
              <a:off x="914440" y="2880366"/>
              <a:ext cx="640073" cy="64007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>
              <a:off x="1554513" y="2880366"/>
              <a:ext cx="527169" cy="294496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" name="Group 18"/>
          <p:cNvGrpSpPr/>
          <p:nvPr/>
        </p:nvGrpSpPr>
        <p:grpSpPr>
          <a:xfrm>
            <a:off x="4048663" y="2840008"/>
            <a:ext cx="1083665" cy="618429"/>
            <a:chOff x="1019482" y="2880366"/>
            <a:chExt cx="1083665" cy="618429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019482" y="2880367"/>
              <a:ext cx="535031" cy="314674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554513" y="2880366"/>
              <a:ext cx="548634" cy="618429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9" name="Straight Connector 28"/>
          <p:cNvCxnSpPr/>
          <p:nvPr/>
        </p:nvCxnSpPr>
        <p:spPr bwMode="auto">
          <a:xfrm>
            <a:off x="1396932" y="2606049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Freeform 29"/>
          <p:cNvSpPr/>
          <p:nvPr/>
        </p:nvSpPr>
        <p:spPr bwMode="auto">
          <a:xfrm>
            <a:off x="391103" y="3702636"/>
            <a:ext cx="1402365" cy="307260"/>
          </a:xfrm>
          <a:custGeom>
            <a:avLst/>
            <a:gdLst>
              <a:gd name="connsiteX0" fmla="*/ 0 w 2670772"/>
              <a:gd name="connsiteY0" fmla="*/ 921933 h 921933"/>
              <a:gd name="connsiteX1" fmla="*/ 669956 w 2670772"/>
              <a:gd name="connsiteY1" fmla="*/ 740864 h 921933"/>
              <a:gd name="connsiteX2" fmla="*/ 1167897 w 2670772"/>
              <a:gd name="connsiteY2" fmla="*/ 98068 h 921933"/>
              <a:gd name="connsiteX3" fmla="*/ 1620570 w 2670772"/>
              <a:gd name="connsiteY3" fmla="*/ 43747 h 921933"/>
              <a:gd name="connsiteX4" fmla="*/ 1991762 w 2670772"/>
              <a:gd name="connsiteY4" fmla="*/ 505474 h 921933"/>
              <a:gd name="connsiteX5" fmla="*/ 2281473 w 2670772"/>
              <a:gd name="connsiteY5" fmla="*/ 795185 h 921933"/>
              <a:gd name="connsiteX6" fmla="*/ 2670772 w 2670772"/>
              <a:gd name="connsiteY6" fmla="*/ 876666 h 92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0772" h="921933">
                <a:moveTo>
                  <a:pt x="0" y="921933"/>
                </a:moveTo>
                <a:cubicBezTo>
                  <a:pt x="237653" y="900054"/>
                  <a:pt x="475307" y="878175"/>
                  <a:pt x="669956" y="740864"/>
                </a:cubicBezTo>
                <a:cubicBezTo>
                  <a:pt x="864606" y="603553"/>
                  <a:pt x="1009461" y="214254"/>
                  <a:pt x="1167897" y="98068"/>
                </a:cubicBezTo>
                <a:cubicBezTo>
                  <a:pt x="1326333" y="-18118"/>
                  <a:pt x="1483259" y="-24154"/>
                  <a:pt x="1620570" y="43747"/>
                </a:cubicBezTo>
                <a:cubicBezTo>
                  <a:pt x="1757881" y="111648"/>
                  <a:pt x="1881612" y="380234"/>
                  <a:pt x="1991762" y="505474"/>
                </a:cubicBezTo>
                <a:cubicBezTo>
                  <a:pt x="2101913" y="630714"/>
                  <a:pt x="2168305" y="733320"/>
                  <a:pt x="2281473" y="795185"/>
                </a:cubicBezTo>
                <a:cubicBezTo>
                  <a:pt x="2394641" y="857050"/>
                  <a:pt x="2670772" y="876666"/>
                  <a:pt x="2670772" y="876666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3134273" y="2697488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4505858" y="2697488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40" name="Group 39"/>
          <p:cNvGrpSpPr/>
          <p:nvPr/>
        </p:nvGrpSpPr>
        <p:grpSpPr>
          <a:xfrm>
            <a:off x="5560105" y="2830633"/>
            <a:ext cx="1197281" cy="633329"/>
            <a:chOff x="5443369" y="2830633"/>
            <a:chExt cx="1197281" cy="633329"/>
          </a:xfrm>
        </p:grpSpPr>
        <p:sp>
          <p:nvSpPr>
            <p:cNvPr id="38" name="Freeform 37"/>
            <p:cNvSpPr/>
            <p:nvPr/>
          </p:nvSpPr>
          <p:spPr bwMode="auto">
            <a:xfrm>
              <a:off x="5443369" y="2840019"/>
              <a:ext cx="602429" cy="623943"/>
            </a:xfrm>
            <a:custGeom>
              <a:avLst/>
              <a:gdLst>
                <a:gd name="connsiteX0" fmla="*/ 0 w 602429"/>
                <a:gd name="connsiteY0" fmla="*/ 623943 h 623943"/>
                <a:gd name="connsiteX1" fmla="*/ 355003 w 602429"/>
                <a:gd name="connsiteY1" fmla="*/ 441063 h 623943"/>
                <a:gd name="connsiteX2" fmla="*/ 602429 w 602429"/>
                <a:gd name="connsiteY2" fmla="*/ 0 h 62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29" h="623943">
                  <a:moveTo>
                    <a:pt x="0" y="623943"/>
                  </a:moveTo>
                  <a:cubicBezTo>
                    <a:pt x="127299" y="584498"/>
                    <a:pt x="254598" y="545053"/>
                    <a:pt x="355003" y="441063"/>
                  </a:cubicBezTo>
                  <a:cubicBezTo>
                    <a:pt x="455408" y="337072"/>
                    <a:pt x="528918" y="168536"/>
                    <a:pt x="602429" y="0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 flipV="1">
              <a:off x="6038221" y="2830633"/>
              <a:ext cx="602429" cy="623943"/>
            </a:xfrm>
            <a:custGeom>
              <a:avLst/>
              <a:gdLst>
                <a:gd name="connsiteX0" fmla="*/ 0 w 602429"/>
                <a:gd name="connsiteY0" fmla="*/ 623943 h 623943"/>
                <a:gd name="connsiteX1" fmla="*/ 355003 w 602429"/>
                <a:gd name="connsiteY1" fmla="*/ 441063 h 623943"/>
                <a:gd name="connsiteX2" fmla="*/ 602429 w 602429"/>
                <a:gd name="connsiteY2" fmla="*/ 0 h 62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29" h="623943">
                  <a:moveTo>
                    <a:pt x="0" y="623943"/>
                  </a:moveTo>
                  <a:cubicBezTo>
                    <a:pt x="127299" y="584498"/>
                    <a:pt x="254598" y="545053"/>
                    <a:pt x="355003" y="441063"/>
                  </a:cubicBezTo>
                  <a:cubicBezTo>
                    <a:pt x="455408" y="337072"/>
                    <a:pt x="528918" y="168536"/>
                    <a:pt x="602429" y="0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 flipH="1">
            <a:off x="7320056" y="2821247"/>
            <a:ext cx="1197281" cy="633329"/>
            <a:chOff x="5443369" y="2830633"/>
            <a:chExt cx="1197281" cy="633329"/>
          </a:xfrm>
        </p:grpSpPr>
        <p:sp>
          <p:nvSpPr>
            <p:cNvPr id="42" name="Freeform 41"/>
            <p:cNvSpPr/>
            <p:nvPr/>
          </p:nvSpPr>
          <p:spPr bwMode="auto">
            <a:xfrm>
              <a:off x="5443369" y="2840019"/>
              <a:ext cx="602429" cy="623943"/>
            </a:xfrm>
            <a:custGeom>
              <a:avLst/>
              <a:gdLst>
                <a:gd name="connsiteX0" fmla="*/ 0 w 602429"/>
                <a:gd name="connsiteY0" fmla="*/ 623943 h 623943"/>
                <a:gd name="connsiteX1" fmla="*/ 355003 w 602429"/>
                <a:gd name="connsiteY1" fmla="*/ 441063 h 623943"/>
                <a:gd name="connsiteX2" fmla="*/ 602429 w 602429"/>
                <a:gd name="connsiteY2" fmla="*/ 0 h 62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29" h="623943">
                  <a:moveTo>
                    <a:pt x="0" y="623943"/>
                  </a:moveTo>
                  <a:cubicBezTo>
                    <a:pt x="127299" y="584498"/>
                    <a:pt x="254598" y="545053"/>
                    <a:pt x="355003" y="441063"/>
                  </a:cubicBezTo>
                  <a:cubicBezTo>
                    <a:pt x="455408" y="337072"/>
                    <a:pt x="528918" y="168536"/>
                    <a:pt x="602429" y="0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 flipV="1">
              <a:off x="6038221" y="2830633"/>
              <a:ext cx="602429" cy="623943"/>
            </a:xfrm>
            <a:custGeom>
              <a:avLst/>
              <a:gdLst>
                <a:gd name="connsiteX0" fmla="*/ 0 w 602429"/>
                <a:gd name="connsiteY0" fmla="*/ 623943 h 623943"/>
                <a:gd name="connsiteX1" fmla="*/ 355003 w 602429"/>
                <a:gd name="connsiteY1" fmla="*/ 441063 h 623943"/>
                <a:gd name="connsiteX2" fmla="*/ 602429 w 602429"/>
                <a:gd name="connsiteY2" fmla="*/ 0 h 62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29" h="623943">
                  <a:moveTo>
                    <a:pt x="0" y="623943"/>
                  </a:moveTo>
                  <a:cubicBezTo>
                    <a:pt x="127299" y="584498"/>
                    <a:pt x="254598" y="545053"/>
                    <a:pt x="355003" y="441063"/>
                  </a:cubicBezTo>
                  <a:cubicBezTo>
                    <a:pt x="455408" y="337072"/>
                    <a:pt x="528918" y="168536"/>
                    <a:pt x="602429" y="0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 bwMode="auto">
          <a:xfrm>
            <a:off x="6292505" y="2676023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7758139" y="2676023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27246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457201" y="1371600"/>
            <a:ext cx="8229599" cy="3243431"/>
          </a:xfrm>
          <a:prstGeom prst="roundRect">
            <a:avLst/>
          </a:prstGeom>
          <a:solidFill>
            <a:schemeClr val="tx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0110" y="1842072"/>
            <a:ext cx="7649110" cy="901208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>
                <a:solidFill>
                  <a:schemeClr val="bg2"/>
                </a:solidFill>
              </a:rPr>
              <a:t>Máybe</a:t>
            </a:r>
            <a:r>
              <a:rPr lang="en-US" i="1" dirty="0">
                <a:solidFill>
                  <a:schemeClr val="bg2"/>
                </a:solidFill>
              </a:rPr>
              <a:t> we can </a:t>
            </a:r>
            <a:r>
              <a:rPr lang="en-US" i="1" dirty="0" err="1">
                <a:solidFill>
                  <a:schemeClr val="bg2"/>
                </a:solidFill>
              </a:rPr>
              <a:t>tálk</a:t>
            </a:r>
            <a:r>
              <a:rPr lang="en-US" i="1" dirty="0">
                <a:solidFill>
                  <a:schemeClr val="bg2"/>
                </a:solidFill>
              </a:rPr>
              <a:t> more over </a:t>
            </a:r>
            <a:r>
              <a:rPr lang="en-US" i="1" dirty="0" err="1">
                <a:solidFill>
                  <a:schemeClr val="bg2"/>
                </a:solidFill>
              </a:rPr>
              <a:t>cóffee</a:t>
            </a:r>
            <a:r>
              <a:rPr lang="en-US" i="1" dirty="0">
                <a:solidFill>
                  <a:schemeClr val="bg2"/>
                </a:solidFill>
              </a:rPr>
              <a:t>.</a:t>
            </a:r>
          </a:p>
          <a:p>
            <a:endParaRPr lang="en-US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2"/>
                </a:solidFill>
              </a:rPr>
              <a:t>First as a brush-off (aligned pitch peaks)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dirty="0">
                <a:solidFill>
                  <a:schemeClr val="bg2"/>
                </a:solidFill>
              </a:rPr>
              <a:t>Then as a sincere invitation (late peaks)</a:t>
            </a:r>
          </a:p>
          <a:p>
            <a:pPr marL="0" indent="0">
              <a:buNone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30110" y="1842071"/>
            <a:ext cx="7649110" cy="2697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i="1" kern="0" dirty="0" err="1">
                <a:solidFill>
                  <a:schemeClr val="bg1">
                    <a:lumMod val="50000"/>
                  </a:schemeClr>
                </a:solidFill>
              </a:rPr>
              <a:t>Máy</a:t>
            </a:r>
            <a:r>
              <a:rPr lang="en-US" i="1" kern="0" dirty="0" err="1">
                <a:solidFill>
                  <a:schemeClr val="bg2"/>
                </a:solidFill>
              </a:rPr>
              <a:t>be</a:t>
            </a:r>
            <a:r>
              <a:rPr lang="en-US" i="1" kern="0" dirty="0">
                <a:solidFill>
                  <a:schemeClr val="bg2"/>
                </a:solidFill>
              </a:rPr>
              <a:t> we can </a:t>
            </a:r>
            <a:r>
              <a:rPr lang="en-US" i="1" kern="0" dirty="0" err="1">
                <a:solidFill>
                  <a:schemeClr val="bg1">
                    <a:lumMod val="50000"/>
                  </a:schemeClr>
                </a:solidFill>
              </a:rPr>
              <a:t>tálk</a:t>
            </a:r>
            <a:r>
              <a:rPr lang="en-US" i="1" kern="0" dirty="0">
                <a:solidFill>
                  <a:schemeClr val="bg2"/>
                </a:solidFill>
              </a:rPr>
              <a:t> more over </a:t>
            </a:r>
            <a:r>
              <a:rPr lang="en-US" i="1" kern="0" dirty="0" err="1">
                <a:solidFill>
                  <a:schemeClr val="bg1">
                    <a:lumMod val="50000"/>
                  </a:schemeClr>
                </a:solidFill>
              </a:rPr>
              <a:t>cóf</a:t>
            </a:r>
            <a:r>
              <a:rPr lang="en-US" i="1" kern="0" dirty="0" err="1">
                <a:solidFill>
                  <a:schemeClr val="bg2"/>
                </a:solidFill>
              </a:rPr>
              <a:t>fee</a:t>
            </a:r>
            <a:r>
              <a:rPr lang="en-US" i="1" kern="0" dirty="0">
                <a:solidFill>
                  <a:schemeClr val="bg2"/>
                </a:solidFill>
              </a:rPr>
              <a:t>.</a:t>
            </a:r>
          </a:p>
          <a:p>
            <a:pPr marL="0" indent="0">
              <a:buFontTx/>
              <a:buNone/>
            </a:pPr>
            <a:endParaRPr lang="en-US" kern="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4007" y="4982651"/>
            <a:ext cx="6015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FF00"/>
                </a:solidFill>
              </a:rPr>
              <a:t>#11  Individual variation is enormous</a:t>
            </a:r>
          </a:p>
        </p:txBody>
      </p:sp>
    </p:spTree>
    <p:extLst>
      <p:ext uri="{BB962C8B-B14F-4D97-AF65-F5344CB8AC3E}">
        <p14:creationId xmlns:p14="http://schemas.microsoft.com/office/powerpoint/2010/main" val="16783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228600"/>
            <a:ext cx="8686799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/>
              <a:t>Correlates of Positive </a:t>
            </a:r>
            <a:r>
              <a:rPr lang="en-US" sz="4000" dirty="0"/>
              <a:t>Feeling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258" y="1516566"/>
            <a:ext cx="8229600" cy="44958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In meetings </a:t>
            </a:r>
            <a:r>
              <a:rPr lang="en-US" sz="2000" dirty="0"/>
              <a:t>… </a:t>
            </a:r>
            <a:r>
              <a:rPr lang="en-US" sz="1800" dirty="0"/>
              <a:t>on the word </a:t>
            </a:r>
            <a:r>
              <a:rPr lang="en-US" sz="1800" i="1" dirty="0"/>
              <a:t>yeah: </a:t>
            </a:r>
            <a:r>
              <a:rPr lang="en-US" sz="1800" dirty="0"/>
              <a:t>longer vowel duration, pitch ranges that extend higher, lower mean intensity, earlier and steeper intensity drop (Freeman et al., 2015)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meetings </a:t>
            </a:r>
            <a:r>
              <a:rPr lang="en-US" sz="2000" dirty="0"/>
              <a:t>… </a:t>
            </a:r>
            <a:r>
              <a:rPr lang="en-US" sz="1800" dirty="0"/>
              <a:t>in general: longer stressed vowels in content words  (Freeman, 2015)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announcements of good news</a:t>
            </a:r>
            <a:r>
              <a:rPr lang="en-US" sz="1800" dirty="0"/>
              <a:t>… high pitch level, increased pitch range, abrupt step-ups and rises, modal voice, loudness on key words, fast and increasing rate (</a:t>
            </a:r>
            <a:r>
              <a:rPr lang="en-US" sz="1800" dirty="0" err="1"/>
              <a:t>Freese</a:t>
            </a:r>
            <a:r>
              <a:rPr lang="en-US" sz="1800" dirty="0"/>
              <a:t> and Maynard, 1998)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To infants</a:t>
            </a:r>
            <a:r>
              <a:rPr lang="en-US" sz="2000" dirty="0"/>
              <a:t>… </a:t>
            </a:r>
            <a:r>
              <a:rPr lang="en-US" sz="1800" dirty="0"/>
              <a:t>exaggerated rise-fall F</a:t>
            </a:r>
            <a:r>
              <a:rPr lang="en-US" sz="1800" baseline="-25000" dirty="0"/>
              <a:t>0</a:t>
            </a:r>
            <a:r>
              <a:rPr lang="en-US" sz="1800" dirty="0"/>
              <a:t> (Fernald 1989)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In emotion displays</a:t>
            </a:r>
            <a:r>
              <a:rPr lang="en-US" sz="1800" dirty="0"/>
              <a:t>… higher intensity, breathy voice, upward inflections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399D95-6DAD-4C3C-851A-AA781D202796}"/>
              </a:ext>
            </a:extLst>
          </p:cNvPr>
          <p:cNvGrpSpPr/>
          <p:nvPr/>
        </p:nvGrpSpPr>
        <p:grpSpPr>
          <a:xfrm>
            <a:off x="1985623" y="1760492"/>
            <a:ext cx="5129210" cy="3566074"/>
            <a:chOff x="2164359" y="1933867"/>
            <a:chExt cx="4746533" cy="3166933"/>
          </a:xfrm>
        </p:grpSpPr>
        <p:pic>
          <p:nvPicPr>
            <p:cNvPr id="1028" name="Picture 4" descr="Image result for 6 blind men and the elephant">
              <a:extLst>
                <a:ext uri="{FF2B5EF4-FFF2-40B4-BE49-F238E27FC236}">
                  <a16:creationId xmlns:a16="http://schemas.microsoft.com/office/drawing/2014/main" id="{6744877F-7677-4310-8EA8-DCCE4EECD0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4359" y="1959034"/>
              <a:ext cx="4689446" cy="3141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3907A38-331A-4950-AEF3-3B95FCF57128}"/>
                </a:ext>
              </a:extLst>
            </p:cNvPr>
            <p:cNvSpPr txBox="1"/>
            <p:nvPr/>
          </p:nvSpPr>
          <p:spPr>
            <a:xfrm>
              <a:off x="6168381" y="1933867"/>
              <a:ext cx="74251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solidFill>
                    <a:schemeClr val="tx1">
                      <a:lumMod val="75000"/>
                    </a:schemeClr>
                  </a:solidFill>
                </a:rPr>
                <a:t>Burr Sutter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006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27" y="53288"/>
            <a:ext cx="8988425" cy="1143000"/>
          </a:xfrm>
        </p:spPr>
        <p:txBody>
          <a:bodyPr/>
          <a:lstStyle/>
          <a:p>
            <a:r>
              <a:rPr lang="en-US" sz="4000" dirty="0"/>
              <a:t>The Positive Assessment 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4295" y="1600196"/>
            <a:ext cx="7799705" cy="822971"/>
          </a:xfrm>
        </p:spPr>
        <p:txBody>
          <a:bodyPr/>
          <a:lstStyle/>
          <a:p>
            <a:pPr marL="0" indent="0">
              <a:buNone/>
            </a:pPr>
            <a:r>
              <a:rPr lang="en-US" i="1"/>
              <a:t>“we’re very glad you’re here”</a:t>
            </a:r>
            <a:endParaRPr lang="en-US" i="1" dirty="0"/>
          </a:p>
        </p:txBody>
      </p:sp>
      <p:cxnSp>
        <p:nvCxnSpPr>
          <p:cNvPr id="5" name="Straight Connector 4"/>
          <p:cNvCxnSpPr>
            <a:cxnSpLocks/>
          </p:cNvCxnSpPr>
          <p:nvPr/>
        </p:nvCxnSpPr>
        <p:spPr bwMode="auto">
          <a:xfrm>
            <a:off x="1602920" y="3956910"/>
            <a:ext cx="60034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>
            <a:cxnSpLocks/>
          </p:cNvCxnSpPr>
          <p:nvPr/>
        </p:nvCxnSpPr>
        <p:spPr bwMode="auto">
          <a:xfrm>
            <a:off x="2624866" y="3451283"/>
            <a:ext cx="43071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1097318" y="2563017"/>
            <a:ext cx="0" cy="21945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097318" y="4757553"/>
            <a:ext cx="701394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65806" y="3290953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pitch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4556" y="498955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time</a:t>
            </a:r>
          </a:p>
        </p:txBody>
      </p:sp>
      <p:sp>
        <p:nvSpPr>
          <p:cNvPr id="4" name="AutoShape 2" descr="Image result for musical rest"/>
          <p:cNvSpPr>
            <a:spLocks noChangeAspect="1" noChangeArrowheads="1"/>
          </p:cNvSpPr>
          <p:nvPr/>
        </p:nvSpPr>
        <p:spPr bwMode="auto">
          <a:xfrm>
            <a:off x="155575" y="-252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AutoShape 4" descr="Image result for musical rest"/>
          <p:cNvSpPr>
            <a:spLocks noChangeAspect="1" noChangeArrowheads="1"/>
          </p:cNvSpPr>
          <p:nvPr/>
        </p:nvSpPr>
        <p:spPr bwMode="auto">
          <a:xfrm>
            <a:off x="307975" y="-996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>
            <a:cxnSpLocks/>
          </p:cNvCxnSpPr>
          <p:nvPr/>
        </p:nvCxnSpPr>
        <p:spPr bwMode="auto">
          <a:xfrm flipV="1">
            <a:off x="3195021" y="3956910"/>
            <a:ext cx="1000461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31CD76-AEE2-4B88-8D69-09CFA85B2897}"/>
              </a:ext>
            </a:extLst>
          </p:cNvPr>
          <p:cNvCxnSpPr>
            <a:cxnSpLocks/>
          </p:cNvCxnSpPr>
          <p:nvPr/>
        </p:nvCxnSpPr>
        <p:spPr bwMode="auto">
          <a:xfrm>
            <a:off x="4713238" y="3799802"/>
            <a:ext cx="43071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2035FF1-012E-46C4-A57B-F77B10B5AEA9}"/>
              </a:ext>
            </a:extLst>
          </p:cNvPr>
          <p:cNvCxnSpPr>
            <a:cxnSpLocks/>
          </p:cNvCxnSpPr>
          <p:nvPr/>
        </p:nvCxnSpPr>
        <p:spPr bwMode="auto">
          <a:xfrm flipV="1">
            <a:off x="5548238" y="3956910"/>
            <a:ext cx="809754" cy="190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43F82C6-C6CB-409A-B720-FAFB1C5D411A}"/>
              </a:ext>
            </a:extLst>
          </p:cNvPr>
          <p:cNvSpPr txBox="1"/>
          <p:nvPr/>
        </p:nvSpPr>
        <p:spPr>
          <a:xfrm>
            <a:off x="701795" y="5482618"/>
            <a:ext cx="844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Meant sincerely, felt sincerely … thanks to the prosody </a:t>
            </a:r>
          </a:p>
        </p:txBody>
      </p:sp>
    </p:spTree>
    <p:extLst>
      <p:ext uri="{BB962C8B-B14F-4D97-AF65-F5344CB8AC3E}">
        <p14:creationId xmlns:p14="http://schemas.microsoft.com/office/powerpoint/2010/main" val="2485684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8300"/>
            <a:ext cx="8229600" cy="1143000"/>
          </a:xfrm>
        </p:spPr>
        <p:txBody>
          <a:bodyPr/>
          <a:lstStyle/>
          <a:p>
            <a:r>
              <a:rPr lang="en-US"/>
              <a:t>#1 </a:t>
            </a:r>
            <a:r>
              <a:rPr lang="en-US" u="sng"/>
              <a:t>Multistream</a:t>
            </a:r>
            <a:r>
              <a:rPr lang="en-US"/>
              <a:t> Temporal Configurations </a:t>
            </a:r>
            <a:endParaRPr lang="en-US" dirty="0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3ABC87A-E04E-403D-B6F8-D2400534D6ED}"/>
              </a:ext>
            </a:extLst>
          </p:cNvPr>
          <p:cNvGrpSpPr/>
          <p:nvPr/>
        </p:nvGrpSpPr>
        <p:grpSpPr>
          <a:xfrm>
            <a:off x="1669551" y="2588143"/>
            <a:ext cx="6025151" cy="2754523"/>
            <a:chOff x="1660673" y="1904563"/>
            <a:chExt cx="6025151" cy="2754523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2E03CDA0-4B44-4A8F-B263-BB6C6EE5773A}"/>
                </a:ext>
              </a:extLst>
            </p:cNvPr>
            <p:cNvGrpSpPr/>
            <p:nvPr/>
          </p:nvGrpSpPr>
          <p:grpSpPr>
            <a:xfrm>
              <a:off x="1660673" y="1904563"/>
              <a:ext cx="5644695" cy="2754523"/>
              <a:chOff x="1660673" y="1904563"/>
              <a:chExt cx="5644695" cy="2754523"/>
            </a:xfrm>
          </p:grpSpPr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70B8154E-5BC5-4A52-B306-EC0D5B5051A1}"/>
                  </a:ext>
                </a:extLst>
              </p:cNvPr>
              <p:cNvSpPr/>
              <p:nvPr/>
            </p:nvSpPr>
            <p:spPr bwMode="auto">
              <a:xfrm>
                <a:off x="1660673" y="1904563"/>
                <a:ext cx="5644695" cy="2754523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09AF6C61-1E02-458A-A62B-46A753E19A6D}"/>
                  </a:ext>
                </a:extLst>
              </p:cNvPr>
              <p:cNvSpPr txBox="1"/>
              <p:nvPr/>
            </p:nvSpPr>
            <p:spPr>
              <a:xfrm>
                <a:off x="3001200" y="1933403"/>
                <a:ext cx="285847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i="1" dirty="0">
                    <a:solidFill>
                      <a:schemeClr val="accent4">
                        <a:lumMod val="25000"/>
                      </a:schemeClr>
                    </a:solidFill>
                    <a:latin typeface="Wide Latin" panose="020A0A07050505020404" pitchFamily="18" charset="0"/>
                  </a:rPr>
                  <a:t>Good   job! </a:t>
                </a:r>
              </a:p>
            </p:txBody>
          </p:sp>
          <p:pic>
            <p:nvPicPr>
              <p:cNvPr id="133" name="Picture 132">
                <a:extLst>
                  <a:ext uri="{FF2B5EF4-FFF2-40B4-BE49-F238E27FC236}">
                    <a16:creationId xmlns:a16="http://schemas.microsoft.com/office/drawing/2014/main" id="{B899FB76-C5E9-45EF-905D-89AB4A9233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48027"/>
              <a:stretch/>
            </p:blipFill>
            <p:spPr>
              <a:xfrm>
                <a:off x="1670505" y="2399073"/>
                <a:ext cx="5380210" cy="1177097"/>
              </a:xfrm>
              <a:prstGeom prst="rect">
                <a:avLst/>
              </a:prstGeom>
            </p:spPr>
          </p:pic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0C3E3D79-C506-4258-9C63-F6EDDD2EC67D}"/>
                  </a:ext>
                </a:extLst>
              </p:cNvPr>
              <p:cNvSpPr/>
              <p:nvPr/>
            </p:nvSpPr>
            <p:spPr bwMode="auto">
              <a:xfrm>
                <a:off x="1855389" y="3186976"/>
                <a:ext cx="5255261" cy="319093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</p:grp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16339A99-78ED-44E0-95F2-643A62AF664B}"/>
                </a:ext>
              </a:extLst>
            </p:cNvPr>
            <p:cNvSpPr txBox="1"/>
            <p:nvPr/>
          </p:nvSpPr>
          <p:spPr>
            <a:xfrm>
              <a:off x="1892316" y="3066683"/>
              <a:ext cx="925253" cy="434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sz="1600" dirty="0">
                  <a:solidFill>
                    <a:prstClr val="black"/>
                  </a:solidFill>
                  <a:latin typeface="Calibri" panose="020F0502020204030204"/>
                  <a:ea typeface="+mn-ea"/>
                </a:rPr>
                <a:t>loudness</a:t>
              </a:r>
              <a:endParaRPr kumimoji="0" lang="en-US" sz="200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70191A8-4820-4131-A190-6B269F685EFD}"/>
                </a:ext>
              </a:extLst>
            </p:cNvPr>
            <p:cNvSpPr txBox="1"/>
            <p:nvPr/>
          </p:nvSpPr>
          <p:spPr>
            <a:xfrm>
              <a:off x="2034205" y="3372320"/>
              <a:ext cx="788999" cy="434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sz="1600" dirty="0">
                  <a:solidFill>
                    <a:prstClr val="black"/>
                  </a:solidFill>
                  <a:latin typeface="Calibri" panose="020F0502020204030204"/>
                  <a:ea typeface="+mn-ea"/>
                </a:rPr>
                <a:t>clipped</a:t>
              </a:r>
              <a:endParaRPr kumimoji="0" lang="en-US" sz="200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A388AB72-B53A-4103-93D4-56015131D499}"/>
                </a:ext>
              </a:extLst>
            </p:cNvPr>
            <p:cNvCxnSpPr/>
            <p:nvPr/>
          </p:nvCxnSpPr>
          <p:spPr>
            <a:xfrm>
              <a:off x="2803693" y="3675982"/>
              <a:ext cx="4244029" cy="279"/>
            </a:xfrm>
            <a:prstGeom prst="line">
              <a:avLst/>
            </a:prstGeom>
            <a:ln>
              <a:solidFill>
                <a:srgbClr val="62A4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1303B06-03A2-4371-9450-57BC44FD72D1}"/>
                </a:ext>
              </a:extLst>
            </p:cNvPr>
            <p:cNvSpPr txBox="1"/>
            <p:nvPr/>
          </p:nvSpPr>
          <p:spPr>
            <a:xfrm>
              <a:off x="2393991" y="3924777"/>
              <a:ext cx="5291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2"/>
                  </a:solidFill>
                </a:rPr>
                <a:t>              -1500              -1000               -500               0                  500          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D8F4D78-D0C6-43C7-B6A6-4F0485455346}"/>
                </a:ext>
              </a:extLst>
            </p:cNvPr>
            <p:cNvSpPr txBox="1"/>
            <p:nvPr/>
          </p:nvSpPr>
          <p:spPr>
            <a:xfrm>
              <a:off x="3901681" y="4273117"/>
              <a:ext cx="10182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2"/>
                  </a:solidFill>
                </a:rPr>
                <a:t>milliseconds</a:t>
              </a:r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744104D6-5BB1-421D-881F-07D2372A982A}"/>
                </a:ext>
              </a:extLst>
            </p:cNvPr>
            <p:cNvCxnSpPr>
              <a:cxnSpLocks/>
              <a:endCxn id="134" idx="3"/>
            </p:cNvCxnSpPr>
            <p:nvPr/>
          </p:nvCxnSpPr>
          <p:spPr>
            <a:xfrm flipV="1">
              <a:off x="2802184" y="3346523"/>
              <a:ext cx="4308466" cy="2027"/>
            </a:xfrm>
            <a:prstGeom prst="line">
              <a:avLst/>
            </a:prstGeom>
            <a:ln>
              <a:solidFill>
                <a:srgbClr val="62A4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75F27966-BEF4-4398-B5B7-C00FB1851D85}"/>
                </a:ext>
              </a:extLst>
            </p:cNvPr>
            <p:cNvGrpSpPr/>
            <p:nvPr/>
          </p:nvGrpSpPr>
          <p:grpSpPr>
            <a:xfrm>
              <a:off x="4055956" y="3220026"/>
              <a:ext cx="2281978" cy="266181"/>
              <a:chOff x="3422147" y="2839788"/>
              <a:chExt cx="3223601" cy="266181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102ED862-1F46-40A8-AF6B-15F824E5CC9C}"/>
                  </a:ext>
                </a:extLst>
              </p:cNvPr>
              <p:cNvGrpSpPr/>
              <p:nvPr/>
            </p:nvGrpSpPr>
            <p:grpSpPr>
              <a:xfrm>
                <a:off x="3756903" y="2839788"/>
                <a:ext cx="2888845" cy="266181"/>
                <a:chOff x="3757592" y="2076453"/>
                <a:chExt cx="2888845" cy="266181"/>
              </a:xfrm>
            </p:grpSpPr>
            <p:grpSp>
              <p:nvGrpSpPr>
                <p:cNvPr id="119" name="Group 118">
                  <a:extLst>
                    <a:ext uri="{FF2B5EF4-FFF2-40B4-BE49-F238E27FC236}">
                      <a16:creationId xmlns:a16="http://schemas.microsoft.com/office/drawing/2014/main" id="{4AC0187E-A9BE-46BB-8172-3E0D9EB8A192}"/>
                    </a:ext>
                  </a:extLst>
                </p:cNvPr>
                <p:cNvGrpSpPr/>
                <p:nvPr/>
              </p:nvGrpSpPr>
              <p:grpSpPr>
                <a:xfrm flipH="1">
                  <a:off x="6134465" y="2076453"/>
                  <a:ext cx="511972" cy="266181"/>
                  <a:chOff x="2209798" y="2133601"/>
                  <a:chExt cx="511972" cy="153109"/>
                </a:xfrm>
              </p:grpSpPr>
              <p:grpSp>
                <p:nvGrpSpPr>
                  <p:cNvPr id="121" name="Group 120">
                    <a:extLst>
                      <a:ext uri="{FF2B5EF4-FFF2-40B4-BE49-F238E27FC236}">
                        <a16:creationId xmlns:a16="http://schemas.microsoft.com/office/drawing/2014/main" id="{14EB7469-F985-447B-A32A-6A6C026FD634}"/>
                      </a:ext>
                    </a:extLst>
                  </p:cNvPr>
                  <p:cNvGrpSpPr/>
                  <p:nvPr/>
                </p:nvGrpSpPr>
                <p:grpSpPr>
                  <a:xfrm>
                    <a:off x="2209800" y="2207419"/>
                    <a:ext cx="458934" cy="78581"/>
                    <a:chOff x="2209800" y="2207419"/>
                    <a:chExt cx="458934" cy="78581"/>
                  </a:xfrm>
                </p:grpSpPr>
                <p:sp>
                  <p:nvSpPr>
                    <p:cNvPr id="129" name="Arc 128">
                      <a:extLst>
                        <a:ext uri="{FF2B5EF4-FFF2-40B4-BE49-F238E27FC236}">
                          <a16:creationId xmlns:a16="http://schemas.microsoft.com/office/drawing/2014/main" id="{EAE26631-11BB-4E92-820C-8001E2627E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09800" y="2209800"/>
                      <a:ext cx="228600" cy="76200"/>
                    </a:xfrm>
                    <a:prstGeom prst="arc">
                      <a:avLst/>
                    </a:prstGeom>
                    <a:noFill/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30" name="Arc 129">
                      <a:extLst>
                        <a:ext uri="{FF2B5EF4-FFF2-40B4-BE49-F238E27FC236}">
                          <a16:creationId xmlns:a16="http://schemas.microsoft.com/office/drawing/2014/main" id="{BC48EAF5-7590-4FED-91A4-041DE210CE1A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2440134" y="2207419"/>
                      <a:ext cx="228600" cy="76200"/>
                    </a:xfrm>
                    <a:prstGeom prst="arc">
                      <a:avLst/>
                    </a:prstGeom>
                    <a:noFill/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122" name="Rectangle 121">
                    <a:extLst>
                      <a:ext uri="{FF2B5EF4-FFF2-40B4-BE49-F238E27FC236}">
                        <a16:creationId xmlns:a16="http://schemas.microsoft.com/office/drawing/2014/main" id="{057248BB-2DB5-480C-A068-3B963DD6E858}"/>
                      </a:ext>
                    </a:extLst>
                  </p:cNvPr>
                  <p:cNvSpPr/>
                  <p:nvPr/>
                </p:nvSpPr>
                <p:spPr>
                  <a:xfrm>
                    <a:off x="2368718" y="2174082"/>
                    <a:ext cx="353052" cy="73818"/>
                  </a:xfrm>
                  <a:prstGeom prst="rect">
                    <a:avLst/>
                  </a:prstGeom>
                  <a:solidFill>
                    <a:srgbClr val="AFABA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23" name="Group 122">
                    <a:extLst>
                      <a:ext uri="{FF2B5EF4-FFF2-40B4-BE49-F238E27FC236}">
                        <a16:creationId xmlns:a16="http://schemas.microsoft.com/office/drawing/2014/main" id="{6B163BAA-DBDD-465E-A137-E307D2DE2885}"/>
                      </a:ext>
                    </a:extLst>
                  </p:cNvPr>
                  <p:cNvGrpSpPr/>
                  <p:nvPr/>
                </p:nvGrpSpPr>
                <p:grpSpPr>
                  <a:xfrm>
                    <a:off x="2209800" y="2133601"/>
                    <a:ext cx="458934" cy="78581"/>
                    <a:chOff x="2209800" y="2133601"/>
                    <a:chExt cx="458934" cy="78581"/>
                  </a:xfrm>
                </p:grpSpPr>
                <p:sp>
                  <p:nvSpPr>
                    <p:cNvPr id="127" name="Arc 126">
                      <a:extLst>
                        <a:ext uri="{FF2B5EF4-FFF2-40B4-BE49-F238E27FC236}">
                          <a16:creationId xmlns:a16="http://schemas.microsoft.com/office/drawing/2014/main" id="{9A910321-3ABB-4FB6-8DF5-89BC61592583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440134" y="2135982"/>
                      <a:ext cx="228600" cy="76200"/>
                    </a:xfrm>
                    <a:prstGeom prst="arc">
                      <a:avLst/>
                    </a:prstGeom>
                    <a:solidFill>
                      <a:srgbClr val="E7E6E6">
                        <a:lumMod val="75000"/>
                      </a:srgbClr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28" name="Arc 127">
                      <a:extLst>
                        <a:ext uri="{FF2B5EF4-FFF2-40B4-BE49-F238E27FC236}">
                          <a16:creationId xmlns:a16="http://schemas.microsoft.com/office/drawing/2014/main" id="{A2068CAF-D539-40E1-895F-52449717CFBF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2209800" y="2133601"/>
                      <a:ext cx="228600" cy="76200"/>
                    </a:xfrm>
                    <a:prstGeom prst="arc">
                      <a:avLst/>
                    </a:prstGeom>
                    <a:solidFill>
                      <a:sysClr val="window" lastClr="FFFFFF"/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24" name="Group 123">
                    <a:extLst>
                      <a:ext uri="{FF2B5EF4-FFF2-40B4-BE49-F238E27FC236}">
                        <a16:creationId xmlns:a16="http://schemas.microsoft.com/office/drawing/2014/main" id="{E3D609B6-E536-450A-A60E-2C0FD75ACD4E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209798" y="2208129"/>
                    <a:ext cx="458934" cy="78581"/>
                    <a:chOff x="2209800" y="2133601"/>
                    <a:chExt cx="458934" cy="78581"/>
                  </a:xfrm>
                </p:grpSpPr>
                <p:sp>
                  <p:nvSpPr>
                    <p:cNvPr id="125" name="Arc 124">
                      <a:extLst>
                        <a:ext uri="{FF2B5EF4-FFF2-40B4-BE49-F238E27FC236}">
                          <a16:creationId xmlns:a16="http://schemas.microsoft.com/office/drawing/2014/main" id="{CA9F424C-4D74-47F2-9CA5-5F3F53D6B12F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440134" y="2135982"/>
                      <a:ext cx="228600" cy="76200"/>
                    </a:xfrm>
                    <a:prstGeom prst="arc">
                      <a:avLst/>
                    </a:prstGeom>
                    <a:solidFill>
                      <a:srgbClr val="E7E6E6">
                        <a:lumMod val="75000"/>
                      </a:srgbClr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26" name="Arc 125">
                      <a:extLst>
                        <a:ext uri="{FF2B5EF4-FFF2-40B4-BE49-F238E27FC236}">
                          <a16:creationId xmlns:a16="http://schemas.microsoft.com/office/drawing/2014/main" id="{998C7107-5735-4FD7-A8C5-E809D7FE7589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2209800" y="2133601"/>
                      <a:ext cx="228600" cy="76200"/>
                    </a:xfrm>
                    <a:prstGeom prst="arc">
                      <a:avLst/>
                    </a:prstGeom>
                    <a:solidFill>
                      <a:sysClr val="window" lastClr="FFFFFF"/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cxnSp>
              <p:nvCxnSpPr>
                <p:cNvPr id="120" name="Straight Connector 119">
                  <a:extLst>
                    <a:ext uri="{FF2B5EF4-FFF2-40B4-BE49-F238E27FC236}">
                      <a16:creationId xmlns:a16="http://schemas.microsoft.com/office/drawing/2014/main" id="{DACFDABE-1B95-4B45-B29F-62E8DE377E15}"/>
                    </a:ext>
                  </a:extLst>
                </p:cNvPr>
                <p:cNvCxnSpPr/>
                <p:nvPr/>
              </p:nvCxnSpPr>
              <p:spPr>
                <a:xfrm>
                  <a:off x="3757592" y="2275772"/>
                  <a:ext cx="2554558" cy="60845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020C0273-B8D5-4BB2-99E7-48655B3B6F3E}"/>
                  </a:ext>
                </a:extLst>
              </p:cNvPr>
              <p:cNvGrpSpPr/>
              <p:nvPr/>
            </p:nvGrpSpPr>
            <p:grpSpPr>
              <a:xfrm>
                <a:off x="3422147" y="2903864"/>
                <a:ext cx="511972" cy="137738"/>
                <a:chOff x="2209798" y="2133601"/>
                <a:chExt cx="511972" cy="153109"/>
              </a:xfrm>
            </p:grpSpPr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9B11A741-F44B-48D2-BDA0-692DA7389058}"/>
                    </a:ext>
                  </a:extLst>
                </p:cNvPr>
                <p:cNvGrpSpPr/>
                <p:nvPr/>
              </p:nvGrpSpPr>
              <p:grpSpPr>
                <a:xfrm>
                  <a:off x="2209800" y="2207419"/>
                  <a:ext cx="458934" cy="78581"/>
                  <a:chOff x="2209800" y="2207419"/>
                  <a:chExt cx="458934" cy="78581"/>
                </a:xfrm>
              </p:grpSpPr>
              <p:sp>
                <p:nvSpPr>
                  <p:cNvPr id="117" name="Arc 116">
                    <a:extLst>
                      <a:ext uri="{FF2B5EF4-FFF2-40B4-BE49-F238E27FC236}">
                        <a16:creationId xmlns:a16="http://schemas.microsoft.com/office/drawing/2014/main" id="{16A31474-D486-4BA4-A875-8FC75D86463D}"/>
                      </a:ext>
                    </a:extLst>
                  </p:cNvPr>
                  <p:cNvSpPr/>
                  <p:nvPr/>
                </p:nvSpPr>
                <p:spPr>
                  <a:xfrm>
                    <a:off x="2209800" y="2209800"/>
                    <a:ext cx="228600" cy="76200"/>
                  </a:xfrm>
                  <a:prstGeom prst="arc">
                    <a:avLst/>
                  </a:prstGeom>
                  <a:noFill/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8" name="Arc 117">
                    <a:extLst>
                      <a:ext uri="{FF2B5EF4-FFF2-40B4-BE49-F238E27FC236}">
                        <a16:creationId xmlns:a16="http://schemas.microsoft.com/office/drawing/2014/main" id="{1D8F85E2-834F-4E5D-87E4-5246108637E8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440134" y="2207419"/>
                    <a:ext cx="228600" cy="76200"/>
                  </a:xfrm>
                  <a:prstGeom prst="arc">
                    <a:avLst/>
                  </a:prstGeom>
                  <a:noFill/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27C147D-661C-4683-8C99-9B7F3F6268CA}"/>
                    </a:ext>
                  </a:extLst>
                </p:cNvPr>
                <p:cNvSpPr/>
                <p:nvPr/>
              </p:nvSpPr>
              <p:spPr>
                <a:xfrm>
                  <a:off x="2368718" y="2174082"/>
                  <a:ext cx="353052" cy="73818"/>
                </a:xfrm>
                <a:prstGeom prst="rect">
                  <a:avLst/>
                </a:prstGeom>
                <a:solidFill>
                  <a:srgbClr val="AFABA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1" name="Group 110">
                  <a:extLst>
                    <a:ext uri="{FF2B5EF4-FFF2-40B4-BE49-F238E27FC236}">
                      <a16:creationId xmlns:a16="http://schemas.microsoft.com/office/drawing/2014/main" id="{F5F0D161-14C0-4334-BD10-870E2F1BABAD}"/>
                    </a:ext>
                  </a:extLst>
                </p:cNvPr>
                <p:cNvGrpSpPr/>
                <p:nvPr/>
              </p:nvGrpSpPr>
              <p:grpSpPr>
                <a:xfrm>
                  <a:off x="2209800" y="2133601"/>
                  <a:ext cx="458934" cy="78581"/>
                  <a:chOff x="2209800" y="2133601"/>
                  <a:chExt cx="458934" cy="78581"/>
                </a:xfrm>
              </p:grpSpPr>
              <p:sp>
                <p:nvSpPr>
                  <p:cNvPr id="115" name="Arc 114">
                    <a:extLst>
                      <a:ext uri="{FF2B5EF4-FFF2-40B4-BE49-F238E27FC236}">
                        <a16:creationId xmlns:a16="http://schemas.microsoft.com/office/drawing/2014/main" id="{CE8BB94E-6132-4937-88A0-EC9F6969E544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solidFill>
                    <a:srgbClr val="E7E6E6">
                      <a:lumMod val="75000"/>
                    </a:srgbClr>
                  </a:solidFill>
                  <a:ln w="63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6" name="Arc 115">
                    <a:extLst>
                      <a:ext uri="{FF2B5EF4-FFF2-40B4-BE49-F238E27FC236}">
                        <a16:creationId xmlns:a16="http://schemas.microsoft.com/office/drawing/2014/main" id="{4E583FD7-BAB9-4781-9512-9DAD24614D07}"/>
                      </a:ext>
                    </a:extLst>
                  </p:cNvPr>
                  <p:cNvSpPr/>
                  <p:nvPr/>
                </p:nvSpPr>
                <p:spPr>
                  <a:xfrm flipV="1">
                    <a:off x="2209800" y="2133601"/>
                    <a:ext cx="228600" cy="76200"/>
                  </a:xfrm>
                  <a:prstGeom prst="arc">
                    <a:avLst/>
                  </a:prstGeom>
                  <a:solidFill>
                    <a:sysClr val="window" lastClr="FFFFFF"/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1E01BE9D-AE9B-4393-8C9A-602A8AFB35CC}"/>
                    </a:ext>
                  </a:extLst>
                </p:cNvPr>
                <p:cNvGrpSpPr/>
                <p:nvPr/>
              </p:nvGrpSpPr>
              <p:grpSpPr>
                <a:xfrm flipV="1">
                  <a:off x="2209798" y="2208129"/>
                  <a:ext cx="458934" cy="78581"/>
                  <a:chOff x="2209800" y="2133601"/>
                  <a:chExt cx="458934" cy="78581"/>
                </a:xfrm>
              </p:grpSpPr>
              <p:sp>
                <p:nvSpPr>
                  <p:cNvPr id="113" name="Arc 112">
                    <a:extLst>
                      <a:ext uri="{FF2B5EF4-FFF2-40B4-BE49-F238E27FC236}">
                        <a16:creationId xmlns:a16="http://schemas.microsoft.com/office/drawing/2014/main" id="{59395D20-19E1-4947-A3A5-385FB1DE32FB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solidFill>
                    <a:srgbClr val="E7E6E6">
                      <a:lumMod val="75000"/>
                    </a:srgbClr>
                  </a:solidFill>
                  <a:ln w="63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4" name="Arc 113">
                    <a:extLst>
                      <a:ext uri="{FF2B5EF4-FFF2-40B4-BE49-F238E27FC236}">
                        <a16:creationId xmlns:a16="http://schemas.microsoft.com/office/drawing/2014/main" id="{0300C9E2-990A-4AC4-A679-14827DF904FD}"/>
                      </a:ext>
                    </a:extLst>
                  </p:cNvPr>
                  <p:cNvSpPr/>
                  <p:nvPr/>
                </p:nvSpPr>
                <p:spPr>
                  <a:xfrm flipV="1">
                    <a:off x="2209800" y="2133601"/>
                    <a:ext cx="228600" cy="76200"/>
                  </a:xfrm>
                  <a:prstGeom prst="arc">
                    <a:avLst/>
                  </a:prstGeom>
                  <a:solidFill>
                    <a:sysClr val="window" lastClr="FFFFFF"/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08" name="Trapezoid 107">
                <a:extLst>
                  <a:ext uri="{FF2B5EF4-FFF2-40B4-BE49-F238E27FC236}">
                    <a16:creationId xmlns:a16="http://schemas.microsoft.com/office/drawing/2014/main" id="{6EC258E3-B64D-4406-A0DC-93E5995CA50E}"/>
                  </a:ext>
                </a:extLst>
              </p:cNvPr>
              <p:cNvSpPr/>
              <p:nvPr/>
            </p:nvSpPr>
            <p:spPr>
              <a:xfrm rot="16200000" flipH="1">
                <a:off x="4902204" y="1699864"/>
                <a:ext cx="258782" cy="2549383"/>
              </a:xfrm>
              <a:prstGeom prst="trapezoid">
                <a:avLst/>
              </a:prstGeom>
              <a:solidFill>
                <a:srgbClr val="AFAB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11428A06-16FF-4703-BC6F-A6F89E0351F3}"/>
                </a:ext>
              </a:extLst>
            </p:cNvPr>
            <p:cNvGrpSpPr/>
            <p:nvPr/>
          </p:nvGrpSpPr>
          <p:grpSpPr>
            <a:xfrm>
              <a:off x="3426582" y="3540590"/>
              <a:ext cx="3223601" cy="266181"/>
              <a:chOff x="3422147" y="2839788"/>
              <a:chExt cx="3223601" cy="266181"/>
            </a:xfrm>
          </p:grpSpPr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AF6B715B-4FD1-41FB-95BF-C9FB37B7F93D}"/>
                  </a:ext>
                </a:extLst>
              </p:cNvPr>
              <p:cNvGrpSpPr/>
              <p:nvPr/>
            </p:nvGrpSpPr>
            <p:grpSpPr>
              <a:xfrm>
                <a:off x="3756903" y="2839788"/>
                <a:ext cx="2888845" cy="266181"/>
                <a:chOff x="3757592" y="2076453"/>
                <a:chExt cx="2888845" cy="266181"/>
              </a:xfrm>
            </p:grpSpPr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71458671-DAB8-49AE-9039-E1104A82F1BC}"/>
                    </a:ext>
                  </a:extLst>
                </p:cNvPr>
                <p:cNvGrpSpPr/>
                <p:nvPr/>
              </p:nvGrpSpPr>
              <p:grpSpPr>
                <a:xfrm flipH="1">
                  <a:off x="6134465" y="2076453"/>
                  <a:ext cx="511972" cy="266181"/>
                  <a:chOff x="2209798" y="2133601"/>
                  <a:chExt cx="511972" cy="153109"/>
                </a:xfrm>
              </p:grpSpPr>
              <p:grpSp>
                <p:nvGrpSpPr>
                  <p:cNvPr id="96" name="Group 95">
                    <a:extLst>
                      <a:ext uri="{FF2B5EF4-FFF2-40B4-BE49-F238E27FC236}">
                        <a16:creationId xmlns:a16="http://schemas.microsoft.com/office/drawing/2014/main" id="{4F02BBB7-C277-42DF-B40E-21AEA39FB87E}"/>
                      </a:ext>
                    </a:extLst>
                  </p:cNvPr>
                  <p:cNvGrpSpPr/>
                  <p:nvPr/>
                </p:nvGrpSpPr>
                <p:grpSpPr>
                  <a:xfrm>
                    <a:off x="2209800" y="2207419"/>
                    <a:ext cx="458934" cy="78581"/>
                    <a:chOff x="2209800" y="2207419"/>
                    <a:chExt cx="458934" cy="78581"/>
                  </a:xfrm>
                </p:grpSpPr>
                <p:sp>
                  <p:nvSpPr>
                    <p:cNvPr id="104" name="Arc 103">
                      <a:extLst>
                        <a:ext uri="{FF2B5EF4-FFF2-40B4-BE49-F238E27FC236}">
                          <a16:creationId xmlns:a16="http://schemas.microsoft.com/office/drawing/2014/main" id="{EF843EC7-8177-4D74-9FC8-D45883876D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09800" y="2209800"/>
                      <a:ext cx="228600" cy="76200"/>
                    </a:xfrm>
                    <a:prstGeom prst="arc">
                      <a:avLst/>
                    </a:prstGeom>
                    <a:noFill/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5" name="Arc 104">
                      <a:extLst>
                        <a:ext uri="{FF2B5EF4-FFF2-40B4-BE49-F238E27FC236}">
                          <a16:creationId xmlns:a16="http://schemas.microsoft.com/office/drawing/2014/main" id="{A0357063-04A8-4087-AB7B-A2F640964C53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2440134" y="2207419"/>
                      <a:ext cx="228600" cy="76200"/>
                    </a:xfrm>
                    <a:prstGeom prst="arc">
                      <a:avLst/>
                    </a:prstGeom>
                    <a:noFill/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97" name="Rectangle 96">
                    <a:extLst>
                      <a:ext uri="{FF2B5EF4-FFF2-40B4-BE49-F238E27FC236}">
                        <a16:creationId xmlns:a16="http://schemas.microsoft.com/office/drawing/2014/main" id="{2B3408DB-5CD4-4785-BAD3-35797CB236D5}"/>
                      </a:ext>
                    </a:extLst>
                  </p:cNvPr>
                  <p:cNvSpPr/>
                  <p:nvPr/>
                </p:nvSpPr>
                <p:spPr>
                  <a:xfrm>
                    <a:off x="2368718" y="2174082"/>
                    <a:ext cx="353052" cy="73818"/>
                  </a:xfrm>
                  <a:prstGeom prst="rect">
                    <a:avLst/>
                  </a:prstGeom>
                  <a:solidFill>
                    <a:srgbClr val="AFABA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98" name="Group 97">
                    <a:extLst>
                      <a:ext uri="{FF2B5EF4-FFF2-40B4-BE49-F238E27FC236}">
                        <a16:creationId xmlns:a16="http://schemas.microsoft.com/office/drawing/2014/main" id="{AE8B56EB-272D-4FA7-81C8-A52677C3735B}"/>
                      </a:ext>
                    </a:extLst>
                  </p:cNvPr>
                  <p:cNvGrpSpPr/>
                  <p:nvPr/>
                </p:nvGrpSpPr>
                <p:grpSpPr>
                  <a:xfrm>
                    <a:off x="2209800" y="2133601"/>
                    <a:ext cx="458934" cy="78581"/>
                    <a:chOff x="2209800" y="2133601"/>
                    <a:chExt cx="458934" cy="78581"/>
                  </a:xfrm>
                </p:grpSpPr>
                <p:sp>
                  <p:nvSpPr>
                    <p:cNvPr id="102" name="Arc 101">
                      <a:extLst>
                        <a:ext uri="{FF2B5EF4-FFF2-40B4-BE49-F238E27FC236}">
                          <a16:creationId xmlns:a16="http://schemas.microsoft.com/office/drawing/2014/main" id="{2AF8F5F3-9AFA-48BC-9B7C-11B841AD252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440134" y="2135982"/>
                      <a:ext cx="228600" cy="76200"/>
                    </a:xfrm>
                    <a:prstGeom prst="arc">
                      <a:avLst/>
                    </a:prstGeom>
                    <a:solidFill>
                      <a:srgbClr val="E7E6E6">
                        <a:lumMod val="75000"/>
                      </a:srgbClr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3" name="Arc 102">
                      <a:extLst>
                        <a:ext uri="{FF2B5EF4-FFF2-40B4-BE49-F238E27FC236}">
                          <a16:creationId xmlns:a16="http://schemas.microsoft.com/office/drawing/2014/main" id="{BC097AA5-4859-4015-B463-7815C8A41482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2209800" y="2133601"/>
                      <a:ext cx="228600" cy="76200"/>
                    </a:xfrm>
                    <a:prstGeom prst="arc">
                      <a:avLst/>
                    </a:prstGeom>
                    <a:solidFill>
                      <a:sysClr val="window" lastClr="FFFFFF"/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99" name="Group 98">
                    <a:extLst>
                      <a:ext uri="{FF2B5EF4-FFF2-40B4-BE49-F238E27FC236}">
                        <a16:creationId xmlns:a16="http://schemas.microsoft.com/office/drawing/2014/main" id="{3FA42F09-5298-425A-9FB9-7AF31F9D9E06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209798" y="2208129"/>
                    <a:ext cx="458934" cy="78581"/>
                    <a:chOff x="2209800" y="2133601"/>
                    <a:chExt cx="458934" cy="78581"/>
                  </a:xfrm>
                </p:grpSpPr>
                <p:sp>
                  <p:nvSpPr>
                    <p:cNvPr id="100" name="Arc 99">
                      <a:extLst>
                        <a:ext uri="{FF2B5EF4-FFF2-40B4-BE49-F238E27FC236}">
                          <a16:creationId xmlns:a16="http://schemas.microsoft.com/office/drawing/2014/main" id="{8725F664-F11A-488C-943D-1D1954490273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440134" y="2135982"/>
                      <a:ext cx="228600" cy="76200"/>
                    </a:xfrm>
                    <a:prstGeom prst="arc">
                      <a:avLst/>
                    </a:prstGeom>
                    <a:solidFill>
                      <a:srgbClr val="E7E6E6">
                        <a:lumMod val="75000"/>
                      </a:srgbClr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1" name="Arc 100">
                      <a:extLst>
                        <a:ext uri="{FF2B5EF4-FFF2-40B4-BE49-F238E27FC236}">
                          <a16:creationId xmlns:a16="http://schemas.microsoft.com/office/drawing/2014/main" id="{DA1F0025-4814-4B75-BC42-D7D055C1E931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2209800" y="2133601"/>
                      <a:ext cx="228600" cy="76200"/>
                    </a:xfrm>
                    <a:prstGeom prst="arc">
                      <a:avLst/>
                    </a:prstGeom>
                    <a:solidFill>
                      <a:sysClr val="window" lastClr="FFFFFF"/>
                    </a:solidFill>
                    <a:ln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sng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cxnSp>
              <p:nvCxnSpPr>
                <p:cNvPr id="94" name="Straight Connector 93">
                  <a:extLst>
                    <a:ext uri="{FF2B5EF4-FFF2-40B4-BE49-F238E27FC236}">
                      <a16:creationId xmlns:a16="http://schemas.microsoft.com/office/drawing/2014/main" id="{8735632F-5F81-4763-9239-C623CB1B3859}"/>
                    </a:ext>
                  </a:extLst>
                </p:cNvPr>
                <p:cNvCxnSpPr>
                  <a:stCxn id="89" idx="0"/>
                  <a:endCxn id="102" idx="0"/>
                </p:cNvCxnSpPr>
                <p:nvPr/>
              </p:nvCxnSpPr>
              <p:spPr>
                <a:xfrm flipV="1">
                  <a:off x="3767472" y="2080592"/>
                  <a:ext cx="2534329" cy="62079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95" name="Straight Connector 94">
                  <a:extLst>
                    <a:ext uri="{FF2B5EF4-FFF2-40B4-BE49-F238E27FC236}">
                      <a16:creationId xmlns:a16="http://schemas.microsoft.com/office/drawing/2014/main" id="{60A052A2-AF41-4D95-9CCF-3CE55199B98F}"/>
                    </a:ext>
                  </a:extLst>
                </p:cNvPr>
                <p:cNvCxnSpPr/>
                <p:nvPr/>
              </p:nvCxnSpPr>
              <p:spPr>
                <a:xfrm>
                  <a:off x="3757592" y="2275772"/>
                  <a:ext cx="2554558" cy="60845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335518A2-7A86-4A81-AEF3-ABDC30A4E53F}"/>
                  </a:ext>
                </a:extLst>
              </p:cNvPr>
              <p:cNvGrpSpPr/>
              <p:nvPr/>
            </p:nvGrpSpPr>
            <p:grpSpPr>
              <a:xfrm>
                <a:off x="3422147" y="2903864"/>
                <a:ext cx="511972" cy="137738"/>
                <a:chOff x="2209798" y="2133601"/>
                <a:chExt cx="511972" cy="153109"/>
              </a:xfrm>
            </p:grpSpPr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D2EAF3A4-D4EF-4A6A-996F-BA9D5620E3F1}"/>
                    </a:ext>
                  </a:extLst>
                </p:cNvPr>
                <p:cNvGrpSpPr/>
                <p:nvPr/>
              </p:nvGrpSpPr>
              <p:grpSpPr>
                <a:xfrm>
                  <a:off x="2209800" y="2207419"/>
                  <a:ext cx="458934" cy="78581"/>
                  <a:chOff x="2209800" y="2207419"/>
                  <a:chExt cx="458934" cy="78581"/>
                </a:xfrm>
              </p:grpSpPr>
              <p:sp>
                <p:nvSpPr>
                  <p:cNvPr id="91" name="Arc 90">
                    <a:extLst>
                      <a:ext uri="{FF2B5EF4-FFF2-40B4-BE49-F238E27FC236}">
                        <a16:creationId xmlns:a16="http://schemas.microsoft.com/office/drawing/2014/main" id="{21BEDB47-9BB5-44CC-95F5-4C83DDFA6C37}"/>
                      </a:ext>
                    </a:extLst>
                  </p:cNvPr>
                  <p:cNvSpPr/>
                  <p:nvPr/>
                </p:nvSpPr>
                <p:spPr>
                  <a:xfrm>
                    <a:off x="2209800" y="2209800"/>
                    <a:ext cx="228600" cy="76200"/>
                  </a:xfrm>
                  <a:prstGeom prst="arc">
                    <a:avLst/>
                  </a:prstGeom>
                  <a:noFill/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2" name="Arc 91">
                    <a:extLst>
                      <a:ext uri="{FF2B5EF4-FFF2-40B4-BE49-F238E27FC236}">
                        <a16:creationId xmlns:a16="http://schemas.microsoft.com/office/drawing/2014/main" id="{4A9FCDB1-96F4-4587-9B92-B9A6DA600467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440134" y="2207419"/>
                    <a:ext cx="228600" cy="76200"/>
                  </a:xfrm>
                  <a:prstGeom prst="arc">
                    <a:avLst/>
                  </a:prstGeom>
                  <a:noFill/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84" name="Rectangle 83">
                  <a:extLst>
                    <a:ext uri="{FF2B5EF4-FFF2-40B4-BE49-F238E27FC236}">
                      <a16:creationId xmlns:a16="http://schemas.microsoft.com/office/drawing/2014/main" id="{5874C6D6-6C84-43A0-9789-09B41479A25C}"/>
                    </a:ext>
                  </a:extLst>
                </p:cNvPr>
                <p:cNvSpPr/>
                <p:nvPr/>
              </p:nvSpPr>
              <p:spPr>
                <a:xfrm>
                  <a:off x="2368718" y="2174082"/>
                  <a:ext cx="353052" cy="73818"/>
                </a:xfrm>
                <a:prstGeom prst="rect">
                  <a:avLst/>
                </a:prstGeom>
                <a:solidFill>
                  <a:srgbClr val="AFABA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85" name="Group 84">
                  <a:extLst>
                    <a:ext uri="{FF2B5EF4-FFF2-40B4-BE49-F238E27FC236}">
                      <a16:creationId xmlns:a16="http://schemas.microsoft.com/office/drawing/2014/main" id="{AD2529E8-6DD7-46BE-AE7D-35E8694A96FB}"/>
                    </a:ext>
                  </a:extLst>
                </p:cNvPr>
                <p:cNvGrpSpPr/>
                <p:nvPr/>
              </p:nvGrpSpPr>
              <p:grpSpPr>
                <a:xfrm>
                  <a:off x="2209800" y="2133601"/>
                  <a:ext cx="458934" cy="78581"/>
                  <a:chOff x="2209800" y="2133601"/>
                  <a:chExt cx="458934" cy="78581"/>
                </a:xfrm>
              </p:grpSpPr>
              <p:sp>
                <p:nvSpPr>
                  <p:cNvPr id="89" name="Arc 88">
                    <a:extLst>
                      <a:ext uri="{FF2B5EF4-FFF2-40B4-BE49-F238E27FC236}">
                        <a16:creationId xmlns:a16="http://schemas.microsoft.com/office/drawing/2014/main" id="{2B285651-2A82-4142-9155-BBFAD6C16C91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solidFill>
                    <a:srgbClr val="E7E6E6">
                      <a:lumMod val="75000"/>
                    </a:srgbClr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0" name="Arc 89">
                    <a:extLst>
                      <a:ext uri="{FF2B5EF4-FFF2-40B4-BE49-F238E27FC236}">
                        <a16:creationId xmlns:a16="http://schemas.microsoft.com/office/drawing/2014/main" id="{734578FE-0F6A-4BEA-B09C-9355DC197421}"/>
                      </a:ext>
                    </a:extLst>
                  </p:cNvPr>
                  <p:cNvSpPr/>
                  <p:nvPr/>
                </p:nvSpPr>
                <p:spPr>
                  <a:xfrm flipV="1">
                    <a:off x="2209800" y="2133601"/>
                    <a:ext cx="228600" cy="76200"/>
                  </a:xfrm>
                  <a:prstGeom prst="arc">
                    <a:avLst/>
                  </a:prstGeom>
                  <a:solidFill>
                    <a:sysClr val="window" lastClr="FFFFFF"/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6" name="Group 85">
                  <a:extLst>
                    <a:ext uri="{FF2B5EF4-FFF2-40B4-BE49-F238E27FC236}">
                      <a16:creationId xmlns:a16="http://schemas.microsoft.com/office/drawing/2014/main" id="{B35A9589-4332-4A3E-84E6-D591F9AE1ECD}"/>
                    </a:ext>
                  </a:extLst>
                </p:cNvPr>
                <p:cNvGrpSpPr/>
                <p:nvPr/>
              </p:nvGrpSpPr>
              <p:grpSpPr>
                <a:xfrm flipV="1">
                  <a:off x="2209798" y="2208129"/>
                  <a:ext cx="458934" cy="78581"/>
                  <a:chOff x="2209800" y="2133601"/>
                  <a:chExt cx="458934" cy="78581"/>
                </a:xfrm>
              </p:grpSpPr>
              <p:sp>
                <p:nvSpPr>
                  <p:cNvPr id="87" name="Arc 86">
                    <a:extLst>
                      <a:ext uri="{FF2B5EF4-FFF2-40B4-BE49-F238E27FC236}">
                        <a16:creationId xmlns:a16="http://schemas.microsoft.com/office/drawing/2014/main" id="{228E3FA5-5E1B-4EB0-A150-B9E60870DC29}"/>
                      </a:ext>
                    </a:extLst>
                  </p:cNvPr>
                  <p:cNvSpPr/>
                  <p:nvPr/>
                </p:nvSpPr>
                <p:spPr>
                  <a:xfrm flipH="1">
                    <a:off x="2440134" y="2135982"/>
                    <a:ext cx="228600" cy="76200"/>
                  </a:xfrm>
                  <a:prstGeom prst="arc">
                    <a:avLst/>
                  </a:prstGeom>
                  <a:solidFill>
                    <a:srgbClr val="E7E6E6">
                      <a:lumMod val="75000"/>
                    </a:srgbClr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8" name="Arc 87">
                    <a:extLst>
                      <a:ext uri="{FF2B5EF4-FFF2-40B4-BE49-F238E27FC236}">
                        <a16:creationId xmlns:a16="http://schemas.microsoft.com/office/drawing/2014/main" id="{E0340CA2-4BB5-4682-A277-5E4F88BF7051}"/>
                      </a:ext>
                    </a:extLst>
                  </p:cNvPr>
                  <p:cNvSpPr/>
                  <p:nvPr/>
                </p:nvSpPr>
                <p:spPr>
                  <a:xfrm flipV="1">
                    <a:off x="2209800" y="2133601"/>
                    <a:ext cx="228600" cy="76200"/>
                  </a:xfrm>
                  <a:prstGeom prst="arc">
                    <a:avLst/>
                  </a:prstGeom>
                  <a:solidFill>
                    <a:sysClr val="window" lastClr="FFFFFF"/>
                  </a:solidFill>
                  <a:ln w="6350" cap="flat" cmpd="sng" algn="ctr">
                    <a:solidFill>
                      <a:srgbClr val="5B9BD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sng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82" name="Trapezoid 81">
                <a:extLst>
                  <a:ext uri="{FF2B5EF4-FFF2-40B4-BE49-F238E27FC236}">
                    <a16:creationId xmlns:a16="http://schemas.microsoft.com/office/drawing/2014/main" id="{C819521A-0722-4CCA-B404-592AB44D7748}"/>
                  </a:ext>
                </a:extLst>
              </p:cNvPr>
              <p:cNvSpPr/>
              <p:nvPr/>
            </p:nvSpPr>
            <p:spPr>
              <a:xfrm rot="16200000" flipH="1">
                <a:off x="4902204" y="1699864"/>
                <a:ext cx="258782" cy="2549383"/>
              </a:xfrm>
              <a:prstGeom prst="trapezoid">
                <a:avLst/>
              </a:prstGeom>
              <a:solidFill>
                <a:srgbClr val="AFAB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2399355"/>
      </p:ext>
    </p:extLst>
  </p:cSld>
  <p:clrMapOvr>
    <a:masterClrMapping/>
  </p:clrMapOvr>
</p:sld>
</file>

<file path=ppt/theme/theme1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46892</TotalTime>
  <Words>3029</Words>
  <Application>Microsoft Office PowerPoint</Application>
  <PresentationFormat>On-screen Show (4:3)</PresentationFormat>
  <Paragraphs>741</Paragraphs>
  <Slides>87</Slides>
  <Notes>3</Notes>
  <HiddenSlides>0</HiddenSlides>
  <MMClips>28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7" baseType="lpstr">
      <vt:lpstr>Google Sans</vt:lpstr>
      <vt:lpstr>Helvetica Neue</vt:lpstr>
      <vt:lpstr>IBM Plex Sans</vt:lpstr>
      <vt:lpstr>Arial</vt:lpstr>
      <vt:lpstr>Calibri</vt:lpstr>
      <vt:lpstr>Times</vt:lpstr>
      <vt:lpstr>Times New Roman</vt:lpstr>
      <vt:lpstr>Wide Latin</vt:lpstr>
      <vt:lpstr>Mountain Top</vt:lpstr>
      <vt:lpstr>Acrobat Document</vt:lpstr>
      <vt:lpstr>Contents </vt:lpstr>
      <vt:lpstr>Realms of Prosody</vt:lpstr>
      <vt:lpstr>Some Pragmatic Functions Served</vt:lpstr>
      <vt:lpstr>4 Properties of Pragmatic Prosody</vt:lpstr>
      <vt:lpstr>Correlates of Positive Feeling </vt:lpstr>
      <vt:lpstr>Correlates of Positive Feeling </vt:lpstr>
      <vt:lpstr>Correlates of Positive Feeling </vt:lpstr>
      <vt:lpstr>#1 Temporal Configurations</vt:lpstr>
      <vt:lpstr>#1 Multistream Temporal Configurations </vt:lpstr>
      <vt:lpstr>#1 Multistream Configurations </vt:lpstr>
      <vt:lpstr>Much More than Just intonation!</vt:lpstr>
      <vt:lpstr>Four Downstep (HL) Constructions </vt:lpstr>
      <vt:lpstr>The Late Peak Construction</vt:lpstr>
      <vt:lpstr>PowerPoint Presentation</vt:lpstr>
      <vt:lpstr>#2 Gradient, not Categorical</vt:lpstr>
      <vt:lpstr>#3 Flexibility of Alignment </vt:lpstr>
      <vt:lpstr>PowerPoint Presentation</vt:lpstr>
      <vt:lpstr>PowerPoint Presentation</vt:lpstr>
      <vt:lpstr>PowerPoint Presentation</vt:lpstr>
      <vt:lpstr>PowerPoint Presentation</vt:lpstr>
      <vt:lpstr>More Alignment Variation</vt:lpstr>
      <vt:lpstr>More Alignment Variation</vt:lpstr>
      <vt:lpstr>More Alignment Variation</vt:lpstr>
      <vt:lpstr>More Alignment Variation</vt:lpstr>
      <vt:lpstr>#4 Direct Form-Function Mappings</vt:lpstr>
      <vt:lpstr>Meanings may be Complex</vt:lpstr>
      <vt:lpstr>Realms of Prosody</vt:lpstr>
      <vt:lpstr>How can prosody do so much?</vt:lpstr>
      <vt:lpstr>PowerPoint Presentation</vt:lpstr>
      <vt:lpstr>Superposition</vt:lpstr>
      <vt:lpstr>Calling: Variants </vt:lpstr>
      <vt:lpstr>PowerPoint Presentation</vt:lpstr>
      <vt:lpstr>PowerPoint Presentation</vt:lpstr>
      <vt:lpstr>Admittedly, the Realms can get Tangled</vt:lpstr>
      <vt:lpstr>Prosody Modeling </vt:lpstr>
      <vt:lpstr>Turn Yield </vt:lpstr>
      <vt:lpstr>PowerPoint Presentation</vt:lpstr>
      <vt:lpstr>Prosodic Construction Examples</vt:lpstr>
      <vt:lpstr>The Minor Third Construction</vt:lpstr>
      <vt:lpstr>A Failure</vt:lpstr>
      <vt:lpstr>Positive Assessment Prosody, Diversely Aligned</vt:lpstr>
      <vt:lpstr>like</vt:lpstr>
      <vt:lpstr>PowerPoint Presentation</vt:lpstr>
      <vt:lpstr>The Minor Third Construction</vt:lpstr>
      <vt:lpstr>Some Uses</vt:lpstr>
      <vt:lpstr>The Minor Third Construction</vt:lpstr>
      <vt:lpstr>Constructions are Rich</vt:lpstr>
      <vt:lpstr>Much More than Just intonation!</vt:lpstr>
      <vt:lpstr>PowerPoint Presentation</vt:lpstr>
      <vt:lpstr>PowerPoint Presentation</vt:lpstr>
      <vt:lpstr>Preparation of Stimuli</vt:lpstr>
      <vt:lpstr>Hypothesis 1: Results</vt:lpstr>
      <vt:lpstr>The Positive Assessment Construction</vt:lpstr>
      <vt:lpstr>The Positive Assessment Construction</vt:lpstr>
      <vt:lpstr>PowerPoint Presentation</vt:lpstr>
      <vt:lpstr>PowerPoint Presentation</vt:lpstr>
      <vt:lpstr>Results</vt:lpstr>
      <vt:lpstr>Stimuli Generation - Algorithms</vt:lpstr>
      <vt:lpstr>PowerPoint Presentation</vt:lpstr>
      <vt:lpstr>PowerPoint Presentation</vt:lpstr>
      <vt:lpstr>Hypothesis 3 </vt:lpstr>
      <vt:lpstr>Results</vt:lpstr>
      <vt:lpstr>PowerPoint Presentation</vt:lpstr>
      <vt:lpstr>PowerPoint Presentation</vt:lpstr>
      <vt:lpstr>The Positive Assessment Construction</vt:lpstr>
      <vt:lpstr>How Does Prosody Convey Meaning?</vt:lpstr>
      <vt:lpstr>Properties of Prosodic Constructions</vt:lpstr>
      <vt:lpstr>(of course it’s complicated)</vt:lpstr>
      <vt:lpstr>Implications</vt:lpstr>
      <vt:lpstr>Variation</vt:lpstr>
      <vt:lpstr>Another Example</vt:lpstr>
      <vt:lpstr>Why are we the first here? </vt:lpstr>
      <vt:lpstr>How Does Prosody Convey Meaning?</vt:lpstr>
      <vt:lpstr>Our Hypothesized Configuation</vt:lpstr>
      <vt:lpstr>Outline</vt:lpstr>
      <vt:lpstr>Contrastive Prosody…</vt:lpstr>
      <vt:lpstr>Construction Use is Non-Binary!</vt:lpstr>
      <vt:lpstr>PowerPoint Presentation</vt:lpstr>
      <vt:lpstr>The Minor Third Construction</vt:lpstr>
      <vt:lpstr>Much More than Just intonation!</vt:lpstr>
      <vt:lpstr>How Does Prosody Convey Meaning?</vt:lpstr>
      <vt:lpstr>Meanings in English</vt:lpstr>
      <vt:lpstr>Meanings in English, etc. </vt:lpstr>
      <vt:lpstr>Perceptions of Pitch </vt:lpstr>
      <vt:lpstr>Exercise </vt:lpstr>
      <vt:lpstr>Correlates of Positive Feeling </vt:lpstr>
      <vt:lpstr>The Positive Assessment Construction</vt:lpstr>
    </vt:vector>
  </TitlesOfParts>
  <Company>Univ. of Tokyo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Interactive Systems Group</dc:title>
  <dc:creator>Sanpo Lab</dc:creator>
  <cp:lastModifiedBy>Ward, Nigel G.</cp:lastModifiedBy>
  <cp:revision>3642</cp:revision>
  <cp:lastPrinted>2021-05-18T23:20:02Z</cp:lastPrinted>
  <dcterms:created xsi:type="dcterms:W3CDTF">2002-10-17T07:23:49Z</dcterms:created>
  <dcterms:modified xsi:type="dcterms:W3CDTF">2021-07-27T16:04:07Z</dcterms:modified>
</cp:coreProperties>
</file>