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1066" r:id="rId2"/>
    <p:sldId id="263" r:id="rId3"/>
    <p:sldId id="926" r:id="rId4"/>
    <p:sldId id="925" r:id="rId5"/>
    <p:sldId id="2095" r:id="rId6"/>
    <p:sldId id="2096" r:id="rId7"/>
    <p:sldId id="966" r:id="rId8"/>
    <p:sldId id="279" r:id="rId9"/>
    <p:sldId id="965" r:id="rId10"/>
    <p:sldId id="968" r:id="rId11"/>
    <p:sldId id="2097" r:id="rId12"/>
    <p:sldId id="967" r:id="rId13"/>
    <p:sldId id="1065" r:id="rId14"/>
    <p:sldId id="280" r:id="rId15"/>
    <p:sldId id="278" r:id="rId16"/>
    <p:sldId id="2085" r:id="rId17"/>
    <p:sldId id="2093" r:id="rId18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70"/>
    <a:srgbClr val="00194A"/>
    <a:srgbClr val="FFFFFF"/>
    <a:srgbClr val="05419E"/>
    <a:srgbClr val="FFCCFF"/>
    <a:srgbClr val="0072BD"/>
    <a:srgbClr val="D95319"/>
    <a:srgbClr val="01359A"/>
    <a:srgbClr val="003295"/>
    <a:srgbClr val="084A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8" autoAdjust="0"/>
    <p:restoredTop sz="96357" autoAdjust="0"/>
  </p:normalViewPr>
  <p:slideViewPr>
    <p:cSldViewPr snapToGrid="0">
      <p:cViewPr varScale="1">
        <p:scale>
          <a:sx n="43" d="100"/>
          <a:sy n="43" d="100"/>
        </p:scale>
        <p:origin x="54" y="1488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Critical Infrastructure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72BD13-430C-42ED-BD44-97F598D51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804" y="1600200"/>
            <a:ext cx="8091996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Validated similarity metrics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/>
              <a:t>Better performance evaluations (faster, more accurate)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sz="2400"/>
              <a:t>Discovery tools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sz="2400"/>
              <a:t>Practically-useful superpositional models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/>
              <a:t>	with good models of alignment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sz="2400"/>
              <a:t>Pretrained models and learned representations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42125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30AC6-1A85-45FF-B62D-2DFEB6602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Maintaining Synergy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3E491-FE8E-4489-B1D6-535257017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034" y="1600200"/>
            <a:ext cx="7840766" cy="2867297"/>
          </a:xfrm>
        </p:spPr>
        <p:txBody>
          <a:bodyPr/>
          <a:lstStyle/>
          <a:p>
            <a:pPr marL="0" indent="0">
              <a:buNone/>
            </a:pPr>
            <a:r>
              <a:rPr lang="en-US" sz="1800"/>
              <a:t>Prosody across languages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Descriptive and computational work 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400"/>
              <a:t>Performance-oriented work and explainable models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Prosody across tasks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A901C3-FB48-4E1A-9F39-375B035422F6}"/>
              </a:ext>
            </a:extLst>
          </p:cNvPr>
          <p:cNvSpPr txBox="1"/>
          <p:nvPr/>
        </p:nvSpPr>
        <p:spPr>
          <a:xfrm>
            <a:off x="2286000" y="4696097"/>
            <a:ext cx="4572000" cy="1114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1800"/>
              <a:t>Please join in! 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1800"/>
              <a:t>nigelward@acm.org, levow@uw.edu </a:t>
            </a:r>
          </a:p>
        </p:txBody>
      </p:sp>
    </p:spTree>
    <p:extLst>
      <p:ext uri="{BB962C8B-B14F-4D97-AF65-F5344CB8AC3E}">
        <p14:creationId xmlns:p14="http://schemas.microsoft.com/office/powerpoint/2010/main" val="17273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7144C-81BD-4827-8D82-E57215BC9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Parting Wish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99ED3-DF33-4E2C-BF4E-E725DE938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79720"/>
            <a:ext cx="8229600" cy="4116280"/>
          </a:xfrm>
        </p:spPr>
        <p:txBody>
          <a:bodyPr/>
          <a:lstStyle/>
          <a:p>
            <a:pPr marL="0" indent="0">
              <a:buNone/>
            </a:pPr>
            <a:r>
              <a:rPr lang="en-US" sz="2800"/>
              <a:t>Go forth and be fruitful!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06421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F83F7-7E00-427C-8E24-FAB4D89C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EFCA-3579-457C-A816-1CF915B24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32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DFC7-DCE8-458E-9F46-F87BF96D8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38" y="228600"/>
            <a:ext cx="8856324" cy="1143000"/>
          </a:xfrm>
        </p:spPr>
        <p:txBody>
          <a:bodyPr/>
          <a:lstStyle/>
          <a:p>
            <a:r>
              <a:rPr lang="en-US"/>
              <a:t>Non-Native Prosody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57635A-CBF9-4F8E-8405-A8E518483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A0F7BE-3EC3-44BF-A23F-ECE4E50B2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446" b="15654"/>
          <a:stretch/>
        </p:blipFill>
        <p:spPr>
          <a:xfrm>
            <a:off x="1440" y="1663337"/>
            <a:ext cx="9142560" cy="397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201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1DC74-914D-4C1D-A4DF-A6B9A8224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7944"/>
            <a:ext cx="8229600" cy="1143000"/>
          </a:xfrm>
        </p:spPr>
        <p:txBody>
          <a:bodyPr/>
          <a:lstStyle/>
          <a:p>
            <a:r>
              <a:rPr lang="en-US"/>
              <a:t>Implications for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C899B-5812-4D05-B246-AD1A3B992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02168"/>
            <a:ext cx="8580268" cy="4253175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Differences and variation hurt model performance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000"/>
              <a:t>	… plus, every non-native speaker is different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Modeling the differences can have value (sociophonetics)</a:t>
            </a:r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1800"/>
              <a:t>Language background</a:t>
            </a:r>
          </a:p>
          <a:p>
            <a:pPr marL="0" indent="0">
              <a:buNone/>
            </a:pPr>
            <a:r>
              <a:rPr lang="en-US" sz="1800"/>
              <a:t>	Dialect</a:t>
            </a:r>
          </a:p>
          <a:p>
            <a:pPr marL="0" indent="0">
              <a:buNone/>
            </a:pPr>
            <a:r>
              <a:rPr lang="en-US" sz="1800"/>
              <a:t>	Social or workplace role</a:t>
            </a:r>
          </a:p>
          <a:p>
            <a:pPr marL="0" indent="0">
              <a:buNone/>
            </a:pPr>
            <a:r>
              <a:rPr lang="en-US" sz="1800"/>
              <a:t>	Gender </a:t>
            </a:r>
          </a:p>
        </p:txBody>
      </p:sp>
    </p:spTree>
    <p:extLst>
      <p:ext uri="{BB962C8B-B14F-4D97-AF65-F5344CB8AC3E}">
        <p14:creationId xmlns:p14="http://schemas.microsoft.com/office/powerpoint/2010/main" val="874693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BB62814-A5DB-485A-8FD9-CECE35F170E1}"/>
              </a:ext>
            </a:extLst>
          </p:cNvPr>
          <p:cNvSpPr/>
          <p:nvPr/>
        </p:nvSpPr>
        <p:spPr bwMode="auto">
          <a:xfrm>
            <a:off x="2381919" y="647700"/>
            <a:ext cx="1181579" cy="38219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intention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95ED9D-063B-458A-9476-0C1773A464BD}"/>
              </a:ext>
            </a:extLst>
          </p:cNvPr>
          <p:cNvSpPr/>
          <p:nvPr/>
        </p:nvSpPr>
        <p:spPr bwMode="auto">
          <a:xfrm>
            <a:off x="3432051" y="1602593"/>
            <a:ext cx="1181579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/>
              <a:t>p</a:t>
            </a: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honeme sequence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9BBA5C-59B3-4E2C-B05F-2E8F8ACADAD9}"/>
              </a:ext>
            </a:extLst>
          </p:cNvPr>
          <p:cNvSpPr/>
          <p:nvPr/>
        </p:nvSpPr>
        <p:spPr bwMode="auto">
          <a:xfrm>
            <a:off x="1024608" y="1602593"/>
            <a:ext cx="1443036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/>
              <a:t>p</a:t>
            </a: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rosodic specification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00ED37-9CA2-42D7-BE57-0CC72AE9CE3E}"/>
              </a:ext>
            </a:extLst>
          </p:cNvPr>
          <p:cNvSpPr/>
          <p:nvPr/>
        </p:nvSpPr>
        <p:spPr bwMode="auto">
          <a:xfrm>
            <a:off x="6153820" y="5233012"/>
            <a:ext cx="847726" cy="3905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sound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AEC869-A4C3-4295-A601-6389C739DFE9}"/>
              </a:ext>
            </a:extLst>
          </p:cNvPr>
          <p:cNvSpPr/>
          <p:nvPr/>
        </p:nvSpPr>
        <p:spPr bwMode="auto">
          <a:xfrm>
            <a:off x="2131888" y="2790827"/>
            <a:ext cx="1915824" cy="3905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muscle control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24F84F-2AC5-40FC-BABC-D5C10EF2537B}"/>
              </a:ext>
            </a:extLst>
          </p:cNvPr>
          <p:cNvCxnSpPr>
            <a:cxnSpLocks/>
          </p:cNvCxnSpPr>
          <p:nvPr/>
        </p:nvCxnSpPr>
        <p:spPr bwMode="auto">
          <a:xfrm flipH="1">
            <a:off x="2381919" y="1020372"/>
            <a:ext cx="354811" cy="5684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D28C25-8051-4BC2-A74F-3B383907F35E}"/>
              </a:ext>
            </a:extLst>
          </p:cNvPr>
          <p:cNvCxnSpPr>
            <a:cxnSpLocks/>
          </p:cNvCxnSpPr>
          <p:nvPr/>
        </p:nvCxnSpPr>
        <p:spPr bwMode="auto">
          <a:xfrm>
            <a:off x="3267743" y="1020372"/>
            <a:ext cx="295755" cy="5684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51AC718-C320-4EB7-AC8C-0B37B467702E}"/>
              </a:ext>
            </a:extLst>
          </p:cNvPr>
          <p:cNvCxnSpPr/>
          <p:nvPr/>
        </p:nvCxnSpPr>
        <p:spPr bwMode="auto">
          <a:xfrm>
            <a:off x="2131887" y="2288393"/>
            <a:ext cx="500065" cy="5024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955BF76-099C-4097-A51A-0F0B54F2CB53}"/>
              </a:ext>
            </a:extLst>
          </p:cNvPr>
          <p:cNvCxnSpPr/>
          <p:nvPr/>
        </p:nvCxnSpPr>
        <p:spPr bwMode="auto">
          <a:xfrm flipH="1">
            <a:off x="3479677" y="2288393"/>
            <a:ext cx="266699" cy="5024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D1252A-BADA-4EE7-879C-626BC52F21F0}"/>
              </a:ext>
            </a:extLst>
          </p:cNvPr>
          <p:cNvCxnSpPr>
            <a:cxnSpLocks/>
            <a:endCxn id="10" idx="0"/>
          </p:cNvCxnSpPr>
          <p:nvPr/>
        </p:nvCxnSpPr>
        <p:spPr bwMode="auto">
          <a:xfrm flipH="1">
            <a:off x="1462052" y="3181351"/>
            <a:ext cx="1005592" cy="8405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A13D66-4712-4C36-B3E1-10F48C1627E8}"/>
              </a:ext>
            </a:extLst>
          </p:cNvPr>
          <p:cNvCxnSpPr>
            <a:cxnSpLocks/>
            <a:stCxn id="11" idx="2"/>
          </p:cNvCxnSpPr>
          <p:nvPr/>
        </p:nvCxnSpPr>
        <p:spPr bwMode="auto">
          <a:xfrm flipH="1">
            <a:off x="3011760" y="3181351"/>
            <a:ext cx="78040" cy="576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0C3D5F5-121E-4781-A4B0-938DDD25BA13}"/>
              </a:ext>
            </a:extLst>
          </p:cNvPr>
          <p:cNvCxnSpPr>
            <a:cxnSpLocks/>
          </p:cNvCxnSpPr>
          <p:nvPr/>
        </p:nvCxnSpPr>
        <p:spPr bwMode="auto">
          <a:xfrm>
            <a:off x="3773763" y="3181351"/>
            <a:ext cx="629842" cy="576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44" name="Arrow: U-Turn 43">
            <a:extLst>
              <a:ext uri="{FF2B5EF4-FFF2-40B4-BE49-F238E27FC236}">
                <a16:creationId xmlns:a16="http://schemas.microsoft.com/office/drawing/2014/main" id="{A55A4F5E-06F8-4D58-A9D7-10BAA79491AA}"/>
              </a:ext>
            </a:extLst>
          </p:cNvPr>
          <p:cNvSpPr/>
          <p:nvPr/>
        </p:nvSpPr>
        <p:spPr bwMode="auto">
          <a:xfrm>
            <a:off x="1500869" y="4160512"/>
            <a:ext cx="5262994" cy="1206556"/>
          </a:xfrm>
          <a:prstGeom prst="uturnArrow">
            <a:avLst>
              <a:gd name="adj1" fmla="val 11580"/>
              <a:gd name="adj2" fmla="val 17106"/>
              <a:gd name="adj3" fmla="val 23421"/>
              <a:gd name="adj4" fmla="val 43750"/>
              <a:gd name="adj5" fmla="val 75000"/>
            </a:avLst>
          </a:prstGeom>
          <a:noFill/>
          <a:ln w="254000" cap="sq">
            <a:solidFill>
              <a:srgbClr val="92D050"/>
            </a:solidFill>
            <a:round/>
            <a:headEnd type="none" w="sm" len="sm"/>
            <a:tailEnd type="arrow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[[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08F2ED-8C21-43BE-BC80-FB5FDFAED27A}"/>
              </a:ext>
            </a:extLst>
          </p:cNvPr>
          <p:cNvSpPr/>
          <p:nvPr/>
        </p:nvSpPr>
        <p:spPr bwMode="auto">
          <a:xfrm>
            <a:off x="915069" y="4021921"/>
            <a:ext cx="1093966" cy="15101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lungs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208DEA-4479-4201-93F2-D4272CB13DB8}"/>
              </a:ext>
            </a:extLst>
          </p:cNvPr>
          <p:cNvSpPr/>
          <p:nvPr/>
        </p:nvSpPr>
        <p:spPr bwMode="auto">
          <a:xfrm>
            <a:off x="2652670" y="3740227"/>
            <a:ext cx="795565" cy="84057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glottis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D5BDF-B6FD-458D-8D2B-B04A25C0D35B}"/>
              </a:ext>
            </a:extLst>
          </p:cNvPr>
          <p:cNvSpPr/>
          <p:nvPr/>
        </p:nvSpPr>
        <p:spPr bwMode="auto">
          <a:xfrm>
            <a:off x="4317878" y="3757590"/>
            <a:ext cx="1428750" cy="81201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articulators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77B6705-44DE-44CA-9DD8-F73BA702D0FB}"/>
              </a:ext>
            </a:extLst>
          </p:cNvPr>
          <p:cNvSpPr/>
          <p:nvPr/>
        </p:nvSpPr>
        <p:spPr bwMode="auto">
          <a:xfrm>
            <a:off x="2493616" y="4160512"/>
            <a:ext cx="1093966" cy="135251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16DB05C-5298-42C6-9AE6-449FD2E38D6C}"/>
              </a:ext>
            </a:extLst>
          </p:cNvPr>
          <p:cNvSpPr/>
          <p:nvPr/>
        </p:nvSpPr>
        <p:spPr bwMode="auto">
          <a:xfrm>
            <a:off x="4313818" y="4148113"/>
            <a:ext cx="1627094" cy="135251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79D7926-2EF8-4904-81FF-4E0602FA4B07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44" y="1945493"/>
            <a:ext cx="9644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med"/>
            <a:tailEnd type="triangle" w="lg" len="med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63D4C350-7B98-41E2-9320-CF3F82634B8E}"/>
              </a:ext>
            </a:extLst>
          </p:cNvPr>
          <p:cNvGrpSpPr/>
          <p:nvPr/>
        </p:nvGrpSpPr>
        <p:grpSpPr>
          <a:xfrm>
            <a:off x="2458766" y="513950"/>
            <a:ext cx="7832150" cy="3687784"/>
            <a:chOff x="2458766" y="513950"/>
            <a:chExt cx="7832150" cy="368778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AE7E423-7B85-4AF9-9E3F-D6DCD8D68D8B}"/>
                </a:ext>
              </a:extLst>
            </p:cNvPr>
            <p:cNvSpPr txBox="1"/>
            <p:nvPr/>
          </p:nvSpPr>
          <p:spPr>
            <a:xfrm>
              <a:off x="2458766" y="1499344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*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7A85C1-3668-4087-BB0E-B81CB917D5B0}"/>
                </a:ext>
              </a:extLst>
            </p:cNvPr>
            <p:cNvSpPr txBox="1"/>
            <p:nvPr/>
          </p:nvSpPr>
          <p:spPr>
            <a:xfrm>
              <a:off x="3554620" y="513950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*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506E783-44E3-4464-B4E0-099AA0C98C08}"/>
                </a:ext>
              </a:extLst>
            </p:cNvPr>
            <p:cNvSpPr txBox="1"/>
            <p:nvPr/>
          </p:nvSpPr>
          <p:spPr>
            <a:xfrm>
              <a:off x="4011820" y="2673166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*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64A2DA-4FC0-4E19-88FB-7B51770529B3}"/>
                </a:ext>
              </a:extLst>
            </p:cNvPr>
            <p:cNvSpPr txBox="1"/>
            <p:nvPr/>
          </p:nvSpPr>
          <p:spPr>
            <a:xfrm>
              <a:off x="3423173" y="3616959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/>
                <a:t>*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4E4439-7B12-4FE7-8A2D-98BB51E0766B}"/>
                </a:ext>
              </a:extLst>
            </p:cNvPr>
            <p:cNvSpPr txBox="1"/>
            <p:nvPr/>
          </p:nvSpPr>
          <p:spPr>
            <a:xfrm>
              <a:off x="6306088" y="2593680"/>
              <a:ext cx="39848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/>
                <a:t>*</a:t>
              </a:r>
              <a:r>
                <a:rPr lang="en-US" sz="2400"/>
                <a:t>individuals differ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552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BB62814-A5DB-485A-8FD9-CECE35F170E1}"/>
              </a:ext>
            </a:extLst>
          </p:cNvPr>
          <p:cNvSpPr/>
          <p:nvPr/>
        </p:nvSpPr>
        <p:spPr bwMode="auto">
          <a:xfrm>
            <a:off x="3207543" y="647700"/>
            <a:ext cx="1181579" cy="38219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intention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95ED9D-063B-458A-9476-0C1773A464BD}"/>
              </a:ext>
            </a:extLst>
          </p:cNvPr>
          <p:cNvSpPr/>
          <p:nvPr/>
        </p:nvSpPr>
        <p:spPr bwMode="auto">
          <a:xfrm>
            <a:off x="4257675" y="1602593"/>
            <a:ext cx="1181579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/>
              <a:t>p</a:t>
            </a: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honeme sequence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9BBA5C-59B3-4E2C-B05F-2E8F8ACADAD9}"/>
              </a:ext>
            </a:extLst>
          </p:cNvPr>
          <p:cNvSpPr/>
          <p:nvPr/>
        </p:nvSpPr>
        <p:spPr bwMode="auto">
          <a:xfrm>
            <a:off x="1850232" y="1602593"/>
            <a:ext cx="1443036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/>
              <a:t>p</a:t>
            </a: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rosodic specification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00ED37-9CA2-42D7-BE57-0CC72AE9CE3E}"/>
              </a:ext>
            </a:extLst>
          </p:cNvPr>
          <p:cNvSpPr/>
          <p:nvPr/>
        </p:nvSpPr>
        <p:spPr bwMode="auto">
          <a:xfrm>
            <a:off x="6979443" y="5233012"/>
            <a:ext cx="1338249" cy="53697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sound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AEC869-A4C3-4295-A601-6389C739DFE9}"/>
              </a:ext>
            </a:extLst>
          </p:cNvPr>
          <p:cNvSpPr/>
          <p:nvPr/>
        </p:nvSpPr>
        <p:spPr bwMode="auto">
          <a:xfrm>
            <a:off x="2957512" y="2790827"/>
            <a:ext cx="1888806" cy="3905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muscle control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24F84F-2AC5-40FC-BABC-D5C10EF2537B}"/>
              </a:ext>
            </a:extLst>
          </p:cNvPr>
          <p:cNvCxnSpPr>
            <a:cxnSpLocks/>
          </p:cNvCxnSpPr>
          <p:nvPr/>
        </p:nvCxnSpPr>
        <p:spPr bwMode="auto">
          <a:xfrm flipH="1">
            <a:off x="3207543" y="1020372"/>
            <a:ext cx="354811" cy="5684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D28C25-8051-4BC2-A74F-3B383907F35E}"/>
              </a:ext>
            </a:extLst>
          </p:cNvPr>
          <p:cNvCxnSpPr>
            <a:cxnSpLocks/>
          </p:cNvCxnSpPr>
          <p:nvPr/>
        </p:nvCxnSpPr>
        <p:spPr bwMode="auto">
          <a:xfrm>
            <a:off x="4093367" y="1020372"/>
            <a:ext cx="295755" cy="5684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51AC718-C320-4EB7-AC8C-0B37B467702E}"/>
              </a:ext>
            </a:extLst>
          </p:cNvPr>
          <p:cNvCxnSpPr/>
          <p:nvPr/>
        </p:nvCxnSpPr>
        <p:spPr bwMode="auto">
          <a:xfrm>
            <a:off x="2957511" y="2288393"/>
            <a:ext cx="500065" cy="5024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955BF76-099C-4097-A51A-0F0B54F2CB53}"/>
              </a:ext>
            </a:extLst>
          </p:cNvPr>
          <p:cNvCxnSpPr/>
          <p:nvPr/>
        </p:nvCxnSpPr>
        <p:spPr bwMode="auto">
          <a:xfrm flipH="1">
            <a:off x="4305301" y="2288393"/>
            <a:ext cx="266699" cy="5024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D1252A-BADA-4EE7-879C-626BC52F21F0}"/>
              </a:ext>
            </a:extLst>
          </p:cNvPr>
          <p:cNvCxnSpPr>
            <a:cxnSpLocks/>
            <a:endCxn id="10" idx="0"/>
          </p:cNvCxnSpPr>
          <p:nvPr/>
        </p:nvCxnSpPr>
        <p:spPr bwMode="auto">
          <a:xfrm flipH="1">
            <a:off x="2287676" y="3181351"/>
            <a:ext cx="1005592" cy="8405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A13D66-4712-4C36-B3E1-10F48C1627E8}"/>
              </a:ext>
            </a:extLst>
          </p:cNvPr>
          <p:cNvCxnSpPr>
            <a:cxnSpLocks/>
            <a:stCxn id="11" idx="2"/>
          </p:cNvCxnSpPr>
          <p:nvPr/>
        </p:nvCxnSpPr>
        <p:spPr bwMode="auto">
          <a:xfrm flipH="1">
            <a:off x="3837385" y="3181351"/>
            <a:ext cx="64530" cy="576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0C3D5F5-121E-4781-A4B0-938DDD25BA13}"/>
              </a:ext>
            </a:extLst>
          </p:cNvPr>
          <p:cNvCxnSpPr>
            <a:cxnSpLocks/>
          </p:cNvCxnSpPr>
          <p:nvPr/>
        </p:nvCxnSpPr>
        <p:spPr bwMode="auto">
          <a:xfrm>
            <a:off x="4599387" y="3181351"/>
            <a:ext cx="629842" cy="576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44" name="Arrow: U-Turn 43">
            <a:extLst>
              <a:ext uri="{FF2B5EF4-FFF2-40B4-BE49-F238E27FC236}">
                <a16:creationId xmlns:a16="http://schemas.microsoft.com/office/drawing/2014/main" id="{A55A4F5E-06F8-4D58-A9D7-10BAA79491AA}"/>
              </a:ext>
            </a:extLst>
          </p:cNvPr>
          <p:cNvSpPr/>
          <p:nvPr/>
        </p:nvSpPr>
        <p:spPr bwMode="auto">
          <a:xfrm>
            <a:off x="2326493" y="4160512"/>
            <a:ext cx="5262994" cy="1206556"/>
          </a:xfrm>
          <a:prstGeom prst="uturnArrow">
            <a:avLst>
              <a:gd name="adj1" fmla="val 11580"/>
              <a:gd name="adj2" fmla="val 17106"/>
              <a:gd name="adj3" fmla="val 23421"/>
              <a:gd name="adj4" fmla="val 43750"/>
              <a:gd name="adj5" fmla="val 75000"/>
            </a:avLst>
          </a:prstGeom>
          <a:noFill/>
          <a:ln w="254000" cap="sq">
            <a:solidFill>
              <a:srgbClr val="92D050"/>
            </a:solidFill>
            <a:round/>
            <a:headEnd type="none" w="sm" len="sm"/>
            <a:tailEnd type="arrow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[[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08F2ED-8C21-43BE-BC80-FB5FDFAED27A}"/>
              </a:ext>
            </a:extLst>
          </p:cNvPr>
          <p:cNvSpPr/>
          <p:nvPr/>
        </p:nvSpPr>
        <p:spPr bwMode="auto">
          <a:xfrm>
            <a:off x="1740693" y="4021921"/>
            <a:ext cx="1093966" cy="15101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lungs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208DEA-4479-4201-93F2-D4272CB13DB8}"/>
              </a:ext>
            </a:extLst>
          </p:cNvPr>
          <p:cNvSpPr/>
          <p:nvPr/>
        </p:nvSpPr>
        <p:spPr bwMode="auto">
          <a:xfrm>
            <a:off x="3478294" y="3740227"/>
            <a:ext cx="795565" cy="84057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glottis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D5BDF-B6FD-458D-8D2B-B04A25C0D35B}"/>
              </a:ext>
            </a:extLst>
          </p:cNvPr>
          <p:cNvSpPr/>
          <p:nvPr/>
        </p:nvSpPr>
        <p:spPr bwMode="auto">
          <a:xfrm>
            <a:off x="5143502" y="3757590"/>
            <a:ext cx="1428750" cy="81201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articulators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77B6705-44DE-44CA-9DD8-F73BA702D0FB}"/>
              </a:ext>
            </a:extLst>
          </p:cNvPr>
          <p:cNvSpPr/>
          <p:nvPr/>
        </p:nvSpPr>
        <p:spPr bwMode="auto">
          <a:xfrm>
            <a:off x="3319240" y="4160512"/>
            <a:ext cx="1093966" cy="135251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16DB05C-5298-42C6-9AE6-449FD2E38D6C}"/>
              </a:ext>
            </a:extLst>
          </p:cNvPr>
          <p:cNvSpPr/>
          <p:nvPr/>
        </p:nvSpPr>
        <p:spPr bwMode="auto">
          <a:xfrm>
            <a:off x="5139442" y="4148113"/>
            <a:ext cx="1627094" cy="135251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E9805B-E767-4B11-B95B-D41058C5C094}"/>
              </a:ext>
            </a:extLst>
          </p:cNvPr>
          <p:cNvCxnSpPr>
            <a:cxnSpLocks/>
            <a:endCxn id="4" idx="3"/>
          </p:cNvCxnSpPr>
          <p:nvPr/>
        </p:nvCxnSpPr>
        <p:spPr bwMode="auto">
          <a:xfrm flipH="1" flipV="1">
            <a:off x="4389122" y="838799"/>
            <a:ext cx="3438047" cy="260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39B8203-6FFD-403D-A3B3-0166EEC6BE61}"/>
              </a:ext>
            </a:extLst>
          </p:cNvPr>
          <p:cNvSpPr txBox="1"/>
          <p:nvPr/>
        </p:nvSpPr>
        <p:spPr>
          <a:xfrm>
            <a:off x="6077439" y="515632"/>
            <a:ext cx="265173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2">
                    <a:lumMod val="50000"/>
                    <a:lumOff val="50000"/>
                  </a:schemeClr>
                </a:solidFill>
              </a:rPr>
              <a:t>auditory feedback</a:t>
            </a:r>
          </a:p>
          <a:p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F41DE4-AB38-4852-97BA-F677F2CEF8E2}"/>
              </a:ext>
            </a:extLst>
          </p:cNvPr>
          <p:cNvCxnSpPr>
            <a:cxnSpLocks/>
          </p:cNvCxnSpPr>
          <p:nvPr/>
        </p:nvCxnSpPr>
        <p:spPr bwMode="auto">
          <a:xfrm flipH="1">
            <a:off x="4846319" y="2971805"/>
            <a:ext cx="1011558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79E097F-E432-483A-9567-19C30FE27C9F}"/>
              </a:ext>
            </a:extLst>
          </p:cNvPr>
          <p:cNvCxnSpPr>
            <a:cxnSpLocks/>
          </p:cNvCxnSpPr>
          <p:nvPr/>
        </p:nvCxnSpPr>
        <p:spPr bwMode="auto">
          <a:xfrm flipV="1">
            <a:off x="4273859" y="2968007"/>
            <a:ext cx="1584018" cy="77222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1721B3F-7E64-4C81-A18D-F92094B4BDFB}"/>
              </a:ext>
            </a:extLst>
          </p:cNvPr>
          <p:cNvCxnSpPr>
            <a:cxnSpLocks/>
            <a:stCxn id="8" idx="0"/>
          </p:cNvCxnSpPr>
          <p:nvPr/>
        </p:nvCxnSpPr>
        <p:spPr bwMode="auto">
          <a:xfrm flipH="1" flipV="1">
            <a:off x="5852147" y="2971806"/>
            <a:ext cx="5730" cy="7857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1EDCC72-16A8-4C99-B3AF-B4715669DC81}"/>
              </a:ext>
            </a:extLst>
          </p:cNvPr>
          <p:cNvSpPr txBox="1"/>
          <p:nvPr/>
        </p:nvSpPr>
        <p:spPr>
          <a:xfrm>
            <a:off x="5665957" y="2383232"/>
            <a:ext cx="2651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2">
                    <a:lumMod val="50000"/>
                    <a:lumOff val="50000"/>
                  </a:schemeClr>
                </a:solidFill>
              </a:rPr>
              <a:t>proprioceptive </a:t>
            </a:r>
          </a:p>
          <a:p>
            <a:r>
              <a:rPr lang="en-US" sz="1600">
                <a:solidFill>
                  <a:schemeClr val="bg2">
                    <a:lumMod val="50000"/>
                    <a:lumOff val="50000"/>
                  </a:schemeClr>
                </a:solidFill>
              </a:rPr>
              <a:t>feedback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CEB6F6F-36EB-4BB3-BFBC-2CF8C501743A}"/>
              </a:ext>
            </a:extLst>
          </p:cNvPr>
          <p:cNvCxnSpPr>
            <a:cxnSpLocks/>
          </p:cNvCxnSpPr>
          <p:nvPr/>
        </p:nvCxnSpPr>
        <p:spPr bwMode="auto">
          <a:xfrm>
            <a:off x="7827169" y="864878"/>
            <a:ext cx="1" cy="43681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16FCD4A-0E5A-445F-9C1F-FF7E7D0500F8}"/>
              </a:ext>
            </a:extLst>
          </p:cNvPr>
          <p:cNvCxnSpPr>
            <a:cxnSpLocks/>
            <a:stCxn id="5" idx="1"/>
            <a:endCxn id="6" idx="3"/>
          </p:cNvCxnSpPr>
          <p:nvPr/>
        </p:nvCxnSpPr>
        <p:spPr bwMode="auto">
          <a:xfrm flipH="1">
            <a:off x="3293268" y="1945493"/>
            <a:ext cx="9644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med"/>
            <a:tailEnd type="triangle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411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DFC7-DCE8-458E-9F46-F87BF96D8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38" y="228600"/>
            <a:ext cx="8856324" cy="1143000"/>
          </a:xfrm>
        </p:spPr>
        <p:txBody>
          <a:bodyPr/>
          <a:lstStyle/>
          <a:p>
            <a:r>
              <a:rPr lang="en-US"/>
              <a:t>Non-Native Prosody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57635A-CBF9-4F8E-8405-A8E518483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96" y="1600200"/>
            <a:ext cx="8229600" cy="3938451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40% of proficiency judgments are explained by prosody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Transfer of native-language form-function mappings</a:t>
            </a:r>
          </a:p>
          <a:p>
            <a:pPr marL="0" indent="0">
              <a:buNone/>
            </a:pPr>
            <a:r>
              <a:rPr lang="en-US" sz="2400" i="1"/>
              <a:t>	</a:t>
            </a:r>
            <a:r>
              <a:rPr lang="en-US" sz="2000"/>
              <a:t>e.g. </a:t>
            </a:r>
            <a:r>
              <a:rPr lang="en-US" sz="2000" i="1"/>
              <a:t>gravy vs gravy?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Other transfer</a:t>
            </a:r>
          </a:p>
          <a:p>
            <a:pPr marL="0" indent="0">
              <a:buNone/>
            </a:pPr>
            <a:r>
              <a:rPr lang="en-US" sz="2000" i="1"/>
              <a:t>	</a:t>
            </a:r>
            <a:r>
              <a:rPr lang="en-US" sz="2000"/>
              <a:t>e.g.</a:t>
            </a:r>
            <a:r>
              <a:rPr lang="en-US" sz="2000" i="1"/>
              <a:t> </a:t>
            </a:r>
            <a:r>
              <a:rPr lang="en-US" sz="2000"/>
              <a:t>syllable-timed rhythm</a:t>
            </a:r>
            <a:endParaRPr lang="en-US" sz="2400"/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Inaccurate realizations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Overall caution</a:t>
            </a:r>
          </a:p>
          <a:p>
            <a:pPr marL="0" indent="0">
              <a:buNone/>
            </a:pPr>
            <a:endParaRPr lang="en-US" sz="2400" i="1"/>
          </a:p>
          <a:p>
            <a:pPr marL="0" indent="0">
              <a:buNone/>
            </a:pPr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AC17BB-A2A6-439A-BAC2-9CDE9F3BB72E}"/>
              </a:ext>
            </a:extLst>
          </p:cNvPr>
          <p:cNvSpPr txBox="1"/>
          <p:nvPr/>
        </p:nvSpPr>
        <p:spPr>
          <a:xfrm>
            <a:off x="552996" y="6352401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/>
              <a:t>(Kang 2010)</a:t>
            </a:r>
          </a:p>
        </p:txBody>
      </p:sp>
    </p:spTree>
    <p:extLst>
      <p:ext uri="{BB962C8B-B14F-4D97-AF65-F5344CB8AC3E}">
        <p14:creationId xmlns:p14="http://schemas.microsoft.com/office/powerpoint/2010/main" val="420082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1DC74-914D-4C1D-A4DF-A6B9A8224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187"/>
            <a:ext cx="8229600" cy="1143000"/>
          </a:xfrm>
        </p:spPr>
        <p:txBody>
          <a:bodyPr/>
          <a:lstStyle/>
          <a:p>
            <a:r>
              <a:rPr lang="en-US"/>
              <a:t>Learner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C899B-5812-4D05-B246-AD1A3B992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1787"/>
            <a:ext cx="8370606" cy="44958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/>
              <a:t>Ways to help people communicate better</a:t>
            </a:r>
          </a:p>
          <a:p>
            <a:pPr marL="731520">
              <a:spcBef>
                <a:spcPts val="1800"/>
              </a:spcBef>
            </a:pPr>
            <a:r>
              <a:rPr lang="en-US" sz="2400"/>
              <a:t>Assessment</a:t>
            </a:r>
          </a:p>
          <a:p>
            <a:pPr marL="1588770" lvl="2" indent="-285750"/>
            <a:r>
              <a:rPr lang="en-US" sz="1600"/>
              <a:t>Pitch range &amp; word stress predict accent; faster rate predicts intelligibility</a:t>
            </a:r>
          </a:p>
          <a:p>
            <a:pPr marL="1588770" lvl="2" indent="-285750"/>
            <a:r>
              <a:rPr lang="en-US" sz="1600"/>
              <a:t>Assessment of dialog ability remains a challenge</a:t>
            </a:r>
          </a:p>
          <a:p>
            <a:pPr marL="731520">
              <a:spcBef>
                <a:spcPts val="1200"/>
              </a:spcBef>
            </a:pPr>
            <a:r>
              <a:rPr lang="en-US" sz="2400"/>
              <a:t>Coaching</a:t>
            </a:r>
          </a:p>
          <a:p>
            <a:pPr marL="1531620" lvl="2"/>
            <a:r>
              <a:rPr lang="en-US" sz="1600"/>
              <a:t>e.g. “Vary your pitch more”</a:t>
            </a:r>
          </a:p>
          <a:p>
            <a:pPr marL="1531620" lvl="2"/>
            <a:r>
              <a:rPr lang="en-US" sz="1600"/>
              <a:t>Well-targeted feedback remains a challenge </a:t>
            </a:r>
          </a:p>
          <a:p>
            <a:pPr marL="731520">
              <a:spcBef>
                <a:spcPts val="1200"/>
              </a:spcBef>
            </a:pPr>
            <a:r>
              <a:rPr lang="en-US" sz="2400"/>
              <a:t>Training and support for teaching</a:t>
            </a:r>
          </a:p>
          <a:p>
            <a:pPr marL="1588770" lvl="2" indent="-285750"/>
            <a:r>
              <a:rPr lang="en-US" sz="1600"/>
              <a:t>Detection and production exercises</a:t>
            </a:r>
          </a:p>
          <a:p>
            <a:pPr marL="1588770" lvl="2" indent="-285750"/>
            <a:r>
              <a:rPr lang="en-US" sz="1600"/>
              <a:t>Pragmatics-related prosody remains a challenge</a:t>
            </a:r>
          </a:p>
        </p:txBody>
      </p:sp>
    </p:spTree>
    <p:extLst>
      <p:ext uri="{BB962C8B-B14F-4D97-AF65-F5344CB8AC3E}">
        <p14:creationId xmlns:p14="http://schemas.microsoft.com/office/powerpoint/2010/main" val="365900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30AC6-1A85-45FF-B62D-2DFEB6602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Learner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3E491-FE8E-4489-B1D6-535257017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034" y="1600200"/>
            <a:ext cx="7840766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Second-Language Learners 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Autistic Folk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Native Speakers in high-stakes situations</a:t>
            </a:r>
          </a:p>
          <a:p>
            <a:pPr marL="0" indent="0">
              <a:buNone/>
            </a:pPr>
            <a:r>
              <a:rPr lang="en-US" sz="1800"/>
              <a:t>	e.g. public speaking, job interviews, dating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24771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0757C-CD36-4B90-AA5C-B3BDDF29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Other Hopes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3FA7D-5C1D-4462-AACD-8BF53B48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/>
              <a:t>Better dialog systems components</a:t>
            </a:r>
          </a:p>
          <a:p>
            <a:pPr>
              <a:lnSpc>
                <a:spcPct val="150000"/>
              </a:lnSpc>
            </a:pPr>
            <a:r>
              <a:rPr lang="en-US" sz="2400"/>
              <a:t>Better dialog management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600"/>
              <a:t>   (beyond finite-state, reinforcement, retrieval, or rules+representations)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000"/>
              <a:t>  tools for advancing the science of human interaction modeling </a:t>
            </a:r>
          </a:p>
          <a:p>
            <a:pPr>
              <a:lnSpc>
                <a:spcPct val="150000"/>
              </a:lnSpc>
            </a:pPr>
            <a:r>
              <a:rPr lang="en-US" sz="2400"/>
              <a:t>“Speech mining” tools</a:t>
            </a:r>
          </a:p>
          <a:p>
            <a:pPr>
              <a:lnSpc>
                <a:spcPct val="150000"/>
              </a:lnSpc>
            </a:pPr>
            <a:r>
              <a:rPr lang="en-US" sz="2400"/>
              <a:t>Tools to discover the prosodic patterns of any language </a:t>
            </a:r>
          </a:p>
          <a:p>
            <a:pPr>
              <a:lnSpc>
                <a:spcPct val="150000"/>
              </a:lnSpc>
            </a:pPr>
            <a:r>
              <a:rPr lang="en-US" sz="2400"/>
              <a:t>Pretrained models and learned representations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    </a:t>
            </a:r>
            <a:r>
              <a:rPr lang="en-US" sz="2400" b="1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8407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360D-2E65-4AC9-A3D0-676CA6F19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412"/>
            <a:ext cx="8229600" cy="2365899"/>
          </a:xfrm>
        </p:spPr>
        <p:txBody>
          <a:bodyPr/>
          <a:lstStyle/>
          <a:p>
            <a:r>
              <a:rPr lang="en-US"/>
              <a:t>Challenges </a:t>
            </a:r>
          </a:p>
        </p:txBody>
      </p:sp>
    </p:spTree>
    <p:extLst>
      <p:ext uri="{BB962C8B-B14F-4D97-AF65-F5344CB8AC3E}">
        <p14:creationId xmlns:p14="http://schemas.microsoft.com/office/powerpoint/2010/main" val="323722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7D5A2-B8F6-4CF1-8C9C-922BED7E6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8403"/>
            <a:ext cx="8229600" cy="1143000"/>
          </a:xfrm>
        </p:spPr>
        <p:txBody>
          <a:bodyPr/>
          <a:lstStyle/>
          <a:p>
            <a:r>
              <a:rPr lang="en-US"/>
              <a:t>Avoiding Nightmare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024F0-B357-444B-988B-2EA24D33F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245" y="1760003"/>
            <a:ext cx="8229600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/>
              <a:t>Systems with super-human prosodic abilities that  </a:t>
            </a:r>
          </a:p>
          <a:p>
            <a:pPr>
              <a:lnSpc>
                <a:spcPct val="150000"/>
              </a:lnSpc>
            </a:pPr>
            <a:r>
              <a:rPr lang="en-US" sz="2400"/>
              <a:t>Enable new scams  </a:t>
            </a:r>
          </a:p>
          <a:p>
            <a:pPr>
              <a:lnSpc>
                <a:spcPct val="150000"/>
              </a:lnSpc>
            </a:pPr>
            <a:r>
              <a:rPr lang="en-US" sz="2400"/>
              <a:t>Take workers’ jobs</a:t>
            </a:r>
          </a:p>
          <a:p>
            <a:pPr>
              <a:lnSpc>
                <a:spcPct val="150000"/>
              </a:lnSpc>
            </a:pPr>
            <a:r>
              <a:rPr lang="en-US" sz="2400"/>
              <a:t>Increase human alienation 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82528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BC20E-C44F-4075-855D-5F18A47A1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90" y="1802674"/>
            <a:ext cx="8085909" cy="429332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/>
              <a:t>Overcoming individual and cultural differences</a:t>
            </a:r>
          </a:p>
          <a:p>
            <a:r>
              <a:rPr lang="en-US" sz="2400"/>
              <a:t>anatomical and neural</a:t>
            </a:r>
          </a:p>
          <a:p>
            <a:r>
              <a:rPr lang="en-US" sz="2400"/>
              <a:t>language spoken</a:t>
            </a:r>
          </a:p>
          <a:p>
            <a:r>
              <a:rPr lang="en-US" sz="2400"/>
              <a:t>language background</a:t>
            </a:r>
          </a:p>
          <a:p>
            <a:r>
              <a:rPr lang="en-US" sz="2400"/>
              <a:t>social identity</a:t>
            </a:r>
          </a:p>
          <a:p>
            <a:r>
              <a:rPr lang="en-US" sz="2400"/>
              <a:t>ability</a:t>
            </a:r>
          </a:p>
          <a:p>
            <a:pPr marL="0" indent="0">
              <a:buNone/>
            </a:pPr>
            <a:r>
              <a:rPr lang="en-US" sz="2400"/>
              <a:t>	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FAE1122-3C00-46F6-97C2-9285FCB2782F}"/>
              </a:ext>
            </a:extLst>
          </p:cNvPr>
          <p:cNvSpPr txBox="1">
            <a:spLocks/>
          </p:cNvSpPr>
          <p:nvPr/>
        </p:nvSpPr>
        <p:spPr bwMode="auto">
          <a:xfrm>
            <a:off x="143838" y="385354"/>
            <a:ext cx="885632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Inclusion</a:t>
            </a:r>
          </a:p>
        </p:txBody>
      </p:sp>
    </p:spTree>
    <p:extLst>
      <p:ext uri="{BB962C8B-B14F-4D97-AF65-F5344CB8AC3E}">
        <p14:creationId xmlns:p14="http://schemas.microsoft.com/office/powerpoint/2010/main" val="963982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697" y="228600"/>
            <a:ext cx="8708994" cy="1143000"/>
          </a:xfrm>
        </p:spPr>
        <p:txBody>
          <a:bodyPr/>
          <a:lstStyle/>
          <a:p>
            <a:r>
              <a:rPr lang="en-US"/>
              <a:t>Persisting Despite the Difficulties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72BD13-430C-42ED-BD44-97F598D51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686" y="1600200"/>
            <a:ext cx="7990114" cy="4495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/>
              <a:t>It seems easy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It is at the limits of human perception and introspection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It is </a:t>
            </a:r>
            <a:r>
              <a:rPr lang="en-US" sz="2400" u="sng"/>
              <a:t>semi</a:t>
            </a:r>
            <a:r>
              <a:rPr lang="en-US" sz="2400"/>
              <a:t>-independent of the lexical channel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It is hugely genre-dependent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It is varies greatly among speakers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/>
          </a:p>
          <a:p>
            <a:pPr marL="0" indent="0">
              <a:spcAft>
                <a:spcPts val="1200"/>
              </a:spcAft>
              <a:buNone/>
            </a:pPr>
            <a:r>
              <a:rPr lang="en-US" sz="2400"/>
              <a:t>Striving for the high reward, despite the high risk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346764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47623</TotalTime>
  <Words>455</Words>
  <Application>Microsoft Office PowerPoint</Application>
  <PresentationFormat>On-screen Show (4:3)</PresentationFormat>
  <Paragraphs>148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Mountain Top</vt:lpstr>
      <vt:lpstr>Contents </vt:lpstr>
      <vt:lpstr>Non-Native Prosody </vt:lpstr>
      <vt:lpstr>Learner Support</vt:lpstr>
      <vt:lpstr>Learner Support</vt:lpstr>
      <vt:lpstr>Other Hopes</vt:lpstr>
      <vt:lpstr>Challenges </vt:lpstr>
      <vt:lpstr>Avoiding Nightmare Scenarios</vt:lpstr>
      <vt:lpstr>PowerPoint Presentation</vt:lpstr>
      <vt:lpstr>Persisting Despite the Difficulties</vt:lpstr>
      <vt:lpstr>Building Critical Infrastructure</vt:lpstr>
      <vt:lpstr>Maintaining Synergy</vt:lpstr>
      <vt:lpstr>A Parting Wish</vt:lpstr>
      <vt:lpstr>PowerPoint Presentation</vt:lpstr>
      <vt:lpstr>Non-Native Prosody</vt:lpstr>
      <vt:lpstr>Implications for Technology</vt:lpstr>
      <vt:lpstr>PowerPoint Presentation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3593</cp:revision>
  <cp:lastPrinted>2021-06-22T03:29:06Z</cp:lastPrinted>
  <dcterms:created xsi:type="dcterms:W3CDTF">2002-10-17T07:23:49Z</dcterms:created>
  <dcterms:modified xsi:type="dcterms:W3CDTF">2021-07-23T16:49:11Z</dcterms:modified>
</cp:coreProperties>
</file>