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917" r:id="rId2"/>
    <p:sldId id="918" r:id="rId3"/>
    <p:sldId id="919" r:id="rId4"/>
    <p:sldId id="921" r:id="rId5"/>
    <p:sldId id="922" r:id="rId6"/>
    <p:sldId id="923" r:id="rId7"/>
    <p:sldId id="920" r:id="rId8"/>
    <p:sldId id="924" r:id="rId9"/>
    <p:sldId id="925" r:id="rId10"/>
    <p:sldId id="926" r:id="rId11"/>
    <p:sldId id="927" r:id="rId12"/>
    <p:sldId id="928" r:id="rId13"/>
    <p:sldId id="929" r:id="rId14"/>
    <p:sldId id="765" r:id="rId15"/>
    <p:sldId id="930" r:id="rId16"/>
    <p:sldId id="931" r:id="rId17"/>
    <p:sldId id="714" r:id="rId18"/>
    <p:sldId id="716" r:id="rId19"/>
    <p:sldId id="935" r:id="rId20"/>
    <p:sldId id="936" r:id="rId21"/>
    <p:sldId id="934" r:id="rId22"/>
    <p:sldId id="932" r:id="rId23"/>
    <p:sldId id="933" r:id="rId24"/>
    <p:sldId id="788" r:id="rId25"/>
    <p:sldId id="787" r:id="rId26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FAB258-43E8-1DEB-D1B3-9C9F3C84404D}" v="338" dt="2021-07-31T04:03:56.016"/>
    <p1510:client id="{B2D23A66-4A7E-E2AA-094E-60949CBFD649}" v="6" dt="2021-07-23T22:05:41.4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4" autoAdjust="0"/>
    <p:restoredTop sz="95890" autoAdjust="0"/>
  </p:normalViewPr>
  <p:slideViewPr>
    <p:cSldViewPr snapToGrid="0">
      <p:cViewPr varScale="1">
        <p:scale>
          <a:sx n="109" d="100"/>
          <a:sy n="109" d="100"/>
        </p:scale>
        <p:origin x="1800" y="108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4" d="100"/>
        <a:sy n="124" d="100"/>
      </p:scale>
      <p:origin x="0" y="-2358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57c27715e318a7909f0025107ab389f0cf88a314dc7e3e7667f9f9fcb29e20c3::" providerId="AD" clId="Web-{B2D23A66-4A7E-E2AA-094E-60949CBFD649}"/>
    <pc:docChg chg="modSld">
      <pc:chgData name="Guest User" userId="S::urn:spo:anon#57c27715e318a7909f0025107ab389f0cf88a314dc7e3e7667f9f9fcb29e20c3::" providerId="AD" clId="Web-{B2D23A66-4A7E-E2AA-094E-60949CBFD649}" dt="2021-07-23T22:05:41.432" v="5" actId="20577"/>
      <pc:docMkLst>
        <pc:docMk/>
      </pc:docMkLst>
      <pc:sldChg chg="modSp">
        <pc:chgData name="Guest User" userId="S::urn:spo:anon#57c27715e318a7909f0025107ab389f0cf88a314dc7e3e7667f9f9fcb29e20c3::" providerId="AD" clId="Web-{B2D23A66-4A7E-E2AA-094E-60949CBFD649}" dt="2021-07-23T22:05:41.432" v="5" actId="20577"/>
        <pc:sldMkLst>
          <pc:docMk/>
          <pc:sldMk cId="1875330544" sldId="921"/>
        </pc:sldMkLst>
        <pc:spChg chg="mod">
          <ac:chgData name="Guest User" userId="S::urn:spo:anon#57c27715e318a7909f0025107ab389f0cf88a314dc7e3e7667f9f9fcb29e20c3::" providerId="AD" clId="Web-{B2D23A66-4A7E-E2AA-094E-60949CBFD649}" dt="2021-07-23T22:05:41.432" v="5" actId="20577"/>
          <ac:spMkLst>
            <pc:docMk/>
            <pc:sldMk cId="1875330544" sldId="921"/>
            <ac:spMk id="3" creationId="{1B505D84-C52A-8C41-9269-058CD9E531DD}"/>
          </ac:spMkLst>
        </pc:spChg>
      </pc:sldChg>
    </pc:docChg>
  </pc:docChgLst>
  <pc:docChgLst>
    <pc:chgData name="Guest User" userId="S::urn:spo:anon#c8bf4f9517a9ce078776a01c07673affc99a956fd186a5f6743d1e1b5b4ff52b::" providerId="AD" clId="Web-{9CFAB258-43E8-1DEB-D1B3-9C9F3C84404D}"/>
    <pc:docChg chg="addSld modSld">
      <pc:chgData name="Guest User" userId="S::urn:spo:anon#c8bf4f9517a9ce078776a01c07673affc99a956fd186a5f6743d1e1b5b4ff52b::" providerId="AD" clId="Web-{9CFAB258-43E8-1DEB-D1B3-9C9F3C84404D}" dt="2021-07-31T04:03:56.016" v="259" actId="20577"/>
      <pc:docMkLst>
        <pc:docMk/>
      </pc:docMkLst>
      <pc:sldChg chg="modSp">
        <pc:chgData name="Guest User" userId="S::urn:spo:anon#c8bf4f9517a9ce078776a01c07673affc99a956fd186a5f6743d1e1b5b4ff52b::" providerId="AD" clId="Web-{9CFAB258-43E8-1DEB-D1B3-9C9F3C84404D}" dt="2021-07-31T02:40:29.079" v="24" actId="20577"/>
        <pc:sldMkLst>
          <pc:docMk/>
          <pc:sldMk cId="794309750" sldId="928"/>
        </pc:sldMkLst>
        <pc:spChg chg="mod">
          <ac:chgData name="Guest User" userId="S::urn:spo:anon#c8bf4f9517a9ce078776a01c07673affc99a956fd186a5f6743d1e1b5b4ff52b::" providerId="AD" clId="Web-{9CFAB258-43E8-1DEB-D1B3-9C9F3C84404D}" dt="2021-07-31T02:40:29.079" v="24" actId="20577"/>
          <ac:spMkLst>
            <pc:docMk/>
            <pc:sldMk cId="794309750" sldId="928"/>
            <ac:spMk id="3" creationId="{561E2FB3-B80D-4B4C-B552-E6D075D67582}"/>
          </ac:spMkLst>
        </pc:spChg>
      </pc:sldChg>
      <pc:sldChg chg="modSp">
        <pc:chgData name="Guest User" userId="S::urn:spo:anon#c8bf4f9517a9ce078776a01c07673affc99a956fd186a5f6743d1e1b5b4ff52b::" providerId="AD" clId="Web-{9CFAB258-43E8-1DEB-D1B3-9C9F3C84404D}" dt="2021-07-31T02:34:02.487" v="3" actId="20577"/>
        <pc:sldMkLst>
          <pc:docMk/>
          <pc:sldMk cId="167070817" sldId="930"/>
        </pc:sldMkLst>
        <pc:spChg chg="mod">
          <ac:chgData name="Guest User" userId="S::urn:spo:anon#c8bf4f9517a9ce078776a01c07673affc99a956fd186a5f6743d1e1b5b4ff52b::" providerId="AD" clId="Web-{9CFAB258-43E8-1DEB-D1B3-9C9F3C84404D}" dt="2021-07-31T02:34:02.487" v="3" actId="20577"/>
          <ac:spMkLst>
            <pc:docMk/>
            <pc:sldMk cId="167070817" sldId="930"/>
            <ac:spMk id="3" creationId="{642B9D72-20FB-BA44-A55F-657ACF1D7C21}"/>
          </ac:spMkLst>
        </pc:spChg>
      </pc:sldChg>
      <pc:sldChg chg="addSp modSp new modMedia addAnim">
        <pc:chgData name="Guest User" userId="S::urn:spo:anon#c8bf4f9517a9ce078776a01c07673affc99a956fd186a5f6743d1e1b5b4ff52b::" providerId="AD" clId="Web-{9CFAB258-43E8-1DEB-D1B3-9C9F3C84404D}" dt="2021-07-31T03:56:45.840" v="181" actId="1076"/>
        <pc:sldMkLst>
          <pc:docMk/>
          <pc:sldMk cId="2092544427" sldId="935"/>
        </pc:sldMkLst>
        <pc:spChg chg="mod">
          <ac:chgData name="Guest User" userId="S::urn:spo:anon#c8bf4f9517a9ce078776a01c07673affc99a956fd186a5f6743d1e1b5b4ff52b::" providerId="AD" clId="Web-{9CFAB258-43E8-1DEB-D1B3-9C9F3C84404D}" dt="2021-07-31T02:40:58.329" v="38" actId="20577"/>
          <ac:spMkLst>
            <pc:docMk/>
            <pc:sldMk cId="2092544427" sldId="935"/>
            <ac:spMk id="2" creationId="{F32A2C3C-CDCF-4CAD-AD0B-F258326AAF96}"/>
          </ac:spMkLst>
        </pc:spChg>
        <pc:spChg chg="mod">
          <ac:chgData name="Guest User" userId="S::urn:spo:anon#c8bf4f9517a9ce078776a01c07673affc99a956fd186a5f6743d1e1b5b4ff52b::" providerId="AD" clId="Web-{9CFAB258-43E8-1DEB-D1B3-9C9F3C84404D}" dt="2021-07-31T03:56:39.089" v="179" actId="20577"/>
          <ac:spMkLst>
            <pc:docMk/>
            <pc:sldMk cId="2092544427" sldId="935"/>
            <ac:spMk id="3" creationId="{E7D7ABCB-019A-463F-8A56-467B345B5CC0}"/>
          </ac:spMkLst>
        </pc:spChg>
        <pc:spChg chg="add mod">
          <ac:chgData name="Guest User" userId="S::urn:spo:anon#c8bf4f9517a9ce078776a01c07673affc99a956fd186a5f6743d1e1b5b4ff52b::" providerId="AD" clId="Web-{9CFAB258-43E8-1DEB-D1B3-9C9F3C84404D}" dt="2021-07-31T03:56:42.418" v="180" actId="1076"/>
          <ac:spMkLst>
            <pc:docMk/>
            <pc:sldMk cId="2092544427" sldId="935"/>
            <ac:spMk id="4" creationId="{61123671-E6C1-467D-92FE-5BABC9487AF9}"/>
          </ac:spMkLst>
        </pc:spChg>
        <pc:picChg chg="add mod">
          <ac:chgData name="Guest User" userId="S::urn:spo:anon#c8bf4f9517a9ce078776a01c07673affc99a956fd186a5f6743d1e1b5b4ff52b::" providerId="AD" clId="Web-{9CFAB258-43E8-1DEB-D1B3-9C9F3C84404D}" dt="2021-07-31T03:56:45.840" v="181" actId="1076"/>
          <ac:picMkLst>
            <pc:docMk/>
            <pc:sldMk cId="2092544427" sldId="935"/>
            <ac:picMk id="5" creationId="{E9DA77A6-BE15-4A65-ACCC-1A484C9AA9AD}"/>
          </ac:picMkLst>
        </pc:picChg>
      </pc:sldChg>
      <pc:sldChg chg="addSp modSp new modMedia addAnim">
        <pc:chgData name="Guest User" userId="S::urn:spo:anon#c8bf4f9517a9ce078776a01c07673affc99a956fd186a5f6743d1e1b5b4ff52b::" providerId="AD" clId="Web-{9CFAB258-43E8-1DEB-D1B3-9C9F3C84404D}" dt="2021-07-31T04:03:56.016" v="259" actId="20577"/>
        <pc:sldMkLst>
          <pc:docMk/>
          <pc:sldMk cId="1453811335" sldId="936"/>
        </pc:sldMkLst>
        <pc:spChg chg="mod">
          <ac:chgData name="Guest User" userId="S::urn:spo:anon#c8bf4f9517a9ce078776a01c07673affc99a956fd186a5f6743d1e1b5b4ff52b::" providerId="AD" clId="Web-{9CFAB258-43E8-1DEB-D1B3-9C9F3C84404D}" dt="2021-07-31T03:56:29.043" v="169" actId="20577"/>
          <ac:spMkLst>
            <pc:docMk/>
            <pc:sldMk cId="1453811335" sldId="936"/>
            <ac:spMk id="2" creationId="{176CCB23-DC86-4274-90F2-77C592204597}"/>
          </ac:spMkLst>
        </pc:spChg>
        <pc:spChg chg="mod">
          <ac:chgData name="Guest User" userId="S::urn:spo:anon#c8bf4f9517a9ce078776a01c07673affc99a956fd186a5f6743d1e1b5b4ff52b::" providerId="AD" clId="Web-{9CFAB258-43E8-1DEB-D1B3-9C9F3C84404D}" dt="2021-07-31T04:01:42.046" v="228" actId="20577"/>
          <ac:spMkLst>
            <pc:docMk/>
            <pc:sldMk cId="1453811335" sldId="936"/>
            <ac:spMk id="3" creationId="{90B4041E-2924-4235-9F59-C72D41D31EB9}"/>
          </ac:spMkLst>
        </pc:spChg>
        <pc:spChg chg="add mod">
          <ac:chgData name="Guest User" userId="S::urn:spo:anon#c8bf4f9517a9ce078776a01c07673affc99a956fd186a5f6743d1e1b5b4ff52b::" providerId="AD" clId="Web-{9CFAB258-43E8-1DEB-D1B3-9C9F3C84404D}" dt="2021-07-31T04:03:56.016" v="259" actId="20577"/>
          <ac:spMkLst>
            <pc:docMk/>
            <pc:sldMk cId="1453811335" sldId="936"/>
            <ac:spMk id="4" creationId="{710E88E5-5E09-4BED-AF86-73D6348B9BDD}"/>
          </ac:spMkLst>
        </pc:spChg>
        <pc:picChg chg="add mod">
          <ac:chgData name="Guest User" userId="S::urn:spo:anon#c8bf4f9517a9ce078776a01c07673affc99a956fd186a5f6743d1e1b5b4ff52b::" providerId="AD" clId="Web-{9CFAB258-43E8-1DEB-D1B3-9C9F3C84404D}" dt="2021-07-31T03:59:18.622" v="216" actId="1076"/>
          <ac:picMkLst>
            <pc:docMk/>
            <pc:sldMk cId="1453811335" sldId="936"/>
            <ac:picMk id="5" creationId="{AA8B5291-CD53-46D7-A53A-3E99F2F2E55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wav"/><Relationship Id="rId3" Type="http://schemas.microsoft.com/office/2007/relationships/media" Target="../media/media3.wav"/><Relationship Id="rId7" Type="http://schemas.microsoft.com/office/2007/relationships/media" Target="../media/media5.wav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audio" Target="../media/media4.wav"/><Relationship Id="rId5" Type="http://schemas.microsoft.com/office/2007/relationships/media" Target="../media/media4.wav"/><Relationship Id="rId10" Type="http://schemas.openxmlformats.org/officeDocument/2006/relationships/image" Target="../media/image4.png"/><Relationship Id="rId4" Type="http://schemas.openxmlformats.org/officeDocument/2006/relationships/audio" Target="../media/media3.wav"/><Relationship Id="rId9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A5577-7236-D74B-9337-11BED6222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Sentential Prosody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50115-48E7-A047-8949-AE4FEB677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393723" cy="4495800"/>
          </a:xfrm>
        </p:spPr>
        <p:txBody>
          <a:bodyPr/>
          <a:lstStyle/>
          <a:p>
            <a:r>
              <a:rPr lang="en-US" dirty="0"/>
              <a:t>Prosody above the word level</a:t>
            </a:r>
          </a:p>
          <a:p>
            <a:r>
              <a:rPr lang="en-US" dirty="0"/>
              <a:t>Two significant (oft-cited) roles:</a:t>
            </a:r>
          </a:p>
          <a:p>
            <a:pPr lvl="1"/>
            <a:r>
              <a:rPr lang="en-US" dirty="0"/>
              <a:t>Prominence:</a:t>
            </a:r>
          </a:p>
          <a:p>
            <a:pPr lvl="2"/>
            <a:r>
              <a:rPr lang="en-US" dirty="0"/>
              <a:t>Acoustically highlight salient content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Phrasing:</a:t>
            </a:r>
          </a:p>
          <a:p>
            <a:pPr lvl="2"/>
            <a:r>
              <a:rPr lang="en-US" dirty="0"/>
              <a:t>Acoustically signal chunking and structure of speech</a:t>
            </a:r>
          </a:p>
        </p:txBody>
      </p:sp>
    </p:spTree>
    <p:extLst>
      <p:ext uri="{BB962C8B-B14F-4D97-AF65-F5344CB8AC3E}">
        <p14:creationId xmlns:p14="http://schemas.microsoft.com/office/powerpoint/2010/main" val="2874380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6297-A12C-6A4F-9D72-33713C92D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ToBI</a:t>
            </a:r>
            <a:r>
              <a:rPr lang="en-US" dirty="0"/>
              <a:t> Intonational  Phonology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72B8A-A71A-024A-BBC2-5D95285BB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en-US" dirty="0" err="1"/>
              <a:t>Pierrehumbert</a:t>
            </a:r>
            <a:r>
              <a:rPr lang="en-US" dirty="0"/>
              <a:t>, 1980</a:t>
            </a:r>
          </a:p>
          <a:p>
            <a:r>
              <a:rPr lang="en-US" dirty="0"/>
              <a:t>Described as finite-state model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F37D7-3BBE-A046-9985-27392C053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218" y="2565516"/>
            <a:ext cx="5531563" cy="3759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283FFC-1B90-2D41-A0F7-AABA28C3D68E}"/>
              </a:ext>
            </a:extLst>
          </p:cNvPr>
          <p:cNvSpPr txBox="1"/>
          <p:nvPr/>
        </p:nvSpPr>
        <p:spPr>
          <a:xfrm>
            <a:off x="6423055" y="6460123"/>
            <a:ext cx="2565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Hasegawa-Johnson, 2016</a:t>
            </a:r>
          </a:p>
        </p:txBody>
      </p:sp>
    </p:spTree>
    <p:extLst>
      <p:ext uri="{BB962C8B-B14F-4D97-AF65-F5344CB8AC3E}">
        <p14:creationId xmlns:p14="http://schemas.microsoft.com/office/powerpoint/2010/main" val="2076324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31DD-CAF9-CE42-9FDF-F19778F7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ToBI</a:t>
            </a:r>
            <a:r>
              <a:rPr lang="en-US" dirty="0"/>
              <a:t> Tonal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3D40D-AF17-764F-9346-BBF940419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Modeled as H(</a:t>
            </a:r>
            <a:r>
              <a:rPr lang="en-US" dirty="0" err="1"/>
              <a:t>igh</a:t>
            </a:r>
            <a:r>
              <a:rPr lang="en-US" dirty="0"/>
              <a:t>) or L(ow) pitch targets</a:t>
            </a:r>
          </a:p>
          <a:p>
            <a:r>
              <a:rPr lang="en-US" dirty="0"/>
              <a:t>Pitch accents</a:t>
            </a:r>
          </a:p>
          <a:p>
            <a:r>
              <a:rPr lang="en-US" dirty="0"/>
              <a:t>Phrase accents </a:t>
            </a:r>
          </a:p>
          <a:p>
            <a:r>
              <a:rPr lang="en-US" dirty="0"/>
              <a:t>Boundary tones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1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9FC3F-8DEE-084F-AD28-3C18DFAD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ToBI</a:t>
            </a:r>
            <a:r>
              <a:rPr lang="en-US" dirty="0"/>
              <a:t> Pitch Accents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E2FB3-B80D-4B4C-B552-E6D075D67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American English:</a:t>
            </a:r>
          </a:p>
          <a:p>
            <a:pPr lvl="3"/>
            <a:r>
              <a:rPr lang="en-US" dirty="0">
                <a:cs typeface="Arial"/>
              </a:rPr>
              <a:t>Prominence</a:t>
            </a:r>
          </a:p>
          <a:p>
            <a:pPr lvl="3"/>
            <a:r>
              <a:rPr lang="en-US" dirty="0"/>
              <a:t>* marks tone aligned with stressed syllable in word</a:t>
            </a:r>
            <a:endParaRPr lang="en-US" dirty="0">
              <a:cs typeface="Arial"/>
            </a:endParaRPr>
          </a:p>
          <a:p>
            <a:pPr lvl="2"/>
            <a:endParaRPr lang="en-US" dirty="0"/>
          </a:p>
          <a:p>
            <a:pPr lvl="2"/>
            <a:r>
              <a:rPr lang="en-US" dirty="0"/>
              <a:t>H*: high pitch accent, most common prominence</a:t>
            </a:r>
          </a:p>
          <a:p>
            <a:pPr lvl="2"/>
            <a:r>
              <a:rPr lang="en-US" dirty="0"/>
              <a:t>L*: low</a:t>
            </a:r>
          </a:p>
          <a:p>
            <a:pPr lvl="2"/>
            <a:r>
              <a:rPr lang="en-US" dirty="0"/>
              <a:t>L+H*: low rising to high on stressed syllable	</a:t>
            </a:r>
          </a:p>
          <a:p>
            <a:pPr lvl="2"/>
            <a:r>
              <a:rPr lang="en-US" dirty="0"/>
              <a:t>L*+H: low on stressed syllable	</a:t>
            </a:r>
          </a:p>
          <a:p>
            <a:pPr lvl="2"/>
            <a:r>
              <a:rPr lang="en-US" dirty="0"/>
              <a:t>!H*: </a:t>
            </a:r>
            <a:r>
              <a:rPr lang="en-US" dirty="0" err="1"/>
              <a:t>Downstepped</a:t>
            </a:r>
            <a:r>
              <a:rPr lang="en-US" dirty="0"/>
              <a:t> high</a:t>
            </a:r>
          </a:p>
        </p:txBody>
      </p:sp>
    </p:spTree>
    <p:extLst>
      <p:ext uri="{BB962C8B-B14F-4D97-AF65-F5344CB8AC3E}">
        <p14:creationId xmlns:p14="http://schemas.microsoft.com/office/powerpoint/2010/main" val="794309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46F3D-1AFF-2444-948E-DE1BDBD87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Phrase Accents &amp; Boundary 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D47D9-EED7-6444-AE9F-CB9D15970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22413" cy="4495800"/>
          </a:xfrm>
        </p:spPr>
        <p:txBody>
          <a:bodyPr/>
          <a:lstStyle/>
          <a:p>
            <a:r>
              <a:rPr lang="en-US" dirty="0"/>
              <a:t>Phrase accents: H-,L-</a:t>
            </a:r>
          </a:p>
          <a:p>
            <a:pPr lvl="2"/>
            <a:r>
              <a:rPr lang="en-US" dirty="0"/>
              <a:t>Extend from last pitch accent to end of intermediate phrase</a:t>
            </a:r>
          </a:p>
          <a:p>
            <a:r>
              <a:rPr lang="en-US" dirty="0"/>
              <a:t>Boundary tones: H%, L%</a:t>
            </a:r>
          </a:p>
          <a:p>
            <a:pPr lvl="2"/>
            <a:r>
              <a:rPr lang="en-US" dirty="0"/>
              <a:t>End intonational phrases</a:t>
            </a:r>
          </a:p>
          <a:p>
            <a:r>
              <a:rPr lang="en-US" dirty="0"/>
              <a:t>Common tone sequences and meanings:</a:t>
            </a:r>
          </a:p>
          <a:p>
            <a:pPr lvl="2"/>
            <a:r>
              <a:rPr lang="en-US" dirty="0"/>
              <a:t>L-L%: Final fall, completed thought, declarative</a:t>
            </a:r>
          </a:p>
          <a:p>
            <a:pPr lvl="2"/>
            <a:r>
              <a:rPr lang="en-US" dirty="0"/>
              <a:t>H-H%: High rise, typical of  yes/no questions</a:t>
            </a:r>
          </a:p>
          <a:p>
            <a:pPr lvl="2"/>
            <a:r>
              <a:rPr lang="en-US" dirty="0"/>
              <a:t>L-H%: “Continuation rise”, not finished speaking</a:t>
            </a:r>
          </a:p>
          <a:p>
            <a:pPr lvl="2"/>
            <a:r>
              <a:rPr lang="en-US" dirty="0"/>
              <a:t>H-L%: may mark implied question</a:t>
            </a:r>
          </a:p>
        </p:txBody>
      </p:sp>
      <p:pic>
        <p:nvPicPr>
          <p:cNvPr id="4" name="marm1_transcribe.wav" descr="marm1_transcribe.wav">
            <a:hlinkClick r:id="" action="ppaction://media"/>
            <a:extLst>
              <a:ext uri="{FF2B5EF4-FFF2-40B4-BE49-F238E27FC236}">
                <a16:creationId xmlns:a16="http://schemas.microsoft.com/office/drawing/2014/main" id="{3E6C976D-FF55-4049-8561-E675B8A4BF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65387" y="4500080"/>
            <a:ext cx="521413" cy="521413"/>
          </a:xfrm>
          <a:prstGeom prst="rect">
            <a:avLst/>
          </a:prstGeom>
        </p:spPr>
      </p:pic>
      <p:pic>
        <p:nvPicPr>
          <p:cNvPr id="5" name="marm4_transcribe.wav" descr="marm4_transcribe.wav">
            <a:hlinkClick r:id="" action="ppaction://media"/>
            <a:extLst>
              <a:ext uri="{FF2B5EF4-FFF2-40B4-BE49-F238E27FC236}">
                <a16:creationId xmlns:a16="http://schemas.microsoft.com/office/drawing/2014/main" id="{53579384-74FA-C442-BCBC-340B5F32700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800084" y="4989386"/>
            <a:ext cx="521413" cy="521413"/>
          </a:xfrm>
          <a:prstGeom prst="rect">
            <a:avLst/>
          </a:prstGeom>
        </p:spPr>
      </p:pic>
      <p:pic>
        <p:nvPicPr>
          <p:cNvPr id="6" name="mary1_transcribe.wav" descr="mary1_transcribe.wav">
            <a:hlinkClick r:id="" action="ppaction://media"/>
            <a:extLst>
              <a:ext uri="{FF2B5EF4-FFF2-40B4-BE49-F238E27FC236}">
                <a16:creationId xmlns:a16="http://schemas.microsoft.com/office/drawing/2014/main" id="{5C470591-A58F-DB44-B825-BD4B935347EA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284462" y="5414904"/>
            <a:ext cx="585201" cy="585201"/>
          </a:xfrm>
          <a:prstGeom prst="rect">
            <a:avLst/>
          </a:prstGeom>
        </p:spPr>
      </p:pic>
      <p:pic>
        <p:nvPicPr>
          <p:cNvPr id="7" name="banana2.wav" descr="banana2.wav">
            <a:hlinkClick r:id="" action="ppaction://media"/>
            <a:extLst>
              <a:ext uri="{FF2B5EF4-FFF2-40B4-BE49-F238E27FC236}">
                <a16:creationId xmlns:a16="http://schemas.microsoft.com/office/drawing/2014/main" id="{52D477D6-95BB-0647-9B35-EA769D838454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497833" y="5918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9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7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2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British Tradition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s://slideplayer.com/slide/4455114/14/images/29/%28the+above+is+from+Halliday%2C+1985%2C+%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33948" r="4736" b="16753"/>
          <a:stretch/>
        </p:blipFill>
        <p:spPr bwMode="auto">
          <a:xfrm>
            <a:off x="457200" y="1600200"/>
            <a:ext cx="8253663" cy="351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0123" y="6537926"/>
            <a:ext cx="737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Robert </a:t>
            </a:r>
            <a:r>
              <a:rPr lang="en-US" dirty="0" err="1"/>
              <a:t>Mannell</a:t>
            </a:r>
            <a:r>
              <a:rPr lang="en-US" dirty="0"/>
              <a:t>, Introduction to Prosody, based on Halliday 1985</a:t>
            </a:r>
          </a:p>
        </p:txBody>
      </p:sp>
    </p:spTree>
    <p:extLst>
      <p:ext uri="{BB962C8B-B14F-4D97-AF65-F5344CB8AC3E}">
        <p14:creationId xmlns:p14="http://schemas.microsoft.com/office/powerpoint/2010/main" val="4196225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9A686-E6DA-D344-8689-F355A00C6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ToBI</a:t>
            </a:r>
            <a:r>
              <a:rPr lang="en-US" dirty="0"/>
              <a:t>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B9D72-20FB-BA44-A55F-657ACF1D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047" y="1600200"/>
            <a:ext cx="8589195" cy="4495800"/>
          </a:xfrm>
        </p:spPr>
        <p:txBody>
          <a:bodyPr/>
          <a:lstStyle/>
          <a:p>
            <a:r>
              <a:rPr lang="en-US" dirty="0"/>
              <a:t>Formal framework for intonational phonology</a:t>
            </a:r>
          </a:p>
          <a:p>
            <a:pPr lvl="1"/>
            <a:r>
              <a:rPr lang="en-US" dirty="0"/>
              <a:t>Adapted for range of languages</a:t>
            </a:r>
          </a:p>
          <a:p>
            <a:pPr lvl="1"/>
            <a:r>
              <a:rPr lang="en-US" dirty="0"/>
              <a:t>Work on linking tone patterns to meaning</a:t>
            </a:r>
          </a:p>
          <a:p>
            <a:r>
              <a:rPr lang="en-US" dirty="0"/>
              <a:t>Computational applications: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Categorical inventory for continuous prosody</a:t>
            </a:r>
          </a:p>
          <a:p>
            <a:pPr lvl="1"/>
            <a:r>
              <a:rPr lang="en-US" dirty="0"/>
              <a:t>Inventory for prediction of prosodic labels</a:t>
            </a:r>
          </a:p>
          <a:p>
            <a:pPr lvl="2"/>
            <a:r>
              <a:rPr lang="en-US" dirty="0"/>
              <a:t>Recognition, synthesis</a:t>
            </a:r>
          </a:p>
          <a:p>
            <a:pPr lvl="1"/>
            <a:r>
              <a:rPr lang="en-US" dirty="0"/>
              <a:t>Representation for factored models in ASR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70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50BF-AE25-B343-B2B5-1A29BDAB6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</a:t>
            </a:r>
            <a:r>
              <a:rPr lang="en-US" dirty="0" err="1"/>
              <a:t>ToBI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FD38-7A59-D041-B5FE-A7E75E32F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Limitations:</a:t>
            </a:r>
          </a:p>
          <a:p>
            <a:pPr lvl="1"/>
            <a:r>
              <a:rPr lang="en-US" dirty="0"/>
              <a:t>Phonological model, elides phonetic variation</a:t>
            </a:r>
          </a:p>
          <a:p>
            <a:pPr lvl="1"/>
            <a:r>
              <a:rPr lang="en-US" dirty="0"/>
              <a:t>Fine-grained labels difficult even for experts</a:t>
            </a:r>
          </a:p>
          <a:p>
            <a:pPr lvl="1"/>
            <a:r>
              <a:rPr lang="en-US" dirty="0"/>
              <a:t>Intermediate representation; may prefer E2E</a:t>
            </a:r>
          </a:p>
          <a:p>
            <a:r>
              <a:rPr lang="en-US" dirty="0"/>
              <a:t>Alternate models:</a:t>
            </a:r>
          </a:p>
          <a:p>
            <a:pPr lvl="1"/>
            <a:r>
              <a:rPr lang="en-US" dirty="0"/>
              <a:t>Stem-ML, Tilt, MOMEL, </a:t>
            </a:r>
            <a:r>
              <a:rPr lang="en-US" dirty="0" err="1"/>
              <a:t>IntSint</a:t>
            </a:r>
            <a:r>
              <a:rPr lang="en-US" dirty="0"/>
              <a:t>,  PENTA</a:t>
            </a:r>
          </a:p>
          <a:p>
            <a:pPr lvl="1"/>
            <a:r>
              <a:rPr lang="en-US" dirty="0" err="1"/>
              <a:t>RaP</a:t>
            </a:r>
            <a:r>
              <a:rPr lang="en-US" dirty="0"/>
              <a:t>, POLAR</a:t>
            </a:r>
          </a:p>
        </p:txBody>
      </p:sp>
    </p:spTree>
    <p:extLst>
      <p:ext uri="{BB962C8B-B14F-4D97-AF65-F5344CB8AC3E}">
        <p14:creationId xmlns:p14="http://schemas.microsoft.com/office/powerpoint/2010/main" val="1370057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gerazov.github.io/prosodeep/images/pysfc_morlec_dc_39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331" y="228600"/>
            <a:ext cx="6309336" cy="51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8661" y="5495835"/>
            <a:ext cx="8046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Helvetica Neue"/>
              </a:rPr>
              <a:t>Fig. 1</a:t>
            </a:r>
            <a:r>
              <a:rPr lang="en-US" sz="1200" dirty="0">
                <a:latin typeface="Helvetica Neue"/>
              </a:rPr>
              <a:t> — Example </a:t>
            </a:r>
            <a:r>
              <a:rPr lang="en-US" sz="1200" dirty="0" err="1">
                <a:latin typeface="Helvetica Neue"/>
              </a:rPr>
              <a:t>PySFC</a:t>
            </a:r>
            <a:r>
              <a:rPr lang="en-US" sz="1200" dirty="0">
                <a:latin typeface="Helvetica Neue"/>
              </a:rPr>
              <a:t> intonation decomposition for the French utterance: </a:t>
            </a:r>
            <a:r>
              <a:rPr lang="en-US" sz="1200" i="1" dirty="0">
                <a:latin typeface="Helvetica Neue"/>
              </a:rPr>
              <a:t>Son </a:t>
            </a:r>
            <a:r>
              <a:rPr lang="en-US" sz="1200" i="1" dirty="0" err="1">
                <a:latin typeface="Helvetica Neue"/>
              </a:rPr>
              <a:t>bagou</a:t>
            </a:r>
            <a:r>
              <a:rPr lang="en-US" sz="1200" i="1" dirty="0">
                <a:latin typeface="Helvetica Neue"/>
              </a:rPr>
              <a:t> </a:t>
            </a:r>
            <a:r>
              <a:rPr lang="en-US" sz="1200" i="1" dirty="0" err="1">
                <a:latin typeface="Helvetica Neue"/>
              </a:rPr>
              <a:t>pourrait</a:t>
            </a:r>
            <a:r>
              <a:rPr lang="en-US" sz="1200" i="1" dirty="0">
                <a:latin typeface="Helvetica Neue"/>
              </a:rPr>
              <a:t> </a:t>
            </a:r>
            <a:r>
              <a:rPr lang="en-US" sz="1200" i="1" dirty="0" err="1">
                <a:latin typeface="Helvetica Neue"/>
              </a:rPr>
              <a:t>faciliter</a:t>
            </a:r>
            <a:r>
              <a:rPr lang="en-US" sz="1200" i="1" dirty="0">
                <a:latin typeface="Helvetica Neue"/>
              </a:rPr>
              <a:t> la </a:t>
            </a:r>
            <a:r>
              <a:rPr lang="en-US" sz="1200" i="1" dirty="0" err="1">
                <a:latin typeface="Helvetica Neue"/>
              </a:rPr>
              <a:t>communauté</a:t>
            </a:r>
            <a:r>
              <a:rPr lang="en-US" sz="1200" i="1" dirty="0">
                <a:latin typeface="Helvetica Neue"/>
              </a:rPr>
              <a:t>.</a:t>
            </a:r>
            <a:r>
              <a:rPr lang="en-US" sz="1200" dirty="0">
                <a:latin typeface="Helvetica Neue"/>
              </a:rPr>
              <a:t> into constituent functional contours: declaration (DC), dependency to the left/right (DG/DD), and </a:t>
            </a:r>
            <a:r>
              <a:rPr lang="en-US" sz="1200" dirty="0" err="1">
                <a:latin typeface="Helvetica Neue"/>
              </a:rPr>
              <a:t>cliticisation</a:t>
            </a:r>
            <a:r>
              <a:rPr lang="en-US" sz="1200" dirty="0">
                <a:latin typeface="Helvetica Neue"/>
              </a:rPr>
              <a:t> (XX, DV</a:t>
            </a:r>
            <a:r>
              <a:rPr lang="en-US" sz="1200">
                <a:latin typeface="Helvetica Neue"/>
              </a:rPr>
              <a:t>).  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EFAF1A-97FC-43E7-BEB4-B76C3A2BE8FC}"/>
              </a:ext>
            </a:extLst>
          </p:cNvPr>
          <p:cNvSpPr txBox="1"/>
          <p:nvPr/>
        </p:nvSpPr>
        <p:spPr>
          <a:xfrm>
            <a:off x="457200" y="6444734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latin typeface="Helvetica Neue"/>
              </a:rPr>
              <a:t>Gerazov &amp; Bailly, Speech Prosody 2018.  c.f. Hiroya Fujisaki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53890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D36C883-5FE0-4B33-B059-0D89D2E6F2E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976543" y="443883"/>
            <a:ext cx="7381783" cy="1491449"/>
          </a:xfrm>
        </p:spPr>
        <p:txBody>
          <a:bodyPr/>
          <a:lstStyle/>
          <a:p>
            <a:r>
              <a:rPr lang="en-US">
                <a:effectLst/>
              </a:rPr>
              <a:t>Ways of combining constructions/forms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0B5525-0FFB-4D09-91DB-5EB51E924ADF}"/>
              </a:ext>
            </a:extLst>
          </p:cNvPr>
          <p:cNvSpPr txBox="1"/>
          <p:nvPr/>
        </p:nvSpPr>
        <p:spPr>
          <a:xfrm>
            <a:off x="1738913" y="1340904"/>
            <a:ext cx="6428543" cy="1685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effectLst/>
              </a:rPr>
              <a:t>Concatenation (like the rest of language)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effectLst/>
              </a:rPr>
              <a:t>Superposition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>
                <a:effectLst/>
              </a:rPr>
              <a:t>… (various alignment processes)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80FB3B-9585-42F2-AE23-CD00B4172CF8}"/>
              </a:ext>
            </a:extLst>
          </p:cNvPr>
          <p:cNvSpPr txBox="1"/>
          <p:nvPr/>
        </p:nvSpPr>
        <p:spPr>
          <a:xfrm>
            <a:off x="1038687" y="3351322"/>
            <a:ext cx="7599286" cy="244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/>
              <a:t>For synthesis</a:t>
            </a:r>
          </a:p>
          <a:p>
            <a:pPr>
              <a:lnSpc>
                <a:spcPct val="130000"/>
              </a:lnSpc>
            </a:pPr>
            <a:r>
              <a:rPr lang="en-US" sz="2400"/>
              <a:t>	need to combine all these (multiplex them) </a:t>
            </a:r>
          </a:p>
          <a:p>
            <a:pPr>
              <a:lnSpc>
                <a:spcPct val="130000"/>
              </a:lnSpc>
            </a:pPr>
            <a:endParaRPr lang="en-US" sz="2400"/>
          </a:p>
          <a:p>
            <a:pPr>
              <a:lnSpc>
                <a:spcPct val="130000"/>
              </a:lnSpc>
            </a:pPr>
            <a:r>
              <a:rPr lang="en-US" sz="2400"/>
              <a:t>For recognition and understanding</a:t>
            </a:r>
          </a:p>
          <a:p>
            <a:pPr>
              <a:lnSpc>
                <a:spcPct val="130000"/>
              </a:lnSpc>
            </a:pPr>
            <a:r>
              <a:rPr lang="en-US" sz="2400"/>
              <a:t>	 need to detect them all (demux them)</a:t>
            </a:r>
          </a:p>
        </p:txBody>
      </p:sp>
    </p:spTree>
    <p:extLst>
      <p:ext uri="{BB962C8B-B14F-4D97-AF65-F5344CB8AC3E}">
        <p14:creationId xmlns:p14="http://schemas.microsoft.com/office/powerpoint/2010/main" val="308471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A2C3C-CDCF-4CAD-AD0B-F258326AA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Prosodic Labeling Exercise</a:t>
            </a:r>
            <a:endParaRPr kumimoji="1"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7ABCB-019A-463F-8A56-467B345B5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Prominence</a:t>
            </a:r>
          </a:p>
          <a:p>
            <a:pPr lvl="1"/>
            <a:r>
              <a:rPr lang="en-US" dirty="0">
                <a:cs typeface="Arial"/>
              </a:rPr>
              <a:t>Mark each acoustically salient word</a:t>
            </a:r>
          </a:p>
          <a:p>
            <a:pPr>
              <a:buClr>
                <a:srgbClr val="E3E3FF"/>
              </a:buClr>
            </a:pPr>
            <a:r>
              <a:rPr lang="en-US">
                <a:cs typeface="Arial"/>
              </a:rPr>
              <a:t>Phrasing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Mark each boundary with '|'</a:t>
            </a:r>
          </a:p>
          <a:p>
            <a:pPr lvl="1"/>
            <a:endParaRPr lang="en-US" dirty="0">
              <a:cs typeface="Arial"/>
            </a:endParaRPr>
          </a:p>
          <a:p>
            <a:pPr lvl="2"/>
            <a:endParaRPr lang="en-US" dirty="0">
              <a:cs typeface="Arial"/>
            </a:endParaRPr>
          </a:p>
          <a:p>
            <a:pPr lvl="2"/>
            <a:endParaRPr lang="en-US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123671-E6C1-467D-92FE-5BABC9487AF9}"/>
              </a:ext>
            </a:extLst>
          </p:cNvPr>
          <p:cNvSpPr txBox="1"/>
          <p:nvPr/>
        </p:nvSpPr>
        <p:spPr>
          <a:xfrm>
            <a:off x="1710648" y="4214972"/>
            <a:ext cx="537595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ea typeface="ＭＳ Ｐゴシック"/>
                <a:cs typeface="Arial"/>
              </a:rPr>
              <a:t>I really don't know I think in today's world what they call the nineties that uh it's like everything is changed</a:t>
            </a:r>
          </a:p>
        </p:txBody>
      </p:sp>
      <p:pic>
        <p:nvPicPr>
          <p:cNvPr id="5" name="labeling_example">
            <a:hlinkClick r:id="" action="ppaction://media"/>
            <a:extLst>
              <a:ext uri="{FF2B5EF4-FFF2-40B4-BE49-F238E27FC236}">
                <a16:creationId xmlns:a16="http://schemas.microsoft.com/office/drawing/2014/main" id="{E9DA77A6-BE15-4A65-ACCC-1A484C9AA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66178" y="4450886"/>
            <a:ext cx="730250" cy="7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4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2B656-AE51-8440-A4E4-2D9AFACF0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Prominence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F1646-C199-D745-B8F1-AE178379D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10955" cy="4495800"/>
          </a:xfrm>
        </p:spPr>
        <p:txBody>
          <a:bodyPr/>
          <a:lstStyle/>
          <a:p>
            <a:r>
              <a:rPr lang="en-US" dirty="0"/>
              <a:t>Highlight salient words or units</a:t>
            </a:r>
          </a:p>
          <a:p>
            <a:pPr lvl="1"/>
            <a:r>
              <a:rPr lang="en-US" dirty="0"/>
              <a:t>In orthography, can use </a:t>
            </a:r>
            <a:r>
              <a:rPr lang="en-US" b="1" dirty="0"/>
              <a:t>Bold, </a:t>
            </a:r>
            <a:r>
              <a:rPr lang="en-US" i="1" dirty="0"/>
              <a:t>italics, </a:t>
            </a:r>
            <a:r>
              <a:rPr lang="en-US" dirty="0"/>
              <a:t>ALLCAPS</a:t>
            </a:r>
            <a:endParaRPr lang="en-US" i="1" dirty="0"/>
          </a:p>
          <a:p>
            <a:pPr lvl="1"/>
            <a:r>
              <a:rPr lang="en-US" dirty="0"/>
              <a:t>Part-of-speech: </a:t>
            </a:r>
          </a:p>
          <a:p>
            <a:pPr lvl="2"/>
            <a:r>
              <a:rPr lang="en-US" dirty="0"/>
              <a:t>Content words salient, function words not *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Focus:</a:t>
            </a:r>
          </a:p>
          <a:p>
            <a:pPr lvl="2"/>
            <a:r>
              <a:rPr lang="en-US" dirty="0"/>
              <a:t>New information in discourse</a:t>
            </a:r>
          </a:p>
          <a:p>
            <a:pPr lvl="3"/>
            <a:r>
              <a:rPr lang="en-US" dirty="0"/>
              <a:t>Affects reference resolution</a:t>
            </a:r>
          </a:p>
          <a:p>
            <a:pPr lvl="2"/>
            <a:r>
              <a:rPr lang="en-US" dirty="0"/>
              <a:t>Contrast</a:t>
            </a:r>
          </a:p>
        </p:txBody>
      </p:sp>
    </p:spTree>
    <p:extLst>
      <p:ext uri="{BB962C8B-B14F-4D97-AF65-F5344CB8AC3E}">
        <p14:creationId xmlns:p14="http://schemas.microsoft.com/office/powerpoint/2010/main" val="1796331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CCB23-DC86-4274-90F2-77C59220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Prosodic Labeling Exercise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4041E-2924-4235-9F59-C72D41D31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Prominence</a:t>
            </a:r>
          </a:p>
          <a:p>
            <a:pPr lvl="1"/>
            <a:r>
              <a:rPr lang="en-US">
                <a:ea typeface="+mn-lt"/>
                <a:cs typeface="+mn-lt"/>
              </a:rPr>
              <a:t>Mark each acoustically salient word</a:t>
            </a:r>
          </a:p>
          <a:p>
            <a:r>
              <a:rPr lang="en-US">
                <a:ea typeface="+mn-lt"/>
                <a:cs typeface="+mn-lt"/>
              </a:rPr>
              <a:t>Phrasing</a:t>
            </a:r>
          </a:p>
          <a:p>
            <a:pPr lvl="1"/>
            <a:r>
              <a:rPr lang="en-US">
                <a:ea typeface="+mn-lt"/>
                <a:cs typeface="+mn-lt"/>
              </a:rPr>
              <a:t>Mark each boundary with '|'</a:t>
            </a:r>
          </a:p>
          <a:p>
            <a:endParaRPr lang="en-US" dirty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0E88E5-5E09-4BED-AF86-73D6348B9BDD}"/>
              </a:ext>
            </a:extLst>
          </p:cNvPr>
          <p:cNvSpPr txBox="1"/>
          <p:nvPr/>
        </p:nvSpPr>
        <p:spPr>
          <a:xfrm>
            <a:off x="1556535" y="4202130"/>
            <a:ext cx="577407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ea typeface="ＭＳ Ｐゴシック"/>
                <a:cs typeface="Arial"/>
              </a:rPr>
              <a:t>i 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really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don't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know</a:t>
            </a:r>
            <a:r>
              <a:rPr lang="en-US" sz="2400">
                <a:latin typeface="Arial"/>
                <a:ea typeface="ＭＳ Ｐゴシック"/>
                <a:cs typeface="Arial"/>
              </a:rPr>
              <a:t> | i </a:t>
            </a:r>
            <a:r>
              <a:rPr lang="en-US" sz="240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think</a:t>
            </a:r>
            <a:r>
              <a:rPr lang="en-US" sz="2400">
                <a:latin typeface="Arial"/>
                <a:ea typeface="ＭＳ Ｐゴシック"/>
                <a:cs typeface="Arial"/>
              </a:rPr>
              <a:t> | in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today's 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240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world 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|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 </a:t>
            </a:r>
            <a:r>
              <a:rPr lang="en-US" sz="2400">
                <a:latin typeface="Arial"/>
                <a:ea typeface="ＭＳ Ｐゴシック"/>
                <a:cs typeface="Arial"/>
              </a:rPr>
              <a:t>what they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call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 the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nineties</a:t>
            </a:r>
            <a:r>
              <a:rPr lang="en-US" sz="2400">
                <a:latin typeface="Arial"/>
                <a:ea typeface="ＭＳ Ｐゴシック"/>
                <a:cs typeface="Arial"/>
              </a:rPr>
              <a:t> | that |</a:t>
            </a:r>
            <a:endParaRPr lang="en-US">
              <a:cs typeface="Arial" charset="0"/>
            </a:endParaRPr>
          </a:p>
          <a:p>
            <a:r>
              <a:rPr lang="en-US" sz="2400">
                <a:latin typeface="Arial"/>
                <a:ea typeface="ＭＳ Ｐゴシック"/>
                <a:cs typeface="Arial"/>
              </a:rPr>
              <a:t>uh 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it's like </a:t>
            </a:r>
            <a:r>
              <a:rPr 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everything</a:t>
            </a:r>
            <a:r>
              <a:rPr lang="en-US" sz="2400" dirty="0">
                <a:latin typeface="Arial"/>
                <a:ea typeface="ＭＳ Ｐゴシック"/>
                <a:cs typeface="Arial"/>
              </a:rPr>
              <a:t> is </a:t>
            </a:r>
            <a:r>
              <a:rPr lang="en-US" sz="240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changed |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pic>
        <p:nvPicPr>
          <p:cNvPr id="5" name="labeling_example">
            <a:hlinkClick r:id="" action="ppaction://media"/>
            <a:extLst>
              <a:ext uri="{FF2B5EF4-FFF2-40B4-BE49-F238E27FC236}">
                <a16:creationId xmlns:a16="http://schemas.microsoft.com/office/drawing/2014/main" id="{AA8B5291-CD53-46D7-A53A-3E99F2F2E5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79021" y="4348145"/>
            <a:ext cx="730250" cy="7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1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94" y="48128"/>
            <a:ext cx="8229600" cy="1143000"/>
          </a:xfrm>
        </p:spPr>
        <p:txBody>
          <a:bodyPr/>
          <a:lstStyle/>
          <a:p>
            <a:r>
              <a:rPr lang="en-US"/>
              <a:t>Realms </a:t>
            </a:r>
            <a:r>
              <a:rPr lang="en-US" dirty="0"/>
              <a:t>of Prosody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62086BD-AD7A-41DD-BD66-DEF7BB8907EE}"/>
              </a:ext>
            </a:extLst>
          </p:cNvPr>
          <p:cNvSpPr/>
          <p:nvPr/>
        </p:nvSpPr>
        <p:spPr bwMode="auto">
          <a:xfrm>
            <a:off x="292963" y="1191128"/>
            <a:ext cx="4406816" cy="2672509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paralinguistic</a:t>
            </a:r>
            <a:endParaRPr kumimoji="1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56E64A7-6B23-46A7-9365-13C7B8F981C1}"/>
              </a:ext>
            </a:extLst>
          </p:cNvPr>
          <p:cNvSpPr/>
          <p:nvPr/>
        </p:nvSpPr>
        <p:spPr bwMode="auto">
          <a:xfrm>
            <a:off x="4250850" y="1513642"/>
            <a:ext cx="4472043" cy="2672508"/>
          </a:xfrm>
          <a:prstGeom prst="ellipse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/>
          </a:p>
          <a:p>
            <a:pPr algn="ctr"/>
            <a:r>
              <a:rPr lang="en-US" sz="3600" dirty="0"/>
              <a:t>phonological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248E34F-0EF1-4064-9E63-C1EB5AF760DB}"/>
              </a:ext>
            </a:extLst>
          </p:cNvPr>
          <p:cNvSpPr/>
          <p:nvPr/>
        </p:nvSpPr>
        <p:spPr bwMode="auto">
          <a:xfrm>
            <a:off x="1793757" y="3253210"/>
            <a:ext cx="5086437" cy="2987792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pragmatic</a:t>
            </a:r>
          </a:p>
        </p:txBody>
      </p:sp>
    </p:spTree>
    <p:extLst>
      <p:ext uri="{BB962C8B-B14F-4D97-AF65-F5344CB8AC3E}">
        <p14:creationId xmlns:p14="http://schemas.microsoft.com/office/powerpoint/2010/main" val="375536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4B8F7-D4A4-6F4E-9EAD-683798073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A09B3-61C6-4749-B49E-90D6D45EF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99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78121-7274-ED4A-94D3-12896062F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403A9-AE6A-C64D-84DE-669606250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9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49E4F-29AD-41EE-B709-FA0956750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3BF51-EDE1-4DC7-8477-9109FDD6A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Mark intonation break locations and stress locations for the following. Use IPA conventions (below) if they seem helpful; otherwise any ad hoc notation.</a:t>
            </a:r>
          </a:p>
          <a:p>
            <a:endParaRPr lang="en-US" sz="1800">
              <a:effectLst/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r>
              <a:rPr lang="en-US" sz="180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I  pledge  allegiance  to  the  flag  of  the  United  States  of  America  and  to  the  republic  for  which  it  stands  one  nation  under  God  indivisible  with  liberty  and  justice  for  all</a:t>
            </a: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CF3CAD-273B-4069-AE45-4065102F2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4196619"/>
            <a:ext cx="44767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1704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49E4F-29AD-41EE-B709-FA0956750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3BF51-EDE1-4DC7-8477-9109FDD6A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Mark intonation break locations and stress locations for the following. Use IPA conventions (below) if they seem helpful; otherwise any ad hoc notation.</a:t>
            </a:r>
          </a:p>
          <a:p>
            <a:endParaRPr lang="en-US" sz="1800">
              <a:effectLst/>
              <a:latin typeface="Arial" panose="020B0604020202020204" pitchFamily="34" charset="0"/>
              <a:ea typeface="MS Mincho" panose="02020609040205080304" pitchFamily="49" charset="-128"/>
            </a:endParaRPr>
          </a:p>
          <a:p>
            <a:r>
              <a:rPr lang="en-US" sz="180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I  pledge  allegiance  to  the  flag  of  the  United  States  of  America  and  to  the  republic  for  which  it  stands  one  nation  under  God  indivisible  with  liberty  and  justice  for  all</a:t>
            </a: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What do you think are the reasons why the stresses fall in these positions?</a:t>
            </a:r>
          </a:p>
          <a:p>
            <a:pPr marL="0" indent="0"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What do you observe as prosodic correlates of the stresses?  Of the intonational phrases and breaks? </a:t>
            </a:r>
          </a:p>
          <a:p>
            <a:pPr marL="0" indent="0">
              <a:buNone/>
            </a:pPr>
            <a:endParaRPr lang="en-US" sz="18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21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5C0F7-4AEF-1744-ADBD-38C1B114D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Prosodic Phrasing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938BB-C43C-AB4C-B464-4CF504F0D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Prosodic phrasing:</a:t>
            </a:r>
          </a:p>
          <a:p>
            <a:pPr lvl="1"/>
            <a:r>
              <a:rPr lang="en-US" dirty="0"/>
              <a:t>In text, structure is marked</a:t>
            </a:r>
          </a:p>
          <a:p>
            <a:pPr lvl="2"/>
            <a:r>
              <a:rPr lang="en-US" dirty="0"/>
              <a:t>Punctuation, paragraphs, headings, </a:t>
            </a:r>
            <a:r>
              <a:rPr lang="en-US" dirty="0" err="1"/>
              <a:t>etc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In speech, prosody groups together units</a:t>
            </a:r>
          </a:p>
          <a:p>
            <a:pPr lvl="2"/>
            <a:r>
              <a:rPr lang="en-US" dirty="0"/>
              <a:t>Into words, phrases, sentences, </a:t>
            </a:r>
            <a:r>
              <a:rPr lang="en-US" dirty="0" err="1"/>
              <a:t>etc</a:t>
            </a:r>
            <a:endParaRPr lang="en-US" dirty="0"/>
          </a:p>
          <a:p>
            <a:pPr lvl="2"/>
            <a:r>
              <a:rPr lang="en-US" dirty="0"/>
              <a:t>Disambiguates syntactic structures</a:t>
            </a:r>
          </a:p>
          <a:p>
            <a:pPr lvl="2"/>
            <a:r>
              <a:rPr lang="en-US" dirty="0"/>
              <a:t>Demarcates discourse structures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00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0CF65-EFBB-C14E-AD5E-D45C6F6D7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Prominence: Mandarin Chinese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05D84-C52A-8C41-9269-058CD9E53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Tone language, exploits intonation, too</a:t>
            </a:r>
          </a:p>
          <a:p>
            <a:r>
              <a:rPr lang="en-US" dirty="0"/>
              <a:t>Acoustics of focus and prominence</a:t>
            </a:r>
          </a:p>
          <a:p>
            <a:pPr lvl="1"/>
            <a:r>
              <a:rPr lang="en-US" dirty="0"/>
              <a:t>On focused token:</a:t>
            </a:r>
            <a:endParaRPr lang="en-US" dirty="0">
              <a:cs typeface="Arial"/>
            </a:endParaRPr>
          </a:p>
          <a:p>
            <a:pPr lvl="2"/>
            <a:r>
              <a:rPr lang="en-US" dirty="0"/>
              <a:t>Elevated pitch height, expanded pitch range</a:t>
            </a:r>
          </a:p>
          <a:p>
            <a:pPr lvl="3"/>
            <a:r>
              <a:rPr lang="en-US" dirty="0"/>
              <a:t>Tonal characteristics clearly articulated</a:t>
            </a:r>
          </a:p>
          <a:p>
            <a:pPr lvl="1"/>
            <a:r>
              <a:rPr lang="en-US" dirty="0"/>
              <a:t>Elsewhere in phrase:</a:t>
            </a:r>
          </a:p>
          <a:p>
            <a:pPr lvl="2"/>
            <a:r>
              <a:rPr lang="en-US" dirty="0"/>
              <a:t>Post-focus lowering of pitch, compression of pitch range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33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F8EE7-BD80-6541-905B-718038E19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Phrasing: Mandarin Chinese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950B-48DB-4748-ABF3-0331826D6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Prosodic phrasing: (Tseng et al, 2005)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5DA16A-27B2-1042-AB0E-5545AD242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300" y="2222500"/>
            <a:ext cx="4851400" cy="2413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5E49AE-8C5A-EA42-BE04-628614DD1ED7}"/>
              </a:ext>
            </a:extLst>
          </p:cNvPr>
          <p:cNvSpPr txBox="1"/>
          <p:nvPr/>
        </p:nvSpPr>
        <p:spPr>
          <a:xfrm>
            <a:off x="773723" y="4923692"/>
            <a:ext cx="2441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SYL: Syllable</a:t>
            </a:r>
          </a:p>
          <a:p>
            <a:r>
              <a:rPr lang="en-US" dirty="0"/>
              <a:t>PW:  Prosodic Word</a:t>
            </a:r>
          </a:p>
          <a:p>
            <a:r>
              <a:rPr lang="en-US" dirty="0" err="1"/>
              <a:t>PPh</a:t>
            </a:r>
            <a:r>
              <a:rPr lang="en-US" dirty="0"/>
              <a:t>: Prosodic Phrase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4FB79A-E73C-A148-88E1-1D4A42CBFFB1}"/>
              </a:ext>
            </a:extLst>
          </p:cNvPr>
          <p:cNvSpPr txBox="1"/>
          <p:nvPr/>
        </p:nvSpPr>
        <p:spPr>
          <a:xfrm>
            <a:off x="4302369" y="4923692"/>
            <a:ext cx="3743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BG: Breath Group (~Sentence)</a:t>
            </a:r>
          </a:p>
          <a:p>
            <a:r>
              <a:rPr lang="en-US" dirty="0"/>
              <a:t>PG:  Prosodic Group (~Paragraph)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FEDD84-11B6-4946-A299-2A5FA4125012}"/>
              </a:ext>
            </a:extLst>
          </p:cNvPr>
          <p:cNvSpPr txBox="1"/>
          <p:nvPr/>
        </p:nvSpPr>
        <p:spPr>
          <a:xfrm>
            <a:off x="6423055" y="6460123"/>
            <a:ext cx="2565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Hasegawa-Johnson, 2016</a:t>
            </a:r>
          </a:p>
        </p:txBody>
      </p:sp>
    </p:spTree>
    <p:extLst>
      <p:ext uri="{BB962C8B-B14F-4D97-AF65-F5344CB8AC3E}">
        <p14:creationId xmlns:p14="http://schemas.microsoft.com/office/powerpoint/2010/main" val="2280976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C5AED-C0BD-4D44-85FA-5E7833D94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Mandarin Phrasing Acoustics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07F4F-E684-6C46-A346-A41FECD81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Broad findings:</a:t>
            </a:r>
          </a:p>
          <a:p>
            <a:pPr lvl="1"/>
            <a:r>
              <a:rPr lang="en-US" dirty="0"/>
              <a:t>Segment initial syllables:</a:t>
            </a:r>
          </a:p>
          <a:p>
            <a:pPr lvl="2"/>
            <a:r>
              <a:rPr lang="en-US" dirty="0"/>
              <a:t>Higher pitch, greater intensity</a:t>
            </a:r>
          </a:p>
          <a:p>
            <a:pPr lvl="1"/>
            <a:r>
              <a:rPr lang="en-US" dirty="0"/>
              <a:t>Segment final syllables:</a:t>
            </a:r>
          </a:p>
          <a:p>
            <a:pPr lvl="2"/>
            <a:r>
              <a:rPr lang="en-US" dirty="0"/>
              <a:t>Lower pitch, lower intensity, longer duration</a:t>
            </a:r>
          </a:p>
          <a:p>
            <a:pPr lvl="1"/>
            <a:r>
              <a:rPr lang="en-US" dirty="0"/>
              <a:t>Reinforcing, </a:t>
            </a:r>
            <a:r>
              <a:rPr lang="en-US" dirty="0" err="1"/>
              <a:t>superpositional</a:t>
            </a:r>
            <a:r>
              <a:rPr lang="en-US" dirty="0"/>
              <a:t> effects</a:t>
            </a:r>
          </a:p>
          <a:p>
            <a:pPr lvl="2"/>
            <a:r>
              <a:rPr lang="en-US" dirty="0"/>
              <a:t>Most pronounced at higher levels of hierarchy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DBBDCE-7898-5C44-A7CB-3B438299A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4991100"/>
            <a:ext cx="7200900" cy="1866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0508E2-23CC-F24D-B9B5-D225FD8E1642}"/>
              </a:ext>
            </a:extLst>
          </p:cNvPr>
          <p:cNvSpPr txBox="1"/>
          <p:nvPr/>
        </p:nvSpPr>
        <p:spPr>
          <a:xfrm>
            <a:off x="8288215" y="5474677"/>
            <a:ext cx="7886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Tseng </a:t>
            </a:r>
          </a:p>
          <a:p>
            <a:r>
              <a:rPr lang="en-US" sz="1600" dirty="0"/>
              <a:t>et  al,</a:t>
            </a:r>
          </a:p>
          <a:p>
            <a:r>
              <a:rPr lang="en-US" sz="1600" dirty="0"/>
              <a:t>2005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47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1A62E-930B-2B41-AFEF-83D15043E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Intonational Phonology:</a:t>
            </a:r>
            <a:br>
              <a:rPr lang="en-US" dirty="0"/>
            </a:br>
            <a:r>
              <a:rPr lang="en-US" dirty="0" err="1"/>
              <a:t>ToBI</a:t>
            </a:r>
            <a:r>
              <a:rPr lang="en-US" dirty="0"/>
              <a:t> and English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7E30D-46BA-444D-8845-ECD8BD12F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69569" cy="4495800"/>
          </a:xfrm>
        </p:spPr>
        <p:txBody>
          <a:bodyPr/>
          <a:lstStyle/>
          <a:p>
            <a:r>
              <a:rPr lang="en-US" dirty="0" err="1"/>
              <a:t>ToBI</a:t>
            </a:r>
            <a:endParaRPr lang="en-US" dirty="0"/>
          </a:p>
          <a:p>
            <a:pPr lvl="1"/>
            <a:r>
              <a:rPr lang="en-US" dirty="0"/>
              <a:t>“Tones and Break Indices” </a:t>
            </a:r>
            <a:r>
              <a:rPr lang="en-US" sz="1800" dirty="0"/>
              <a:t>(Pierrehumbert,1980)</a:t>
            </a:r>
          </a:p>
          <a:p>
            <a:pPr lvl="2"/>
            <a:r>
              <a:rPr lang="en-US" dirty="0"/>
              <a:t>Combined model of prominence and phrasing</a:t>
            </a:r>
          </a:p>
          <a:p>
            <a:pPr lvl="3"/>
            <a:r>
              <a:rPr lang="en-US" dirty="0"/>
              <a:t>Analogous models created for several other languages</a:t>
            </a:r>
          </a:p>
          <a:p>
            <a:pPr lvl="4"/>
            <a:r>
              <a:rPr lang="en-US" dirty="0"/>
              <a:t>J-</a:t>
            </a:r>
            <a:r>
              <a:rPr lang="en-US" dirty="0" err="1"/>
              <a:t>ToBI</a:t>
            </a:r>
            <a:r>
              <a:rPr lang="en-US" dirty="0"/>
              <a:t>, G-</a:t>
            </a:r>
            <a:r>
              <a:rPr lang="en-US" dirty="0" err="1"/>
              <a:t>ToBI</a:t>
            </a:r>
            <a:r>
              <a:rPr lang="en-US" dirty="0"/>
              <a:t>, K-</a:t>
            </a:r>
            <a:r>
              <a:rPr lang="en-US" dirty="0" err="1"/>
              <a:t>ToBI</a:t>
            </a:r>
            <a:r>
              <a:rPr lang="en-US" dirty="0"/>
              <a:t>, C-</a:t>
            </a:r>
            <a:r>
              <a:rPr lang="en-US" dirty="0" err="1"/>
              <a:t>ToBI</a:t>
            </a:r>
            <a:endParaRPr lang="en-US" dirty="0"/>
          </a:p>
          <a:p>
            <a:pPr lvl="1"/>
            <a:r>
              <a:rPr lang="en-US" dirty="0"/>
              <a:t>Model comprising four tiers</a:t>
            </a:r>
          </a:p>
          <a:p>
            <a:pPr lvl="2"/>
            <a:r>
              <a:rPr lang="en-US" dirty="0"/>
              <a:t>Orthographic tier: word transcription</a:t>
            </a:r>
          </a:p>
          <a:p>
            <a:pPr lvl="2"/>
            <a:r>
              <a:rPr lang="en-US" dirty="0"/>
              <a:t>Tonal tier: pitch accent, boundary tone transcription</a:t>
            </a:r>
          </a:p>
          <a:p>
            <a:pPr lvl="2"/>
            <a:r>
              <a:rPr lang="en-US" dirty="0"/>
              <a:t>Break-index tier: break transcription</a:t>
            </a:r>
          </a:p>
          <a:p>
            <a:pPr lvl="2"/>
            <a:r>
              <a:rPr lang="en-US" dirty="0"/>
              <a:t>Miscellaneous tier: other comments and notes</a:t>
            </a:r>
          </a:p>
        </p:txBody>
      </p:sp>
    </p:spTree>
    <p:extLst>
      <p:ext uri="{BB962C8B-B14F-4D97-AF65-F5344CB8AC3E}">
        <p14:creationId xmlns:p14="http://schemas.microsoft.com/office/powerpoint/2010/main" val="2004300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182DF-AF34-A847-8367-DD87A5660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ToBI</a:t>
            </a:r>
            <a:r>
              <a:rPr lang="en-US" dirty="0"/>
              <a:t>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4FD-05EB-C84E-9C39-03C2E77BC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Veilleux, </a:t>
            </a:r>
            <a:r>
              <a:rPr lang="en-US" sz="2400" dirty="0" err="1"/>
              <a:t>Brugos</a:t>
            </a:r>
            <a:r>
              <a:rPr lang="en-US" sz="2400" dirty="0"/>
              <a:t>, Shattuck-Hufnagel 2006 online tutorial</a:t>
            </a:r>
          </a:p>
          <a:p>
            <a:r>
              <a:rPr lang="en-US" sz="1800" dirty="0"/>
              <a:t>https://</a:t>
            </a:r>
            <a:r>
              <a:rPr lang="en-US" sz="1800" dirty="0" err="1"/>
              <a:t>ocw.mit.edu</a:t>
            </a:r>
            <a:r>
              <a:rPr lang="en-US" sz="1800" dirty="0"/>
              <a:t>/courses/electrical-engineering-and-computer-science/6-911-transcribing-prosodic-structure-of-spoken-utterances-with-tobi-january-iap-2006/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B309FD-C699-8F40-ADF1-09DFA4971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9200" y="2939407"/>
            <a:ext cx="6921500" cy="3835400"/>
          </a:xfrm>
          <a:prstGeom prst="rect">
            <a:avLst/>
          </a:prstGeom>
        </p:spPr>
      </p:pic>
      <p:pic>
        <p:nvPicPr>
          <p:cNvPr id="5" name="armani1.wav" descr="armani1.wav">
            <a:hlinkClick r:id="" action="ppaction://media"/>
            <a:extLst>
              <a:ext uri="{FF2B5EF4-FFF2-40B4-BE49-F238E27FC236}">
                <a16:creationId xmlns:a16="http://schemas.microsoft.com/office/drawing/2014/main" id="{FF8B8147-DBBC-0D47-A4CD-23ED730B7C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58450" y="38481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5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08069-FE05-C041-8913-41E285A97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Indices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5650D-1429-894B-BA64-74F6010BE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12139" cy="4495800"/>
          </a:xfrm>
        </p:spPr>
        <p:txBody>
          <a:bodyPr/>
          <a:lstStyle/>
          <a:p>
            <a:r>
              <a:rPr lang="en-US" dirty="0"/>
              <a:t>Indicate degree of disjuncture at boundary</a:t>
            </a:r>
          </a:p>
          <a:p>
            <a:pPr lvl="2"/>
            <a:r>
              <a:rPr lang="en-US" dirty="0"/>
              <a:t>0: no (or </a:t>
            </a:r>
            <a:r>
              <a:rPr lang="en-US" dirty="0" err="1"/>
              <a:t>cliticized</a:t>
            </a:r>
            <a:r>
              <a:rPr lang="en-US" dirty="0"/>
              <a:t>) boundary (~ Tseng’s SYL)</a:t>
            </a:r>
          </a:p>
          <a:p>
            <a:pPr lvl="2"/>
            <a:r>
              <a:rPr lang="en-US" dirty="0"/>
              <a:t>1: typical word boundary (~Tseng PW)</a:t>
            </a:r>
          </a:p>
          <a:p>
            <a:pPr lvl="2"/>
            <a:r>
              <a:rPr lang="en-US" dirty="0"/>
              <a:t>3: Intermediate phrase boundary (~Tseng </a:t>
            </a:r>
            <a:r>
              <a:rPr lang="en-US" dirty="0" err="1"/>
              <a:t>PPh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Often coincides with syntactic phrase</a:t>
            </a:r>
          </a:p>
          <a:p>
            <a:pPr lvl="2"/>
            <a:r>
              <a:rPr lang="en-US" dirty="0"/>
              <a:t>4: Intonational phrase boundary (~Tseng BG)</a:t>
            </a:r>
          </a:p>
          <a:p>
            <a:pPr lvl="3"/>
            <a:r>
              <a:rPr lang="en-US" dirty="0"/>
              <a:t>Often coincides with full clause, sentence boundary</a:t>
            </a:r>
          </a:p>
          <a:p>
            <a:pPr lvl="3"/>
            <a:endParaRPr lang="en-US" dirty="0"/>
          </a:p>
          <a:p>
            <a:r>
              <a:rPr lang="en-US" dirty="0"/>
              <a:t>(Relatively) Predictable from pause duration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196303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51738</TotalTime>
  <Words>911</Words>
  <Application>Microsoft Office PowerPoint</Application>
  <PresentationFormat>On-screen Show (4:3)</PresentationFormat>
  <Paragraphs>154</Paragraphs>
  <Slides>25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Mountain Top</vt:lpstr>
      <vt:lpstr>Sentential Prosody</vt:lpstr>
      <vt:lpstr>Prominence</vt:lpstr>
      <vt:lpstr>Prosodic Phrasing</vt:lpstr>
      <vt:lpstr>Prominence: Mandarin Chinese</vt:lpstr>
      <vt:lpstr>Phrasing: Mandarin Chinese</vt:lpstr>
      <vt:lpstr>Mandarin Phrasing Acoustics</vt:lpstr>
      <vt:lpstr>Intonational Phonology: ToBI and English</vt:lpstr>
      <vt:lpstr>ToBI Example</vt:lpstr>
      <vt:lpstr>Break Indices</vt:lpstr>
      <vt:lpstr>ToBI Intonational  Phonology</vt:lpstr>
      <vt:lpstr>ToBI Tonal Components</vt:lpstr>
      <vt:lpstr>ToBI Pitch Accents</vt:lpstr>
      <vt:lpstr>Phrase Accents &amp; Boundary Tones</vt:lpstr>
      <vt:lpstr>The British Tradition</vt:lpstr>
      <vt:lpstr>ToBI Impacts</vt:lpstr>
      <vt:lpstr>Beyond ToBI</vt:lpstr>
      <vt:lpstr>PowerPoint Presentation</vt:lpstr>
      <vt:lpstr>PowerPoint Presentation</vt:lpstr>
      <vt:lpstr>Prosodic Labeling Exercise</vt:lpstr>
      <vt:lpstr>Prosodic Labeling Exercise</vt:lpstr>
      <vt:lpstr>Realms of Prosody</vt:lpstr>
      <vt:lpstr>PowerPoint Presentation</vt:lpstr>
      <vt:lpstr>PowerPoint Presentation</vt:lpstr>
      <vt:lpstr>PowerPoint Presentation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3572</cp:revision>
  <cp:lastPrinted>2021-05-18T23:20:02Z</cp:lastPrinted>
  <dcterms:created xsi:type="dcterms:W3CDTF">2002-10-17T07:23:49Z</dcterms:created>
  <dcterms:modified xsi:type="dcterms:W3CDTF">2021-07-31T04:04:04Z</dcterms:modified>
</cp:coreProperties>
</file>