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7"/>
  </p:notesMasterIdLst>
  <p:handoutMasterIdLst>
    <p:handoutMasterId r:id="rId78"/>
  </p:handoutMasterIdLst>
  <p:sldIdLst>
    <p:sldId id="678" r:id="rId2"/>
    <p:sldId id="743" r:id="rId3"/>
    <p:sldId id="951" r:id="rId4"/>
    <p:sldId id="906" r:id="rId5"/>
    <p:sldId id="846" r:id="rId6"/>
    <p:sldId id="801" r:id="rId7"/>
    <p:sldId id="855" r:id="rId8"/>
    <p:sldId id="812" r:id="rId9"/>
    <p:sldId id="808" r:id="rId10"/>
    <p:sldId id="889" r:id="rId11"/>
    <p:sldId id="908" r:id="rId12"/>
    <p:sldId id="909" r:id="rId13"/>
    <p:sldId id="910" r:id="rId14"/>
    <p:sldId id="918" r:id="rId15"/>
    <p:sldId id="949" r:id="rId16"/>
    <p:sldId id="912" r:id="rId17"/>
    <p:sldId id="913" r:id="rId18"/>
    <p:sldId id="911" r:id="rId19"/>
    <p:sldId id="936" r:id="rId20"/>
    <p:sldId id="947" r:id="rId21"/>
    <p:sldId id="939" r:id="rId22"/>
    <p:sldId id="955" r:id="rId23"/>
    <p:sldId id="914" r:id="rId24"/>
    <p:sldId id="920" r:id="rId25"/>
    <p:sldId id="915" r:id="rId26"/>
    <p:sldId id="916" r:id="rId27"/>
    <p:sldId id="952" r:id="rId28"/>
    <p:sldId id="931" r:id="rId29"/>
    <p:sldId id="932" r:id="rId30"/>
    <p:sldId id="933" r:id="rId31"/>
    <p:sldId id="905" r:id="rId32"/>
    <p:sldId id="944" r:id="rId33"/>
    <p:sldId id="945" r:id="rId34"/>
    <p:sldId id="941" r:id="rId35"/>
    <p:sldId id="820" r:id="rId36"/>
    <p:sldId id="822" r:id="rId37"/>
    <p:sldId id="850" r:id="rId38"/>
    <p:sldId id="953" r:id="rId39"/>
    <p:sldId id="851" r:id="rId40"/>
    <p:sldId id="943" r:id="rId41"/>
    <p:sldId id="946" r:id="rId42"/>
    <p:sldId id="823" r:id="rId43"/>
    <p:sldId id="954" r:id="rId44"/>
    <p:sldId id="869" r:id="rId45"/>
    <p:sldId id="749" r:id="rId46"/>
    <p:sldId id="826" r:id="rId47"/>
    <p:sldId id="868" r:id="rId48"/>
    <p:sldId id="871" r:id="rId49"/>
    <p:sldId id="872" r:id="rId50"/>
    <p:sldId id="873" r:id="rId51"/>
    <p:sldId id="874" r:id="rId52"/>
    <p:sldId id="875" r:id="rId53"/>
    <p:sldId id="870" r:id="rId54"/>
    <p:sldId id="860" r:id="rId55"/>
    <p:sldId id="922" r:id="rId56"/>
    <p:sldId id="923" r:id="rId57"/>
    <p:sldId id="924" r:id="rId58"/>
    <p:sldId id="925" r:id="rId59"/>
    <p:sldId id="926" r:id="rId60"/>
    <p:sldId id="927" r:id="rId61"/>
    <p:sldId id="928" r:id="rId62"/>
    <p:sldId id="929" r:id="rId63"/>
    <p:sldId id="930" r:id="rId64"/>
    <p:sldId id="819" r:id="rId65"/>
    <p:sldId id="902" r:id="rId66"/>
    <p:sldId id="898" r:id="rId67"/>
    <p:sldId id="891" r:id="rId68"/>
    <p:sldId id="935" r:id="rId69"/>
    <p:sldId id="934" r:id="rId70"/>
    <p:sldId id="892" r:id="rId71"/>
    <p:sldId id="890" r:id="rId72"/>
    <p:sldId id="886" r:id="rId73"/>
    <p:sldId id="877" r:id="rId74"/>
    <p:sldId id="893" r:id="rId75"/>
    <p:sldId id="843" r:id="rId76"/>
  </p:sldIdLst>
  <p:sldSz cx="9144000" cy="6858000" type="screen4x3"/>
  <p:notesSz cx="6950075" cy="92360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FFF"/>
    <a:srgbClr val="2970FF"/>
    <a:srgbClr val="0357FF"/>
    <a:srgbClr val="002673"/>
    <a:srgbClr val="003399"/>
    <a:srgbClr val="70A0FF"/>
    <a:srgbClr val="F2D5A6"/>
    <a:srgbClr val="3399FF"/>
    <a:srgbClr val="1B1B5F"/>
    <a:srgbClr val="26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31" autoAdjust="0"/>
    <p:restoredTop sz="96374" autoAdjust="0"/>
  </p:normalViewPr>
  <p:slideViewPr>
    <p:cSldViewPr snapToGrid="0">
      <p:cViewPr varScale="1">
        <p:scale>
          <a:sx n="103" d="100"/>
          <a:sy n="103" d="100"/>
        </p:scale>
        <p:origin x="258" y="108"/>
      </p:cViewPr>
      <p:guideLst>
        <p:guide orient="horz" pos="22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24072"/>
    </p:cViewPr>
  </p:sorterViewPr>
  <p:notesViewPr>
    <p:cSldViewPr snapToGrid="0">
      <p:cViewPr varScale="1">
        <p:scale>
          <a:sx n="68" d="100"/>
          <a:sy n="68" d="100"/>
        </p:scale>
        <p:origin x="2838" y="78"/>
      </p:cViewPr>
      <p:guideLst>
        <p:guide orient="horz" pos="2909"/>
        <p:guide pos="2189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7" rIns="90749" bIns="453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7" rIns="90749" bIns="453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7" rIns="90749" bIns="453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8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7" rIns="90749" bIns="453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33D1E-80BE-444B-94DB-FA0AC1C459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49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0749" tIns="45377" rIns="90749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0749" tIns="45377" rIns="90749" bIns="45377" rtlCol="0"/>
          <a:lstStyle>
            <a:lvl1pPr algn="r">
              <a:defRPr sz="1200"/>
            </a:lvl1pPr>
          </a:lstStyle>
          <a:p>
            <a:fld id="{FB4605E5-09BA-467E-8D5F-790F7A9DC9D7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9" tIns="45377" rIns="90749" bIns="453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0749" tIns="45377" rIns="90749" bIns="453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0749" tIns="45377" rIns="90749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8"/>
            <a:ext cx="3011699" cy="461804"/>
          </a:xfrm>
          <a:prstGeom prst="rect">
            <a:avLst/>
          </a:prstGeom>
        </p:spPr>
        <p:txBody>
          <a:bodyPr vert="horz" lIns="90749" tIns="45377" rIns="90749" bIns="45377" rtlCol="0" anchor="b"/>
          <a:lstStyle>
            <a:lvl1pPr algn="r">
              <a:defRPr sz="1200"/>
            </a:lvl1pPr>
          </a:lstStyle>
          <a:p>
            <a:fld id="{29BDAC53-7A3B-4047-838F-AC2D1EB75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5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3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5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163E5B-82AC-4787-8415-FF8699C5043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B880-C0BB-44C1-8AC9-C51D04CF0B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9918-BC7F-40D9-B22C-9B0F7F46F2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909433"/>
          </a:xfrm>
          <a:prstGeom prst="rect">
            <a:avLst/>
          </a:prstGeom>
        </p:spPr>
        <p:txBody>
          <a:bodyPr/>
          <a:lstStyle>
            <a:lvl1pPr>
              <a:defRPr>
                <a:latin typeface="IBM Plex Sans"/>
                <a:ea typeface="IBM Plex Sans"/>
                <a:cs typeface="IBM Plex Sans"/>
                <a:sym typeface="IBM Plex Sans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943024"/>
            <a:ext cx="7804547" cy="5298828"/>
          </a:xfrm>
          <a:prstGeom prst="rect">
            <a:avLst/>
          </a:prstGeom>
        </p:spPr>
        <p:txBody>
          <a:bodyPr/>
          <a:lstStyle>
            <a:lvl1pPr>
              <a:defRPr>
                <a:latin typeface="IBM Plex Sans"/>
                <a:ea typeface="IBM Plex Sans"/>
                <a:cs typeface="IBM Plex Sans"/>
                <a:sym typeface="IBM Plex Sans"/>
              </a:defRPr>
            </a:lvl1pPr>
            <a:lvl2pPr>
              <a:defRPr>
                <a:latin typeface="IBM Plex Sans"/>
                <a:ea typeface="IBM Plex Sans"/>
                <a:cs typeface="IBM Plex Sans"/>
                <a:sym typeface="IBM Plex Sans"/>
              </a:defRPr>
            </a:lvl2pPr>
            <a:lvl3pPr>
              <a:defRPr>
                <a:latin typeface="IBM Plex Sans"/>
                <a:ea typeface="IBM Plex Sans"/>
                <a:cs typeface="IBM Plex Sans"/>
                <a:sym typeface="IBM Plex Sans"/>
              </a:defRPr>
            </a:lvl3pPr>
            <a:lvl4pPr>
              <a:defRPr>
                <a:latin typeface="IBM Plex Sans"/>
                <a:ea typeface="IBM Plex Sans"/>
                <a:cs typeface="IBM Plex Sans"/>
                <a:sym typeface="IBM Plex Sans"/>
              </a:defRPr>
            </a:lvl4pPr>
            <a:lvl5pPr>
              <a:defRPr>
                <a:latin typeface="IBM Plex Sans"/>
                <a:ea typeface="IBM Plex Sans"/>
                <a:cs typeface="IBM Plex Sans"/>
                <a:sym typeface="IBM Plex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59540" y="6573665"/>
            <a:ext cx="239245" cy="22802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9143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2852-C21C-48FF-9C48-C01BA854C3FA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2627-1FD7-48DC-86B7-26D5D43A9F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DB14-8A3B-429B-8D6E-A3AEE008E2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ADF1-CA16-4DE1-8D9D-033EB25882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2331-BE03-47D8-BAD0-F6BC65B8D6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B694-A21E-413D-8924-E0177E7DDE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A49D-4BB6-4723-AE15-752136DEE3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ABE7A-140D-4652-9E1D-56A5B21293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E2AF24-5323-4747-B67F-38D0FF57F09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wav"/><Relationship Id="rId5" Type="http://schemas.microsoft.com/office/2007/relationships/media" Target="../media/media10.wav"/><Relationship Id="rId4" Type="http://schemas.openxmlformats.org/officeDocument/2006/relationships/audio" Target="../media/media9.m4a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10" Type="http://schemas.openxmlformats.org/officeDocument/2006/relationships/image" Target="../media/image13.png"/><Relationship Id="rId4" Type="http://schemas.openxmlformats.org/officeDocument/2006/relationships/audio" Target="../media/media9.m4a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2.m4a"/><Relationship Id="rId7" Type="http://schemas.microsoft.com/office/2007/relationships/media" Target="../media/media1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2.m4a"/><Relationship Id="rId7" Type="http://schemas.microsoft.com/office/2007/relationships/media" Target="../media/media12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13.m4a"/><Relationship Id="rId4" Type="http://schemas.openxmlformats.org/officeDocument/2006/relationships/audio" Target="../media/media2.m4a"/><Relationship Id="rId9" Type="http://schemas.microsoft.com/office/2007/relationships/media" Target="../media/media13.m4a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5.m4a"/><Relationship Id="rId7" Type="http://schemas.openxmlformats.org/officeDocument/2006/relationships/image" Target="../media/image2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06" y="331135"/>
            <a:ext cx="821213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Prosody Research and Applications: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The State of the Art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34558" y="6268704"/>
            <a:ext cx="2209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Interspeech</a:t>
            </a:r>
            <a:r>
              <a:rPr lang="en-US" sz="1200" dirty="0" smtClean="0"/>
              <a:t>, September 2019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65806" y="1831091"/>
            <a:ext cx="26012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Nigel G. </a:t>
            </a:r>
            <a:r>
              <a:rPr lang="en-US" sz="1400" dirty="0" smtClean="0"/>
              <a:t>Ward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University of Texas at El Paso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5" y="2764546"/>
            <a:ext cx="5797324" cy="29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02986" y="3557678"/>
            <a:ext cx="4517598" cy="1411287"/>
            <a:chOff x="1002986" y="3557678"/>
            <a:chExt cx="4517598" cy="1411287"/>
          </a:xfrm>
        </p:grpSpPr>
        <p:sp>
          <p:nvSpPr>
            <p:cNvPr id="11" name="Oval 10"/>
            <p:cNvSpPr/>
            <p:nvPr/>
          </p:nvSpPr>
          <p:spPr bwMode="auto">
            <a:xfrm>
              <a:off x="1002986" y="4468724"/>
              <a:ext cx="1543662" cy="50024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655029" y="4468724"/>
              <a:ext cx="1626413" cy="50024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021500" y="3557679"/>
              <a:ext cx="2525005" cy="50024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995579" y="3557678"/>
              <a:ext cx="2525005" cy="50024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1500" y="1315848"/>
            <a:ext cx="3723692" cy="876118"/>
            <a:chOff x="1021500" y="1448200"/>
            <a:chExt cx="3723692" cy="876118"/>
          </a:xfrm>
        </p:grpSpPr>
        <p:sp>
          <p:nvSpPr>
            <p:cNvPr id="8" name="Oval 7"/>
            <p:cNvSpPr/>
            <p:nvPr/>
          </p:nvSpPr>
          <p:spPr bwMode="auto">
            <a:xfrm>
              <a:off x="1925080" y="1824077"/>
              <a:ext cx="2820112" cy="50024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021500" y="1448200"/>
              <a:ext cx="2820112" cy="50024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98" y="83238"/>
            <a:ext cx="8686799" cy="10590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Positivity-Correlated Prosodic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666" y="1384214"/>
            <a:ext cx="7537391" cy="4495800"/>
          </a:xfrm>
        </p:spPr>
        <p:txBody>
          <a:bodyPr/>
          <a:lstStyle/>
          <a:p>
            <a:pPr marL="274320" indent="-274320">
              <a:lnSpc>
                <a:spcPct val="114000"/>
              </a:lnSpc>
              <a:spcBef>
                <a:spcPts val="1800"/>
              </a:spcBef>
            </a:pPr>
            <a:r>
              <a:rPr lang="en-US" sz="2000" dirty="0" smtClean="0"/>
              <a:t>longer vowel duration </a:t>
            </a:r>
            <a:r>
              <a:rPr lang="en-US" sz="2000" dirty="0"/>
              <a:t>/ longer stressed vowels in content words </a:t>
            </a:r>
            <a:r>
              <a:rPr lang="en-US" sz="2000" dirty="0" smtClean="0"/>
              <a:t>/ </a:t>
            </a:r>
            <a:r>
              <a:rPr lang="en-US" sz="2000" dirty="0"/>
              <a:t>fast and increasing rate </a:t>
            </a:r>
            <a:endParaRPr lang="en-US" sz="2000" dirty="0" smtClean="0"/>
          </a:p>
          <a:p>
            <a:pPr marL="274320" indent="-274320">
              <a:lnSpc>
                <a:spcPct val="114000"/>
              </a:lnSpc>
              <a:spcBef>
                <a:spcPts val="1800"/>
              </a:spcBef>
            </a:pPr>
            <a:r>
              <a:rPr lang="en-US" sz="2000" dirty="0" smtClean="0"/>
              <a:t>pitch ranges that extend </a:t>
            </a:r>
            <a:r>
              <a:rPr lang="en-US" sz="2000" dirty="0"/>
              <a:t>higher / high pitch level, increased pitch </a:t>
            </a:r>
            <a:r>
              <a:rPr lang="en-US" sz="2000" dirty="0" smtClean="0"/>
              <a:t>range / </a:t>
            </a:r>
            <a:r>
              <a:rPr lang="en-US" sz="2000" dirty="0"/>
              <a:t>exaggerated rise-fall F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 smtClean="0"/>
              <a:t>/ </a:t>
            </a:r>
            <a:r>
              <a:rPr lang="en-US" sz="2000" dirty="0"/>
              <a:t>abrupt step-ups and </a:t>
            </a:r>
            <a:r>
              <a:rPr lang="en-US" sz="2000" dirty="0" smtClean="0"/>
              <a:t>rises / </a:t>
            </a:r>
            <a:r>
              <a:rPr lang="en-US" sz="2000" dirty="0"/>
              <a:t>upward inflections </a:t>
            </a:r>
            <a:endParaRPr lang="en-US" sz="2000" dirty="0" smtClean="0"/>
          </a:p>
          <a:p>
            <a:pPr marL="274320" indent="-274320">
              <a:lnSpc>
                <a:spcPct val="114000"/>
              </a:lnSpc>
              <a:spcBef>
                <a:spcPts val="1800"/>
              </a:spcBef>
            </a:pPr>
            <a:r>
              <a:rPr lang="en-US" sz="2000" dirty="0" smtClean="0"/>
              <a:t>lower mean </a:t>
            </a:r>
            <a:r>
              <a:rPr lang="en-US" sz="2000" dirty="0"/>
              <a:t>intensity / </a:t>
            </a:r>
            <a:r>
              <a:rPr lang="en-US" sz="2000" dirty="0" smtClean="0"/>
              <a:t>higher </a:t>
            </a:r>
            <a:r>
              <a:rPr lang="en-US" sz="2000" dirty="0"/>
              <a:t>intensity </a:t>
            </a:r>
            <a:r>
              <a:rPr lang="en-US" sz="2000" dirty="0" smtClean="0"/>
              <a:t>/ loudness </a:t>
            </a:r>
            <a:r>
              <a:rPr lang="en-US" sz="2000" dirty="0"/>
              <a:t>on key </a:t>
            </a:r>
            <a:r>
              <a:rPr lang="en-US" sz="2000" dirty="0" smtClean="0"/>
              <a:t>words</a:t>
            </a:r>
            <a:r>
              <a:rPr lang="en-US" sz="2000" dirty="0"/>
              <a:t> </a:t>
            </a:r>
            <a:r>
              <a:rPr lang="en-US" sz="2000" dirty="0" smtClean="0"/>
              <a:t>/ earlier intensity drop / steeper </a:t>
            </a:r>
            <a:r>
              <a:rPr lang="en-US" sz="2000" dirty="0"/>
              <a:t>intensity drop </a:t>
            </a:r>
            <a:endParaRPr lang="en-US" sz="2000" dirty="0" smtClean="0"/>
          </a:p>
          <a:p>
            <a:pPr marL="274320" indent="-274320">
              <a:lnSpc>
                <a:spcPct val="114000"/>
              </a:lnSpc>
              <a:spcBef>
                <a:spcPts val="1800"/>
              </a:spcBef>
            </a:pPr>
            <a:r>
              <a:rPr lang="en-US" sz="2000" dirty="0" smtClean="0"/>
              <a:t>modal voice / breathy voice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77666" y="6531240"/>
            <a:ext cx="50353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ts val="1200"/>
              </a:spcBef>
            </a:pPr>
            <a:r>
              <a:rPr lang="en-US" sz="1050" dirty="0"/>
              <a:t>(Freeman et al., </a:t>
            </a:r>
            <a:r>
              <a:rPr lang="en-US" sz="1050" dirty="0" smtClean="0"/>
              <a:t>2015; Freeman 2015; </a:t>
            </a:r>
            <a:r>
              <a:rPr lang="en-US" sz="1050" dirty="0" err="1"/>
              <a:t>Freese</a:t>
            </a:r>
            <a:r>
              <a:rPr lang="en-US" sz="1050" dirty="0"/>
              <a:t> and Maynard, </a:t>
            </a:r>
            <a:r>
              <a:rPr lang="en-US" sz="1050" dirty="0" smtClean="0"/>
              <a:t>1998; </a:t>
            </a:r>
            <a:r>
              <a:rPr lang="en-US" sz="1050" dirty="0"/>
              <a:t>Fernald 1989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2111005" y="5141048"/>
            <a:ext cx="4945585" cy="646331"/>
          </a:xfrm>
          <a:prstGeom prst="rect">
            <a:avLst/>
          </a:prstGeom>
          <a:solidFill>
            <a:srgbClr val="002673">
              <a:alpha val="69804"/>
            </a:srgb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#2</a:t>
            </a:r>
            <a:r>
              <a:rPr lang="en-US" sz="2400" dirty="0" smtClean="0">
                <a:solidFill>
                  <a:srgbClr val="FFFF00"/>
                </a:solidFill>
                <a:latin typeface="Antique Olive Roman" panose="020B0603020204030204" pitchFamily="34" charset="0"/>
              </a:rPr>
              <a:t>’ </a:t>
            </a:r>
            <a:r>
              <a:rPr lang="en-US" sz="2400" dirty="0" smtClean="0">
                <a:solidFill>
                  <a:srgbClr val="FFFF00"/>
                </a:solidFill>
              </a:rPr>
              <a:t>Correlation hunting is obsolete</a:t>
            </a:r>
            <a:endParaRPr lang="en-US" sz="2400" dirty="0">
              <a:solidFill>
                <a:srgbClr val="FFFF00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0223" y="5880014"/>
            <a:ext cx="6207148" cy="646331"/>
          </a:xfrm>
          <a:prstGeom prst="rect">
            <a:avLst/>
          </a:prstGeom>
          <a:solidFill>
            <a:srgbClr val="002673">
              <a:alpha val="69804"/>
            </a:srgb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 #</a:t>
            </a:r>
            <a:r>
              <a:rPr lang="en-US" sz="2400" dirty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Antique Olive Roman" panose="020B0603020204030204" pitchFamily="34" charset="0"/>
              </a:rPr>
              <a:t>’’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>
                <a:solidFill>
                  <a:srgbClr val="FFFF00"/>
                </a:solidFill>
              </a:rPr>
              <a:t>Early fusion can </a:t>
            </a:r>
            <a:r>
              <a:rPr lang="en-US" sz="2400" dirty="0" smtClean="0">
                <a:solidFill>
                  <a:srgbClr val="FFFF00"/>
                </a:solidFill>
              </a:rPr>
              <a:t>outperform late fusion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4" y="48128"/>
            <a:ext cx="8229600" cy="1143000"/>
          </a:xfrm>
        </p:spPr>
        <p:txBody>
          <a:bodyPr/>
          <a:lstStyle/>
          <a:p>
            <a:r>
              <a:rPr lang="en-US" dirty="0" smtClean="0"/>
              <a:t>Functions of Prosody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21896" y="1316251"/>
            <a:ext cx="4210121" cy="218470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paralinguistic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491917" y="3022398"/>
            <a:ext cx="4094170" cy="2404821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pragmatic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406442" y="1847251"/>
            <a:ext cx="3899332" cy="2003792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phonological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58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4" y="48128"/>
            <a:ext cx="8229600" cy="1143000"/>
          </a:xfrm>
        </p:spPr>
        <p:txBody>
          <a:bodyPr/>
          <a:lstStyle/>
          <a:p>
            <a:r>
              <a:rPr lang="en-US" dirty="0" smtClean="0"/>
              <a:t>Functions of Prosody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21896" y="1316251"/>
            <a:ext cx="4210121" cy="218470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paralinguistic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1917" y="1847251"/>
            <a:ext cx="6813857" cy="3579968"/>
            <a:chOff x="1491917" y="1847251"/>
            <a:chExt cx="6813857" cy="3579968"/>
          </a:xfrm>
        </p:grpSpPr>
        <p:sp>
          <p:nvSpPr>
            <p:cNvPr id="8" name="Oval 7"/>
            <p:cNvSpPr/>
            <p:nvPr/>
          </p:nvSpPr>
          <p:spPr bwMode="auto">
            <a:xfrm>
              <a:off x="1491917" y="3022398"/>
              <a:ext cx="4094170" cy="240482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pragmatic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406442" y="1847251"/>
              <a:ext cx="3899332" cy="200379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3600" dirty="0" smtClean="0"/>
                <a:t>phonological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05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06" y="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Paralinguistic Prosody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06" y="1637000"/>
            <a:ext cx="8419672" cy="3873381"/>
          </a:xfrm>
        </p:spPr>
        <p:txBody>
          <a:bodyPr/>
          <a:lstStyle/>
          <a:p>
            <a:r>
              <a:rPr lang="en-US" sz="2500" dirty="0" smtClean="0"/>
              <a:t>Anger, frustration, uncertainty …</a:t>
            </a:r>
          </a:p>
          <a:p>
            <a:r>
              <a:rPr lang="en-US" sz="2500" dirty="0" smtClean="0"/>
              <a:t>Tiredness, drunkenness …</a:t>
            </a:r>
          </a:p>
          <a:p>
            <a:r>
              <a:rPr lang="en-US" sz="2500" dirty="0" smtClean="0"/>
              <a:t>Respiratory infections</a:t>
            </a:r>
          </a:p>
          <a:p>
            <a:r>
              <a:rPr lang="en-US" sz="2500" dirty="0" err="1" smtClean="0"/>
              <a:t>Parkinsons</a:t>
            </a:r>
            <a:r>
              <a:rPr lang="en-US" sz="2500" dirty="0" smtClean="0"/>
              <a:t>, depression, autism …</a:t>
            </a:r>
          </a:p>
          <a:p>
            <a:r>
              <a:rPr lang="en-US" sz="2500" dirty="0" smtClean="0"/>
              <a:t>Personality  </a:t>
            </a:r>
          </a:p>
          <a:p>
            <a:r>
              <a:rPr lang="en-US" sz="2500" dirty="0" smtClean="0"/>
              <a:t>Identity: gender</a:t>
            </a:r>
            <a:r>
              <a:rPr lang="en-US" sz="2500" dirty="0"/>
              <a:t>, age, dialect, native </a:t>
            </a:r>
            <a:r>
              <a:rPr lang="en-US" sz="2500" dirty="0" smtClean="0"/>
              <a:t>language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   …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539106" y="6382250"/>
            <a:ext cx="612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(*c.f. </a:t>
            </a:r>
            <a:r>
              <a:rPr lang="en-US" sz="1600" dirty="0" err="1"/>
              <a:t>OpenSmile</a:t>
            </a:r>
            <a:r>
              <a:rPr lang="en-US" sz="1600" dirty="0"/>
              <a:t> (</a:t>
            </a:r>
            <a:r>
              <a:rPr lang="en-US" sz="1600" dirty="0" err="1"/>
              <a:t>Eyben</a:t>
            </a:r>
            <a:r>
              <a:rPr lang="en-US" sz="1600" dirty="0"/>
              <a:t> </a:t>
            </a:r>
            <a:r>
              <a:rPr lang="en-US" sz="1600" i="1" dirty="0"/>
              <a:t>et al., </a:t>
            </a:r>
            <a:r>
              <a:rPr lang="en-US" sz="1600" dirty="0" smtClean="0"/>
              <a:t>2010) (Schuller &amp; </a:t>
            </a:r>
            <a:r>
              <a:rPr lang="en-US" sz="1600" dirty="0" err="1" smtClean="0"/>
              <a:t>Batliner</a:t>
            </a:r>
            <a:r>
              <a:rPr lang="en-US" sz="1600" dirty="0" smtClean="0"/>
              <a:t> 2013)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39106" y="5280935"/>
            <a:ext cx="841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Features + classifiers … a mature technology 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803010" y="219980"/>
            <a:ext cx="1965696" cy="81811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paralinguistic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477" y="644745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7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106" y="1288473"/>
            <a:ext cx="34195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Applications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Diagnosis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Emotional synthesis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Speaker identification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… </a:t>
            </a:r>
          </a:p>
          <a:p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10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sz="4000" kern="0" dirty="0" smtClean="0"/>
              <a:t>Paralinguistic Prosody</a:t>
            </a:r>
            <a:endParaRPr lang="en-US" sz="4000" kern="0" dirty="0"/>
          </a:p>
        </p:txBody>
      </p:sp>
      <p:sp>
        <p:nvSpPr>
          <p:cNvPr id="8" name="Oval 7"/>
          <p:cNvSpPr/>
          <p:nvPr/>
        </p:nvSpPr>
        <p:spPr bwMode="auto">
          <a:xfrm>
            <a:off x="6803010" y="219980"/>
            <a:ext cx="1965696" cy="81811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paralinguistic</a:t>
            </a:r>
          </a:p>
        </p:txBody>
      </p:sp>
    </p:spTree>
    <p:extLst>
      <p:ext uri="{BB962C8B-B14F-4D97-AF65-F5344CB8AC3E}">
        <p14:creationId xmlns:p14="http://schemas.microsoft.com/office/powerpoint/2010/main" val="10757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4" y="48128"/>
            <a:ext cx="8229600" cy="1143000"/>
          </a:xfrm>
        </p:spPr>
        <p:txBody>
          <a:bodyPr/>
          <a:lstStyle/>
          <a:p>
            <a:r>
              <a:rPr lang="en-US" dirty="0" smtClean="0"/>
              <a:t>Functions of Prosody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1896" y="1316251"/>
            <a:ext cx="4864191" cy="4110968"/>
            <a:chOff x="721896" y="1316251"/>
            <a:chExt cx="4864191" cy="4110968"/>
          </a:xfrm>
        </p:grpSpPr>
        <p:sp>
          <p:nvSpPr>
            <p:cNvPr id="7" name="Oval 6"/>
            <p:cNvSpPr/>
            <p:nvPr/>
          </p:nvSpPr>
          <p:spPr bwMode="auto">
            <a:xfrm>
              <a:off x="721896" y="1316251"/>
              <a:ext cx="4210121" cy="21847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paralinguistic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491917" y="3022398"/>
              <a:ext cx="4094170" cy="240482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pragmatic</a:t>
              </a:r>
            </a:p>
          </p:txBody>
        </p:sp>
      </p:grpSp>
      <p:sp>
        <p:nvSpPr>
          <p:cNvPr id="9" name="Oval 8"/>
          <p:cNvSpPr/>
          <p:nvPr/>
        </p:nvSpPr>
        <p:spPr bwMode="auto">
          <a:xfrm>
            <a:off x="4406442" y="1847251"/>
            <a:ext cx="3899332" cy="2003792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phonological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53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97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Phonological Prosody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4845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Part of the identity of discrete linguistic elements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ones </a:t>
            </a:r>
            <a:r>
              <a:rPr lang="en-US" sz="2400" dirty="0"/>
              <a:t>and similar phenomena </a:t>
            </a:r>
            <a:endParaRPr lang="en-US" sz="2400" dirty="0" smtClean="0"/>
          </a:p>
          <a:p>
            <a:pPr lvl="1"/>
            <a:r>
              <a:rPr lang="en-US" sz="2400" dirty="0" err="1" smtClean="0"/>
              <a:t>c</a:t>
            </a:r>
            <a:r>
              <a:rPr lang="en-US" sz="2400" dirty="0" err="1"/>
              <a:t>ó</a:t>
            </a:r>
            <a:r>
              <a:rPr lang="en-US" sz="2400" dirty="0" err="1" smtClean="0"/>
              <a:t>nduct</a:t>
            </a:r>
            <a:r>
              <a:rPr lang="en-US" sz="2400" dirty="0" smtClean="0"/>
              <a:t>, </a:t>
            </a:r>
            <a:r>
              <a:rPr lang="en-US" sz="2400" dirty="0" err="1" smtClean="0"/>
              <a:t>cond</a:t>
            </a:r>
            <a:r>
              <a:rPr lang="en-US" sz="2400" dirty="0" err="1"/>
              <a:t>ú</a:t>
            </a:r>
            <a:r>
              <a:rPr lang="en-US" sz="2400" dirty="0" err="1" smtClean="0"/>
              <a:t>ct</a:t>
            </a:r>
            <a:endParaRPr lang="en-US" sz="2400" dirty="0" smtClean="0"/>
          </a:p>
          <a:p>
            <a:pPr lvl="1"/>
            <a:r>
              <a:rPr lang="ja-JP" altLang="en-US" sz="2400" dirty="0"/>
              <a:t>妈</a:t>
            </a:r>
            <a:r>
              <a:rPr lang="en-US" altLang="ja-JP" sz="2400" dirty="0"/>
              <a:t>, </a:t>
            </a:r>
            <a:r>
              <a:rPr lang="ja-JP" altLang="en-US" sz="2400" dirty="0"/>
              <a:t>麻</a:t>
            </a:r>
            <a:r>
              <a:rPr lang="en-US" altLang="ja-JP" sz="2400" dirty="0"/>
              <a:t>, </a:t>
            </a:r>
            <a:r>
              <a:rPr lang="ja-JP" altLang="en-US" sz="2400" dirty="0"/>
              <a:t>马</a:t>
            </a:r>
            <a:r>
              <a:rPr lang="en-US" altLang="ja-JP" sz="2400" dirty="0"/>
              <a:t>, </a:t>
            </a:r>
            <a:r>
              <a:rPr lang="ja-JP" altLang="en-US" sz="2400" dirty="0" smtClean="0"/>
              <a:t>骂</a:t>
            </a:r>
            <a:endParaRPr lang="en-US" altLang="ja-JP" sz="2400" dirty="0" smtClean="0"/>
          </a:p>
          <a:p>
            <a:r>
              <a:rPr lang="en-US" altLang="ja-JP" sz="2400" dirty="0" smtClean="0"/>
              <a:t>Boundaries </a:t>
            </a:r>
          </a:p>
          <a:p>
            <a:r>
              <a:rPr lang="en-US" altLang="ja-JP" sz="2400" dirty="0" smtClean="0"/>
              <a:t>“Prominence” 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. . .</a:t>
            </a:r>
          </a:p>
          <a:p>
            <a:pPr marL="0" indent="0">
              <a:buNone/>
            </a:pPr>
            <a:r>
              <a:rPr lang="en-US" altLang="ja-JP" sz="2800" dirty="0" smtClean="0"/>
              <a:t>Typically considered symbolic / categorical</a:t>
            </a:r>
          </a:p>
          <a:p>
            <a:pPr marL="0" indent="0">
              <a:buNone/>
            </a:pPr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 smtClean="0"/>
          </a:p>
        </p:txBody>
      </p:sp>
      <p:sp>
        <p:nvSpPr>
          <p:cNvPr id="5" name="Oval 4"/>
          <p:cNvSpPr/>
          <p:nvPr/>
        </p:nvSpPr>
        <p:spPr bwMode="auto">
          <a:xfrm>
            <a:off x="6754091" y="325039"/>
            <a:ext cx="2081619" cy="885558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sz="1600" dirty="0" smtClean="0"/>
              <a:t>phonological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59237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(Hyman 2017)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04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881"/>
            <a:ext cx="8229600" cy="4495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ja-JP" sz="2800" dirty="0" smtClean="0"/>
              <a:t>… but in reality …</a:t>
            </a:r>
          </a:p>
          <a:p>
            <a:pPr marL="0" indent="0">
              <a:buNone/>
            </a:pPr>
            <a:r>
              <a:rPr lang="en-US" sz="2400" dirty="0" smtClean="0"/>
              <a:t>Beyond F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 smtClean="0"/>
              <a:t>	- c.f. duration, voicing, spectral info …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ja-JP" sz="2400" dirty="0" smtClean="0"/>
              <a:t>Beyond mere sequences of H and L,   </a:t>
            </a:r>
            <a:r>
              <a:rPr lang="en-US" sz="2400" dirty="0" smtClean="0"/>
              <a:t>˥˩</a:t>
            </a:r>
            <a:r>
              <a:rPr lang="en-US" altLang="ja-JP" sz="2400" dirty="0" smtClean="0"/>
              <a:t> </a:t>
            </a:r>
            <a:r>
              <a:rPr lang="en-US" sz="2400" dirty="0" smtClean="0"/>
              <a:t> ˦˩˦  ˨˦</a:t>
            </a:r>
            <a:r>
              <a:rPr lang="en-US" altLang="ja-JP" sz="2400" dirty="0" smtClean="0"/>
              <a:t>  </a:t>
            </a:r>
            <a:r>
              <a:rPr lang="en-US" sz="2400" dirty="0" smtClean="0"/>
              <a:t>˥  ...</a:t>
            </a:r>
            <a:endParaRPr lang="ja-JP" altLang="en-US" sz="2400" dirty="0" smtClean="0"/>
          </a:p>
          <a:p>
            <a:pPr marL="0" indent="0">
              <a:buNone/>
            </a:pPr>
            <a:r>
              <a:rPr lang="en-US" sz="2400" dirty="0"/>
              <a:t>	- c.f. tone sandhi, </a:t>
            </a:r>
            <a:r>
              <a:rPr lang="en-US" sz="2400" dirty="0" err="1" smtClean="0"/>
              <a:t>coarticulation</a:t>
            </a:r>
            <a:r>
              <a:rPr lang="en-US" sz="2400" dirty="0" smtClean="0"/>
              <a:t> …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(Xu 2011)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810" y="4286593"/>
            <a:ext cx="3625327" cy="148455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8516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sz="4000" kern="0" dirty="0" smtClean="0"/>
              <a:t>Phonological Prosody</a:t>
            </a:r>
            <a:endParaRPr lang="en-US" sz="4000" kern="0" dirty="0"/>
          </a:p>
        </p:txBody>
      </p:sp>
      <p:sp>
        <p:nvSpPr>
          <p:cNvPr id="7" name="Oval 6"/>
          <p:cNvSpPr/>
          <p:nvPr/>
        </p:nvSpPr>
        <p:spPr bwMode="auto">
          <a:xfrm>
            <a:off x="6754091" y="325039"/>
            <a:ext cx="2081619" cy="885558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sz="1600" dirty="0" smtClean="0"/>
              <a:t>phonological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4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05097"/>
            <a:ext cx="60242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Applications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Speech recognition for tonal languages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Skills 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Synthesis: intelligibility, naturalness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b="1" dirty="0" smtClean="0"/>
              <a:t> …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7597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Phonological Prosody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 bwMode="auto">
          <a:xfrm>
            <a:off x="6754091" y="325039"/>
            <a:ext cx="2081619" cy="885558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sz="1600" dirty="0" smtClean="0"/>
              <a:t>phonological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53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46"/>
            <a:ext cx="5653144" cy="230482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Approaches for Synthesis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Rule-based models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HMM Models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Sequence-to-sequence models</a:t>
            </a:r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7597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Phonological Prosody</a:t>
            </a:r>
            <a:endParaRPr lang="en-US" sz="4000" dirty="0"/>
          </a:p>
        </p:txBody>
      </p:sp>
      <p:sp>
        <p:nvSpPr>
          <p:cNvPr id="8" name="Oval 7"/>
          <p:cNvSpPr/>
          <p:nvPr/>
        </p:nvSpPr>
        <p:spPr bwMode="auto">
          <a:xfrm>
            <a:off x="6754091" y="325039"/>
            <a:ext cx="2081619" cy="885558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sz="1600" dirty="0" smtClean="0"/>
              <a:t>phonological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78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513" y="1600200"/>
            <a:ext cx="4297678" cy="822971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good    </a:t>
            </a:r>
            <a:r>
              <a:rPr lang="en-US" i="1" dirty="0"/>
              <a:t>m</a:t>
            </a:r>
            <a:r>
              <a:rPr lang="en-US" i="1" dirty="0" smtClean="0"/>
              <a:t>orning</a:t>
            </a:r>
            <a:endParaRPr lang="en-US" i="1" dirty="0"/>
          </a:p>
        </p:txBody>
      </p:sp>
      <p:sp>
        <p:nvSpPr>
          <p:cNvPr id="4" name="AutoShape 2" descr="Image result for musical 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4" descr="Image result for musical r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5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End-to-End Synthesis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114805" y="1221488"/>
            <a:ext cx="5029195" cy="4950682"/>
          </a:xfrm>
          <a:prstGeom prst="rect">
            <a:avLst/>
          </a:prstGeom>
          <a:solidFill>
            <a:srgbClr val="F2D5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09422" y="1258923"/>
            <a:ext cx="5251650" cy="4803701"/>
            <a:chOff x="3709422" y="1258923"/>
            <a:chExt cx="5251650" cy="4803701"/>
          </a:xfrm>
        </p:grpSpPr>
        <p:pic>
          <p:nvPicPr>
            <p:cNvPr id="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09422" y="1691717"/>
              <a:ext cx="5251650" cy="406441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Character Sequence len=T"/>
            <p:cNvSpPr txBox="1"/>
            <p:nvPr/>
          </p:nvSpPr>
          <p:spPr>
            <a:xfrm>
              <a:off x="5441478" y="5730866"/>
              <a:ext cx="3154711" cy="3317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sz="1687" b="1" kern="0" dirty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Character</a:t>
              </a:r>
              <a:r>
                <a:rPr kumimoji="0" lang="en-US" sz="1687" b="1" kern="0" dirty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 or Phone</a:t>
              </a:r>
              <a:r>
                <a:rPr kumimoji="0" sz="1687" b="1" kern="0" dirty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 Sequence</a:t>
              </a:r>
              <a:endParaRPr kumimoji="0" sz="1687" b="1" kern="0" dirty="0">
                <a:solidFill>
                  <a:srgbClr val="000000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11" name="Acoustic Sequence len=L"/>
            <p:cNvSpPr txBox="1"/>
            <p:nvPr/>
          </p:nvSpPr>
          <p:spPr>
            <a:xfrm>
              <a:off x="5664106" y="1258923"/>
              <a:ext cx="2061463" cy="3317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sz="1687" b="1" kern="0" dirty="0">
                  <a:solidFill>
                    <a:srgbClr val="000000"/>
                  </a:solidFill>
                  <a:latin typeface="Helvetica Neue"/>
                  <a:sym typeface="Helvetica Neue"/>
                </a:rPr>
                <a:t>Acoustic </a:t>
              </a:r>
              <a:r>
                <a:rPr kumimoji="0" sz="1687" b="1" kern="0" dirty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Sequence</a:t>
              </a:r>
              <a:endParaRPr kumimoji="0" sz="1687" b="1" kern="0" dirty="0">
                <a:solidFill>
                  <a:srgbClr val="000000"/>
                </a:solidFill>
                <a:latin typeface="Helvetica Neue"/>
                <a:sym typeface="Helvetica Neue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258923"/>
            <a:ext cx="37884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200" dirty="0"/>
              <a:t>Sequence-to-sequence modeling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200" dirty="0"/>
              <a:t>No need to explicitly model intonation,  duration, intensity, alignment …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200" dirty="0"/>
              <a:t>Definition </a:t>
            </a:r>
            <a:r>
              <a:rPr lang="en-US" sz="2200" dirty="0" smtClean="0"/>
              <a:t>(new): </a:t>
            </a:r>
            <a:r>
              <a:rPr lang="en-US" sz="2200" dirty="0"/>
              <a:t>Prosody is the variation in the speech signal not explained by </a:t>
            </a:r>
            <a:r>
              <a:rPr lang="en-US" sz="2200" dirty="0" smtClean="0"/>
              <a:t>phonemes, </a:t>
            </a:r>
            <a:r>
              <a:rPr lang="en-US" sz="2200" dirty="0"/>
              <a:t>speaker identity, and channel effects.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6288" y="6504852"/>
            <a:ext cx="50251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Skerry</a:t>
            </a:r>
            <a:r>
              <a:rPr lang="en-US" sz="1200" dirty="0" smtClean="0"/>
              <a:t>-Ryan, </a:t>
            </a:r>
            <a:r>
              <a:rPr lang="en-US" sz="1200" dirty="0" err="1" smtClean="0"/>
              <a:t>Batenberg</a:t>
            </a:r>
            <a:r>
              <a:rPr lang="en-US" sz="1200" dirty="0" smtClean="0"/>
              <a:t>, </a:t>
            </a:r>
            <a:r>
              <a:rPr lang="en-US" sz="1200" i="1" dirty="0" smtClean="0"/>
              <a:t>et al</a:t>
            </a:r>
            <a:r>
              <a:rPr lang="en-US" sz="1200" dirty="0" smtClean="0"/>
              <a:t>. 2018)  Figure from Andrew Rosenberg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 bwMode="auto">
          <a:xfrm>
            <a:off x="6754091" y="325039"/>
            <a:ext cx="2081619" cy="885558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sz="1600" dirty="0" smtClean="0"/>
              <a:t>phonological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19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67322" y="6410090"/>
            <a:ext cx="3132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(Wang, </a:t>
            </a:r>
            <a:r>
              <a:rPr lang="en-US" sz="1400" dirty="0" err="1" smtClean="0"/>
              <a:t>Skerry</a:t>
            </a:r>
            <a:r>
              <a:rPr lang="en-US" sz="1400" dirty="0" smtClean="0"/>
              <a:t>-Ryan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2017; </a:t>
            </a:r>
            <a:r>
              <a:rPr lang="en-US" sz="1400" dirty="0" err="1" smtClean="0"/>
              <a:t>etc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67322" y="2197644"/>
            <a:ext cx="2635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Blue Lagoon is a 1980 American romance adventure film.</a:t>
            </a:r>
          </a:p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33946"/>
            <a:ext cx="5653144" cy="230482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Approaches for Synthesis</a:t>
            </a:r>
          </a:p>
          <a:p>
            <a:r>
              <a:rPr lang="en-US" sz="2400" dirty="0" smtClean="0"/>
              <a:t>Rule-based models</a:t>
            </a:r>
          </a:p>
          <a:p>
            <a:r>
              <a:rPr lang="en-US" sz="2400" dirty="0" smtClean="0"/>
              <a:t>HMM Models</a:t>
            </a:r>
          </a:p>
          <a:p>
            <a:r>
              <a:rPr lang="en-US" sz="2400" b="1" dirty="0" smtClean="0"/>
              <a:t>Sequence-to-sequence models</a:t>
            </a:r>
          </a:p>
          <a:p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7597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Phonological Prosody</a:t>
            </a:r>
            <a:endParaRPr lang="en-US" sz="4000" dirty="0"/>
          </a:p>
        </p:txBody>
      </p:sp>
      <p:sp>
        <p:nvSpPr>
          <p:cNvPr id="14" name="Oval 13"/>
          <p:cNvSpPr/>
          <p:nvPr/>
        </p:nvSpPr>
        <p:spPr bwMode="auto">
          <a:xfrm>
            <a:off x="6754091" y="325039"/>
            <a:ext cx="2081619" cy="885558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sz="1600" dirty="0" smtClean="0"/>
              <a:t>phonological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78498" y="4012163"/>
            <a:ext cx="5368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mature* technology </a:t>
            </a:r>
          </a:p>
          <a:p>
            <a:r>
              <a:rPr lang="en-US" sz="2400" dirty="0" smtClean="0"/>
              <a:t>     intelligible / natural / expressive … </a:t>
            </a:r>
            <a:endParaRPr lang="en-US" sz="2400" dirty="0"/>
          </a:p>
        </p:txBody>
      </p:sp>
      <p:pic>
        <p:nvPicPr>
          <p:cNvPr id="15" name="lagoon_new24k_r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28" y="3211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5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End-to-End Synthesis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114805" y="1221488"/>
            <a:ext cx="5029195" cy="4950682"/>
          </a:xfrm>
          <a:prstGeom prst="rect">
            <a:avLst/>
          </a:prstGeom>
          <a:solidFill>
            <a:srgbClr val="F2D5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09422" y="1258923"/>
            <a:ext cx="5251650" cy="4803701"/>
            <a:chOff x="3709422" y="1258923"/>
            <a:chExt cx="5251650" cy="4803701"/>
          </a:xfrm>
        </p:grpSpPr>
        <p:pic>
          <p:nvPicPr>
            <p:cNvPr id="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09422" y="1691717"/>
              <a:ext cx="5251650" cy="406441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Character Sequence len=T"/>
            <p:cNvSpPr txBox="1"/>
            <p:nvPr/>
          </p:nvSpPr>
          <p:spPr>
            <a:xfrm>
              <a:off x="5441478" y="5730866"/>
              <a:ext cx="3154711" cy="3317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sz="1687" b="1" kern="0" dirty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Character</a:t>
              </a:r>
              <a:r>
                <a:rPr kumimoji="0" lang="en-US" sz="1687" b="1" kern="0" dirty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 or Phone</a:t>
              </a:r>
              <a:r>
                <a:rPr kumimoji="0" sz="1687" b="1" kern="0" dirty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 Sequence</a:t>
              </a:r>
              <a:endParaRPr kumimoji="0" sz="1687" b="1" kern="0" dirty="0">
                <a:solidFill>
                  <a:srgbClr val="000000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11" name="Acoustic Sequence len=L"/>
            <p:cNvSpPr txBox="1"/>
            <p:nvPr/>
          </p:nvSpPr>
          <p:spPr>
            <a:xfrm>
              <a:off x="5664106" y="1258923"/>
              <a:ext cx="2061463" cy="3317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sz="1687" b="1" kern="0" dirty="0">
                  <a:solidFill>
                    <a:srgbClr val="000000"/>
                  </a:solidFill>
                  <a:latin typeface="Helvetica Neue"/>
                  <a:sym typeface="Helvetica Neue"/>
                </a:rPr>
                <a:t>Acoustic </a:t>
              </a:r>
              <a:r>
                <a:rPr kumimoji="0" sz="1687" b="1" kern="0" dirty="0" smtClean="0">
                  <a:solidFill>
                    <a:srgbClr val="000000"/>
                  </a:solidFill>
                  <a:latin typeface="Helvetica Neue"/>
                  <a:sym typeface="Helvetica Neue"/>
                </a:rPr>
                <a:t>Sequence</a:t>
              </a:r>
              <a:endParaRPr kumimoji="0" sz="1687" b="1" kern="0" dirty="0">
                <a:solidFill>
                  <a:srgbClr val="000000"/>
                </a:solidFill>
                <a:latin typeface="Helvetica Neue"/>
                <a:sym typeface="Helvetica Neue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258923"/>
            <a:ext cx="3788475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200" dirty="0"/>
              <a:t>Sequence-to-sequence modeling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200" dirty="0"/>
              <a:t>No need to explicitly model </a:t>
            </a:r>
            <a:r>
              <a:rPr lang="en-US" sz="2200" dirty="0" smtClean="0"/>
              <a:t>prosody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336288" y="6504852"/>
            <a:ext cx="50251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Skerry</a:t>
            </a:r>
            <a:r>
              <a:rPr lang="en-US" sz="1200" dirty="0" smtClean="0"/>
              <a:t>-Ryan, </a:t>
            </a:r>
            <a:r>
              <a:rPr lang="en-US" sz="1200" dirty="0" err="1" smtClean="0"/>
              <a:t>Batenberg</a:t>
            </a:r>
            <a:r>
              <a:rPr lang="en-US" sz="1200" dirty="0" smtClean="0"/>
              <a:t>, </a:t>
            </a:r>
            <a:r>
              <a:rPr lang="en-US" sz="1200" i="1" dirty="0" smtClean="0"/>
              <a:t>et al</a:t>
            </a:r>
            <a:r>
              <a:rPr lang="en-US" sz="1200" dirty="0" smtClean="0"/>
              <a:t>. 2018)  Figure from Andrew Rosenberg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 bwMode="auto">
          <a:xfrm>
            <a:off x="6754091" y="325039"/>
            <a:ext cx="2081619" cy="885558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sz="1600" dirty="0" smtClean="0"/>
              <a:t>phonological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3680509"/>
            <a:ext cx="325222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#3 How to leverage deep techniques to obtain knowledge to: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explain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transfer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control?</a:t>
            </a:r>
          </a:p>
        </p:txBody>
      </p:sp>
    </p:spTree>
    <p:extLst>
      <p:ext uri="{BB962C8B-B14F-4D97-AF65-F5344CB8AC3E}">
        <p14:creationId xmlns:p14="http://schemas.microsoft.com/office/powerpoint/2010/main" val="33055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4" y="48128"/>
            <a:ext cx="8229600" cy="1143000"/>
          </a:xfrm>
        </p:spPr>
        <p:txBody>
          <a:bodyPr/>
          <a:lstStyle/>
          <a:p>
            <a:r>
              <a:rPr lang="en-US" dirty="0" smtClean="0"/>
              <a:t>Functions of Prosody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21896" y="1316251"/>
            <a:ext cx="4210121" cy="218470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paralinguistic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491917" y="3022398"/>
            <a:ext cx="4094170" cy="2404821"/>
          </a:xfrm>
          <a:prstGeom prst="ellipse">
            <a:avLst/>
          </a:prstGeom>
          <a:solidFill>
            <a:srgbClr val="00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</a:rPr>
              <a:t>pragmatic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406442" y="1847251"/>
            <a:ext cx="3899332" cy="2003792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phonological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 bwMode="auto">
          <a:xfrm>
            <a:off x="1488224" y="3022397"/>
            <a:ext cx="4094170" cy="2404821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pragmatic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3677" y="5557189"/>
            <a:ext cx="5228833" cy="461665"/>
          </a:xfrm>
          <a:prstGeom prst="rect">
            <a:avLst/>
          </a:prstGeom>
          <a:solidFill>
            <a:srgbClr val="70A0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#4 Prosody works in diverse ways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565" y="6269144"/>
            <a:ext cx="5731056" cy="461665"/>
          </a:xfrm>
          <a:prstGeom prst="rect">
            <a:avLst/>
          </a:prstGeom>
          <a:solidFill>
            <a:srgbClr val="2970FF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# 5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Prosody is complexly multifunctional </a:t>
            </a:r>
          </a:p>
        </p:txBody>
      </p:sp>
    </p:spTree>
    <p:extLst>
      <p:ext uri="{BB962C8B-B14F-4D97-AF65-F5344CB8AC3E}">
        <p14:creationId xmlns:p14="http://schemas.microsoft.com/office/powerpoint/2010/main" val="688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4" y="48128"/>
            <a:ext cx="8229600" cy="1143000"/>
          </a:xfrm>
        </p:spPr>
        <p:txBody>
          <a:bodyPr/>
          <a:lstStyle/>
          <a:p>
            <a:r>
              <a:rPr lang="en-US" dirty="0" smtClean="0"/>
              <a:t>Functions of Prosody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1896" y="1316251"/>
            <a:ext cx="7583878" cy="2534792"/>
            <a:chOff x="721896" y="1316251"/>
            <a:chExt cx="7583878" cy="2534792"/>
          </a:xfrm>
        </p:grpSpPr>
        <p:sp>
          <p:nvSpPr>
            <p:cNvPr id="7" name="Oval 6"/>
            <p:cNvSpPr/>
            <p:nvPr/>
          </p:nvSpPr>
          <p:spPr bwMode="auto">
            <a:xfrm>
              <a:off x="721896" y="1316251"/>
              <a:ext cx="4210121" cy="21847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paralinguistic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406442" y="1847251"/>
              <a:ext cx="3899332" cy="200379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3600" dirty="0" smtClean="0"/>
                <a:t>phonological</a:t>
              </a:r>
              <a:endParaRPr lang="en-US" sz="3600" dirty="0"/>
            </a:p>
          </p:txBody>
        </p:sp>
      </p:grpSp>
      <p:sp>
        <p:nvSpPr>
          <p:cNvPr id="8" name="Oval 7"/>
          <p:cNvSpPr/>
          <p:nvPr/>
        </p:nvSpPr>
        <p:spPr bwMode="auto">
          <a:xfrm>
            <a:off x="1491917" y="3022398"/>
            <a:ext cx="4094170" cy="2404821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pragmatic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3677" y="5557189"/>
            <a:ext cx="5228833" cy="461665"/>
          </a:xfrm>
          <a:prstGeom prst="rect">
            <a:avLst/>
          </a:prstGeom>
          <a:solidFill>
            <a:srgbClr val="70A0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#</a:t>
            </a:r>
            <a:r>
              <a:rPr lang="en-US" sz="2400" dirty="0">
                <a:solidFill>
                  <a:srgbClr val="FFFF00"/>
                </a:solidFill>
              </a:rPr>
              <a:t>4</a:t>
            </a:r>
            <a:r>
              <a:rPr lang="en-US" sz="2400" dirty="0" smtClean="0">
                <a:solidFill>
                  <a:srgbClr val="FFFF00"/>
                </a:solidFill>
              </a:rPr>
              <a:t> Prosody works in diverse ways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565" y="6269144"/>
            <a:ext cx="5731056" cy="461665"/>
          </a:xfrm>
          <a:prstGeom prst="rect">
            <a:avLst/>
          </a:prstGeom>
          <a:solidFill>
            <a:srgbClr val="2970FF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# 5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Prosody is complexly multifunctional </a:t>
            </a:r>
          </a:p>
        </p:txBody>
      </p:sp>
    </p:spTree>
    <p:extLst>
      <p:ext uri="{BB962C8B-B14F-4D97-AF65-F5344CB8AC3E}">
        <p14:creationId xmlns:p14="http://schemas.microsoft.com/office/powerpoint/2010/main" val="37553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1246607"/>
            <a:ext cx="5617029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retrieval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Speech recognition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Skills training</a:t>
            </a:r>
          </a:p>
          <a:p>
            <a:pPr>
              <a:lnSpc>
                <a:spcPct val="150000"/>
              </a:lnSpc>
            </a:pPr>
            <a:endParaRPr lang="en-US" sz="11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science of human interaction </a:t>
            </a:r>
            <a:endParaRPr lang="en-US" sz="11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Synthesis for intent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Dialog systems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b="1" dirty="0" smtClean="0"/>
              <a:t> …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298" y="-45682"/>
            <a:ext cx="8901404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Applications involving Pragmatic Functions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228" y="6400800"/>
            <a:ext cx="6705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(Ward &amp; </a:t>
            </a:r>
            <a:r>
              <a:rPr lang="en-US" sz="1400" dirty="0" err="1" smtClean="0"/>
              <a:t>DeVault</a:t>
            </a:r>
            <a:r>
              <a:rPr lang="en-US" sz="1400" dirty="0" smtClean="0"/>
              <a:t> 2016; </a:t>
            </a:r>
            <a:r>
              <a:rPr lang="en-US" sz="1400" dirty="0" err="1" smtClean="0"/>
              <a:t>Toyoma</a:t>
            </a:r>
            <a:r>
              <a:rPr lang="en-US" sz="1400" dirty="0" smtClean="0"/>
              <a:t> </a:t>
            </a:r>
            <a:r>
              <a:rPr lang="en-US" sz="1400" i="1" dirty="0" smtClean="0"/>
              <a:t>et al. 2018, </a:t>
            </a:r>
            <a:r>
              <a:rPr lang="en-US" sz="1400" dirty="0" smtClean="0"/>
              <a:t>Ward </a:t>
            </a:r>
            <a:r>
              <a:rPr lang="en-US" sz="1400" i="1" dirty="0" smtClean="0"/>
              <a:t>et al</a:t>
            </a:r>
            <a:r>
              <a:rPr lang="en-US" sz="1400" dirty="0" smtClean="0"/>
              <a:t>, 2018)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77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46"/>
            <a:ext cx="8229600" cy="976261"/>
          </a:xfrm>
        </p:spPr>
        <p:txBody>
          <a:bodyPr/>
          <a:lstStyle/>
          <a:p>
            <a:r>
              <a:rPr lang="en-US" sz="4000" dirty="0" smtClean="0"/>
              <a:t>Roles of Pragmatic Prosody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5007"/>
            <a:ext cx="8229600" cy="4495800"/>
          </a:xfrm>
        </p:spPr>
        <p:txBody>
          <a:bodyPr/>
          <a:lstStyle/>
          <a:p>
            <a:r>
              <a:rPr lang="en-US" sz="2800" dirty="0" smtClean="0"/>
              <a:t>Turn taking </a:t>
            </a:r>
          </a:p>
          <a:p>
            <a:pPr lvl="1"/>
            <a:r>
              <a:rPr lang="en-US" sz="2400" dirty="0" smtClean="0"/>
              <a:t>Turn hold, turn end, basic turn switch, </a:t>
            </a:r>
            <a:r>
              <a:rPr lang="en-US" sz="2400" dirty="0" err="1" smtClean="0"/>
              <a:t>backchaneling</a:t>
            </a:r>
            <a:r>
              <a:rPr lang="en-US" sz="2400" dirty="0" smtClean="0"/>
              <a:t>, particle-assisted turn switch, fillers, emphatic pause …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Topic structuring</a:t>
            </a:r>
          </a:p>
          <a:p>
            <a:pPr lvl="1"/>
            <a:r>
              <a:rPr lang="en-US" sz="2400" dirty="0" smtClean="0"/>
              <a:t>Topic closing, topic involvement, topic development, digressions, priority topics 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Expressing stance</a:t>
            </a:r>
          </a:p>
          <a:p>
            <a:pPr lvl="1"/>
            <a:r>
              <a:rPr lang="en-US" sz="2400" dirty="0" smtClean="0"/>
              <a:t>Reluctance, shared enthusiasm, empathy bid, indifference, thoughtfulness, contrast …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9397" y="6324600"/>
            <a:ext cx="2539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(Ward 2019; Lai 2019 …)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85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46"/>
            <a:ext cx="8229600" cy="976261"/>
          </a:xfrm>
        </p:spPr>
        <p:txBody>
          <a:bodyPr/>
          <a:lstStyle/>
          <a:p>
            <a:r>
              <a:rPr lang="en-US" sz="4000" dirty="0" smtClean="0"/>
              <a:t>Roles of Pragmatic Prosody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5007"/>
            <a:ext cx="8229600" cy="4495800"/>
          </a:xfrm>
        </p:spPr>
        <p:txBody>
          <a:bodyPr/>
          <a:lstStyle/>
          <a:p>
            <a:r>
              <a:rPr lang="en-US" sz="2800" dirty="0" smtClean="0"/>
              <a:t>Turn taking </a:t>
            </a:r>
          </a:p>
          <a:p>
            <a:pPr lvl="1"/>
            <a:r>
              <a:rPr lang="en-US" sz="2400" dirty="0" smtClean="0"/>
              <a:t>Turn hold, turn end, basic turn switch, </a:t>
            </a:r>
            <a:r>
              <a:rPr lang="en-US" sz="2400" dirty="0" err="1" smtClean="0"/>
              <a:t>backchaneling</a:t>
            </a:r>
            <a:r>
              <a:rPr lang="en-US" sz="2400" dirty="0" smtClean="0"/>
              <a:t>, particle-assisted turn switch, fillers, emphatic pause …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Topic structuring</a:t>
            </a:r>
          </a:p>
          <a:p>
            <a:pPr lvl="1"/>
            <a:r>
              <a:rPr lang="en-US" sz="2400" dirty="0" smtClean="0"/>
              <a:t>Topic closing, topic involvement, topic development, digressions, priority topics 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Expressing stance</a:t>
            </a:r>
          </a:p>
          <a:p>
            <a:pPr lvl="1"/>
            <a:r>
              <a:rPr lang="en-US" sz="2400" dirty="0" smtClean="0"/>
              <a:t>Reluctance, shared enthusiasm, empathy bid, indifference, thoughtfulness, </a:t>
            </a:r>
            <a:r>
              <a:rPr lang="en-US" sz="2400" b="1" dirty="0" smtClean="0"/>
              <a:t>contrast</a:t>
            </a:r>
            <a:r>
              <a:rPr lang="en-US" sz="2400" dirty="0" smtClean="0"/>
              <a:t> …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9397" y="6324600"/>
            <a:ext cx="2539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(Ward 2019; Lai 2019 …)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08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Contrast Construction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5614" r="3597" b="16492"/>
          <a:stretch/>
        </p:blipFill>
        <p:spPr>
          <a:xfrm>
            <a:off x="306761" y="1177667"/>
            <a:ext cx="8223628" cy="2598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547" y="6448926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Kurumada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2012)</a:t>
            </a:r>
            <a:endParaRPr lang="en-US" sz="1400" dirty="0"/>
          </a:p>
        </p:txBody>
      </p:sp>
      <p:pic>
        <p:nvPicPr>
          <p:cNvPr id="6148" name="Picture 4" descr="http://www.supercoloring.com/sites/default/files/styles/coloring_full/public/cif/2015/07/zebra-coloring-p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1" y="4045500"/>
            <a:ext cx="2070267" cy="189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04659" y="6296435"/>
            <a:ext cx="2039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Lena London, supercoloring.com</a:t>
            </a:r>
            <a:endParaRPr lang="en-US" sz="1000" dirty="0"/>
          </a:p>
        </p:txBody>
      </p:sp>
      <p:pic>
        <p:nvPicPr>
          <p:cNvPr id="10" name="Picture 9" descr="okapi-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01" y="4045499"/>
            <a:ext cx="1878815" cy="189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4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589" t="45614" r="3597" b="16492"/>
          <a:stretch/>
        </p:blipFill>
        <p:spPr>
          <a:xfrm>
            <a:off x="4451683" y="1177667"/>
            <a:ext cx="4078705" cy="25988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7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sz="4000" kern="0" smtClean="0"/>
              <a:t>The Contrast Construction 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11501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513" y="1600200"/>
            <a:ext cx="4297678" cy="822971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good</a:t>
            </a:r>
            <a:endParaRPr lang="en-US" i="1" dirty="0"/>
          </a:p>
        </p:txBody>
      </p:sp>
      <p:sp>
        <p:nvSpPr>
          <p:cNvPr id="4" name="AutoShape 2" descr="Image result for musical 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4" descr="Image result for musical r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37881" y="2011685"/>
            <a:ext cx="4297678" cy="8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i="1" kern="0" dirty="0" smtClean="0"/>
              <a:t>morning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5539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8589" t="45614" r="3597" b="16492"/>
          <a:stretch/>
        </p:blipFill>
        <p:spPr>
          <a:xfrm>
            <a:off x="2532647" y="1201731"/>
            <a:ext cx="4078705" cy="259882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72577" y="2567235"/>
            <a:ext cx="2210862" cy="2183645"/>
            <a:chOff x="4331470" y="3078657"/>
            <a:chExt cx="2210862" cy="2183645"/>
          </a:xfrm>
        </p:grpSpPr>
        <p:sp>
          <p:nvSpPr>
            <p:cNvPr id="3" name="Oval 2"/>
            <p:cNvSpPr/>
            <p:nvPr/>
          </p:nvSpPr>
          <p:spPr bwMode="auto">
            <a:xfrm>
              <a:off x="4403558" y="3078657"/>
              <a:ext cx="2066687" cy="542848"/>
            </a:xfrm>
            <a:prstGeom prst="ellipse">
              <a:avLst/>
            </a:prstGeom>
            <a:noFill/>
            <a:ln w="3810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31470" y="4892970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narrow pitch region 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endCxn id="3" idx="4"/>
            </p:cNvCxnSpPr>
            <p:nvPr/>
          </p:nvCxnSpPr>
          <p:spPr bwMode="auto">
            <a:xfrm flipV="1">
              <a:off x="5191626" y="3621505"/>
              <a:ext cx="245276" cy="120638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4" name="Rectangle 13"/>
          <p:cNvSpPr/>
          <p:nvPr/>
        </p:nvSpPr>
        <p:spPr>
          <a:xfrm>
            <a:off x="-724114" y="5384719"/>
            <a:ext cx="9817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1125"/>
              </a:spcBef>
              <a:defRPr sz="2600" i="1"/>
            </a:pPr>
            <a:r>
              <a:rPr lang="en-US" sz="2400" dirty="0"/>
              <a:t>The buses aren't the problem, they actually provide a solution.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843750" y="5249488"/>
            <a:ext cx="3964407" cy="732126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57200" y="7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sz="4000" kern="0" dirty="0" smtClean="0"/>
              <a:t>The Contrast Construction </a:t>
            </a:r>
            <a:endParaRPr lang="en-US" sz="4000" kern="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76918" y="2779296"/>
            <a:ext cx="5640996" cy="1993781"/>
            <a:chOff x="1476918" y="2779296"/>
            <a:chExt cx="5640996" cy="1993781"/>
          </a:xfrm>
        </p:grpSpPr>
        <p:sp>
          <p:nvSpPr>
            <p:cNvPr id="6" name="TextBox 5"/>
            <p:cNvSpPr txBox="1"/>
            <p:nvPr/>
          </p:nvSpPr>
          <p:spPr>
            <a:xfrm>
              <a:off x="1476918" y="4403745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bookends </a:t>
              </a: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658979" y="2779296"/>
              <a:ext cx="878305" cy="1624449"/>
            </a:xfrm>
            <a:custGeom>
              <a:avLst/>
              <a:gdLst>
                <a:gd name="connsiteX0" fmla="*/ 0 w 878305"/>
                <a:gd name="connsiteY0" fmla="*/ 1624263 h 1625815"/>
                <a:gd name="connsiteX1" fmla="*/ 156410 w 878305"/>
                <a:gd name="connsiteY1" fmla="*/ 1588168 h 1625815"/>
                <a:gd name="connsiteX2" fmla="*/ 709863 w 878305"/>
                <a:gd name="connsiteY2" fmla="*/ 1371600 h 1625815"/>
                <a:gd name="connsiteX3" fmla="*/ 878305 w 878305"/>
                <a:gd name="connsiteY3" fmla="*/ 0 h 1625815"/>
                <a:gd name="connsiteX0" fmla="*/ 0 w 878305"/>
                <a:gd name="connsiteY0" fmla="*/ 1624263 h 1625815"/>
                <a:gd name="connsiteX1" fmla="*/ 156410 w 878305"/>
                <a:gd name="connsiteY1" fmla="*/ 1588168 h 1625815"/>
                <a:gd name="connsiteX2" fmla="*/ 709863 w 878305"/>
                <a:gd name="connsiteY2" fmla="*/ 1371600 h 1625815"/>
                <a:gd name="connsiteX3" fmla="*/ 878305 w 878305"/>
                <a:gd name="connsiteY3" fmla="*/ 0 h 1625815"/>
                <a:gd name="connsiteX0" fmla="*/ 0 w 878305"/>
                <a:gd name="connsiteY0" fmla="*/ 1624263 h 1625815"/>
                <a:gd name="connsiteX1" fmla="*/ 156410 w 878305"/>
                <a:gd name="connsiteY1" fmla="*/ 1588168 h 1625815"/>
                <a:gd name="connsiteX2" fmla="*/ 709863 w 878305"/>
                <a:gd name="connsiteY2" fmla="*/ 1371600 h 1625815"/>
                <a:gd name="connsiteX3" fmla="*/ 878305 w 878305"/>
                <a:gd name="connsiteY3" fmla="*/ 0 h 1625815"/>
                <a:gd name="connsiteX0" fmla="*/ 0 w 878305"/>
                <a:gd name="connsiteY0" fmla="*/ 1624263 h 1630913"/>
                <a:gd name="connsiteX1" fmla="*/ 156410 w 878305"/>
                <a:gd name="connsiteY1" fmla="*/ 1588168 h 1630913"/>
                <a:gd name="connsiteX2" fmla="*/ 757989 w 878305"/>
                <a:gd name="connsiteY2" fmla="*/ 1251284 h 1630913"/>
                <a:gd name="connsiteX3" fmla="*/ 878305 w 878305"/>
                <a:gd name="connsiteY3" fmla="*/ 0 h 1630913"/>
                <a:gd name="connsiteX0" fmla="*/ 0 w 878305"/>
                <a:gd name="connsiteY0" fmla="*/ 1624263 h 1624369"/>
                <a:gd name="connsiteX1" fmla="*/ 481263 w 878305"/>
                <a:gd name="connsiteY1" fmla="*/ 1503947 h 1624369"/>
                <a:gd name="connsiteX2" fmla="*/ 757989 w 878305"/>
                <a:gd name="connsiteY2" fmla="*/ 1251284 h 1624369"/>
                <a:gd name="connsiteX3" fmla="*/ 878305 w 878305"/>
                <a:gd name="connsiteY3" fmla="*/ 0 h 1624369"/>
                <a:gd name="connsiteX0" fmla="*/ 0 w 878305"/>
                <a:gd name="connsiteY0" fmla="*/ 1624263 h 1624449"/>
                <a:gd name="connsiteX1" fmla="*/ 481263 w 878305"/>
                <a:gd name="connsiteY1" fmla="*/ 1503947 h 1624449"/>
                <a:gd name="connsiteX2" fmla="*/ 794084 w 878305"/>
                <a:gd name="connsiteY2" fmla="*/ 1082841 h 1624449"/>
                <a:gd name="connsiteX3" fmla="*/ 878305 w 878305"/>
                <a:gd name="connsiteY3" fmla="*/ 0 h 162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8305" h="1624449">
                  <a:moveTo>
                    <a:pt x="0" y="1624263"/>
                  </a:moveTo>
                  <a:cubicBezTo>
                    <a:pt x="19050" y="1627270"/>
                    <a:pt x="348916" y="1594184"/>
                    <a:pt x="481263" y="1503947"/>
                  </a:cubicBezTo>
                  <a:cubicBezTo>
                    <a:pt x="613610" y="1413710"/>
                    <a:pt x="727910" y="1333499"/>
                    <a:pt x="794084" y="1082841"/>
                  </a:cubicBezTo>
                  <a:cubicBezTo>
                    <a:pt x="860258" y="832183"/>
                    <a:pt x="854242" y="553452"/>
                    <a:pt x="878305" y="0"/>
                  </a:cubicBez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658979" y="2779296"/>
              <a:ext cx="4458935" cy="1837718"/>
            </a:xfrm>
            <a:custGeom>
              <a:avLst/>
              <a:gdLst>
                <a:gd name="connsiteX0" fmla="*/ 183128 w 3817893"/>
                <a:gd name="connsiteY0" fmla="*/ 1684421 h 1791368"/>
                <a:gd name="connsiteX1" fmla="*/ 351570 w 3817893"/>
                <a:gd name="connsiteY1" fmla="*/ 1744579 h 1791368"/>
                <a:gd name="connsiteX2" fmla="*/ 3371496 w 3817893"/>
                <a:gd name="connsiteY2" fmla="*/ 1082842 h 1791368"/>
                <a:gd name="connsiteX3" fmla="*/ 3744475 w 3817893"/>
                <a:gd name="connsiteY3" fmla="*/ 0 h 1791368"/>
                <a:gd name="connsiteX0" fmla="*/ 24876 w 3623825"/>
                <a:gd name="connsiteY0" fmla="*/ 1684421 h 1704093"/>
                <a:gd name="connsiteX1" fmla="*/ 1228033 w 3623825"/>
                <a:gd name="connsiteY1" fmla="*/ 1479884 h 1704093"/>
                <a:gd name="connsiteX2" fmla="*/ 3213244 w 3623825"/>
                <a:gd name="connsiteY2" fmla="*/ 1082842 h 1704093"/>
                <a:gd name="connsiteX3" fmla="*/ 3586223 w 3623825"/>
                <a:gd name="connsiteY3" fmla="*/ 0 h 1704093"/>
                <a:gd name="connsiteX0" fmla="*/ 24641 w 3615649"/>
                <a:gd name="connsiteY0" fmla="*/ 1684421 h 1706506"/>
                <a:gd name="connsiteX1" fmla="*/ 1227798 w 3615649"/>
                <a:gd name="connsiteY1" fmla="*/ 1479884 h 1706506"/>
                <a:gd name="connsiteX2" fmla="*/ 3152851 w 3615649"/>
                <a:gd name="connsiteY2" fmla="*/ 902368 h 1706506"/>
                <a:gd name="connsiteX3" fmla="*/ 3585988 w 3615649"/>
                <a:gd name="connsiteY3" fmla="*/ 0 h 1706506"/>
                <a:gd name="connsiteX0" fmla="*/ 24136 w 3605113"/>
                <a:gd name="connsiteY0" fmla="*/ 1684421 h 1705483"/>
                <a:gd name="connsiteX1" fmla="*/ 1227293 w 3605113"/>
                <a:gd name="connsiteY1" fmla="*/ 1479884 h 1705483"/>
                <a:gd name="connsiteX2" fmla="*/ 3019999 w 3605113"/>
                <a:gd name="connsiteY2" fmla="*/ 974557 h 1705483"/>
                <a:gd name="connsiteX3" fmla="*/ 3585483 w 3605113"/>
                <a:gd name="connsiteY3" fmla="*/ 0 h 1705483"/>
                <a:gd name="connsiteX0" fmla="*/ 24136 w 3707376"/>
                <a:gd name="connsiteY0" fmla="*/ 1702176 h 1723238"/>
                <a:gd name="connsiteX1" fmla="*/ 1227293 w 3707376"/>
                <a:gd name="connsiteY1" fmla="*/ 1497639 h 1723238"/>
                <a:gd name="connsiteX2" fmla="*/ 3019999 w 3707376"/>
                <a:gd name="connsiteY2" fmla="*/ 992312 h 1723238"/>
                <a:gd name="connsiteX3" fmla="*/ 3692121 w 3707376"/>
                <a:gd name="connsiteY3" fmla="*/ 0 h 1723238"/>
                <a:gd name="connsiteX0" fmla="*/ 24080 w 3706843"/>
                <a:gd name="connsiteY0" fmla="*/ 1702176 h 1722308"/>
                <a:gd name="connsiteX1" fmla="*/ 1227237 w 3706843"/>
                <a:gd name="connsiteY1" fmla="*/ 1497639 h 1722308"/>
                <a:gd name="connsiteX2" fmla="*/ 3004709 w 3706843"/>
                <a:gd name="connsiteY2" fmla="*/ 1063334 h 1722308"/>
                <a:gd name="connsiteX3" fmla="*/ 3692065 w 3706843"/>
                <a:gd name="connsiteY3" fmla="*/ 0 h 1722308"/>
                <a:gd name="connsiteX0" fmla="*/ 24080 w 3736440"/>
                <a:gd name="connsiteY0" fmla="*/ 1835341 h 1855473"/>
                <a:gd name="connsiteX1" fmla="*/ 1227237 w 3736440"/>
                <a:gd name="connsiteY1" fmla="*/ 1630804 h 1855473"/>
                <a:gd name="connsiteX2" fmla="*/ 3004709 w 3736440"/>
                <a:gd name="connsiteY2" fmla="*/ 1196499 h 1855473"/>
                <a:gd name="connsiteX3" fmla="*/ 3722533 w 3736440"/>
                <a:gd name="connsiteY3" fmla="*/ 0 h 1855473"/>
                <a:gd name="connsiteX0" fmla="*/ 24080 w 3825740"/>
                <a:gd name="connsiteY0" fmla="*/ 1817586 h 1837718"/>
                <a:gd name="connsiteX1" fmla="*/ 1227237 w 3825740"/>
                <a:gd name="connsiteY1" fmla="*/ 1613049 h 1837718"/>
                <a:gd name="connsiteX2" fmla="*/ 3004709 w 3825740"/>
                <a:gd name="connsiteY2" fmla="*/ 1178744 h 1837718"/>
                <a:gd name="connsiteX3" fmla="*/ 3813937 w 3825740"/>
                <a:gd name="connsiteY3" fmla="*/ 0 h 183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5740" h="1837718">
                  <a:moveTo>
                    <a:pt x="24080" y="1817586"/>
                  </a:moveTo>
                  <a:cubicBezTo>
                    <a:pt x="-157397" y="1897796"/>
                    <a:pt x="730466" y="1719523"/>
                    <a:pt x="1227237" y="1613049"/>
                  </a:cubicBezTo>
                  <a:cubicBezTo>
                    <a:pt x="1724008" y="1506575"/>
                    <a:pt x="2611677" y="1425391"/>
                    <a:pt x="3004709" y="1178744"/>
                  </a:cubicBezTo>
                  <a:cubicBezTo>
                    <a:pt x="3397741" y="932097"/>
                    <a:pt x="3910189" y="396039"/>
                    <a:pt x="3813937" y="0"/>
                  </a:cubicBez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pic>
        <p:nvPicPr>
          <p:cNvPr id="16" name="bus_stress.wav" descr="bus_stress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8229119" y="4750880"/>
            <a:ext cx="401837" cy="4018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335272" y="6295556"/>
            <a:ext cx="5698996" cy="369332"/>
          </a:xfrm>
          <a:prstGeom prst="rect">
            <a:avLst/>
          </a:prstGeom>
          <a:solidFill>
            <a:srgbClr val="002673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#7  Prosody can be </a:t>
            </a:r>
            <a:r>
              <a:rPr lang="en-US" dirty="0" err="1" smtClean="0">
                <a:solidFill>
                  <a:srgbClr val="FFFF00"/>
                </a:solidFill>
              </a:rPr>
              <a:t>suprasegmental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supralexical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0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  <p:bldP spid="15" grpId="0" animBg="1"/>
      <p:bldP spid="21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musical 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4" descr="Image result for musical r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reliminary Prosodic Control in E2E Synthesis"/>
          <p:cNvSpPr txBox="1">
            <a:spLocks/>
          </p:cNvSpPr>
          <p:nvPr/>
        </p:nvSpPr>
        <p:spPr bwMode="auto">
          <a:xfrm>
            <a:off x="669727" y="178594"/>
            <a:ext cx="7804547" cy="9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303783" rtl="0" fontAlgn="base">
              <a:spcBef>
                <a:spcPct val="0"/>
              </a:spcBef>
              <a:spcAft>
                <a:spcPct val="0"/>
              </a:spcAft>
              <a:defRPr kumimoji="1" sz="416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/>
              <a:t>Still a Challenge for Synthesis </a:t>
            </a:r>
            <a:endParaRPr lang="en-US" kern="0" dirty="0"/>
          </a:p>
        </p:txBody>
      </p:sp>
      <p:sp>
        <p:nvSpPr>
          <p:cNvPr id="11" name="Prominence marking through capitalization.…"/>
          <p:cNvSpPr txBox="1">
            <a:spLocks/>
          </p:cNvSpPr>
          <p:nvPr/>
        </p:nvSpPr>
        <p:spPr bwMode="auto">
          <a:xfrm>
            <a:off x="669727" y="1417342"/>
            <a:ext cx="7804547" cy="376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125"/>
              </a:spcBef>
              <a:buFontTx/>
              <a:buNone/>
            </a:pPr>
            <a:r>
              <a:rPr lang="en-US" sz="1800" i="1" kern="0" dirty="0"/>
              <a:t>The buses aren't the problem, they actually </a:t>
            </a:r>
            <a:r>
              <a:rPr lang="en-US" sz="1800" i="1" kern="0" dirty="0" smtClean="0"/>
              <a:t>provide a </a:t>
            </a:r>
            <a:r>
              <a:rPr lang="en-US" sz="1800" i="1" kern="0" dirty="0"/>
              <a:t>solution. </a:t>
            </a:r>
            <a:endParaRPr lang="en-US" sz="1800" i="1" kern="0" dirty="0" smtClean="0"/>
          </a:p>
          <a:p>
            <a:pPr marL="0" indent="0">
              <a:spcBef>
                <a:spcPts val="1125"/>
              </a:spcBef>
              <a:buFontTx/>
              <a:buNone/>
            </a:pPr>
            <a:endParaRPr lang="en-US" sz="1800" i="1" kern="0" dirty="0"/>
          </a:p>
          <a:p>
            <a:pPr>
              <a:spcBef>
                <a:spcPts val="1125"/>
              </a:spcBef>
            </a:pPr>
            <a:r>
              <a:rPr lang="en-US" sz="2400" kern="0" dirty="0" smtClean="0"/>
              <a:t>Synthesized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kern="0" dirty="0" smtClean="0"/>
              <a:t>   </a:t>
            </a:r>
            <a:r>
              <a:rPr lang="en-US" sz="2000" kern="0" dirty="0"/>
              <a:t>trained on data with prominence marked by capitalization</a:t>
            </a:r>
          </a:p>
          <a:p>
            <a:pPr marL="625056" lvl="2" indent="0">
              <a:spcBef>
                <a:spcPts val="1125"/>
              </a:spcBef>
              <a:buFontTx/>
              <a:buNone/>
              <a:defRPr sz="2600" i="1"/>
            </a:pPr>
            <a:r>
              <a:rPr lang="en-US" sz="1800" i="1" kern="0" dirty="0"/>
              <a:t>The buses aren't the PROBLEM, they actually provide a SOLUTION</a:t>
            </a:r>
            <a:r>
              <a:rPr lang="en-US" sz="1800" i="1" kern="0" dirty="0" smtClean="0"/>
              <a:t>.</a:t>
            </a:r>
            <a:endParaRPr lang="en-US" kern="0" dirty="0"/>
          </a:p>
          <a:p>
            <a:pPr marL="0" indent="0">
              <a:spcBef>
                <a:spcPts val="1125"/>
              </a:spcBef>
              <a:buNone/>
            </a:pPr>
            <a:endParaRPr lang="en-US" sz="1600" kern="0" dirty="0" smtClean="0"/>
          </a:p>
          <a:p>
            <a:pPr>
              <a:spcBef>
                <a:spcPts val="1125"/>
              </a:spcBef>
            </a:pPr>
            <a:r>
              <a:rPr lang="en-US" sz="2400" kern="0" dirty="0" smtClean="0"/>
              <a:t>Reference</a:t>
            </a:r>
          </a:p>
          <a:p>
            <a:pPr>
              <a:spcBef>
                <a:spcPts val="1125"/>
              </a:spcBef>
            </a:pPr>
            <a:endParaRPr lang="en-US" kern="0" dirty="0" smtClean="0"/>
          </a:p>
        </p:txBody>
      </p:sp>
      <p:pic>
        <p:nvPicPr>
          <p:cNvPr id="12" name="bus_nostress.wav" descr="bus_nostress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882627" y="4209355"/>
            <a:ext cx="401837" cy="401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bus_stress.wav" descr="bus_stress.wav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3284464" y="2387696"/>
            <a:ext cx="401837" cy="40183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https://google.github.io/tacotron/publications/tacotron/index.html"/>
          <p:cNvSpPr txBox="1"/>
          <p:nvPr/>
        </p:nvSpPr>
        <p:spPr>
          <a:xfrm>
            <a:off x="612775" y="6498892"/>
            <a:ext cx="4143763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600" b="0">
                <a:solidFill>
                  <a:srgbClr val="5E5E5E"/>
                </a:solidFill>
              </a:defRPr>
            </a:lvl1pPr>
          </a:lstStyle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sz="1125" kern="0" dirty="0">
                <a:solidFill>
                  <a:schemeClr val="tx1"/>
                </a:solidFill>
                <a:latin typeface="Helvetica Neue"/>
                <a:sym typeface="Helvetica Neue"/>
              </a:rPr>
              <a:t>https://google.github.io/tacotron/publications/tacotron/index.html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3678" y="5073252"/>
            <a:ext cx="4684408" cy="438582"/>
          </a:xfrm>
          <a:prstGeom prst="rect">
            <a:avLst/>
          </a:prstGeom>
          <a:solidFill>
            <a:srgbClr val="2970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en-US" dirty="0" smtClean="0">
                <a:solidFill>
                  <a:srgbClr val="FAE232"/>
                </a:solidFill>
              </a:rPr>
              <a:t> #</a:t>
            </a:r>
            <a:r>
              <a:rPr lang="en-US" sz="2250" dirty="0">
                <a:solidFill>
                  <a:srgbClr val="FAE232"/>
                </a:solidFill>
                <a:latin typeface="IBM Plex Sans"/>
                <a:sym typeface="IBM Plex Sans"/>
              </a:rPr>
              <a:t>8</a:t>
            </a:r>
            <a:r>
              <a:rPr lang="en-US" sz="2250" dirty="0" smtClean="0">
                <a:solidFill>
                  <a:srgbClr val="FAE232"/>
                </a:solidFill>
                <a:latin typeface="IBM Plex Sans"/>
                <a:ea typeface="IBM Plex Sans"/>
                <a:cs typeface="IBM Plex Sans"/>
                <a:sym typeface="IBM Plex Sans"/>
              </a:rPr>
              <a:t>  Not all of prosody is unit-linked!</a:t>
            </a:r>
            <a:endParaRPr lang="en-US" sz="2250" dirty="0">
              <a:solidFill>
                <a:srgbClr val="FAE23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6079" y="5696204"/>
            <a:ext cx="7906700" cy="438582"/>
          </a:xfrm>
          <a:prstGeom prst="rect">
            <a:avLst/>
          </a:prstGeom>
          <a:solidFill>
            <a:srgbClr val="2970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en-US" dirty="0" smtClean="0">
                <a:solidFill>
                  <a:srgbClr val="FAE232"/>
                </a:solidFill>
              </a:rPr>
              <a:t> #</a:t>
            </a:r>
            <a:r>
              <a:rPr lang="en-US" sz="2250" dirty="0" smtClean="0">
                <a:solidFill>
                  <a:srgbClr val="FAE232"/>
                </a:solidFill>
                <a:latin typeface="IBM Plex Sans"/>
                <a:sym typeface="IBM Plex Sans"/>
              </a:rPr>
              <a:t>9 </a:t>
            </a:r>
            <a:r>
              <a:rPr lang="en-US" sz="2250" dirty="0" smtClean="0">
                <a:solidFill>
                  <a:srgbClr val="FAE232"/>
                </a:solidFill>
                <a:latin typeface="IBM Plex Sans"/>
                <a:ea typeface="IBM Plex Sans"/>
                <a:cs typeface="IBM Plex Sans"/>
                <a:sym typeface="IBM Plex Sans"/>
              </a:rPr>
              <a:t> What are the functions? How do we help AI to catch up?   </a:t>
            </a:r>
            <a:endParaRPr lang="en-US" sz="2250" dirty="0">
              <a:solidFill>
                <a:srgbClr val="FAE23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65" y="2280898"/>
            <a:ext cx="547509" cy="5475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08" y="4161637"/>
            <a:ext cx="547509" cy="547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40" y="2280898"/>
            <a:ext cx="547509" cy="547509"/>
          </a:xfrm>
          <a:prstGeom prst="rect">
            <a:avLst/>
          </a:prstGeom>
        </p:spPr>
      </p:pic>
      <p:pic>
        <p:nvPicPr>
          <p:cNvPr id="19" name="bus_stress.wav" descr="bus_stress.wav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3902198" y="2387652"/>
            <a:ext cx="401837" cy="4018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44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3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audio>
            <p:audio>
              <p:cMediaNode vol="100000" showWhenStopped="0">
                <p:cTn id="3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audio>
            <p:audio>
              <p:cMediaNode vol="100000" showWhenStopped="0">
                <p:cTn id="31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/>
          <a:lstStyle/>
          <a:p>
            <a:r>
              <a:rPr lang="en-US" dirty="0" smtClean="0"/>
              <a:t> A Matter of Degree</a:t>
            </a:r>
            <a:endParaRPr lang="en-US" dirty="0"/>
          </a:p>
        </p:txBody>
      </p:sp>
      <p:pic>
        <p:nvPicPr>
          <p:cNvPr id="7" name="goodjob-neg-C0-C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82093" y="3216951"/>
            <a:ext cx="609600" cy="6096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58375" y="6458976"/>
            <a:ext cx="7430724" cy="73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400" kern="0" dirty="0" smtClean="0"/>
              <a:t>(Ward &amp; </a:t>
            </a:r>
            <a:r>
              <a:rPr lang="en-US" sz="1400" kern="0" dirty="0" err="1" smtClean="0"/>
              <a:t>Jodoin</a:t>
            </a:r>
            <a:r>
              <a:rPr lang="en-US" sz="1400" kern="0" dirty="0" smtClean="0"/>
              <a:t>, 2019)</a:t>
            </a:r>
            <a:endParaRPr lang="en-US" sz="1400" kern="0" dirty="0"/>
          </a:p>
        </p:txBody>
      </p:sp>
      <p:pic>
        <p:nvPicPr>
          <p:cNvPr id="6" name="eight-step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82093" y="4096488"/>
            <a:ext cx="609600" cy="609600"/>
          </a:xfrm>
          <a:prstGeom prst="rect">
            <a:avLst/>
          </a:prstGeom>
        </p:spPr>
      </p:pic>
      <p:pic>
        <p:nvPicPr>
          <p:cNvPr id="5" name="goodjob-neg-C20-C4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82093" y="2260113"/>
            <a:ext cx="609600" cy="6096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6179" y="4107939"/>
            <a:ext cx="2011680" cy="90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smtClean="0"/>
              <a:t>8 steps </a:t>
            </a:r>
          </a:p>
          <a:p>
            <a:pPr marL="0" indent="0">
              <a:buFontTx/>
              <a:buNone/>
            </a:pPr>
            <a:endParaRPr lang="en-US" sz="2400" kern="0" smtClean="0"/>
          </a:p>
          <a:p>
            <a:pPr marL="0" indent="0">
              <a:buFontTx/>
              <a:buNone/>
            </a:pPr>
            <a:endParaRPr lang="en-US" sz="2400" kern="0" smtClean="0"/>
          </a:p>
          <a:p>
            <a:pPr marL="0" indent="0">
              <a:buFontTx/>
              <a:buNone/>
            </a:pPr>
            <a:endParaRPr lang="en-US" sz="2400" kern="0" smtClean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6179" y="3260924"/>
            <a:ext cx="2011680" cy="90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l-GR" sz="2400" dirty="0"/>
              <a:t>Δ </a:t>
            </a:r>
            <a:r>
              <a:rPr lang="en-US" sz="2400" dirty="0" smtClean="0"/>
              <a:t>=1</a:t>
            </a:r>
            <a:r>
              <a:rPr lang="en-US" sz="2400" kern="0" dirty="0" smtClean="0"/>
              <a:t>2.5%</a:t>
            </a:r>
          </a:p>
          <a:p>
            <a:pPr marL="0" indent="0">
              <a:buFontTx/>
              <a:buNone/>
            </a:pPr>
            <a:endParaRPr lang="en-US" sz="2400" kern="0" dirty="0" smtClean="0"/>
          </a:p>
          <a:p>
            <a:pPr marL="0" indent="0">
              <a:buFontTx/>
              <a:buNone/>
            </a:pPr>
            <a:endParaRPr lang="en-US" sz="2400" kern="0" dirty="0" smtClean="0"/>
          </a:p>
          <a:p>
            <a:pPr marL="0" indent="0">
              <a:buFontTx/>
              <a:buNone/>
            </a:pPr>
            <a:endParaRPr lang="en-US" sz="2400" kern="0" dirty="0" smtClean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6179" y="2309272"/>
            <a:ext cx="2011680" cy="6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l-GR" sz="2400" dirty="0" smtClean="0"/>
              <a:t>Δ </a:t>
            </a:r>
            <a:r>
              <a:rPr lang="en-US" sz="2400" dirty="0" smtClean="0"/>
              <a:t>= </a:t>
            </a:r>
            <a:r>
              <a:rPr lang="en-US" sz="2400" kern="0" dirty="0" smtClean="0"/>
              <a:t>20%</a:t>
            </a:r>
          </a:p>
          <a:p>
            <a:pPr marL="0" indent="0">
              <a:buFontTx/>
              <a:buNone/>
            </a:pPr>
            <a:endParaRPr lang="en-US" sz="2800" kern="0" dirty="0" smtClean="0"/>
          </a:p>
          <a:p>
            <a:pPr marL="0" indent="0">
              <a:buFontTx/>
              <a:buNone/>
            </a:pPr>
            <a:endParaRPr lang="en-US" sz="2800" kern="0" dirty="0" smtClean="0"/>
          </a:p>
          <a:p>
            <a:pPr marL="0" indent="0">
              <a:buFontTx/>
              <a:buNone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8465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10" y="4105946"/>
            <a:ext cx="2011680" cy="9015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8 steps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goodjob-neg-C0-C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82093" y="3216951"/>
            <a:ext cx="609600" cy="6096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58375" y="6458976"/>
            <a:ext cx="7430724" cy="73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400" kern="0" dirty="0" smtClean="0"/>
              <a:t>(Ward &amp; </a:t>
            </a:r>
            <a:r>
              <a:rPr lang="en-US" sz="1400" kern="0" dirty="0" err="1" smtClean="0"/>
              <a:t>Jodoin</a:t>
            </a:r>
            <a:r>
              <a:rPr lang="en-US" sz="1400" kern="0" dirty="0" smtClean="0"/>
              <a:t>, 2019)                         *all p &lt; 0.05 by the binomial distribution </a:t>
            </a:r>
            <a:endParaRPr lang="en-US" sz="1400" kern="0" dirty="0"/>
          </a:p>
        </p:txBody>
      </p:sp>
      <p:sp>
        <p:nvSpPr>
          <p:cNvPr id="14" name="TextBox 13"/>
          <p:cNvSpPr txBox="1"/>
          <p:nvPr/>
        </p:nvSpPr>
        <p:spPr>
          <a:xfrm>
            <a:off x="3534662" y="1240746"/>
            <a:ext cx="534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Fraction of times the stronger prosody</a:t>
            </a:r>
          </a:p>
          <a:p>
            <a:r>
              <a:rPr lang="en-US" sz="2000" dirty="0" smtClean="0"/>
              <a:t>was judged as sounding more positive*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663163" y="5554679"/>
            <a:ext cx="5817674" cy="461665"/>
          </a:xfrm>
          <a:prstGeom prst="rect">
            <a:avLst/>
          </a:prstGeom>
          <a:solidFill>
            <a:srgbClr val="2970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#3  Gradient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meanings (not categorical)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16810" y="3258931"/>
            <a:ext cx="2011680" cy="90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l-GR" sz="2400" dirty="0"/>
              <a:t>Δ </a:t>
            </a:r>
            <a:r>
              <a:rPr lang="en-US" sz="2400" dirty="0" smtClean="0"/>
              <a:t>=1</a:t>
            </a:r>
            <a:r>
              <a:rPr lang="en-US" sz="2400" kern="0" dirty="0" smtClean="0"/>
              <a:t>2.5%</a:t>
            </a:r>
          </a:p>
          <a:p>
            <a:pPr marL="0" indent="0">
              <a:buFontTx/>
              <a:buNone/>
            </a:pPr>
            <a:endParaRPr lang="en-US" sz="2400" kern="0" dirty="0" smtClean="0"/>
          </a:p>
          <a:p>
            <a:pPr marL="0" indent="0">
              <a:buFontTx/>
              <a:buNone/>
            </a:pPr>
            <a:endParaRPr lang="en-US" sz="2400" kern="0" dirty="0" smtClean="0"/>
          </a:p>
          <a:p>
            <a:pPr marL="0" indent="0">
              <a:buFontTx/>
              <a:buNone/>
            </a:pPr>
            <a:endParaRPr lang="en-US" sz="2400" kern="0" dirty="0" smtClean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16810" y="2307279"/>
            <a:ext cx="2011680" cy="6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l-GR" sz="2400" dirty="0" smtClean="0"/>
              <a:t>Δ </a:t>
            </a:r>
            <a:r>
              <a:rPr lang="en-US" sz="2400" dirty="0" smtClean="0"/>
              <a:t>= </a:t>
            </a:r>
            <a:r>
              <a:rPr lang="en-US" sz="2400" kern="0" dirty="0" smtClean="0"/>
              <a:t>20%</a:t>
            </a:r>
          </a:p>
          <a:p>
            <a:pPr marL="0" indent="0">
              <a:buFontTx/>
              <a:buNone/>
            </a:pPr>
            <a:endParaRPr lang="en-US" sz="2800" kern="0" dirty="0" smtClean="0"/>
          </a:p>
          <a:p>
            <a:pPr marL="0" indent="0">
              <a:buFontTx/>
              <a:buNone/>
            </a:pPr>
            <a:endParaRPr lang="en-US" sz="2800" kern="0" dirty="0" smtClean="0"/>
          </a:p>
          <a:p>
            <a:pPr marL="0" indent="0">
              <a:buFontTx/>
              <a:buNone/>
            </a:pPr>
            <a:endParaRPr lang="en-US" sz="2800" kern="0" dirty="0"/>
          </a:p>
        </p:txBody>
      </p:sp>
      <p:pic>
        <p:nvPicPr>
          <p:cNvPr id="6" name="eight-step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82093" y="4088328"/>
            <a:ext cx="609600" cy="609600"/>
          </a:xfrm>
          <a:prstGeom prst="rect">
            <a:avLst/>
          </a:prstGeom>
        </p:spPr>
      </p:pic>
      <p:pic>
        <p:nvPicPr>
          <p:cNvPr id="12" name="goodjob-neg-C40-C2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82093" y="227338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2097" y="2091702"/>
            <a:ext cx="5523627" cy="332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5938" y="2364757"/>
            <a:ext cx="5513693" cy="3086788"/>
          </a:xfrm>
          <a:prstGeom prst="rect">
            <a:avLst/>
          </a:prstGeom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3045547" y="2091702"/>
            <a:ext cx="5689786" cy="3359843"/>
            <a:chOff x="3045547" y="2091702"/>
            <a:chExt cx="5689786" cy="33598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3045547" y="5405826"/>
              <a:ext cx="5689786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045547" y="2091702"/>
              <a:ext cx="176550" cy="33519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/>
          <a:lstStyle/>
          <a:p>
            <a:r>
              <a:rPr lang="en-US" dirty="0" smtClean="0"/>
              <a:t> A Matter of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3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875" y="1600200"/>
            <a:ext cx="4297678" cy="822971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morn</a:t>
            </a:r>
            <a:endParaRPr lang="en-US" i="1" dirty="0"/>
          </a:p>
        </p:txBody>
      </p:sp>
      <p:sp>
        <p:nvSpPr>
          <p:cNvPr id="4" name="AutoShape 2" descr="Image result for musical 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4" descr="Image result for musical r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82515" y="2046992"/>
            <a:ext cx="4297678" cy="8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i="1" kern="0" dirty="0" err="1" smtClean="0"/>
              <a:t>ing</a:t>
            </a:r>
            <a:endParaRPr lang="en-US" i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54513" y="1828800"/>
            <a:ext cx="4297678" cy="8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i="1" kern="0" dirty="0"/>
              <a:t>g</a:t>
            </a:r>
            <a:r>
              <a:rPr lang="en-US" i="1" kern="0" dirty="0" smtClean="0"/>
              <a:t>ood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2475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68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Minor Third Construction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513" y="1600200"/>
            <a:ext cx="4297678" cy="822971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“Good    Morning”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828830" y="3424219"/>
            <a:ext cx="731512" cy="47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383293" y="3977634"/>
            <a:ext cx="10058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097318" y="2606049"/>
            <a:ext cx="0" cy="21945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097318" y="4800585"/>
            <a:ext cx="40233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5806" y="333398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228" y="5017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777" y="6372575"/>
            <a:ext cx="4594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(</a:t>
            </a:r>
            <a:r>
              <a:rPr lang="en-US" sz="1600" dirty="0">
                <a:solidFill>
                  <a:srgbClr val="FFFFFF"/>
                </a:solidFill>
              </a:rPr>
              <a:t>Ladd 1978, Day-O’Connell </a:t>
            </a:r>
            <a:r>
              <a:rPr lang="en-US" sz="1600" dirty="0" smtClean="0">
                <a:solidFill>
                  <a:srgbClr val="FFFFFF"/>
                </a:solidFill>
              </a:rPr>
              <a:t>2013; Niebuhr 2015)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1522" y="406907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flat</a:t>
            </a:r>
          </a:p>
          <a:p>
            <a:r>
              <a:rPr lang="en-US" dirty="0">
                <a:solidFill>
                  <a:srgbClr val="FFFFFF"/>
                </a:solidFill>
              </a:rPr>
              <a:t>lengthened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9205" y="2479948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flat</a:t>
            </a:r>
          </a:p>
          <a:p>
            <a:r>
              <a:rPr lang="en-US" dirty="0">
                <a:solidFill>
                  <a:srgbClr val="FFFFFF"/>
                </a:solidFill>
              </a:rPr>
              <a:t>lengthened (200ms +)</a:t>
            </a:r>
          </a:p>
        </p:txBody>
      </p:sp>
      <p:cxnSp>
        <p:nvCxnSpPr>
          <p:cNvPr id="24" name="Straight Connector 23"/>
          <p:cNvCxnSpPr>
            <a:stCxn id="22" idx="1"/>
          </p:cNvCxnSpPr>
          <p:nvPr/>
        </p:nvCxnSpPr>
        <p:spPr bwMode="auto">
          <a:xfrm flipH="1">
            <a:off x="2211372" y="2803114"/>
            <a:ext cx="527833" cy="439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887572" y="4069074"/>
            <a:ext cx="656933" cy="25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ight Brace 28"/>
          <p:cNvSpPr/>
          <p:nvPr/>
        </p:nvSpPr>
        <p:spPr bwMode="auto">
          <a:xfrm>
            <a:off x="4520904" y="3424219"/>
            <a:ext cx="91439" cy="55341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90533" y="351531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~3 </a:t>
            </a:r>
            <a:r>
              <a:rPr lang="en-US" dirty="0">
                <a:solidFill>
                  <a:srgbClr val="FFFFFF"/>
                </a:solidFill>
              </a:rPr>
              <a:t>semitones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11220" y="1853647"/>
            <a:ext cx="2999539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loud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high </a:t>
            </a:r>
            <a:r>
              <a:rPr lang="en-US" dirty="0" err="1" smtClean="0">
                <a:solidFill>
                  <a:srgbClr val="FFFFFF"/>
                </a:solidFill>
              </a:rPr>
              <a:t>harmonicity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not low in pitch range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preceded </a:t>
            </a:r>
            <a:r>
              <a:rPr lang="en-US" dirty="0">
                <a:solidFill>
                  <a:srgbClr val="FFFFFF"/>
                </a:solidFill>
              </a:rPr>
              <a:t>by </a:t>
            </a:r>
            <a:r>
              <a:rPr lang="en-US" dirty="0" smtClean="0">
                <a:solidFill>
                  <a:srgbClr val="FFFFFF"/>
                </a:solidFill>
              </a:rPr>
              <a:t>silence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flat on lead-in too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pre-</a:t>
            </a:r>
            <a:r>
              <a:rPr lang="en-US" dirty="0" err="1" smtClean="0">
                <a:solidFill>
                  <a:srgbClr val="FFFFFF"/>
                </a:solidFill>
              </a:rPr>
              <a:t>downstep</a:t>
            </a:r>
            <a:r>
              <a:rPr lang="en-US" dirty="0" smtClean="0">
                <a:solidFill>
                  <a:srgbClr val="FFFFFF"/>
                </a:solidFill>
              </a:rPr>
              <a:t> articulated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ost-</a:t>
            </a:r>
            <a:r>
              <a:rPr lang="en-US" dirty="0" err="1" smtClean="0">
                <a:solidFill>
                  <a:srgbClr val="FFFFFF"/>
                </a:solidFill>
              </a:rPr>
              <a:t>downstep</a:t>
            </a:r>
            <a:endParaRPr lang="en-US" dirty="0" smtClean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dirty="0" smtClean="0">
                <a:solidFill>
                  <a:srgbClr val="FFFFFF"/>
                </a:solidFill>
              </a:rPr>
              <a:t>ess flat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longer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more harmonic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AutoShape 2" descr="Image result for musical 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4" descr="Image result for musical r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iceberg images under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20217" y="1098256"/>
            <a:ext cx="5992346" cy="5199957"/>
            <a:chOff x="1620217" y="1303357"/>
            <a:chExt cx="5992346" cy="5199957"/>
          </a:xfrm>
        </p:grpSpPr>
        <p:pic>
          <p:nvPicPr>
            <p:cNvPr id="6" name="Picture 6" descr="http://namonitore.ru/uploads/catalog/nature/aysberg_izpod_vodi_128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25" y="1303357"/>
              <a:ext cx="5619750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620217" y="6041649"/>
              <a:ext cx="5992346" cy="461665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 smtClean="0">
                  <a:solidFill>
                    <a:srgbClr val="FFFF00"/>
                  </a:solidFill>
                </a:rPr>
                <a:t>#1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multistream</a:t>
              </a:r>
              <a:r>
                <a:rPr lang="en-US" sz="2000" dirty="0" smtClean="0">
                  <a:solidFill>
                    <a:srgbClr val="FFFF00"/>
                  </a:solidFill>
                </a:rPr>
                <a:t> configurations </a:t>
              </a:r>
              <a:r>
                <a:rPr lang="en-US" sz="2000" dirty="0">
                  <a:solidFill>
                    <a:srgbClr val="FFFF00"/>
                  </a:solidFill>
                </a:rPr>
                <a:t>of prosodic features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41343" y="1646947"/>
            <a:ext cx="1644556" cy="592567"/>
            <a:chOff x="3241343" y="2157457"/>
            <a:chExt cx="1644556" cy="592567"/>
          </a:xfrm>
        </p:grpSpPr>
        <p:sp>
          <p:nvSpPr>
            <p:cNvPr id="8" name="Freeform 7"/>
            <p:cNvSpPr/>
            <p:nvPr/>
          </p:nvSpPr>
          <p:spPr bwMode="auto">
            <a:xfrm>
              <a:off x="3241343" y="2269978"/>
              <a:ext cx="668741" cy="480046"/>
            </a:xfrm>
            <a:custGeom>
              <a:avLst/>
              <a:gdLst>
                <a:gd name="connsiteX0" fmla="*/ 0 w 668741"/>
                <a:gd name="connsiteY0" fmla="*/ 480046 h 480046"/>
                <a:gd name="connsiteX1" fmla="*/ 286603 w 668741"/>
                <a:gd name="connsiteY1" fmla="*/ 364040 h 480046"/>
                <a:gd name="connsiteX2" fmla="*/ 491320 w 668741"/>
                <a:gd name="connsiteY2" fmla="*/ 2374 h 480046"/>
                <a:gd name="connsiteX3" fmla="*/ 627797 w 668741"/>
                <a:gd name="connsiteY3" fmla="*/ 207091 h 480046"/>
                <a:gd name="connsiteX4" fmla="*/ 668741 w 668741"/>
                <a:gd name="connsiteY4" fmla="*/ 200267 h 48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741" h="480046">
                  <a:moveTo>
                    <a:pt x="0" y="480046"/>
                  </a:moveTo>
                  <a:cubicBezTo>
                    <a:pt x="102358" y="461849"/>
                    <a:pt x="204716" y="443652"/>
                    <a:pt x="286603" y="364040"/>
                  </a:cubicBezTo>
                  <a:cubicBezTo>
                    <a:pt x="368490" y="284428"/>
                    <a:pt x="434454" y="28532"/>
                    <a:pt x="491320" y="2374"/>
                  </a:cubicBezTo>
                  <a:cubicBezTo>
                    <a:pt x="548186" y="-23784"/>
                    <a:pt x="598227" y="174109"/>
                    <a:pt x="627797" y="207091"/>
                  </a:cubicBezTo>
                  <a:cubicBezTo>
                    <a:pt x="657367" y="240073"/>
                    <a:pt x="668741" y="200267"/>
                    <a:pt x="668741" y="2002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964675" y="2157457"/>
              <a:ext cx="921224" cy="544800"/>
            </a:xfrm>
            <a:custGeom>
              <a:avLst/>
              <a:gdLst>
                <a:gd name="connsiteX0" fmla="*/ 0 w 921224"/>
                <a:gd name="connsiteY0" fmla="*/ 278668 h 544800"/>
                <a:gd name="connsiteX1" fmla="*/ 163773 w 921224"/>
                <a:gd name="connsiteY1" fmla="*/ 5713 h 544800"/>
                <a:gd name="connsiteX2" fmla="*/ 382137 w 921224"/>
                <a:gd name="connsiteY2" fmla="*/ 101247 h 544800"/>
                <a:gd name="connsiteX3" fmla="*/ 498143 w 921224"/>
                <a:gd name="connsiteY3" fmla="*/ 196782 h 544800"/>
                <a:gd name="connsiteX4" fmla="*/ 641444 w 921224"/>
                <a:gd name="connsiteY4" fmla="*/ 217253 h 544800"/>
                <a:gd name="connsiteX5" fmla="*/ 921224 w 921224"/>
                <a:gd name="connsiteY5" fmla="*/ 544800 h 5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224" h="544800">
                  <a:moveTo>
                    <a:pt x="0" y="278668"/>
                  </a:moveTo>
                  <a:cubicBezTo>
                    <a:pt x="50042" y="156975"/>
                    <a:pt x="100084" y="35283"/>
                    <a:pt x="163773" y="5713"/>
                  </a:cubicBezTo>
                  <a:cubicBezTo>
                    <a:pt x="227463" y="-23857"/>
                    <a:pt x="326409" y="69402"/>
                    <a:pt x="382137" y="101247"/>
                  </a:cubicBezTo>
                  <a:cubicBezTo>
                    <a:pt x="437865" y="133092"/>
                    <a:pt x="454925" y="177448"/>
                    <a:pt x="498143" y="196782"/>
                  </a:cubicBezTo>
                  <a:cubicBezTo>
                    <a:pt x="541361" y="216116"/>
                    <a:pt x="570931" y="159250"/>
                    <a:pt x="641444" y="217253"/>
                  </a:cubicBezTo>
                  <a:cubicBezTo>
                    <a:pt x="711957" y="275256"/>
                    <a:pt x="816590" y="410028"/>
                    <a:pt x="921224" y="54480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2675"/>
          </a:xfrm>
        </p:spPr>
        <p:txBody>
          <a:bodyPr/>
          <a:lstStyle/>
          <a:p>
            <a:r>
              <a:rPr lang="en-US" sz="4000" dirty="0" smtClean="0"/>
              <a:t>Much More </a:t>
            </a:r>
            <a:r>
              <a:rPr lang="en-US" sz="4000" dirty="0"/>
              <a:t>t</a:t>
            </a:r>
            <a:r>
              <a:rPr lang="en-US" sz="4000" dirty="0" smtClean="0"/>
              <a:t>han </a:t>
            </a:r>
            <a:r>
              <a:rPr lang="en-US" sz="4000" dirty="0"/>
              <a:t>J</a:t>
            </a:r>
            <a:r>
              <a:rPr lang="en-US" sz="4000" dirty="0" smtClean="0"/>
              <a:t>ust intonation!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08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Prosody, Classic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32" y="1326211"/>
            <a:ext cx="8229600" cy="449580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sz="2600" dirty="0" smtClean="0"/>
              <a:t>The musical aspects of speech</a:t>
            </a:r>
          </a:p>
          <a:p>
            <a:pPr>
              <a:lnSpc>
                <a:spcPct val="114000"/>
              </a:lnSpc>
            </a:pPr>
            <a:r>
              <a:rPr lang="en-US" sz="2200" dirty="0" smtClean="0"/>
              <a:t>Pitch … loudness, timing properties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 smtClean="0"/>
              <a:t>and things that pattern with them: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200" dirty="0" smtClean="0"/>
              <a:t>Voicing present (binary) or periodicity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Phonation type: creaky / breathy / falsetto, nasal …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Reduction / enunciation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Rate features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Glottal pulse shape features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…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Thousands of derived features </a:t>
            </a:r>
          </a:p>
        </p:txBody>
      </p:sp>
    </p:spTree>
    <p:extLst>
      <p:ext uri="{BB962C8B-B14F-4D97-AF65-F5344CB8AC3E}">
        <p14:creationId xmlns:p14="http://schemas.microsoft.com/office/powerpoint/2010/main" val="1413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Prosody, Classic-</a:t>
            </a:r>
            <a:r>
              <a:rPr lang="en-US" dirty="0" err="1" smtClean="0"/>
              <a:t>ish</a:t>
            </a:r>
            <a:r>
              <a:rPr lang="en-US" dirty="0" smtClean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32" y="1326211"/>
            <a:ext cx="8229600" cy="449580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sz="2600" dirty="0" smtClean="0"/>
              <a:t>The musical aspects of speech</a:t>
            </a:r>
          </a:p>
          <a:p>
            <a:pPr>
              <a:lnSpc>
                <a:spcPct val="114000"/>
              </a:lnSpc>
            </a:pPr>
            <a:r>
              <a:rPr lang="en-US" sz="2200" dirty="0" smtClean="0"/>
              <a:t>Pitch … loudness, timing properties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and things that pattern with them: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200" dirty="0" smtClean="0"/>
              <a:t>Voicing present (binary) or periodicity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Phonation type: creaky / breathy / falsetto, nasal …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Reduction / enunciation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Rate features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Glottal pulse shape features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…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Thousands of derived features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6243" y="4492487"/>
            <a:ext cx="1622560" cy="1741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m</a:t>
            </a:r>
            <a:r>
              <a:rPr lang="en-US" sz="2400" dirty="0" smtClean="0"/>
              <a:t>ovement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b</a:t>
            </a:r>
            <a:r>
              <a:rPr lang="en-US" sz="2400" dirty="0" smtClean="0"/>
              <a:t>reathing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g</a:t>
            </a:r>
            <a:r>
              <a:rPr lang="en-US" sz="2400" dirty="0" smtClean="0"/>
              <a:t>esture 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80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AA38A1A-83F1-FD4C-96EC-302FD1F3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4" y="1600200"/>
            <a:ext cx="3557016" cy="4446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739" y="6279178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Ladefoged</a:t>
            </a:r>
            <a:r>
              <a:rPr lang="en-US" sz="1600" dirty="0" smtClean="0"/>
              <a:t>, 1993)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792548" y="3623310"/>
            <a:ext cx="3383280" cy="24231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875" y="1600200"/>
            <a:ext cx="4297678" cy="822971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morn</a:t>
            </a:r>
            <a:endParaRPr lang="en-US" i="1" dirty="0"/>
          </a:p>
        </p:txBody>
      </p:sp>
      <p:sp>
        <p:nvSpPr>
          <p:cNvPr id="4" name="AutoShape 2" descr="Image result for musical 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4" descr="Image result for musical r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82515" y="2046992"/>
            <a:ext cx="4297678" cy="8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i="1" kern="0" dirty="0" err="1" smtClean="0"/>
              <a:t>ing</a:t>
            </a:r>
            <a:endParaRPr lang="en-US" i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54513" y="1828800"/>
            <a:ext cx="4297678" cy="8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i="1" kern="0" dirty="0"/>
              <a:t>g</a:t>
            </a:r>
            <a:r>
              <a:rPr lang="en-US" i="1" kern="0" dirty="0" smtClean="0"/>
              <a:t>ood</a:t>
            </a:r>
            <a:endParaRPr lang="en-US" i="1" kern="0" dirty="0"/>
          </a:p>
        </p:txBody>
      </p:sp>
      <p:sp>
        <p:nvSpPr>
          <p:cNvPr id="11" name="Rectangle 10"/>
          <p:cNvSpPr/>
          <p:nvPr/>
        </p:nvSpPr>
        <p:spPr>
          <a:xfrm>
            <a:off x="1060462" y="4011382"/>
            <a:ext cx="7023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#1 Prosody has the power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to move people!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AA38A1A-83F1-FD4C-96EC-302FD1F3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4" y="1600200"/>
            <a:ext cx="3557016" cy="4446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739" y="6279178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Ladefoged</a:t>
            </a:r>
            <a:r>
              <a:rPr lang="en-US" sz="1600" dirty="0" smtClean="0"/>
              <a:t>, 1993)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792548" y="3623310"/>
            <a:ext cx="3383280" cy="24231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features to discover?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395" t="21102" r="14211" b="19023"/>
          <a:stretch/>
        </p:blipFill>
        <p:spPr>
          <a:xfrm>
            <a:off x="4187860" y="2099370"/>
            <a:ext cx="4631288" cy="394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9162" y="6279178"/>
            <a:ext cx="3251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Moisik</a:t>
            </a:r>
            <a:r>
              <a:rPr lang="en-US" sz="1600" dirty="0" smtClean="0"/>
              <a:t> 2013, </a:t>
            </a:r>
            <a:r>
              <a:rPr lang="en-US" sz="1600" dirty="0" err="1" smtClean="0"/>
              <a:t>Kaltenbacher</a:t>
            </a:r>
            <a:r>
              <a:rPr lang="en-US" sz="1600" dirty="0" smtClean="0"/>
              <a:t> 2019)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13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Prosody, Definition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32" y="1326211"/>
            <a:ext cx="8229600" cy="4217346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sz="2400" dirty="0" smtClean="0"/>
              <a:t>The musical aspects of speech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P</a:t>
            </a:r>
            <a:r>
              <a:rPr lang="en-US" sz="2000" dirty="0" smtClean="0"/>
              <a:t>itch, loudness, timing properties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 smtClean="0"/>
              <a:t>and things that pattern with them: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000" dirty="0" smtClean="0"/>
              <a:t>Voicing present (binary) or periodicity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/>
              <a:t>Phonation type: creaky / breathy / falsetto, nasal …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/>
              <a:t>Reduction / enunciation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/>
              <a:t>Rate features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/>
              <a:t>Glottal pulse shape features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…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/>
              <a:t>Thousands of derived features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9271" y="5516307"/>
            <a:ext cx="6585457" cy="461665"/>
          </a:xfrm>
          <a:prstGeom prst="rect">
            <a:avLst/>
          </a:prstGeom>
          <a:solidFill>
            <a:srgbClr val="0357FF">
              <a:alpha val="49804"/>
            </a:srgbClr>
          </a:solidFill>
        </p:spPr>
        <p:txBody>
          <a:bodyPr wrap="non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Engineered Features Sets (or Feature Salads)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13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15" y="1143000"/>
            <a:ext cx="8229600" cy="382289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Entrust temporal patterns to the model</a:t>
            </a:r>
          </a:p>
          <a:p>
            <a:pPr marL="400050" lvl="1" indent="0">
              <a:buNone/>
            </a:pPr>
            <a:r>
              <a:rPr lang="en-US" sz="2000" dirty="0" smtClean="0"/>
              <a:t>(e.g. a recurrent neural network)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Per-frame features 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0 </a:t>
            </a:r>
            <a:r>
              <a:rPr lang="en-US" sz="2000" dirty="0"/>
              <a:t> </a:t>
            </a:r>
            <a:r>
              <a:rPr lang="en-US" sz="2000" dirty="0" smtClean="0"/>
              <a:t>raw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 normalized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voicing {0,1}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energy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voice activity {</a:t>
            </a:r>
            <a:r>
              <a:rPr lang="en-US" sz="2000" dirty="0"/>
              <a:t>0,1}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cepstral flux 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415" y="6412468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Skantze</a:t>
            </a:r>
            <a:r>
              <a:rPr lang="en-US" sz="1600" dirty="0" smtClean="0"/>
              <a:t> 2017)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876" t="15918" r="8090" b="11872"/>
          <a:stretch/>
        </p:blipFill>
        <p:spPr>
          <a:xfrm>
            <a:off x="4797082" y="1698322"/>
            <a:ext cx="4155507" cy="49366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Feature-Parsimony Alternative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45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Feature-Parsimony Alternative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15" y="1143000"/>
            <a:ext cx="8229600" cy="526946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Entrust temporal patterns to the model</a:t>
            </a:r>
          </a:p>
          <a:p>
            <a:pPr marL="400050" lvl="1" indent="0">
              <a:buNone/>
            </a:pPr>
            <a:r>
              <a:rPr lang="en-US" sz="2000" dirty="0" smtClean="0"/>
              <a:t>(e.g. a recurrent neural network)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dirty="0" smtClean="0"/>
              <a:t>Enables better-than-human </a:t>
            </a:r>
          </a:p>
          <a:p>
            <a:pPr marL="0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rediction of turn end</a:t>
            </a:r>
          </a:p>
          <a:p>
            <a:pPr marL="0" indent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400" dirty="0" smtClean="0"/>
              <a:t>Presumably computing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slope</a:t>
            </a:r>
            <a:r>
              <a:rPr lang="en-US" sz="2400" dirty="0"/>
              <a:t>, max</a:t>
            </a:r>
            <a:r>
              <a:rPr lang="en-US" sz="2400" dirty="0" smtClean="0"/>
              <a:t>, </a:t>
            </a:r>
            <a:r>
              <a:rPr lang="en-US" sz="2400" dirty="0" err="1" smtClean="0"/>
              <a:t>avg</a:t>
            </a:r>
            <a:r>
              <a:rPr lang="en-US" sz="2400" dirty="0" smtClean="0"/>
              <a:t> </a:t>
            </a:r>
            <a:r>
              <a:rPr lang="en-US" sz="2400" dirty="0"/>
              <a:t>etc.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m</a:t>
            </a:r>
            <a:r>
              <a:rPr lang="en-US" sz="2400" dirty="0" err="1" smtClean="0"/>
              <a:t>ultistream</a:t>
            </a:r>
            <a:r>
              <a:rPr lang="en-US" sz="2400" dirty="0" smtClean="0"/>
              <a:t> temporal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configurations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7415" y="6412468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Skantze</a:t>
            </a:r>
            <a:r>
              <a:rPr lang="en-US" sz="1600" dirty="0" smtClean="0"/>
              <a:t> 2017)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17415" y="5525459"/>
            <a:ext cx="3555782" cy="461665"/>
          </a:xfrm>
          <a:prstGeom prst="rect">
            <a:avLst/>
          </a:prstGeom>
          <a:solidFill>
            <a:srgbClr val="002673">
              <a:alpha val="50196"/>
            </a:srgbClr>
          </a:solidFill>
        </p:spPr>
        <p:txBody>
          <a:bodyPr wrap="non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#10  Feature Parsimony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8876" t="15918" r="8090" b="11872"/>
          <a:stretch/>
        </p:blipFill>
        <p:spPr>
          <a:xfrm>
            <a:off x="4797082" y="1698322"/>
            <a:ext cx="4155507" cy="49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Minor Third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387" y="1245281"/>
            <a:ext cx="5346181" cy="4040130"/>
          </a:xfrm>
        </p:spPr>
        <p:txBody>
          <a:bodyPr numCol="2"/>
          <a:lstStyle/>
          <a:p>
            <a:pPr marL="0" indent="0">
              <a:buNone/>
            </a:pPr>
            <a:r>
              <a:rPr lang="en-US" sz="2600" dirty="0"/>
              <a:t>Common </a:t>
            </a:r>
            <a:r>
              <a:rPr lang="en-US" sz="2600" dirty="0" smtClean="0"/>
              <a:t>Uses</a:t>
            </a:r>
          </a:p>
          <a:p>
            <a:r>
              <a:rPr lang="en-US" sz="2200" i="1" dirty="0"/>
              <a:t>g</a:t>
            </a:r>
            <a:r>
              <a:rPr lang="en-US" sz="2200" i="1" dirty="0" smtClean="0"/>
              <a:t>ood morning</a:t>
            </a:r>
          </a:p>
          <a:p>
            <a:r>
              <a:rPr lang="en-US" sz="2200" i="1" dirty="0" smtClean="0"/>
              <a:t>knock-knock </a:t>
            </a:r>
          </a:p>
          <a:p>
            <a:r>
              <a:rPr lang="en-US" sz="2200" i="1" dirty="0" smtClean="0"/>
              <a:t>excuse me</a:t>
            </a:r>
          </a:p>
          <a:p>
            <a:r>
              <a:rPr lang="en-US" sz="2200" i="1" dirty="0" smtClean="0"/>
              <a:t>unh-unh</a:t>
            </a:r>
          </a:p>
          <a:p>
            <a:r>
              <a:rPr lang="en-US" sz="2200" i="1" dirty="0" smtClean="0"/>
              <a:t>go for it </a:t>
            </a:r>
          </a:p>
          <a:p>
            <a:r>
              <a:rPr lang="en-US" sz="2200" i="1" dirty="0" err="1" smtClean="0"/>
              <a:t>bitte</a:t>
            </a:r>
            <a:endParaRPr lang="en-US" sz="2200" i="1" dirty="0" smtClean="0"/>
          </a:p>
          <a:p>
            <a:r>
              <a:rPr lang="en-US" sz="2200" i="1" dirty="0" smtClean="0"/>
              <a:t>peek-a-boo</a:t>
            </a:r>
          </a:p>
          <a:p>
            <a:pPr marL="0" indent="0">
              <a:buNone/>
            </a:pPr>
            <a:r>
              <a:rPr lang="en-US" sz="2400" dirty="0" smtClean="0"/>
              <a:t> …</a:t>
            </a:r>
            <a:endParaRPr lang="en-US" sz="2400" dirty="0"/>
          </a:p>
        </p:txBody>
      </p:sp>
      <p:pic>
        <p:nvPicPr>
          <p:cNvPr id="4" name="Picture 3" descr="http://cdn1.babyzone.com/images/2013/04/mother-playing-peek-a-boo-with-baby-photo-420x420-ts-78401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60" y="1331619"/>
            <a:ext cx="4056071" cy="40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387" y="5474030"/>
            <a:ext cx="44298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What’s the shared meaning?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496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68"/>
            <a:ext cx="8229600" cy="974820"/>
          </a:xfrm>
        </p:spPr>
        <p:txBody>
          <a:bodyPr/>
          <a:lstStyle/>
          <a:p>
            <a:r>
              <a:rPr lang="en-US" sz="4000" dirty="0" smtClean="0"/>
              <a:t>The Minor Third Construction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250781" y="2906574"/>
            <a:ext cx="731512" cy="47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805244" y="3459989"/>
            <a:ext cx="10058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223980" y="4214999"/>
            <a:ext cx="6779709" cy="6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102545" y="422191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</a:t>
            </a:r>
          </a:p>
        </p:txBody>
      </p:sp>
      <p:sp>
        <p:nvSpPr>
          <p:cNvPr id="4" name="AutoShape 2" descr="Image result for musical 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4" descr="Image result for musical r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utoShape 2" descr="Image result for harmonic structure of pit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52314" y="4575323"/>
            <a:ext cx="75230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#11 Prosodic constructions can be joint patterns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(serving action coordination, rapport generation …)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151" name="Picture 7" descr="Note, Music, Quarter, Quaver, Rest, Soun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34" y="2671016"/>
            <a:ext cx="526694" cy="10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990679" y="2123901"/>
            <a:ext cx="2475193" cy="2007948"/>
            <a:chOff x="5990679" y="2123901"/>
            <a:chExt cx="2475193" cy="2007948"/>
          </a:xfrm>
        </p:grpSpPr>
        <p:sp>
          <p:nvSpPr>
            <p:cNvPr id="10" name="Explosion 2 9"/>
            <p:cNvSpPr/>
            <p:nvPr/>
          </p:nvSpPr>
          <p:spPr bwMode="auto">
            <a:xfrm rot="1864058">
              <a:off x="5990679" y="2123901"/>
              <a:ext cx="2475193" cy="2007948"/>
            </a:xfrm>
            <a:prstGeom prst="irregularSeal2">
              <a:avLst/>
            </a:prstGeom>
            <a:solidFill>
              <a:srgbClr val="AAB2C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1840" y="2344402"/>
              <a:ext cx="14718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/>
              <a:endParaRPr lang="en-US" dirty="0">
                <a:solidFill>
                  <a:schemeClr val="bg2"/>
                </a:solidFill>
              </a:endParaRPr>
            </a:p>
            <a:p>
              <a:r>
                <a:rPr lang="en-US" dirty="0" smtClean="0">
                  <a:solidFill>
                    <a:schemeClr val="bg2"/>
                  </a:solidFill>
                </a:rPr>
                <a:t>socially-required response</a:t>
              </a:r>
            </a:p>
            <a:p>
              <a:endParaRPr lang="en-US" dirty="0" smtClean="0">
                <a:solidFill>
                  <a:schemeClr val="bg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3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74562" y="1130970"/>
            <a:ext cx="7158788" cy="3681663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20"/>
            <a:ext cx="822960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322" y="2179333"/>
            <a:ext cx="7098499" cy="152639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Greet your neighbor, then reciprocate</a:t>
            </a:r>
            <a:endParaRPr lang="en-US" sz="2800" dirty="0">
              <a:solidFill>
                <a:schemeClr val="bg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Greet another neighbor the same way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5322" y="3976151"/>
            <a:ext cx="4980941" cy="66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smtClean="0">
                <a:solidFill>
                  <a:schemeClr val="bg2"/>
                </a:solidFill>
              </a:rPr>
              <a:t>Did it sound appropriate?  </a:t>
            </a:r>
            <a:endParaRPr lang="en-US" sz="2800" kern="0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63103" y="5800846"/>
            <a:ext cx="5981705" cy="569618"/>
          </a:xfrm>
          <a:prstGeom prst="rect">
            <a:avLst/>
          </a:prstGeom>
          <a:solidFill>
            <a:srgbClr val="297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</a:pPr>
            <a:r>
              <a:rPr lang="en-US" sz="2400" kern="0" dirty="0" smtClean="0">
                <a:solidFill>
                  <a:srgbClr val="FFFF00"/>
                </a:solidFill>
              </a:rPr>
              <a:t> #13  Prosody indexes context-awareness</a:t>
            </a:r>
            <a:endParaRPr lang="en-US" sz="2400" kern="0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85508" y="1179170"/>
            <a:ext cx="5581046" cy="1234456"/>
            <a:chOff x="1554513" y="1600200"/>
            <a:chExt cx="5581046" cy="1234456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1554513" y="1600200"/>
              <a:ext cx="4297678" cy="822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i="1" kern="0" smtClean="0">
                  <a:solidFill>
                    <a:schemeClr val="bg2"/>
                  </a:solidFill>
                </a:rPr>
                <a:t>good</a:t>
              </a:r>
              <a:endParaRPr lang="en-US" i="1" kern="0" dirty="0">
                <a:solidFill>
                  <a:schemeClr val="bg2"/>
                </a:solidFill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2837881" y="2011685"/>
              <a:ext cx="4297678" cy="822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i="1" kern="0" dirty="0" smtClean="0">
                  <a:solidFill>
                    <a:schemeClr val="bg2"/>
                  </a:solidFill>
                </a:rPr>
                <a:t>morning</a:t>
              </a:r>
              <a:endParaRPr lang="en-US" i="1" kern="0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90403" y="5083053"/>
            <a:ext cx="7363193" cy="499982"/>
          </a:xfrm>
          <a:prstGeom prst="rect">
            <a:avLst/>
          </a:prstGeom>
          <a:solidFill>
            <a:srgbClr val="297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</a:pPr>
            <a:r>
              <a:rPr lang="en-US" sz="2400" kern="0" dirty="0" smtClean="0">
                <a:solidFill>
                  <a:srgbClr val="FFFF00"/>
                </a:solidFill>
              </a:rPr>
              <a:t> #12  Prosody marks role and interpersonal stance</a:t>
            </a:r>
          </a:p>
        </p:txBody>
      </p:sp>
    </p:spTree>
    <p:extLst>
      <p:ext uri="{BB962C8B-B14F-4D97-AF65-F5344CB8AC3E}">
        <p14:creationId xmlns:p14="http://schemas.microsoft.com/office/powerpoint/2010/main" val="29600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Minor Third Construction for Calling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513" y="2191873"/>
            <a:ext cx="4297678" cy="8229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“S    u    s    a    n”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828830" y="3424219"/>
            <a:ext cx="731512" cy="47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383293" y="3977634"/>
            <a:ext cx="10058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554513" y="4402552"/>
            <a:ext cx="40233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255829" y="44025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95" y="91458"/>
            <a:ext cx="8229600" cy="1143000"/>
          </a:xfrm>
        </p:spPr>
        <p:txBody>
          <a:bodyPr/>
          <a:lstStyle/>
          <a:p>
            <a:r>
              <a:rPr lang="en-US" dirty="0" smtClean="0"/>
              <a:t>Calling: Variants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238916" y="1620291"/>
            <a:ext cx="500508" cy="27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302496" y="1943116"/>
            <a:ext cx="68819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926098" y="1143025"/>
            <a:ext cx="0" cy="1280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26098" y="2423171"/>
            <a:ext cx="23774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23001" y="2697488"/>
            <a:ext cx="722368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/>
              <a:t>Can appear with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pitch wiggles - teasing 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final rise - incomplete, inference invited, warning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shorter second syllable - reprimand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sloped pitch - command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initial syllabification - insistent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creaky voice - disappointment, judging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glottal stops - anger</a:t>
            </a:r>
          </a:p>
          <a:p>
            <a:pPr>
              <a:lnSpc>
                <a:spcPts val="3200"/>
              </a:lnSpc>
            </a:pPr>
            <a:r>
              <a:rPr lang="en-US" sz="2400" dirty="0" smtClean="0"/>
              <a:t>    …</a:t>
            </a:r>
            <a:endParaRPr lang="en-US" sz="2400" dirty="0"/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7" name="Freeform 16"/>
          <p:cNvSpPr/>
          <p:nvPr/>
        </p:nvSpPr>
        <p:spPr bwMode="auto">
          <a:xfrm>
            <a:off x="3248526" y="1600220"/>
            <a:ext cx="489933" cy="72189"/>
          </a:xfrm>
          <a:custGeom>
            <a:avLst/>
            <a:gdLst>
              <a:gd name="connsiteX0" fmla="*/ 0 w 489933"/>
              <a:gd name="connsiteY0" fmla="*/ 48126 h 72189"/>
              <a:gd name="connsiteX1" fmla="*/ 84221 w 489933"/>
              <a:gd name="connsiteY1" fmla="*/ 12031 h 72189"/>
              <a:gd name="connsiteX2" fmla="*/ 300790 w 489933"/>
              <a:gd name="connsiteY2" fmla="*/ 72189 h 72189"/>
              <a:gd name="connsiteX3" fmla="*/ 469232 w 489933"/>
              <a:gd name="connsiteY3" fmla="*/ 12031 h 72189"/>
              <a:gd name="connsiteX4" fmla="*/ 481263 w 489933"/>
              <a:gd name="connsiteY4" fmla="*/ 0 h 7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933" h="72189">
                <a:moveTo>
                  <a:pt x="0" y="48126"/>
                </a:moveTo>
                <a:cubicBezTo>
                  <a:pt x="17044" y="28073"/>
                  <a:pt x="34089" y="8021"/>
                  <a:pt x="84221" y="12031"/>
                </a:cubicBezTo>
                <a:cubicBezTo>
                  <a:pt x="134353" y="16041"/>
                  <a:pt x="236622" y="72189"/>
                  <a:pt x="300790" y="72189"/>
                </a:cubicBezTo>
                <a:cubicBezTo>
                  <a:pt x="364958" y="72189"/>
                  <a:pt x="439153" y="24062"/>
                  <a:pt x="469232" y="12031"/>
                </a:cubicBezTo>
                <a:cubicBezTo>
                  <a:pt x="499311" y="0"/>
                  <a:pt x="490287" y="0"/>
                  <a:pt x="481263" y="0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5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V="1">
            <a:off x="3238916" y="1620291"/>
            <a:ext cx="500508" cy="27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926098" y="1143025"/>
            <a:ext cx="0" cy="1280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26098" y="2423171"/>
            <a:ext cx="23774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23001" y="2697488"/>
            <a:ext cx="722368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/>
              <a:t>Can appear with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pitch wiggles - teasing 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final rise - incomplete, inference invited, warning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shorter second syllable - reprimand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sloped pitch - command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initial syllabification - insistent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creaky voice - disappointment, judging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glottal stops - anger</a:t>
            </a:r>
          </a:p>
          <a:p>
            <a:pPr>
              <a:lnSpc>
                <a:spcPts val="3200"/>
              </a:lnSpc>
            </a:pPr>
            <a:r>
              <a:rPr lang="en-US" sz="2400" dirty="0" smtClean="0"/>
              <a:t>    …</a:t>
            </a:r>
            <a:endParaRPr lang="en-US" sz="2400" dirty="0"/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8" name="Arc 17"/>
          <p:cNvSpPr/>
          <p:nvPr/>
        </p:nvSpPr>
        <p:spPr bwMode="auto">
          <a:xfrm flipV="1">
            <a:off x="3566171" y="1691658"/>
            <a:ext cx="1463024" cy="274317"/>
          </a:xfrm>
          <a:prstGeom prst="arc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1795" y="9145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smtClean="0"/>
              <a:t>Calling: Variants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022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5" y="7694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84489" y="1392635"/>
            <a:ext cx="7404932" cy="68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smtClean="0"/>
              <a:t>Four prosodic constructions of English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4489" y="2529552"/>
            <a:ext cx="4883921" cy="28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smtClean="0"/>
              <a:t>Recent significant </a:t>
            </a:r>
          </a:p>
          <a:p>
            <a:pPr marL="0" indent="0">
              <a:buNone/>
            </a:pP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smtClean="0">
                <a:solidFill>
                  <a:srgbClr val="FFFF00"/>
                </a:solidFill>
              </a:rPr>
              <a:t>       { innovations</a:t>
            </a:r>
          </a:p>
          <a:p>
            <a:pPr marL="0" indent="0">
              <a:buNone/>
            </a:pPr>
            <a:r>
              <a:rPr lang="en-US" sz="2800" kern="0" dirty="0" smtClean="0">
                <a:solidFill>
                  <a:srgbClr val="FFFF00"/>
                </a:solidFill>
              </a:rPr>
              <a:t>          trends</a:t>
            </a:r>
          </a:p>
          <a:p>
            <a:pPr marL="0" indent="0">
              <a:buNone/>
            </a:pPr>
            <a:r>
              <a:rPr lang="en-US" sz="2800" kern="0" dirty="0" smtClean="0">
                <a:solidFill>
                  <a:srgbClr val="FFFF00"/>
                </a:solidFill>
              </a:rPr>
              <a:t>          issues</a:t>
            </a:r>
          </a:p>
          <a:p>
            <a:pPr marL="0" indent="0">
              <a:buNone/>
            </a:pPr>
            <a:r>
              <a:rPr lang="en-US" sz="2800" kern="0" dirty="0" smtClean="0">
                <a:solidFill>
                  <a:srgbClr val="FFFF00"/>
                </a:solidFill>
              </a:rPr>
              <a:t>          challenges }</a:t>
            </a:r>
            <a:endParaRPr lang="en-US" sz="2800" kern="0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46226" y="5249063"/>
            <a:ext cx="5889290" cy="652498"/>
          </a:xfrm>
          <a:prstGeom prst="rect">
            <a:avLst/>
          </a:prstGeom>
          <a:solidFill>
            <a:srgbClr val="002673">
              <a:alpha val="1882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 </a:t>
            </a:r>
            <a:r>
              <a:rPr lang="en-US" sz="2800" kern="0" dirty="0" smtClean="0"/>
              <a:t>cs.utep.edu</a:t>
            </a:r>
            <a:r>
              <a:rPr lang="en-US" sz="2800" kern="0" dirty="0" smtClean="0">
                <a:latin typeface="Albertus MT" panose="020E0602030304020304" pitchFamily="34" charset="0"/>
              </a:rPr>
              <a:t>/</a:t>
            </a:r>
            <a:r>
              <a:rPr lang="en-US" sz="2800" kern="0" dirty="0" err="1" smtClean="0"/>
              <a:t>nigel</a:t>
            </a:r>
            <a:r>
              <a:rPr lang="en-US" sz="2800" kern="0" dirty="0" smtClean="0">
                <a:latin typeface="Albertus MT" panose="020E0602030304020304" pitchFamily="34" charset="0"/>
              </a:rPr>
              <a:t>/</a:t>
            </a:r>
            <a:r>
              <a:rPr lang="en-US" sz="2800" kern="0" dirty="0" smtClean="0"/>
              <a:t>intro-to-prosody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84489" y="1961094"/>
            <a:ext cx="7404932" cy="68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smtClean="0"/>
              <a:t>Numerous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162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V="1">
            <a:off x="3238916" y="1620291"/>
            <a:ext cx="500508" cy="27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926098" y="1143025"/>
            <a:ext cx="0" cy="1280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26098" y="2423171"/>
            <a:ext cx="23774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23001" y="2697488"/>
            <a:ext cx="722368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/>
              <a:t>Can appear with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pitch wiggles - teasing 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final rise - incomplete, inference invited, warning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shorter second syllable - reprimand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sloped pitch - command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initial syllabification - insistent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creaky voice - disappointment, judging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glottal stops - anger</a:t>
            </a:r>
          </a:p>
          <a:p>
            <a:pPr>
              <a:lnSpc>
                <a:spcPts val="3200"/>
              </a:lnSpc>
            </a:pPr>
            <a:r>
              <a:rPr lang="en-US" sz="2400" dirty="0" smtClean="0"/>
              <a:t>    …</a:t>
            </a:r>
            <a:endParaRPr lang="en-US" sz="2400" dirty="0"/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97683" y="1965976"/>
            <a:ext cx="2743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531795" y="9145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smtClean="0"/>
              <a:t>Calling: Variants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176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3238916" y="1623081"/>
            <a:ext cx="510133" cy="685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926098" y="1143025"/>
            <a:ext cx="0" cy="1280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26098" y="2423171"/>
            <a:ext cx="23774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23001" y="2697488"/>
            <a:ext cx="722368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/>
              <a:t>Can appear with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pitch wiggles - teasing 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final rise - incomplete, inference invited, warning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shorter second syllable - reprimand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sloped pitch - command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initial syllabification - insistent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creaky voice - disappointment, judging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glottal stops - anger</a:t>
            </a:r>
          </a:p>
          <a:p>
            <a:pPr>
              <a:lnSpc>
                <a:spcPts val="3200"/>
              </a:lnSpc>
            </a:pPr>
            <a:r>
              <a:rPr lang="en-US" sz="2400" dirty="0" smtClean="0"/>
              <a:t>    …</a:t>
            </a:r>
            <a:endParaRPr lang="en-US" sz="2400" dirty="0"/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97683" y="1874537"/>
            <a:ext cx="731512" cy="914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531795" y="9145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smtClean="0"/>
              <a:t>Calling: Variants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517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3291854" y="1600220"/>
            <a:ext cx="510133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926098" y="1143025"/>
            <a:ext cx="0" cy="1280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26098" y="2423171"/>
            <a:ext cx="23774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23001" y="2697488"/>
            <a:ext cx="722368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/>
              <a:t>Can appear with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pitch wiggles - teasing 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final rise - incomplete, inference invited, warning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shorter second syllable - reprimand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sloped pitch - command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initial syllabification - insistent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creaky voice - disappointment, judging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glottal stops - anger</a:t>
            </a:r>
          </a:p>
          <a:p>
            <a:pPr>
              <a:lnSpc>
                <a:spcPts val="3200"/>
              </a:lnSpc>
            </a:pPr>
            <a:r>
              <a:rPr lang="en-US" sz="2400" dirty="0" smtClean="0"/>
              <a:t>    …</a:t>
            </a:r>
            <a:endParaRPr lang="en-US" sz="2400" dirty="0"/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97683" y="1965976"/>
            <a:ext cx="7315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531795" y="9145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smtClean="0"/>
              <a:t>Calling: Variants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614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8"/>
            <a:ext cx="8229600" cy="850459"/>
          </a:xfrm>
        </p:spPr>
        <p:txBody>
          <a:bodyPr/>
          <a:lstStyle/>
          <a:p>
            <a:r>
              <a:rPr lang="en-US" sz="4000" dirty="0" smtClean="0"/>
              <a:t>Superposition 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57943" y="1052403"/>
            <a:ext cx="7544771" cy="122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 smtClean="0">
                <a:solidFill>
                  <a:srgbClr val="FFFF00"/>
                </a:solidFill>
              </a:rPr>
              <a:t>#14  Prosodic forms are superimposed (additive) </a:t>
            </a:r>
          </a:p>
          <a:p>
            <a:pPr marL="0" indent="0">
              <a:buFontTx/>
              <a:buNone/>
            </a:pPr>
            <a:r>
              <a:rPr lang="en-US" sz="2400" kern="0" dirty="0" smtClean="0">
                <a:solidFill>
                  <a:srgbClr val="FFFF00"/>
                </a:solidFill>
              </a:rPr>
              <a:t>      (not just concatenated)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676399" y="2266307"/>
            <a:ext cx="6192983" cy="2661274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74320" indent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100" dirty="0" smtClean="0">
              <a:solidFill>
                <a:schemeClr val="accent4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274320" indent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accent4">
                    <a:lumMod val="10000"/>
                  </a:schemeClr>
                </a:solidFill>
                <a:latin typeface="Georgia" panose="02040502050405020303" pitchFamily="18" charset="0"/>
              </a:rPr>
              <a:t>With many communicative needs</a:t>
            </a:r>
            <a:endParaRPr lang="en-US" sz="2200" dirty="0">
              <a:solidFill>
                <a:schemeClr val="accent4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274320">
              <a:lnSpc>
                <a:spcPct val="114000"/>
              </a:lnSpc>
              <a:spcAft>
                <a:spcPts val="600"/>
              </a:spcAft>
              <a:buNone/>
            </a:pPr>
            <a:r>
              <a:rPr lang="en-US" sz="2200" dirty="0">
                <a:solidFill>
                  <a:schemeClr val="accent4">
                    <a:lumMod val="10000"/>
                  </a:schemeClr>
                </a:solidFill>
                <a:latin typeface="Georgia" panose="02040502050405020303" pitchFamily="18" charset="0"/>
              </a:rPr>
              <a:t>	(social, dialog, expressive, linguistic </a:t>
            </a:r>
            <a:r>
              <a:rPr lang="en-US" sz="2200" dirty="0" smtClean="0">
                <a:solidFill>
                  <a:schemeClr val="accent4">
                    <a:lumMod val="10000"/>
                  </a:schemeClr>
                </a:solidFill>
                <a:latin typeface="Georgia" panose="02040502050405020303" pitchFamily="18" charset="0"/>
              </a:rPr>
              <a:t>…),</a:t>
            </a:r>
            <a:endParaRPr lang="en-US" sz="2200" dirty="0">
              <a:solidFill>
                <a:schemeClr val="accent4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274320" indent="0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chemeClr val="accent4">
                    <a:lumMod val="10000"/>
                  </a:schemeClr>
                </a:solidFill>
                <a:latin typeface="Georgia" panose="02040502050405020303" pitchFamily="18" charset="0"/>
              </a:rPr>
              <a:t>a</a:t>
            </a:r>
            <a:r>
              <a:rPr lang="en-US" sz="2200" dirty="0" smtClean="0">
                <a:solidFill>
                  <a:schemeClr val="accent4">
                    <a:lumMod val="10000"/>
                  </a:schemeClr>
                </a:solidFill>
                <a:latin typeface="Georgia" panose="02040502050405020303" pitchFamily="18" charset="0"/>
              </a:rPr>
              <a:t>nd prosody being a low-bandwidth channel, </a:t>
            </a:r>
          </a:p>
          <a:p>
            <a:pPr marL="274320" indent="0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accent4">
                    <a:lumMod val="10000"/>
                  </a:schemeClr>
                </a:solidFill>
                <a:latin typeface="Georgia" panose="02040502050405020303" pitchFamily="18" charset="0"/>
              </a:rPr>
              <a:t>logically it must </a:t>
            </a:r>
            <a:r>
              <a:rPr lang="en-US" sz="2200" dirty="0">
                <a:solidFill>
                  <a:schemeClr val="accent4">
                    <a:lumMod val="10000"/>
                  </a:schemeClr>
                </a:solidFill>
                <a:latin typeface="Georgia" panose="02040502050405020303" pitchFamily="18" charset="0"/>
              </a:rPr>
              <a:t>be </a:t>
            </a:r>
            <a:r>
              <a:rPr lang="en-US" sz="2200" dirty="0" smtClean="0">
                <a:solidFill>
                  <a:schemeClr val="accent4">
                    <a:lumMod val="10000"/>
                  </a:schemeClr>
                </a:solidFill>
                <a:latin typeface="Georgia" panose="02040502050405020303" pitchFamily="18" charset="0"/>
              </a:rPr>
              <a:t>multiplexed</a:t>
            </a:r>
            <a:endParaRPr lang="en-US" sz="2200" dirty="0">
              <a:solidFill>
                <a:schemeClr val="accent4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943" y="6346371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Novick</a:t>
            </a:r>
            <a:r>
              <a:rPr lang="en-US" sz="1600" dirty="0" smtClean="0"/>
              <a:t>, 2017)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82635" y="5322367"/>
            <a:ext cx="6980712" cy="565816"/>
          </a:xfrm>
          <a:prstGeom prst="rect">
            <a:avLst/>
          </a:prstGeom>
          <a:solidFill>
            <a:srgbClr val="0F5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kern="0" dirty="0" smtClean="0">
                <a:solidFill>
                  <a:srgbClr val="FFFF00"/>
                </a:solidFill>
              </a:rPr>
              <a:t>#14</a:t>
            </a:r>
            <a:r>
              <a:rPr lang="en-US" sz="2400" kern="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lang="en-US" sz="2400" kern="0" dirty="0" smtClean="0">
                <a:solidFill>
                  <a:srgbClr val="FFFF00"/>
                </a:solidFill>
              </a:rPr>
              <a:t>  Discovering prosodic forms is a challenge </a:t>
            </a:r>
          </a:p>
        </p:txBody>
      </p:sp>
    </p:spTree>
    <p:extLst>
      <p:ext uri="{BB962C8B-B14F-4D97-AF65-F5344CB8AC3E}">
        <p14:creationId xmlns:p14="http://schemas.microsoft.com/office/powerpoint/2010/main" val="13205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uperpositional Models"/>
          <p:cNvSpPr txBox="1">
            <a:spLocks noGrp="1"/>
          </p:cNvSpPr>
          <p:nvPr>
            <p:ph type="title"/>
          </p:nvPr>
        </p:nvSpPr>
        <p:spPr>
          <a:xfrm>
            <a:off x="644090" y="84591"/>
            <a:ext cx="7804547" cy="909433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r>
              <a:rPr sz="4000" dirty="0" err="1"/>
              <a:t>Superpositional</a:t>
            </a:r>
            <a:r>
              <a:rPr sz="4000" dirty="0"/>
              <a:t> </a:t>
            </a:r>
            <a:r>
              <a:rPr sz="4000" dirty="0" smtClean="0"/>
              <a:t>Model</a:t>
            </a:r>
            <a:r>
              <a:rPr lang="en-US" sz="4000" dirty="0" smtClean="0"/>
              <a:t>ing</a:t>
            </a:r>
            <a:endParaRPr sz="4000" dirty="0"/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900"/>
              <a:t>54</a:t>
            </a:fld>
            <a:endParaRPr sz="900"/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4747" y="994024"/>
            <a:ext cx="6343232" cy="536793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1" name="SFC [Bailly &amp; Holm 2005]"/>
          <p:cNvSpPr txBox="1"/>
          <p:nvPr/>
        </p:nvSpPr>
        <p:spPr>
          <a:xfrm>
            <a:off x="406623" y="6469950"/>
            <a:ext cx="5897192" cy="28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Bailly</a:t>
            </a:r>
            <a:r>
              <a:rPr lang="en-US" sz="1400" dirty="0"/>
              <a:t> &amp; </a:t>
            </a:r>
            <a:r>
              <a:rPr lang="en-US" sz="1400" dirty="0" err="1"/>
              <a:t>Gerazov</a:t>
            </a:r>
            <a:r>
              <a:rPr lang="en-US" sz="1400" dirty="0"/>
              <a:t> </a:t>
            </a:r>
            <a:r>
              <a:rPr lang="en-US" sz="1400" dirty="0" smtClean="0"/>
              <a:t>2018; Fujisaki 1981</a:t>
            </a:r>
            <a:r>
              <a:rPr lang="en-US" sz="1400" dirty="0"/>
              <a:t>;</a:t>
            </a:r>
            <a:r>
              <a:rPr lang="en-US" sz="1400" dirty="0" smtClean="0"/>
              <a:t> Xu &amp; Prom-On 2014; Ward 2019) </a:t>
            </a:r>
            <a:endParaRPr sz="1400" b="0" dirty="0"/>
          </a:p>
        </p:txBody>
      </p:sp>
    </p:spTree>
    <p:extLst>
      <p:ext uri="{BB962C8B-B14F-4D97-AF65-F5344CB8AC3E}">
        <p14:creationId xmlns:p14="http://schemas.microsoft.com/office/powerpoint/2010/main" val="2773867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28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BM Plex Sans"/>
                <a:ea typeface="IBM Plex Sans"/>
                <a:cs typeface="IBM Plex Sans"/>
                <a:sym typeface="IBM Plex San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/>
              <a:t>Alignment Variation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 bwMode="auto">
          <a:xfrm rot="5400000">
            <a:off x="4303489" y="1951194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552264" y="2103785"/>
            <a:ext cx="1097268" cy="247426"/>
            <a:chOff x="4125566" y="3273013"/>
            <a:chExt cx="1097268" cy="247426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1927823" y="3088834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hello everyone,   </a:t>
            </a:r>
            <a:endParaRPr lang="en-US" sz="2800" i="1" dirty="0">
              <a:latin typeface="Times" panose="0202060306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63439" y="2788927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" panose="02020603060405020304" pitchFamily="18" charset="0"/>
              </a:rPr>
              <a:t>good 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5649532" y="3250935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     morning </a:t>
            </a:r>
            <a:endParaRPr lang="en-US" sz="2800" i="1" dirty="0">
              <a:latin typeface="Times" panose="0202060306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 rot="16200000" flipV="1">
            <a:off x="5969127" y="2956584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68" name="Group 67"/>
          <p:cNvGrpSpPr/>
          <p:nvPr/>
        </p:nvGrpSpPr>
        <p:grpSpPr>
          <a:xfrm flipV="1">
            <a:off x="6223282" y="4073352"/>
            <a:ext cx="1097268" cy="247426"/>
            <a:chOff x="4125566" y="3273013"/>
            <a:chExt cx="1097268" cy="247426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17041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28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BM Plex Sans"/>
                <a:ea typeface="IBM Plex Sans"/>
                <a:cs typeface="IBM Plex Sans"/>
                <a:sym typeface="IBM Plex San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/>
              <a:t>Alignment Variation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 bwMode="auto">
          <a:xfrm rot="5400000">
            <a:off x="4303489" y="1951194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27823" y="2788927"/>
            <a:ext cx="5661664" cy="985228"/>
            <a:chOff x="1927823" y="2788927"/>
            <a:chExt cx="5661664" cy="985228"/>
          </a:xfrm>
        </p:grpSpPr>
        <p:sp>
          <p:nvSpPr>
            <p:cNvPr id="26" name="TextBox 25"/>
            <p:cNvSpPr txBox="1"/>
            <p:nvPr/>
          </p:nvSpPr>
          <p:spPr>
            <a:xfrm>
              <a:off x="1927823" y="3088834"/>
              <a:ext cx="26420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" panose="02020603060405020304" pitchFamily="18" charset="0"/>
                </a:rPr>
                <a:t>hello everyone,   </a:t>
              </a:r>
              <a:endParaRPr lang="en-US" sz="2800" i="1" dirty="0">
                <a:latin typeface="Times" panose="0202060306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63439" y="2788927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Times" panose="02020603060405020304" pitchFamily="18" charset="0"/>
                </a:rPr>
                <a:t>good 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49532" y="3250935"/>
              <a:ext cx="19399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latin typeface="Times" panose="02020603060405020304" pitchFamily="18" charset="0"/>
                </a:rPr>
                <a:t>     morning </a:t>
              </a:r>
              <a:endParaRPr lang="en-US" sz="2800" i="1" dirty="0">
                <a:latin typeface="Times" panose="02020603060405020304" pitchFamily="18" charset="0"/>
              </a:endParaRPr>
            </a:p>
          </p:txBody>
        </p:sp>
      </p:grpSp>
      <p:sp>
        <p:nvSpPr>
          <p:cNvPr id="53" name="Rectangle 52"/>
          <p:cNvSpPr/>
          <p:nvPr/>
        </p:nvSpPr>
        <p:spPr bwMode="auto">
          <a:xfrm rot="16200000" flipV="1">
            <a:off x="5969127" y="2956584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52264" y="2103785"/>
            <a:ext cx="1097268" cy="247426"/>
            <a:chOff x="4125566" y="3273013"/>
            <a:chExt cx="1097268" cy="247426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 flipV="1">
            <a:off x="6223282" y="4073352"/>
            <a:ext cx="1097268" cy="247426"/>
            <a:chOff x="4125566" y="3273013"/>
            <a:chExt cx="1097268" cy="247426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04359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4271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28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BM Plex Sans"/>
                <a:ea typeface="IBM Plex Sans"/>
                <a:cs typeface="IBM Plex Sans"/>
                <a:sym typeface="IBM Plex San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/>
              <a:t>Alignment Variation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 bwMode="auto">
          <a:xfrm rot="5400000">
            <a:off x="4303489" y="1951194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8411" y="2821201"/>
            <a:ext cx="5661664" cy="985228"/>
            <a:chOff x="1927823" y="2788927"/>
            <a:chExt cx="5661664" cy="985228"/>
          </a:xfrm>
        </p:grpSpPr>
        <p:sp>
          <p:nvSpPr>
            <p:cNvPr id="26" name="TextBox 25"/>
            <p:cNvSpPr txBox="1"/>
            <p:nvPr/>
          </p:nvSpPr>
          <p:spPr>
            <a:xfrm>
              <a:off x="1927823" y="3088834"/>
              <a:ext cx="26420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" panose="02020603060405020304" pitchFamily="18" charset="0"/>
                </a:rPr>
                <a:t>hello everyone,   </a:t>
              </a:r>
              <a:endParaRPr lang="en-US" sz="2800" i="1" dirty="0">
                <a:latin typeface="Times" panose="0202060306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63439" y="2788927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Times" panose="02020603060405020304" pitchFamily="18" charset="0"/>
                </a:rPr>
                <a:t>good 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49532" y="3250935"/>
              <a:ext cx="19399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latin typeface="Times" panose="02020603060405020304" pitchFamily="18" charset="0"/>
                </a:rPr>
                <a:t>     morning </a:t>
              </a:r>
              <a:endParaRPr lang="en-US" sz="2800" i="1" dirty="0">
                <a:latin typeface="Times" panose="02020603060405020304" pitchFamily="18" charset="0"/>
              </a:endParaRPr>
            </a:p>
          </p:txBody>
        </p:sp>
      </p:grpSp>
      <p:sp>
        <p:nvSpPr>
          <p:cNvPr id="53" name="Rectangle 52"/>
          <p:cNvSpPr/>
          <p:nvPr/>
        </p:nvSpPr>
        <p:spPr bwMode="auto">
          <a:xfrm rot="16200000" flipV="1">
            <a:off x="5969127" y="2956584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52264" y="2103785"/>
            <a:ext cx="1097268" cy="247426"/>
            <a:chOff x="4125566" y="3273013"/>
            <a:chExt cx="1097268" cy="247426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 flipV="1">
            <a:off x="6223282" y="4073352"/>
            <a:ext cx="1097268" cy="247426"/>
            <a:chOff x="4125566" y="3273013"/>
            <a:chExt cx="1097268" cy="247426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31930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28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BM Plex Sans"/>
                <a:ea typeface="IBM Plex Sans"/>
                <a:cs typeface="IBM Plex Sans"/>
                <a:sym typeface="IBM Plex San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/>
              <a:t>Alignment Variation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 bwMode="auto">
          <a:xfrm rot="5400000">
            <a:off x="4303489" y="1951194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411" y="3121108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hello everyone,   </a:t>
            </a:r>
            <a:endParaRPr lang="en-US" sz="2800" i="1" dirty="0">
              <a:latin typeface="Times" panose="0202060306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94027" y="282120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" panose="02020603060405020304" pitchFamily="18" charset="0"/>
              </a:rPr>
              <a:t>good 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380120" y="3283209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     morning </a:t>
            </a:r>
            <a:endParaRPr lang="en-US" sz="2800" i="1" dirty="0">
              <a:latin typeface="Times" panose="0202060306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 rot="16200000" flipV="1">
            <a:off x="5969127" y="2956584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52264" y="2103785"/>
            <a:ext cx="1097268" cy="247426"/>
            <a:chOff x="4125566" y="3273013"/>
            <a:chExt cx="1097268" cy="247426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 flipV="1">
            <a:off x="6223282" y="4073352"/>
            <a:ext cx="1097268" cy="247426"/>
            <a:chOff x="4125566" y="3273013"/>
            <a:chExt cx="1097268" cy="247426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45694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-578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BM Plex Sans"/>
                <a:ea typeface="IBM Plex Sans"/>
                <a:cs typeface="IBM Plex Sans"/>
                <a:sym typeface="IBM Plex San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/>
              <a:t>Alignment Variation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 bwMode="auto">
          <a:xfrm rot="5400000">
            <a:off x="4303489" y="1951194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411" y="3121108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hello everyone,   </a:t>
            </a:r>
            <a:endParaRPr lang="en-US" sz="2800" i="1" dirty="0">
              <a:latin typeface="Times" panose="0202060306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94027" y="282120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" panose="02020603060405020304" pitchFamily="18" charset="0"/>
              </a:rPr>
              <a:t>good 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380120" y="3283209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     morn </a:t>
            </a:r>
            <a:endParaRPr lang="en-US" sz="2800" i="1" dirty="0">
              <a:latin typeface="Times" panose="0202060306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 rot="16200000" flipV="1">
            <a:off x="5969127" y="2956584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92474" y="3283209"/>
            <a:ext cx="853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-</a:t>
            </a:r>
            <a:r>
              <a:rPr lang="en-US" sz="2800" i="1" dirty="0" err="1" smtClean="0">
                <a:latin typeface="Times" panose="02020603060405020304" pitchFamily="18" charset="0"/>
              </a:rPr>
              <a:t>ing</a:t>
            </a:r>
            <a:r>
              <a:rPr lang="en-US" sz="2800" i="1" dirty="0" smtClean="0">
                <a:latin typeface="Times" panose="02020603060405020304" pitchFamily="18" charset="0"/>
              </a:rPr>
              <a:t> </a:t>
            </a:r>
            <a:endParaRPr lang="en-US" sz="2800" i="1" dirty="0">
              <a:latin typeface="Times" panose="0202060306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8491" y="5489771"/>
            <a:ext cx="639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#15  Prosody is semi-autonomous 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52264" y="2103785"/>
            <a:ext cx="1097268" cy="247426"/>
            <a:chOff x="4125566" y="3273013"/>
            <a:chExt cx="1097268" cy="247426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 flipV="1">
            <a:off x="6223282" y="4073352"/>
            <a:ext cx="1097268" cy="247426"/>
            <a:chOff x="4125566" y="3273013"/>
            <a:chExt cx="1097268" cy="247426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35975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1094 -0.0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09306 0.0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00538 0.07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27" y="160868"/>
            <a:ext cx="8988425" cy="1143000"/>
          </a:xfrm>
        </p:spPr>
        <p:txBody>
          <a:bodyPr/>
          <a:lstStyle/>
          <a:p>
            <a:r>
              <a:rPr lang="en-US" sz="3600" dirty="0" smtClean="0"/>
              <a:t>Expressing Positive Feeling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683" y="2459564"/>
            <a:ext cx="6753583" cy="822971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thank you all for coming this morning </a:t>
            </a:r>
            <a:endParaRPr lang="en-US" sz="2800" i="1" dirty="0"/>
          </a:p>
        </p:txBody>
      </p:sp>
      <p:sp>
        <p:nvSpPr>
          <p:cNvPr id="4" name="AutoShape 2" descr="Image result for musical 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4" descr="Image result for musical r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65806" y="2670597"/>
            <a:ext cx="7745460" cy="2795865"/>
            <a:chOff x="365806" y="2670597"/>
            <a:chExt cx="7745460" cy="2795865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2678654" y="4059708"/>
              <a:ext cx="116695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691713" y="4059708"/>
              <a:ext cx="63203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1097318" y="4865133"/>
              <a:ext cx="70139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 flipV="1">
              <a:off x="1602920" y="4059708"/>
              <a:ext cx="1075734" cy="478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1097318" y="2670597"/>
              <a:ext cx="0" cy="21945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65806" y="339853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pitch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4556" y="509713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time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4862557" y="4059708"/>
              <a:ext cx="238427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Freeform 7"/>
            <p:cNvSpPr/>
            <p:nvPr/>
          </p:nvSpPr>
          <p:spPr bwMode="auto">
            <a:xfrm>
              <a:off x="4192850" y="3398533"/>
              <a:ext cx="392389" cy="217681"/>
            </a:xfrm>
            <a:custGeom>
              <a:avLst/>
              <a:gdLst>
                <a:gd name="connsiteX0" fmla="*/ 0 w 316194"/>
                <a:gd name="connsiteY0" fmla="*/ 324778 h 324778"/>
                <a:gd name="connsiteX1" fmla="*/ 153824 w 316194"/>
                <a:gd name="connsiteY1" fmla="*/ 38 h 324778"/>
                <a:gd name="connsiteX2" fmla="*/ 316194 w 316194"/>
                <a:gd name="connsiteY2" fmla="*/ 307686 h 32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194" h="324778">
                  <a:moveTo>
                    <a:pt x="0" y="324778"/>
                  </a:moveTo>
                  <a:cubicBezTo>
                    <a:pt x="50562" y="163832"/>
                    <a:pt x="101125" y="2887"/>
                    <a:pt x="153824" y="38"/>
                  </a:cubicBezTo>
                  <a:cubicBezTo>
                    <a:pt x="206523" y="-2811"/>
                    <a:pt x="261358" y="152437"/>
                    <a:pt x="316194" y="307686"/>
                  </a:cubicBez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0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28136"/>
            <a:ext cx="8229600" cy="1143000"/>
          </a:xfrm>
        </p:spPr>
        <p:txBody>
          <a:bodyPr/>
          <a:lstStyle/>
          <a:p>
            <a:r>
              <a:rPr lang="en-US" sz="4000" dirty="0" smtClean="0"/>
              <a:t>More Alignment Variation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854215" y="1973617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92542" y="3070757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John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 bwMode="auto">
          <a:xfrm rot="16200000" flipV="1">
            <a:off x="2519853" y="2979007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97612" y="2158439"/>
            <a:ext cx="1097268" cy="247426"/>
            <a:chOff x="4125566" y="3273013"/>
            <a:chExt cx="1097268" cy="247426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 flipV="1">
            <a:off x="2774008" y="4135156"/>
            <a:ext cx="1097268" cy="247426"/>
            <a:chOff x="4125566" y="3273013"/>
            <a:chExt cx="1097268" cy="247426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947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28136"/>
            <a:ext cx="8229600" cy="1143000"/>
          </a:xfrm>
        </p:spPr>
        <p:txBody>
          <a:bodyPr/>
          <a:lstStyle/>
          <a:p>
            <a:r>
              <a:rPr lang="en-US" sz="4000" dirty="0" smtClean="0"/>
              <a:t>More Alignment Variation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854215" y="1973617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92542" y="3070757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John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 bwMode="auto">
          <a:xfrm rot="16200000" flipV="1">
            <a:off x="2519853" y="2979007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97612" y="2158439"/>
            <a:ext cx="1097268" cy="247426"/>
            <a:chOff x="4125566" y="3273013"/>
            <a:chExt cx="1097268" cy="247426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 flipV="1">
            <a:off x="2774008" y="4135156"/>
            <a:ext cx="1097268" cy="247426"/>
            <a:chOff x="4125566" y="3273013"/>
            <a:chExt cx="1097268" cy="247426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578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24205"/>
            <a:ext cx="8229600" cy="1143000"/>
          </a:xfrm>
        </p:spPr>
        <p:txBody>
          <a:bodyPr/>
          <a:lstStyle/>
          <a:p>
            <a:r>
              <a:rPr lang="en-US" sz="4000" dirty="0" smtClean="0"/>
              <a:t>More Alignment Variation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854215" y="1973617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11569" y="2791188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Joh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 bwMode="auto">
          <a:xfrm rot="16200000" flipV="1">
            <a:off x="2519853" y="2979007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48370" y="3391440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n </a:t>
            </a:r>
            <a:endParaRPr lang="en-US" sz="28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097612" y="2158439"/>
            <a:ext cx="1097268" cy="247426"/>
            <a:chOff x="4125566" y="3273013"/>
            <a:chExt cx="1097268" cy="247426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 flipV="1">
            <a:off x="2774008" y="4135156"/>
            <a:ext cx="1097268" cy="247426"/>
            <a:chOff x="4125566" y="3273013"/>
            <a:chExt cx="1097268" cy="247426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144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14068"/>
            <a:ext cx="8229600" cy="1143000"/>
          </a:xfrm>
        </p:spPr>
        <p:txBody>
          <a:bodyPr/>
          <a:lstStyle/>
          <a:p>
            <a:r>
              <a:rPr lang="en-US" sz="4000" dirty="0" smtClean="0"/>
              <a:t>More Alignment Variation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854215" y="1973617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57779" y="2791188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" panose="02020603060405020304" pitchFamily="18" charset="0"/>
              </a:rPr>
              <a:t>John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 bwMode="auto">
          <a:xfrm rot="16200000" flipV="1">
            <a:off x="2519853" y="2979007"/>
            <a:ext cx="1605578" cy="1635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500">
                <a:srgbClr val="A3D1FF">
                  <a:alpha val="80000"/>
                </a:srgbClr>
              </a:gs>
              <a:gs pos="38000">
                <a:schemeClr val="accent1">
                  <a:lumMod val="45000"/>
                  <a:lumOff val="55000"/>
                  <a:alpha val="80000"/>
                </a:schemeClr>
              </a:gs>
              <a:gs pos="6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73064" y="3391440"/>
            <a:ext cx="61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>
                <a:latin typeface="Times" panose="02020603060405020304" pitchFamily="18" charset="0"/>
              </a:rPr>
              <a:t>ny</a:t>
            </a:r>
            <a:r>
              <a:rPr lang="en-US" sz="2800" i="1" dirty="0" smtClean="0">
                <a:latin typeface="Times" panose="02020603060405020304" pitchFamily="18" charset="0"/>
              </a:rPr>
              <a:t> 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5227011" y="859069"/>
            <a:ext cx="311014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 smtClean="0"/>
              <a:t>Strategies for alignment 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Segment Split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Epenthesis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Truncation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Undershooting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Re-alignment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Lengthening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Depend on the language </a:t>
            </a:r>
          </a:p>
          <a:p>
            <a:r>
              <a:rPr lang="en-US" sz="2000" dirty="0" smtClean="0"/>
              <a:t>and the construction 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04294" y="5975906"/>
            <a:ext cx="4685898" cy="824038"/>
            <a:chOff x="404294" y="5975906"/>
            <a:chExt cx="4685898" cy="824038"/>
          </a:xfrm>
        </p:grpSpPr>
        <p:sp>
          <p:nvSpPr>
            <p:cNvPr id="78" name="TextBox 77"/>
            <p:cNvSpPr txBox="1"/>
            <p:nvPr/>
          </p:nvSpPr>
          <p:spPr>
            <a:xfrm>
              <a:off x="404294" y="6492167"/>
              <a:ext cx="4318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en-US" sz="1400" dirty="0" err="1" smtClean="0"/>
                <a:t>Torreira</a:t>
              </a:r>
              <a:r>
                <a:rPr lang="en-US" sz="1400" dirty="0" smtClean="0"/>
                <a:t> &amp; Grice, 2018; </a:t>
              </a:r>
              <a:r>
                <a:rPr lang="en-US" sz="1400" dirty="0" err="1" smtClean="0"/>
                <a:t>Vigario</a:t>
              </a:r>
              <a:r>
                <a:rPr lang="en-US" sz="1400" dirty="0" smtClean="0"/>
                <a:t>, Cruz &amp; </a:t>
              </a:r>
              <a:r>
                <a:rPr lang="en-US" sz="1400" dirty="0" err="1" smtClean="0"/>
                <a:t>Frota</a:t>
              </a:r>
              <a:r>
                <a:rPr lang="en-US" sz="1400" dirty="0" smtClean="0"/>
                <a:t>, 2019)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4294" y="5975906"/>
              <a:ext cx="46858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/>
            </a:p>
            <a:p>
              <a:r>
                <a:rPr lang="en-US" sz="1400" baseline="16000" dirty="0" smtClean="0"/>
                <a:t>+ </a:t>
              </a:r>
              <a:r>
                <a:rPr lang="en-US" sz="1400" dirty="0" smtClean="0"/>
                <a:t>a.k.a. tone-metrical association, </a:t>
              </a:r>
              <a:r>
                <a:rPr lang="en-US" sz="1400" dirty="0" err="1" smtClean="0"/>
                <a:t>a.k.a</a:t>
              </a:r>
              <a:r>
                <a:rPr lang="en-US" sz="1400" dirty="0" smtClean="0"/>
                <a:t> tune-text conflicts</a:t>
              </a:r>
              <a:endParaRPr lang="en-US" sz="1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97612" y="2158439"/>
            <a:ext cx="1097268" cy="247426"/>
            <a:chOff x="4125566" y="3273013"/>
            <a:chExt cx="1097268" cy="247426"/>
          </a:xfrm>
        </p:grpSpPr>
        <p:cxnSp>
          <p:nvCxnSpPr>
            <p:cNvPr id="81" name="Straight Arrow Connector 80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 flipV="1">
            <a:off x="2774008" y="4135156"/>
            <a:ext cx="1097268" cy="247426"/>
            <a:chOff x="4125566" y="3273013"/>
            <a:chExt cx="1097268" cy="247426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 flipV="1">
              <a:off x="412556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V="1">
              <a:off x="430844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V="1">
              <a:off x="4491322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V="1">
              <a:off x="4674200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4857078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5039956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V="1">
              <a:off x="5222834" y="3273013"/>
              <a:ext cx="0" cy="2474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846288" y="4952497"/>
            <a:ext cx="8761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#16  Modeling Alignment Properties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(tricky since prosody is </a:t>
            </a:r>
            <a:r>
              <a:rPr lang="en-US" sz="2400" u="sng" dirty="0" smtClean="0">
                <a:solidFill>
                  <a:srgbClr val="FFFF00"/>
                </a:solidFill>
              </a:rPr>
              <a:t>semi-</a:t>
            </a:r>
            <a:r>
              <a:rPr lang="en-US" sz="2400" dirty="0" smtClean="0">
                <a:solidFill>
                  <a:srgbClr val="FFFF00"/>
                </a:solidFill>
              </a:rPr>
              <a:t> autonomous)</a:t>
            </a:r>
          </a:p>
        </p:txBody>
      </p:sp>
    </p:spTree>
    <p:extLst>
      <p:ext uri="{BB962C8B-B14F-4D97-AF65-F5344CB8AC3E}">
        <p14:creationId xmlns:p14="http://schemas.microsoft.com/office/powerpoint/2010/main" val="33480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 bwMode="auto">
          <a:xfrm>
            <a:off x="1981200" y="3213770"/>
            <a:ext cx="1426028" cy="696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33056" y="2501535"/>
            <a:ext cx="2601686" cy="696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53144" y="1815738"/>
            <a:ext cx="1502228" cy="696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3144" y="1119052"/>
            <a:ext cx="3694419" cy="737287"/>
            <a:chOff x="653144" y="1458689"/>
            <a:chExt cx="3694419" cy="737287"/>
          </a:xfrm>
        </p:grpSpPr>
        <p:sp>
          <p:nvSpPr>
            <p:cNvPr id="5" name="Oval 4"/>
            <p:cNvSpPr/>
            <p:nvPr/>
          </p:nvSpPr>
          <p:spPr bwMode="auto">
            <a:xfrm>
              <a:off x="2845335" y="1499290"/>
              <a:ext cx="1502228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653144" y="1458689"/>
              <a:ext cx="1502228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pic>
        <p:nvPicPr>
          <p:cNvPr id="18" name="boondock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65373" y="2588614"/>
            <a:ext cx="609600" cy="609600"/>
          </a:xfrm>
          <a:prstGeom prst="rect">
            <a:avLst/>
          </a:prstGeom>
        </p:spPr>
      </p:pic>
      <p:pic>
        <p:nvPicPr>
          <p:cNvPr id="19" name="i-feel-goo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89414" y="1913705"/>
            <a:ext cx="609600" cy="609600"/>
          </a:xfrm>
          <a:prstGeom prst="rect">
            <a:avLst/>
          </a:prstGeom>
        </p:spPr>
      </p:pic>
      <p:pic>
        <p:nvPicPr>
          <p:cNvPr id="20" name="i-loved-teach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93871" y="1227906"/>
            <a:ext cx="609600" cy="609600"/>
          </a:xfrm>
          <a:prstGeom prst="rect">
            <a:avLst/>
          </a:prstGeom>
        </p:spPr>
      </p:pic>
      <p:pic>
        <p:nvPicPr>
          <p:cNvPr id="6" name="there-you-go-clippe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1628" y="3257313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563"/>
            <a:ext cx="8229600" cy="4495800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I loved teaching, I love</a:t>
            </a:r>
            <a:r>
              <a:rPr lang="en-US" sz="2400" baseline="-70000" dirty="0"/>
              <a:t> </a:t>
            </a:r>
            <a:r>
              <a:rPr lang="en-US" sz="2400" dirty="0"/>
              <a:t>helping kids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I</a:t>
            </a:r>
            <a:r>
              <a:rPr lang="en-US" sz="2400" baseline="-100000" dirty="0"/>
              <a:t> </a:t>
            </a:r>
            <a:r>
              <a:rPr lang="en-US" sz="2400" dirty="0"/>
              <a:t>feel good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I also really love the Boondock Saints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 smtClean="0"/>
              <a:t>stay </a:t>
            </a:r>
            <a:r>
              <a:rPr lang="en-US" sz="2400" dirty="0"/>
              <a:t>on it … there you go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30623" y="0"/>
            <a:ext cx="8917577" cy="1143000"/>
          </a:xfrm>
        </p:spPr>
        <p:txBody>
          <a:bodyPr/>
          <a:lstStyle/>
          <a:p>
            <a:r>
              <a:rPr lang="en-US" sz="4000" dirty="0" smtClean="0"/>
              <a:t>Positive Assessment, Again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08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par>
              <p:cTn id="26"/>
            </p:par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 bwMode="auto">
          <a:xfrm>
            <a:off x="1981200" y="3213770"/>
            <a:ext cx="1426028" cy="696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33056" y="2501535"/>
            <a:ext cx="2601686" cy="696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53144" y="1815738"/>
            <a:ext cx="1502228" cy="696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3144" y="1119052"/>
            <a:ext cx="3694419" cy="737287"/>
            <a:chOff x="653144" y="1458689"/>
            <a:chExt cx="3694419" cy="737287"/>
          </a:xfrm>
        </p:grpSpPr>
        <p:sp>
          <p:nvSpPr>
            <p:cNvPr id="5" name="Oval 4"/>
            <p:cNvSpPr/>
            <p:nvPr/>
          </p:nvSpPr>
          <p:spPr bwMode="auto">
            <a:xfrm>
              <a:off x="2845335" y="1499290"/>
              <a:ext cx="1502228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653144" y="1458689"/>
              <a:ext cx="1502228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pic>
        <p:nvPicPr>
          <p:cNvPr id="18" name="boondock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65373" y="2588614"/>
            <a:ext cx="609600" cy="609600"/>
          </a:xfrm>
          <a:prstGeom prst="rect">
            <a:avLst/>
          </a:prstGeom>
        </p:spPr>
      </p:pic>
      <p:pic>
        <p:nvPicPr>
          <p:cNvPr id="19" name="i-feel-goo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89414" y="1913705"/>
            <a:ext cx="609600" cy="609600"/>
          </a:xfrm>
          <a:prstGeom prst="rect">
            <a:avLst/>
          </a:prstGeom>
        </p:spPr>
      </p:pic>
      <p:pic>
        <p:nvPicPr>
          <p:cNvPr id="20" name="i-loved-teach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93871" y="1227906"/>
            <a:ext cx="609600" cy="609600"/>
          </a:xfrm>
          <a:prstGeom prst="rect">
            <a:avLst/>
          </a:prstGeom>
        </p:spPr>
      </p:pic>
      <p:pic>
        <p:nvPicPr>
          <p:cNvPr id="6" name="there-you-go-clippe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21628" y="3257313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563"/>
            <a:ext cx="8229600" cy="4495800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 loved teaching, I love</a:t>
            </a:r>
            <a:r>
              <a:rPr lang="en-US" sz="2400" baseline="-70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helping kids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sz="2400" baseline="-100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feel good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 also really love the Boondock Saints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stay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on it … there you go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50910" y="4006101"/>
            <a:ext cx="7380522" cy="1605635"/>
            <a:chOff x="957939" y="3543306"/>
            <a:chExt cx="7380522" cy="1605635"/>
          </a:xfrm>
        </p:grpSpPr>
        <p:sp>
          <p:nvSpPr>
            <p:cNvPr id="15" name="Oval 14"/>
            <p:cNvSpPr/>
            <p:nvPr/>
          </p:nvSpPr>
          <p:spPr bwMode="auto">
            <a:xfrm>
              <a:off x="3869871" y="3543306"/>
              <a:ext cx="1502228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299857" y="4000510"/>
              <a:ext cx="1502228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957939" y="3548737"/>
              <a:ext cx="1502228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957939" y="4452255"/>
              <a:ext cx="1502228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681109" y="3995067"/>
              <a:ext cx="1657352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pic>
        <p:nvPicPr>
          <p:cNvPr id="24" name="see-that-progra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74079" y="5136441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199" y="4058189"/>
            <a:ext cx="812696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2400" dirty="0"/>
              <a:t>it's really cool like, coming up with like, you know, a program, and then like being able to see like, that program on someone else's phone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490" y="5489771"/>
            <a:ext cx="876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#14  Prosody is </a:t>
            </a:r>
            <a:r>
              <a:rPr lang="en-US" sz="2400" u="sng" dirty="0" smtClean="0">
                <a:solidFill>
                  <a:srgbClr val="FFFF00"/>
                </a:solidFill>
              </a:rPr>
              <a:t>semi</a:t>
            </a:r>
            <a:r>
              <a:rPr lang="en-US" sz="2400" dirty="0" smtClean="0">
                <a:solidFill>
                  <a:srgbClr val="FFFF00"/>
                </a:solidFill>
              </a:rPr>
              <a:t>- autonomous  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30623" y="0"/>
            <a:ext cx="8917577" cy="1143000"/>
          </a:xfrm>
        </p:spPr>
        <p:txBody>
          <a:bodyPr/>
          <a:lstStyle/>
          <a:p>
            <a:r>
              <a:rPr lang="en-US" sz="4000" dirty="0" smtClean="0"/>
              <a:t>Positive Assessment, Again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9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1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2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8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60372" y="2221522"/>
            <a:ext cx="2446544" cy="1039084"/>
            <a:chOff x="-48735" y="0"/>
            <a:chExt cx="1981937" cy="819745"/>
          </a:xfrm>
        </p:grpSpPr>
        <p:sp>
          <p:nvSpPr>
            <p:cNvPr id="10" name="Freeform 9"/>
            <p:cNvSpPr/>
            <p:nvPr/>
          </p:nvSpPr>
          <p:spPr bwMode="auto">
            <a:xfrm>
              <a:off x="541874" y="0"/>
              <a:ext cx="1391328" cy="431075"/>
            </a:xfrm>
            <a:custGeom>
              <a:avLst/>
              <a:gdLst>
                <a:gd name="connsiteX0" fmla="*/ 0 w 2770361"/>
                <a:gd name="connsiteY0" fmla="*/ 1142089 h 1142089"/>
                <a:gd name="connsiteX1" fmla="*/ 669957 w 2770361"/>
                <a:gd name="connsiteY1" fmla="*/ 834271 h 1142089"/>
                <a:gd name="connsiteX2" fmla="*/ 1222218 w 2770361"/>
                <a:gd name="connsiteY2" fmla="*/ 55673 h 1142089"/>
                <a:gd name="connsiteX3" fmla="*/ 1729212 w 2770361"/>
                <a:gd name="connsiteY3" fmla="*/ 137155 h 1142089"/>
                <a:gd name="connsiteX4" fmla="*/ 2091351 w 2770361"/>
                <a:gd name="connsiteY4" fmla="*/ 734683 h 1142089"/>
                <a:gd name="connsiteX5" fmla="*/ 2471596 w 2770361"/>
                <a:gd name="connsiteY5" fmla="*/ 988180 h 1142089"/>
                <a:gd name="connsiteX6" fmla="*/ 2770361 w 2770361"/>
                <a:gd name="connsiteY6" fmla="*/ 1006287 h 1142089"/>
                <a:gd name="connsiteX0" fmla="*/ 0 w 3294733"/>
                <a:gd name="connsiteY0" fmla="*/ 1255041 h 1255041"/>
                <a:gd name="connsiteX1" fmla="*/ 1194329 w 3294733"/>
                <a:gd name="connsiteY1" fmla="*/ 834271 h 1255041"/>
                <a:gd name="connsiteX2" fmla="*/ 1746590 w 3294733"/>
                <a:gd name="connsiteY2" fmla="*/ 55673 h 1255041"/>
                <a:gd name="connsiteX3" fmla="*/ 2253584 w 3294733"/>
                <a:gd name="connsiteY3" fmla="*/ 137155 h 1255041"/>
                <a:gd name="connsiteX4" fmla="*/ 2615723 w 3294733"/>
                <a:gd name="connsiteY4" fmla="*/ 734683 h 1255041"/>
                <a:gd name="connsiteX5" fmla="*/ 2995968 w 3294733"/>
                <a:gd name="connsiteY5" fmla="*/ 988180 h 1255041"/>
                <a:gd name="connsiteX6" fmla="*/ 3294733 w 3294733"/>
                <a:gd name="connsiteY6" fmla="*/ 1006287 h 1255041"/>
                <a:gd name="connsiteX0" fmla="*/ 0 w 3294733"/>
                <a:gd name="connsiteY0" fmla="*/ 1255041 h 1255041"/>
                <a:gd name="connsiteX1" fmla="*/ 1194329 w 3294733"/>
                <a:gd name="connsiteY1" fmla="*/ 834271 h 1255041"/>
                <a:gd name="connsiteX2" fmla="*/ 1746590 w 3294733"/>
                <a:gd name="connsiteY2" fmla="*/ 55673 h 1255041"/>
                <a:gd name="connsiteX3" fmla="*/ 2253584 w 3294733"/>
                <a:gd name="connsiteY3" fmla="*/ 137155 h 1255041"/>
                <a:gd name="connsiteX4" fmla="*/ 2615723 w 3294733"/>
                <a:gd name="connsiteY4" fmla="*/ 734683 h 1255041"/>
                <a:gd name="connsiteX5" fmla="*/ 2995968 w 3294733"/>
                <a:gd name="connsiteY5" fmla="*/ 988180 h 1255041"/>
                <a:gd name="connsiteX6" fmla="*/ 3294733 w 3294733"/>
                <a:gd name="connsiteY6" fmla="*/ 1006287 h 1255041"/>
                <a:gd name="connsiteX0" fmla="*/ 0 w 3294733"/>
                <a:gd name="connsiteY0" fmla="*/ 1255041 h 1255041"/>
                <a:gd name="connsiteX1" fmla="*/ 1194329 w 3294733"/>
                <a:gd name="connsiteY1" fmla="*/ 834271 h 1255041"/>
                <a:gd name="connsiteX2" fmla="*/ 1746590 w 3294733"/>
                <a:gd name="connsiteY2" fmla="*/ 55673 h 1255041"/>
                <a:gd name="connsiteX3" fmla="*/ 2253584 w 3294733"/>
                <a:gd name="connsiteY3" fmla="*/ 137155 h 1255041"/>
                <a:gd name="connsiteX4" fmla="*/ 2615723 w 3294733"/>
                <a:gd name="connsiteY4" fmla="*/ 734683 h 1255041"/>
                <a:gd name="connsiteX5" fmla="*/ 3294733 w 3294733"/>
                <a:gd name="connsiteY5" fmla="*/ 1006287 h 1255041"/>
                <a:gd name="connsiteX0" fmla="*/ 0 w 2796363"/>
                <a:gd name="connsiteY0" fmla="*/ 1255041 h 1255041"/>
                <a:gd name="connsiteX1" fmla="*/ 1194329 w 2796363"/>
                <a:gd name="connsiteY1" fmla="*/ 834271 h 1255041"/>
                <a:gd name="connsiteX2" fmla="*/ 1746590 w 2796363"/>
                <a:gd name="connsiteY2" fmla="*/ 55673 h 1255041"/>
                <a:gd name="connsiteX3" fmla="*/ 2253584 w 2796363"/>
                <a:gd name="connsiteY3" fmla="*/ 137155 h 1255041"/>
                <a:gd name="connsiteX4" fmla="*/ 2615723 w 2796363"/>
                <a:gd name="connsiteY4" fmla="*/ 734683 h 1255041"/>
                <a:gd name="connsiteX5" fmla="*/ 2796363 w 2796363"/>
                <a:gd name="connsiteY5" fmla="*/ 870745 h 1255041"/>
                <a:gd name="connsiteX0" fmla="*/ 0 w 2796363"/>
                <a:gd name="connsiteY0" fmla="*/ 1255041 h 1255041"/>
                <a:gd name="connsiteX1" fmla="*/ 291001 w 2796363"/>
                <a:gd name="connsiteY1" fmla="*/ 1162549 h 1255041"/>
                <a:gd name="connsiteX2" fmla="*/ 1194329 w 2796363"/>
                <a:gd name="connsiteY2" fmla="*/ 834271 h 1255041"/>
                <a:gd name="connsiteX3" fmla="*/ 1746590 w 2796363"/>
                <a:gd name="connsiteY3" fmla="*/ 55673 h 1255041"/>
                <a:gd name="connsiteX4" fmla="*/ 2253584 w 2796363"/>
                <a:gd name="connsiteY4" fmla="*/ 137155 h 1255041"/>
                <a:gd name="connsiteX5" fmla="*/ 2615723 w 2796363"/>
                <a:gd name="connsiteY5" fmla="*/ 734683 h 1255041"/>
                <a:gd name="connsiteX6" fmla="*/ 2796363 w 2796363"/>
                <a:gd name="connsiteY6" fmla="*/ 870745 h 1255041"/>
                <a:gd name="connsiteX0" fmla="*/ 0 w 2796363"/>
                <a:gd name="connsiteY0" fmla="*/ 1255041 h 1255041"/>
                <a:gd name="connsiteX1" fmla="*/ 291001 w 2796363"/>
                <a:gd name="connsiteY1" fmla="*/ 1162549 h 1255041"/>
                <a:gd name="connsiteX2" fmla="*/ 1194329 w 2796363"/>
                <a:gd name="connsiteY2" fmla="*/ 834271 h 1255041"/>
                <a:gd name="connsiteX3" fmla="*/ 1746590 w 2796363"/>
                <a:gd name="connsiteY3" fmla="*/ 55673 h 1255041"/>
                <a:gd name="connsiteX4" fmla="*/ 2253584 w 2796363"/>
                <a:gd name="connsiteY4" fmla="*/ 137155 h 1255041"/>
                <a:gd name="connsiteX5" fmla="*/ 2615723 w 2796363"/>
                <a:gd name="connsiteY5" fmla="*/ 734683 h 1255041"/>
                <a:gd name="connsiteX6" fmla="*/ 2796363 w 2796363"/>
                <a:gd name="connsiteY6" fmla="*/ 870745 h 1255041"/>
                <a:gd name="connsiteX0" fmla="*/ 0 w 2796363"/>
                <a:gd name="connsiteY0" fmla="*/ 1255041 h 1255041"/>
                <a:gd name="connsiteX1" fmla="*/ 373340 w 2796363"/>
                <a:gd name="connsiteY1" fmla="*/ 1198694 h 1255041"/>
                <a:gd name="connsiteX2" fmla="*/ 1194329 w 2796363"/>
                <a:gd name="connsiteY2" fmla="*/ 834271 h 1255041"/>
                <a:gd name="connsiteX3" fmla="*/ 1746590 w 2796363"/>
                <a:gd name="connsiteY3" fmla="*/ 55673 h 1255041"/>
                <a:gd name="connsiteX4" fmla="*/ 2253584 w 2796363"/>
                <a:gd name="connsiteY4" fmla="*/ 137155 h 1255041"/>
                <a:gd name="connsiteX5" fmla="*/ 2615723 w 2796363"/>
                <a:gd name="connsiteY5" fmla="*/ 734683 h 1255041"/>
                <a:gd name="connsiteX6" fmla="*/ 2796363 w 2796363"/>
                <a:gd name="connsiteY6" fmla="*/ 870745 h 1255041"/>
                <a:gd name="connsiteX0" fmla="*/ 0 w 2796363"/>
                <a:gd name="connsiteY0" fmla="*/ 1255041 h 1255041"/>
                <a:gd name="connsiteX1" fmla="*/ 373340 w 2796363"/>
                <a:gd name="connsiteY1" fmla="*/ 1198694 h 1255041"/>
                <a:gd name="connsiteX2" fmla="*/ 1194329 w 2796363"/>
                <a:gd name="connsiteY2" fmla="*/ 834271 h 1255041"/>
                <a:gd name="connsiteX3" fmla="*/ 1746590 w 2796363"/>
                <a:gd name="connsiteY3" fmla="*/ 55673 h 1255041"/>
                <a:gd name="connsiteX4" fmla="*/ 2253584 w 2796363"/>
                <a:gd name="connsiteY4" fmla="*/ 137155 h 1255041"/>
                <a:gd name="connsiteX5" fmla="*/ 2615723 w 2796363"/>
                <a:gd name="connsiteY5" fmla="*/ 734683 h 1255041"/>
                <a:gd name="connsiteX6" fmla="*/ 2796363 w 2796363"/>
                <a:gd name="connsiteY6" fmla="*/ 870745 h 1255041"/>
                <a:gd name="connsiteX0" fmla="*/ 0 w 2796363"/>
                <a:gd name="connsiteY0" fmla="*/ 1255041 h 1255041"/>
                <a:gd name="connsiteX1" fmla="*/ 373340 w 2796363"/>
                <a:gd name="connsiteY1" fmla="*/ 1198694 h 1255041"/>
                <a:gd name="connsiteX2" fmla="*/ 1194329 w 2796363"/>
                <a:gd name="connsiteY2" fmla="*/ 834271 h 1255041"/>
                <a:gd name="connsiteX3" fmla="*/ 1746590 w 2796363"/>
                <a:gd name="connsiteY3" fmla="*/ 55673 h 1255041"/>
                <a:gd name="connsiteX4" fmla="*/ 2253584 w 2796363"/>
                <a:gd name="connsiteY4" fmla="*/ 137155 h 1255041"/>
                <a:gd name="connsiteX5" fmla="*/ 2615723 w 2796363"/>
                <a:gd name="connsiteY5" fmla="*/ 734683 h 1255041"/>
                <a:gd name="connsiteX6" fmla="*/ 2796363 w 2796363"/>
                <a:gd name="connsiteY6" fmla="*/ 870745 h 125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6363" h="1255041">
                  <a:moveTo>
                    <a:pt x="0" y="1255041"/>
                  </a:moveTo>
                  <a:cubicBezTo>
                    <a:pt x="48500" y="1239626"/>
                    <a:pt x="182952" y="1241714"/>
                    <a:pt x="373340" y="1198694"/>
                  </a:cubicBezTo>
                  <a:cubicBezTo>
                    <a:pt x="923421" y="1069830"/>
                    <a:pt x="965454" y="1024774"/>
                    <a:pt x="1194329" y="834271"/>
                  </a:cubicBezTo>
                  <a:cubicBezTo>
                    <a:pt x="1423204" y="643768"/>
                    <a:pt x="1570048" y="171859"/>
                    <a:pt x="1746590" y="55673"/>
                  </a:cubicBezTo>
                  <a:cubicBezTo>
                    <a:pt x="1923133" y="-60513"/>
                    <a:pt x="2108729" y="23987"/>
                    <a:pt x="2253584" y="137155"/>
                  </a:cubicBezTo>
                  <a:cubicBezTo>
                    <a:pt x="2398439" y="250323"/>
                    <a:pt x="2525260" y="612418"/>
                    <a:pt x="2615723" y="734683"/>
                  </a:cubicBezTo>
                  <a:cubicBezTo>
                    <a:pt x="2706186" y="856948"/>
                    <a:pt x="2654903" y="814161"/>
                    <a:pt x="2796363" y="870745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41874" y="456118"/>
              <a:ext cx="1391327" cy="236664"/>
            </a:xfrm>
            <a:custGeom>
              <a:avLst/>
              <a:gdLst>
                <a:gd name="connsiteX0" fmla="*/ 0 w 2670772"/>
                <a:gd name="connsiteY0" fmla="*/ 921933 h 921933"/>
                <a:gd name="connsiteX1" fmla="*/ 669956 w 2670772"/>
                <a:gd name="connsiteY1" fmla="*/ 740864 h 921933"/>
                <a:gd name="connsiteX2" fmla="*/ 1167897 w 2670772"/>
                <a:gd name="connsiteY2" fmla="*/ 98068 h 921933"/>
                <a:gd name="connsiteX3" fmla="*/ 1620570 w 2670772"/>
                <a:gd name="connsiteY3" fmla="*/ 43747 h 921933"/>
                <a:gd name="connsiteX4" fmla="*/ 1991762 w 2670772"/>
                <a:gd name="connsiteY4" fmla="*/ 505474 h 921933"/>
                <a:gd name="connsiteX5" fmla="*/ 2281473 w 2670772"/>
                <a:gd name="connsiteY5" fmla="*/ 795185 h 921933"/>
                <a:gd name="connsiteX6" fmla="*/ 2670772 w 2670772"/>
                <a:gd name="connsiteY6" fmla="*/ 876666 h 92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0772" h="921933">
                  <a:moveTo>
                    <a:pt x="0" y="921933"/>
                  </a:moveTo>
                  <a:cubicBezTo>
                    <a:pt x="237653" y="900054"/>
                    <a:pt x="475307" y="878175"/>
                    <a:pt x="669956" y="740864"/>
                  </a:cubicBezTo>
                  <a:cubicBezTo>
                    <a:pt x="864606" y="603553"/>
                    <a:pt x="1009461" y="214254"/>
                    <a:pt x="1167897" y="98068"/>
                  </a:cubicBezTo>
                  <a:cubicBezTo>
                    <a:pt x="1326333" y="-18118"/>
                    <a:pt x="1483259" y="-24154"/>
                    <a:pt x="1620570" y="43747"/>
                  </a:cubicBezTo>
                  <a:cubicBezTo>
                    <a:pt x="1757881" y="111648"/>
                    <a:pt x="1881612" y="380234"/>
                    <a:pt x="1991762" y="505474"/>
                  </a:cubicBezTo>
                  <a:cubicBezTo>
                    <a:pt x="2101913" y="630714"/>
                    <a:pt x="2168305" y="733320"/>
                    <a:pt x="2281473" y="795185"/>
                  </a:cubicBezTo>
                  <a:cubicBezTo>
                    <a:pt x="2394641" y="857050"/>
                    <a:pt x="2670772" y="876666"/>
                    <a:pt x="2670772" y="876666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60270" y="278331"/>
              <a:ext cx="485205" cy="267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pitch</a:t>
              </a:r>
              <a:endPara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-48735" y="552656"/>
              <a:ext cx="612206" cy="267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energy</a:t>
              </a:r>
              <a:endParaRPr lang="en-US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15979" y="2231683"/>
            <a:ext cx="2661934" cy="1021394"/>
            <a:chOff x="-17636" y="0"/>
            <a:chExt cx="1950837" cy="786719"/>
          </a:xfrm>
        </p:grpSpPr>
        <p:sp>
          <p:nvSpPr>
            <p:cNvPr id="6" name="Freeform 5"/>
            <p:cNvSpPr/>
            <p:nvPr/>
          </p:nvSpPr>
          <p:spPr bwMode="auto">
            <a:xfrm>
              <a:off x="541874" y="0"/>
              <a:ext cx="1391327" cy="416750"/>
            </a:xfrm>
            <a:custGeom>
              <a:avLst/>
              <a:gdLst>
                <a:gd name="connsiteX0" fmla="*/ 0 w 2770361"/>
                <a:gd name="connsiteY0" fmla="*/ 1142089 h 1142089"/>
                <a:gd name="connsiteX1" fmla="*/ 669957 w 2770361"/>
                <a:gd name="connsiteY1" fmla="*/ 834271 h 1142089"/>
                <a:gd name="connsiteX2" fmla="*/ 1222218 w 2770361"/>
                <a:gd name="connsiteY2" fmla="*/ 55673 h 1142089"/>
                <a:gd name="connsiteX3" fmla="*/ 1729212 w 2770361"/>
                <a:gd name="connsiteY3" fmla="*/ 137155 h 1142089"/>
                <a:gd name="connsiteX4" fmla="*/ 2091351 w 2770361"/>
                <a:gd name="connsiteY4" fmla="*/ 734683 h 1142089"/>
                <a:gd name="connsiteX5" fmla="*/ 2471596 w 2770361"/>
                <a:gd name="connsiteY5" fmla="*/ 988180 h 1142089"/>
                <a:gd name="connsiteX6" fmla="*/ 2770361 w 2770361"/>
                <a:gd name="connsiteY6" fmla="*/ 1006287 h 1142089"/>
                <a:gd name="connsiteX0" fmla="*/ 0 w 3294733"/>
                <a:gd name="connsiteY0" fmla="*/ 1255041 h 1255041"/>
                <a:gd name="connsiteX1" fmla="*/ 1194329 w 3294733"/>
                <a:gd name="connsiteY1" fmla="*/ 834271 h 1255041"/>
                <a:gd name="connsiteX2" fmla="*/ 1746590 w 3294733"/>
                <a:gd name="connsiteY2" fmla="*/ 55673 h 1255041"/>
                <a:gd name="connsiteX3" fmla="*/ 2253584 w 3294733"/>
                <a:gd name="connsiteY3" fmla="*/ 137155 h 1255041"/>
                <a:gd name="connsiteX4" fmla="*/ 2615723 w 3294733"/>
                <a:gd name="connsiteY4" fmla="*/ 734683 h 1255041"/>
                <a:gd name="connsiteX5" fmla="*/ 2995968 w 3294733"/>
                <a:gd name="connsiteY5" fmla="*/ 988180 h 1255041"/>
                <a:gd name="connsiteX6" fmla="*/ 3294733 w 3294733"/>
                <a:gd name="connsiteY6" fmla="*/ 1006287 h 1255041"/>
                <a:gd name="connsiteX0" fmla="*/ 0 w 3294733"/>
                <a:gd name="connsiteY0" fmla="*/ 1255041 h 1255041"/>
                <a:gd name="connsiteX1" fmla="*/ 1194329 w 3294733"/>
                <a:gd name="connsiteY1" fmla="*/ 834271 h 1255041"/>
                <a:gd name="connsiteX2" fmla="*/ 1746590 w 3294733"/>
                <a:gd name="connsiteY2" fmla="*/ 55673 h 1255041"/>
                <a:gd name="connsiteX3" fmla="*/ 2253584 w 3294733"/>
                <a:gd name="connsiteY3" fmla="*/ 137155 h 1255041"/>
                <a:gd name="connsiteX4" fmla="*/ 2615723 w 3294733"/>
                <a:gd name="connsiteY4" fmla="*/ 734683 h 1255041"/>
                <a:gd name="connsiteX5" fmla="*/ 2995968 w 3294733"/>
                <a:gd name="connsiteY5" fmla="*/ 988180 h 1255041"/>
                <a:gd name="connsiteX6" fmla="*/ 3294733 w 3294733"/>
                <a:gd name="connsiteY6" fmla="*/ 1006287 h 1255041"/>
                <a:gd name="connsiteX0" fmla="*/ 0 w 3294733"/>
                <a:gd name="connsiteY0" fmla="*/ 1255041 h 1255041"/>
                <a:gd name="connsiteX1" fmla="*/ 1194329 w 3294733"/>
                <a:gd name="connsiteY1" fmla="*/ 834271 h 1255041"/>
                <a:gd name="connsiteX2" fmla="*/ 1746590 w 3294733"/>
                <a:gd name="connsiteY2" fmla="*/ 55673 h 1255041"/>
                <a:gd name="connsiteX3" fmla="*/ 2253584 w 3294733"/>
                <a:gd name="connsiteY3" fmla="*/ 137155 h 1255041"/>
                <a:gd name="connsiteX4" fmla="*/ 2615723 w 3294733"/>
                <a:gd name="connsiteY4" fmla="*/ 734683 h 1255041"/>
                <a:gd name="connsiteX5" fmla="*/ 3294733 w 3294733"/>
                <a:gd name="connsiteY5" fmla="*/ 1006287 h 1255041"/>
                <a:gd name="connsiteX0" fmla="*/ 0 w 2796363"/>
                <a:gd name="connsiteY0" fmla="*/ 1255041 h 1255041"/>
                <a:gd name="connsiteX1" fmla="*/ 1194329 w 2796363"/>
                <a:gd name="connsiteY1" fmla="*/ 834271 h 1255041"/>
                <a:gd name="connsiteX2" fmla="*/ 1746590 w 2796363"/>
                <a:gd name="connsiteY2" fmla="*/ 55673 h 1255041"/>
                <a:gd name="connsiteX3" fmla="*/ 2253584 w 2796363"/>
                <a:gd name="connsiteY3" fmla="*/ 137155 h 1255041"/>
                <a:gd name="connsiteX4" fmla="*/ 2615723 w 2796363"/>
                <a:gd name="connsiteY4" fmla="*/ 734683 h 1255041"/>
                <a:gd name="connsiteX5" fmla="*/ 2796363 w 2796363"/>
                <a:gd name="connsiteY5" fmla="*/ 870745 h 1255041"/>
                <a:gd name="connsiteX0" fmla="*/ 0 w 2796363"/>
                <a:gd name="connsiteY0" fmla="*/ 1255041 h 1255041"/>
                <a:gd name="connsiteX1" fmla="*/ 291001 w 2796363"/>
                <a:gd name="connsiteY1" fmla="*/ 1162549 h 1255041"/>
                <a:gd name="connsiteX2" fmla="*/ 1194329 w 2796363"/>
                <a:gd name="connsiteY2" fmla="*/ 834271 h 1255041"/>
                <a:gd name="connsiteX3" fmla="*/ 1746590 w 2796363"/>
                <a:gd name="connsiteY3" fmla="*/ 55673 h 1255041"/>
                <a:gd name="connsiteX4" fmla="*/ 2253584 w 2796363"/>
                <a:gd name="connsiteY4" fmla="*/ 137155 h 1255041"/>
                <a:gd name="connsiteX5" fmla="*/ 2615723 w 2796363"/>
                <a:gd name="connsiteY5" fmla="*/ 734683 h 1255041"/>
                <a:gd name="connsiteX6" fmla="*/ 2796363 w 2796363"/>
                <a:gd name="connsiteY6" fmla="*/ 870745 h 1255041"/>
                <a:gd name="connsiteX0" fmla="*/ 0 w 2796363"/>
                <a:gd name="connsiteY0" fmla="*/ 1255041 h 1255041"/>
                <a:gd name="connsiteX1" fmla="*/ 291001 w 2796363"/>
                <a:gd name="connsiteY1" fmla="*/ 1162549 h 1255041"/>
                <a:gd name="connsiteX2" fmla="*/ 1194329 w 2796363"/>
                <a:gd name="connsiteY2" fmla="*/ 834271 h 1255041"/>
                <a:gd name="connsiteX3" fmla="*/ 1746590 w 2796363"/>
                <a:gd name="connsiteY3" fmla="*/ 55673 h 1255041"/>
                <a:gd name="connsiteX4" fmla="*/ 2253584 w 2796363"/>
                <a:gd name="connsiteY4" fmla="*/ 137155 h 1255041"/>
                <a:gd name="connsiteX5" fmla="*/ 2615723 w 2796363"/>
                <a:gd name="connsiteY5" fmla="*/ 734683 h 1255041"/>
                <a:gd name="connsiteX6" fmla="*/ 2796363 w 2796363"/>
                <a:gd name="connsiteY6" fmla="*/ 870745 h 1255041"/>
                <a:gd name="connsiteX0" fmla="*/ 0 w 2796363"/>
                <a:gd name="connsiteY0" fmla="*/ 1255041 h 1255041"/>
                <a:gd name="connsiteX1" fmla="*/ 373340 w 2796363"/>
                <a:gd name="connsiteY1" fmla="*/ 1198694 h 1255041"/>
                <a:gd name="connsiteX2" fmla="*/ 1194329 w 2796363"/>
                <a:gd name="connsiteY2" fmla="*/ 834271 h 1255041"/>
                <a:gd name="connsiteX3" fmla="*/ 1746590 w 2796363"/>
                <a:gd name="connsiteY3" fmla="*/ 55673 h 1255041"/>
                <a:gd name="connsiteX4" fmla="*/ 2253584 w 2796363"/>
                <a:gd name="connsiteY4" fmla="*/ 137155 h 1255041"/>
                <a:gd name="connsiteX5" fmla="*/ 2615723 w 2796363"/>
                <a:gd name="connsiteY5" fmla="*/ 734683 h 1255041"/>
                <a:gd name="connsiteX6" fmla="*/ 2796363 w 2796363"/>
                <a:gd name="connsiteY6" fmla="*/ 870745 h 1255041"/>
                <a:gd name="connsiteX0" fmla="*/ 0 w 2796363"/>
                <a:gd name="connsiteY0" fmla="*/ 1255041 h 1255041"/>
                <a:gd name="connsiteX1" fmla="*/ 373340 w 2796363"/>
                <a:gd name="connsiteY1" fmla="*/ 1198694 h 1255041"/>
                <a:gd name="connsiteX2" fmla="*/ 1194329 w 2796363"/>
                <a:gd name="connsiteY2" fmla="*/ 834271 h 1255041"/>
                <a:gd name="connsiteX3" fmla="*/ 1746590 w 2796363"/>
                <a:gd name="connsiteY3" fmla="*/ 55673 h 1255041"/>
                <a:gd name="connsiteX4" fmla="*/ 2253584 w 2796363"/>
                <a:gd name="connsiteY4" fmla="*/ 137155 h 1255041"/>
                <a:gd name="connsiteX5" fmla="*/ 2615723 w 2796363"/>
                <a:gd name="connsiteY5" fmla="*/ 734683 h 1255041"/>
                <a:gd name="connsiteX6" fmla="*/ 2796363 w 2796363"/>
                <a:gd name="connsiteY6" fmla="*/ 870745 h 1255041"/>
                <a:gd name="connsiteX0" fmla="*/ 0 w 2796363"/>
                <a:gd name="connsiteY0" fmla="*/ 1255041 h 1255041"/>
                <a:gd name="connsiteX1" fmla="*/ 373340 w 2796363"/>
                <a:gd name="connsiteY1" fmla="*/ 1198694 h 1255041"/>
                <a:gd name="connsiteX2" fmla="*/ 1194329 w 2796363"/>
                <a:gd name="connsiteY2" fmla="*/ 834271 h 1255041"/>
                <a:gd name="connsiteX3" fmla="*/ 1746590 w 2796363"/>
                <a:gd name="connsiteY3" fmla="*/ 55673 h 1255041"/>
                <a:gd name="connsiteX4" fmla="*/ 2253584 w 2796363"/>
                <a:gd name="connsiteY4" fmla="*/ 137155 h 1255041"/>
                <a:gd name="connsiteX5" fmla="*/ 2615723 w 2796363"/>
                <a:gd name="connsiteY5" fmla="*/ 734683 h 1255041"/>
                <a:gd name="connsiteX6" fmla="*/ 2796363 w 2796363"/>
                <a:gd name="connsiteY6" fmla="*/ 870745 h 1255041"/>
                <a:gd name="connsiteX0" fmla="*/ 0 w 3297584"/>
                <a:gd name="connsiteY0" fmla="*/ 1255041 h 1255041"/>
                <a:gd name="connsiteX1" fmla="*/ 373340 w 3297584"/>
                <a:gd name="connsiteY1" fmla="*/ 1198694 h 1255041"/>
                <a:gd name="connsiteX2" fmla="*/ 1194329 w 3297584"/>
                <a:gd name="connsiteY2" fmla="*/ 834271 h 1255041"/>
                <a:gd name="connsiteX3" fmla="*/ 1746590 w 3297584"/>
                <a:gd name="connsiteY3" fmla="*/ 55673 h 1255041"/>
                <a:gd name="connsiteX4" fmla="*/ 2253584 w 3297584"/>
                <a:gd name="connsiteY4" fmla="*/ 137155 h 1255041"/>
                <a:gd name="connsiteX5" fmla="*/ 2615723 w 3297584"/>
                <a:gd name="connsiteY5" fmla="*/ 734683 h 1255041"/>
                <a:gd name="connsiteX6" fmla="*/ 3297584 w 3297584"/>
                <a:gd name="connsiteY6" fmla="*/ 1015955 h 1255041"/>
                <a:gd name="connsiteX0" fmla="*/ 0 w 3297584"/>
                <a:gd name="connsiteY0" fmla="*/ 1243978 h 1243978"/>
                <a:gd name="connsiteX1" fmla="*/ 373340 w 3297584"/>
                <a:gd name="connsiteY1" fmla="*/ 1187631 h 1243978"/>
                <a:gd name="connsiteX2" fmla="*/ 1194329 w 3297584"/>
                <a:gd name="connsiteY2" fmla="*/ 823208 h 1243978"/>
                <a:gd name="connsiteX3" fmla="*/ 1746590 w 3297584"/>
                <a:gd name="connsiteY3" fmla="*/ 44610 h 1243978"/>
                <a:gd name="connsiteX4" fmla="*/ 2245230 w 3297584"/>
                <a:gd name="connsiteY4" fmla="*/ 162394 h 1243978"/>
                <a:gd name="connsiteX5" fmla="*/ 2615723 w 3297584"/>
                <a:gd name="connsiteY5" fmla="*/ 723620 h 1243978"/>
                <a:gd name="connsiteX6" fmla="*/ 3297584 w 3297584"/>
                <a:gd name="connsiteY6" fmla="*/ 1004892 h 1243978"/>
                <a:gd name="connsiteX0" fmla="*/ 273989 w 2970109"/>
                <a:gd name="connsiteY0" fmla="*/ 1280281 h 1280281"/>
                <a:gd name="connsiteX1" fmla="*/ 45865 w 2970109"/>
                <a:gd name="connsiteY1" fmla="*/ 1187631 h 1280281"/>
                <a:gd name="connsiteX2" fmla="*/ 866854 w 2970109"/>
                <a:gd name="connsiteY2" fmla="*/ 823208 h 1280281"/>
                <a:gd name="connsiteX3" fmla="*/ 1419115 w 2970109"/>
                <a:gd name="connsiteY3" fmla="*/ 44610 h 1280281"/>
                <a:gd name="connsiteX4" fmla="*/ 1917755 w 2970109"/>
                <a:gd name="connsiteY4" fmla="*/ 162394 h 1280281"/>
                <a:gd name="connsiteX5" fmla="*/ 2288248 w 2970109"/>
                <a:gd name="connsiteY5" fmla="*/ 723620 h 1280281"/>
                <a:gd name="connsiteX6" fmla="*/ 2970109 w 2970109"/>
                <a:gd name="connsiteY6" fmla="*/ 1004892 h 1280281"/>
                <a:gd name="connsiteX0" fmla="*/ 273989 w 2970109"/>
                <a:gd name="connsiteY0" fmla="*/ 1280281 h 1280281"/>
                <a:gd name="connsiteX1" fmla="*/ 45865 w 2970109"/>
                <a:gd name="connsiteY1" fmla="*/ 1187631 h 1280281"/>
                <a:gd name="connsiteX2" fmla="*/ 866854 w 2970109"/>
                <a:gd name="connsiteY2" fmla="*/ 823208 h 1280281"/>
                <a:gd name="connsiteX3" fmla="*/ 1419115 w 2970109"/>
                <a:gd name="connsiteY3" fmla="*/ 44610 h 1280281"/>
                <a:gd name="connsiteX4" fmla="*/ 1917755 w 2970109"/>
                <a:gd name="connsiteY4" fmla="*/ 162394 h 1280281"/>
                <a:gd name="connsiteX5" fmla="*/ 2288248 w 2970109"/>
                <a:gd name="connsiteY5" fmla="*/ 723620 h 1280281"/>
                <a:gd name="connsiteX6" fmla="*/ 2970109 w 2970109"/>
                <a:gd name="connsiteY6" fmla="*/ 1004892 h 1280281"/>
                <a:gd name="connsiteX0" fmla="*/ 273989 w 2970109"/>
                <a:gd name="connsiteY0" fmla="*/ 1280281 h 1280281"/>
                <a:gd name="connsiteX1" fmla="*/ 45865 w 2970109"/>
                <a:gd name="connsiteY1" fmla="*/ 1187631 h 1280281"/>
                <a:gd name="connsiteX2" fmla="*/ 866854 w 2970109"/>
                <a:gd name="connsiteY2" fmla="*/ 823208 h 1280281"/>
                <a:gd name="connsiteX3" fmla="*/ 1419115 w 2970109"/>
                <a:gd name="connsiteY3" fmla="*/ 44610 h 1280281"/>
                <a:gd name="connsiteX4" fmla="*/ 1917755 w 2970109"/>
                <a:gd name="connsiteY4" fmla="*/ 162394 h 1280281"/>
                <a:gd name="connsiteX5" fmla="*/ 2288248 w 2970109"/>
                <a:gd name="connsiteY5" fmla="*/ 723620 h 1280281"/>
                <a:gd name="connsiteX6" fmla="*/ 2970109 w 2970109"/>
                <a:gd name="connsiteY6" fmla="*/ 1004892 h 1280281"/>
                <a:gd name="connsiteX0" fmla="*/ 273989 w 2970109"/>
                <a:gd name="connsiteY0" fmla="*/ 1280281 h 1280281"/>
                <a:gd name="connsiteX1" fmla="*/ 45865 w 2970109"/>
                <a:gd name="connsiteY1" fmla="*/ 1187631 h 1280281"/>
                <a:gd name="connsiteX2" fmla="*/ 866854 w 2970109"/>
                <a:gd name="connsiteY2" fmla="*/ 823208 h 1280281"/>
                <a:gd name="connsiteX3" fmla="*/ 1419115 w 2970109"/>
                <a:gd name="connsiteY3" fmla="*/ 44610 h 1280281"/>
                <a:gd name="connsiteX4" fmla="*/ 1917755 w 2970109"/>
                <a:gd name="connsiteY4" fmla="*/ 162394 h 1280281"/>
                <a:gd name="connsiteX5" fmla="*/ 2288248 w 2970109"/>
                <a:gd name="connsiteY5" fmla="*/ 723620 h 1280281"/>
                <a:gd name="connsiteX6" fmla="*/ 2970109 w 2970109"/>
                <a:gd name="connsiteY6" fmla="*/ 1004892 h 1280281"/>
                <a:gd name="connsiteX0" fmla="*/ 10530 w 2706650"/>
                <a:gd name="connsiteY0" fmla="*/ 1280281 h 1280281"/>
                <a:gd name="connsiteX1" fmla="*/ 99846 w 2706650"/>
                <a:gd name="connsiteY1" fmla="*/ 1236036 h 1280281"/>
                <a:gd name="connsiteX2" fmla="*/ 603395 w 2706650"/>
                <a:gd name="connsiteY2" fmla="*/ 823208 h 1280281"/>
                <a:gd name="connsiteX3" fmla="*/ 1155656 w 2706650"/>
                <a:gd name="connsiteY3" fmla="*/ 44610 h 1280281"/>
                <a:gd name="connsiteX4" fmla="*/ 1654296 w 2706650"/>
                <a:gd name="connsiteY4" fmla="*/ 162394 h 1280281"/>
                <a:gd name="connsiteX5" fmla="*/ 2024789 w 2706650"/>
                <a:gd name="connsiteY5" fmla="*/ 723620 h 1280281"/>
                <a:gd name="connsiteX6" fmla="*/ 2706650 w 2706650"/>
                <a:gd name="connsiteY6" fmla="*/ 1004892 h 1280281"/>
                <a:gd name="connsiteX0" fmla="*/ 0 w 2696120"/>
                <a:gd name="connsiteY0" fmla="*/ 1280281 h 1280281"/>
                <a:gd name="connsiteX1" fmla="*/ 592865 w 2696120"/>
                <a:gd name="connsiteY1" fmla="*/ 823208 h 1280281"/>
                <a:gd name="connsiteX2" fmla="*/ 1145126 w 2696120"/>
                <a:gd name="connsiteY2" fmla="*/ 44610 h 1280281"/>
                <a:gd name="connsiteX3" fmla="*/ 1643766 w 2696120"/>
                <a:gd name="connsiteY3" fmla="*/ 162394 h 1280281"/>
                <a:gd name="connsiteX4" fmla="*/ 2014259 w 2696120"/>
                <a:gd name="connsiteY4" fmla="*/ 723620 h 1280281"/>
                <a:gd name="connsiteX5" fmla="*/ 2696120 w 2696120"/>
                <a:gd name="connsiteY5" fmla="*/ 1004892 h 1280281"/>
                <a:gd name="connsiteX0" fmla="*/ 0 w 2696120"/>
                <a:gd name="connsiteY0" fmla="*/ 1302294 h 1302294"/>
                <a:gd name="connsiteX1" fmla="*/ 592865 w 2696120"/>
                <a:gd name="connsiteY1" fmla="*/ 845221 h 1302294"/>
                <a:gd name="connsiteX2" fmla="*/ 1145126 w 2696120"/>
                <a:gd name="connsiteY2" fmla="*/ 66623 h 1302294"/>
                <a:gd name="connsiteX3" fmla="*/ 1643766 w 2696120"/>
                <a:gd name="connsiteY3" fmla="*/ 184407 h 1302294"/>
                <a:gd name="connsiteX4" fmla="*/ 2014259 w 2696120"/>
                <a:gd name="connsiteY4" fmla="*/ 745633 h 1302294"/>
                <a:gd name="connsiteX5" fmla="*/ 2696120 w 2696120"/>
                <a:gd name="connsiteY5" fmla="*/ 1026905 h 1302294"/>
                <a:gd name="connsiteX0" fmla="*/ 0 w 2696120"/>
                <a:gd name="connsiteY0" fmla="*/ 1282476 h 1282476"/>
                <a:gd name="connsiteX1" fmla="*/ 592865 w 2696120"/>
                <a:gd name="connsiteY1" fmla="*/ 825403 h 1282476"/>
                <a:gd name="connsiteX2" fmla="*/ 1145126 w 2696120"/>
                <a:gd name="connsiteY2" fmla="*/ 46805 h 1282476"/>
                <a:gd name="connsiteX3" fmla="*/ 1643766 w 2696120"/>
                <a:gd name="connsiteY3" fmla="*/ 164589 h 1282476"/>
                <a:gd name="connsiteX4" fmla="*/ 2196920 w 2696120"/>
                <a:gd name="connsiteY4" fmla="*/ 798423 h 1282476"/>
                <a:gd name="connsiteX5" fmla="*/ 2696120 w 2696120"/>
                <a:gd name="connsiteY5" fmla="*/ 1007087 h 1282476"/>
                <a:gd name="connsiteX0" fmla="*/ 0 w 2696120"/>
                <a:gd name="connsiteY0" fmla="*/ 1292453 h 1292453"/>
                <a:gd name="connsiteX1" fmla="*/ 592865 w 2696120"/>
                <a:gd name="connsiteY1" fmla="*/ 835380 h 1292453"/>
                <a:gd name="connsiteX2" fmla="*/ 1256310 w 2696120"/>
                <a:gd name="connsiteY2" fmla="*/ 44681 h 1292453"/>
                <a:gd name="connsiteX3" fmla="*/ 1643766 w 2696120"/>
                <a:gd name="connsiteY3" fmla="*/ 174566 h 1292453"/>
                <a:gd name="connsiteX4" fmla="*/ 2196920 w 2696120"/>
                <a:gd name="connsiteY4" fmla="*/ 808400 h 1292453"/>
                <a:gd name="connsiteX5" fmla="*/ 2696120 w 2696120"/>
                <a:gd name="connsiteY5" fmla="*/ 1017064 h 1292453"/>
                <a:gd name="connsiteX0" fmla="*/ 0 w 2696120"/>
                <a:gd name="connsiteY0" fmla="*/ 1261245 h 1261245"/>
                <a:gd name="connsiteX1" fmla="*/ 592865 w 2696120"/>
                <a:gd name="connsiteY1" fmla="*/ 804172 h 1261245"/>
                <a:gd name="connsiteX2" fmla="*/ 1256310 w 2696120"/>
                <a:gd name="connsiteY2" fmla="*/ 13473 h 1261245"/>
                <a:gd name="connsiteX3" fmla="*/ 1643766 w 2696120"/>
                <a:gd name="connsiteY3" fmla="*/ 143358 h 1261245"/>
                <a:gd name="connsiteX4" fmla="*/ 2196920 w 2696120"/>
                <a:gd name="connsiteY4" fmla="*/ 777192 h 1261245"/>
                <a:gd name="connsiteX5" fmla="*/ 2696120 w 2696120"/>
                <a:gd name="connsiteY5" fmla="*/ 985856 h 1261245"/>
                <a:gd name="connsiteX0" fmla="*/ 0 w 2696120"/>
                <a:gd name="connsiteY0" fmla="*/ 1276594 h 1276594"/>
                <a:gd name="connsiteX1" fmla="*/ 592865 w 2696120"/>
                <a:gd name="connsiteY1" fmla="*/ 819521 h 1276594"/>
                <a:gd name="connsiteX2" fmla="*/ 1256310 w 2696120"/>
                <a:gd name="connsiteY2" fmla="*/ 28822 h 1276594"/>
                <a:gd name="connsiteX3" fmla="*/ 1707300 w 2696120"/>
                <a:gd name="connsiteY3" fmla="*/ 231312 h 1276594"/>
                <a:gd name="connsiteX4" fmla="*/ 2196920 w 2696120"/>
                <a:gd name="connsiteY4" fmla="*/ 792541 h 1276594"/>
                <a:gd name="connsiteX5" fmla="*/ 2696120 w 2696120"/>
                <a:gd name="connsiteY5" fmla="*/ 1001205 h 1276594"/>
                <a:gd name="connsiteX0" fmla="*/ 0 w 2696120"/>
                <a:gd name="connsiteY0" fmla="*/ 1244062 h 1244062"/>
                <a:gd name="connsiteX1" fmla="*/ 592865 w 2696120"/>
                <a:gd name="connsiteY1" fmla="*/ 786989 h 1244062"/>
                <a:gd name="connsiteX2" fmla="*/ 1343669 w 2696120"/>
                <a:gd name="connsiteY2" fmla="*/ 32596 h 1244062"/>
                <a:gd name="connsiteX3" fmla="*/ 1707300 w 2696120"/>
                <a:gd name="connsiteY3" fmla="*/ 198780 h 1244062"/>
                <a:gd name="connsiteX4" fmla="*/ 2196920 w 2696120"/>
                <a:gd name="connsiteY4" fmla="*/ 760009 h 1244062"/>
                <a:gd name="connsiteX5" fmla="*/ 2696120 w 2696120"/>
                <a:gd name="connsiteY5" fmla="*/ 968673 h 1244062"/>
                <a:gd name="connsiteX0" fmla="*/ 0 w 2696120"/>
                <a:gd name="connsiteY0" fmla="*/ 1213335 h 1213335"/>
                <a:gd name="connsiteX1" fmla="*/ 592865 w 2696120"/>
                <a:gd name="connsiteY1" fmla="*/ 756262 h 1213335"/>
                <a:gd name="connsiteX2" fmla="*/ 1343669 w 2696120"/>
                <a:gd name="connsiteY2" fmla="*/ 1869 h 1213335"/>
                <a:gd name="connsiteX3" fmla="*/ 1707300 w 2696120"/>
                <a:gd name="connsiteY3" fmla="*/ 168053 h 1213335"/>
                <a:gd name="connsiteX4" fmla="*/ 2196920 w 2696120"/>
                <a:gd name="connsiteY4" fmla="*/ 729282 h 1213335"/>
                <a:gd name="connsiteX5" fmla="*/ 2696120 w 2696120"/>
                <a:gd name="connsiteY5" fmla="*/ 937946 h 12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6120" h="1213335">
                  <a:moveTo>
                    <a:pt x="0" y="1213335"/>
                  </a:moveTo>
                  <a:cubicBezTo>
                    <a:pt x="123514" y="1118112"/>
                    <a:pt x="368920" y="958173"/>
                    <a:pt x="592865" y="756262"/>
                  </a:cubicBezTo>
                  <a:cubicBezTo>
                    <a:pt x="816810" y="554351"/>
                    <a:pt x="1126165" y="15197"/>
                    <a:pt x="1343669" y="1869"/>
                  </a:cubicBezTo>
                  <a:cubicBezTo>
                    <a:pt x="1561173" y="-11459"/>
                    <a:pt x="1565092" y="46818"/>
                    <a:pt x="1707300" y="168053"/>
                  </a:cubicBezTo>
                  <a:cubicBezTo>
                    <a:pt x="1849509" y="289289"/>
                    <a:pt x="2032117" y="600967"/>
                    <a:pt x="2196920" y="729282"/>
                  </a:cubicBezTo>
                  <a:cubicBezTo>
                    <a:pt x="2361723" y="857597"/>
                    <a:pt x="2554660" y="881362"/>
                    <a:pt x="2696120" y="937946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41874" y="429323"/>
              <a:ext cx="1391327" cy="236664"/>
            </a:xfrm>
            <a:custGeom>
              <a:avLst/>
              <a:gdLst>
                <a:gd name="connsiteX0" fmla="*/ 0 w 2670772"/>
                <a:gd name="connsiteY0" fmla="*/ 921933 h 921933"/>
                <a:gd name="connsiteX1" fmla="*/ 669956 w 2670772"/>
                <a:gd name="connsiteY1" fmla="*/ 740864 h 921933"/>
                <a:gd name="connsiteX2" fmla="*/ 1167897 w 2670772"/>
                <a:gd name="connsiteY2" fmla="*/ 98068 h 921933"/>
                <a:gd name="connsiteX3" fmla="*/ 1620570 w 2670772"/>
                <a:gd name="connsiteY3" fmla="*/ 43747 h 921933"/>
                <a:gd name="connsiteX4" fmla="*/ 1991762 w 2670772"/>
                <a:gd name="connsiteY4" fmla="*/ 505474 h 921933"/>
                <a:gd name="connsiteX5" fmla="*/ 2281473 w 2670772"/>
                <a:gd name="connsiteY5" fmla="*/ 795185 h 921933"/>
                <a:gd name="connsiteX6" fmla="*/ 2670772 w 2670772"/>
                <a:gd name="connsiteY6" fmla="*/ 876666 h 92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0772" h="921933">
                  <a:moveTo>
                    <a:pt x="0" y="921933"/>
                  </a:moveTo>
                  <a:cubicBezTo>
                    <a:pt x="237653" y="900054"/>
                    <a:pt x="475307" y="878175"/>
                    <a:pt x="669956" y="740864"/>
                  </a:cubicBezTo>
                  <a:cubicBezTo>
                    <a:pt x="864606" y="603553"/>
                    <a:pt x="1009461" y="214254"/>
                    <a:pt x="1167897" y="98068"/>
                  </a:cubicBezTo>
                  <a:cubicBezTo>
                    <a:pt x="1326333" y="-18118"/>
                    <a:pt x="1483259" y="-24154"/>
                    <a:pt x="1620570" y="43747"/>
                  </a:cubicBezTo>
                  <a:cubicBezTo>
                    <a:pt x="1757881" y="111648"/>
                    <a:pt x="1881612" y="380234"/>
                    <a:pt x="1991762" y="505474"/>
                  </a:cubicBezTo>
                  <a:cubicBezTo>
                    <a:pt x="2101913" y="630714"/>
                    <a:pt x="2168305" y="733320"/>
                    <a:pt x="2281473" y="795185"/>
                  </a:cubicBezTo>
                  <a:cubicBezTo>
                    <a:pt x="2394641" y="857050"/>
                    <a:pt x="2670772" y="876666"/>
                    <a:pt x="2670772" y="876666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91369" y="251536"/>
              <a:ext cx="438947" cy="260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pitch</a:t>
              </a:r>
              <a:endPara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-17636" y="525951"/>
              <a:ext cx="553840" cy="260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energy</a:t>
              </a:r>
              <a:endParaRPr lang="en-US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65604" y="141652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Aligned peaks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20258" y="141652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 pitch peak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6652" y="13806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Late Peak Construction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821933" y="6431622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(c.f. </a:t>
            </a:r>
            <a:r>
              <a:rPr lang="en-US" dirty="0" err="1" smtClean="0"/>
              <a:t>Pierrehumbert</a:t>
            </a:r>
            <a:r>
              <a:rPr lang="en-US" dirty="0" smtClean="0"/>
              <a:t> &amp; Steele, 1989, etc.)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76372" y="3861283"/>
            <a:ext cx="8694680" cy="2587382"/>
            <a:chOff x="276372" y="3861283"/>
            <a:chExt cx="8694680" cy="2587382"/>
          </a:xfrm>
        </p:grpSpPr>
        <p:grpSp>
          <p:nvGrpSpPr>
            <p:cNvPr id="27" name="Group 26"/>
            <p:cNvGrpSpPr/>
            <p:nvPr/>
          </p:nvGrpSpPr>
          <p:grpSpPr>
            <a:xfrm>
              <a:off x="276372" y="3861283"/>
              <a:ext cx="8599418" cy="1807370"/>
              <a:chOff x="276372" y="4457183"/>
              <a:chExt cx="8599418" cy="180737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372" y="4457183"/>
                <a:ext cx="4515480" cy="180737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219" y="4616922"/>
                <a:ext cx="3828571" cy="1257143"/>
              </a:xfrm>
              <a:prstGeom prst="rect">
                <a:avLst/>
              </a:prstGeom>
            </p:spPr>
          </p:pic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2182495" y="5038285"/>
                <a:ext cx="10274" cy="47899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5715093" y="5200959"/>
                <a:ext cx="10274" cy="47899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6667153" y="4836544"/>
                <a:ext cx="10274" cy="47899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2142141" y="4733433"/>
                <a:ext cx="10274" cy="47899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pic>
          <p:nvPicPr>
            <p:cNvPr id="28" name="marmalade-suggestive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8361452" y="5615610"/>
              <a:ext cx="609600" cy="609600"/>
            </a:xfrm>
            <a:prstGeom prst="rect">
              <a:avLst/>
            </a:prstGeom>
          </p:spPr>
        </p:pic>
        <p:pic>
          <p:nvPicPr>
            <p:cNvPr id="29" name="the-marmalade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4177912" y="5839065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0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8022" y="345952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suggesting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066712" y="1215311"/>
            <a:ext cx="2449127" cy="1001624"/>
            <a:chOff x="4066712" y="1215311"/>
            <a:chExt cx="2449127" cy="1001624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5816840" y="1727622"/>
              <a:ext cx="125178" cy="338856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650409" y="1351728"/>
              <a:ext cx="8654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offering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62270" y="1215311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threatening</a:t>
              </a:r>
              <a:endParaRPr lang="en-US" sz="16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4066712" y="1593711"/>
              <a:ext cx="630821" cy="623224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123344" y="3201513"/>
            <a:ext cx="2616004" cy="584775"/>
            <a:chOff x="5123344" y="3201513"/>
            <a:chExt cx="2616004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6142436" y="3201513"/>
              <a:ext cx="15969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correcting</a:t>
              </a:r>
            </a:p>
            <a:p>
              <a:r>
                <a:rPr lang="en-US" sz="1600" dirty="0" smtClean="0"/>
                <a:t>misconceptions</a:t>
              </a:r>
              <a:endParaRPr lang="en-US" sz="1600" dirty="0"/>
            </a:p>
          </p:txBody>
        </p:sp>
        <p:cxnSp>
          <p:nvCxnSpPr>
            <p:cNvPr id="30" name="Straight Connector 29"/>
            <p:cNvCxnSpPr>
              <a:stCxn id="7" idx="3"/>
              <a:endCxn id="9" idx="1"/>
            </p:cNvCxnSpPr>
            <p:nvPr/>
          </p:nvCxnSpPr>
          <p:spPr>
            <a:xfrm flipV="1">
              <a:off x="5123344" y="3493901"/>
              <a:ext cx="1019092" cy="134896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000492" y="1990858"/>
            <a:ext cx="1663805" cy="1438116"/>
            <a:chOff x="5000492" y="1990858"/>
            <a:chExt cx="1663805" cy="1438116"/>
          </a:xfrm>
        </p:grpSpPr>
        <p:sp>
          <p:nvSpPr>
            <p:cNvPr id="11" name="TextBox 10"/>
            <p:cNvSpPr txBox="1"/>
            <p:nvPr/>
          </p:nvSpPr>
          <p:spPr>
            <a:xfrm>
              <a:off x="5353732" y="2066478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inviting </a:t>
              </a:r>
              <a:endParaRPr lang="en-US" sz="16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6279948" y="1990858"/>
              <a:ext cx="384349" cy="142332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000492" y="2500969"/>
              <a:ext cx="661235" cy="928005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054516" y="3894954"/>
            <a:ext cx="3479189" cy="1918448"/>
            <a:chOff x="2054516" y="3894954"/>
            <a:chExt cx="3479189" cy="1918448"/>
          </a:xfrm>
        </p:grpSpPr>
        <p:sp>
          <p:nvSpPr>
            <p:cNvPr id="6" name="TextBox 5"/>
            <p:cNvSpPr txBox="1"/>
            <p:nvPr/>
          </p:nvSpPr>
          <p:spPr>
            <a:xfrm>
              <a:off x="3415647" y="5474848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laughing</a:t>
              </a:r>
              <a:endParaRPr lang="en-US" sz="1600" dirty="0"/>
            </a:p>
          </p:txBody>
        </p:sp>
        <p:cxnSp>
          <p:nvCxnSpPr>
            <p:cNvPr id="19" name="Straight Connector 18"/>
            <p:cNvCxnSpPr>
              <a:stCxn id="28" idx="0"/>
            </p:cNvCxnSpPr>
            <p:nvPr/>
          </p:nvCxnSpPr>
          <p:spPr>
            <a:xfrm flipV="1">
              <a:off x="2625089" y="5029252"/>
              <a:ext cx="450766" cy="427490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354926" y="5247228"/>
              <a:ext cx="368400" cy="339961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054516" y="5456742"/>
              <a:ext cx="1141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playing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64556" y="4657520"/>
              <a:ext cx="8691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shared </a:t>
              </a:r>
            </a:p>
            <a:p>
              <a:r>
                <a:rPr lang="en-US" sz="1600" dirty="0" smtClean="0"/>
                <a:t>feeling</a:t>
              </a:r>
              <a:endParaRPr lang="en-US" sz="160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874426" y="5659145"/>
              <a:ext cx="541221" cy="369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694935" y="3894954"/>
              <a:ext cx="229419" cy="681546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644680" y="3645254"/>
            <a:ext cx="2228676" cy="1319045"/>
            <a:chOff x="1644680" y="3645254"/>
            <a:chExt cx="2228676" cy="1319045"/>
          </a:xfrm>
        </p:grpSpPr>
        <p:sp>
          <p:nvSpPr>
            <p:cNvPr id="8" name="TextBox 7"/>
            <p:cNvSpPr txBox="1"/>
            <p:nvPr/>
          </p:nvSpPr>
          <p:spPr>
            <a:xfrm>
              <a:off x="2797820" y="4625745"/>
              <a:ext cx="1059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imagining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31203" y="3645254"/>
              <a:ext cx="1220206" cy="338554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reminiscing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4680" y="4247946"/>
              <a:ext cx="1277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speculating </a:t>
              </a:r>
              <a:endParaRPr lang="en-US" sz="16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3537149" y="3716735"/>
              <a:ext cx="336207" cy="74459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3125959" y="4065784"/>
              <a:ext cx="203456" cy="525786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598998" y="4055696"/>
              <a:ext cx="198822" cy="180400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8998" y="4599455"/>
              <a:ext cx="202709" cy="213671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099378" y="1636584"/>
            <a:ext cx="3425621" cy="3731768"/>
            <a:chOff x="5099378" y="1636584"/>
            <a:chExt cx="3425621" cy="3731768"/>
          </a:xfrm>
        </p:grpSpPr>
        <p:sp>
          <p:nvSpPr>
            <p:cNvPr id="10" name="TextBox 9"/>
            <p:cNvSpPr txBox="1"/>
            <p:nvPr/>
          </p:nvSpPr>
          <p:spPr>
            <a:xfrm>
              <a:off x="6543984" y="4783577"/>
              <a:ext cx="1165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partial </a:t>
              </a:r>
            </a:p>
            <a:p>
              <a:r>
                <a:rPr lang="en-US" sz="1600" dirty="0" smtClean="0"/>
                <a:t>agreement</a:t>
              </a:r>
              <a:endParaRPr lang="en-US" sz="16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5099378" y="3841976"/>
              <a:ext cx="611501" cy="334746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50409" y="4063060"/>
              <a:ext cx="11753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expressing</a:t>
              </a:r>
            </a:p>
            <a:p>
              <a:r>
                <a:rPr lang="en-US" sz="1600" dirty="0" smtClean="0"/>
                <a:t>approval </a:t>
              </a:r>
              <a:endParaRPr lang="en-US" sz="1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5461134" y="4605033"/>
              <a:ext cx="249745" cy="143788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344676" y="2629472"/>
              <a:ext cx="1180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incredulity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37432" y="1636584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inviting </a:t>
              </a:r>
            </a:p>
            <a:p>
              <a:r>
                <a:rPr lang="en-US" sz="1600" dirty="0" smtClean="0"/>
                <a:t>inference</a:t>
              </a:r>
              <a:endParaRPr lang="en-US" sz="16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285156" y="3072186"/>
              <a:ext cx="301980" cy="326511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9" idx="0"/>
            </p:cNvCxnSpPr>
            <p:nvPr/>
          </p:nvCxnSpPr>
          <p:spPr>
            <a:xfrm flipV="1">
              <a:off x="6940892" y="2303653"/>
              <a:ext cx="133420" cy="897860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614787" y="3946244"/>
              <a:ext cx="8899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mixed</a:t>
              </a:r>
            </a:p>
            <a:p>
              <a:r>
                <a:rPr lang="en-US" sz="1600" dirty="0" smtClean="0"/>
                <a:t>feelings</a:t>
              </a:r>
              <a:endParaRPr lang="en-US" sz="1600" dirty="0"/>
            </a:p>
          </p:txBody>
        </p:sp>
        <p:cxnSp>
          <p:nvCxnSpPr>
            <p:cNvPr id="43" name="Straight Connector 42"/>
            <p:cNvCxnSpPr>
              <a:stCxn id="10" idx="1"/>
            </p:cNvCxnSpPr>
            <p:nvPr/>
          </p:nvCxnSpPr>
          <p:spPr>
            <a:xfrm flipH="1" flipV="1">
              <a:off x="5526006" y="5018788"/>
              <a:ext cx="1017978" cy="57177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371493" y="4546604"/>
              <a:ext cx="381155" cy="368062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07790" y="3880077"/>
              <a:ext cx="109780" cy="880114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587136" y="2331415"/>
              <a:ext cx="165512" cy="291624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3094613" y="1118946"/>
            <a:ext cx="1442288" cy="2340574"/>
            <a:chOff x="3094613" y="1118946"/>
            <a:chExt cx="1442288" cy="2340574"/>
          </a:xfrm>
        </p:grpSpPr>
        <p:sp>
          <p:nvSpPr>
            <p:cNvPr id="12" name="TextBox 11"/>
            <p:cNvSpPr txBox="1"/>
            <p:nvPr/>
          </p:nvSpPr>
          <p:spPr>
            <a:xfrm>
              <a:off x="3094613" y="2148216"/>
              <a:ext cx="1141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requesting</a:t>
              </a:r>
              <a:endParaRPr lang="en-US" sz="16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897801" y="2565773"/>
              <a:ext cx="639100" cy="893747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217242" y="1118946"/>
              <a:ext cx="10615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asking </a:t>
              </a:r>
            </a:p>
            <a:p>
              <a:r>
                <a:rPr lang="en-US" sz="1600" dirty="0" smtClean="0"/>
                <a:t>questions</a:t>
              </a:r>
              <a:endParaRPr lang="en-US" sz="1600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3528806" y="1756103"/>
              <a:ext cx="7020" cy="476753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69224" y="1499920"/>
            <a:ext cx="2659615" cy="4141488"/>
            <a:chOff x="669224" y="1499920"/>
            <a:chExt cx="2659615" cy="414148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003050" y="1912372"/>
              <a:ext cx="325789" cy="304563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669224" y="1499920"/>
              <a:ext cx="2548018" cy="4141488"/>
              <a:chOff x="669224" y="1499920"/>
              <a:chExt cx="2548018" cy="414148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69224" y="1600463"/>
                <a:ext cx="2467649" cy="4040945"/>
                <a:chOff x="669224" y="1600463"/>
                <a:chExt cx="2467649" cy="4040945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1117039" y="4413319"/>
                  <a:ext cx="0" cy="372272"/>
                </a:xfrm>
                <a:prstGeom prst="line">
                  <a:avLst/>
                </a:prstGeom>
                <a:ln w="76200">
                  <a:solidFill>
                    <a:schemeClr val="tx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 flipV="1">
                  <a:off x="2554781" y="3216424"/>
                  <a:ext cx="202761" cy="418618"/>
                </a:xfrm>
                <a:prstGeom prst="line">
                  <a:avLst/>
                </a:prstGeom>
                <a:ln w="76200">
                  <a:solidFill>
                    <a:schemeClr val="tx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415059" y="2257622"/>
                  <a:ext cx="114114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grounding</a:t>
                  </a:r>
                  <a:endParaRPr lang="en-US" sz="1600" dirty="0"/>
                </a:p>
              </p:txBody>
            </p:sp>
            <p:cxnSp>
              <p:nvCxnSpPr>
                <p:cNvPr id="24" name="Straight Connector 23"/>
                <p:cNvCxnSpPr>
                  <a:stCxn id="22" idx="0"/>
                </p:cNvCxnSpPr>
                <p:nvPr/>
              </p:nvCxnSpPr>
              <p:spPr>
                <a:xfrm flipH="1" flipV="1">
                  <a:off x="1851410" y="1959750"/>
                  <a:ext cx="134222" cy="297872"/>
                </a:xfrm>
                <a:prstGeom prst="line">
                  <a:avLst/>
                </a:prstGeom>
                <a:ln w="76200">
                  <a:solidFill>
                    <a:schemeClr val="tx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566130" y="5387849"/>
                  <a:ext cx="488386" cy="253559"/>
                </a:xfrm>
                <a:prstGeom prst="line">
                  <a:avLst/>
                </a:prstGeom>
                <a:ln w="76200">
                  <a:solidFill>
                    <a:schemeClr val="tx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205483" y="2614762"/>
                  <a:ext cx="145875" cy="235343"/>
                </a:xfrm>
                <a:prstGeom prst="line">
                  <a:avLst/>
                </a:prstGeom>
                <a:ln w="76200">
                  <a:solidFill>
                    <a:schemeClr val="tx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737516" y="4810411"/>
                  <a:ext cx="800219" cy="584775"/>
                </a:xfrm>
                <a:prstGeom prst="rect">
                  <a:avLst/>
                </a:prstGeom>
                <a:ln w="190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losing</a:t>
                  </a:r>
                </a:p>
                <a:p>
                  <a:r>
                    <a:rPr lang="en-US" sz="1600" dirty="0" smtClean="0"/>
                    <a:t>control</a:t>
                  </a:r>
                  <a:endParaRPr lang="en-US" sz="16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921570" y="1600463"/>
                  <a:ext cx="22153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seeking confirmation</a:t>
                  </a:r>
                  <a:endParaRPr lang="en-US" sz="16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69224" y="4015398"/>
                  <a:ext cx="8915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distress</a:t>
                  </a:r>
                  <a:endParaRPr lang="en-US" sz="1600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797456" y="2850105"/>
                  <a:ext cx="10502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new topic</a:t>
                  </a:r>
                  <a:endParaRPr lang="en-US" sz="16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99089" y="3345944"/>
                  <a:ext cx="1164101" cy="338554"/>
                </a:xfrm>
                <a:prstGeom prst="rect">
                  <a:avLst/>
                </a:prstGeom>
                <a:ln w="190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storytelling</a:t>
                  </a:r>
                  <a:endParaRPr lang="en-US" sz="1600" dirty="0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022954" y="3596308"/>
                  <a:ext cx="232633" cy="233612"/>
                </a:xfrm>
                <a:prstGeom prst="line">
                  <a:avLst/>
                </a:prstGeom>
                <a:ln w="76200">
                  <a:solidFill>
                    <a:schemeClr val="tx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/>
            </p:nvCxnSpPr>
            <p:spPr>
              <a:xfrm flipV="1">
                <a:off x="3018420" y="1499920"/>
                <a:ext cx="198822" cy="180400"/>
              </a:xfrm>
              <a:prstGeom prst="line">
                <a:avLst/>
              </a:prstGeom>
              <a:ln w="76200">
                <a:solidFill>
                  <a:schemeClr val="tx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137"/>
          </a:xfrm>
        </p:spPr>
        <p:txBody>
          <a:bodyPr/>
          <a:lstStyle/>
          <a:p>
            <a:r>
              <a:rPr lang="en-US" sz="3600" dirty="0" smtClean="0"/>
              <a:t>Meanings in English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9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H="1">
            <a:off x="5816840" y="1727622"/>
            <a:ext cx="125178" cy="338856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50409" y="1351728"/>
            <a:ext cx="865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offering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15647" y="5474848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laughing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48022" y="345952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suggesting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7820" y="4625745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2436" y="3201513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correcting</a:t>
            </a:r>
          </a:p>
          <a:p>
            <a:r>
              <a:rPr lang="en-US" sz="1600" dirty="0" smtClean="0"/>
              <a:t>misconceptions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543984" y="4783577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partial </a:t>
            </a:r>
          </a:p>
          <a:p>
            <a:r>
              <a:rPr lang="en-US" sz="1600" dirty="0" smtClean="0"/>
              <a:t>agreement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3732" y="2066478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inviting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4613" y="2148216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requesting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2270" y="121531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threatening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31203" y="3645254"/>
            <a:ext cx="1220206" cy="338554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reminiscing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44680" y="4247946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speculating 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17039" y="4413319"/>
            <a:ext cx="0" cy="372272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66712" y="1593711"/>
            <a:ext cx="630821" cy="623224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554781" y="3216424"/>
            <a:ext cx="202761" cy="418618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8" idx="0"/>
          </p:cNvCxnSpPr>
          <p:nvPr/>
        </p:nvCxnSpPr>
        <p:spPr>
          <a:xfrm flipV="1">
            <a:off x="2625089" y="5029252"/>
            <a:ext cx="450766" cy="427490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099378" y="3841976"/>
            <a:ext cx="611501" cy="334746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15059" y="2257622"/>
            <a:ext cx="1141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grounding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897801" y="2565773"/>
            <a:ext cx="639100" cy="893747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/>
        </p:nvCxnSpPr>
        <p:spPr>
          <a:xfrm flipH="1" flipV="1">
            <a:off x="1851410" y="1959750"/>
            <a:ext cx="134222" cy="297872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66130" y="5387849"/>
            <a:ext cx="488386" cy="253559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50409" y="4063060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expressing</a:t>
            </a:r>
          </a:p>
          <a:p>
            <a:r>
              <a:rPr lang="en-US" sz="1600" dirty="0" smtClean="0"/>
              <a:t>approval 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354926" y="5247228"/>
            <a:ext cx="368400" cy="339961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54516" y="5456742"/>
            <a:ext cx="1141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playing</a:t>
            </a:r>
            <a:endParaRPr lang="en-US" sz="16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5483" y="2614762"/>
            <a:ext cx="145875" cy="235343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3"/>
            <a:endCxn id="9" idx="1"/>
          </p:cNvCxnSpPr>
          <p:nvPr/>
        </p:nvCxnSpPr>
        <p:spPr>
          <a:xfrm flipV="1">
            <a:off x="5123344" y="3493901"/>
            <a:ext cx="1019092" cy="134896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61134" y="4605033"/>
            <a:ext cx="249745" cy="143788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7516" y="4810411"/>
            <a:ext cx="800219" cy="584775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losing</a:t>
            </a:r>
          </a:p>
          <a:p>
            <a:r>
              <a:rPr lang="en-US" sz="1600" dirty="0" smtClean="0"/>
              <a:t>control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344676" y="2629472"/>
            <a:ext cx="1180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incredulity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737432" y="163658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inviting </a:t>
            </a:r>
          </a:p>
          <a:p>
            <a:r>
              <a:rPr lang="en-US" sz="1600" dirty="0" smtClean="0"/>
              <a:t>inference</a:t>
            </a:r>
            <a:endParaRPr lang="en-US" sz="1600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285156" y="3072186"/>
            <a:ext cx="301980" cy="326511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0"/>
          </p:cNvCxnSpPr>
          <p:nvPr/>
        </p:nvCxnSpPr>
        <p:spPr>
          <a:xfrm flipV="1">
            <a:off x="6940892" y="2303653"/>
            <a:ext cx="133420" cy="897860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21570" y="1600463"/>
            <a:ext cx="2215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seeking confirmation</a:t>
            </a:r>
            <a:endParaRPr lang="en-US" sz="16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003050" y="1912372"/>
            <a:ext cx="325789" cy="304563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14787" y="3946244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mixed</a:t>
            </a:r>
          </a:p>
          <a:p>
            <a:r>
              <a:rPr lang="en-US" sz="1600" dirty="0" smtClean="0"/>
              <a:t>feelings</a:t>
            </a:r>
            <a:endParaRPr lang="en-US" sz="1600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279948" y="1990858"/>
            <a:ext cx="384349" cy="142332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000492" y="2500969"/>
            <a:ext cx="661235" cy="928005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9224" y="4015398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distress</a:t>
            </a:r>
            <a:endParaRPr lang="en-US" sz="1600" dirty="0"/>
          </a:p>
        </p:txBody>
      </p:sp>
      <p:cxnSp>
        <p:nvCxnSpPr>
          <p:cNvPr id="43" name="Straight Connector 42"/>
          <p:cNvCxnSpPr>
            <a:stCxn id="10" idx="1"/>
          </p:cNvCxnSpPr>
          <p:nvPr/>
        </p:nvCxnSpPr>
        <p:spPr>
          <a:xfrm flipH="1" flipV="1">
            <a:off x="5526006" y="5018788"/>
            <a:ext cx="1017978" cy="57177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97456" y="285010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topic</a:t>
            </a:r>
            <a:endParaRPr lang="en-US" sz="1600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537149" y="3716735"/>
            <a:ext cx="336207" cy="74459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64556" y="4657520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shared </a:t>
            </a:r>
          </a:p>
          <a:p>
            <a:r>
              <a:rPr lang="en-US" sz="1600" dirty="0" smtClean="0"/>
              <a:t>feeling</a:t>
            </a:r>
            <a:endParaRPr lang="en-US" sz="16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874426" y="5659145"/>
            <a:ext cx="541221" cy="369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371493" y="4546604"/>
            <a:ext cx="381155" cy="368062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94935" y="3894954"/>
            <a:ext cx="229419" cy="681546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125959" y="4065784"/>
            <a:ext cx="203456" cy="525786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598998" y="4055696"/>
            <a:ext cx="198822" cy="180400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598998" y="4599455"/>
            <a:ext cx="202709" cy="213671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007790" y="3880077"/>
            <a:ext cx="109780" cy="880114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7587136" y="2331415"/>
            <a:ext cx="165512" cy="291624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9089" y="3345944"/>
            <a:ext cx="1164101" cy="338554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storytelling</a:t>
            </a:r>
            <a:endParaRPr lang="en-US" sz="16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2022954" y="3596308"/>
            <a:ext cx="232633" cy="233612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17242" y="1118946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asking </a:t>
            </a:r>
          </a:p>
          <a:p>
            <a:r>
              <a:rPr lang="en-US" sz="1600" dirty="0" smtClean="0"/>
              <a:t>questions</a:t>
            </a:r>
            <a:endParaRPr lang="en-US" sz="1600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3528806" y="1756103"/>
            <a:ext cx="7020" cy="476753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018420" y="1499920"/>
            <a:ext cx="198822" cy="180400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137"/>
          </a:xfrm>
        </p:spPr>
        <p:txBody>
          <a:bodyPr/>
          <a:lstStyle/>
          <a:p>
            <a:r>
              <a:rPr lang="en-US" sz="3600" dirty="0" smtClean="0"/>
              <a:t>Meanings in English</a:t>
            </a:r>
            <a:endParaRPr lang="en-US" sz="3600" dirty="0"/>
          </a:p>
        </p:txBody>
      </p:sp>
      <p:sp>
        <p:nvSpPr>
          <p:cNvPr id="65" name="Rectangle 64"/>
          <p:cNvSpPr/>
          <p:nvPr/>
        </p:nvSpPr>
        <p:spPr>
          <a:xfrm>
            <a:off x="1989336" y="6196154"/>
            <a:ext cx="4878259" cy="430887"/>
          </a:xfrm>
          <a:prstGeom prst="rect">
            <a:avLst/>
          </a:prstGeom>
          <a:solidFill>
            <a:srgbClr val="003399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#17  Sprawling networks </a:t>
            </a:r>
            <a:r>
              <a:rPr lang="en-US" sz="2200" dirty="0">
                <a:solidFill>
                  <a:srgbClr val="FFFF00"/>
                </a:solidFill>
              </a:rPr>
              <a:t>of meanings</a:t>
            </a:r>
          </a:p>
        </p:txBody>
      </p:sp>
    </p:spTree>
    <p:extLst>
      <p:ext uri="{BB962C8B-B14F-4D97-AF65-F5344CB8AC3E}">
        <p14:creationId xmlns:p14="http://schemas.microsoft.com/office/powerpoint/2010/main" val="41077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9224" y="1118946"/>
            <a:ext cx="7855775" cy="4694456"/>
            <a:chOff x="1850750" y="1118946"/>
            <a:chExt cx="7855775" cy="4694456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6998366" y="1727622"/>
              <a:ext cx="125178" cy="338856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831935" y="1351728"/>
              <a:ext cx="8654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offering</a:t>
              </a:r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97173" y="5474848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laughing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29548" y="3459520"/>
              <a:ext cx="1175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suggesting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9346" y="4625745"/>
              <a:ext cx="1059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imagining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23962" y="3201513"/>
              <a:ext cx="15969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correcting</a:t>
              </a:r>
            </a:p>
            <a:p>
              <a:r>
                <a:rPr lang="en-US" sz="1600" dirty="0" smtClean="0"/>
                <a:t>misconceptions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25510" y="4783577"/>
              <a:ext cx="1165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partial </a:t>
              </a:r>
            </a:p>
            <a:p>
              <a:r>
                <a:rPr lang="en-US" sz="1600" dirty="0" smtClean="0"/>
                <a:t>agreement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35258" y="2066478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inviting 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6139" y="2148216"/>
              <a:ext cx="1141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requesting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43796" y="1215311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threatening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2729" y="3645254"/>
              <a:ext cx="1220206" cy="338554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reminiscing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26206" y="4247946"/>
              <a:ext cx="1277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speculating </a:t>
              </a:r>
              <a:endParaRPr lang="en-US" sz="16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298565" y="4413319"/>
              <a:ext cx="0" cy="372272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248238" y="1593711"/>
              <a:ext cx="630821" cy="623224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736307" y="3216424"/>
              <a:ext cx="202761" cy="418618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8" idx="0"/>
            </p:cNvCxnSpPr>
            <p:nvPr/>
          </p:nvCxnSpPr>
          <p:spPr>
            <a:xfrm flipV="1">
              <a:off x="3806615" y="5029252"/>
              <a:ext cx="450766" cy="427490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280904" y="3841976"/>
              <a:ext cx="611501" cy="334746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96585" y="2257622"/>
              <a:ext cx="1141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grounding</a:t>
              </a:r>
              <a:endParaRPr lang="en-US" sz="16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079327" y="2565773"/>
              <a:ext cx="639100" cy="893747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2" idx="0"/>
            </p:cNvCxnSpPr>
            <p:nvPr/>
          </p:nvCxnSpPr>
          <p:spPr>
            <a:xfrm flipH="1" flipV="1">
              <a:off x="3032936" y="1959750"/>
              <a:ext cx="134222" cy="297872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47656" y="5387849"/>
              <a:ext cx="488386" cy="253559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831935" y="4063060"/>
              <a:ext cx="11753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expressing</a:t>
              </a:r>
            </a:p>
            <a:p>
              <a:r>
                <a:rPr lang="en-US" sz="1600" dirty="0" smtClean="0"/>
                <a:t>approval </a:t>
              </a:r>
              <a:endParaRPr lang="en-US" sz="16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5536452" y="5247228"/>
              <a:ext cx="368400" cy="339961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236042" y="5456742"/>
              <a:ext cx="1141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playing</a:t>
              </a:r>
              <a:endParaRPr lang="en-US" sz="16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387009" y="2614762"/>
              <a:ext cx="145875" cy="235343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" idx="3"/>
              <a:endCxn id="9" idx="1"/>
            </p:cNvCxnSpPr>
            <p:nvPr/>
          </p:nvCxnSpPr>
          <p:spPr>
            <a:xfrm flipV="1">
              <a:off x="6304870" y="3493901"/>
              <a:ext cx="1019092" cy="134896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642660" y="4605033"/>
              <a:ext cx="249745" cy="143788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919042" y="4810411"/>
              <a:ext cx="800219" cy="584775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losing</a:t>
              </a:r>
            </a:p>
            <a:p>
              <a:r>
                <a:rPr lang="en-US" sz="1600" dirty="0" smtClean="0"/>
                <a:t>control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26202" y="2629472"/>
              <a:ext cx="1180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incredulity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18958" y="1636584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inviting </a:t>
              </a:r>
            </a:p>
            <a:p>
              <a:r>
                <a:rPr lang="en-US" sz="1600" dirty="0" smtClean="0"/>
                <a:t>inference</a:t>
              </a:r>
              <a:endParaRPr lang="en-US" sz="16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8466682" y="3072186"/>
              <a:ext cx="301980" cy="326511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9" idx="0"/>
            </p:cNvCxnSpPr>
            <p:nvPr/>
          </p:nvCxnSpPr>
          <p:spPr>
            <a:xfrm flipV="1">
              <a:off x="8122418" y="2303653"/>
              <a:ext cx="133420" cy="897860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103096" y="1600463"/>
              <a:ext cx="2215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seeking confirmation</a:t>
              </a:r>
              <a:endParaRPr lang="en-US" sz="16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84576" y="1912372"/>
              <a:ext cx="325789" cy="304563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796313" y="3946244"/>
              <a:ext cx="8899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mixed</a:t>
              </a:r>
            </a:p>
            <a:p>
              <a:r>
                <a:rPr lang="en-US" sz="1600" dirty="0" smtClean="0"/>
                <a:t>feelings</a:t>
              </a:r>
              <a:endParaRPr lang="en-US" sz="16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7461474" y="1990858"/>
              <a:ext cx="384349" cy="142332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182018" y="2500969"/>
              <a:ext cx="661235" cy="928005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850750" y="4015398"/>
              <a:ext cx="8915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distress</a:t>
              </a:r>
              <a:endParaRPr lang="en-US" sz="1600" dirty="0"/>
            </a:p>
          </p:txBody>
        </p:sp>
        <p:cxnSp>
          <p:nvCxnSpPr>
            <p:cNvPr id="43" name="Straight Connector 42"/>
            <p:cNvCxnSpPr>
              <a:stCxn id="10" idx="1"/>
            </p:cNvCxnSpPr>
            <p:nvPr/>
          </p:nvCxnSpPr>
          <p:spPr>
            <a:xfrm flipH="1" flipV="1">
              <a:off x="6707532" y="5018788"/>
              <a:ext cx="1017978" cy="57177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978982" y="2850105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new topic</a:t>
              </a:r>
              <a:endParaRPr lang="en-US" sz="16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4718675" y="3716735"/>
              <a:ext cx="336207" cy="74459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846082" y="4657520"/>
              <a:ext cx="8691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shared </a:t>
              </a:r>
            </a:p>
            <a:p>
              <a:r>
                <a:rPr lang="en-US" sz="1600" dirty="0" smtClean="0"/>
                <a:t>feeling</a:t>
              </a:r>
              <a:endParaRPr lang="en-US" sz="160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055952" y="5659145"/>
              <a:ext cx="541221" cy="369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8553019" y="4546604"/>
              <a:ext cx="381155" cy="368062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876461" y="3894954"/>
              <a:ext cx="229419" cy="681546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4307485" y="4065784"/>
              <a:ext cx="203456" cy="525786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780524" y="4055696"/>
              <a:ext cx="198822" cy="180400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3780524" y="4599455"/>
              <a:ext cx="202709" cy="213671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189316" y="3880077"/>
              <a:ext cx="109780" cy="880114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8768662" y="2331415"/>
              <a:ext cx="165512" cy="291624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980615" y="3345944"/>
              <a:ext cx="1164101" cy="338554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storytelling</a:t>
              </a:r>
              <a:endParaRPr lang="en-US" sz="16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204480" y="3596308"/>
              <a:ext cx="232633" cy="233612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398768" y="1118946"/>
              <a:ext cx="10615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asking </a:t>
              </a:r>
            </a:p>
            <a:p>
              <a:r>
                <a:rPr lang="en-US" sz="1600" dirty="0" smtClean="0"/>
                <a:t>questions</a:t>
              </a:r>
              <a:endParaRPr lang="en-US" sz="1600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4710332" y="1756103"/>
              <a:ext cx="7020" cy="476753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199946" y="1499920"/>
              <a:ext cx="198822" cy="180400"/>
            </a:xfrm>
            <a:prstGeom prst="line">
              <a:avLst/>
            </a:prstGeom>
            <a:ln w="762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952059" y="0"/>
            <a:ext cx="8229600" cy="964137"/>
          </a:xfrm>
        </p:spPr>
        <p:txBody>
          <a:bodyPr/>
          <a:lstStyle/>
          <a:p>
            <a:r>
              <a:rPr lang="en-US" sz="3600" dirty="0" smtClean="0"/>
              <a:t>Meanings in English, etc. </a:t>
            </a:r>
            <a:endParaRPr lang="en-US" sz="36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5373840" y="876268"/>
            <a:ext cx="3351510" cy="2117559"/>
            <a:chOff x="5373840" y="876268"/>
            <a:chExt cx="3351510" cy="2117559"/>
          </a:xfrm>
        </p:grpSpPr>
        <p:cxnSp>
          <p:nvCxnSpPr>
            <p:cNvPr id="66" name="Straight Connector 65"/>
            <p:cNvCxnSpPr/>
            <p:nvPr/>
          </p:nvCxnSpPr>
          <p:spPr bwMode="auto">
            <a:xfrm flipV="1">
              <a:off x="6515839" y="1077141"/>
              <a:ext cx="212897" cy="15155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6694025" y="876268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but not in German</a:t>
              </a:r>
              <a:endParaRPr lang="en-US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 bwMode="auto">
            <a:xfrm rot="1450424">
              <a:off x="5373840" y="1011309"/>
              <a:ext cx="1115119" cy="1982518"/>
            </a:xfrm>
            <a:prstGeom prst="ellipse">
              <a:avLst/>
            </a:prstGeom>
            <a:solidFill>
              <a:srgbClr val="E6D2A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099233" y="3088167"/>
            <a:ext cx="2783114" cy="2861017"/>
            <a:chOff x="6099233" y="3088167"/>
            <a:chExt cx="2783114" cy="2861017"/>
          </a:xfrm>
        </p:grpSpPr>
        <p:sp>
          <p:nvSpPr>
            <p:cNvPr id="70" name="Oval 69"/>
            <p:cNvSpPr/>
            <p:nvPr/>
          </p:nvSpPr>
          <p:spPr bwMode="auto">
            <a:xfrm rot="5583627">
              <a:off x="6433660" y="2753740"/>
              <a:ext cx="905082" cy="1573935"/>
            </a:xfrm>
            <a:prstGeom prst="ellipse">
              <a:avLst/>
            </a:prstGeom>
            <a:solidFill>
              <a:srgbClr val="E6D2A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748703" y="5302853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10000"/>
                      <a:lumOff val="90000"/>
                    </a:schemeClr>
                  </a:solidFill>
                </a:rPr>
                <a:t>but not in</a:t>
              </a:r>
            </a:p>
            <a:p>
              <a:r>
                <a:rPr lang="en-US" dirty="0">
                  <a:solidFill>
                    <a:schemeClr val="bg2">
                      <a:lumMod val="10000"/>
                      <a:lumOff val="90000"/>
                    </a:schemeClr>
                  </a:solidFill>
                </a:rPr>
                <a:t>S</a:t>
              </a:r>
              <a:r>
                <a:rPr lang="en-US" dirty="0" smtClean="0">
                  <a:solidFill>
                    <a:schemeClr val="bg2">
                      <a:lumMod val="10000"/>
                      <a:lumOff val="90000"/>
                    </a:schemeClr>
                  </a:solidFill>
                </a:rPr>
                <a:t>wedish</a:t>
              </a:r>
              <a:endParaRPr lang="en-US" dirty="0">
                <a:solidFill>
                  <a:schemeClr val="bg2">
                    <a:lumMod val="10000"/>
                    <a:lumOff val="90000"/>
                  </a:schemeClr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>
              <a:off x="7319140" y="3937846"/>
              <a:ext cx="665638" cy="136500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Rectangle 67"/>
          <p:cNvSpPr/>
          <p:nvPr/>
        </p:nvSpPr>
        <p:spPr>
          <a:xfrm>
            <a:off x="2060147" y="6195960"/>
            <a:ext cx="4878259" cy="430887"/>
          </a:xfrm>
          <a:prstGeom prst="rect">
            <a:avLst/>
          </a:prstGeom>
          <a:solidFill>
            <a:srgbClr val="003399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#17  Sprawling networks </a:t>
            </a:r>
            <a:r>
              <a:rPr lang="en-US" sz="2200" dirty="0">
                <a:solidFill>
                  <a:srgbClr val="FFFF00"/>
                </a:solidFill>
              </a:rPr>
              <a:t>of meanings</a:t>
            </a:r>
          </a:p>
        </p:txBody>
      </p:sp>
    </p:spTree>
    <p:extLst>
      <p:ext uri="{BB962C8B-B14F-4D97-AF65-F5344CB8AC3E}">
        <p14:creationId xmlns:p14="http://schemas.microsoft.com/office/powerpoint/2010/main" val="4312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>
            <a:spLocks noGrp="1"/>
          </p:cNvSpPr>
          <p:nvPr>
            <p:ph type="title"/>
          </p:nvPr>
        </p:nvSpPr>
        <p:spPr>
          <a:xfrm>
            <a:off x="458832" y="14003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Positive Assessment Construction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0663" y="6380258"/>
            <a:ext cx="6109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and possibly a stiffer tongue leading to clipped and/or released consonants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2297" b="17830"/>
          <a:stretch/>
        </p:blipFill>
        <p:spPr>
          <a:xfrm>
            <a:off x="418355" y="3813082"/>
            <a:ext cx="8940310" cy="43618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b="39845"/>
          <a:stretch/>
        </p:blipFill>
        <p:spPr>
          <a:xfrm>
            <a:off x="418355" y="1218782"/>
            <a:ext cx="8940310" cy="265774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273181" y="1364061"/>
            <a:ext cx="4606183" cy="88021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8717" y="4812889"/>
            <a:ext cx="7309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#2  </a:t>
            </a:r>
            <a:r>
              <a:rPr lang="en-US" sz="2000" dirty="0">
                <a:solidFill>
                  <a:srgbClr val="FFFF00"/>
                </a:solidFill>
              </a:rPr>
              <a:t>Meaning can inhere in </a:t>
            </a:r>
            <a:r>
              <a:rPr lang="en-US" sz="2000" dirty="0" err="1" smtClean="0">
                <a:solidFill>
                  <a:srgbClr val="FFFF00"/>
                </a:solidFill>
              </a:rPr>
              <a:t>multistream</a:t>
            </a:r>
            <a:r>
              <a:rPr lang="en-US" sz="2000" dirty="0" smtClean="0">
                <a:solidFill>
                  <a:srgbClr val="FFFF00"/>
                </a:solidFill>
              </a:rPr>
              <a:t>, temporal configurations of prosodic features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86999" b="3450"/>
          <a:stretch/>
        </p:blipFill>
        <p:spPr>
          <a:xfrm>
            <a:off x="418355" y="4249271"/>
            <a:ext cx="8940310" cy="4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Perceptions of Pitch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199" y="1420900"/>
            <a:ext cx="7551370" cy="91083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Factors affecting perceptions of lateness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251" y="6340097"/>
            <a:ext cx="3452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(Niebuhr </a:t>
            </a:r>
            <a:r>
              <a:rPr lang="en-US" sz="1400" i="1" dirty="0" smtClean="0"/>
              <a:t>et al</a:t>
            </a:r>
            <a:r>
              <a:rPr lang="en-US" sz="1400" dirty="0" smtClean="0"/>
              <a:t>., 2011; Barnes </a:t>
            </a:r>
            <a:r>
              <a:rPr lang="en-US" sz="1400" i="1" dirty="0" smtClean="0"/>
              <a:t>et al., </a:t>
            </a:r>
            <a:r>
              <a:rPr lang="en-US" sz="1400" dirty="0" smtClean="0"/>
              <a:t>2012)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35199" y="4917379"/>
            <a:ext cx="80295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#18  We don’t directly perceive pitch max (</a:t>
            </a:r>
            <a:r>
              <a:rPr lang="en-US" sz="2200" dirty="0" err="1" smtClean="0">
                <a:solidFill>
                  <a:srgbClr val="FFFF00"/>
                </a:solidFill>
              </a:rPr>
              <a:t>avg</a:t>
            </a:r>
            <a:r>
              <a:rPr lang="en-US" sz="2200" dirty="0" smtClean="0">
                <a:solidFill>
                  <a:srgbClr val="FFFF00"/>
                </a:solidFill>
              </a:rPr>
              <a:t>, min, height …) </a:t>
            </a:r>
            <a:endParaRPr lang="en-US" sz="22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756859" y="2880366"/>
            <a:ext cx="640073" cy="64007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96932" y="2880366"/>
            <a:ext cx="548634" cy="618429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2350240" y="2860187"/>
            <a:ext cx="1167242" cy="640073"/>
            <a:chOff x="914440" y="2880366"/>
            <a:chExt cx="1167242" cy="640073"/>
          </a:xfrm>
        </p:grpSpPr>
        <p:cxnSp>
          <p:nvCxnSpPr>
            <p:cNvPr id="17" name="Straight Connector 16"/>
            <p:cNvCxnSpPr/>
            <p:nvPr/>
          </p:nvCxnSpPr>
          <p:spPr bwMode="auto">
            <a:xfrm flipV="1">
              <a:off x="914440" y="2880366"/>
              <a:ext cx="640073" cy="640073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554513" y="2880366"/>
              <a:ext cx="527169" cy="294496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4048663" y="2840008"/>
            <a:ext cx="1083665" cy="618429"/>
            <a:chOff x="1019482" y="2880366"/>
            <a:chExt cx="1083665" cy="618429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1019482" y="2880367"/>
              <a:ext cx="535031" cy="314674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554513" y="2880366"/>
              <a:ext cx="548634" cy="61842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Straight Connector 28"/>
          <p:cNvCxnSpPr/>
          <p:nvPr/>
        </p:nvCxnSpPr>
        <p:spPr bwMode="auto">
          <a:xfrm>
            <a:off x="1396932" y="2606049"/>
            <a:ext cx="0" cy="914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Freeform 29"/>
          <p:cNvSpPr/>
          <p:nvPr/>
        </p:nvSpPr>
        <p:spPr bwMode="auto">
          <a:xfrm>
            <a:off x="391103" y="3702636"/>
            <a:ext cx="1402365" cy="307260"/>
          </a:xfrm>
          <a:custGeom>
            <a:avLst/>
            <a:gdLst>
              <a:gd name="connsiteX0" fmla="*/ 0 w 2670772"/>
              <a:gd name="connsiteY0" fmla="*/ 921933 h 921933"/>
              <a:gd name="connsiteX1" fmla="*/ 669956 w 2670772"/>
              <a:gd name="connsiteY1" fmla="*/ 740864 h 921933"/>
              <a:gd name="connsiteX2" fmla="*/ 1167897 w 2670772"/>
              <a:gd name="connsiteY2" fmla="*/ 98068 h 921933"/>
              <a:gd name="connsiteX3" fmla="*/ 1620570 w 2670772"/>
              <a:gd name="connsiteY3" fmla="*/ 43747 h 921933"/>
              <a:gd name="connsiteX4" fmla="*/ 1991762 w 2670772"/>
              <a:gd name="connsiteY4" fmla="*/ 505474 h 921933"/>
              <a:gd name="connsiteX5" fmla="*/ 2281473 w 2670772"/>
              <a:gd name="connsiteY5" fmla="*/ 795185 h 921933"/>
              <a:gd name="connsiteX6" fmla="*/ 2670772 w 2670772"/>
              <a:gd name="connsiteY6" fmla="*/ 876666 h 92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772" h="921933">
                <a:moveTo>
                  <a:pt x="0" y="921933"/>
                </a:moveTo>
                <a:cubicBezTo>
                  <a:pt x="237653" y="900054"/>
                  <a:pt x="475307" y="878175"/>
                  <a:pt x="669956" y="740864"/>
                </a:cubicBezTo>
                <a:cubicBezTo>
                  <a:pt x="864606" y="603553"/>
                  <a:pt x="1009461" y="214254"/>
                  <a:pt x="1167897" y="98068"/>
                </a:cubicBezTo>
                <a:cubicBezTo>
                  <a:pt x="1326333" y="-18118"/>
                  <a:pt x="1483259" y="-24154"/>
                  <a:pt x="1620570" y="43747"/>
                </a:cubicBezTo>
                <a:cubicBezTo>
                  <a:pt x="1757881" y="111648"/>
                  <a:pt x="1881612" y="380234"/>
                  <a:pt x="1991762" y="505474"/>
                </a:cubicBezTo>
                <a:cubicBezTo>
                  <a:pt x="2101913" y="630714"/>
                  <a:pt x="2168305" y="733320"/>
                  <a:pt x="2281473" y="795185"/>
                </a:cubicBezTo>
                <a:cubicBezTo>
                  <a:pt x="2394641" y="857050"/>
                  <a:pt x="2670772" y="876666"/>
                  <a:pt x="2670772" y="87666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134273" y="2697488"/>
            <a:ext cx="0" cy="914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505858" y="2697488"/>
            <a:ext cx="0" cy="914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560105" y="2830633"/>
            <a:ext cx="1197281" cy="633329"/>
            <a:chOff x="5443369" y="2830633"/>
            <a:chExt cx="1197281" cy="633329"/>
          </a:xfrm>
        </p:grpSpPr>
        <p:sp>
          <p:nvSpPr>
            <p:cNvPr id="38" name="Freeform 37"/>
            <p:cNvSpPr/>
            <p:nvPr/>
          </p:nvSpPr>
          <p:spPr bwMode="auto">
            <a:xfrm>
              <a:off x="5443369" y="2840019"/>
              <a:ext cx="602429" cy="623943"/>
            </a:xfrm>
            <a:custGeom>
              <a:avLst/>
              <a:gdLst>
                <a:gd name="connsiteX0" fmla="*/ 0 w 602429"/>
                <a:gd name="connsiteY0" fmla="*/ 623943 h 623943"/>
                <a:gd name="connsiteX1" fmla="*/ 355003 w 602429"/>
                <a:gd name="connsiteY1" fmla="*/ 441063 h 623943"/>
                <a:gd name="connsiteX2" fmla="*/ 602429 w 602429"/>
                <a:gd name="connsiteY2" fmla="*/ 0 h 62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429" h="623943">
                  <a:moveTo>
                    <a:pt x="0" y="623943"/>
                  </a:moveTo>
                  <a:cubicBezTo>
                    <a:pt x="127299" y="584498"/>
                    <a:pt x="254598" y="545053"/>
                    <a:pt x="355003" y="441063"/>
                  </a:cubicBezTo>
                  <a:cubicBezTo>
                    <a:pt x="455408" y="337072"/>
                    <a:pt x="528918" y="168536"/>
                    <a:pt x="602429" y="0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 flipV="1">
              <a:off x="6038221" y="2830633"/>
              <a:ext cx="602429" cy="623943"/>
            </a:xfrm>
            <a:custGeom>
              <a:avLst/>
              <a:gdLst>
                <a:gd name="connsiteX0" fmla="*/ 0 w 602429"/>
                <a:gd name="connsiteY0" fmla="*/ 623943 h 623943"/>
                <a:gd name="connsiteX1" fmla="*/ 355003 w 602429"/>
                <a:gd name="connsiteY1" fmla="*/ 441063 h 623943"/>
                <a:gd name="connsiteX2" fmla="*/ 602429 w 602429"/>
                <a:gd name="connsiteY2" fmla="*/ 0 h 62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429" h="623943">
                  <a:moveTo>
                    <a:pt x="0" y="623943"/>
                  </a:moveTo>
                  <a:cubicBezTo>
                    <a:pt x="127299" y="584498"/>
                    <a:pt x="254598" y="545053"/>
                    <a:pt x="355003" y="441063"/>
                  </a:cubicBezTo>
                  <a:cubicBezTo>
                    <a:pt x="455408" y="337072"/>
                    <a:pt x="528918" y="168536"/>
                    <a:pt x="602429" y="0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7320056" y="2821247"/>
            <a:ext cx="1197281" cy="633329"/>
            <a:chOff x="5443369" y="2830633"/>
            <a:chExt cx="1197281" cy="633329"/>
          </a:xfrm>
        </p:grpSpPr>
        <p:sp>
          <p:nvSpPr>
            <p:cNvPr id="42" name="Freeform 41"/>
            <p:cNvSpPr/>
            <p:nvPr/>
          </p:nvSpPr>
          <p:spPr bwMode="auto">
            <a:xfrm>
              <a:off x="5443369" y="2840019"/>
              <a:ext cx="602429" cy="623943"/>
            </a:xfrm>
            <a:custGeom>
              <a:avLst/>
              <a:gdLst>
                <a:gd name="connsiteX0" fmla="*/ 0 w 602429"/>
                <a:gd name="connsiteY0" fmla="*/ 623943 h 623943"/>
                <a:gd name="connsiteX1" fmla="*/ 355003 w 602429"/>
                <a:gd name="connsiteY1" fmla="*/ 441063 h 623943"/>
                <a:gd name="connsiteX2" fmla="*/ 602429 w 602429"/>
                <a:gd name="connsiteY2" fmla="*/ 0 h 62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429" h="623943">
                  <a:moveTo>
                    <a:pt x="0" y="623943"/>
                  </a:moveTo>
                  <a:cubicBezTo>
                    <a:pt x="127299" y="584498"/>
                    <a:pt x="254598" y="545053"/>
                    <a:pt x="355003" y="441063"/>
                  </a:cubicBezTo>
                  <a:cubicBezTo>
                    <a:pt x="455408" y="337072"/>
                    <a:pt x="528918" y="168536"/>
                    <a:pt x="602429" y="0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 flipV="1">
              <a:off x="6038221" y="2830633"/>
              <a:ext cx="602429" cy="623943"/>
            </a:xfrm>
            <a:custGeom>
              <a:avLst/>
              <a:gdLst>
                <a:gd name="connsiteX0" fmla="*/ 0 w 602429"/>
                <a:gd name="connsiteY0" fmla="*/ 623943 h 623943"/>
                <a:gd name="connsiteX1" fmla="*/ 355003 w 602429"/>
                <a:gd name="connsiteY1" fmla="*/ 441063 h 623943"/>
                <a:gd name="connsiteX2" fmla="*/ 602429 w 602429"/>
                <a:gd name="connsiteY2" fmla="*/ 0 h 62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429" h="623943">
                  <a:moveTo>
                    <a:pt x="0" y="623943"/>
                  </a:moveTo>
                  <a:cubicBezTo>
                    <a:pt x="127299" y="584498"/>
                    <a:pt x="254598" y="545053"/>
                    <a:pt x="355003" y="441063"/>
                  </a:cubicBezTo>
                  <a:cubicBezTo>
                    <a:pt x="455408" y="337072"/>
                    <a:pt x="528918" y="168536"/>
                    <a:pt x="602429" y="0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4" name="Straight Connector 43"/>
          <p:cNvCxnSpPr/>
          <p:nvPr/>
        </p:nvCxnSpPr>
        <p:spPr bwMode="auto">
          <a:xfrm>
            <a:off x="6292505" y="2676023"/>
            <a:ext cx="0" cy="914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7758139" y="2676023"/>
            <a:ext cx="0" cy="914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24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926429" y="1371600"/>
            <a:ext cx="7279106" cy="3243431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028" y="1842072"/>
            <a:ext cx="7649110" cy="901208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err="1" smtClean="0">
                <a:solidFill>
                  <a:schemeClr val="bg2"/>
                </a:solidFill>
              </a:rPr>
              <a:t>M</a:t>
            </a:r>
            <a:r>
              <a:rPr lang="en-US" sz="2800" i="1" dirty="0" err="1">
                <a:solidFill>
                  <a:schemeClr val="bg2"/>
                </a:solidFill>
              </a:rPr>
              <a:t>á</a:t>
            </a:r>
            <a:r>
              <a:rPr lang="en-US" sz="2800" i="1" dirty="0" err="1" smtClean="0">
                <a:solidFill>
                  <a:schemeClr val="bg2"/>
                </a:solidFill>
              </a:rPr>
              <a:t>ybe</a:t>
            </a:r>
            <a:r>
              <a:rPr lang="en-US" sz="2800" i="1" dirty="0" smtClean="0">
                <a:solidFill>
                  <a:schemeClr val="bg2"/>
                </a:solidFill>
              </a:rPr>
              <a:t> we can </a:t>
            </a:r>
            <a:r>
              <a:rPr lang="en-US" sz="2800" i="1" dirty="0" err="1" smtClean="0">
                <a:solidFill>
                  <a:schemeClr val="bg2"/>
                </a:solidFill>
              </a:rPr>
              <a:t>t</a:t>
            </a:r>
            <a:r>
              <a:rPr lang="en-US" sz="2800" i="1" dirty="0" err="1">
                <a:solidFill>
                  <a:schemeClr val="bg2"/>
                </a:solidFill>
              </a:rPr>
              <a:t>á</a:t>
            </a:r>
            <a:r>
              <a:rPr lang="en-US" sz="2800" i="1" dirty="0" err="1" smtClean="0">
                <a:solidFill>
                  <a:schemeClr val="bg2"/>
                </a:solidFill>
              </a:rPr>
              <a:t>lk</a:t>
            </a:r>
            <a:r>
              <a:rPr lang="en-US" sz="2800" i="1" dirty="0" smtClean="0">
                <a:solidFill>
                  <a:schemeClr val="bg2"/>
                </a:solidFill>
              </a:rPr>
              <a:t> more over </a:t>
            </a:r>
            <a:r>
              <a:rPr lang="en-US" sz="2800" i="1" dirty="0" err="1" smtClean="0">
                <a:solidFill>
                  <a:schemeClr val="bg2"/>
                </a:solidFill>
              </a:rPr>
              <a:t>cóffee</a:t>
            </a:r>
            <a:r>
              <a:rPr lang="en-US" sz="2800" i="1" dirty="0">
                <a:solidFill>
                  <a:schemeClr val="bg2"/>
                </a:solidFill>
              </a:rPr>
              <a:t>.</a:t>
            </a:r>
            <a:endParaRPr lang="en-US" sz="2800" i="1" dirty="0" smtClean="0">
              <a:solidFill>
                <a:schemeClr val="bg2"/>
              </a:solidFill>
            </a:endParaRP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First as </a:t>
            </a:r>
            <a:r>
              <a:rPr lang="en-US" sz="2800" dirty="0">
                <a:solidFill>
                  <a:schemeClr val="bg2"/>
                </a:solidFill>
              </a:rPr>
              <a:t>a </a:t>
            </a:r>
            <a:r>
              <a:rPr lang="en-US" sz="2800" dirty="0" smtClean="0">
                <a:solidFill>
                  <a:schemeClr val="bg2"/>
                </a:solidFill>
              </a:rPr>
              <a:t>brush-off (aligned pitch peaks)</a:t>
            </a:r>
            <a:endParaRPr lang="en-US" sz="2800" dirty="0">
              <a:solidFill>
                <a:schemeClr val="bg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Then as a sincere invitation (late peaks)</a:t>
            </a: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79028" y="1842071"/>
            <a:ext cx="6084302" cy="78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800" i="1" kern="0" dirty="0" err="1" smtClean="0">
                <a:solidFill>
                  <a:schemeClr val="bg1">
                    <a:lumMod val="50000"/>
                  </a:schemeClr>
                </a:solidFill>
              </a:rPr>
              <a:t>Máy</a:t>
            </a:r>
            <a:r>
              <a:rPr lang="en-US" sz="2800" i="1" kern="0" dirty="0" err="1" smtClean="0">
                <a:solidFill>
                  <a:schemeClr val="bg2"/>
                </a:solidFill>
              </a:rPr>
              <a:t>be</a:t>
            </a:r>
            <a:r>
              <a:rPr lang="en-US" sz="2800" i="1" kern="0" dirty="0" smtClean="0">
                <a:solidFill>
                  <a:schemeClr val="bg2"/>
                </a:solidFill>
              </a:rPr>
              <a:t> we can </a:t>
            </a:r>
            <a:r>
              <a:rPr lang="en-US" sz="2800" i="1" kern="0" dirty="0" err="1">
                <a:solidFill>
                  <a:schemeClr val="bg1">
                    <a:lumMod val="50000"/>
                  </a:schemeClr>
                </a:solidFill>
              </a:rPr>
              <a:t>tálk</a:t>
            </a:r>
            <a:r>
              <a:rPr lang="en-US" sz="2800" i="1" kern="0" dirty="0" smtClean="0">
                <a:solidFill>
                  <a:schemeClr val="bg2"/>
                </a:solidFill>
              </a:rPr>
              <a:t> more over </a:t>
            </a:r>
            <a:r>
              <a:rPr lang="en-US" sz="2800" i="1" kern="0" dirty="0" err="1">
                <a:solidFill>
                  <a:schemeClr val="bg1">
                    <a:lumMod val="50000"/>
                  </a:schemeClr>
                </a:solidFill>
              </a:rPr>
              <a:t>có</a:t>
            </a:r>
            <a:r>
              <a:rPr lang="en-US" sz="2800" i="1" kern="0" dirty="0" err="1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2800" i="1" kern="0" dirty="0" err="1" smtClean="0">
                <a:solidFill>
                  <a:schemeClr val="bg2"/>
                </a:solidFill>
              </a:rPr>
              <a:t>fee</a:t>
            </a:r>
            <a:r>
              <a:rPr lang="en-US" sz="2800" i="1" kern="0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en-US" kern="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4007" y="4982651"/>
            <a:ext cx="601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#19  </a:t>
            </a:r>
            <a:r>
              <a:rPr lang="en-US" sz="2400" dirty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ndividual variation is enormous</a:t>
            </a:r>
          </a:p>
        </p:txBody>
      </p:sp>
    </p:spTree>
    <p:extLst>
      <p:ext uri="{BB962C8B-B14F-4D97-AF65-F5344CB8AC3E}">
        <p14:creationId xmlns:p14="http://schemas.microsoft.com/office/powerpoint/2010/main" val="1678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06" y="331135"/>
            <a:ext cx="821213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Prosody Research and Applications: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The State of the Art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34558" y="6268704"/>
            <a:ext cx="2209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Interspeech</a:t>
            </a:r>
            <a:r>
              <a:rPr lang="en-US" sz="1200" dirty="0" smtClean="0"/>
              <a:t>, September 2019 </a:t>
            </a:r>
            <a:endParaRPr lang="en-US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91232" y="5217552"/>
            <a:ext cx="6161536" cy="7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 dirty="0" smtClean="0"/>
              <a:t>cs.utep.edu</a:t>
            </a:r>
            <a:r>
              <a:rPr lang="en-US" sz="2800" kern="0" dirty="0" smtClean="0">
                <a:latin typeface="Albertus MT" panose="020E0602030304020304" pitchFamily="34" charset="0"/>
              </a:rPr>
              <a:t>/</a:t>
            </a:r>
            <a:r>
              <a:rPr lang="en-US" sz="2800" kern="0" dirty="0" err="1" smtClean="0"/>
              <a:t>nigel</a:t>
            </a:r>
            <a:r>
              <a:rPr lang="en-US" sz="2800" kern="0" dirty="0">
                <a:latin typeface="Albertus MT" panose="020E0602030304020304" pitchFamily="34" charset="0"/>
              </a:rPr>
              <a:t>/</a:t>
            </a:r>
            <a:r>
              <a:rPr lang="en-US" sz="2800" kern="0" dirty="0" smtClean="0"/>
              <a:t>intro-to-prosody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1" y="2108499"/>
            <a:ext cx="8229599" cy="236668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52879" y="3445537"/>
            <a:ext cx="7649110" cy="9012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A sincere invitation!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37690" y="2560299"/>
            <a:ext cx="7649110" cy="7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b="1" i="1" kern="0" dirty="0" err="1" smtClean="0">
                <a:solidFill>
                  <a:schemeClr val="bg1">
                    <a:lumMod val="50000"/>
                  </a:schemeClr>
                </a:solidFill>
              </a:rPr>
              <a:t>Máy</a:t>
            </a:r>
            <a:r>
              <a:rPr lang="en-US" i="1" kern="0" dirty="0" err="1" smtClean="0">
                <a:solidFill>
                  <a:schemeClr val="bg2"/>
                </a:solidFill>
              </a:rPr>
              <a:t>be</a:t>
            </a:r>
            <a:r>
              <a:rPr lang="en-US" i="1" kern="0" dirty="0" smtClean="0">
                <a:solidFill>
                  <a:schemeClr val="bg2"/>
                </a:solidFill>
              </a:rPr>
              <a:t> we can </a:t>
            </a:r>
            <a:r>
              <a:rPr lang="en-US" b="1" i="1" kern="0" dirty="0" err="1">
                <a:solidFill>
                  <a:schemeClr val="bg1">
                    <a:lumMod val="50000"/>
                  </a:schemeClr>
                </a:solidFill>
              </a:rPr>
              <a:t>tálk</a:t>
            </a:r>
            <a:r>
              <a:rPr lang="en-US" i="1" kern="0" dirty="0" smtClean="0">
                <a:solidFill>
                  <a:schemeClr val="bg2"/>
                </a:solidFill>
              </a:rPr>
              <a:t> more over </a:t>
            </a:r>
            <a:r>
              <a:rPr lang="en-US" b="1" i="1" kern="0" dirty="0" err="1">
                <a:solidFill>
                  <a:schemeClr val="bg1">
                    <a:lumMod val="50000"/>
                  </a:schemeClr>
                </a:solidFill>
              </a:rPr>
              <a:t>có</a:t>
            </a:r>
            <a:r>
              <a:rPr lang="en-US" i="1" kern="0" dirty="0" err="1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i="1" kern="0" dirty="0" err="1" smtClean="0">
                <a:solidFill>
                  <a:schemeClr val="bg2"/>
                </a:solidFill>
              </a:rPr>
              <a:t>fee</a:t>
            </a:r>
            <a:r>
              <a:rPr lang="en-US" i="1" kern="0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en-US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6" y="528811"/>
            <a:ext cx="8025030" cy="4150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384" y="6287784"/>
            <a:ext cx="330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Cangemi</a:t>
            </a:r>
            <a:r>
              <a:rPr lang="en-US" dirty="0" smtClean="0"/>
              <a:t>, Albert, Grice, 2018)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6945" y="528811"/>
            <a:ext cx="7810959" cy="2952520"/>
            <a:chOff x="616945" y="528811"/>
            <a:chExt cx="7810959" cy="2952520"/>
          </a:xfrm>
        </p:grpSpPr>
        <p:sp>
          <p:nvSpPr>
            <p:cNvPr id="8" name="Rectangle 7"/>
            <p:cNvSpPr/>
            <p:nvPr/>
          </p:nvSpPr>
          <p:spPr bwMode="auto">
            <a:xfrm>
              <a:off x="616945" y="528811"/>
              <a:ext cx="7810959" cy="295252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50869" y="782946"/>
              <a:ext cx="5871042" cy="2081596"/>
              <a:chOff x="2050869" y="782946"/>
              <a:chExt cx="5871042" cy="2081596"/>
            </a:xfrm>
          </p:grpSpPr>
          <p:sp>
            <p:nvSpPr>
              <p:cNvPr id="2" name="Freeform 1"/>
              <p:cNvSpPr/>
              <p:nvPr/>
            </p:nvSpPr>
            <p:spPr bwMode="auto">
              <a:xfrm>
                <a:off x="2050869" y="782946"/>
                <a:ext cx="1071154" cy="288208"/>
              </a:xfrm>
              <a:custGeom>
                <a:avLst/>
                <a:gdLst>
                  <a:gd name="connsiteX0" fmla="*/ 0 w 1071154"/>
                  <a:gd name="connsiteY0" fmla="*/ 287569 h 287569"/>
                  <a:gd name="connsiteX1" fmla="*/ 143691 w 1071154"/>
                  <a:gd name="connsiteY1" fmla="*/ 235318 h 287569"/>
                  <a:gd name="connsiteX2" fmla="*/ 483325 w 1071154"/>
                  <a:gd name="connsiteY2" fmla="*/ 65501 h 287569"/>
                  <a:gd name="connsiteX3" fmla="*/ 640080 w 1071154"/>
                  <a:gd name="connsiteY3" fmla="*/ 26312 h 287569"/>
                  <a:gd name="connsiteX4" fmla="*/ 875211 w 1071154"/>
                  <a:gd name="connsiteY4" fmla="*/ 186 h 287569"/>
                  <a:gd name="connsiteX5" fmla="*/ 1071154 w 1071154"/>
                  <a:gd name="connsiteY5" fmla="*/ 39375 h 287569"/>
                  <a:gd name="connsiteX0" fmla="*/ 0 w 1071154"/>
                  <a:gd name="connsiteY0" fmla="*/ 287569 h 287569"/>
                  <a:gd name="connsiteX1" fmla="*/ 143691 w 1071154"/>
                  <a:gd name="connsiteY1" fmla="*/ 235318 h 287569"/>
                  <a:gd name="connsiteX2" fmla="*/ 465991 w 1071154"/>
                  <a:gd name="connsiteY2" fmla="*/ 65501 h 287569"/>
                  <a:gd name="connsiteX3" fmla="*/ 640080 w 1071154"/>
                  <a:gd name="connsiteY3" fmla="*/ 26312 h 287569"/>
                  <a:gd name="connsiteX4" fmla="*/ 875211 w 1071154"/>
                  <a:gd name="connsiteY4" fmla="*/ 186 h 287569"/>
                  <a:gd name="connsiteX5" fmla="*/ 1071154 w 1071154"/>
                  <a:gd name="connsiteY5" fmla="*/ 39375 h 287569"/>
                  <a:gd name="connsiteX0" fmla="*/ 0 w 1071154"/>
                  <a:gd name="connsiteY0" fmla="*/ 288127 h 288127"/>
                  <a:gd name="connsiteX1" fmla="*/ 143691 w 1071154"/>
                  <a:gd name="connsiteY1" fmla="*/ 235876 h 288127"/>
                  <a:gd name="connsiteX2" fmla="*/ 465991 w 1071154"/>
                  <a:gd name="connsiteY2" fmla="*/ 66059 h 288127"/>
                  <a:gd name="connsiteX3" fmla="*/ 640080 w 1071154"/>
                  <a:gd name="connsiteY3" fmla="*/ 18203 h 288127"/>
                  <a:gd name="connsiteX4" fmla="*/ 875211 w 1071154"/>
                  <a:gd name="connsiteY4" fmla="*/ 744 h 288127"/>
                  <a:gd name="connsiteX5" fmla="*/ 1071154 w 1071154"/>
                  <a:gd name="connsiteY5" fmla="*/ 39933 h 288127"/>
                  <a:gd name="connsiteX0" fmla="*/ 0 w 1071154"/>
                  <a:gd name="connsiteY0" fmla="*/ 288208 h 288208"/>
                  <a:gd name="connsiteX1" fmla="*/ 143691 w 1071154"/>
                  <a:gd name="connsiteY1" fmla="*/ 235957 h 288208"/>
                  <a:gd name="connsiteX2" fmla="*/ 444323 w 1071154"/>
                  <a:gd name="connsiteY2" fmla="*/ 74808 h 288208"/>
                  <a:gd name="connsiteX3" fmla="*/ 640080 w 1071154"/>
                  <a:gd name="connsiteY3" fmla="*/ 18284 h 288208"/>
                  <a:gd name="connsiteX4" fmla="*/ 875211 w 1071154"/>
                  <a:gd name="connsiteY4" fmla="*/ 825 h 288208"/>
                  <a:gd name="connsiteX5" fmla="*/ 1071154 w 1071154"/>
                  <a:gd name="connsiteY5" fmla="*/ 40014 h 28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1154" h="288208">
                    <a:moveTo>
                      <a:pt x="0" y="288208"/>
                    </a:moveTo>
                    <a:cubicBezTo>
                      <a:pt x="31568" y="280588"/>
                      <a:pt x="69637" y="271524"/>
                      <a:pt x="143691" y="235957"/>
                    </a:cubicBezTo>
                    <a:cubicBezTo>
                      <a:pt x="217745" y="200390"/>
                      <a:pt x="361592" y="111087"/>
                      <a:pt x="444323" y="74808"/>
                    </a:cubicBezTo>
                    <a:cubicBezTo>
                      <a:pt x="527055" y="38529"/>
                      <a:pt x="568265" y="30614"/>
                      <a:pt x="640080" y="18284"/>
                    </a:cubicBezTo>
                    <a:cubicBezTo>
                      <a:pt x="711895" y="5954"/>
                      <a:pt x="803365" y="-2797"/>
                      <a:pt x="875211" y="825"/>
                    </a:cubicBezTo>
                    <a:cubicBezTo>
                      <a:pt x="947057" y="4447"/>
                      <a:pt x="1009105" y="21508"/>
                      <a:pt x="1071154" y="40014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" name="Freeform 2"/>
              <p:cNvSpPr/>
              <p:nvPr/>
            </p:nvSpPr>
            <p:spPr bwMode="auto">
              <a:xfrm>
                <a:off x="4641338" y="1954476"/>
                <a:ext cx="1941475" cy="771389"/>
              </a:xfrm>
              <a:custGeom>
                <a:avLst/>
                <a:gdLst>
                  <a:gd name="connsiteX0" fmla="*/ 0 w 1941475"/>
                  <a:gd name="connsiteY0" fmla="*/ 0 h 771389"/>
                  <a:gd name="connsiteX1" fmla="*/ 212349 w 1941475"/>
                  <a:gd name="connsiteY1" fmla="*/ 160345 h 771389"/>
                  <a:gd name="connsiteX2" fmla="*/ 468035 w 1941475"/>
                  <a:gd name="connsiteY2" fmla="*/ 307689 h 771389"/>
                  <a:gd name="connsiteX3" fmla="*/ 741054 w 1941475"/>
                  <a:gd name="connsiteY3" fmla="*/ 351025 h 771389"/>
                  <a:gd name="connsiteX4" fmla="*/ 1014074 w 1941475"/>
                  <a:gd name="connsiteY4" fmla="*/ 342358 h 771389"/>
                  <a:gd name="connsiteX5" fmla="*/ 1226423 w 1941475"/>
                  <a:gd name="connsiteY5" fmla="*/ 368360 h 771389"/>
                  <a:gd name="connsiteX6" fmla="*/ 1408436 w 1941475"/>
                  <a:gd name="connsiteY6" fmla="*/ 437698 h 771389"/>
                  <a:gd name="connsiteX7" fmla="*/ 1525445 w 1941475"/>
                  <a:gd name="connsiteY7" fmla="*/ 481035 h 771389"/>
                  <a:gd name="connsiteX8" fmla="*/ 1737794 w 1941475"/>
                  <a:gd name="connsiteY8" fmla="*/ 602377 h 771389"/>
                  <a:gd name="connsiteX9" fmla="*/ 1941475 w 1941475"/>
                  <a:gd name="connsiteY9" fmla="*/ 771389 h 771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1475" h="771389">
                    <a:moveTo>
                      <a:pt x="0" y="0"/>
                    </a:moveTo>
                    <a:cubicBezTo>
                      <a:pt x="67171" y="54532"/>
                      <a:pt x="134343" y="109064"/>
                      <a:pt x="212349" y="160345"/>
                    </a:cubicBezTo>
                    <a:cubicBezTo>
                      <a:pt x="290355" y="211627"/>
                      <a:pt x="379918" y="275909"/>
                      <a:pt x="468035" y="307689"/>
                    </a:cubicBezTo>
                    <a:cubicBezTo>
                      <a:pt x="556152" y="339469"/>
                      <a:pt x="650048" y="345247"/>
                      <a:pt x="741054" y="351025"/>
                    </a:cubicBezTo>
                    <a:cubicBezTo>
                      <a:pt x="832061" y="356803"/>
                      <a:pt x="933179" y="339469"/>
                      <a:pt x="1014074" y="342358"/>
                    </a:cubicBezTo>
                    <a:cubicBezTo>
                      <a:pt x="1094969" y="345247"/>
                      <a:pt x="1160696" y="352470"/>
                      <a:pt x="1226423" y="368360"/>
                    </a:cubicBezTo>
                    <a:cubicBezTo>
                      <a:pt x="1292150" y="384250"/>
                      <a:pt x="1408436" y="437698"/>
                      <a:pt x="1408436" y="437698"/>
                    </a:cubicBezTo>
                    <a:cubicBezTo>
                      <a:pt x="1458273" y="456477"/>
                      <a:pt x="1470552" y="453589"/>
                      <a:pt x="1525445" y="481035"/>
                    </a:cubicBezTo>
                    <a:cubicBezTo>
                      <a:pt x="1580338" y="508482"/>
                      <a:pt x="1668456" y="553985"/>
                      <a:pt x="1737794" y="602377"/>
                    </a:cubicBezTo>
                    <a:cubicBezTo>
                      <a:pt x="1807132" y="650769"/>
                      <a:pt x="1874303" y="711079"/>
                      <a:pt x="1941475" y="771389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6790828" y="2740367"/>
                <a:ext cx="1131083" cy="124175"/>
              </a:xfrm>
              <a:custGeom>
                <a:avLst/>
                <a:gdLst>
                  <a:gd name="connsiteX0" fmla="*/ 0 w 1131083"/>
                  <a:gd name="connsiteY0" fmla="*/ 50503 h 124175"/>
                  <a:gd name="connsiteX1" fmla="*/ 208016 w 1131083"/>
                  <a:gd name="connsiteY1" fmla="*/ 11500 h 124175"/>
                  <a:gd name="connsiteX2" fmla="*/ 316357 w 1131083"/>
                  <a:gd name="connsiteY2" fmla="*/ 2833 h 124175"/>
                  <a:gd name="connsiteX3" fmla="*/ 580709 w 1131083"/>
                  <a:gd name="connsiteY3" fmla="*/ 54837 h 124175"/>
                  <a:gd name="connsiteX4" fmla="*/ 806059 w 1131083"/>
                  <a:gd name="connsiteY4" fmla="*/ 93840 h 124175"/>
                  <a:gd name="connsiteX5" fmla="*/ 979405 w 1131083"/>
                  <a:gd name="connsiteY5" fmla="*/ 111174 h 124175"/>
                  <a:gd name="connsiteX6" fmla="*/ 1131083 w 1131083"/>
                  <a:gd name="connsiteY6" fmla="*/ 124175 h 1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1083" h="124175">
                    <a:moveTo>
                      <a:pt x="0" y="50503"/>
                    </a:moveTo>
                    <a:cubicBezTo>
                      <a:pt x="77645" y="34974"/>
                      <a:pt x="155290" y="19445"/>
                      <a:pt x="208016" y="11500"/>
                    </a:cubicBezTo>
                    <a:cubicBezTo>
                      <a:pt x="260742" y="3555"/>
                      <a:pt x="254242" y="-4390"/>
                      <a:pt x="316357" y="2833"/>
                    </a:cubicBezTo>
                    <a:cubicBezTo>
                      <a:pt x="378472" y="10056"/>
                      <a:pt x="499092" y="39669"/>
                      <a:pt x="580709" y="54837"/>
                    </a:cubicBezTo>
                    <a:cubicBezTo>
                      <a:pt x="662326" y="70005"/>
                      <a:pt x="739610" y="84451"/>
                      <a:pt x="806059" y="93840"/>
                    </a:cubicBezTo>
                    <a:cubicBezTo>
                      <a:pt x="872508" y="103229"/>
                      <a:pt x="979405" y="111174"/>
                      <a:pt x="979405" y="111174"/>
                    </a:cubicBezTo>
                    <a:lnTo>
                      <a:pt x="1131083" y="124175"/>
                    </a:lnTo>
                  </a:path>
                </a:pathLst>
              </a:custGeom>
              <a:noFill/>
              <a:ln w="762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SP_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4736" y="6287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72"/>
            <a:ext cx="8229600" cy="1143000"/>
          </a:xfrm>
        </p:spPr>
        <p:txBody>
          <a:bodyPr/>
          <a:lstStyle/>
          <a:p>
            <a:r>
              <a:rPr lang="en-US" sz="3200" dirty="0" smtClean="0"/>
              <a:t>Representations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938887" y="1315431"/>
            <a:ext cx="2699654" cy="35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. </a:t>
            </a:r>
            <a:r>
              <a:rPr lang="en-US" sz="2400" kern="0" dirty="0">
                <a:latin typeface="Times" pitchFamily="18" charset="0"/>
              </a:rPr>
              <a:t>, ? !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400" dirty="0" smtClean="0"/>
              <a:t>˥˧ </a:t>
            </a:r>
            <a:r>
              <a:rPr lang="en-US" sz="2400" dirty="0"/>
              <a:t>˦˨ ˧˩ </a:t>
            </a:r>
            <a:r>
              <a:rPr lang="en-US" sz="2400" dirty="0" smtClean="0"/>
              <a:t>˥˩ ˩˧ </a:t>
            </a:r>
            <a:r>
              <a:rPr lang="en-US" sz="2400" dirty="0"/>
              <a:t>˨˦ ˧˥ </a:t>
            </a:r>
            <a:r>
              <a:rPr lang="en-US" sz="2400" dirty="0" smtClean="0"/>
              <a:t>˩˩˧ ˧˥˦ </a:t>
            </a:r>
            <a:r>
              <a:rPr lang="en-US" sz="2400" dirty="0"/>
              <a:t>˦˩˨ ˨˩˧ </a:t>
            </a:r>
            <a:endParaRPr lang="en-US" sz="2400" dirty="0" smtClean="0"/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</a:pPr>
            <a:r>
              <a:rPr kumimoji="1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uh:m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(1.0) pt </a:t>
            </a: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L</a:t>
            </a: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+!H* L-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sz="2400" dirty="0"/>
              <a:t>&lt;</a:t>
            </a:r>
            <a:r>
              <a:rPr lang="en-US" sz="2400" dirty="0" err="1"/>
              <a:t>emph</a:t>
            </a:r>
            <a:r>
              <a:rPr lang="en-US" sz="2400" dirty="0"/>
              <a:t>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2400" kern="0" dirty="0">
              <a:latin typeface="Times" pitchFamily="18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2400" kern="0" dirty="0">
              <a:latin typeface="Times" pitchFamily="18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390"/>
            <a:ext cx="5396845" cy="4495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200" dirty="0" smtClean="0"/>
              <a:t>punctuation </a:t>
            </a:r>
            <a:r>
              <a:rPr lang="en-US" sz="2200" dirty="0"/>
              <a:t>(~200BC, ~700, ~1400 AD)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200" dirty="0" smtClean="0"/>
              <a:t>International </a:t>
            </a:r>
            <a:r>
              <a:rPr lang="en-US" sz="2200" dirty="0"/>
              <a:t>Phonetic Alphabet </a:t>
            </a:r>
            <a:endParaRPr lang="en-US" sz="2200" dirty="0" smtClean="0"/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200" dirty="0" smtClean="0"/>
              <a:t>Conversation-Analysis </a:t>
            </a:r>
            <a:r>
              <a:rPr lang="en-US" sz="2200" dirty="0"/>
              <a:t>conventions </a:t>
            </a:r>
            <a:endParaRPr lang="en-US" sz="2200" dirty="0" smtClean="0"/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200" dirty="0" err="1" smtClean="0"/>
              <a:t>ToBI</a:t>
            </a:r>
            <a:r>
              <a:rPr lang="en-US" sz="2200" dirty="0" smtClean="0"/>
              <a:t> </a:t>
            </a:r>
            <a:r>
              <a:rPr lang="en-US" sz="2200" dirty="0"/>
              <a:t>(~1994)    		</a:t>
            </a:r>
            <a:endParaRPr lang="en-US" sz="2200" dirty="0" smtClean="0"/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200" dirty="0" smtClean="0"/>
              <a:t>Sable </a:t>
            </a:r>
            <a:r>
              <a:rPr lang="en-US" sz="2200" dirty="0"/>
              <a:t>(1998)		</a:t>
            </a:r>
          </a:p>
        </p:txBody>
      </p:sp>
    </p:spTree>
    <p:extLst>
      <p:ext uri="{BB962C8B-B14F-4D97-AF65-F5344CB8AC3E}">
        <p14:creationId xmlns:p14="http://schemas.microsoft.com/office/powerpoint/2010/main" val="38674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 bwMode="auto">
          <a:xfrm>
            <a:off x="1981200" y="3553407"/>
            <a:ext cx="1426028" cy="696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33056" y="2841172"/>
            <a:ext cx="2601686" cy="696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53144" y="2155375"/>
            <a:ext cx="1502228" cy="696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3144" y="1458689"/>
            <a:ext cx="3694419" cy="737287"/>
            <a:chOff x="653144" y="1458689"/>
            <a:chExt cx="3694419" cy="737287"/>
          </a:xfrm>
        </p:grpSpPr>
        <p:sp>
          <p:nvSpPr>
            <p:cNvPr id="5" name="Oval 4"/>
            <p:cNvSpPr/>
            <p:nvPr/>
          </p:nvSpPr>
          <p:spPr bwMode="auto">
            <a:xfrm>
              <a:off x="2845335" y="1499290"/>
              <a:ext cx="1502228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653144" y="1458689"/>
              <a:ext cx="1502228" cy="6966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2097"/>
            <a:ext cx="8229600" cy="1143000"/>
          </a:xfrm>
        </p:spPr>
        <p:txBody>
          <a:bodyPr/>
          <a:lstStyle/>
          <a:p>
            <a:r>
              <a:rPr lang="en-US" sz="3600" dirty="0" smtClean="0"/>
              <a:t>Positive Assessment Examples</a:t>
            </a:r>
            <a:endParaRPr lang="en-US" sz="3600" dirty="0"/>
          </a:p>
        </p:txBody>
      </p:sp>
      <p:pic>
        <p:nvPicPr>
          <p:cNvPr id="18" name="boondock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65373" y="2928251"/>
            <a:ext cx="609600" cy="609600"/>
          </a:xfrm>
          <a:prstGeom prst="rect">
            <a:avLst/>
          </a:prstGeom>
        </p:spPr>
      </p:pic>
      <p:pic>
        <p:nvPicPr>
          <p:cNvPr id="19" name="i-feel-goo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89414" y="2253342"/>
            <a:ext cx="609600" cy="609600"/>
          </a:xfrm>
          <a:prstGeom prst="rect">
            <a:avLst/>
          </a:prstGeom>
        </p:spPr>
      </p:pic>
      <p:pic>
        <p:nvPicPr>
          <p:cNvPr id="20" name="i-loved-teach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93871" y="1567543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I loved teaching, I love</a:t>
            </a:r>
            <a:r>
              <a:rPr lang="en-US" sz="2400" baseline="-70000" dirty="0"/>
              <a:t> </a:t>
            </a:r>
            <a:r>
              <a:rPr lang="en-US" sz="2400" dirty="0"/>
              <a:t>helping kids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I</a:t>
            </a:r>
            <a:r>
              <a:rPr lang="en-US" sz="2400" baseline="-100000" dirty="0"/>
              <a:t> </a:t>
            </a:r>
            <a:r>
              <a:rPr lang="en-US" sz="2400" dirty="0"/>
              <a:t>feel good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I also really love the Boondock Saints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 smtClean="0"/>
              <a:t>stay </a:t>
            </a:r>
            <a:r>
              <a:rPr lang="en-US" sz="2400" dirty="0"/>
              <a:t>on it … there you go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09187" y="4473851"/>
            <a:ext cx="6034482" cy="2267345"/>
            <a:chOff x="1651342" y="2217025"/>
            <a:chExt cx="6034482" cy="226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1651342" y="2217025"/>
              <a:ext cx="5644695" cy="2267345"/>
              <a:chOff x="1660673" y="2217025"/>
              <a:chExt cx="5644695" cy="2267345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1660673" y="2217025"/>
                <a:ext cx="5644695" cy="2267345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11"/>
              <a:srcRect t="48027"/>
              <a:stretch/>
            </p:blipFill>
            <p:spPr>
              <a:xfrm>
                <a:off x="1670505" y="2399073"/>
                <a:ext cx="5380210" cy="1177097"/>
              </a:xfrm>
              <a:prstGeom prst="rect">
                <a:avLst/>
              </a:prstGeom>
            </p:spPr>
          </p:pic>
          <p:sp>
            <p:nvSpPr>
              <p:cNvPr id="81" name="Rectangle 80"/>
              <p:cNvSpPr/>
              <p:nvPr/>
            </p:nvSpPr>
            <p:spPr bwMode="auto">
              <a:xfrm>
                <a:off x="1855389" y="3186976"/>
                <a:ext cx="5255261" cy="319093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892316" y="3066683"/>
              <a:ext cx="925253" cy="434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1600" dirty="0" smtClean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loudness</a:t>
              </a:r>
              <a:endParaRPr kumimoji="0" lang="en-US" sz="2000" dirty="0" smtClean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34205" y="3372320"/>
              <a:ext cx="788999" cy="434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1600" dirty="0" smtClean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clipped</a:t>
              </a:r>
              <a:endParaRPr kumimoji="0" lang="en-US" sz="2000" dirty="0" smtClean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803693" y="3675982"/>
              <a:ext cx="4244029" cy="279"/>
            </a:xfrm>
            <a:prstGeom prst="line">
              <a:avLst/>
            </a:prstGeom>
            <a:ln>
              <a:solidFill>
                <a:srgbClr val="62A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93991" y="3756821"/>
              <a:ext cx="5291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 </a:t>
              </a:r>
              <a:r>
                <a:rPr lang="en-US" sz="1200" dirty="0" smtClean="0">
                  <a:solidFill>
                    <a:schemeClr val="bg2"/>
                  </a:solidFill>
                </a:rPr>
                <a:t>             -1500              -1000               -500               0                  500          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01681" y="4105161"/>
              <a:ext cx="10182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milliseconds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25" name="Straight Connector 24"/>
            <p:cNvCxnSpPr>
              <a:endCxn id="81" idx="3"/>
            </p:cNvCxnSpPr>
            <p:nvPr/>
          </p:nvCxnSpPr>
          <p:spPr>
            <a:xfrm flipV="1">
              <a:off x="2792853" y="3346523"/>
              <a:ext cx="4308466" cy="2027"/>
            </a:xfrm>
            <a:prstGeom prst="line">
              <a:avLst/>
            </a:prstGeom>
            <a:ln>
              <a:solidFill>
                <a:srgbClr val="62A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4055956" y="3220026"/>
              <a:ext cx="2281978" cy="266181"/>
              <a:chOff x="3422147" y="2839788"/>
              <a:chExt cx="3223601" cy="26618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756903" y="2839788"/>
                <a:ext cx="2888845" cy="266181"/>
                <a:chOff x="3757592" y="2076453"/>
                <a:chExt cx="2888845" cy="266181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 flipH="1">
                  <a:off x="6134465" y="2076453"/>
                  <a:ext cx="511972" cy="266181"/>
                  <a:chOff x="2209798" y="2133601"/>
                  <a:chExt cx="511972" cy="153109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2209800" y="2207419"/>
                    <a:ext cx="458934" cy="78581"/>
                    <a:chOff x="2209800" y="2207419"/>
                    <a:chExt cx="458934" cy="78581"/>
                  </a:xfrm>
                </p:grpSpPr>
                <p:sp>
                  <p:nvSpPr>
                    <p:cNvPr id="77" name="Arc 76"/>
                    <p:cNvSpPr/>
                    <p:nvPr/>
                  </p:nvSpPr>
                  <p:spPr>
                    <a:xfrm>
                      <a:off x="2209800" y="2209800"/>
                      <a:ext cx="228600" cy="76200"/>
                    </a:xfrm>
                    <a:prstGeom prst="arc">
                      <a:avLst/>
                    </a:prstGeom>
                    <a:noFill/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Arc 77"/>
                    <p:cNvSpPr/>
                    <p:nvPr/>
                  </p:nvSpPr>
                  <p:spPr>
                    <a:xfrm flipH="1" flipV="1">
                      <a:off x="2440134" y="2207419"/>
                      <a:ext cx="228600" cy="76200"/>
                    </a:xfrm>
                    <a:prstGeom prst="arc">
                      <a:avLst/>
                    </a:prstGeom>
                    <a:noFill/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0" name="Rectangle 69"/>
                  <p:cNvSpPr/>
                  <p:nvPr/>
                </p:nvSpPr>
                <p:spPr>
                  <a:xfrm>
                    <a:off x="2368718" y="2174082"/>
                    <a:ext cx="353052" cy="73818"/>
                  </a:xfrm>
                  <a:prstGeom prst="rect">
                    <a:avLst/>
                  </a:prstGeom>
                  <a:solidFill>
                    <a:srgbClr val="AFABAB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2209800" y="2133601"/>
                    <a:ext cx="458934" cy="78581"/>
                    <a:chOff x="2209800" y="2133601"/>
                    <a:chExt cx="458934" cy="78581"/>
                  </a:xfrm>
                </p:grpSpPr>
                <p:sp>
                  <p:nvSpPr>
                    <p:cNvPr id="75" name="Arc 74"/>
                    <p:cNvSpPr/>
                    <p:nvPr/>
                  </p:nvSpPr>
                  <p:spPr>
                    <a:xfrm flipH="1">
                      <a:off x="2440134" y="2135982"/>
                      <a:ext cx="228600" cy="76200"/>
                    </a:xfrm>
                    <a:prstGeom prst="arc">
                      <a:avLst/>
                    </a:prstGeom>
                    <a:solidFill>
                      <a:srgbClr val="E7E6E6">
                        <a:lumMod val="75000"/>
                      </a:srgbClr>
                    </a:soli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6" name="Arc 75"/>
                    <p:cNvSpPr/>
                    <p:nvPr/>
                  </p:nvSpPr>
                  <p:spPr>
                    <a:xfrm flipV="1">
                      <a:off x="2209800" y="2133601"/>
                      <a:ext cx="228600" cy="76200"/>
                    </a:xfrm>
                    <a:prstGeom prst="arc">
                      <a:avLst/>
                    </a:prstGeom>
                    <a:solidFill>
                      <a:sysClr val="window" lastClr="FFFFFF"/>
                    </a:soli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2" name="Group 71"/>
                  <p:cNvGrpSpPr/>
                  <p:nvPr/>
                </p:nvGrpSpPr>
                <p:grpSpPr>
                  <a:xfrm flipV="1">
                    <a:off x="2209798" y="2208129"/>
                    <a:ext cx="458934" cy="78581"/>
                    <a:chOff x="2209800" y="2133601"/>
                    <a:chExt cx="458934" cy="78581"/>
                  </a:xfrm>
                </p:grpSpPr>
                <p:sp>
                  <p:nvSpPr>
                    <p:cNvPr id="73" name="Arc 72"/>
                    <p:cNvSpPr/>
                    <p:nvPr/>
                  </p:nvSpPr>
                  <p:spPr>
                    <a:xfrm flipH="1">
                      <a:off x="2440134" y="2135982"/>
                      <a:ext cx="228600" cy="76200"/>
                    </a:xfrm>
                    <a:prstGeom prst="arc">
                      <a:avLst/>
                    </a:prstGeom>
                    <a:solidFill>
                      <a:srgbClr val="E7E6E6">
                        <a:lumMod val="75000"/>
                      </a:srgbClr>
                    </a:soli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Arc 73"/>
                    <p:cNvSpPr/>
                    <p:nvPr/>
                  </p:nvSpPr>
                  <p:spPr>
                    <a:xfrm flipV="1">
                      <a:off x="2209800" y="2133601"/>
                      <a:ext cx="228600" cy="76200"/>
                    </a:xfrm>
                    <a:prstGeom prst="arc">
                      <a:avLst/>
                    </a:prstGeom>
                    <a:solidFill>
                      <a:sysClr val="window" lastClr="FFFFFF"/>
                    </a:soli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757592" y="2275772"/>
                  <a:ext cx="2554558" cy="6084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3422147" y="2903864"/>
                <a:ext cx="511972" cy="137738"/>
                <a:chOff x="2209798" y="2133601"/>
                <a:chExt cx="511972" cy="153109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2209800" y="2207419"/>
                  <a:ext cx="458934" cy="78581"/>
                  <a:chOff x="2209800" y="2207419"/>
                  <a:chExt cx="458934" cy="78581"/>
                </a:xfrm>
              </p:grpSpPr>
              <p:sp>
                <p:nvSpPr>
                  <p:cNvPr id="65" name="Arc 64"/>
                  <p:cNvSpPr/>
                  <p:nvPr/>
                </p:nvSpPr>
                <p:spPr>
                  <a:xfrm>
                    <a:off x="2209800" y="2209800"/>
                    <a:ext cx="228600" cy="76200"/>
                  </a:xfrm>
                  <a:prstGeom prst="arc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Arc 65"/>
                  <p:cNvSpPr/>
                  <p:nvPr/>
                </p:nvSpPr>
                <p:spPr>
                  <a:xfrm flipH="1" flipV="1">
                    <a:off x="2440134" y="2207419"/>
                    <a:ext cx="228600" cy="76200"/>
                  </a:xfrm>
                  <a:prstGeom prst="arc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8" name="Rectangle 57"/>
                <p:cNvSpPr/>
                <p:nvPr/>
              </p:nvSpPr>
              <p:spPr>
                <a:xfrm>
                  <a:off x="2368718" y="2174082"/>
                  <a:ext cx="353052" cy="73818"/>
                </a:xfrm>
                <a:prstGeom prst="rect">
                  <a:avLst/>
                </a:prstGeom>
                <a:solidFill>
                  <a:srgbClr val="AFABA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>
                  <a:off x="2209800" y="2133601"/>
                  <a:ext cx="458934" cy="78581"/>
                  <a:chOff x="2209800" y="2133601"/>
                  <a:chExt cx="458934" cy="78581"/>
                </a:xfrm>
              </p:grpSpPr>
              <p:sp>
                <p:nvSpPr>
                  <p:cNvPr id="63" name="Arc 62"/>
                  <p:cNvSpPr/>
                  <p:nvPr/>
                </p:nvSpPr>
                <p:spPr>
                  <a:xfrm flipH="1">
                    <a:off x="2440134" y="2135982"/>
                    <a:ext cx="228600" cy="76200"/>
                  </a:xfrm>
                  <a:prstGeom prst="arc">
                    <a:avLst/>
                  </a:prstGeom>
                  <a:solidFill>
                    <a:srgbClr val="E7E6E6">
                      <a:lumMod val="75000"/>
                    </a:srgbClr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sng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Arc 63"/>
                  <p:cNvSpPr/>
                  <p:nvPr/>
                </p:nvSpPr>
                <p:spPr>
                  <a:xfrm flipV="1">
                    <a:off x="2209800" y="2133601"/>
                    <a:ext cx="228600" cy="76200"/>
                  </a:xfrm>
                  <a:prstGeom prst="arc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sng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 flipV="1">
                  <a:off x="2209798" y="2208129"/>
                  <a:ext cx="458934" cy="78581"/>
                  <a:chOff x="2209800" y="2133601"/>
                  <a:chExt cx="458934" cy="78581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 flipH="1">
                    <a:off x="2440134" y="2135982"/>
                    <a:ext cx="228600" cy="76200"/>
                  </a:xfrm>
                  <a:prstGeom prst="arc">
                    <a:avLst/>
                  </a:prstGeom>
                  <a:solidFill>
                    <a:srgbClr val="E7E6E6">
                      <a:lumMod val="75000"/>
                    </a:srgbClr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sng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Arc 61"/>
                  <p:cNvSpPr/>
                  <p:nvPr/>
                </p:nvSpPr>
                <p:spPr>
                  <a:xfrm flipV="1">
                    <a:off x="2209800" y="2133601"/>
                    <a:ext cx="228600" cy="76200"/>
                  </a:xfrm>
                  <a:prstGeom prst="arc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sng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6" name="Trapezoid 55"/>
              <p:cNvSpPr/>
              <p:nvPr/>
            </p:nvSpPr>
            <p:spPr>
              <a:xfrm rot="16200000" flipH="1">
                <a:off x="4902204" y="1699864"/>
                <a:ext cx="258782" cy="2549383"/>
              </a:xfrm>
              <a:prstGeom prst="trapezoid">
                <a:avLst/>
              </a:prstGeom>
              <a:solidFill>
                <a:srgbClr val="AFABA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426582" y="3540590"/>
              <a:ext cx="3223601" cy="266181"/>
              <a:chOff x="3422147" y="2839788"/>
              <a:chExt cx="3223601" cy="26618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756903" y="2839788"/>
                <a:ext cx="2888845" cy="266181"/>
                <a:chOff x="3757592" y="2076453"/>
                <a:chExt cx="2888845" cy="266181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 flipH="1">
                  <a:off x="6134465" y="2076453"/>
                  <a:ext cx="511972" cy="266181"/>
                  <a:chOff x="2209798" y="2133601"/>
                  <a:chExt cx="511972" cy="153109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2209800" y="2207419"/>
                    <a:ext cx="458934" cy="78581"/>
                    <a:chOff x="2209800" y="2207419"/>
                    <a:chExt cx="458934" cy="78581"/>
                  </a:xfrm>
                </p:grpSpPr>
                <p:sp>
                  <p:nvSpPr>
                    <p:cNvPr id="52" name="Arc 51"/>
                    <p:cNvSpPr/>
                    <p:nvPr/>
                  </p:nvSpPr>
                  <p:spPr>
                    <a:xfrm>
                      <a:off x="2209800" y="2209800"/>
                      <a:ext cx="228600" cy="76200"/>
                    </a:xfrm>
                    <a:prstGeom prst="arc">
                      <a:avLst/>
                    </a:prstGeom>
                    <a:noFill/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" name="Arc 52"/>
                    <p:cNvSpPr/>
                    <p:nvPr/>
                  </p:nvSpPr>
                  <p:spPr>
                    <a:xfrm flipH="1" flipV="1">
                      <a:off x="2440134" y="2207419"/>
                      <a:ext cx="228600" cy="76200"/>
                    </a:xfrm>
                    <a:prstGeom prst="arc">
                      <a:avLst/>
                    </a:prstGeom>
                    <a:noFill/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5" name="Rectangle 44"/>
                  <p:cNvSpPr/>
                  <p:nvPr/>
                </p:nvSpPr>
                <p:spPr>
                  <a:xfrm>
                    <a:off x="2368718" y="2174082"/>
                    <a:ext cx="353052" cy="73818"/>
                  </a:xfrm>
                  <a:prstGeom prst="rect">
                    <a:avLst/>
                  </a:prstGeom>
                  <a:solidFill>
                    <a:srgbClr val="AFABAB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2209800" y="2133601"/>
                    <a:ext cx="458934" cy="78581"/>
                    <a:chOff x="2209800" y="2133601"/>
                    <a:chExt cx="458934" cy="78581"/>
                  </a:xfrm>
                </p:grpSpPr>
                <p:sp>
                  <p:nvSpPr>
                    <p:cNvPr id="50" name="Arc 49"/>
                    <p:cNvSpPr/>
                    <p:nvPr/>
                  </p:nvSpPr>
                  <p:spPr>
                    <a:xfrm flipH="1">
                      <a:off x="2440134" y="2135982"/>
                      <a:ext cx="228600" cy="76200"/>
                    </a:xfrm>
                    <a:prstGeom prst="arc">
                      <a:avLst/>
                    </a:prstGeom>
                    <a:solidFill>
                      <a:srgbClr val="E7E6E6">
                        <a:lumMod val="75000"/>
                      </a:srgbClr>
                    </a:soli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" name="Arc 50"/>
                    <p:cNvSpPr/>
                    <p:nvPr/>
                  </p:nvSpPr>
                  <p:spPr>
                    <a:xfrm flipV="1">
                      <a:off x="2209800" y="2133601"/>
                      <a:ext cx="228600" cy="76200"/>
                    </a:xfrm>
                    <a:prstGeom prst="arc">
                      <a:avLst/>
                    </a:prstGeom>
                    <a:solidFill>
                      <a:sysClr val="window" lastClr="FFFFFF"/>
                    </a:soli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flipV="1">
                    <a:off x="2209798" y="2208129"/>
                    <a:ext cx="458934" cy="78581"/>
                    <a:chOff x="2209800" y="2133601"/>
                    <a:chExt cx="458934" cy="78581"/>
                  </a:xfrm>
                </p:grpSpPr>
                <p:sp>
                  <p:nvSpPr>
                    <p:cNvPr id="48" name="Arc 47"/>
                    <p:cNvSpPr/>
                    <p:nvPr/>
                  </p:nvSpPr>
                  <p:spPr>
                    <a:xfrm flipH="1">
                      <a:off x="2440134" y="2135982"/>
                      <a:ext cx="228600" cy="76200"/>
                    </a:xfrm>
                    <a:prstGeom prst="arc">
                      <a:avLst/>
                    </a:prstGeom>
                    <a:solidFill>
                      <a:srgbClr val="E7E6E6">
                        <a:lumMod val="75000"/>
                      </a:srgbClr>
                    </a:soli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" name="Arc 48"/>
                    <p:cNvSpPr/>
                    <p:nvPr/>
                  </p:nvSpPr>
                  <p:spPr>
                    <a:xfrm flipV="1">
                      <a:off x="2209800" y="2133601"/>
                      <a:ext cx="228600" cy="76200"/>
                    </a:xfrm>
                    <a:prstGeom prst="arc">
                      <a:avLst/>
                    </a:prstGeom>
                    <a:solidFill>
                      <a:sysClr val="window" lastClr="FFFFFF"/>
                    </a:soli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cxnSp>
              <p:nvCxnSpPr>
                <p:cNvPr id="42" name="Straight Connector 41"/>
                <p:cNvCxnSpPr>
                  <a:stCxn id="37" idx="0"/>
                  <a:endCxn id="50" idx="0"/>
                </p:cNvCxnSpPr>
                <p:nvPr/>
              </p:nvCxnSpPr>
              <p:spPr>
                <a:xfrm flipV="1">
                  <a:off x="3767472" y="2080592"/>
                  <a:ext cx="2534329" cy="6207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757592" y="2275772"/>
                  <a:ext cx="2554558" cy="6084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3422147" y="2903864"/>
                <a:ext cx="511972" cy="137738"/>
                <a:chOff x="2209798" y="2133601"/>
                <a:chExt cx="511972" cy="153109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209800" y="2207419"/>
                  <a:ext cx="458934" cy="78581"/>
                  <a:chOff x="2209800" y="2207419"/>
                  <a:chExt cx="458934" cy="78581"/>
                </a:xfrm>
              </p:grpSpPr>
              <p:sp>
                <p:nvSpPr>
                  <p:cNvPr id="39" name="Arc 38"/>
                  <p:cNvSpPr/>
                  <p:nvPr/>
                </p:nvSpPr>
                <p:spPr>
                  <a:xfrm>
                    <a:off x="2209800" y="2209800"/>
                    <a:ext cx="228600" cy="76200"/>
                  </a:xfrm>
                  <a:prstGeom prst="arc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Arc 39"/>
                  <p:cNvSpPr/>
                  <p:nvPr/>
                </p:nvSpPr>
                <p:spPr>
                  <a:xfrm flipH="1" flipV="1">
                    <a:off x="2440134" y="2207419"/>
                    <a:ext cx="228600" cy="76200"/>
                  </a:xfrm>
                  <a:prstGeom prst="arc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2368718" y="2174082"/>
                  <a:ext cx="353052" cy="73818"/>
                </a:xfrm>
                <a:prstGeom prst="rect">
                  <a:avLst/>
                </a:prstGeom>
                <a:solidFill>
                  <a:srgbClr val="AFABA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2209800" y="2133601"/>
                  <a:ext cx="458934" cy="78581"/>
                  <a:chOff x="2209800" y="2133601"/>
                  <a:chExt cx="458934" cy="78581"/>
                </a:xfrm>
              </p:grpSpPr>
              <p:sp>
                <p:nvSpPr>
                  <p:cNvPr id="37" name="Arc 36"/>
                  <p:cNvSpPr/>
                  <p:nvPr/>
                </p:nvSpPr>
                <p:spPr>
                  <a:xfrm flipH="1">
                    <a:off x="2440134" y="2135982"/>
                    <a:ext cx="228600" cy="76200"/>
                  </a:xfrm>
                  <a:prstGeom prst="arc">
                    <a:avLst/>
                  </a:prstGeom>
                  <a:solidFill>
                    <a:srgbClr val="E7E6E6">
                      <a:lumMod val="75000"/>
                    </a:srgbClr>
                  </a:solidFill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sng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>
                  <a:xfrm flipV="1">
                    <a:off x="2209800" y="2133601"/>
                    <a:ext cx="228600" cy="76200"/>
                  </a:xfrm>
                  <a:prstGeom prst="arc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sng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 flipV="1">
                  <a:off x="2209798" y="2208129"/>
                  <a:ext cx="458934" cy="78581"/>
                  <a:chOff x="2209800" y="2133601"/>
                  <a:chExt cx="458934" cy="78581"/>
                </a:xfrm>
              </p:grpSpPr>
              <p:sp>
                <p:nvSpPr>
                  <p:cNvPr id="35" name="Arc 34"/>
                  <p:cNvSpPr/>
                  <p:nvPr/>
                </p:nvSpPr>
                <p:spPr>
                  <a:xfrm flipH="1">
                    <a:off x="2440134" y="2135982"/>
                    <a:ext cx="228600" cy="76200"/>
                  </a:xfrm>
                  <a:prstGeom prst="arc">
                    <a:avLst/>
                  </a:prstGeom>
                  <a:solidFill>
                    <a:srgbClr val="E7E6E6">
                      <a:lumMod val="75000"/>
                    </a:srgbClr>
                  </a:solidFill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sng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Arc 35"/>
                  <p:cNvSpPr/>
                  <p:nvPr/>
                </p:nvSpPr>
                <p:spPr>
                  <a:xfrm flipV="1">
                    <a:off x="2209800" y="2133601"/>
                    <a:ext cx="228600" cy="76200"/>
                  </a:xfrm>
                  <a:prstGeom prst="arc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sng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0" name="Trapezoid 29"/>
              <p:cNvSpPr/>
              <p:nvPr/>
            </p:nvSpPr>
            <p:spPr>
              <a:xfrm rot="16200000" flipH="1">
                <a:off x="4902204" y="1699864"/>
                <a:ext cx="258782" cy="2549383"/>
              </a:xfrm>
              <a:prstGeom prst="trapezoid">
                <a:avLst/>
              </a:prstGeom>
              <a:solidFill>
                <a:srgbClr val="AFABA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 bwMode="auto">
          <a:xfrm>
            <a:off x="1619019" y="5790028"/>
            <a:ext cx="5634863" cy="27411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3" name="there-you-go-loud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40302" y="3581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2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3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95" y="228600"/>
            <a:ext cx="822960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028701" y="1520702"/>
            <a:ext cx="6930188" cy="400651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263" y="1808253"/>
            <a:ext cx="6100011" cy="338938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Find a partner and try it:</a:t>
            </a: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A: </a:t>
            </a:r>
            <a:r>
              <a:rPr lang="en-US" sz="2800" i="1" dirty="0" smtClean="0">
                <a:solidFill>
                  <a:schemeClr val="bg2"/>
                </a:solidFill>
              </a:rPr>
              <a:t>What’s this talk about?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B: </a:t>
            </a:r>
            <a:r>
              <a:rPr lang="en-US" sz="2800" i="1" dirty="0" smtClean="0">
                <a:solidFill>
                  <a:schemeClr val="bg2"/>
                </a:solidFill>
              </a:rPr>
              <a:t>It’s about Speech Prosody.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/>
                </a:solidFill>
              </a:rPr>
              <a:t>	</a:t>
            </a:r>
            <a:endParaRPr lang="en-US" sz="28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B’: </a:t>
            </a:r>
            <a:r>
              <a:rPr lang="en-US" sz="2800" i="1" dirty="0" smtClean="0">
                <a:solidFill>
                  <a:schemeClr val="bg2"/>
                </a:solidFill>
              </a:rPr>
              <a:t>It’s about </a:t>
            </a:r>
            <a:r>
              <a:rPr lang="en-US" sz="4400" i="1" baseline="60000" dirty="0" smtClean="0">
                <a:solidFill>
                  <a:schemeClr val="bg2"/>
                </a:solidFill>
              </a:rPr>
              <a:t>Speech</a:t>
            </a:r>
            <a:r>
              <a:rPr lang="en-US" sz="4400" i="1" dirty="0" smtClean="0">
                <a:solidFill>
                  <a:schemeClr val="bg2"/>
                </a:solidFill>
              </a:rPr>
              <a:t> </a:t>
            </a:r>
            <a:r>
              <a:rPr lang="en-US" sz="2800" b="1" i="1" spc="710" dirty="0" smtClean="0">
                <a:solidFill>
                  <a:schemeClr val="bg2"/>
                </a:solidFill>
              </a:rPr>
              <a:t>Prosody</a:t>
            </a:r>
            <a:r>
              <a:rPr lang="en-US" sz="2800" i="1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31464</TotalTime>
  <Words>2259</Words>
  <Application>Microsoft Office PowerPoint</Application>
  <PresentationFormat>On-screen Show (4:3)</PresentationFormat>
  <Paragraphs>644</Paragraphs>
  <Slides>75</Slides>
  <Notes>3</Notes>
  <HiddenSlides>0</HiddenSlides>
  <MMClips>27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Aharoni</vt:lpstr>
      <vt:lpstr>Helvetica Neue</vt:lpstr>
      <vt:lpstr>IBM Plex Sans</vt:lpstr>
      <vt:lpstr>MS Mincho</vt:lpstr>
      <vt:lpstr>ＭＳ Ｐゴシック</vt:lpstr>
      <vt:lpstr>Albertus MT</vt:lpstr>
      <vt:lpstr>Antique Olive Roman</vt:lpstr>
      <vt:lpstr>Arial</vt:lpstr>
      <vt:lpstr>Calibri</vt:lpstr>
      <vt:lpstr>Georgia</vt:lpstr>
      <vt:lpstr>Times</vt:lpstr>
      <vt:lpstr>Times New Roman</vt:lpstr>
      <vt:lpstr>Mountain Top</vt:lpstr>
      <vt:lpstr>PowerPoint Presentation</vt:lpstr>
      <vt:lpstr>PowerPoint Presentation</vt:lpstr>
      <vt:lpstr>PowerPoint Presentation</vt:lpstr>
      <vt:lpstr>PowerPoint Presentation</vt:lpstr>
      <vt:lpstr>Outline</vt:lpstr>
      <vt:lpstr>Expressing Positive Feeling</vt:lpstr>
      <vt:lpstr>The Positive Assessment Construction</vt:lpstr>
      <vt:lpstr>Positive Assessment Examples</vt:lpstr>
      <vt:lpstr>Exercise</vt:lpstr>
      <vt:lpstr>Positivity-Correlated Prosodic Features</vt:lpstr>
      <vt:lpstr>Functions of Prosody</vt:lpstr>
      <vt:lpstr>Functions of Prosody</vt:lpstr>
      <vt:lpstr>Paralinguistic Prosody</vt:lpstr>
      <vt:lpstr>PowerPoint Presentation</vt:lpstr>
      <vt:lpstr>Functions of Prosody</vt:lpstr>
      <vt:lpstr>Phonological Prosody</vt:lpstr>
      <vt:lpstr>PowerPoint Presentation</vt:lpstr>
      <vt:lpstr>Phonological Prosody</vt:lpstr>
      <vt:lpstr>Phonological Prosody</vt:lpstr>
      <vt:lpstr>End-to-End Synthesis</vt:lpstr>
      <vt:lpstr>Phonological Prosody</vt:lpstr>
      <vt:lpstr>End-to-End Synthesis</vt:lpstr>
      <vt:lpstr>Functions of Prosody</vt:lpstr>
      <vt:lpstr>Functions of Prosody</vt:lpstr>
      <vt:lpstr>Applications involving Pragmatic Functions </vt:lpstr>
      <vt:lpstr>Roles of Pragmatic Prosody </vt:lpstr>
      <vt:lpstr>Roles of Pragmatic Prosody </vt:lpstr>
      <vt:lpstr>The Contrast Construction </vt:lpstr>
      <vt:lpstr>PowerPoint Presentation</vt:lpstr>
      <vt:lpstr>PowerPoint Presentation</vt:lpstr>
      <vt:lpstr>PowerPoint Presentation</vt:lpstr>
      <vt:lpstr> A Matter of Degree</vt:lpstr>
      <vt:lpstr> A Matter of Degree</vt:lpstr>
      <vt:lpstr>PowerPoint Presentation</vt:lpstr>
      <vt:lpstr>The Minor Third Construction</vt:lpstr>
      <vt:lpstr>Much More than Just intonation!</vt:lpstr>
      <vt:lpstr>Prosody, Classic Definition</vt:lpstr>
      <vt:lpstr>Prosody, Classic-ish Definition</vt:lpstr>
      <vt:lpstr>PowerPoint Presentation</vt:lpstr>
      <vt:lpstr>Still more features to discover?</vt:lpstr>
      <vt:lpstr>Prosody, Definition 2</vt:lpstr>
      <vt:lpstr>The Feature-Parsimony Alternative</vt:lpstr>
      <vt:lpstr>The Feature-Parsimony Alternative</vt:lpstr>
      <vt:lpstr>The Minor Third Construction</vt:lpstr>
      <vt:lpstr>The Minor Third Construction</vt:lpstr>
      <vt:lpstr>Exercise</vt:lpstr>
      <vt:lpstr>Minor Third Construction for Calling</vt:lpstr>
      <vt:lpstr>Calling: Variants </vt:lpstr>
      <vt:lpstr>PowerPoint Presentation</vt:lpstr>
      <vt:lpstr>PowerPoint Presentation</vt:lpstr>
      <vt:lpstr>PowerPoint Presentation</vt:lpstr>
      <vt:lpstr>PowerPoint Presentation</vt:lpstr>
      <vt:lpstr>Superposition </vt:lpstr>
      <vt:lpstr>Superpositional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Alignment Variation</vt:lpstr>
      <vt:lpstr>More Alignment Variation</vt:lpstr>
      <vt:lpstr>More Alignment Variation</vt:lpstr>
      <vt:lpstr>More Alignment Variation</vt:lpstr>
      <vt:lpstr>Positive Assessment, Again</vt:lpstr>
      <vt:lpstr>Positive Assessment, Again</vt:lpstr>
      <vt:lpstr>The Late Peak Construction</vt:lpstr>
      <vt:lpstr>Meanings in English</vt:lpstr>
      <vt:lpstr>Meanings in English</vt:lpstr>
      <vt:lpstr>Meanings in English, etc. </vt:lpstr>
      <vt:lpstr>Perceptions of Pitch </vt:lpstr>
      <vt:lpstr>Exercise </vt:lpstr>
      <vt:lpstr>PowerPoint Presentation</vt:lpstr>
      <vt:lpstr>PowerPoint Presentation</vt:lpstr>
      <vt:lpstr>PowerPoint Presentation</vt:lpstr>
      <vt:lpstr>Representations</vt:lpstr>
    </vt:vector>
  </TitlesOfParts>
  <Company>Univ. of Tokyo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Systems Group</dc:title>
  <dc:creator>Sanpo Lab</dc:creator>
  <cp:lastModifiedBy>Nigel Ward</cp:lastModifiedBy>
  <cp:revision>2990</cp:revision>
  <cp:lastPrinted>2019-08-29T22:43:08Z</cp:lastPrinted>
  <dcterms:created xsi:type="dcterms:W3CDTF">2002-10-17T07:23:49Z</dcterms:created>
  <dcterms:modified xsi:type="dcterms:W3CDTF">2019-09-24T17:05:57Z</dcterms:modified>
</cp:coreProperties>
</file>