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2"/>
  </p:notesMasterIdLst>
  <p:handoutMasterIdLst>
    <p:handoutMasterId r:id="rId73"/>
  </p:handoutMasterIdLst>
  <p:sldIdLst>
    <p:sldId id="324" r:id="rId2"/>
    <p:sldId id="534" r:id="rId3"/>
    <p:sldId id="552" r:id="rId4"/>
    <p:sldId id="633" r:id="rId5"/>
    <p:sldId id="553" r:id="rId6"/>
    <p:sldId id="554" r:id="rId7"/>
    <p:sldId id="555" r:id="rId8"/>
    <p:sldId id="556" r:id="rId9"/>
    <p:sldId id="511" r:id="rId10"/>
    <p:sldId id="482" r:id="rId11"/>
    <p:sldId id="557" r:id="rId12"/>
    <p:sldId id="503" r:id="rId13"/>
    <p:sldId id="494" r:id="rId14"/>
    <p:sldId id="506" r:id="rId15"/>
    <p:sldId id="502" r:id="rId16"/>
    <p:sldId id="536" r:id="rId17"/>
    <p:sldId id="535" r:id="rId18"/>
    <p:sldId id="558" r:id="rId19"/>
    <p:sldId id="564" r:id="rId20"/>
    <p:sldId id="565" r:id="rId21"/>
    <p:sldId id="313" r:id="rId22"/>
    <p:sldId id="328" r:id="rId23"/>
    <p:sldId id="572" r:id="rId24"/>
    <p:sldId id="562" r:id="rId25"/>
    <p:sldId id="629" r:id="rId26"/>
    <p:sldId id="573" r:id="rId27"/>
    <p:sldId id="574" r:id="rId28"/>
    <p:sldId id="575" r:id="rId29"/>
    <p:sldId id="576" r:id="rId30"/>
    <p:sldId id="526" r:id="rId31"/>
    <p:sldId id="577" r:id="rId32"/>
    <p:sldId id="579" r:id="rId33"/>
    <p:sldId id="580" r:id="rId34"/>
    <p:sldId id="581" r:id="rId35"/>
    <p:sldId id="541" r:id="rId36"/>
    <p:sldId id="630" r:id="rId37"/>
    <p:sldId id="588" r:id="rId38"/>
    <p:sldId id="589" r:id="rId39"/>
    <p:sldId id="590" r:id="rId40"/>
    <p:sldId id="584" r:id="rId41"/>
    <p:sldId id="585" r:id="rId42"/>
    <p:sldId id="578" r:id="rId43"/>
    <p:sldId id="616" r:id="rId44"/>
    <p:sldId id="582" r:id="rId45"/>
    <p:sldId id="602" r:id="rId46"/>
    <p:sldId id="591" r:id="rId47"/>
    <p:sldId id="531" r:id="rId48"/>
    <p:sldId id="327" r:id="rId49"/>
    <p:sldId id="636" r:id="rId50"/>
    <p:sldId id="631" r:id="rId51"/>
    <p:sldId id="628" r:id="rId52"/>
    <p:sldId id="617" r:id="rId53"/>
    <p:sldId id="618" r:id="rId54"/>
    <p:sldId id="619" r:id="rId55"/>
    <p:sldId id="598" r:id="rId56"/>
    <p:sldId id="596" r:id="rId57"/>
    <p:sldId id="632" r:id="rId58"/>
    <p:sldId id="415" r:id="rId59"/>
    <p:sldId id="449" r:id="rId60"/>
    <p:sldId id="521" r:id="rId61"/>
    <p:sldId id="566" r:id="rId62"/>
    <p:sldId id="571" r:id="rId63"/>
    <p:sldId id="561" r:id="rId64"/>
    <p:sldId id="308" r:id="rId65"/>
    <p:sldId id="593" r:id="rId66"/>
    <p:sldId id="635" r:id="rId67"/>
    <p:sldId id="608" r:id="rId68"/>
    <p:sldId id="609" r:id="rId69"/>
    <p:sldId id="610" r:id="rId70"/>
    <p:sldId id="510" r:id="rId71"/>
  </p:sldIdLst>
  <p:sldSz cx="9144000" cy="6858000" type="screen4x3"/>
  <p:notesSz cx="6858000" cy="9296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808080"/>
    <a:srgbClr val="85C2FF"/>
    <a:srgbClr val="3399FF"/>
    <a:srgbClr val="567519"/>
    <a:srgbClr val="669900"/>
    <a:srgbClr val="B8CFFF"/>
    <a:srgbClr val="D6EB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5377" autoAdjust="0"/>
    <p:restoredTop sz="94400" autoAdjust="0"/>
  </p:normalViewPr>
  <p:slideViewPr>
    <p:cSldViewPr snapToGrid="0">
      <p:cViewPr>
        <p:scale>
          <a:sx n="70" d="100"/>
          <a:sy n="70" d="100"/>
        </p:scale>
        <p:origin x="-1716" y="-282"/>
      </p:cViewPr>
      <p:guideLst>
        <p:guide orient="horz" pos="22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118"/>
    </p:cViewPr>
  </p:sorterViewPr>
  <p:notesViewPr>
    <p:cSldViewPr snapToGrid="0">
      <p:cViewPr varScale="1">
        <p:scale>
          <a:sx n="54" d="100"/>
          <a:sy n="54" d="100"/>
        </p:scale>
        <p:origin x="-2094" y="-108"/>
      </p:cViewPr>
      <p:guideLst>
        <p:guide orient="horz" pos="2928"/>
        <p:guide pos="2160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6"/>
  <c:chart>
    <c:autoTitleDeleted val="1"/>
    <c:plotArea>
      <c:layout>
        <c:manualLayout>
          <c:layoutTarget val="inner"/>
          <c:xMode val="edge"/>
          <c:yMode val="edge"/>
          <c:x val="5.8199336924989832E-2"/>
          <c:y val="2.051282051282062E-2"/>
          <c:w val="0.92133282681770046"/>
          <c:h val="0.94358974358974368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Entropy Relative to Bigram</c:v>
                </c:pt>
              </c:strCache>
            </c:strRef>
          </c:tx>
          <c:spPr>
            <a:solidFill>
              <a:schemeClr val="accent2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/>
                      <a:t>Bigram</a:t>
                    </a:r>
                    <a:r>
                      <a:rPr lang="en-US" dirty="0"/>
                      <a:t>, </a:t>
                    </a:r>
                    <a:r>
                      <a:rPr lang="en-US" sz="1600" dirty="0"/>
                      <a:t>0.00</a:t>
                    </a:r>
                  </a:p>
                </c:rich>
              </c:tx>
              <c:dLblPos val="ctr"/>
              <c:showVal val="1"/>
              <c:showCatName val="1"/>
            </c:dLbl>
            <c:dLbl>
              <c:idx val="1"/>
              <c:layout>
                <c:manualLayout>
                  <c:x val="-4.969340920844157E-2"/>
                  <c:y val="-1.4759295161287281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600" dirty="0" smtClean="0"/>
                      <a:t>Trigram, -0.28</a:t>
                    </a:r>
                    <a:endParaRPr lang="en-US" sz="1600" dirty="0"/>
                  </a:p>
                </c:rich>
              </c:tx>
              <c:spPr>
                <a:solidFill>
                  <a:schemeClr val="accent6">
                    <a:lumMod val="50000"/>
                  </a:schemeClr>
                </a:solidFill>
              </c:spPr>
              <c:dLblPos val="outEnd"/>
              <c:showVal val="1"/>
              <c:showCatName val="1"/>
            </c:dLbl>
            <c:dLbl>
              <c:idx val="2"/>
              <c:layout>
                <c:manualLayout>
                  <c:x val="-0.13342418606020162"/>
                  <c:y val="5.938315657182489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Unlimited Text, -0.82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3"/>
              <c:layout>
                <c:manualLayout>
                  <c:x val="-0.15145069299730982"/>
                  <c:y val="6.5273673991131584E-2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800" b="0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Unlimited Text + Audio, -1.46</a:t>
                    </a:r>
                    <a:endParaRPr lang="en-US" sz="1600" b="0" i="0" u="none" strike="noStrike" kern="1200" baseline="0" dirty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c:spPr>
              <c:dLblPos val="outEnd"/>
              <c:showVal val="1"/>
              <c:showCatName val="1"/>
            </c:dLbl>
            <c:spPr>
              <a:solidFill>
                <a:schemeClr val="accent6">
                  <a:lumMod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CatName val="1"/>
          </c:dLbls>
          <c:cat>
            <c:strRef>
              <c:f>Sheet1!$A$3:$A$6</c:f>
              <c:strCache>
                <c:ptCount val="4"/>
                <c:pt idx="0">
                  <c:v>Bigram</c:v>
                </c:pt>
                <c:pt idx="1">
                  <c:v>Trigram</c:v>
                </c:pt>
                <c:pt idx="2">
                  <c:v>Unlimited Text</c:v>
                </c:pt>
                <c:pt idx="3">
                  <c:v>Unlimited Text + Audio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-0.28000000000000008</c:v>
                </c:pt>
                <c:pt idx="2">
                  <c:v>-0.82000000000000062</c:v>
                </c:pt>
                <c:pt idx="3">
                  <c:v>-1.46</c:v>
                </c:pt>
              </c:numCache>
            </c:numRef>
          </c:val>
        </c:ser>
        <c:dLbls>
          <c:showVal val="1"/>
        </c:dLbls>
        <c:axId val="55784576"/>
        <c:axId val="55786112"/>
      </c:barChart>
      <c:catAx>
        <c:axId val="55784576"/>
        <c:scaling>
          <c:orientation val="minMax"/>
        </c:scaling>
        <c:delete val="1"/>
        <c:axPos val="b"/>
        <c:tickLblPos val="none"/>
        <c:crossAx val="55786112"/>
        <c:crosses val="autoZero"/>
        <c:auto val="1"/>
        <c:lblAlgn val="ctr"/>
        <c:lblOffset val="100"/>
        <c:tickLblSkip val="2"/>
      </c:catAx>
      <c:valAx>
        <c:axId val="55786112"/>
        <c:scaling>
          <c:orientation val="minMax"/>
        </c:scaling>
        <c:axPos val="l"/>
        <c:majorGridlines/>
        <c:numFmt formatCode="0.00" sourceLinked="1"/>
        <c:tickLblPos val="nextTo"/>
        <c:crossAx val="55784576"/>
        <c:crosses val="autoZero"/>
        <c:crossBetween val="between"/>
      </c:valAx>
      <c:spPr>
        <a:effectLst>
          <a:glow rad="63500">
            <a:schemeClr val="accent5">
              <a:satMod val="175000"/>
              <a:alpha val="40000"/>
            </a:schemeClr>
          </a:glow>
        </a:effectLst>
      </c:spPr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33D1E-80BE-444B-94DB-FA0AC1C459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0146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FB4605E5-09BA-467E-8D5F-790F7A9DC9D7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29BDAC53-7A3B-4047-838F-AC2D1EB75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19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D68C7-DF44-40E9-A82C-3DB2308767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E2CC-6396-4971-8EDF-691BC2CC674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33314-82FB-4DAB-9DD3-A671261D1C1D}" type="slidenum">
              <a:rPr lang="en-US" altLang="ja-JP" smtClean="0"/>
              <a:pPr/>
              <a:t>65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2708-896D-F24B-8E07-71143C249DB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963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2708-896D-F24B-8E07-71143C249DB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5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2708-896D-F24B-8E07-71143C249DB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20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163E5B-82AC-4787-8415-FF8699C5043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B880-C0BB-44C1-8AC9-C51D04CF0B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9918-BC7F-40D9-B22C-9B0F7F46F2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2852-C21C-48FF-9C48-C01BA854C3FA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2627-1FD7-48DC-86B7-26D5D43A9F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DB14-8A3B-429B-8D6E-A3AEE008E2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ADF1-CA16-4DE1-8D9D-033EB25882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2331-BE03-47D8-BAD0-F6BC65B8D6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B694-A21E-413D-8924-E0177E7DDE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A49D-4BB6-4723-AE15-752136DEE3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BE7A-140D-4652-9E1D-56A5B2129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E2AF24-5323-4747-B67F-38D0FF57F0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MackyDrive:Users:iSteve:Dropbox:WORK:Recent%20progress%20in%20modeling%20similarity%20in%20social%20speech2.docx!OLE_LINK14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t_equals_sign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moon\users\Talks\KTH-talk\sw2333-10-14.1.au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MackyDrive:Users:iSteve:Documents:Recent%20progress%20in%20modeling%20similarity%20in%20social%20speech.docx!OLE_LINK7" TargetMode="External"/><Relationship Id="rId4" Type="http://schemas.openxmlformats.org/officeDocument/2006/relationships/oleObject" Target="MackyDrive:Users:iSteve:Dropbox:WORK:Recent%20progress%20in%20modeling%20similarity%20in%20social%20speech2.docx!OLE_LINK1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370" y="260648"/>
            <a:ext cx="8820150" cy="1736725"/>
          </a:xfrm>
        </p:spPr>
        <p:txBody>
          <a:bodyPr/>
          <a:lstStyle/>
          <a:p>
            <a:pPr algn="l"/>
            <a:r>
              <a:rPr lang="en-US" sz="4800" dirty="0" smtClean="0"/>
              <a:t>Prosodic Patterns in Dialog</a:t>
            </a:r>
            <a:endParaRPr lang="en-US" altLang="ja-JP" sz="4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370" y="2060848"/>
            <a:ext cx="7239000" cy="709655"/>
          </a:xfrm>
        </p:spPr>
        <p:txBody>
          <a:bodyPr/>
          <a:lstStyle/>
          <a:p>
            <a:pPr algn="l"/>
            <a:r>
              <a:rPr lang="en-US" altLang="ja-JP" dirty="0" smtClean="0"/>
              <a:t>Nigel Ward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297671" y="6381328"/>
            <a:ext cx="18582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bg2"/>
                </a:solidFill>
              </a:rPr>
              <a:t>SSW8, Sept. 1,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370" y="2852936"/>
            <a:ext cx="7647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Alejandro Vega, Steven Werner, Karen </a:t>
            </a:r>
            <a:r>
              <a:rPr lang="en-US" dirty="0" err="1" smtClean="0"/>
              <a:t>Richart</a:t>
            </a:r>
            <a:r>
              <a:rPr lang="en-US" dirty="0" smtClean="0"/>
              <a:t>, Luis Ramirez, David </a:t>
            </a:r>
            <a:r>
              <a:rPr lang="en-US" dirty="0" err="1" smtClean="0"/>
              <a:t>Novick</a:t>
            </a:r>
            <a:r>
              <a:rPr lang="en-US" dirty="0" smtClean="0"/>
              <a:t> and </a:t>
            </a:r>
            <a:r>
              <a:rPr lang="en-US" dirty="0" err="1" smtClean="0"/>
              <a:t>Timo</a:t>
            </a:r>
            <a:r>
              <a:rPr lang="en-US" dirty="0" smtClean="0"/>
              <a:t> Baumann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University of Texas at El Paso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2370" y="5671673"/>
            <a:ext cx="8100070" cy="70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altLang="ja-JP" sz="1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Based on papers in </a:t>
            </a:r>
            <a:r>
              <a:rPr lang="en-US" altLang="ja-JP" sz="14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Speech Communication</a:t>
            </a:r>
            <a:r>
              <a:rPr lang="en-US" altLang="ja-JP" sz="1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, Interspeech 2012, 2013 and </a:t>
            </a:r>
            <a:r>
              <a:rPr lang="en-US" altLang="ja-JP" sz="1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Sigdial</a:t>
            </a:r>
            <a:r>
              <a:rPr lang="en-US" altLang="ja-JP" sz="1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2012, 2013.</a:t>
            </a:r>
            <a:endParaRPr kumimoji="1" lang="en-US" altLang="ja-JP" sz="14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5044" y="4216242"/>
            <a:ext cx="4532735" cy="1224136"/>
            <a:chOff x="515044" y="4365104"/>
            <a:chExt cx="4532735" cy="1224136"/>
          </a:xfrm>
        </p:grpSpPr>
        <p:sp>
          <p:nvSpPr>
            <p:cNvPr id="10" name="Rectangle 9"/>
            <p:cNvSpPr/>
            <p:nvPr/>
          </p:nvSpPr>
          <p:spPr bwMode="auto">
            <a:xfrm>
              <a:off x="515044" y="4581128"/>
              <a:ext cx="3384376" cy="100811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8" name="Picture 2464" descr="main_logoBL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4435" y="4365104"/>
              <a:ext cx="2953344" cy="110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1" descr="2100_UTEP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815" y="4541373"/>
              <a:ext cx="1038762" cy="103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10" y="1332313"/>
            <a:ext cx="7467600" cy="91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Entropy Reduction Relative to Bigram, in bits,</a:t>
            </a:r>
            <a:r>
              <a:rPr lang="en-US" sz="2400" b="1" dirty="0">
                <a:solidFill>
                  <a:schemeClr val="accent1"/>
                </a:solidFill>
              </a:rPr>
              <a:t/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for Humans Predicting the Next Word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4799" y="304800"/>
            <a:ext cx="8460377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400" noProof="0" dirty="0" smtClean="0">
                <a:latin typeface="+mj-lt"/>
                <a:ea typeface="+mn-ea"/>
              </a:rPr>
              <a:t>Lexical Context isn’t Everything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482967264"/>
              </p:ext>
            </p:extLst>
          </p:nvPr>
        </p:nvGraphicFramePr>
        <p:xfrm>
          <a:off x="1171301" y="2356578"/>
          <a:ext cx="6727371" cy="369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152362" y="6488668"/>
            <a:ext cx="245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(Ward &amp; Walker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Probabilities Vary with Dialog State (1/2)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In Switchboard, word probabilities vary with the volume over the previous 50 milliseconds: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more common after quiet regions: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bet, know, y-[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], true, although, mostly, definitely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after moderate regions: 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		forth, Francisco, Hampshire, extent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after loud regions:</a:t>
            </a:r>
          </a:p>
          <a:p>
            <a:pPr lv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sudden, opinions, hills, box, hand, restrictions, reasons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52" y="2801523"/>
            <a:ext cx="8934138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a fast word: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	sixteen, Carolina, o’clock, kidding, forth, weights …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a medium-rate word: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	direct, mistake, McDonald’s, likely, wound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a slow rate word: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	goodness, gosh, agree, bet, let’s, uh, god …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179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dirty="0" smtClean="0"/>
              <a:t>Word Probabilities Vary with Dialog State (2/2)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" y="16002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800" dirty="0" smtClean="0"/>
              <a:t>The words that are common vary also with the previous speaking rate: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199" y="6302924"/>
            <a:ext cx="6735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(Do </a:t>
            </a:r>
            <a:r>
              <a:rPr lang="en-US" sz="2400" dirty="0"/>
              <a:t>synthesizers today use such tendencies</a:t>
            </a:r>
            <a:r>
              <a:rPr lang="en-US" sz="2400" dirty="0" smtClean="0"/>
              <a:t>?)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Prosody in Language Modeling (Naive Approach)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0687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feature</a:t>
            </a:r>
          </a:p>
          <a:p>
            <a:r>
              <a:rPr lang="en-US" sz="2800" dirty="0" smtClean="0"/>
              <a:t>Bin into quartiles</a:t>
            </a:r>
          </a:p>
          <a:p>
            <a:pPr marL="0" indent="0">
              <a:buNone/>
            </a:pPr>
            <a:r>
              <a:rPr lang="en-US" dirty="0" smtClean="0"/>
              <a:t>At each prediction point, for the current quartile</a:t>
            </a:r>
          </a:p>
          <a:p>
            <a:r>
              <a:rPr lang="en-US" sz="2800" dirty="0" smtClean="0"/>
              <a:t>Using the training-data distributions of the words,</a:t>
            </a:r>
          </a:p>
          <a:p>
            <a:r>
              <a:rPr lang="en-US" sz="2800" dirty="0" smtClean="0"/>
              <a:t>Tweak the probability estimates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536" y="6007058"/>
            <a:ext cx="8352928" cy="576064"/>
            <a:chOff x="395536" y="5229200"/>
            <a:chExt cx="8352928" cy="576064"/>
          </a:xfrm>
        </p:grpSpPr>
        <p:sp>
          <p:nvSpPr>
            <p:cNvPr id="5" name="Rectangle 4"/>
            <p:cNvSpPr/>
            <p:nvPr/>
          </p:nvSpPr>
          <p:spPr bwMode="auto">
            <a:xfrm>
              <a:off x="395536" y="5229200"/>
              <a:ext cx="8352928" cy="57606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1460" y="5373218"/>
              <a:ext cx="8100392" cy="3020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1862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16758"/>
            <a:ext cx="8229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Corpus: Switchboard </a:t>
            </a:r>
          </a:p>
          <a:p>
            <a:pPr lvl="2">
              <a:spcAft>
                <a:spcPts val="1200"/>
              </a:spcAft>
            </a:pPr>
            <a:r>
              <a:rPr lang="en-US" sz="1600" dirty="0" smtClean="0"/>
              <a:t>(American English telephone conversations among strangers)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Transcriptions: by hand (ISIP)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Training/Tuning/Text Data: 621K/35K/64K words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Baseline: SRILM’s order-3 </a:t>
            </a:r>
            <a:r>
              <a:rPr lang="en-US" sz="2800" dirty="0" err="1" smtClean="0"/>
              <a:t>backoff</a:t>
            </a:r>
            <a:r>
              <a:rPr lang="en-US" sz="2800" dirty="0" smtClean="0"/>
              <a:t> model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Perplexity Benefits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8005349"/>
              </p:ext>
            </p:extLst>
          </p:nvPr>
        </p:nvGraphicFramePr>
        <p:xfrm>
          <a:off x="1162595" y="1814662"/>
          <a:ext cx="671431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309"/>
                <a:gridCol w="2286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Conditioned</a:t>
                      </a:r>
                      <a:r>
                        <a:rPr lang="en-US" baseline="0" dirty="0" smtClean="0"/>
                        <a:t>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Perplexity reduction </a:t>
                      </a:r>
                      <a:endParaRPr lang="en-US" dirty="0"/>
                    </a:p>
                  </a:txBody>
                  <a:tcPr marL="731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Volume</a:t>
                      </a:r>
                      <a:r>
                        <a:rPr lang="en-US" dirty="0" smtClean="0"/>
                        <a:t>, speaker-normalized, </a:t>
                      </a:r>
                    </a:p>
                    <a:p>
                      <a:r>
                        <a:rPr lang="en-US" dirty="0" smtClean="0"/>
                        <a:t>over previous 50ms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2.46%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31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Pitch height</a:t>
                      </a:r>
                      <a:r>
                        <a:rPr lang="en-US" dirty="0" smtClean="0"/>
                        <a:t>, speaker-normalized, </a:t>
                      </a:r>
                    </a:p>
                    <a:p>
                      <a:r>
                        <a:rPr lang="en-US" dirty="0" smtClean="0"/>
                        <a:t>over the previous 150ms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1.90%</a:t>
                      </a:r>
                    </a:p>
                    <a:p>
                      <a:endParaRPr 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31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Pitch range</a:t>
                      </a:r>
                      <a:r>
                        <a:rPr lang="en-US" dirty="0" smtClean="0"/>
                        <a:t>, speaker-normalized, </a:t>
                      </a:r>
                    </a:p>
                    <a:p>
                      <a:r>
                        <a:rPr lang="en-US" dirty="0" smtClean="0"/>
                        <a:t>over the previous 225ms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1.62%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31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Speaking rate</a:t>
                      </a:r>
                      <a:r>
                        <a:rPr lang="en-US" dirty="0" smtClean="0"/>
                        <a:t>, speaker-normalized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/>
                        <a:t>estimated over the</a:t>
                      </a:r>
                      <a:r>
                        <a:rPr lang="en-US" baseline="0" dirty="0" smtClean="0"/>
                        <a:t> previous 325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1.05%</a:t>
                      </a:r>
                    </a:p>
                    <a:p>
                      <a:r>
                        <a:rPr 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_____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31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lower-bound benefit</a:t>
                      </a:r>
                      <a:r>
                        <a:rPr lang="en-US" baseline="0" dirty="0" smtClean="0"/>
                        <a:t> (sum)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7.0%</a:t>
                      </a:r>
                      <a:endParaRPr lang="en-US" b="1" dirty="0"/>
                    </a:p>
                  </a:txBody>
                  <a:tcPr marL="731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Top-8 Best Features, Combined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4.8% *</a:t>
                      </a:r>
                      <a:endParaRPr lang="en-US" b="1" dirty="0"/>
                    </a:p>
                  </a:txBody>
                  <a:tcPr marL="73152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7724" y="6276577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* </a:t>
            </a:r>
            <a:r>
              <a:rPr lang="en-US" sz="2400" dirty="0"/>
              <a:t>l</a:t>
            </a:r>
            <a:r>
              <a:rPr lang="en-US" sz="2400" dirty="0" smtClean="0"/>
              <a:t>ess than additive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Trouble with Prosody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Prosodic Features are Highly Correlated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pitch range correlates with pitch height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</a:t>
            </a:r>
            <a:r>
              <a:rPr lang="en-US" sz="2400" dirty="0" smtClean="0"/>
              <a:t>itch correlates with volume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pitch at </a:t>
            </a:r>
            <a:r>
              <a:rPr lang="en-US" sz="2400" i="1" dirty="0">
                <a:latin typeface="Times" pitchFamily="18" charset="0"/>
                <a:cs typeface="Times" pitchFamily="18" charset="0"/>
              </a:rPr>
              <a:t>t </a:t>
            </a:r>
            <a:r>
              <a:rPr lang="en-US" sz="2400" dirty="0" smtClean="0"/>
              <a:t>correlates with pitch at</a:t>
            </a:r>
            <a:r>
              <a:rPr lang="en-US" sz="2400" i="1" dirty="0" smtClean="0"/>
              <a:t> </a:t>
            </a:r>
            <a:r>
              <a:rPr lang="en-US" sz="2400" i="1" dirty="0" smtClean="0">
                <a:latin typeface="Times" pitchFamily="18" charset="0"/>
                <a:cs typeface="Times" pitchFamily="18" charset="0"/>
              </a:rPr>
              <a:t>t-1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speaker volume </a:t>
            </a:r>
            <a:r>
              <a:rPr lang="en-US" sz="2400" dirty="0" err="1" smtClean="0"/>
              <a:t>anticorrelates</a:t>
            </a:r>
            <a:r>
              <a:rPr lang="en-US" sz="2400" dirty="0" smtClean="0"/>
              <a:t> with interlocutor volume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Trouble with Prosody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Prosody is a Multiplexed Signal </a:t>
            </a:r>
          </a:p>
          <a:p>
            <a:r>
              <a:rPr lang="en-US" sz="2800" dirty="0" smtClean="0"/>
              <a:t>there are so many communicative needs</a:t>
            </a:r>
          </a:p>
          <a:p>
            <a:pPr>
              <a:buNone/>
            </a:pPr>
            <a:r>
              <a:rPr lang="en-US" sz="1800" dirty="0" smtClean="0"/>
              <a:t>	(social, dialog, expressive, linguistic …)</a:t>
            </a:r>
          </a:p>
          <a:p>
            <a:r>
              <a:rPr lang="en-US" sz="2800" dirty="0" smtClean="0"/>
              <a:t>but only a few things we can use to convey them </a:t>
            </a:r>
          </a:p>
          <a:p>
            <a:pPr>
              <a:buNone/>
            </a:pPr>
            <a:r>
              <a:rPr lang="en-US" sz="1800" dirty="0" smtClean="0"/>
              <a:t>	(pitch, energy, rate, timing</a:t>
            </a:r>
            <a:r>
              <a:rPr lang="en-US" sz="1800" dirty="0"/>
              <a:t> </a:t>
            </a:r>
            <a:r>
              <a:rPr lang="en-US" sz="1800" dirty="0" smtClean="0"/>
              <a:t>…)</a:t>
            </a:r>
          </a:p>
          <a:p>
            <a:pPr>
              <a:buNone/>
            </a:pPr>
            <a:r>
              <a:rPr lang="en-US" dirty="0" smtClean="0"/>
              <a:t>So the information is</a:t>
            </a:r>
          </a:p>
          <a:p>
            <a:r>
              <a:rPr lang="en-US" sz="2800" dirty="0" smtClean="0"/>
              <a:t>multiplexed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pread out over time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049"/>
            <a:ext cx="8229600" cy="44958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Principal Components Analysis</a:t>
            </a:r>
            <a:endParaRPr lang="en-US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Can discover the underlying factors </a:t>
            </a:r>
          </a:p>
          <a:p>
            <a:r>
              <a:rPr lang="en-US" sz="2800" dirty="0" smtClean="0"/>
              <a:t>Especially when the observables are correlated</a:t>
            </a:r>
          </a:p>
          <a:p>
            <a:r>
              <a:rPr lang="en-US" sz="2800" dirty="0" smtClean="0"/>
              <a:t>Especially with many dimensions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resulting dimensions (factors) are</a:t>
            </a:r>
          </a:p>
          <a:p>
            <a:r>
              <a:rPr lang="en-US" sz="2800" dirty="0" smtClean="0"/>
              <a:t>orthogonal</a:t>
            </a:r>
          </a:p>
          <a:p>
            <a:r>
              <a:rPr lang="en-US" sz="2800" dirty="0" smtClean="0"/>
              <a:t>ranked by the amount of variance they explain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for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Prosodic</a:t>
            </a:r>
            <a:r>
              <a:rPr lang="en-US" dirty="0" smtClean="0"/>
              <a:t> Patterns in </a:t>
            </a:r>
            <a:r>
              <a:rPr lang="en-US" b="1" dirty="0" smtClean="0"/>
              <a:t>Dialog</a:t>
            </a:r>
            <a:r>
              <a:rPr lang="en-US" dirty="0" smtClean="0"/>
              <a:t>: A Survey</a:t>
            </a:r>
          </a:p>
          <a:p>
            <a:pPr>
              <a:buNone/>
            </a:pPr>
            <a:r>
              <a:rPr lang="en-US" dirty="0" smtClean="0"/>
              <a:t>			  		</a:t>
            </a:r>
            <a:r>
              <a:rPr lang="en-US" sz="2400" dirty="0" smtClean="0"/>
              <a:t>dialog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				 prosody</a:t>
            </a:r>
          </a:p>
          <a:p>
            <a:pPr>
              <a:buNone/>
            </a:pPr>
            <a:r>
              <a:rPr lang="en-US" dirty="0" smtClean="0"/>
              <a:t>Prosodic </a:t>
            </a:r>
            <a:r>
              <a:rPr lang="en-US" b="1" dirty="0" smtClean="0"/>
              <a:t>Patterns</a:t>
            </a:r>
            <a:r>
              <a:rPr lang="en-US" dirty="0" smtClean="0"/>
              <a:t> in Dialog: A New Approach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Relevance for Synthesis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2843808" y="2204864"/>
            <a:ext cx="1202432" cy="1202432"/>
          </a:xfrm>
          <a:prstGeom prst="ellipse">
            <a:avLst/>
          </a:prstGeom>
          <a:solidFill>
            <a:srgbClr val="339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563888" y="2852936"/>
            <a:ext cx="504056" cy="504056"/>
          </a:xfrm>
          <a:prstGeom prst="ellipse">
            <a:avLst/>
          </a:prstGeom>
          <a:solidFill>
            <a:srgbClr val="85C2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6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Switchboard corpus</a:t>
            </a:r>
          </a:p>
          <a:p>
            <a:pPr>
              <a:buNone/>
            </a:pPr>
            <a:r>
              <a:rPr lang="en-US" sz="2800" dirty="0" smtClean="0"/>
              <a:t>600K observations</a:t>
            </a:r>
          </a:p>
          <a:p>
            <a:pPr>
              <a:buNone/>
            </a:pPr>
            <a:r>
              <a:rPr lang="en-US" sz="2800" dirty="0" smtClean="0"/>
              <a:t>76 features per observation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24880" y="3357736"/>
            <a:ext cx="8227640" cy="1295400"/>
            <a:chOff x="304800" y="1981200"/>
            <a:chExt cx="8227640" cy="1295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86200" y="25908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5"/>
            <p:cNvGrpSpPr/>
            <p:nvPr/>
          </p:nvGrpSpPr>
          <p:grpSpPr>
            <a:xfrm>
              <a:off x="3429000" y="2590800"/>
              <a:ext cx="457200" cy="0"/>
              <a:chOff x="2362200" y="2895600"/>
              <a:chExt cx="457200" cy="0"/>
            </a:xfrm>
          </p:grpSpPr>
          <p:cxnSp>
            <p:nvCxnSpPr>
              <p:cNvPr id="133" name="Straight Connector 7"/>
              <p:cNvCxnSpPr/>
              <p:nvPr/>
            </p:nvCxnSpPr>
            <p:spPr>
              <a:xfrm>
                <a:off x="2362200" y="28956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8"/>
              <p:cNvCxnSpPr/>
              <p:nvPr/>
            </p:nvCxnSpPr>
            <p:spPr>
              <a:xfrm>
                <a:off x="2590800" y="28956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3886200" y="25146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2"/>
            <p:cNvGrpSpPr/>
            <p:nvPr/>
          </p:nvGrpSpPr>
          <p:grpSpPr>
            <a:xfrm>
              <a:off x="2514600" y="2590800"/>
              <a:ext cx="914400" cy="0"/>
              <a:chOff x="2514600" y="3048000"/>
              <a:chExt cx="914400" cy="0"/>
            </a:xfrm>
          </p:grpSpPr>
          <p:grpSp>
            <p:nvGrpSpPr>
              <p:cNvPr id="10" name="Group 16"/>
              <p:cNvGrpSpPr/>
              <p:nvPr/>
            </p:nvGrpSpPr>
            <p:grpSpPr>
              <a:xfrm>
                <a:off x="2514600" y="3048000"/>
                <a:ext cx="457200" cy="0"/>
                <a:chOff x="2362200" y="2895600"/>
                <a:chExt cx="457200" cy="0"/>
              </a:xfrm>
            </p:grpSpPr>
            <p:cxnSp>
              <p:nvCxnSpPr>
                <p:cNvPr id="131" name="Straight Connector 17"/>
                <p:cNvCxnSpPr/>
                <p:nvPr/>
              </p:nvCxnSpPr>
              <p:spPr>
                <a:xfrm>
                  <a:off x="23622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8"/>
                <p:cNvCxnSpPr/>
                <p:nvPr/>
              </p:nvCxnSpPr>
              <p:spPr>
                <a:xfrm>
                  <a:off x="25908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9"/>
              <p:cNvGrpSpPr/>
              <p:nvPr/>
            </p:nvGrpSpPr>
            <p:grpSpPr>
              <a:xfrm>
                <a:off x="2971800" y="3048000"/>
                <a:ext cx="457200" cy="0"/>
                <a:chOff x="2362200" y="2895600"/>
                <a:chExt cx="457200" cy="0"/>
              </a:xfrm>
            </p:grpSpPr>
            <p:cxnSp>
              <p:nvCxnSpPr>
                <p:cNvPr id="129" name="Straight Connector 20"/>
                <p:cNvCxnSpPr/>
                <p:nvPr/>
              </p:nvCxnSpPr>
              <p:spPr>
                <a:xfrm>
                  <a:off x="23622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21"/>
                <p:cNvCxnSpPr/>
                <p:nvPr/>
              </p:nvCxnSpPr>
              <p:spPr>
                <a:xfrm>
                  <a:off x="25908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" name="Straight Connector 8"/>
            <p:cNvCxnSpPr/>
            <p:nvPr/>
          </p:nvCxnSpPr>
          <p:spPr>
            <a:xfrm>
              <a:off x="3429000" y="25146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9"/>
            <p:cNvGrpSpPr/>
            <p:nvPr/>
          </p:nvGrpSpPr>
          <p:grpSpPr>
            <a:xfrm>
              <a:off x="685800" y="2590800"/>
              <a:ext cx="1828800" cy="0"/>
              <a:chOff x="838200" y="2590800"/>
              <a:chExt cx="1828800" cy="0"/>
            </a:xfrm>
          </p:grpSpPr>
          <p:grpSp>
            <p:nvGrpSpPr>
              <p:cNvPr id="18" name="Group 24"/>
              <p:cNvGrpSpPr/>
              <p:nvPr/>
            </p:nvGrpSpPr>
            <p:grpSpPr>
              <a:xfrm>
                <a:off x="1752600" y="2590800"/>
                <a:ext cx="914400" cy="0"/>
                <a:chOff x="2514600" y="3048000"/>
                <a:chExt cx="914400" cy="0"/>
              </a:xfrm>
            </p:grpSpPr>
            <p:grpSp>
              <p:nvGrpSpPr>
                <p:cNvPr id="21" name="Group 25"/>
                <p:cNvGrpSpPr/>
                <p:nvPr/>
              </p:nvGrpSpPr>
              <p:grpSpPr>
                <a:xfrm>
                  <a:off x="25146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125" name="Straight Connector 29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6"/>
                <p:cNvGrpSpPr/>
                <p:nvPr/>
              </p:nvGrpSpPr>
              <p:grpSpPr>
                <a:xfrm>
                  <a:off x="29718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123" name="Straight Connector 27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28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31"/>
              <p:cNvGrpSpPr/>
              <p:nvPr/>
            </p:nvGrpSpPr>
            <p:grpSpPr>
              <a:xfrm>
                <a:off x="838200" y="2590800"/>
                <a:ext cx="914400" cy="0"/>
                <a:chOff x="2514600" y="3048000"/>
                <a:chExt cx="914400" cy="0"/>
              </a:xfrm>
            </p:grpSpPr>
            <p:grpSp>
              <p:nvGrpSpPr>
                <p:cNvPr id="29" name="Group 32"/>
                <p:cNvGrpSpPr/>
                <p:nvPr/>
              </p:nvGrpSpPr>
              <p:grpSpPr>
                <a:xfrm>
                  <a:off x="25146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33"/>
                <p:cNvGrpSpPr/>
                <p:nvPr/>
              </p:nvGrpSpPr>
              <p:grpSpPr>
                <a:xfrm>
                  <a:off x="29718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117" name="Straight Connector 34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35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1" name="Straight Connector 10"/>
            <p:cNvCxnSpPr/>
            <p:nvPr/>
          </p:nvCxnSpPr>
          <p:spPr>
            <a:xfrm>
              <a:off x="4114800" y="2514600"/>
              <a:ext cx="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14600" y="25146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5800" y="2514600"/>
              <a:ext cx="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48"/>
            <p:cNvGrpSpPr/>
            <p:nvPr/>
          </p:nvGrpSpPr>
          <p:grpSpPr>
            <a:xfrm flipH="1">
              <a:off x="4114800" y="2514600"/>
              <a:ext cx="3429000" cy="76200"/>
              <a:chOff x="685800" y="2514600"/>
              <a:chExt cx="3429000" cy="76200"/>
            </a:xfrm>
          </p:grpSpPr>
          <p:cxnSp>
            <p:nvCxnSpPr>
              <p:cNvPr id="82" name="Straight Connector 49"/>
              <p:cNvCxnSpPr/>
              <p:nvPr/>
            </p:nvCxnSpPr>
            <p:spPr>
              <a:xfrm>
                <a:off x="3886200" y="25908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50"/>
              <p:cNvGrpSpPr/>
              <p:nvPr/>
            </p:nvGrpSpPr>
            <p:grpSpPr>
              <a:xfrm>
                <a:off x="3429000" y="2590800"/>
                <a:ext cx="457200" cy="0"/>
                <a:chOff x="2362200" y="2895600"/>
                <a:chExt cx="457200" cy="0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3622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5908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51"/>
              <p:cNvCxnSpPr/>
              <p:nvPr/>
            </p:nvCxnSpPr>
            <p:spPr>
              <a:xfrm>
                <a:off x="38862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52"/>
              <p:cNvGrpSpPr/>
              <p:nvPr/>
            </p:nvGrpSpPr>
            <p:grpSpPr>
              <a:xfrm>
                <a:off x="2514600" y="2590800"/>
                <a:ext cx="914400" cy="0"/>
                <a:chOff x="2514600" y="3048000"/>
                <a:chExt cx="914400" cy="0"/>
              </a:xfrm>
            </p:grpSpPr>
            <p:grpSp>
              <p:nvGrpSpPr>
                <p:cNvPr id="38" name="Group 72"/>
                <p:cNvGrpSpPr/>
                <p:nvPr/>
              </p:nvGrpSpPr>
              <p:grpSpPr>
                <a:xfrm>
                  <a:off x="25146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73"/>
                <p:cNvGrpSpPr/>
                <p:nvPr/>
              </p:nvGrpSpPr>
              <p:grpSpPr>
                <a:xfrm>
                  <a:off x="29718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6" name="Straight Connector 53"/>
              <p:cNvCxnSpPr/>
              <p:nvPr/>
            </p:nvCxnSpPr>
            <p:spPr>
              <a:xfrm>
                <a:off x="34290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54"/>
              <p:cNvGrpSpPr/>
              <p:nvPr/>
            </p:nvGrpSpPr>
            <p:grpSpPr>
              <a:xfrm>
                <a:off x="685800" y="2590800"/>
                <a:ext cx="1828800" cy="0"/>
                <a:chOff x="838200" y="2590800"/>
                <a:chExt cx="1828800" cy="0"/>
              </a:xfrm>
            </p:grpSpPr>
            <p:grpSp>
              <p:nvGrpSpPr>
                <p:cNvPr id="52" name="Group 58"/>
                <p:cNvGrpSpPr/>
                <p:nvPr/>
              </p:nvGrpSpPr>
              <p:grpSpPr>
                <a:xfrm>
                  <a:off x="1752600" y="2590800"/>
                  <a:ext cx="914400" cy="0"/>
                  <a:chOff x="2514600" y="3048000"/>
                  <a:chExt cx="914400" cy="0"/>
                </a:xfrm>
              </p:grpSpPr>
              <p:grpSp>
                <p:nvGrpSpPr>
                  <p:cNvPr id="54" name="Group 66"/>
                  <p:cNvGrpSpPr/>
                  <p:nvPr/>
                </p:nvGrpSpPr>
                <p:grpSpPr>
                  <a:xfrm>
                    <a:off x="25146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71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67"/>
                  <p:cNvGrpSpPr/>
                  <p:nvPr/>
                </p:nvGrpSpPr>
                <p:grpSpPr>
                  <a:xfrm>
                    <a:off x="29718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838200" y="2590800"/>
                  <a:ext cx="914400" cy="0"/>
                  <a:chOff x="2514600" y="3048000"/>
                  <a:chExt cx="914400" cy="0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25146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65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29718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41148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5146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57"/>
              <p:cNvCxnSpPr/>
              <p:nvPr/>
            </p:nvCxnSpPr>
            <p:spPr>
              <a:xfrm>
                <a:off x="6858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760040" y="1981200"/>
              <a:ext cx="7772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we  don’t  go  camping      a           lot   lately        mostly   because          uh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2743200"/>
              <a:ext cx="7772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                                                                              uh-huh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3" name="Group 82"/>
            <p:cNvGrpSpPr/>
            <p:nvPr/>
          </p:nvGrpSpPr>
          <p:grpSpPr>
            <a:xfrm>
              <a:off x="685800" y="3200400"/>
              <a:ext cx="3429000" cy="76200"/>
              <a:chOff x="685800" y="2514600"/>
              <a:chExt cx="3429000" cy="762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886200" y="25908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84"/>
              <p:cNvGrpSpPr/>
              <p:nvPr/>
            </p:nvGrpSpPr>
            <p:grpSpPr>
              <a:xfrm>
                <a:off x="3429000" y="2590800"/>
                <a:ext cx="457200" cy="0"/>
                <a:chOff x="2362200" y="2895600"/>
                <a:chExt cx="457200" cy="0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3622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908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38862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86"/>
              <p:cNvGrpSpPr/>
              <p:nvPr/>
            </p:nvGrpSpPr>
            <p:grpSpPr>
              <a:xfrm>
                <a:off x="2514600" y="2590800"/>
                <a:ext cx="914400" cy="0"/>
                <a:chOff x="2514600" y="3048000"/>
                <a:chExt cx="914400" cy="0"/>
              </a:xfrm>
            </p:grpSpPr>
            <p:grpSp>
              <p:nvGrpSpPr>
                <p:cNvPr id="74" name="Group 106"/>
                <p:cNvGrpSpPr/>
                <p:nvPr/>
              </p:nvGrpSpPr>
              <p:grpSpPr>
                <a:xfrm>
                  <a:off x="25146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Group 107"/>
                <p:cNvGrpSpPr/>
                <p:nvPr/>
              </p:nvGrpSpPr>
              <p:grpSpPr>
                <a:xfrm>
                  <a:off x="29718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5" name="Straight Connector 54"/>
              <p:cNvCxnSpPr/>
              <p:nvPr/>
            </p:nvCxnSpPr>
            <p:spPr>
              <a:xfrm>
                <a:off x="34290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8"/>
              <p:cNvGrpSpPr/>
              <p:nvPr/>
            </p:nvGrpSpPr>
            <p:grpSpPr>
              <a:xfrm>
                <a:off x="685800" y="2590800"/>
                <a:ext cx="1828800" cy="0"/>
                <a:chOff x="838200" y="2590800"/>
                <a:chExt cx="1828800" cy="0"/>
              </a:xfrm>
            </p:grpSpPr>
            <p:grpSp>
              <p:nvGrpSpPr>
                <p:cNvPr id="85" name="Group 92"/>
                <p:cNvGrpSpPr/>
                <p:nvPr/>
              </p:nvGrpSpPr>
              <p:grpSpPr>
                <a:xfrm>
                  <a:off x="1752600" y="2590800"/>
                  <a:ext cx="914400" cy="0"/>
                  <a:chOff x="2514600" y="3048000"/>
                  <a:chExt cx="914400" cy="0"/>
                </a:xfrm>
              </p:grpSpPr>
              <p:grpSp>
                <p:nvGrpSpPr>
                  <p:cNvPr id="87" name="Group 100"/>
                  <p:cNvGrpSpPr/>
                  <p:nvPr/>
                </p:nvGrpSpPr>
                <p:grpSpPr>
                  <a:xfrm>
                    <a:off x="25146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" name="Group 101"/>
                  <p:cNvGrpSpPr/>
                  <p:nvPr/>
                </p:nvGrpSpPr>
                <p:grpSpPr>
                  <a:xfrm>
                    <a:off x="29718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2" name="Group 93"/>
                <p:cNvGrpSpPr/>
                <p:nvPr/>
              </p:nvGrpSpPr>
              <p:grpSpPr>
                <a:xfrm>
                  <a:off x="838200" y="2590800"/>
                  <a:ext cx="914400" cy="0"/>
                  <a:chOff x="2514600" y="3048000"/>
                  <a:chExt cx="914400" cy="0"/>
                </a:xfrm>
              </p:grpSpPr>
              <p:grpSp>
                <p:nvGrpSpPr>
                  <p:cNvPr id="93" name="Group 94"/>
                  <p:cNvGrpSpPr/>
                  <p:nvPr/>
                </p:nvGrpSpPr>
                <p:grpSpPr>
                  <a:xfrm>
                    <a:off x="25146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Group 95"/>
                  <p:cNvGrpSpPr/>
                  <p:nvPr/>
                </p:nvGrpSpPr>
                <p:grpSpPr>
                  <a:xfrm>
                    <a:off x="29718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57" name="Straight Connector 56"/>
              <p:cNvCxnSpPr/>
              <p:nvPr/>
            </p:nvCxnSpPr>
            <p:spPr>
              <a:xfrm>
                <a:off x="41148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146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858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114"/>
            <p:cNvGrpSpPr/>
            <p:nvPr/>
          </p:nvGrpSpPr>
          <p:grpSpPr>
            <a:xfrm flipH="1">
              <a:off x="4114800" y="3200400"/>
              <a:ext cx="3429000" cy="76200"/>
              <a:chOff x="685800" y="2514600"/>
              <a:chExt cx="3429000" cy="76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886200" y="25908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116"/>
              <p:cNvGrpSpPr/>
              <p:nvPr/>
            </p:nvGrpSpPr>
            <p:grpSpPr>
              <a:xfrm>
                <a:off x="3429000" y="2590800"/>
                <a:ext cx="457200" cy="0"/>
                <a:chOff x="2362200" y="2895600"/>
                <a:chExt cx="457200" cy="0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3622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590800" y="2895600"/>
                  <a:ext cx="228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38862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Group 118"/>
              <p:cNvGrpSpPr/>
              <p:nvPr/>
            </p:nvGrpSpPr>
            <p:grpSpPr>
              <a:xfrm>
                <a:off x="2514600" y="2590800"/>
                <a:ext cx="914400" cy="0"/>
                <a:chOff x="2514600" y="3048000"/>
                <a:chExt cx="914400" cy="0"/>
              </a:xfrm>
            </p:grpSpPr>
            <p:grpSp>
              <p:nvGrpSpPr>
                <p:cNvPr id="106" name="Group 138"/>
                <p:cNvGrpSpPr/>
                <p:nvPr/>
              </p:nvGrpSpPr>
              <p:grpSpPr>
                <a:xfrm>
                  <a:off x="25146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39"/>
                <p:cNvGrpSpPr/>
                <p:nvPr/>
              </p:nvGrpSpPr>
              <p:grpSpPr>
                <a:xfrm>
                  <a:off x="2971800" y="3048000"/>
                  <a:ext cx="457200" cy="0"/>
                  <a:chOff x="2362200" y="2895600"/>
                  <a:chExt cx="457200" cy="0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3622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2590800" y="2895600"/>
                    <a:ext cx="228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34290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120"/>
              <p:cNvGrpSpPr/>
              <p:nvPr/>
            </p:nvGrpSpPr>
            <p:grpSpPr>
              <a:xfrm>
                <a:off x="685800" y="2590800"/>
                <a:ext cx="1828800" cy="0"/>
                <a:chOff x="838200" y="2590800"/>
                <a:chExt cx="1828800" cy="0"/>
              </a:xfrm>
            </p:grpSpPr>
            <p:grpSp>
              <p:nvGrpSpPr>
                <p:cNvPr id="115" name="Group 124"/>
                <p:cNvGrpSpPr/>
                <p:nvPr/>
              </p:nvGrpSpPr>
              <p:grpSpPr>
                <a:xfrm>
                  <a:off x="1752600" y="2590800"/>
                  <a:ext cx="914400" cy="0"/>
                  <a:chOff x="2514600" y="3048000"/>
                  <a:chExt cx="914400" cy="0"/>
                </a:xfrm>
              </p:grpSpPr>
              <p:grpSp>
                <p:nvGrpSpPr>
                  <p:cNvPr id="116" name="Group 132"/>
                  <p:cNvGrpSpPr/>
                  <p:nvPr/>
                </p:nvGrpSpPr>
                <p:grpSpPr>
                  <a:xfrm>
                    <a:off x="25146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" name="Group 133"/>
                  <p:cNvGrpSpPr/>
                  <p:nvPr/>
                </p:nvGrpSpPr>
                <p:grpSpPr>
                  <a:xfrm>
                    <a:off x="29718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2" name="Group 125"/>
                <p:cNvGrpSpPr/>
                <p:nvPr/>
              </p:nvGrpSpPr>
              <p:grpSpPr>
                <a:xfrm>
                  <a:off x="838200" y="2590800"/>
                  <a:ext cx="914400" cy="0"/>
                  <a:chOff x="2514600" y="3048000"/>
                  <a:chExt cx="914400" cy="0"/>
                </a:xfrm>
              </p:grpSpPr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25146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2971800" y="3048000"/>
                    <a:ext cx="457200" cy="0"/>
                    <a:chOff x="2362200" y="2895600"/>
                    <a:chExt cx="457200" cy="0"/>
                  </a:xfrm>
                </p:grpSpPr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23622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2590800" y="28956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41148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5146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85800" y="2514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4114800" y="3200400"/>
              <a:ext cx="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/>
          <p:cNvSpPr/>
          <p:nvPr/>
        </p:nvSpPr>
        <p:spPr>
          <a:xfrm>
            <a:off x="1008112" y="4941168"/>
            <a:ext cx="5868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Both before and after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Both for the speaker and for the interlocutor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Pitch height, pitch range, volume, speaking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Output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3005559"/>
              </p:ext>
            </p:extLst>
          </p:nvPr>
        </p:nvGraphicFramePr>
        <p:xfrm>
          <a:off x="1187624" y="1600200"/>
          <a:ext cx="691276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500"/>
                <a:gridCol w="2495957"/>
                <a:gridCol w="2808312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variance explained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Cumulative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% variance explained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PCs</a:t>
                      </a:r>
                      <a:r>
                        <a:rPr lang="en-US" baseline="0" dirty="0" smtClean="0"/>
                        <a:t> 1-4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PCs 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PCs 1-20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27584" y="1333232"/>
            <a:ext cx="7452320" cy="5018671"/>
            <a:chOff x="827584" y="1224048"/>
            <a:chExt cx="7452320" cy="5018671"/>
          </a:xfrm>
        </p:grpSpPr>
        <p:pic>
          <p:nvPicPr>
            <p:cNvPr id="4" name="Picture 3" descr="PCs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1224048"/>
              <a:ext cx="7452320" cy="50186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7631832" y="2060848"/>
              <a:ext cx="648072" cy="360040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800" b="0" i="0" u="none" strike="noStrike" cap="none" normalizeH="0" baseline="0" dirty="0" smtClean="0">
                  <a:ln>
                    <a:noFill/>
                  </a:ln>
                  <a:solidFill>
                    <a:srgbClr val="567519"/>
                  </a:solidFill>
                  <a:effectLst/>
                  <a:latin typeface="Arial" charset="0"/>
                  <a:ea typeface="ＭＳ Ｐゴシック" pitchFamily="50" charset="-128"/>
                </a:rPr>
                <a:t>PC3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015208" y="1844824"/>
              <a:ext cx="648072" cy="360040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8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  <a:ea typeface="ＭＳ Ｐゴシック" pitchFamily="50" charset="-128"/>
                </a:rPr>
                <a:t>PC2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15608" y="3284984"/>
              <a:ext cx="648072" cy="360040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charset="0"/>
                  <a:ea typeface="ＭＳ Ｐゴシック" pitchFamily="50" charset="-128"/>
                </a:rPr>
                <a:t>PC1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bIns="0"/>
          <a:lstStyle/>
          <a:p>
            <a:pPr algn="l"/>
            <a:r>
              <a:rPr lang="en-US" dirty="0" smtClean="0"/>
              <a:t>Perplexity Benefits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0070459"/>
              </p:ext>
            </p:extLst>
          </p:nvPr>
        </p:nvGraphicFramePr>
        <p:xfrm>
          <a:off x="6266863" y="395786"/>
          <a:ext cx="2651776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10"/>
                <a:gridCol w="1072315"/>
                <a:gridCol w="822951"/>
              </a:tblGrid>
              <a:tr h="50899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Perplexity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benefit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 (k)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.70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62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.55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72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.45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25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.50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15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.50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13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.60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21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.50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30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.50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 1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.25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10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.25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23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.60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 6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.50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26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.35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24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.45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 18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.45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3494289"/>
              </p:ext>
            </p:extLst>
          </p:nvPr>
        </p:nvGraphicFramePr>
        <p:xfrm>
          <a:off x="214399" y="3191887"/>
          <a:ext cx="5817912" cy="229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564"/>
                <a:gridCol w="1649549"/>
                <a:gridCol w="1811799"/>
              </a:tblGrid>
              <a:tr h="6001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Perplexity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Reduction</a:t>
                      </a:r>
                      <a:endParaRPr lang="en-US" sz="2400" dirty="0"/>
                    </a:p>
                  </a:txBody>
                  <a:tcPr/>
                </a:tc>
              </a:tr>
              <a:tr h="6001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Baseline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111.36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0943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 components, tuned</a:t>
                      </a:r>
                      <a:r>
                        <a:rPr lang="en-US" sz="2400" baseline="0" dirty="0" smtClean="0"/>
                        <a:t> weights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81.52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26.8%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006225"/>
            <a:ext cx="324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Modeling as before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47643" y="1842694"/>
            <a:ext cx="4115526" cy="3093324"/>
            <a:chOff x="827584" y="1224048"/>
            <a:chExt cx="7452320" cy="5018671"/>
          </a:xfrm>
        </p:grpSpPr>
        <p:pic>
          <p:nvPicPr>
            <p:cNvPr id="5" name="Picture 4" descr="PCs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1224048"/>
              <a:ext cx="7452320" cy="50186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7058055" y="2060848"/>
              <a:ext cx="1221849" cy="360039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0" i="0" strike="noStrike" cap="none" normalizeH="0" baseline="0" dirty="0" smtClean="0">
                  <a:ln>
                    <a:noFill/>
                  </a:ln>
                  <a:solidFill>
                    <a:srgbClr val="567519"/>
                  </a:solidFill>
                  <a:effectLst/>
                  <a:latin typeface="Arial" charset="0"/>
                  <a:ea typeface="ＭＳ Ｐゴシック" pitchFamily="50" charset="-128"/>
                </a:rPr>
                <a:t>PC3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15207" y="1844823"/>
              <a:ext cx="1039322" cy="360039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0" i="0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  <a:ea typeface="ＭＳ Ｐゴシック" pitchFamily="50" charset="-128"/>
                </a:rPr>
                <a:t>PC2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15608" y="3284984"/>
              <a:ext cx="1071751" cy="360039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400" b="0" i="0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Arial" charset="0"/>
                  <a:ea typeface="ＭＳ Ｐゴシック" pitchFamily="50" charset="-128"/>
                </a:rPr>
                <a:t>PC1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a Model of Dialog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5736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This model is:</a:t>
            </a:r>
          </a:p>
          <a:p>
            <a:r>
              <a:rPr lang="en-US" sz="2800" dirty="0" smtClean="0"/>
              <a:t>scalar, not discrete</a:t>
            </a:r>
          </a:p>
          <a:p>
            <a:r>
              <a:rPr lang="en-US" sz="2800" dirty="0" smtClean="0"/>
              <a:t>continuously varying,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not utterance-tied</a:t>
            </a:r>
          </a:p>
          <a:p>
            <a:r>
              <a:rPr lang="en-US" sz="2800" dirty="0" smtClean="0"/>
              <a:t>multi-dimensional</a:t>
            </a:r>
          </a:p>
          <a:p>
            <a:endParaRPr lang="en-US" sz="2800" dirty="0" smtClean="0"/>
          </a:p>
          <a:p>
            <a:r>
              <a:rPr lang="en-US" sz="2800" dirty="0" smtClean="0"/>
              <a:t>interpretable …</a:t>
            </a:r>
          </a:p>
          <a:p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8" y="1600200"/>
            <a:ext cx="8468436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Using prosody for dialog-state modeling and language modeling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Interpretations of the dimensions of prosody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Using prosodic patterns for other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Speech synthesis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4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Dimension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672" y="1482080"/>
            <a:ext cx="4186808" cy="453920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Looking at the factor loadings: </a:t>
            </a:r>
          </a:p>
          <a:p>
            <a:pPr>
              <a:buNone/>
            </a:pPr>
            <a:r>
              <a:rPr lang="en-US" sz="2000" dirty="0" smtClean="0"/>
              <a:t>  points high on this dimension are</a:t>
            </a:r>
          </a:p>
          <a:p>
            <a:pPr>
              <a:buNone/>
            </a:pPr>
            <a:r>
              <a:rPr lang="en-US" sz="2000" dirty="0" smtClean="0"/>
              <a:t>   - low on  self-volume at -25ms, +25ms, at +100ms …</a:t>
            </a:r>
          </a:p>
          <a:p>
            <a:pPr>
              <a:buNone/>
            </a:pPr>
            <a:r>
              <a:rPr lang="en-US" sz="2000" dirty="0" smtClean="0"/>
              <a:t>   - high on interlocutor-volume at +25ms, at -25ms, at +100ms …</a:t>
            </a:r>
          </a:p>
          <a:p>
            <a:pPr>
              <a:buNone/>
            </a:pP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/>
              <a:t>Low where this speaker is talking</a:t>
            </a:r>
          </a:p>
          <a:p>
            <a:pPr>
              <a:buNone/>
            </a:pPr>
            <a:r>
              <a:rPr lang="en-US" sz="2000" dirty="0" smtClean="0"/>
              <a:t>High where the other is talking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3" descr="PC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4088"/>
            <a:ext cx="4104456" cy="2764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75856" y="2706216"/>
            <a:ext cx="576064" cy="288032"/>
          </a:xfrm>
          <a:prstGeom prst="rect">
            <a:avLst/>
          </a:prstGeom>
          <a:solidFill>
            <a:schemeClr val="accent4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charset="0"/>
                <a:ea typeface="ＭＳ Ｐゴシック" pitchFamily="50" charset="-128"/>
              </a:rPr>
              <a:t>PC1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Dimension 2</a:t>
            </a:r>
            <a:endParaRPr lang="en-US" dirty="0"/>
          </a:p>
        </p:txBody>
      </p:sp>
      <p:pic>
        <p:nvPicPr>
          <p:cNvPr id="4" name="Picture 3" descr="PC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01010"/>
            <a:ext cx="4104456" cy="2764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743400" y="1988840"/>
            <a:ext cx="540568" cy="288032"/>
          </a:xfrm>
          <a:prstGeom prst="rect">
            <a:avLst/>
          </a:prstGeom>
          <a:solidFill>
            <a:schemeClr val="accent4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ＭＳ Ｐゴシック" pitchFamily="50" charset="-128"/>
              </a:rPr>
              <a:t>PC2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05672" y="1482080"/>
            <a:ext cx="4042792" cy="453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 kern="0" dirty="0" smtClean="0"/>
              <a:t>Common words in high contexts:</a:t>
            </a: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FontTx/>
              <a:buChar char="-"/>
              <a:defRPr/>
            </a:pPr>
            <a:r>
              <a:rPr lang="en-US" sz="2000" kern="0" dirty="0" smtClean="0"/>
              <a:t>laughter-yes, laugher-I, bye, thank, weekends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in low</a:t>
            </a:r>
            <a:r>
              <a:rPr kumimoji="1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context: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n-lt"/>
                <a:ea typeface="+mn-ea"/>
              </a:rPr>
              <a:t>   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where</a:t>
            </a:r>
            <a:r>
              <a:rPr kumimoji="1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no-one is talking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where both are talking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2000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Dimension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Your turn now:</a:t>
            </a:r>
          </a:p>
          <a:p>
            <a:pPr marL="514350" indent="-514350">
              <a:buAutoNum type="arabicPeriod"/>
            </a:pPr>
            <a:r>
              <a:rPr lang="en-US" dirty="0" smtClean="0"/>
              <a:t>Some low points</a:t>
            </a:r>
          </a:p>
          <a:p>
            <a:pPr marL="514350" indent="-514350">
              <a:buNone/>
            </a:pPr>
            <a:r>
              <a:rPr lang="en-US" dirty="0" smtClean="0"/>
              <a:t>     Some high points</a:t>
            </a:r>
          </a:p>
          <a:p>
            <a:pPr>
              <a:buNone/>
            </a:pPr>
            <a:r>
              <a:rPr lang="en-US" sz="2000" dirty="0" smtClean="0"/>
              <a:t>	(5 seconds into each clip)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371703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2. Negative factors: </a:t>
            </a:r>
          </a:p>
          <a:p>
            <a:pPr>
              <a:buNone/>
            </a:pPr>
            <a:r>
              <a:rPr lang="en-US" sz="1600" dirty="0" smtClean="0"/>
              <a:t>	other speaking rate at -900, at +2000 …; own volume at -25, +25 …</a:t>
            </a:r>
          </a:p>
          <a:p>
            <a:pPr>
              <a:buNone/>
            </a:pPr>
            <a:r>
              <a:rPr lang="en-US" sz="1600" dirty="0" smtClean="0"/>
              <a:t>    Positive Factors: </a:t>
            </a:r>
          </a:p>
          <a:p>
            <a:pPr>
              <a:buNone/>
            </a:pPr>
            <a:r>
              <a:rPr lang="en-US" sz="1600" dirty="0" smtClean="0"/>
              <a:t>	own speaking rate at -165, at +165 …; other volume at -25, at +25 …</a:t>
            </a:r>
          </a:p>
          <a:p>
            <a:pPr>
              <a:buNone/>
            </a:pPr>
            <a:r>
              <a:rPr lang="en-US" sz="1600" dirty="0" smtClean="0"/>
              <a:t>3. Words common at low points: </a:t>
            </a:r>
          </a:p>
          <a:p>
            <a:pPr>
              <a:buNone/>
            </a:pPr>
            <a:r>
              <a:rPr lang="en-US" sz="1600" dirty="0" smtClean="0"/>
              <a:t> 	common nouns (very weak tendency)</a:t>
            </a:r>
          </a:p>
          <a:p>
            <a:pPr>
              <a:buNone/>
            </a:pPr>
            <a:r>
              <a:rPr lang="en-US" sz="1600" dirty="0" smtClean="0"/>
              <a:t>    Words common at high points: 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i="1" dirty="0" smtClean="0"/>
              <a:t>but, </a:t>
            </a:r>
            <a:r>
              <a:rPr lang="en-US" sz="1600" i="1" dirty="0" err="1" smtClean="0"/>
              <a:t>th</a:t>
            </a:r>
            <a:r>
              <a:rPr lang="en-US" sz="1600" i="1" dirty="0" smtClean="0"/>
              <a:t>[e-], laughter </a:t>
            </a:r>
            <a:r>
              <a:rPr lang="en-US" sz="1600" dirty="0" smtClean="0"/>
              <a:t>(weak tendencies)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7406609" y="2240293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Oval Callout 5"/>
          <p:cNvSpPr/>
          <p:nvPr/>
        </p:nvSpPr>
        <p:spPr bwMode="auto">
          <a:xfrm flipH="1">
            <a:off x="7863804" y="2240293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Dimension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Some low points</a:t>
            </a:r>
          </a:p>
          <a:p>
            <a:pPr marL="514350" indent="-514350">
              <a:buNone/>
            </a:pPr>
            <a:r>
              <a:rPr lang="en-US" dirty="0" smtClean="0"/>
              <a:t>     Some high points</a:t>
            </a:r>
          </a:p>
          <a:p>
            <a:pPr>
              <a:buNone/>
            </a:pPr>
            <a:r>
              <a:rPr lang="en-US" sz="2000" dirty="0" smtClean="0"/>
              <a:t>	(5 seconds into each clip)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371703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2. Negative factors: </a:t>
            </a:r>
          </a:p>
          <a:p>
            <a:pPr>
              <a:buNone/>
            </a:pPr>
            <a:r>
              <a:rPr lang="en-US" sz="1600" dirty="0" smtClean="0"/>
              <a:t>	interlocutor fast speech in near future …</a:t>
            </a:r>
          </a:p>
          <a:p>
            <a:pPr>
              <a:buNone/>
            </a:pPr>
            <a:r>
              <a:rPr lang="en-US" sz="1600" dirty="0" smtClean="0"/>
              <a:t>    Positive Factors: </a:t>
            </a:r>
          </a:p>
          <a:p>
            <a:pPr>
              <a:buNone/>
            </a:pPr>
            <a:r>
              <a:rPr lang="en-US" sz="1600" dirty="0" smtClean="0"/>
              <a:t>	speaker fast speaking rate in near future  …</a:t>
            </a:r>
          </a:p>
          <a:p>
            <a:pPr>
              <a:buNone/>
            </a:pPr>
            <a:r>
              <a:rPr lang="en-US" sz="1600" dirty="0" smtClean="0"/>
              <a:t>3. Words common at low points: </a:t>
            </a:r>
          </a:p>
          <a:p>
            <a:pPr>
              <a:buNone/>
            </a:pPr>
            <a:r>
              <a:rPr lang="en-US" sz="1600" dirty="0" smtClean="0"/>
              <a:t> 	content words</a:t>
            </a:r>
          </a:p>
          <a:p>
            <a:pPr>
              <a:buNone/>
            </a:pPr>
            <a:r>
              <a:rPr lang="en-US" sz="1600" dirty="0" smtClean="0"/>
              <a:t>    Words common at high points: </a:t>
            </a:r>
          </a:p>
          <a:p>
            <a:pPr>
              <a:buNone/>
            </a:pPr>
            <a:r>
              <a:rPr lang="en-US" sz="1600" dirty="0" smtClean="0"/>
              <a:t>	content words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7406609" y="2240293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Oval Callout 5"/>
          <p:cNvSpPr/>
          <p:nvPr/>
        </p:nvSpPr>
        <p:spPr bwMode="auto">
          <a:xfrm flipH="1">
            <a:off x="7863804" y="2240293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8" y="1600200"/>
            <a:ext cx="8468436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Using prosody for dialog-state modeling and language modeling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Interpretations of the dimensions of prosody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Using prosodic patterns for other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Speech synthesis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Dimension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464496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Perplexity Benefit 4.1%</a:t>
            </a:r>
          </a:p>
          <a:p>
            <a:pPr>
              <a:buNone/>
            </a:pPr>
            <a:r>
              <a:rPr lang="en-US" sz="2800" dirty="0" smtClean="0"/>
              <a:t>Low values:</a:t>
            </a:r>
          </a:p>
          <a:p>
            <a:r>
              <a:rPr lang="en-US" sz="2800" dirty="0" smtClean="0"/>
              <a:t>Prosodic Factors: speaker slow future speaking rate, interlocutor ditto</a:t>
            </a:r>
          </a:p>
          <a:p>
            <a:r>
              <a:rPr lang="en-US" sz="2800" dirty="0" smtClean="0"/>
              <a:t>Common words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ohh</a:t>
            </a:r>
            <a:r>
              <a:rPr lang="en-US" sz="2800" i="1" dirty="0" smtClean="0"/>
              <a:t>, reunion, realize, while, long …</a:t>
            </a:r>
          </a:p>
          <a:p>
            <a:r>
              <a:rPr lang="en-US" sz="2800" dirty="0" smtClean="0"/>
              <a:t>Interpretation: floor taking</a:t>
            </a:r>
          </a:p>
          <a:p>
            <a:pPr>
              <a:buNone/>
            </a:pPr>
            <a:r>
              <a:rPr lang="en-US" sz="2800" dirty="0" smtClean="0"/>
              <a:t>High values:</a:t>
            </a:r>
          </a:p>
          <a:p>
            <a:pPr>
              <a:buNone/>
            </a:pPr>
            <a:r>
              <a:rPr lang="en-US" sz="2800" dirty="0" smtClean="0"/>
              <a:t>… floor yielding … </a:t>
            </a:r>
            <a:r>
              <a:rPr lang="en-US" sz="2800" i="1" dirty="0" smtClean="0"/>
              <a:t>quickly, technology, company …</a:t>
            </a:r>
          </a:p>
          <a:p>
            <a:pPr>
              <a:buNone/>
            </a:pPr>
            <a:endParaRPr lang="en-US" sz="2800" i="1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7406609" y="1783098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Oval Callout 4"/>
          <p:cNvSpPr/>
          <p:nvPr/>
        </p:nvSpPr>
        <p:spPr bwMode="auto">
          <a:xfrm flipH="1">
            <a:off x="7863804" y="1783098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Dimension 25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060848"/>
            <a:ext cx="8229600" cy="403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Low: Personal</a:t>
            </a:r>
            <a:r>
              <a:rPr kumimoji="1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experience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sz="2800" kern="0" baseline="0" dirty="0" smtClean="0">
                <a:latin typeface="+mn-lt"/>
                <a:ea typeface="+mn-ea"/>
              </a:rPr>
              <a:t>High:</a:t>
            </a:r>
            <a:r>
              <a:rPr lang="en-US" sz="2800" kern="0" dirty="0" smtClean="0">
                <a:latin typeface="+mn-lt"/>
                <a:ea typeface="+mn-ea"/>
              </a:rPr>
              <a:t> Opinion based on second-hand information</a:t>
            </a:r>
            <a:endParaRPr kumimoji="1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2800" kern="0" dirty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71703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-  Negative factors: </a:t>
            </a:r>
          </a:p>
          <a:p>
            <a:pPr>
              <a:buNone/>
            </a:pPr>
            <a:r>
              <a:rPr lang="en-US" sz="1600" dirty="0" smtClean="0"/>
              <a:t>	sudden sharp increase in pitch range, height, volume  …</a:t>
            </a:r>
          </a:p>
          <a:p>
            <a:pPr>
              <a:buNone/>
            </a:pPr>
            <a:r>
              <a:rPr lang="en-US" sz="1600" dirty="0" smtClean="0"/>
              <a:t>    Positive Factors: </a:t>
            </a:r>
          </a:p>
          <a:p>
            <a:pPr>
              <a:buNone/>
            </a:pPr>
            <a:r>
              <a:rPr lang="en-US" sz="1600" dirty="0" smtClean="0"/>
              <a:t>	sudden sharp decrease in pitch range, height, volume  …</a:t>
            </a:r>
          </a:p>
          <a:p>
            <a:pPr>
              <a:buNone/>
            </a:pPr>
            <a:r>
              <a:rPr lang="en-US" sz="1600" dirty="0" smtClean="0"/>
              <a:t>-  Words common at low points: </a:t>
            </a:r>
          </a:p>
          <a:p>
            <a:pPr>
              <a:buNone/>
            </a:pPr>
            <a:r>
              <a:rPr lang="en-US" sz="1600" i="1" dirty="0" smtClean="0"/>
              <a:t>	sudden, pulling, product, follow, floor, fort, stories, saving, career, salad </a:t>
            </a:r>
          </a:p>
          <a:p>
            <a:pPr>
              <a:buNone/>
            </a:pPr>
            <a:r>
              <a:rPr lang="en-US" sz="1600" dirty="0" smtClean="0"/>
              <a:t>    Words common at high points: </a:t>
            </a:r>
          </a:p>
          <a:p>
            <a:pPr>
              <a:buNone/>
            </a:pPr>
            <a:r>
              <a:rPr lang="en-US" sz="1600" i="1" dirty="0" smtClean="0"/>
              <a:t>	bye, yep, expect, yesterday, liked, extra, able, office, except,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 of Interpretations (1/3)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6480720"/>
                <a:gridCol w="8744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var.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 speaker talking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O</a:t>
                      </a:r>
                      <a:r>
                        <a:rPr lang="en-US" dirty="0" smtClean="0"/>
                        <a:t>ther speaker talking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Neither speaking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B</a:t>
                      </a:r>
                      <a:r>
                        <a:rPr lang="en-US" dirty="0" smtClean="0"/>
                        <a:t>oth speaking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 closing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Topic</a:t>
                      </a:r>
                      <a:r>
                        <a:rPr lang="en-US" i="0" baseline="0" dirty="0" smtClean="0"/>
                        <a:t> continuation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Grounding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Grounded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Turn</a:t>
                      </a:r>
                      <a:r>
                        <a:rPr lang="en-US" baseline="0" dirty="0" smtClean="0"/>
                        <a:t> grab  </a:t>
                      </a:r>
                      <a:r>
                        <a:rPr lang="en-US" i="1" baseline="0" dirty="0" smtClean="0"/>
                        <a:t>vs.  </a:t>
                      </a:r>
                      <a:r>
                        <a:rPr lang="en-US" i="0" baseline="0" dirty="0" smtClean="0"/>
                        <a:t>Turn 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Seeking empathy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Expressing empathy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Floor conflict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Floor sharing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Dragging out a turn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Ending confidently and crisply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 exhaustion  </a:t>
                      </a:r>
                      <a:r>
                        <a:rPr lang="en-US" i="1" dirty="0" smtClean="0"/>
                        <a:t>vs.</a:t>
                      </a:r>
                      <a:r>
                        <a:rPr lang="en-US" i="1" baseline="0" dirty="0" smtClean="0"/>
                        <a:t>  </a:t>
                      </a:r>
                      <a:r>
                        <a:rPr lang="en-US" i="0" baseline="0" dirty="0" smtClean="0"/>
                        <a:t>Topic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Lexical access / memory retrieval </a:t>
                      </a:r>
                      <a:r>
                        <a:rPr lang="en-US" i="1" dirty="0" smtClean="0"/>
                        <a:t>vs. </a:t>
                      </a:r>
                      <a:r>
                        <a:rPr lang="en-US" i="0" dirty="0" smtClean="0"/>
                        <a:t>Disengaging</a:t>
                      </a:r>
                      <a:r>
                        <a:rPr lang="en-US" i="0" baseline="0" dirty="0" smtClean="0"/>
                        <a:t> from dialog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 of Interpretations (2/3)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6480720"/>
                <a:gridCol w="8744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var.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content / low confidence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Quickness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Claiming</a:t>
                      </a:r>
                      <a:r>
                        <a:rPr lang="en-US" baseline="0" dirty="0" smtClean="0"/>
                        <a:t> the floor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Releasing the floor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a contrasting statement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Starting</a:t>
                      </a:r>
                      <a:r>
                        <a:rPr lang="en-US" i="0" baseline="0" dirty="0" smtClean="0"/>
                        <a:t> a restatement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</a:t>
                      </a:r>
                      <a:r>
                        <a:rPr lang="en-US" baseline="0" dirty="0" smtClean="0"/>
                        <a:t>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Rambling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Placing</a:t>
                      </a:r>
                      <a:r>
                        <a:rPr lang="en-US" i="0" baseline="0" dirty="0" smtClean="0"/>
                        <a:t> emphasis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Speaking before ready  </a:t>
                      </a:r>
                      <a:r>
                        <a:rPr lang="en-US" i="1" baseline="0" dirty="0" smtClean="0"/>
                        <a:t>vs.  </a:t>
                      </a:r>
                      <a:r>
                        <a:rPr lang="en-US" i="0" baseline="0" dirty="0" smtClean="0"/>
                        <a:t>Presenting held-back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Humorous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Regrettable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perspective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Elaborating</a:t>
                      </a:r>
                      <a:r>
                        <a:rPr lang="en-US" i="0" baseline="0" dirty="0" smtClean="0"/>
                        <a:t> current feeling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Seeking</a:t>
                      </a:r>
                      <a:r>
                        <a:rPr lang="en-US" i="0" baseline="0" dirty="0" smtClean="0"/>
                        <a:t> sympathy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Expressing sympathy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Solicitous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dirty="0" smtClean="0"/>
                        <a:t>vs.</a:t>
                      </a:r>
                      <a:r>
                        <a:rPr lang="en-US" i="1" baseline="0" dirty="0" smtClean="0"/>
                        <a:t>  </a:t>
                      </a:r>
                      <a:r>
                        <a:rPr lang="en-US" i="0" baseline="0" dirty="0" smtClean="0"/>
                        <a:t>Controlling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</a:t>
                      </a:r>
                      <a:r>
                        <a:rPr lang="en-US" baseline="0" dirty="0" smtClean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Calm emphasis  </a:t>
                      </a:r>
                      <a:r>
                        <a:rPr lang="en-US" i="1" dirty="0" smtClean="0"/>
                        <a:t>vs.</a:t>
                      </a:r>
                      <a:r>
                        <a:rPr lang="en-US" i="1" baseline="0" dirty="0" smtClean="0"/>
                        <a:t>  </a:t>
                      </a:r>
                      <a:r>
                        <a:rPr lang="en-US" i="0" baseline="0" dirty="0" err="1" smtClean="0"/>
                        <a:t>Provocativeness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 of Interpretations (3/3)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5385759"/>
              </p:ext>
            </p:extLst>
          </p:nvPr>
        </p:nvGraphicFramePr>
        <p:xfrm>
          <a:off x="457200" y="1461971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6480720"/>
                <a:gridCol w="8744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var.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Mitigating a potential face threat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Agreeing, with humor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stories/opinions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vs.  </a:t>
                      </a:r>
                      <a:r>
                        <a:rPr lang="en-US" i="0" baseline="0" dirty="0" smtClean="0"/>
                        <a:t>Impersonal explanatory talk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Closing out a topic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Starting</a:t>
                      </a:r>
                      <a:r>
                        <a:rPr lang="en-US" i="0" baseline="0" dirty="0" smtClean="0"/>
                        <a:t> or renewing a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</a:t>
                      </a:r>
                      <a:r>
                        <a:rPr lang="en-US" baseline="0" dirty="0" smtClean="0"/>
                        <a:t>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Agreeing and preparing to move on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Jointly</a:t>
                      </a:r>
                      <a:r>
                        <a:rPr lang="en-US" i="0" baseline="0" dirty="0" smtClean="0"/>
                        <a:t> focusing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Personal</a:t>
                      </a:r>
                      <a:r>
                        <a:rPr lang="en-US" i="0" baseline="0" dirty="0" smtClean="0"/>
                        <a:t> experience  </a:t>
                      </a:r>
                      <a:r>
                        <a:rPr lang="en-US" i="1" baseline="0" dirty="0" smtClean="0"/>
                        <a:t>vs.  </a:t>
                      </a:r>
                      <a:r>
                        <a:rPr lang="en-US" i="0" baseline="0" dirty="0" smtClean="0"/>
                        <a:t>Opinion based on second-hand info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Downplaying things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Signaling</a:t>
                      </a:r>
                      <a:r>
                        <a:rPr lang="en-US" i="0" baseline="0" dirty="0" smtClean="0"/>
                        <a:t>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  <a:tr h="2483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emphasis  </a:t>
                      </a:r>
                      <a:r>
                        <a:rPr lang="en-US" i="1" baseline="0" dirty="0" smtClean="0"/>
                        <a:t>vs.  </a:t>
                      </a:r>
                      <a:r>
                        <a:rPr lang="en-US" i="0" baseline="0" dirty="0" smtClean="0"/>
                        <a:t>Stressed word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Saying something predictable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Pre-starting</a:t>
                      </a:r>
                      <a:r>
                        <a:rPr lang="en-US" i="0" baseline="0" dirty="0" smtClean="0"/>
                        <a:t> </a:t>
                      </a:r>
                      <a:r>
                        <a:rPr lang="en-US" i="0" dirty="0" smtClean="0"/>
                        <a:t>a new tack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Mid-utterance</a:t>
                      </a:r>
                      <a:r>
                        <a:rPr lang="en-US" i="0" baseline="0" dirty="0" smtClean="0"/>
                        <a:t> words  </a:t>
                      </a:r>
                      <a:r>
                        <a:rPr lang="en-US" i="1" baseline="0" dirty="0" smtClean="0"/>
                        <a:t>vs.  </a:t>
                      </a:r>
                      <a:r>
                        <a:rPr lang="en-US" i="0" baseline="0" dirty="0" smtClean="0"/>
                        <a:t>Sing-song adjacency-pair start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 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Explaining/excusing oneself </a:t>
                      </a:r>
                      <a:r>
                        <a:rPr lang="en-US" i="1" dirty="0" smtClean="0"/>
                        <a:t>vs.</a:t>
                      </a:r>
                      <a:r>
                        <a:rPr lang="en-US" i="1" baseline="0" dirty="0" smtClean="0"/>
                        <a:t>  </a:t>
                      </a:r>
                      <a:r>
                        <a:rPr lang="en-US" i="0" baseline="0" dirty="0" smtClean="0"/>
                        <a:t>Blaming someone/something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</a:t>
                      </a:r>
                      <a:r>
                        <a:rPr lang="en-US" baseline="0" dirty="0" smtClean="0"/>
                        <a:t> 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Speaking awkwardly  </a:t>
                      </a:r>
                      <a:r>
                        <a:rPr lang="en-US" i="1" dirty="0" smtClean="0"/>
                        <a:t>vs.  </a:t>
                      </a:r>
                      <a:r>
                        <a:rPr lang="en-US" i="0" dirty="0" smtClean="0"/>
                        <a:t>With</a:t>
                      </a:r>
                      <a:r>
                        <a:rPr lang="en-US" i="0" baseline="0" dirty="0" smtClean="0"/>
                        <a:t> a nicely cadenced </a:t>
                      </a:r>
                      <a:r>
                        <a:rPr lang="en-US" i="0" dirty="0" smtClean="0"/>
                        <a:t>delivery</a:t>
                      </a:r>
                      <a:r>
                        <a:rPr lang="en-US" i="0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9086" y="6456771"/>
            <a:ext cx="716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Omitting </a:t>
            </a:r>
            <a:r>
              <a:rPr lang="en-US" dirty="0" err="1" smtClean="0"/>
              <a:t>uninterpreted</a:t>
            </a:r>
            <a:r>
              <a:rPr lang="en-US" dirty="0" smtClean="0"/>
              <a:t> dimensions and noise-encoding dimensions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6" y="1600200"/>
            <a:ext cx="8869633" cy="448053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Suggests an answer to two questions:</a:t>
            </a:r>
          </a:p>
          <a:p>
            <a:endParaRPr lang="en-US" dirty="0" smtClean="0"/>
          </a:p>
          <a:p>
            <a:r>
              <a:rPr lang="en-US" dirty="0" smtClean="0"/>
              <a:t>What’s important in prosody?</a:t>
            </a:r>
          </a:p>
          <a:p>
            <a:endParaRPr lang="en-US" dirty="0" smtClean="0"/>
          </a:p>
          <a:p>
            <a:r>
              <a:rPr lang="en-US" dirty="0" smtClean="0"/>
              <a:t>What more should synthesizers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8" y="1600200"/>
            <a:ext cx="8468436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Using prosody for dialog-state modeling and language modeling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Interpretations of the dimensions of prosody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Using prosodic patterns for other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Speech synthesis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4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important things in the input?</a:t>
            </a:r>
            <a:endParaRPr lang="en-US" dirty="0"/>
          </a:p>
        </p:txBody>
      </p:sp>
      <p:pic>
        <p:nvPicPr>
          <p:cNvPr id="4" name="Content Placeholder 3" descr="timevsimporta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5412" r="5833" b="13295"/>
          <a:stretch>
            <a:fillRect/>
          </a:stretch>
        </p:blipFill>
        <p:spPr>
          <a:xfrm>
            <a:off x="457200" y="1874537"/>
            <a:ext cx="8229600" cy="1966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828" y="4129169"/>
            <a:ext cx="83209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Raw prosodic features tell us </a:t>
            </a:r>
          </a:p>
          <a:p>
            <a:r>
              <a:rPr lang="en-US" dirty="0"/>
              <a:t> </a:t>
            </a:r>
            <a:r>
              <a:rPr lang="en-US" dirty="0" smtClean="0"/>
              <a:t>  (a linear regression model gives a mean absolute error of 0.75)</a:t>
            </a:r>
          </a:p>
          <a:p>
            <a:r>
              <a:rPr lang="en-US" sz="2800" dirty="0" smtClean="0"/>
              <a:t>but they are hard to interpret </a:t>
            </a:r>
          </a:p>
          <a:p>
            <a:r>
              <a:rPr lang="en-US" dirty="0" smtClean="0"/>
              <a:t>   (speaker volume correlates positively, everywhere </a:t>
            </a:r>
            <a:r>
              <a:rPr lang="en-US" i="1" dirty="0" smtClean="0"/>
              <a:t>except</a:t>
            </a:r>
            <a:r>
              <a:rPr lang="en-US" dirty="0" smtClean="0"/>
              <a:t> over the window </a:t>
            </a:r>
          </a:p>
          <a:p>
            <a:r>
              <a:rPr lang="en-US" dirty="0"/>
              <a:t> </a:t>
            </a:r>
            <a:r>
              <a:rPr lang="en-US" dirty="0" smtClean="0"/>
              <a:t>  0-50ms relative to the frame whose importance is being predicted)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Dimensions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806" y="1783098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18" charset="0"/>
              </a:rPr>
              <a:t>Importance </a:t>
            </a:r>
            <a:r>
              <a:rPr lang="en-US" sz="2400" dirty="0" smtClean="0">
                <a:latin typeface="Times" pitchFamily="18" charset="0"/>
              </a:rPr>
              <a:t>correlates with various dimensions of </a:t>
            </a:r>
            <a:r>
              <a:rPr lang="en-US" sz="2400" dirty="0">
                <a:latin typeface="Times" pitchFamily="18" charset="0"/>
              </a:rPr>
              <a:t>dialog </a:t>
            </a:r>
            <a:r>
              <a:rPr lang="en-US" sz="2400" dirty="0" smtClean="0">
                <a:latin typeface="Times" pitchFamily="18" charset="0"/>
              </a:rPr>
              <a:t>activity. </a:t>
            </a:r>
            <a:endParaRPr lang="en-US" sz="2400" dirty="0">
              <a:latin typeface="Times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 l="11532" t="22135" r="11532" b="42380"/>
          <a:stretch>
            <a:fillRect/>
          </a:stretch>
        </p:blipFill>
        <p:spPr bwMode="auto">
          <a:xfrm>
            <a:off x="0" y="2461824"/>
            <a:ext cx="9154045" cy="28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5349219"/>
            <a:ext cx="9144000" cy="18287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050" y="1874537"/>
            <a:ext cx="2285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imes" pitchFamily="18" charset="0"/>
              </a:rPr>
              <a:t>features involved in dimension 6 </a:t>
            </a:r>
            <a:endParaRPr lang="en-US" sz="1600" baseline="30000" dirty="0" smtClean="0">
              <a:latin typeface="Times" pitchFamily="18" charset="0"/>
            </a:endParaRPr>
          </a:p>
          <a:p>
            <a:endParaRPr lang="en-US" sz="1600" dirty="0" smtClean="0">
              <a:latin typeface="Times" pitchFamily="18" charset="0"/>
            </a:endParaRPr>
          </a:p>
          <a:p>
            <a:endParaRPr lang="en-US" sz="1600" dirty="0" smtClean="0">
              <a:latin typeface="Times" pitchFamily="18" charset="0"/>
            </a:endParaRPr>
          </a:p>
          <a:p>
            <a:r>
              <a:rPr lang="en-US" sz="1600" dirty="0" smtClean="0">
                <a:latin typeface="Times" pitchFamily="18" charset="0"/>
              </a:rPr>
              <a:t>loud, low pitch</a:t>
            </a:r>
          </a:p>
          <a:p>
            <a:endParaRPr lang="en-US" sz="1600" dirty="0">
              <a:latin typeface="Times" pitchFamily="18" charset="0"/>
            </a:endParaRPr>
          </a:p>
          <a:p>
            <a:endParaRPr lang="en-US" sz="1600" dirty="0" smtClean="0">
              <a:latin typeface="Times" pitchFamily="18" charset="0"/>
            </a:endParaRPr>
          </a:p>
          <a:p>
            <a:endParaRPr lang="en-US" sz="1600" dirty="0">
              <a:latin typeface="Times" pitchFamily="18" charset="0"/>
            </a:endParaRPr>
          </a:p>
          <a:p>
            <a:endParaRPr lang="en-US" sz="1600" dirty="0" smtClean="0">
              <a:latin typeface="Times" pitchFamily="18" charset="0"/>
            </a:endParaRPr>
          </a:p>
          <a:p>
            <a:r>
              <a:rPr lang="en-US" sz="1600" dirty="0" smtClean="0">
                <a:latin typeface="Times" pitchFamily="18" charset="0"/>
              </a:rPr>
              <a:t>loud, expanded pitch range and increased speaking rate</a:t>
            </a:r>
          </a:p>
          <a:p>
            <a:endParaRPr lang="en-US" sz="1600" dirty="0">
              <a:latin typeface="Times" pitchFamily="18" charset="0"/>
            </a:endParaRPr>
          </a:p>
          <a:p>
            <a:r>
              <a:rPr lang="en-US" sz="1600" dirty="0" smtClean="0">
                <a:latin typeface="Times" pitchFamily="18" charset="0"/>
              </a:rPr>
              <a:t>pause</a:t>
            </a:r>
          </a:p>
          <a:p>
            <a:r>
              <a:rPr lang="en-US" sz="1600" dirty="0" smtClean="0">
                <a:latin typeface="Times" pitchFamily="18" charset="0"/>
              </a:rPr>
              <a:t>long continuation by A</a:t>
            </a:r>
            <a:endParaRPr lang="en-US" sz="1600" dirty="0">
              <a:latin typeface="Times" pitchFamily="18" charset="0"/>
            </a:endParaRPr>
          </a:p>
          <a:p>
            <a:endParaRPr lang="en-US" sz="1600" dirty="0" smtClean="0"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6" y="1783098"/>
            <a:ext cx="3390899" cy="269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60"/>
              </a:lnSpc>
            </a:pPr>
            <a:r>
              <a:rPr lang="en-US" sz="1600" u="sng" dirty="0" smtClean="0">
                <a:latin typeface="Times" pitchFamily="18" charset="0"/>
              </a:rPr>
              <a:t>Example high on dimension 6: </a:t>
            </a:r>
          </a:p>
          <a:p>
            <a:pPr>
              <a:lnSpc>
                <a:spcPts val="2860"/>
              </a:lnSpc>
            </a:pPr>
            <a:r>
              <a:rPr lang="en-US" sz="1600" dirty="0" smtClean="0">
                <a:latin typeface="Times" pitchFamily="18" charset="0"/>
              </a:rPr>
              <a:t>A: a lot of people go to Arizona </a:t>
            </a:r>
          </a:p>
          <a:p>
            <a:pPr>
              <a:lnSpc>
                <a:spcPts val="2860"/>
              </a:lnSpc>
            </a:pPr>
            <a:r>
              <a:rPr lang="en-US" sz="1600" dirty="0">
                <a:latin typeface="Times" pitchFamily="18" charset="0"/>
              </a:rPr>
              <a:t> </a:t>
            </a:r>
            <a:r>
              <a:rPr lang="en-US" sz="1600" dirty="0" smtClean="0">
                <a:latin typeface="Times" pitchFamily="18" charset="0"/>
              </a:rPr>
              <a:t>    or Florida for the winter</a:t>
            </a:r>
          </a:p>
          <a:p>
            <a:pPr>
              <a:lnSpc>
                <a:spcPts val="2860"/>
              </a:lnSpc>
            </a:pPr>
            <a:r>
              <a:rPr lang="en-US" sz="1600" dirty="0">
                <a:latin typeface="Times" pitchFamily="18" charset="0"/>
              </a:rPr>
              <a:t> </a:t>
            </a:r>
            <a:r>
              <a:rPr lang="en-US" sz="1600" dirty="0" smtClean="0">
                <a:latin typeface="Times" pitchFamily="18" charset="0"/>
              </a:rPr>
              <a:t>    and they’re able to </a:t>
            </a:r>
          </a:p>
          <a:p>
            <a:pPr>
              <a:lnSpc>
                <a:spcPts val="2860"/>
              </a:lnSpc>
            </a:pPr>
            <a:r>
              <a:rPr lang="en-US" sz="1600" dirty="0">
                <a:latin typeface="Times" pitchFamily="18" charset="0"/>
              </a:rPr>
              <a:t> </a:t>
            </a:r>
            <a:r>
              <a:rPr lang="en-US" sz="1600" dirty="0" smtClean="0">
                <a:latin typeface="Times" pitchFamily="18" charset="0"/>
              </a:rPr>
              <a:t>    play all year round</a:t>
            </a:r>
          </a:p>
          <a:p>
            <a:pPr>
              <a:lnSpc>
                <a:spcPts val="2860"/>
              </a:lnSpc>
            </a:pPr>
            <a:endParaRPr lang="en-US" sz="1600" dirty="0" smtClean="0">
              <a:latin typeface="Times" pitchFamily="18" charset="0"/>
            </a:endParaRPr>
          </a:p>
          <a:p>
            <a:pPr>
              <a:lnSpc>
                <a:spcPts val="2860"/>
              </a:lnSpc>
            </a:pPr>
            <a:r>
              <a:rPr lang="en-US" sz="1600" dirty="0" smtClean="0">
                <a:latin typeface="Times" pitchFamily="18" charset="0"/>
              </a:rPr>
              <a:t>B: yeah, oh, </a:t>
            </a:r>
            <a:r>
              <a:rPr lang="en-US" sz="1600" i="1" dirty="0" smtClean="0">
                <a:latin typeface="Times" pitchFamily="18" charset="0"/>
              </a:rPr>
              <a:t>Arizona’s beautiful</a:t>
            </a:r>
            <a:endParaRPr lang="en-US" sz="1600" i="1" dirty="0"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2858" y="1874537"/>
            <a:ext cx="24688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imes" pitchFamily="18" charset="0"/>
              </a:rPr>
              <a:t>the “upgraded assessment” pattern (Ogden 2012) *</a:t>
            </a:r>
            <a:endParaRPr lang="en-US" sz="1600" u="sng" dirty="0">
              <a:solidFill>
                <a:schemeClr val="bg2">
                  <a:lumMod val="25000"/>
                  <a:lumOff val="75000"/>
                </a:schemeClr>
              </a:solidFill>
              <a:latin typeface="Times" pitchFamily="18" charset="0"/>
            </a:endParaRPr>
          </a:p>
          <a:p>
            <a:endParaRPr lang="en-US" sz="1600" dirty="0" smtClean="0">
              <a:solidFill>
                <a:schemeClr val="bg2">
                  <a:lumMod val="25000"/>
                  <a:lumOff val="75000"/>
                </a:schemeClr>
              </a:solidFill>
              <a:latin typeface="Times" pitchFamily="18" charset="0"/>
            </a:endParaRPr>
          </a:p>
          <a:p>
            <a:endParaRPr lang="en-US" sz="1600" dirty="0">
              <a:solidFill>
                <a:schemeClr val="bg2">
                  <a:lumMod val="25000"/>
                  <a:lumOff val="75000"/>
                </a:schemeClr>
              </a:solidFill>
              <a:latin typeface="Times" pitchFamily="18" charset="0"/>
            </a:endParaRPr>
          </a:p>
          <a:p>
            <a:endParaRPr lang="en-US" sz="1600" dirty="0" smtClean="0">
              <a:solidFill>
                <a:schemeClr val="bg2">
                  <a:lumMod val="25000"/>
                  <a:lumOff val="75000"/>
                </a:schemeClr>
              </a:solidFill>
              <a:latin typeface="Times" pitchFamily="18" charset="0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imes" pitchFamily="18" charset="0"/>
              </a:rPr>
              <a:t>positive assessment</a:t>
            </a:r>
            <a:endParaRPr lang="en-US" sz="1600" dirty="0">
              <a:solidFill>
                <a:schemeClr val="bg2">
                  <a:lumMod val="25000"/>
                  <a:lumOff val="75000"/>
                </a:schemeClr>
              </a:solidFill>
              <a:latin typeface="Times" pitchFamily="18" charset="0"/>
            </a:endParaRPr>
          </a:p>
          <a:p>
            <a:endParaRPr lang="en-US" sz="1600" dirty="0" smtClean="0">
              <a:solidFill>
                <a:schemeClr val="bg2">
                  <a:lumMod val="25000"/>
                  <a:lumOff val="75000"/>
                </a:schemeClr>
              </a:solidFill>
              <a:latin typeface="Times" pitchFamily="18" charset="0"/>
            </a:endParaRPr>
          </a:p>
          <a:p>
            <a:endParaRPr lang="en-US" sz="1600" dirty="0" smtClean="0">
              <a:solidFill>
                <a:schemeClr val="bg2">
                  <a:lumMod val="25000"/>
                  <a:lumOff val="75000"/>
                </a:schemeClr>
              </a:solidFill>
              <a:latin typeface="Times" pitchFamily="18" charset="0"/>
            </a:endParaRPr>
          </a:p>
          <a:p>
            <a:endParaRPr lang="en-US" sz="1600" dirty="0" smtClean="0">
              <a:solidFill>
                <a:schemeClr val="bg2">
                  <a:lumMod val="25000"/>
                  <a:lumOff val="75000"/>
                </a:schemeClr>
              </a:solidFill>
              <a:latin typeface="Times" pitchFamily="18" charset="0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imes" pitchFamily="18" charset="0"/>
              </a:rPr>
              <a:t>increased volume, pitch height,     </a:t>
            </a:r>
          </a:p>
          <a:p>
            <a:r>
              <a:rPr lang="en-US" sz="16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Times" pitchFamily="18" charset="0"/>
              </a:rPr>
              <a:t>and pitch range; tighter articulation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5" y="3043397"/>
            <a:ext cx="63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 pitchFamily="18" charset="0"/>
              </a:rPr>
              <a:t>time</a:t>
            </a:r>
            <a:endParaRPr lang="en-US" sz="1400" dirty="0"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3926" y="2298716"/>
            <a:ext cx="0" cy="198645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123" y="6446487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common to English and German; unknown in Japanese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8" y="1600200"/>
            <a:ext cx="8468436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Using prosody for dialog-state modeling and language modeling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Interpretations of the dimensions of prosody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Using prosodic patterns for other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Speech synthesis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Cues Backchannels?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simplest turn-taking phenomenon</a:t>
            </a:r>
          </a:p>
          <a:p>
            <a:r>
              <a:rPr lang="en-US" dirty="0" smtClean="0"/>
              <a:t>for recognition:</a:t>
            </a:r>
          </a:p>
          <a:p>
            <a:pPr lvl="1"/>
            <a:r>
              <a:rPr lang="en-US" dirty="0" smtClean="0"/>
              <a:t> deciding when the user wants a backchannel</a:t>
            </a:r>
          </a:p>
          <a:p>
            <a:r>
              <a:rPr lang="en-US" dirty="0" smtClean="0"/>
              <a:t>for synthesis: </a:t>
            </a:r>
          </a:p>
          <a:p>
            <a:pPr lvl="1"/>
            <a:r>
              <a:rPr lang="en-US" dirty="0" smtClean="0"/>
              <a:t>eliciting backchannels, to foster rapport, or to track rapport</a:t>
            </a:r>
          </a:p>
          <a:p>
            <a:pPr lvl="1"/>
            <a:r>
              <a:rPr lang="en-US" dirty="0" smtClean="0"/>
              <a:t>discouraging backchannels, if the system can’t handle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distribution of </a:t>
            </a:r>
            <a:r>
              <a:rPr lang="en-US" i="1" dirty="0"/>
              <a:t>u</a:t>
            </a:r>
            <a:r>
              <a:rPr lang="en-US" i="1" dirty="0" smtClean="0"/>
              <a:t>h-huh</a:t>
            </a:r>
            <a:r>
              <a:rPr lang="en-US" dirty="0" smtClean="0"/>
              <a:t> relates to many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67809"/>
            <a:ext cx="8412433" cy="4495800"/>
          </a:xfrm>
        </p:spPr>
        <p:txBody>
          <a:bodyPr/>
          <a:lstStyle/>
          <a:p>
            <a:r>
              <a:rPr lang="en-US" sz="2800" dirty="0" smtClean="0"/>
              <a:t>turn-grabbing  (dimension 5, low side)</a:t>
            </a:r>
          </a:p>
          <a:p>
            <a:r>
              <a:rPr lang="en-US" sz="2800" dirty="0" smtClean="0"/>
              <a:t>new-perspective bids  (17, low)</a:t>
            </a:r>
          </a:p>
          <a:p>
            <a:r>
              <a:rPr lang="en-US" sz="2800" dirty="0" smtClean="0"/>
              <a:t>quick thinking  (11, high)</a:t>
            </a:r>
          </a:p>
          <a:p>
            <a:r>
              <a:rPr lang="en-US" sz="2800" dirty="0" smtClean="0"/>
              <a:t>expressing sympathy  (18, high)</a:t>
            </a:r>
          </a:p>
          <a:p>
            <a:r>
              <a:rPr lang="en-US" sz="2800" dirty="0" smtClean="0"/>
              <a:t>expressing empathy  (6, high)</a:t>
            </a:r>
          </a:p>
          <a:p>
            <a:r>
              <a:rPr lang="en-US" sz="2800" dirty="0" smtClean="0"/>
              <a:t>other speaker talking  (1, high)</a:t>
            </a:r>
          </a:p>
          <a:p>
            <a:r>
              <a:rPr lang="en-US" sz="2800" dirty="0" smtClean="0"/>
              <a:t>low interest  (14, low)</a:t>
            </a:r>
          </a:p>
          <a:p>
            <a:r>
              <a:rPr lang="en-US" sz="2800" dirty="0" smtClean="0"/>
              <a:t>signaling an upcoming point of interest  (26, high)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Dimension 26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1508781"/>
            <a:ext cx="7848872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400" dirty="0" smtClean="0">
                <a:latin typeface="+mn-lt"/>
                <a:ea typeface="+mn-ea"/>
              </a:rPr>
              <a:t>High side, </a:t>
            </a:r>
            <a:r>
              <a:rPr lang="en-US" sz="2400" dirty="0" err="1" smtClean="0">
                <a:latin typeface="+mn-lt"/>
                <a:ea typeface="+mn-ea"/>
              </a:rPr>
              <a:t>prosodically</a:t>
            </a:r>
            <a:endParaRPr lang="en-US" sz="2400" dirty="0" smtClean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+mn-ea"/>
              </a:rPr>
              <a:t>A has moderately high volume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dirty="0" smtClean="0">
                <a:latin typeface="+mn-lt"/>
                <a:ea typeface="+mn-ea"/>
              </a:rPr>
              <a:t>     (for a few seconds)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+mn-ea"/>
              </a:rPr>
              <a:t> then low volume, low pitch, slower speaking rate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dirty="0" smtClean="0">
                <a:latin typeface="+mn-lt"/>
                <a:ea typeface="+mn-ea"/>
              </a:rPr>
              <a:t>     (for 100-500ms)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+mn-ea"/>
              </a:rPr>
              <a:t>then B produces a short region of high pitch and high volume, for a few hundred milliseconds, often overlapping a high-pitch region by A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+mn-ea"/>
              </a:rPr>
              <a:t>then A continues speaking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US" sz="2400" dirty="0" smtClean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2400" dirty="0" smtClean="0">
                <a:latin typeface="+mn-lt"/>
                <a:ea typeface="+mn-ea"/>
              </a:rPr>
              <a:t>High side, lexically: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Char char="•"/>
            </a:pPr>
            <a:r>
              <a:rPr lang="en-US" sz="2000" dirty="0" smtClean="0">
                <a:latin typeface="+mn-lt"/>
                <a:ea typeface="+mn-ea"/>
              </a:rPr>
              <a:t>laughter-yes, bye-bye, bye, hum-um, hello, laughter-but, hi, laughter-yeah, yes  hum  uh-huh </a:t>
            </a:r>
            <a:r>
              <a:rPr lang="en-US" sz="2400" dirty="0" smtClean="0">
                <a:latin typeface="+mn-lt"/>
                <a:ea typeface="+mn-ea"/>
              </a:rPr>
              <a:t>…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7406609" y="2240293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Oval Callout 5"/>
          <p:cNvSpPr/>
          <p:nvPr/>
        </p:nvSpPr>
        <p:spPr bwMode="auto">
          <a:xfrm flipH="1">
            <a:off x="7863804" y="2240293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005879" y="1758319"/>
            <a:ext cx="7497998" cy="1579242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05879" y="3587099"/>
            <a:ext cx="7497998" cy="1579242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162"/>
            <a:ext cx="8229600" cy="348997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  </a:t>
            </a:r>
            <a:r>
              <a:rPr lang="en-US" sz="2400" u="sng" dirty="0" smtClean="0"/>
              <a:t>mid-high volume   </a:t>
            </a:r>
            <a:r>
              <a:rPr lang="en-US" sz="2400" dirty="0" smtClean="0"/>
              <a:t>                ___</a:t>
            </a:r>
            <a:r>
              <a:rPr lang="en-US" sz="2400" u="sng" dirty="0" smtClean="0"/>
              <a:t>ongoing speech__     </a:t>
            </a:r>
            <a:r>
              <a:rPr lang="en-US" sz="2400" dirty="0" smtClean="0"/>
              <a:t>  </a:t>
            </a:r>
            <a:r>
              <a:rPr lang="en-US" sz="2400" u="sng" dirty="0" smtClean="0"/>
              <a:t>    </a:t>
            </a: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-4     -3      -2     -1      0      1      2     3    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Dimension 26 High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693741">
            <a:off x="4878683" y="206801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pitch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8693741">
            <a:off x="3660626" y="1896567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volume, </a:t>
            </a:r>
          </a:p>
          <a:p>
            <a:r>
              <a:rPr lang="en-US" dirty="0" smtClean="0"/>
              <a:t>low pitch, </a:t>
            </a:r>
          </a:p>
          <a:p>
            <a:r>
              <a:rPr lang="en-US" dirty="0" smtClean="0"/>
              <a:t>slower 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693741">
            <a:off x="3874255" y="423992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pitch,</a:t>
            </a:r>
          </a:p>
          <a:p>
            <a:r>
              <a:rPr lang="en-US" dirty="0" smtClean="0"/>
              <a:t>volume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31927" y="3122624"/>
            <a:ext cx="46633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65558" y="2698845"/>
            <a:ext cx="230097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023366" y="4105427"/>
            <a:ext cx="46633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Views of Prosody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2378926"/>
              </p:ext>
            </p:extLst>
          </p:nvPr>
        </p:nvGraphicFramePr>
        <p:xfrm>
          <a:off x="548682" y="1307195"/>
          <a:ext cx="7940225" cy="453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482"/>
                <a:gridCol w="3643952"/>
                <a:gridCol w="2797791"/>
              </a:tblGrid>
              <a:tr h="65369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Monolog-Centered 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Dialog-Centered</a:t>
                      </a:r>
                      <a:endParaRPr lang="en-US" sz="2000" dirty="0"/>
                    </a:p>
                  </a:txBody>
                  <a:tcPr/>
                </a:tc>
              </a:tr>
              <a:tr h="65369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Prosody</a:t>
                      </a:r>
                      <a:r>
                        <a:rPr lang="en-US" sz="2000" baseline="0" dirty="0" smtClean="0"/>
                        <a:t> is</a:t>
                      </a:r>
                      <a:r>
                        <a:rPr lang="en-US" sz="2000" dirty="0" smtClean="0"/>
                        <a:t> rules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Prosody</a:t>
                      </a:r>
                      <a:r>
                        <a:rPr lang="en-US" sz="2000" baseline="0" dirty="0" smtClean="0"/>
                        <a:t> is</a:t>
                      </a:r>
                      <a:r>
                        <a:rPr lang="en-US" sz="2000" dirty="0" smtClean="0"/>
                        <a:t> patterns</a:t>
                      </a:r>
                      <a:endParaRPr lang="en-US" sz="2000" dirty="0"/>
                    </a:p>
                  </a:txBody>
                  <a:tcPr/>
                </a:tc>
              </a:tr>
              <a:tr h="8966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tied to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units</a:t>
                      </a:r>
                      <a:r>
                        <a:rPr lang="en-US" sz="2000" baseline="0" dirty="0" smtClean="0"/>
                        <a:t> (syllables, words, phrases, sentences)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</a:tr>
              <a:tr h="6536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 form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symbolic / discrete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continuous / weighted</a:t>
                      </a:r>
                      <a:endParaRPr lang="en-US" sz="2000" dirty="0"/>
                    </a:p>
                  </a:txBody>
                  <a:tcPr/>
                </a:tc>
              </a:tr>
              <a:tr h="16763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processed 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a pragmatic function maps to a symbol-constellation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symbol-constellations</a:t>
                      </a:r>
                      <a:r>
                        <a:rPr lang="en-US" sz="2000" baseline="0" dirty="0" smtClean="0"/>
                        <a:t> map to feature-level realizations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a function maps to a pattern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patterns are composed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84" y="6488668"/>
            <a:ext cx="505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for an overview, see Hirschberg’s 2002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-27384"/>
            <a:ext cx="8775510" cy="1143000"/>
          </a:xfrm>
        </p:spPr>
        <p:txBody>
          <a:bodyPr/>
          <a:lstStyle/>
          <a:p>
            <a:r>
              <a:rPr lang="en-US" sz="3200" dirty="0" smtClean="0"/>
              <a:t>Representing Language, Dialog and Prosody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927576" y="1857116"/>
            <a:ext cx="2252936" cy="35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rgbClr val="FFFF00"/>
              </a:solidFill>
              <a:latin typeface="Times" pitchFamily="18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,?!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uh:m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(1.0) pt 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L+!H* L-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2400" kern="0" dirty="0" smtClean="0">
              <a:solidFill>
                <a:srgbClr val="FFFF00"/>
              </a:solidFill>
              <a:latin typeface="Times" pitchFamily="18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2400" kern="0" dirty="0" smtClean="0">
              <a:solidFill>
                <a:srgbClr val="FFFF00"/>
              </a:solidFill>
              <a:latin typeface="Times" pitchFamily="18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40040"/>
            <a:ext cx="6552728" cy="4495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cuneiform (~3000 BC)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plays (~500 BC)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sentences (~200 BC)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other punctuation (~200BC, ~700, ~1400 AD)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Conversation-Analysis conventions (~1972)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speech acts (~1975)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err="1" smtClean="0"/>
              <a:t>ToBI</a:t>
            </a:r>
            <a:r>
              <a:rPr lang="en-US" sz="2400" dirty="0" smtClean="0"/>
              <a:t> (~1994)    				</a:t>
            </a:r>
          </a:p>
        </p:txBody>
      </p:sp>
      <p:pic>
        <p:nvPicPr>
          <p:cNvPr id="5" name="Picture 4" descr="cuneiform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 r="79531" b="82484"/>
          <a:stretch>
            <a:fillRect/>
          </a:stretch>
        </p:blipFill>
        <p:spPr>
          <a:xfrm>
            <a:off x="7020272" y="1240040"/>
            <a:ext cx="648072" cy="443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148808"/>
            <a:ext cx="668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  <a:ea typeface="+mn-ea"/>
              </a:rPr>
              <a:t>For prosody, it’s time to </a:t>
            </a:r>
            <a:r>
              <a:rPr lang="en-US" sz="2800" smtClean="0">
                <a:latin typeface="+mn-lt"/>
                <a:ea typeface="+mn-ea"/>
              </a:rPr>
              <a:t>replace symbols.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28600"/>
            <a:ext cx="8412433" cy="1188742"/>
          </a:xfrm>
        </p:spPr>
        <p:txBody>
          <a:bodyPr/>
          <a:lstStyle/>
          <a:p>
            <a:r>
              <a:rPr lang="en-US" dirty="0" smtClean="0"/>
              <a:t>Prosody Relates to Content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dimensions of </a:t>
            </a:r>
            <a:r>
              <a:rPr lang="en-US" dirty="0" err="1" smtClean="0"/>
              <a:t>Maptask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18750" t="30569" r="20500" b="14797"/>
          <a:stretch>
            <a:fillRect/>
          </a:stretch>
        </p:blipFill>
        <p:spPr bwMode="auto">
          <a:xfrm>
            <a:off x="1280196" y="2331732"/>
            <a:ext cx="6492169" cy="33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228600"/>
            <a:ext cx="8595266" cy="1143000"/>
          </a:xfrm>
        </p:spPr>
        <p:txBody>
          <a:bodyPr/>
          <a:lstStyle/>
          <a:p>
            <a:r>
              <a:rPr lang="en-US" dirty="0" smtClean="0"/>
              <a:t>Prosody Relates to Content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Web search relies on a vector-space model of semantics, </a:t>
            </a:r>
          </a:p>
          <a:p>
            <a:pPr>
              <a:buNone/>
            </a:pPr>
            <a:r>
              <a:rPr lang="en-US" dirty="0" smtClean="0"/>
              <a:t>We can use this vector-space model of dialog activity for audio search.</a:t>
            </a:r>
          </a:p>
          <a:p>
            <a:pPr>
              <a:buNone/>
            </a:pPr>
            <a:r>
              <a:rPr lang="en-US" dirty="0" smtClean="0"/>
              <a:t>Proximity correlates with similarity, e.g. for:</a:t>
            </a:r>
          </a:p>
          <a:p>
            <a:pPr marL="514350" indent="-514350"/>
            <a:r>
              <a:rPr lang="en-US" sz="2000" dirty="0" smtClean="0"/>
              <a:t>Complaints about the government, vs.</a:t>
            </a:r>
          </a:p>
          <a:p>
            <a:pPr marL="514350" indent="-514350"/>
            <a:r>
              <a:rPr lang="en-US" sz="2000" dirty="0" smtClean="0"/>
              <a:t>Fun things to do. vs.</a:t>
            </a:r>
          </a:p>
          <a:p>
            <a:pPr marL="514350" indent="-514350"/>
            <a:r>
              <a:rPr lang="en-US" sz="2000" dirty="0" smtClean="0"/>
              <a:t>Family member information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024"/>
            <a:ext cx="8229600" cy="1143000"/>
          </a:xfrm>
        </p:spPr>
        <p:txBody>
          <a:bodyPr/>
          <a:lstStyle/>
          <a:p>
            <a:r>
              <a:rPr lang="en-US" dirty="0" smtClean="0"/>
              <a:t>Different topics inhabit different regions of dialog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347" y="1986263"/>
            <a:ext cx="3486653" cy="4612432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	Blue = planning </a:t>
            </a:r>
          </a:p>
          <a:p>
            <a:pPr>
              <a:buNone/>
            </a:pPr>
            <a:r>
              <a:rPr lang="en-US" sz="1800" dirty="0" smtClean="0"/>
              <a:t>	    1) we had thought</a:t>
            </a:r>
            <a:br>
              <a:rPr lang="en-US" sz="1800" dirty="0" smtClean="0"/>
            </a:br>
            <a:r>
              <a:rPr lang="en-US" sz="1800" dirty="0" smtClean="0"/>
              <a:t>    2) we’ll sell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Green = surprise</a:t>
            </a:r>
            <a:br>
              <a:rPr lang="en-US" sz="1800" dirty="0" smtClean="0"/>
            </a:br>
            <a:r>
              <a:rPr lang="en-US" sz="1800" dirty="0" smtClean="0"/>
              <a:t>    1) oh my goodness</a:t>
            </a:r>
            <a:br>
              <a:rPr lang="en-US" sz="1800" dirty="0" smtClean="0"/>
            </a:br>
            <a:r>
              <a:rPr lang="en-US" sz="1800" dirty="0" smtClean="0"/>
              <a:t>    2) always shocked 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   	  (reported)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Red = jobs</a:t>
            </a:r>
            <a:br>
              <a:rPr lang="en-US" sz="1800" dirty="0" smtClean="0"/>
            </a:br>
            <a:r>
              <a:rPr lang="en-US" sz="1800" dirty="0" smtClean="0"/>
              <a:t>    1) electronics </a:t>
            </a:r>
            <a:br>
              <a:rPr lang="en-US" sz="1800" dirty="0" smtClean="0"/>
            </a:br>
            <a:r>
              <a:rPr lang="en-US" sz="1800" dirty="0" smtClean="0"/>
              <a:t>    2) carpenter	</a:t>
            </a:r>
            <a:br>
              <a:rPr lang="en-US" sz="1800" dirty="0" smtClean="0"/>
            </a:br>
            <a:r>
              <a:rPr lang="en-US" sz="1800" dirty="0" smtClean="0"/>
              <a:t>    3) carpenter   	</a:t>
            </a:r>
          </a:p>
          <a:p>
            <a:pPr>
              <a:buNone/>
            </a:pPr>
            <a:r>
              <a:rPr lang="en-US" sz="1800" dirty="0" smtClean="0"/>
              <a:t>	    4) plumbing   	</a:t>
            </a:r>
          </a:p>
          <a:p>
            <a:endParaRPr lang="en-US" sz="1800" dirty="0"/>
          </a:p>
        </p:txBody>
      </p:sp>
      <p:pic>
        <p:nvPicPr>
          <p:cNvPr id="2050" name="Picture 2" descr="WordGroupSepara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20" y="2047200"/>
            <a:ext cx="5152628" cy="38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912"/>
            <a:ext cx="8229600" cy="1143000"/>
          </a:xfrm>
        </p:spPr>
        <p:txBody>
          <a:bodyPr/>
          <a:lstStyle/>
          <a:p>
            <a:r>
              <a:rPr lang="en-US" sz="4000" dirty="0" smtClean="0"/>
              <a:t>Linear </a:t>
            </a:r>
            <a:r>
              <a:rPr lang="en-US" sz="4000" dirty="0"/>
              <a:t>R</a:t>
            </a:r>
            <a:r>
              <a:rPr lang="en-US" sz="4000" dirty="0" smtClean="0"/>
              <a:t>egression over Per-Dimension Differences as a Similarity Model</a:t>
            </a:r>
            <a:endParaRPr lang="en-US" sz="4000" dirty="0"/>
          </a:p>
        </p:txBody>
      </p:sp>
      <p:pic>
        <p:nvPicPr>
          <p:cNvPr id="5" name="Picture 4" descr="MackyDrive:Users:iSteve:Dropbox:WORK:today:bellnoWeights3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96" t="13575" r="14022" b="68891"/>
          <a:stretch/>
        </p:blipFill>
        <p:spPr bwMode="auto">
          <a:xfrm>
            <a:off x="-2" y="2522197"/>
            <a:ext cx="4048163" cy="12991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9557" y="4459536"/>
            <a:ext cx="3589043" cy="1398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 = 0.19 </a:t>
            </a:r>
            <a:r>
              <a:rPr lang="en-US" dirty="0" err="1" smtClean="0"/>
              <a:t>std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1" name="Picture 10" descr="set5linreg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7" t="-636" r="7374" b="636"/>
          <a:stretch/>
        </p:blipFill>
        <p:spPr>
          <a:xfrm>
            <a:off x="4157346" y="2710921"/>
            <a:ext cx="4986654" cy="413774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7964322"/>
              </p:ext>
            </p:extLst>
          </p:nvPr>
        </p:nvGraphicFramePr>
        <p:xfrm>
          <a:off x="-5275693" y="2571805"/>
          <a:ext cx="14633576" cy="1150937"/>
        </p:xfrm>
        <a:graphic>
          <a:graphicData uri="http://schemas.openxmlformats.org/presentationml/2006/ole">
            <p:oleObj spid="_x0000_s24582" name="Document" r:id="rId5" imgW="5476320" imgH="420480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469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handy for post-hoc descriptions of dialogs</a:t>
            </a:r>
          </a:p>
          <a:p>
            <a:r>
              <a:rPr lang="en-US" sz="2400" dirty="0" smtClean="0"/>
              <a:t>handy for design of </a:t>
            </a:r>
            <a:r>
              <a:rPr lang="en-US" sz="2400" u="sng" dirty="0" smtClean="0"/>
              <a:t>simple</a:t>
            </a:r>
            <a:r>
              <a:rPr lang="en-US" sz="2400" dirty="0" smtClean="0"/>
              <a:t> dialogs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31562" y="1965976"/>
            <a:ext cx="1026393" cy="103554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ask date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468903" y="1965976"/>
            <a:ext cx="1026393" cy="103554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ask time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468903" y="3611878"/>
            <a:ext cx="1026393" cy="103554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con-firm</a:t>
            </a:r>
          </a:p>
        </p:txBody>
      </p:sp>
      <p:cxnSp>
        <p:nvCxnSpPr>
          <p:cNvPr id="8" name="Straight Arrow Connector 7"/>
          <p:cNvCxnSpPr>
            <a:stCxn id="4" idx="6"/>
            <a:endCxn id="5" idx="2"/>
          </p:cNvCxnSpPr>
          <p:nvPr/>
        </p:nvCxnSpPr>
        <p:spPr bwMode="auto">
          <a:xfrm>
            <a:off x="1757955" y="2483747"/>
            <a:ext cx="7109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5" idx="4"/>
            <a:endCxn id="6" idx="0"/>
          </p:cNvCxnSpPr>
          <p:nvPr/>
        </p:nvCxnSpPr>
        <p:spPr bwMode="auto">
          <a:xfrm>
            <a:off x="2982100" y="3001518"/>
            <a:ext cx="0" cy="6103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5029195" y="2118376"/>
            <a:ext cx="1097268" cy="1127746"/>
          </a:xfrm>
          <a:prstGeom prst="ellipse">
            <a:avLst/>
          </a:prstGeom>
          <a:solidFill>
            <a:schemeClr val="tx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50" charset="-128"/>
              </a:rPr>
              <a:t>speak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766536" y="2118376"/>
            <a:ext cx="1097268" cy="1127746"/>
          </a:xfrm>
          <a:prstGeom prst="ellipse">
            <a:avLst/>
          </a:prstGeom>
          <a:solidFill>
            <a:schemeClr val="tx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50" charset="-128"/>
              </a:rPr>
              <a:t>listen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766536" y="3764278"/>
            <a:ext cx="1097268" cy="1127746"/>
          </a:xfrm>
          <a:prstGeom prst="ellipse">
            <a:avLst/>
          </a:prstGeom>
          <a:solidFill>
            <a:schemeClr val="tx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2"/>
                </a:solidFill>
              </a:rPr>
              <a:t>grab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50" charset="-128"/>
              </a:rPr>
              <a:t>turn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5852146" y="3154683"/>
            <a:ext cx="1005829" cy="8229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2" idx="4"/>
            <a:endCxn id="13" idx="0"/>
          </p:cNvCxnSpPr>
          <p:nvPr/>
        </p:nvCxnSpPr>
        <p:spPr bwMode="auto">
          <a:xfrm>
            <a:off x="7315170" y="3246122"/>
            <a:ext cx="0" cy="5181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Freeform 21"/>
          <p:cNvSpPr/>
          <p:nvPr/>
        </p:nvSpPr>
        <p:spPr bwMode="auto">
          <a:xfrm rot="301812">
            <a:off x="5979381" y="3013544"/>
            <a:ext cx="874643" cy="128546"/>
          </a:xfrm>
          <a:custGeom>
            <a:avLst/>
            <a:gdLst>
              <a:gd name="connsiteX0" fmla="*/ 0 w 874643"/>
              <a:gd name="connsiteY0" fmla="*/ 55659 h 128546"/>
              <a:gd name="connsiteX1" fmla="*/ 429370 w 874643"/>
              <a:gd name="connsiteY1" fmla="*/ 119270 h 128546"/>
              <a:gd name="connsiteX2" fmla="*/ 874643 w 874643"/>
              <a:gd name="connsiteY2" fmla="*/ 0 h 12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643" h="128546">
                <a:moveTo>
                  <a:pt x="0" y="55659"/>
                </a:moveTo>
                <a:cubicBezTo>
                  <a:pt x="141798" y="92102"/>
                  <a:pt x="283596" y="128546"/>
                  <a:pt x="429370" y="119270"/>
                </a:cubicBezTo>
                <a:cubicBezTo>
                  <a:pt x="575144" y="109994"/>
                  <a:pt x="724893" y="54997"/>
                  <a:pt x="874643" y="0"/>
                </a:cubicBezTo>
              </a:path>
            </a:pathLst>
          </a:custGeom>
          <a:noFill/>
          <a:ln w="2857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Freeform 22"/>
          <p:cNvSpPr/>
          <p:nvPr/>
        </p:nvSpPr>
        <p:spPr bwMode="auto">
          <a:xfrm rot="11000314">
            <a:off x="5980331" y="2265652"/>
            <a:ext cx="874643" cy="128546"/>
          </a:xfrm>
          <a:custGeom>
            <a:avLst/>
            <a:gdLst>
              <a:gd name="connsiteX0" fmla="*/ 0 w 874643"/>
              <a:gd name="connsiteY0" fmla="*/ 55659 h 128546"/>
              <a:gd name="connsiteX1" fmla="*/ 429370 w 874643"/>
              <a:gd name="connsiteY1" fmla="*/ 119270 h 128546"/>
              <a:gd name="connsiteX2" fmla="*/ 874643 w 874643"/>
              <a:gd name="connsiteY2" fmla="*/ 0 h 12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643" h="128546">
                <a:moveTo>
                  <a:pt x="0" y="55659"/>
                </a:moveTo>
                <a:cubicBezTo>
                  <a:pt x="141798" y="92102"/>
                  <a:pt x="283596" y="128546"/>
                  <a:pt x="429370" y="119270"/>
                </a:cubicBezTo>
                <a:cubicBezTo>
                  <a:pt x="575144" y="109994"/>
                  <a:pt x="724893" y="54997"/>
                  <a:pt x="874643" y="0"/>
                </a:cubicBezTo>
              </a:path>
            </a:pathLst>
          </a:custGeom>
          <a:noFill/>
          <a:ln w="2857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8" y="1600200"/>
            <a:ext cx="8468436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Using prosody for dialog-state modeling and language modeling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Interpretations of the dimensions of prosody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Using prosodic patterns for other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Speech synthesis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to-do list</a:t>
            </a:r>
          </a:p>
          <a:p>
            <a:endParaRPr lang="en-US" dirty="0"/>
          </a:p>
          <a:p>
            <a:r>
              <a:rPr lang="en-US" dirty="0" smtClean="0"/>
              <a:t>A lightweight model, close to the data</a:t>
            </a:r>
          </a:p>
          <a:p>
            <a:endParaRPr lang="en-US" dirty="0"/>
          </a:p>
          <a:p>
            <a:r>
              <a:rPr lang="en-US" dirty="0" smtClean="0"/>
              <a:t>Simple mechanisms</a:t>
            </a:r>
          </a:p>
        </p:txBody>
      </p:sp>
    </p:spTree>
    <p:extLst>
      <p:ext uri="{BB962C8B-B14F-4D97-AF65-F5344CB8AC3E}">
        <p14:creationId xmlns:p14="http://schemas.microsoft.com/office/powerpoint/2010/main" xmlns="" val="40264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91659"/>
            <a:ext cx="8229600" cy="348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b="1" dirty="0" smtClean="0"/>
              <a:t>.</a:t>
            </a:r>
            <a:r>
              <a:rPr lang="en-US" dirty="0" smtClean="0"/>
              <a:t>6 x</a:t>
            </a:r>
          </a:p>
          <a:p>
            <a:pPr>
              <a:buFontTx/>
              <a:buNone/>
            </a:pPr>
            <a:r>
              <a:rPr lang="en-US" dirty="0" smtClean="0"/>
              <a:t>  +</a:t>
            </a:r>
          </a:p>
          <a:p>
            <a:pPr>
              <a:buFontTx/>
              <a:buNone/>
            </a:pPr>
            <a:r>
              <a:rPr lang="en-US" b="1" dirty="0" smtClean="0"/>
              <a:t>.</a:t>
            </a:r>
            <a:r>
              <a:rPr lang="en-US" dirty="0" smtClean="0"/>
              <a:t>3 x</a:t>
            </a:r>
          </a:p>
          <a:p>
            <a:pPr>
              <a:buFontTx/>
              <a:buNone/>
            </a:pPr>
            <a:r>
              <a:rPr lang="en-US" dirty="0" smtClean="0"/>
              <a:t>  +</a:t>
            </a:r>
          </a:p>
          <a:p>
            <a:pPr>
              <a:buFontTx/>
              <a:buNone/>
            </a:pPr>
            <a:r>
              <a:rPr lang="en-US" b="1" dirty="0" smtClean="0"/>
              <a:t>.</a:t>
            </a:r>
            <a:r>
              <a:rPr lang="en-US" dirty="0" smtClean="0"/>
              <a:t>1 x</a:t>
            </a:r>
          </a:p>
          <a:p>
            <a:pPr>
              <a:buFontTx/>
              <a:buNone/>
            </a:pPr>
            <a:r>
              <a:rPr lang="en-US" b="1" dirty="0" smtClean="0"/>
              <a:t>…</a:t>
            </a:r>
          </a:p>
          <a:p>
            <a:pPr>
              <a:buFontTx/>
              <a:buNone/>
            </a:pPr>
            <a:r>
              <a:rPr lang="en-US" dirty="0" smtClean="0"/>
              <a:t>=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Patterns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71635" y="1600220"/>
            <a:ext cx="7132242" cy="939169"/>
            <a:chOff x="1005879" y="1758319"/>
            <a:chExt cx="7497998" cy="3408022"/>
          </a:xfrm>
        </p:grpSpPr>
        <p:sp>
          <p:nvSpPr>
            <p:cNvPr id="5" name="Rectangle 4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35" y="2697488"/>
            <a:ext cx="7132242" cy="939169"/>
            <a:chOff x="1005879" y="1758319"/>
            <a:chExt cx="7497998" cy="340802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71635" y="3819535"/>
            <a:ext cx="7132242" cy="939169"/>
            <a:chOff x="1005879" y="1758319"/>
            <a:chExt cx="7497998" cy="340802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71635" y="5141562"/>
            <a:ext cx="7132242" cy="939169"/>
            <a:chOff x="1005879" y="1758319"/>
            <a:chExt cx="7497998" cy="340802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>
            <a:off x="3474732" y="1817820"/>
            <a:ext cx="50291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5" idx="1"/>
          </p:cNvCxnSpPr>
          <p:nvPr/>
        </p:nvCxnSpPr>
        <p:spPr bwMode="auto">
          <a:xfrm flipV="1">
            <a:off x="1371635" y="2320506"/>
            <a:ext cx="4002622" cy="12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1392072" y="1707227"/>
            <a:ext cx="2082660" cy="183281"/>
          </a:xfrm>
          <a:custGeom>
            <a:avLst/>
            <a:gdLst>
              <a:gd name="connsiteX0" fmla="*/ 0 w 2074459"/>
              <a:gd name="connsiteY0" fmla="*/ 137649 h 137649"/>
              <a:gd name="connsiteX1" fmla="*/ 846161 w 2074459"/>
              <a:gd name="connsiteY1" fmla="*/ 1171 h 137649"/>
              <a:gd name="connsiteX2" fmla="*/ 2074459 w 2074459"/>
              <a:gd name="connsiteY2" fmla="*/ 83057 h 13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459" h="137649">
                <a:moveTo>
                  <a:pt x="0" y="137649"/>
                </a:moveTo>
                <a:cubicBezTo>
                  <a:pt x="250209" y="73959"/>
                  <a:pt x="500418" y="10270"/>
                  <a:pt x="846161" y="1171"/>
                </a:cubicBezTo>
                <a:cubicBezTo>
                  <a:pt x="1191904" y="-7928"/>
                  <a:pt x="1633181" y="37564"/>
                  <a:pt x="2074459" y="8305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1" name="Straight Connector 30"/>
          <p:cNvCxnSpPr>
            <a:stCxn id="17" idx="1"/>
            <a:endCxn id="17" idx="3"/>
          </p:cNvCxnSpPr>
          <p:nvPr/>
        </p:nvCxnSpPr>
        <p:spPr bwMode="auto">
          <a:xfrm>
            <a:off x="1371635" y="2915089"/>
            <a:ext cx="71322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6" idx="1"/>
            <a:endCxn id="16" idx="3"/>
          </p:cNvCxnSpPr>
          <p:nvPr/>
        </p:nvCxnSpPr>
        <p:spPr bwMode="auto">
          <a:xfrm>
            <a:off x="1371635" y="3419057"/>
            <a:ext cx="71322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0" idx="1"/>
          </p:cNvCxnSpPr>
          <p:nvPr/>
        </p:nvCxnSpPr>
        <p:spPr bwMode="auto">
          <a:xfrm>
            <a:off x="1371635" y="4037136"/>
            <a:ext cx="35661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19" idx="1"/>
            <a:endCxn id="19" idx="3"/>
          </p:cNvCxnSpPr>
          <p:nvPr/>
        </p:nvCxnSpPr>
        <p:spPr bwMode="auto">
          <a:xfrm>
            <a:off x="1371635" y="4541104"/>
            <a:ext cx="71322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Freeform 39"/>
          <p:cNvSpPr/>
          <p:nvPr/>
        </p:nvSpPr>
        <p:spPr bwMode="auto">
          <a:xfrm>
            <a:off x="4039737" y="2909401"/>
            <a:ext cx="464024" cy="163822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114805" y="3414396"/>
            <a:ext cx="464024" cy="163822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4947307" y="4037225"/>
            <a:ext cx="2097240" cy="1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8" idx="2"/>
            <a:endCxn id="23" idx="3"/>
          </p:cNvCxnSpPr>
          <p:nvPr/>
        </p:nvCxnSpPr>
        <p:spPr bwMode="auto">
          <a:xfrm>
            <a:off x="3446094" y="5340837"/>
            <a:ext cx="5057783" cy="183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22" idx="1"/>
            <a:endCxn id="67" idx="0"/>
          </p:cNvCxnSpPr>
          <p:nvPr/>
        </p:nvCxnSpPr>
        <p:spPr bwMode="auto">
          <a:xfrm>
            <a:off x="1371635" y="5863131"/>
            <a:ext cx="4001728" cy="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Freeform 47"/>
          <p:cNvSpPr/>
          <p:nvPr/>
        </p:nvSpPr>
        <p:spPr bwMode="auto">
          <a:xfrm>
            <a:off x="1371635" y="5257780"/>
            <a:ext cx="2074459" cy="137649"/>
          </a:xfrm>
          <a:custGeom>
            <a:avLst/>
            <a:gdLst>
              <a:gd name="connsiteX0" fmla="*/ 0 w 2074459"/>
              <a:gd name="connsiteY0" fmla="*/ 137649 h 137649"/>
              <a:gd name="connsiteX1" fmla="*/ 846161 w 2074459"/>
              <a:gd name="connsiteY1" fmla="*/ 1171 h 137649"/>
              <a:gd name="connsiteX2" fmla="*/ 2074459 w 2074459"/>
              <a:gd name="connsiteY2" fmla="*/ 83057 h 13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459" h="137649">
                <a:moveTo>
                  <a:pt x="0" y="137649"/>
                </a:moveTo>
                <a:cubicBezTo>
                  <a:pt x="250209" y="73959"/>
                  <a:pt x="500418" y="10270"/>
                  <a:pt x="846161" y="1171"/>
                </a:cubicBezTo>
                <a:cubicBezTo>
                  <a:pt x="1191904" y="-7928"/>
                  <a:pt x="1633181" y="37564"/>
                  <a:pt x="2074459" y="8305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4023366" y="5348530"/>
            <a:ext cx="464024" cy="81911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4098434" y="5862317"/>
            <a:ext cx="464024" cy="81911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044547" y="4037225"/>
            <a:ext cx="1463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37756" y="4037135"/>
            <a:ext cx="11220" cy="18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4022907" y="2844178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102377" y="3344398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014052" y="5272383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086407" y="5786733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5353624" y="2302284"/>
            <a:ext cx="3152021" cy="141697"/>
          </a:xfrm>
          <a:custGeom>
            <a:avLst/>
            <a:gdLst>
              <a:gd name="connsiteX0" fmla="*/ 0 w 3131388"/>
              <a:gd name="connsiteY0" fmla="*/ 8626 h 123475"/>
              <a:gd name="connsiteX1" fmla="*/ 189781 w 3131388"/>
              <a:gd name="connsiteY1" fmla="*/ 112143 h 123475"/>
              <a:gd name="connsiteX2" fmla="*/ 448573 w 3131388"/>
              <a:gd name="connsiteY2" fmla="*/ 120769 h 123475"/>
              <a:gd name="connsiteX3" fmla="*/ 3131388 w 3131388"/>
              <a:gd name="connsiteY3" fmla="*/ 0 h 1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388" h="123475">
                <a:moveTo>
                  <a:pt x="0" y="8626"/>
                </a:moveTo>
                <a:cubicBezTo>
                  <a:pt x="57509" y="51039"/>
                  <a:pt x="115019" y="93453"/>
                  <a:pt x="189781" y="112143"/>
                </a:cubicBezTo>
                <a:cubicBezTo>
                  <a:pt x="264543" y="130834"/>
                  <a:pt x="448573" y="120769"/>
                  <a:pt x="448573" y="120769"/>
                </a:cubicBezTo>
                <a:lnTo>
                  <a:pt x="313138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5373363" y="5861233"/>
            <a:ext cx="3131388" cy="82996"/>
          </a:xfrm>
          <a:custGeom>
            <a:avLst/>
            <a:gdLst>
              <a:gd name="connsiteX0" fmla="*/ 0 w 3131388"/>
              <a:gd name="connsiteY0" fmla="*/ 8626 h 123475"/>
              <a:gd name="connsiteX1" fmla="*/ 189781 w 3131388"/>
              <a:gd name="connsiteY1" fmla="*/ 112143 h 123475"/>
              <a:gd name="connsiteX2" fmla="*/ 448573 w 3131388"/>
              <a:gd name="connsiteY2" fmla="*/ 120769 h 123475"/>
              <a:gd name="connsiteX3" fmla="*/ 3131388 w 3131388"/>
              <a:gd name="connsiteY3" fmla="*/ 0 h 1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388" h="123475">
                <a:moveTo>
                  <a:pt x="0" y="8626"/>
                </a:moveTo>
                <a:cubicBezTo>
                  <a:pt x="57509" y="51039"/>
                  <a:pt x="115019" y="93453"/>
                  <a:pt x="189781" y="112143"/>
                </a:cubicBezTo>
                <a:cubicBezTo>
                  <a:pt x="264543" y="130834"/>
                  <a:pt x="448573" y="120769"/>
                  <a:pt x="448573" y="120769"/>
                </a:cubicBezTo>
                <a:lnTo>
                  <a:pt x="313138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5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91659"/>
            <a:ext cx="8229600" cy="348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b="1" dirty="0" smtClean="0"/>
              <a:t>.</a:t>
            </a:r>
            <a:r>
              <a:rPr lang="en-US" dirty="0" smtClean="0"/>
              <a:t>6 x</a:t>
            </a:r>
          </a:p>
          <a:p>
            <a:pPr>
              <a:buFontTx/>
              <a:buNone/>
            </a:pPr>
            <a:r>
              <a:rPr lang="en-US" dirty="0" smtClean="0"/>
              <a:t>  +</a:t>
            </a:r>
          </a:p>
          <a:p>
            <a:pPr>
              <a:buFontTx/>
              <a:buNone/>
            </a:pPr>
            <a:r>
              <a:rPr lang="en-US" b="1" dirty="0" smtClean="0"/>
              <a:t>.</a:t>
            </a:r>
            <a:r>
              <a:rPr lang="en-US" dirty="0" smtClean="0"/>
              <a:t>3 x</a:t>
            </a:r>
          </a:p>
          <a:p>
            <a:pPr>
              <a:buFontTx/>
              <a:buNone/>
            </a:pPr>
            <a:r>
              <a:rPr lang="en-US" dirty="0" smtClean="0"/>
              <a:t>  +</a:t>
            </a:r>
          </a:p>
          <a:p>
            <a:pPr>
              <a:buFontTx/>
              <a:buNone/>
            </a:pPr>
            <a:r>
              <a:rPr lang="en-US" b="1" dirty="0" smtClean="0"/>
              <a:t>.</a:t>
            </a:r>
            <a:r>
              <a:rPr lang="en-US" dirty="0" smtClean="0"/>
              <a:t>1 x</a:t>
            </a:r>
          </a:p>
          <a:p>
            <a:pPr>
              <a:buFontTx/>
              <a:buNone/>
            </a:pPr>
            <a:r>
              <a:rPr lang="en-US" b="1" dirty="0" smtClean="0"/>
              <a:t>…</a:t>
            </a:r>
          </a:p>
          <a:p>
            <a:pPr>
              <a:buFontTx/>
              <a:buNone/>
            </a:pPr>
            <a:r>
              <a:rPr lang="en-US" dirty="0" smtClean="0"/>
              <a:t>=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Incrementality</a:t>
            </a:r>
            <a:r>
              <a:rPr lang="en-US" dirty="0" smtClean="0"/>
              <a:t> brings Choices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71635" y="1600220"/>
            <a:ext cx="7132242" cy="939169"/>
            <a:chOff x="1005879" y="1758319"/>
            <a:chExt cx="7497998" cy="3408022"/>
          </a:xfrm>
        </p:grpSpPr>
        <p:sp>
          <p:nvSpPr>
            <p:cNvPr id="5" name="Rectangle 4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35" y="2697488"/>
            <a:ext cx="7132242" cy="939169"/>
            <a:chOff x="1005879" y="1758319"/>
            <a:chExt cx="7497998" cy="340802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71635" y="3819535"/>
            <a:ext cx="7132242" cy="939169"/>
            <a:chOff x="1005879" y="1758319"/>
            <a:chExt cx="7497998" cy="340802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71635" y="5141562"/>
            <a:ext cx="7132242" cy="939169"/>
            <a:chOff x="1005879" y="1758319"/>
            <a:chExt cx="7497998" cy="340802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>
            <a:off x="3474732" y="1817820"/>
            <a:ext cx="50291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5" idx="1"/>
          </p:cNvCxnSpPr>
          <p:nvPr/>
        </p:nvCxnSpPr>
        <p:spPr bwMode="auto">
          <a:xfrm flipV="1">
            <a:off x="1371635" y="2320506"/>
            <a:ext cx="4002622" cy="12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1392072" y="1707227"/>
            <a:ext cx="2082660" cy="183281"/>
          </a:xfrm>
          <a:custGeom>
            <a:avLst/>
            <a:gdLst>
              <a:gd name="connsiteX0" fmla="*/ 0 w 2074459"/>
              <a:gd name="connsiteY0" fmla="*/ 137649 h 137649"/>
              <a:gd name="connsiteX1" fmla="*/ 846161 w 2074459"/>
              <a:gd name="connsiteY1" fmla="*/ 1171 h 137649"/>
              <a:gd name="connsiteX2" fmla="*/ 2074459 w 2074459"/>
              <a:gd name="connsiteY2" fmla="*/ 83057 h 13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459" h="137649">
                <a:moveTo>
                  <a:pt x="0" y="137649"/>
                </a:moveTo>
                <a:cubicBezTo>
                  <a:pt x="250209" y="73959"/>
                  <a:pt x="500418" y="10270"/>
                  <a:pt x="846161" y="1171"/>
                </a:cubicBezTo>
                <a:cubicBezTo>
                  <a:pt x="1191904" y="-7928"/>
                  <a:pt x="1633181" y="37564"/>
                  <a:pt x="2074459" y="8305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1" name="Straight Connector 30"/>
          <p:cNvCxnSpPr>
            <a:stCxn id="17" idx="1"/>
            <a:endCxn id="17" idx="3"/>
          </p:cNvCxnSpPr>
          <p:nvPr/>
        </p:nvCxnSpPr>
        <p:spPr bwMode="auto">
          <a:xfrm>
            <a:off x="1371635" y="2915089"/>
            <a:ext cx="71322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6" idx="1"/>
            <a:endCxn id="16" idx="3"/>
          </p:cNvCxnSpPr>
          <p:nvPr/>
        </p:nvCxnSpPr>
        <p:spPr bwMode="auto">
          <a:xfrm>
            <a:off x="1371635" y="3419057"/>
            <a:ext cx="71322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0" idx="1"/>
          </p:cNvCxnSpPr>
          <p:nvPr/>
        </p:nvCxnSpPr>
        <p:spPr bwMode="auto">
          <a:xfrm>
            <a:off x="1371635" y="4037136"/>
            <a:ext cx="35661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19" idx="1"/>
            <a:endCxn id="19" idx="3"/>
          </p:cNvCxnSpPr>
          <p:nvPr/>
        </p:nvCxnSpPr>
        <p:spPr bwMode="auto">
          <a:xfrm>
            <a:off x="1371635" y="4541104"/>
            <a:ext cx="71322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Freeform 39"/>
          <p:cNvSpPr/>
          <p:nvPr/>
        </p:nvSpPr>
        <p:spPr bwMode="auto">
          <a:xfrm>
            <a:off x="4039737" y="2909401"/>
            <a:ext cx="464024" cy="163822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114805" y="3414396"/>
            <a:ext cx="464024" cy="163822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4947307" y="4037225"/>
            <a:ext cx="2097240" cy="1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8" idx="2"/>
            <a:endCxn id="23" idx="3"/>
          </p:cNvCxnSpPr>
          <p:nvPr/>
        </p:nvCxnSpPr>
        <p:spPr bwMode="auto">
          <a:xfrm>
            <a:off x="3446094" y="5340837"/>
            <a:ext cx="5057783" cy="183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22" idx="1"/>
            <a:endCxn id="67" idx="0"/>
          </p:cNvCxnSpPr>
          <p:nvPr/>
        </p:nvCxnSpPr>
        <p:spPr bwMode="auto">
          <a:xfrm>
            <a:off x="1371635" y="5863131"/>
            <a:ext cx="4001728" cy="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Freeform 47"/>
          <p:cNvSpPr/>
          <p:nvPr/>
        </p:nvSpPr>
        <p:spPr bwMode="auto">
          <a:xfrm>
            <a:off x="1371635" y="5257780"/>
            <a:ext cx="2074459" cy="137649"/>
          </a:xfrm>
          <a:custGeom>
            <a:avLst/>
            <a:gdLst>
              <a:gd name="connsiteX0" fmla="*/ 0 w 2074459"/>
              <a:gd name="connsiteY0" fmla="*/ 137649 h 137649"/>
              <a:gd name="connsiteX1" fmla="*/ 846161 w 2074459"/>
              <a:gd name="connsiteY1" fmla="*/ 1171 h 137649"/>
              <a:gd name="connsiteX2" fmla="*/ 2074459 w 2074459"/>
              <a:gd name="connsiteY2" fmla="*/ 83057 h 13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459" h="137649">
                <a:moveTo>
                  <a:pt x="0" y="137649"/>
                </a:moveTo>
                <a:cubicBezTo>
                  <a:pt x="250209" y="73959"/>
                  <a:pt x="500418" y="10270"/>
                  <a:pt x="846161" y="1171"/>
                </a:cubicBezTo>
                <a:cubicBezTo>
                  <a:pt x="1191904" y="-7928"/>
                  <a:pt x="1633181" y="37564"/>
                  <a:pt x="2074459" y="8305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4023366" y="5348530"/>
            <a:ext cx="464024" cy="81911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4098434" y="5862317"/>
            <a:ext cx="464024" cy="81911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044547" y="4037225"/>
            <a:ext cx="1463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37756" y="4037135"/>
            <a:ext cx="11220" cy="18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4022907" y="2844178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102377" y="3344398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014052" y="5272383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086407" y="5786733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5353624" y="2302284"/>
            <a:ext cx="3152021" cy="141697"/>
          </a:xfrm>
          <a:custGeom>
            <a:avLst/>
            <a:gdLst>
              <a:gd name="connsiteX0" fmla="*/ 0 w 3131388"/>
              <a:gd name="connsiteY0" fmla="*/ 8626 h 123475"/>
              <a:gd name="connsiteX1" fmla="*/ 189781 w 3131388"/>
              <a:gd name="connsiteY1" fmla="*/ 112143 h 123475"/>
              <a:gd name="connsiteX2" fmla="*/ 448573 w 3131388"/>
              <a:gd name="connsiteY2" fmla="*/ 120769 h 123475"/>
              <a:gd name="connsiteX3" fmla="*/ 3131388 w 3131388"/>
              <a:gd name="connsiteY3" fmla="*/ 0 h 1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388" h="123475">
                <a:moveTo>
                  <a:pt x="0" y="8626"/>
                </a:moveTo>
                <a:cubicBezTo>
                  <a:pt x="57509" y="51039"/>
                  <a:pt x="115019" y="93453"/>
                  <a:pt x="189781" y="112143"/>
                </a:cubicBezTo>
                <a:cubicBezTo>
                  <a:pt x="264543" y="130834"/>
                  <a:pt x="448573" y="120769"/>
                  <a:pt x="448573" y="120769"/>
                </a:cubicBezTo>
                <a:lnTo>
                  <a:pt x="313138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5373363" y="5861233"/>
            <a:ext cx="3131388" cy="82996"/>
          </a:xfrm>
          <a:custGeom>
            <a:avLst/>
            <a:gdLst>
              <a:gd name="connsiteX0" fmla="*/ 0 w 3131388"/>
              <a:gd name="connsiteY0" fmla="*/ 8626 h 123475"/>
              <a:gd name="connsiteX1" fmla="*/ 189781 w 3131388"/>
              <a:gd name="connsiteY1" fmla="*/ 112143 h 123475"/>
              <a:gd name="connsiteX2" fmla="*/ 448573 w 3131388"/>
              <a:gd name="connsiteY2" fmla="*/ 120769 h 123475"/>
              <a:gd name="connsiteX3" fmla="*/ 3131388 w 3131388"/>
              <a:gd name="connsiteY3" fmla="*/ 0 h 1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388" h="123475">
                <a:moveTo>
                  <a:pt x="0" y="8626"/>
                </a:moveTo>
                <a:cubicBezTo>
                  <a:pt x="57509" y="51039"/>
                  <a:pt x="115019" y="93453"/>
                  <a:pt x="189781" y="112143"/>
                </a:cubicBezTo>
                <a:cubicBezTo>
                  <a:pt x="264543" y="130834"/>
                  <a:pt x="448573" y="120769"/>
                  <a:pt x="448573" y="120769"/>
                </a:cubicBezTo>
                <a:lnTo>
                  <a:pt x="313138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790364" y="1600220"/>
            <a:ext cx="3727161" cy="4480511"/>
          </a:xfrm>
          <a:prstGeom prst="rect">
            <a:avLst/>
          </a:prstGeom>
          <a:solidFill>
            <a:srgbClr val="363636">
              <a:alpha val="7411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5184" y="1691659"/>
            <a:ext cx="8229600" cy="348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b="1" dirty="0" smtClean="0"/>
              <a:t>.</a:t>
            </a:r>
            <a:r>
              <a:rPr lang="en-US" dirty="0" smtClean="0"/>
              <a:t>6 x</a:t>
            </a:r>
          </a:p>
          <a:p>
            <a:pPr>
              <a:buFontTx/>
              <a:buNone/>
            </a:pPr>
            <a:r>
              <a:rPr lang="en-US" dirty="0" smtClean="0"/>
              <a:t>  +</a:t>
            </a:r>
          </a:p>
          <a:p>
            <a:pPr>
              <a:buFontTx/>
              <a:buNone/>
            </a:pPr>
            <a:r>
              <a:rPr lang="en-US" b="1" dirty="0" smtClean="0"/>
              <a:t>.</a:t>
            </a:r>
            <a:r>
              <a:rPr lang="en-US" dirty="0" smtClean="0"/>
              <a:t>3 x</a:t>
            </a:r>
          </a:p>
          <a:p>
            <a:pPr>
              <a:buFontTx/>
              <a:buNone/>
            </a:pPr>
            <a:r>
              <a:rPr lang="en-US" dirty="0" smtClean="0"/>
              <a:t>  +</a:t>
            </a:r>
          </a:p>
          <a:p>
            <a:pPr>
              <a:buFontTx/>
              <a:buNone/>
            </a:pPr>
            <a:r>
              <a:rPr lang="en-US" b="1" dirty="0" smtClean="0"/>
              <a:t>.</a:t>
            </a:r>
            <a:r>
              <a:rPr lang="en-US" dirty="0" smtClean="0"/>
              <a:t>1 x</a:t>
            </a:r>
          </a:p>
          <a:p>
            <a:pPr>
              <a:buFontTx/>
              <a:buNone/>
            </a:pPr>
            <a:r>
              <a:rPr lang="en-US" b="1" dirty="0" smtClean="0"/>
              <a:t>…</a:t>
            </a:r>
          </a:p>
          <a:p>
            <a:pPr>
              <a:buFontTx/>
              <a:buNone/>
            </a:pPr>
            <a:r>
              <a:rPr lang="en-US" dirty="0" smtClean="0"/>
              <a:t>=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may be Offset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71635" y="1600220"/>
            <a:ext cx="7132242" cy="939169"/>
            <a:chOff x="1005879" y="1758319"/>
            <a:chExt cx="7497998" cy="3408022"/>
          </a:xfrm>
        </p:grpSpPr>
        <p:sp>
          <p:nvSpPr>
            <p:cNvPr id="5" name="Rectangle 4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94586" y="2697488"/>
            <a:ext cx="7132242" cy="939169"/>
            <a:chOff x="1005879" y="1758319"/>
            <a:chExt cx="7497998" cy="340802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64909" y="3819535"/>
            <a:ext cx="7132242" cy="939169"/>
            <a:chOff x="1005879" y="1758319"/>
            <a:chExt cx="7497998" cy="340802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71635" y="5141562"/>
            <a:ext cx="7132242" cy="939169"/>
            <a:chOff x="1005879" y="1758319"/>
            <a:chExt cx="7497998" cy="340802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005879" y="358709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005879" y="1758319"/>
              <a:ext cx="7497998" cy="157924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>
            <a:off x="3474732" y="1817820"/>
            <a:ext cx="50291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5" idx="1"/>
          </p:cNvCxnSpPr>
          <p:nvPr/>
        </p:nvCxnSpPr>
        <p:spPr bwMode="auto">
          <a:xfrm flipV="1">
            <a:off x="1371635" y="2320506"/>
            <a:ext cx="4002622" cy="12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1392072" y="1707227"/>
            <a:ext cx="2082660" cy="183281"/>
          </a:xfrm>
          <a:custGeom>
            <a:avLst/>
            <a:gdLst>
              <a:gd name="connsiteX0" fmla="*/ 0 w 2074459"/>
              <a:gd name="connsiteY0" fmla="*/ 137649 h 137649"/>
              <a:gd name="connsiteX1" fmla="*/ 846161 w 2074459"/>
              <a:gd name="connsiteY1" fmla="*/ 1171 h 137649"/>
              <a:gd name="connsiteX2" fmla="*/ 2074459 w 2074459"/>
              <a:gd name="connsiteY2" fmla="*/ 83057 h 13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459" h="137649">
                <a:moveTo>
                  <a:pt x="0" y="137649"/>
                </a:moveTo>
                <a:cubicBezTo>
                  <a:pt x="250209" y="73959"/>
                  <a:pt x="500418" y="10270"/>
                  <a:pt x="846161" y="1171"/>
                </a:cubicBezTo>
                <a:cubicBezTo>
                  <a:pt x="1191904" y="-7928"/>
                  <a:pt x="1633181" y="37564"/>
                  <a:pt x="2074459" y="8305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1" name="Straight Connector 30"/>
          <p:cNvCxnSpPr>
            <a:stCxn id="17" idx="1"/>
            <a:endCxn id="17" idx="3"/>
          </p:cNvCxnSpPr>
          <p:nvPr/>
        </p:nvCxnSpPr>
        <p:spPr bwMode="auto">
          <a:xfrm>
            <a:off x="2194586" y="2915089"/>
            <a:ext cx="71322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6" idx="1"/>
            <a:endCxn id="16" idx="3"/>
          </p:cNvCxnSpPr>
          <p:nvPr/>
        </p:nvCxnSpPr>
        <p:spPr bwMode="auto">
          <a:xfrm>
            <a:off x="2194586" y="3419057"/>
            <a:ext cx="71322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0" idx="1"/>
          </p:cNvCxnSpPr>
          <p:nvPr/>
        </p:nvCxnSpPr>
        <p:spPr bwMode="auto">
          <a:xfrm>
            <a:off x="1164909" y="4037136"/>
            <a:ext cx="35661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19" idx="1"/>
            <a:endCxn id="19" idx="3"/>
          </p:cNvCxnSpPr>
          <p:nvPr/>
        </p:nvCxnSpPr>
        <p:spPr bwMode="auto">
          <a:xfrm>
            <a:off x="1164909" y="4541104"/>
            <a:ext cx="71322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Freeform 39"/>
          <p:cNvSpPr/>
          <p:nvPr/>
        </p:nvSpPr>
        <p:spPr bwMode="auto">
          <a:xfrm>
            <a:off x="4862688" y="2909401"/>
            <a:ext cx="464024" cy="163822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937756" y="3414396"/>
            <a:ext cx="464024" cy="163822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4740581" y="4037225"/>
            <a:ext cx="2097240" cy="1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8" idx="2"/>
            <a:endCxn id="23" idx="3"/>
          </p:cNvCxnSpPr>
          <p:nvPr/>
        </p:nvCxnSpPr>
        <p:spPr bwMode="auto">
          <a:xfrm>
            <a:off x="3446094" y="5340837"/>
            <a:ext cx="5057783" cy="183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22" idx="1"/>
            <a:endCxn id="67" idx="0"/>
          </p:cNvCxnSpPr>
          <p:nvPr/>
        </p:nvCxnSpPr>
        <p:spPr bwMode="auto">
          <a:xfrm>
            <a:off x="1371635" y="5863131"/>
            <a:ext cx="4001728" cy="3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Freeform 47"/>
          <p:cNvSpPr/>
          <p:nvPr/>
        </p:nvSpPr>
        <p:spPr bwMode="auto">
          <a:xfrm>
            <a:off x="1371635" y="5257780"/>
            <a:ext cx="2074459" cy="137649"/>
          </a:xfrm>
          <a:custGeom>
            <a:avLst/>
            <a:gdLst>
              <a:gd name="connsiteX0" fmla="*/ 0 w 2074459"/>
              <a:gd name="connsiteY0" fmla="*/ 137649 h 137649"/>
              <a:gd name="connsiteX1" fmla="*/ 846161 w 2074459"/>
              <a:gd name="connsiteY1" fmla="*/ 1171 h 137649"/>
              <a:gd name="connsiteX2" fmla="*/ 2074459 w 2074459"/>
              <a:gd name="connsiteY2" fmla="*/ 83057 h 13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459" h="137649">
                <a:moveTo>
                  <a:pt x="0" y="137649"/>
                </a:moveTo>
                <a:cubicBezTo>
                  <a:pt x="250209" y="73959"/>
                  <a:pt x="500418" y="10270"/>
                  <a:pt x="846161" y="1171"/>
                </a:cubicBezTo>
                <a:cubicBezTo>
                  <a:pt x="1191904" y="-7928"/>
                  <a:pt x="1633181" y="37564"/>
                  <a:pt x="2074459" y="8305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4831629" y="5348530"/>
            <a:ext cx="464024" cy="81911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4906697" y="5862317"/>
            <a:ext cx="464024" cy="81911"/>
          </a:xfrm>
          <a:custGeom>
            <a:avLst/>
            <a:gdLst>
              <a:gd name="connsiteX0" fmla="*/ 0 w 464024"/>
              <a:gd name="connsiteY0" fmla="*/ 0 h 163822"/>
              <a:gd name="connsiteX1" fmla="*/ 245660 w 464024"/>
              <a:gd name="connsiteY1" fmla="*/ 163773 h 163822"/>
              <a:gd name="connsiteX2" fmla="*/ 464024 w 464024"/>
              <a:gd name="connsiteY2" fmla="*/ 13648 h 1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24" h="163822">
                <a:moveTo>
                  <a:pt x="0" y="0"/>
                </a:moveTo>
                <a:cubicBezTo>
                  <a:pt x="84161" y="80749"/>
                  <a:pt x="168323" y="161498"/>
                  <a:pt x="245660" y="163773"/>
                </a:cubicBezTo>
                <a:cubicBezTo>
                  <a:pt x="322997" y="166048"/>
                  <a:pt x="393510" y="89848"/>
                  <a:pt x="464024" y="1364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6837821" y="4037225"/>
            <a:ext cx="1463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731030" y="4037135"/>
            <a:ext cx="11220" cy="18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4845858" y="2844178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925328" y="3344398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830266" y="5281633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902621" y="5786733"/>
            <a:ext cx="500281" cy="104572"/>
          </a:xfrm>
          <a:prstGeom prst="ellipse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5353624" y="2302284"/>
            <a:ext cx="3152021" cy="141697"/>
          </a:xfrm>
          <a:custGeom>
            <a:avLst/>
            <a:gdLst>
              <a:gd name="connsiteX0" fmla="*/ 0 w 3131388"/>
              <a:gd name="connsiteY0" fmla="*/ 8626 h 123475"/>
              <a:gd name="connsiteX1" fmla="*/ 189781 w 3131388"/>
              <a:gd name="connsiteY1" fmla="*/ 112143 h 123475"/>
              <a:gd name="connsiteX2" fmla="*/ 448573 w 3131388"/>
              <a:gd name="connsiteY2" fmla="*/ 120769 h 123475"/>
              <a:gd name="connsiteX3" fmla="*/ 3131388 w 3131388"/>
              <a:gd name="connsiteY3" fmla="*/ 0 h 1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388" h="123475">
                <a:moveTo>
                  <a:pt x="0" y="8626"/>
                </a:moveTo>
                <a:cubicBezTo>
                  <a:pt x="57509" y="51039"/>
                  <a:pt x="115019" y="93453"/>
                  <a:pt x="189781" y="112143"/>
                </a:cubicBezTo>
                <a:cubicBezTo>
                  <a:pt x="264543" y="130834"/>
                  <a:pt x="448573" y="120769"/>
                  <a:pt x="448573" y="120769"/>
                </a:cubicBezTo>
                <a:lnTo>
                  <a:pt x="313138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5373363" y="5861233"/>
            <a:ext cx="3131388" cy="82996"/>
          </a:xfrm>
          <a:custGeom>
            <a:avLst/>
            <a:gdLst>
              <a:gd name="connsiteX0" fmla="*/ 0 w 3131388"/>
              <a:gd name="connsiteY0" fmla="*/ 8626 h 123475"/>
              <a:gd name="connsiteX1" fmla="*/ 189781 w 3131388"/>
              <a:gd name="connsiteY1" fmla="*/ 112143 h 123475"/>
              <a:gd name="connsiteX2" fmla="*/ 448573 w 3131388"/>
              <a:gd name="connsiteY2" fmla="*/ 120769 h 123475"/>
              <a:gd name="connsiteX3" fmla="*/ 3131388 w 3131388"/>
              <a:gd name="connsiteY3" fmla="*/ 0 h 1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388" h="123475">
                <a:moveTo>
                  <a:pt x="0" y="8626"/>
                </a:moveTo>
                <a:cubicBezTo>
                  <a:pt x="57509" y="51039"/>
                  <a:pt x="115019" y="93453"/>
                  <a:pt x="189781" y="112143"/>
                </a:cubicBezTo>
                <a:cubicBezTo>
                  <a:pt x="264543" y="130834"/>
                  <a:pt x="448573" y="120769"/>
                  <a:pt x="448573" y="120769"/>
                </a:cubicBezTo>
                <a:lnTo>
                  <a:pt x="3131388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3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Cognition-Related Speculations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1800"/>
              </a:spcBef>
              <a:buNone/>
            </a:pPr>
            <a:r>
              <a:rPr lang="en-US" sz="3200" dirty="0" smtClean="0"/>
              <a:t>Since “the brain is a prediction engine,” </a:t>
            </a:r>
            <a:r>
              <a:rPr lang="en-US" sz="3200" dirty="0" err="1" smtClean="0"/>
              <a:t>prosodically</a:t>
            </a:r>
            <a:r>
              <a:rPr lang="en-US" sz="3200" dirty="0" smtClean="0"/>
              <a:t> appropriate synthesis may reduce cognitive load.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3200" dirty="0" smtClean="0"/>
              <a:t>Prosody may be shared between the synthesizer and recognizer (c.f. Pickering and </a:t>
            </a:r>
            <a:r>
              <a:rPr lang="en-US" sz="3200" dirty="0" err="1" smtClean="0"/>
              <a:t>Garrod</a:t>
            </a:r>
            <a:r>
              <a:rPr lang="en-US" sz="3200" dirty="0" smtClean="0"/>
              <a:t> 2013).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I</a:t>
            </a:r>
            <a:r>
              <a:rPr lang="en-US" dirty="0" smtClean="0"/>
              <a:t>nteractions with lexical prosody etc.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Incremental processing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Single-person vs. two-person patterns</a:t>
            </a:r>
          </a:p>
          <a:p>
            <a:pPr>
              <a:spcBef>
                <a:spcPts val="1800"/>
              </a:spcBef>
            </a:pPr>
            <a:r>
              <a:rPr lang="en-US" dirty="0"/>
              <a:t>E</a:t>
            </a:r>
            <a:r>
              <a:rPr lang="en-US" dirty="0" smtClean="0"/>
              <a:t>xtensibility to multimodal behaviors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Individual differences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370" y="260648"/>
            <a:ext cx="8820150" cy="1736725"/>
          </a:xfrm>
        </p:spPr>
        <p:txBody>
          <a:bodyPr/>
          <a:lstStyle/>
          <a:p>
            <a:pPr algn="l"/>
            <a:r>
              <a:rPr lang="en-US" sz="4800" dirty="0" smtClean="0"/>
              <a:t>Prosodic Patterns in Dialog</a:t>
            </a:r>
            <a:endParaRPr lang="en-US" altLang="ja-JP" sz="4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370" y="2060848"/>
            <a:ext cx="7239000" cy="709655"/>
          </a:xfrm>
        </p:spPr>
        <p:txBody>
          <a:bodyPr/>
          <a:lstStyle/>
          <a:p>
            <a:pPr algn="l"/>
            <a:r>
              <a:rPr lang="en-US" altLang="ja-JP" dirty="0" smtClean="0"/>
              <a:t>Nigel Ward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297671" y="6381328"/>
            <a:ext cx="18582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bg2"/>
                </a:solidFill>
              </a:rPr>
              <a:t>SSW8, Sept. 1,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370" y="2852936"/>
            <a:ext cx="8734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Alejandro Vega, Steven Werner, Karen </a:t>
            </a:r>
            <a:r>
              <a:rPr lang="en-US" dirty="0" err="1" smtClean="0"/>
              <a:t>Richart</a:t>
            </a:r>
            <a:r>
              <a:rPr lang="en-US" dirty="0" smtClean="0"/>
              <a:t>, Luis Ramirez and David Novick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University of Texas at El Paso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2370" y="5671673"/>
            <a:ext cx="8100070" cy="70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altLang="ja-JP" sz="1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Based on papers in </a:t>
            </a:r>
            <a:r>
              <a:rPr lang="en-US" altLang="ja-JP" sz="14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Speech Communication</a:t>
            </a:r>
            <a:r>
              <a:rPr lang="en-US" altLang="ja-JP" sz="1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, Interspeech 2012, 2013 and </a:t>
            </a:r>
            <a:r>
              <a:rPr lang="en-US" altLang="ja-JP" sz="1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Sigdial</a:t>
            </a:r>
            <a:r>
              <a:rPr lang="en-US" altLang="ja-JP" sz="1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2012, 2013.</a:t>
            </a:r>
            <a:endParaRPr kumimoji="1" lang="en-US" altLang="ja-JP" sz="14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5044" y="4216242"/>
            <a:ext cx="4532735" cy="1224136"/>
            <a:chOff x="515044" y="4365104"/>
            <a:chExt cx="4532735" cy="1224136"/>
          </a:xfrm>
        </p:grpSpPr>
        <p:sp>
          <p:nvSpPr>
            <p:cNvPr id="10" name="Rectangle 9"/>
            <p:cNvSpPr/>
            <p:nvPr/>
          </p:nvSpPr>
          <p:spPr bwMode="auto">
            <a:xfrm>
              <a:off x="515044" y="4581128"/>
              <a:ext cx="3384376" cy="100811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8" name="Picture 2464" descr="main_logoBL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4435" y="4365104"/>
              <a:ext cx="2953344" cy="110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1" descr="2100_UTEP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815" y="4541373"/>
              <a:ext cx="1038762" cy="103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50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0664"/>
            <a:ext cx="8229600" cy="1143000"/>
          </a:xfrm>
        </p:spPr>
        <p:txBody>
          <a:bodyPr/>
          <a:lstStyle/>
          <a:p>
            <a:r>
              <a:rPr lang="en-US" dirty="0" smtClean="0"/>
              <a:t>your thoughts?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" y="381000"/>
            <a:ext cx="8820150" cy="1736725"/>
          </a:xfrm>
        </p:spPr>
        <p:txBody>
          <a:bodyPr/>
          <a:lstStyle/>
          <a:p>
            <a:r>
              <a:rPr lang="en-US" altLang="ja-JP" sz="4000" dirty="0" smtClean="0"/>
              <a:t>University of Texas at El Paso Interactive </a:t>
            </a:r>
            <a:r>
              <a:rPr lang="en-US" altLang="ja-JP" sz="4000" dirty="0"/>
              <a:t>Systems Group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209800"/>
            <a:ext cx="3048000" cy="33147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endParaRPr lang="en-US" altLang="ja-JP" sz="1800" dirty="0">
              <a:solidFill>
                <a:schemeClr val="tx2"/>
              </a:solidFill>
            </a:endParaRPr>
          </a:p>
          <a:p>
            <a:pPr algn="l"/>
            <a:endParaRPr lang="en-US" altLang="ja-JP" dirty="0">
              <a:solidFill>
                <a:schemeClr val="tx2"/>
              </a:solidFill>
            </a:endParaRPr>
          </a:p>
        </p:txBody>
      </p:sp>
      <p:pic>
        <p:nvPicPr>
          <p:cNvPr id="15369" name="Picture 9" descr="http://isg.cs.utep.edu/Website_Images/people/originals/isg-may10-beer.JPG"/>
          <p:cNvPicPr>
            <a:picLocks noChangeAspect="1" noChangeArrowheads="1"/>
          </p:cNvPicPr>
          <p:nvPr/>
        </p:nvPicPr>
        <p:blipFill>
          <a:blip r:embed="rId2" cstate="print"/>
          <a:srcRect b="13085"/>
          <a:stretch>
            <a:fillRect/>
          </a:stretch>
        </p:blipFill>
        <p:spPr bwMode="auto">
          <a:xfrm>
            <a:off x="2543175" y="2297371"/>
            <a:ext cx="3810000" cy="24836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3464" y="5074902"/>
            <a:ext cx="798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Novick, Nigel Ward, Olac Fuentes, Alejandro Vega, Luis F. Ramirez,</a:t>
            </a:r>
          </a:p>
          <a:p>
            <a:r>
              <a:rPr lang="en-US" dirty="0" smtClean="0"/>
              <a:t>Benjamin Walker, Shreyas Karkhedkar, …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43220" y="5633864"/>
            <a:ext cx="4524974" cy="1224136"/>
            <a:chOff x="515044" y="4365104"/>
            <a:chExt cx="4524974" cy="1224136"/>
          </a:xfrm>
        </p:grpSpPr>
        <p:sp>
          <p:nvSpPr>
            <p:cNvPr id="7" name="Rectangle 6"/>
            <p:cNvSpPr/>
            <p:nvPr/>
          </p:nvSpPr>
          <p:spPr bwMode="auto">
            <a:xfrm>
              <a:off x="515044" y="4581128"/>
              <a:ext cx="3384376" cy="100811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8" name="Picture 2464" descr="main_logoBL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6674" y="4365104"/>
              <a:ext cx="2953344" cy="110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1" descr="2100_UTEPNE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815" y="4541373"/>
              <a:ext cx="1038762" cy="103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184"/>
            <a:ext cx="8320994" cy="4571970"/>
          </a:xfrm>
        </p:spPr>
        <p:txBody>
          <a:bodyPr/>
          <a:lstStyle/>
          <a:p>
            <a:r>
              <a:rPr lang="en-US" dirty="0" smtClean="0"/>
              <a:t>dialog </a:t>
            </a:r>
            <a:r>
              <a:rPr lang="en-US" dirty="0" smtClean="0">
                <a:hlinkClick r:id="rId3" tooltip="Not equals sign"/>
              </a:rPr>
              <a:t>≠</a:t>
            </a:r>
            <a:r>
              <a:rPr lang="en-US" dirty="0" smtClean="0"/>
              <a:t> a sequence of tiny monologs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need true dialog to unlock the power of voice</a:t>
            </a:r>
          </a:p>
          <a:p>
            <a:r>
              <a:rPr lang="en-US" dirty="0" smtClean="0"/>
              <a:t>  </a:t>
            </a:r>
            <a:r>
              <a:rPr lang="en-US" sz="2400" dirty="0" smtClean="0"/>
              <a:t>rapport, trust, persuasion, comfort, efficiency …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5879" y="2009250"/>
            <a:ext cx="6724918" cy="1587597"/>
            <a:chOff x="1005879" y="3033686"/>
            <a:chExt cx="6724918" cy="1587597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005879" y="4160512"/>
              <a:ext cx="658360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005879" y="4251951"/>
              <a:ext cx="6724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             dialog complexity / richness / criticality               high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097316" y="3611878"/>
              <a:ext cx="3291805" cy="3657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rPr>
                <a:t>graphical user</a:t>
              </a:r>
              <a:r>
                <a:rPr kumimoji="1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rPr>
                <a:t> interfaces</a:t>
              </a:r>
              <a:endPara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754877" y="3611878"/>
              <a:ext cx="2743171" cy="3657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rPr>
                <a:t>human operators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80561" y="3611878"/>
              <a:ext cx="182878" cy="3657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185328">
              <a:off x="4337116" y="3033686"/>
              <a:ext cx="926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voice user </a:t>
              </a:r>
            </a:p>
            <a:p>
              <a:r>
                <a:rPr lang="en-US" sz="1200" dirty="0" smtClean="0"/>
                <a:t>interfaces</a:t>
              </a:r>
              <a:endParaRPr lang="en-US" sz="1200" dirty="0"/>
            </a:p>
          </p:txBody>
        </p:sp>
      </p:grpSp>
      <p:sp>
        <p:nvSpPr>
          <p:cNvPr id="14" name="Oval Callout 13"/>
          <p:cNvSpPr/>
          <p:nvPr/>
        </p:nvSpPr>
        <p:spPr bwMode="auto">
          <a:xfrm>
            <a:off x="6355713" y="3823461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Oval Callout 14"/>
          <p:cNvSpPr/>
          <p:nvPr/>
        </p:nvSpPr>
        <p:spPr bwMode="auto">
          <a:xfrm flipH="1">
            <a:off x="6812908" y="3823461"/>
            <a:ext cx="365756" cy="274317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3" name="ProposalExample1_orig.wav">
            <a:hlinkClick r:id="" action="ppaction://media"/>
          </p:cNvPr>
          <p:cNvPicPr>
            <a:picLocks noRot="1" noChangeAspect="1"/>
          </p:cNvPicPr>
          <p:nvPr>
            <a:wavAudioFile r:embed="rId1" name="ProposalExample1_orig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030" y="418921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Synthesis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0122" y="1965975"/>
            <a:ext cx="8899450" cy="44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n-lt"/>
                <a:ea typeface="+mn-ea"/>
              </a:rPr>
              <a:t>Two Strategies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  <a:ea typeface="+mn-ea"/>
              </a:rPr>
              <a:t>develop “a voice” and parameterize it (slightly)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  <a:ea typeface="+mn-ea"/>
              </a:rPr>
              <a:t>develop </a:t>
            </a:r>
            <a:r>
              <a:rPr kumimoji="1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universal voice, model all variation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3200" kern="0" dirty="0" smtClean="0">
                <a:latin typeface="+mn-lt"/>
                <a:ea typeface="+mn-ea"/>
              </a:rPr>
              <a:t>    …</a:t>
            </a:r>
            <a:r>
              <a:rPr kumimoji="1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end this may give a simpler model</a:t>
            </a: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1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Long-Term Goal: Mind Modeling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“In </a:t>
            </a:r>
            <a:r>
              <a:rPr lang="en-US" sz="2800" dirty="0">
                <a:latin typeface="Georgia" pitchFamily="18" charset="0"/>
              </a:rPr>
              <a:t>my humble opinion, the source and destination </a:t>
            </a:r>
            <a:r>
              <a:rPr lang="en-US" sz="2800" dirty="0" smtClean="0">
                <a:latin typeface="Georgia" pitchFamily="18" charset="0"/>
              </a:rPr>
              <a:t>of spoken </a:t>
            </a:r>
            <a:r>
              <a:rPr lang="en-US" sz="2800" dirty="0">
                <a:latin typeface="Georgia" pitchFamily="18" charset="0"/>
              </a:rPr>
              <a:t>messages are the minds of speaker and listener. </a:t>
            </a: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Our attempts </a:t>
            </a:r>
            <a:r>
              <a:rPr lang="en-US" sz="2800" dirty="0">
                <a:latin typeface="Georgia" pitchFamily="18" charset="0"/>
              </a:rPr>
              <a:t>to understand and simulate </a:t>
            </a:r>
            <a:r>
              <a:rPr lang="en-US" sz="2800" dirty="0" smtClean="0">
                <a:latin typeface="Georgia" pitchFamily="18" charset="0"/>
              </a:rPr>
              <a:t>… speech </a:t>
            </a:r>
            <a:r>
              <a:rPr lang="en-US" sz="2800" dirty="0">
                <a:latin typeface="Georgia" pitchFamily="18" charset="0"/>
              </a:rPr>
              <a:t>communication will never be complete unless we </a:t>
            </a:r>
            <a:r>
              <a:rPr lang="en-US" sz="2800" dirty="0" smtClean="0">
                <a:latin typeface="Georgia" pitchFamily="18" charset="0"/>
              </a:rPr>
              <a:t>… succeed </a:t>
            </a:r>
            <a:r>
              <a:rPr lang="en-US" sz="2800" dirty="0">
                <a:latin typeface="Georgia" pitchFamily="18" charset="0"/>
              </a:rPr>
              <a:t>in modeling </a:t>
            </a:r>
            <a:r>
              <a:rPr lang="en-US" sz="2800" dirty="0" smtClean="0">
                <a:latin typeface="Georgia" pitchFamily="18" charset="0"/>
              </a:rPr>
              <a:t>the </a:t>
            </a:r>
            <a:r>
              <a:rPr lang="en-US" sz="2800" dirty="0">
                <a:latin typeface="Georgia" pitchFamily="18" charset="0"/>
              </a:rPr>
              <a:t>speaker’s mind and the </a:t>
            </a:r>
            <a:r>
              <a:rPr lang="en-US" sz="2800" dirty="0" smtClean="0">
                <a:latin typeface="Georgia" pitchFamily="18" charset="0"/>
              </a:rPr>
              <a:t>listener’s mind.”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	            - </a:t>
            </a:r>
            <a:r>
              <a:rPr lang="en-US" sz="2800" dirty="0" err="1" smtClean="0"/>
              <a:t>Hiroya</a:t>
            </a:r>
            <a:r>
              <a:rPr lang="en-US" sz="2800" dirty="0" smtClean="0"/>
              <a:t> Fujisaki 2008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Acts, Dialog States, and other Descriptions of Dialog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844824"/>
            <a:ext cx="355571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What’s are the units?</a:t>
            </a:r>
          </a:p>
          <a:p>
            <a:pPr>
              <a:buFontTx/>
              <a:buChar char="-"/>
            </a:pPr>
            <a:r>
              <a:rPr lang="en-US" sz="2800" dirty="0" smtClean="0"/>
              <a:t> Turn </a:t>
            </a:r>
          </a:p>
          <a:p>
            <a:pPr>
              <a:buFontTx/>
              <a:buChar char="-"/>
            </a:pPr>
            <a:r>
              <a:rPr lang="en-US" sz="2800" dirty="0" smtClean="0"/>
              <a:t> Pause</a:t>
            </a:r>
          </a:p>
          <a:p>
            <a:pPr>
              <a:buFontTx/>
              <a:buChar char="-"/>
            </a:pPr>
            <a:r>
              <a:rPr lang="en-US" sz="2800" dirty="0" smtClean="0"/>
              <a:t> Backchannel</a:t>
            </a:r>
          </a:p>
          <a:p>
            <a:r>
              <a:rPr lang="en-US" sz="2800" dirty="0" smtClean="0"/>
              <a:t>  …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333146"/>
            <a:ext cx="775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Inter-labeler agreements tend to be low (</a:t>
            </a:r>
            <a:r>
              <a:rPr lang="en-US" sz="2000" dirty="0" err="1" smtClean="0"/>
              <a:t>e.g</a:t>
            </a:r>
            <a:r>
              <a:rPr lang="en-US" sz="2000" dirty="0" smtClean="0"/>
              <a:t> 81% for Chinese BCs)</a:t>
            </a:r>
            <a:endParaRPr lang="en-US" sz="2000" dirty="0"/>
          </a:p>
        </p:txBody>
      </p:sp>
      <p:pic>
        <p:nvPicPr>
          <p:cNvPr id="9" name="sw2333-10-14.1.a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40352" y="4221088"/>
            <a:ext cx="584448" cy="584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064" y="1844824"/>
            <a:ext cx="32015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are the acts?</a:t>
            </a:r>
          </a:p>
          <a:p>
            <a:pPr>
              <a:buFontTx/>
              <a:buChar char="-"/>
            </a:pPr>
            <a:r>
              <a:rPr lang="en-US" sz="2800" dirty="0" smtClean="0"/>
              <a:t> Statement</a:t>
            </a:r>
          </a:p>
          <a:p>
            <a:pPr>
              <a:buFontTx/>
              <a:buChar char="-"/>
            </a:pPr>
            <a:r>
              <a:rPr lang="en-US" sz="2800" dirty="0" smtClean="0"/>
              <a:t> Question </a:t>
            </a:r>
          </a:p>
          <a:p>
            <a:pPr>
              <a:buFontTx/>
              <a:buChar char="-"/>
            </a:pPr>
            <a:r>
              <a:rPr lang="en-US" sz="2800" dirty="0" smtClean="0"/>
              <a:t> Backchannel</a:t>
            </a:r>
          </a:p>
          <a:p>
            <a:r>
              <a:rPr lang="en-US" sz="2800" dirty="0" smtClean="0"/>
              <a:t> 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Empiricist Approaches to </a:t>
            </a:r>
            <a:br>
              <a:rPr lang="en-US" dirty="0" smtClean="0"/>
            </a:br>
            <a:r>
              <a:rPr lang="en-US" dirty="0" smtClean="0"/>
              <a:t>Dialog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Clustering </a:t>
            </a:r>
          </a:p>
          <a:p>
            <a:pPr>
              <a:buNone/>
            </a:pPr>
            <a:r>
              <a:rPr lang="en-US" sz="2000" dirty="0" smtClean="0"/>
              <a:t>	(</a:t>
            </a:r>
            <a:r>
              <a:rPr lang="en-US" sz="2000" dirty="0" err="1" smtClean="0"/>
              <a:t>Lefevre</a:t>
            </a:r>
            <a:r>
              <a:rPr lang="en-US" sz="2000" dirty="0" smtClean="0"/>
              <a:t> &amp; de Mori 2007; Lee et al, 2009; </a:t>
            </a:r>
            <a:r>
              <a:rPr lang="en-US" sz="2000" dirty="0" err="1" smtClean="0"/>
              <a:t>Grothendieck</a:t>
            </a:r>
            <a:r>
              <a:rPr lang="en-US" sz="2000" dirty="0" smtClean="0"/>
              <a:t> et al, 2011)</a:t>
            </a:r>
          </a:p>
          <a:p>
            <a:pPr>
              <a:buNone/>
            </a:pPr>
            <a:endParaRPr lang="en-US" sz="2000" dirty="0" smtClean="0"/>
          </a:p>
          <a:p>
            <a:pPr>
              <a:spcBef>
                <a:spcPts val="600"/>
              </a:spcBef>
              <a:buNone/>
            </a:pPr>
            <a:r>
              <a:rPr lang="en-US" sz="2800" dirty="0" smtClean="0"/>
              <a:t>Common-sequence</a:t>
            </a:r>
            <a:r>
              <a:rPr lang="en-US" dirty="0" smtClean="0"/>
              <a:t> identification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sz="2000" dirty="0" smtClean="0"/>
              <a:t>(Boyer et al. 2009)</a:t>
            </a:r>
          </a:p>
          <a:p>
            <a:pPr>
              <a:spcBef>
                <a:spcPts val="600"/>
              </a:spcBef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dirty="0" smtClean="0"/>
              <a:t>Grouping based on active goals</a:t>
            </a:r>
          </a:p>
          <a:p>
            <a:pPr>
              <a:buNone/>
            </a:pPr>
            <a:r>
              <a:rPr lang="en-US" sz="2000" dirty="0" smtClean="0"/>
              <a:t>	(</a:t>
            </a:r>
            <a:r>
              <a:rPr lang="en-US" sz="2000" dirty="0" err="1" smtClean="0"/>
              <a:t>Gasic</a:t>
            </a:r>
            <a:r>
              <a:rPr lang="en-US" sz="2000" dirty="0" smtClean="0"/>
              <a:t> &amp; Young, 2011)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0" y="997327"/>
            <a:ext cx="11564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/>
              <a:t>speaker A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2000" y="16426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/>
              <a:t>speaker B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 rot="-2365668">
            <a:off x="6012657" y="1323945"/>
            <a:ext cx="6238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>
                <a:latin typeface="Times New Roman" pitchFamily="18" charset="0"/>
              </a:rPr>
              <a:t>yeah 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12801" y="2630091"/>
            <a:ext cx="901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channel</a:t>
            </a:r>
          </a:p>
          <a:p>
            <a:r>
              <a:rPr lang="en-US" altLang="ja-JP" sz="1600"/>
              <a:t>control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62001" y="2057400"/>
            <a:ext cx="2639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/>
              <a:t>B’s states and processes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12800" y="3544491"/>
            <a:ext cx="992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primary</a:t>
            </a:r>
          </a:p>
          <a:p>
            <a:r>
              <a:rPr lang="en-US" altLang="ja-JP" sz="1600"/>
              <a:t>cognitive</a:t>
            </a:r>
          </a:p>
          <a:p>
            <a:r>
              <a:rPr lang="en-US" altLang="ja-JP" sz="1600"/>
              <a:t>effort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812801" y="4687491"/>
            <a:ext cx="1072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emotional</a:t>
            </a:r>
          </a:p>
          <a:p>
            <a:r>
              <a:rPr lang="en-US" altLang="ja-JP" sz="1600"/>
              <a:t>affiliation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812800" y="5772150"/>
            <a:ext cx="109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grounding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 rot="-2365668">
            <a:off x="2659857" y="1323945"/>
            <a:ext cx="6238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>
                <a:latin typeface="Times New Roman" pitchFamily="18" charset="0"/>
              </a:rPr>
              <a:t>yeah 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 rot="-2365668">
            <a:off x="5405638" y="1352520"/>
            <a:ext cx="5277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>
                <a:latin typeface="Times New Roman" pitchFamily="18" charset="0"/>
              </a:rPr>
              <a:t>well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 rot="-2365668">
            <a:off x="2612435" y="710863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>
                <a:latin typeface="Times New Roman" pitchFamily="18" charset="0"/>
              </a:rPr>
              <a:t>what 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 rot="-2365668">
            <a:off x="7132404" y="1328708"/>
            <a:ext cx="6174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>
                <a:latin typeface="Times New Roman" pitchFamily="18" charset="0"/>
              </a:rPr>
              <a:t>when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 rot="-2365668">
            <a:off x="2237472" y="691813"/>
            <a:ext cx="738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>
                <a:latin typeface="Times New Roman" pitchFamily="18" charset="0"/>
              </a:rPr>
              <a:t>that’s 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 rot="-2365668">
            <a:off x="3164845" y="820400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>
                <a:latin typeface="Times New Roman" pitchFamily="18" charset="0"/>
              </a:rPr>
              <a:t>I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 rot="-2365668">
            <a:off x="3751139" y="707291"/>
            <a:ext cx="704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>
                <a:latin typeface="Times New Roman" pitchFamily="18" charset="0"/>
              </a:rPr>
              <a:t>think 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 rot="-2365668">
            <a:off x="7454283" y="1351330"/>
            <a:ext cx="532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>
                <a:latin typeface="Times New Roman" pitchFamily="18" charset="0"/>
              </a:rPr>
              <a:t>you 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2286000" y="1189017"/>
            <a:ext cx="838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590800" y="1189017"/>
            <a:ext cx="838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895601" y="1189017"/>
            <a:ext cx="12573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3657600" y="1189017"/>
            <a:ext cx="533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2590800" y="1798617"/>
            <a:ext cx="609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5433485" y="1798617"/>
            <a:ext cx="433916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5867400" y="1798617"/>
            <a:ext cx="762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7086600" y="1798617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7543800" y="1798617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905000" y="2401491"/>
            <a:ext cx="6705600" cy="762000"/>
            <a:chOff x="912" y="1680"/>
            <a:chExt cx="4224" cy="384"/>
          </a:xfrm>
        </p:grpSpPr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912" y="2064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912" y="16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905000" y="3468291"/>
            <a:ext cx="6705600" cy="762000"/>
            <a:chOff x="912" y="1680"/>
            <a:chExt cx="4224" cy="384"/>
          </a:xfrm>
        </p:grpSpPr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912" y="2064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912" y="16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905000" y="4535091"/>
            <a:ext cx="6705600" cy="762000"/>
            <a:chOff x="912" y="1680"/>
            <a:chExt cx="4224" cy="384"/>
          </a:xfrm>
        </p:grpSpPr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>
              <a:off x="912" y="2064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912" y="16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905000" y="5525691"/>
            <a:ext cx="6705600" cy="762000"/>
            <a:chOff x="912" y="1680"/>
            <a:chExt cx="4224" cy="384"/>
          </a:xfrm>
        </p:grpSpPr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912" y="2064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912" y="16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096" name="Freeform 48"/>
          <p:cNvSpPr>
            <a:spLocks/>
          </p:cNvSpPr>
          <p:nvPr/>
        </p:nvSpPr>
        <p:spPr bwMode="auto">
          <a:xfrm>
            <a:off x="1905000" y="2401491"/>
            <a:ext cx="2895600" cy="762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200" y="32"/>
              </a:cxn>
              <a:cxn ang="0">
                <a:pos x="1536" y="224"/>
              </a:cxn>
              <a:cxn ang="0">
                <a:pos x="1824" y="416"/>
              </a:cxn>
            </a:cxnLst>
            <a:rect l="0" t="0" r="r" b="b"/>
            <a:pathLst>
              <a:path w="1824" h="416">
                <a:moveTo>
                  <a:pt x="0" y="32"/>
                </a:moveTo>
                <a:cubicBezTo>
                  <a:pt x="472" y="16"/>
                  <a:pt x="944" y="0"/>
                  <a:pt x="1200" y="32"/>
                </a:cubicBezTo>
                <a:cubicBezTo>
                  <a:pt x="1456" y="64"/>
                  <a:pt x="1432" y="160"/>
                  <a:pt x="1536" y="224"/>
                </a:cubicBezTo>
                <a:cubicBezTo>
                  <a:pt x="1640" y="288"/>
                  <a:pt x="1776" y="384"/>
                  <a:pt x="1824" y="4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097" name="Freeform 49"/>
          <p:cNvSpPr>
            <a:spLocks/>
          </p:cNvSpPr>
          <p:nvPr/>
        </p:nvSpPr>
        <p:spPr bwMode="auto">
          <a:xfrm>
            <a:off x="3657600" y="2401491"/>
            <a:ext cx="3352800" cy="762000"/>
          </a:xfrm>
          <a:custGeom>
            <a:avLst/>
            <a:gdLst/>
            <a:ahLst/>
            <a:cxnLst>
              <a:cxn ang="0">
                <a:pos x="0" y="424"/>
              </a:cxn>
              <a:cxn ang="0">
                <a:pos x="240" y="328"/>
              </a:cxn>
              <a:cxn ang="0">
                <a:pos x="480" y="184"/>
              </a:cxn>
              <a:cxn ang="0">
                <a:pos x="768" y="40"/>
              </a:cxn>
              <a:cxn ang="0">
                <a:pos x="1296" y="40"/>
              </a:cxn>
              <a:cxn ang="0">
                <a:pos x="1872" y="280"/>
              </a:cxn>
              <a:cxn ang="0">
                <a:pos x="2112" y="424"/>
              </a:cxn>
            </a:cxnLst>
            <a:rect l="0" t="0" r="r" b="b"/>
            <a:pathLst>
              <a:path w="2112" h="424">
                <a:moveTo>
                  <a:pt x="0" y="424"/>
                </a:moveTo>
                <a:cubicBezTo>
                  <a:pt x="80" y="396"/>
                  <a:pt x="160" y="368"/>
                  <a:pt x="240" y="328"/>
                </a:cubicBezTo>
                <a:cubicBezTo>
                  <a:pt x="320" y="288"/>
                  <a:pt x="392" y="232"/>
                  <a:pt x="480" y="184"/>
                </a:cubicBezTo>
                <a:cubicBezTo>
                  <a:pt x="568" y="136"/>
                  <a:pt x="632" y="64"/>
                  <a:pt x="768" y="40"/>
                </a:cubicBezTo>
                <a:cubicBezTo>
                  <a:pt x="904" y="16"/>
                  <a:pt x="1112" y="0"/>
                  <a:pt x="1296" y="40"/>
                </a:cubicBezTo>
                <a:cubicBezTo>
                  <a:pt x="1480" y="80"/>
                  <a:pt x="1736" y="216"/>
                  <a:pt x="1872" y="280"/>
                </a:cubicBezTo>
                <a:cubicBezTo>
                  <a:pt x="2008" y="344"/>
                  <a:pt x="2072" y="400"/>
                  <a:pt x="2112" y="4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098" name="Freeform 50"/>
          <p:cNvSpPr>
            <a:spLocks/>
          </p:cNvSpPr>
          <p:nvPr/>
        </p:nvSpPr>
        <p:spPr bwMode="auto">
          <a:xfrm>
            <a:off x="5105400" y="2401491"/>
            <a:ext cx="3352800" cy="762000"/>
          </a:xfrm>
          <a:custGeom>
            <a:avLst/>
            <a:gdLst/>
            <a:ahLst/>
            <a:cxnLst>
              <a:cxn ang="0">
                <a:pos x="0" y="424"/>
              </a:cxn>
              <a:cxn ang="0">
                <a:pos x="720" y="280"/>
              </a:cxn>
              <a:cxn ang="0">
                <a:pos x="1344" y="40"/>
              </a:cxn>
              <a:cxn ang="0">
                <a:pos x="2112" y="40"/>
              </a:cxn>
            </a:cxnLst>
            <a:rect l="0" t="0" r="r" b="b"/>
            <a:pathLst>
              <a:path w="2112" h="424">
                <a:moveTo>
                  <a:pt x="0" y="424"/>
                </a:moveTo>
                <a:cubicBezTo>
                  <a:pt x="248" y="384"/>
                  <a:pt x="496" y="344"/>
                  <a:pt x="720" y="280"/>
                </a:cubicBezTo>
                <a:cubicBezTo>
                  <a:pt x="944" y="216"/>
                  <a:pt x="1112" y="80"/>
                  <a:pt x="1344" y="40"/>
                </a:cubicBezTo>
                <a:cubicBezTo>
                  <a:pt x="1576" y="0"/>
                  <a:pt x="1844" y="20"/>
                  <a:pt x="2112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2667001" y="2401491"/>
            <a:ext cx="934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listening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4775200" y="2457450"/>
            <a:ext cx="9845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take turn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7213600" y="2400300"/>
            <a:ext cx="982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hold turn</a:t>
            </a:r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8001000" y="1798617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 rot="-2365668">
            <a:off x="7932517" y="1338233"/>
            <a:ext cx="5052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>
                <a:latin typeface="Times New Roman" pitchFamily="18" charset="0"/>
              </a:rPr>
              <a:t>that</a:t>
            </a:r>
          </a:p>
        </p:txBody>
      </p:sp>
      <p:sp>
        <p:nvSpPr>
          <p:cNvPr id="2115" name="Freeform 67"/>
          <p:cNvSpPr>
            <a:spLocks/>
          </p:cNvSpPr>
          <p:nvPr/>
        </p:nvSpPr>
        <p:spPr bwMode="auto">
          <a:xfrm>
            <a:off x="1905000" y="5487591"/>
            <a:ext cx="2286000" cy="8001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768" y="72"/>
              </a:cxn>
              <a:cxn ang="0">
                <a:pos x="1440" y="504"/>
              </a:cxn>
            </a:cxnLst>
            <a:rect l="0" t="0" r="r" b="b"/>
            <a:pathLst>
              <a:path w="1440" h="504">
                <a:moveTo>
                  <a:pt x="0" y="72"/>
                </a:moveTo>
                <a:cubicBezTo>
                  <a:pt x="264" y="36"/>
                  <a:pt x="528" y="0"/>
                  <a:pt x="768" y="72"/>
                </a:cubicBezTo>
                <a:cubicBezTo>
                  <a:pt x="1008" y="144"/>
                  <a:pt x="1224" y="324"/>
                  <a:pt x="1440" y="5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116" name="Freeform 68"/>
          <p:cNvSpPr>
            <a:spLocks/>
          </p:cNvSpPr>
          <p:nvPr/>
        </p:nvSpPr>
        <p:spPr bwMode="auto">
          <a:xfrm>
            <a:off x="3276600" y="5361385"/>
            <a:ext cx="5334000" cy="926306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576" y="104"/>
              </a:cxn>
              <a:cxn ang="0">
                <a:pos x="2784" y="56"/>
              </a:cxn>
              <a:cxn ang="0">
                <a:pos x="3552" y="440"/>
              </a:cxn>
            </a:cxnLst>
            <a:rect l="0" t="0" r="r" b="b"/>
            <a:pathLst>
              <a:path w="3552" h="584">
                <a:moveTo>
                  <a:pt x="0" y="584"/>
                </a:moveTo>
                <a:cubicBezTo>
                  <a:pt x="56" y="388"/>
                  <a:pt x="112" y="192"/>
                  <a:pt x="576" y="104"/>
                </a:cubicBezTo>
                <a:cubicBezTo>
                  <a:pt x="1040" y="16"/>
                  <a:pt x="2288" y="0"/>
                  <a:pt x="2784" y="56"/>
                </a:cubicBezTo>
                <a:cubicBezTo>
                  <a:pt x="3280" y="112"/>
                  <a:pt x="3416" y="276"/>
                  <a:pt x="3552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2057400" y="5543550"/>
            <a:ext cx="1164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identifying </a:t>
            </a:r>
          </a:p>
          <a:p>
            <a:r>
              <a:rPr lang="en-US" altLang="ja-JP" sz="1600"/>
              <a:t>referent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4191001" y="5525691"/>
            <a:ext cx="3390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wanting to confirm common ground</a:t>
            </a:r>
          </a:p>
        </p:txBody>
      </p:sp>
      <p:sp>
        <p:nvSpPr>
          <p:cNvPr id="2124" name="Freeform 76"/>
          <p:cNvSpPr>
            <a:spLocks/>
          </p:cNvSpPr>
          <p:nvPr/>
        </p:nvSpPr>
        <p:spPr bwMode="auto">
          <a:xfrm>
            <a:off x="1905000" y="4400550"/>
            <a:ext cx="6629400" cy="820341"/>
          </a:xfrm>
          <a:custGeom>
            <a:avLst/>
            <a:gdLst/>
            <a:ahLst/>
            <a:cxnLst>
              <a:cxn ang="0">
                <a:pos x="0" y="400"/>
              </a:cxn>
              <a:cxn ang="0">
                <a:pos x="672" y="304"/>
              </a:cxn>
              <a:cxn ang="0">
                <a:pos x="816" y="160"/>
              </a:cxn>
              <a:cxn ang="0">
                <a:pos x="1152" y="64"/>
              </a:cxn>
              <a:cxn ang="0">
                <a:pos x="1968" y="16"/>
              </a:cxn>
              <a:cxn ang="0">
                <a:pos x="2112" y="160"/>
              </a:cxn>
              <a:cxn ang="0">
                <a:pos x="2592" y="208"/>
              </a:cxn>
              <a:cxn ang="0">
                <a:pos x="2736" y="304"/>
              </a:cxn>
              <a:cxn ang="0">
                <a:pos x="3792" y="352"/>
              </a:cxn>
              <a:cxn ang="0">
                <a:pos x="4176" y="352"/>
              </a:cxn>
            </a:cxnLst>
            <a:rect l="0" t="0" r="r" b="b"/>
            <a:pathLst>
              <a:path w="4176" h="400">
                <a:moveTo>
                  <a:pt x="0" y="400"/>
                </a:moveTo>
                <a:cubicBezTo>
                  <a:pt x="268" y="372"/>
                  <a:pt x="536" y="344"/>
                  <a:pt x="672" y="304"/>
                </a:cubicBezTo>
                <a:cubicBezTo>
                  <a:pt x="808" y="264"/>
                  <a:pt x="736" y="200"/>
                  <a:pt x="816" y="160"/>
                </a:cubicBezTo>
                <a:cubicBezTo>
                  <a:pt x="896" y="120"/>
                  <a:pt x="960" y="88"/>
                  <a:pt x="1152" y="64"/>
                </a:cubicBezTo>
                <a:cubicBezTo>
                  <a:pt x="1344" y="40"/>
                  <a:pt x="1808" y="0"/>
                  <a:pt x="1968" y="16"/>
                </a:cubicBezTo>
                <a:cubicBezTo>
                  <a:pt x="2128" y="32"/>
                  <a:pt x="2008" y="128"/>
                  <a:pt x="2112" y="160"/>
                </a:cubicBezTo>
                <a:cubicBezTo>
                  <a:pt x="2216" y="192"/>
                  <a:pt x="2488" y="184"/>
                  <a:pt x="2592" y="208"/>
                </a:cubicBezTo>
                <a:cubicBezTo>
                  <a:pt x="2696" y="232"/>
                  <a:pt x="2536" y="280"/>
                  <a:pt x="2736" y="304"/>
                </a:cubicBezTo>
                <a:cubicBezTo>
                  <a:pt x="2936" y="328"/>
                  <a:pt x="3552" y="344"/>
                  <a:pt x="3792" y="352"/>
                </a:cubicBezTo>
                <a:cubicBezTo>
                  <a:pt x="4032" y="360"/>
                  <a:pt x="4104" y="356"/>
                  <a:pt x="4176" y="3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5425398" y="4514850"/>
            <a:ext cx="2499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/>
              <a:t>wanting to show empathy</a:t>
            </a: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3200400" y="4648200"/>
            <a:ext cx="20119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solidFill>
                  <a:srgbClr val="FFFF00"/>
                </a:solidFill>
              </a:rPr>
              <a:t>{yeah, yes, feel…</a:t>
            </a:r>
          </a:p>
          <a:p>
            <a:r>
              <a:rPr lang="en-US" altLang="ja-JP" sz="1600" i="1" dirty="0" smtClean="0">
                <a:solidFill>
                  <a:srgbClr val="FFFF00"/>
                </a:solidFill>
              </a:rPr>
              <a:t> </a:t>
            </a:r>
            <a:r>
              <a:rPr lang="en-US" altLang="ja-JP" sz="1600" dirty="0" smtClean="0">
                <a:solidFill>
                  <a:srgbClr val="FFFF00"/>
                </a:solidFill>
              </a:rPr>
              <a:t>slower, warmer… }</a:t>
            </a:r>
            <a:r>
              <a:rPr lang="en-US" altLang="ja-JP" sz="1600" i="1" dirty="0" smtClean="0">
                <a:solidFill>
                  <a:srgbClr val="FFFF00"/>
                </a:solidFill>
              </a:rPr>
              <a:t> </a:t>
            </a:r>
            <a:endParaRPr lang="en-US" altLang="ja-JP" sz="1600" i="1" dirty="0">
              <a:solidFill>
                <a:srgbClr val="FFFF00"/>
              </a:solidFill>
            </a:endParaRPr>
          </a:p>
          <a:p>
            <a:endParaRPr lang="en-US" altLang="ja-JP" sz="1600" i="1" dirty="0"/>
          </a:p>
        </p:txBody>
      </p:sp>
      <p:sp>
        <p:nvSpPr>
          <p:cNvPr id="2130" name="Freeform 82"/>
          <p:cNvSpPr>
            <a:spLocks/>
          </p:cNvSpPr>
          <p:nvPr/>
        </p:nvSpPr>
        <p:spPr bwMode="auto">
          <a:xfrm>
            <a:off x="1828800" y="3468291"/>
            <a:ext cx="6705600" cy="685800"/>
          </a:xfrm>
          <a:custGeom>
            <a:avLst/>
            <a:gdLst/>
            <a:ahLst/>
            <a:cxnLst>
              <a:cxn ang="0">
                <a:pos x="144" y="8"/>
              </a:cxn>
              <a:cxn ang="0">
                <a:pos x="192" y="8"/>
              </a:cxn>
              <a:cxn ang="0">
                <a:pos x="1296" y="56"/>
              </a:cxn>
              <a:cxn ang="0">
                <a:pos x="2784" y="296"/>
              </a:cxn>
              <a:cxn ang="0">
                <a:pos x="4320" y="392"/>
              </a:cxn>
            </a:cxnLst>
            <a:rect l="0" t="0" r="r" b="b"/>
            <a:pathLst>
              <a:path w="4320" h="392">
                <a:moveTo>
                  <a:pt x="144" y="8"/>
                </a:moveTo>
                <a:cubicBezTo>
                  <a:pt x="72" y="4"/>
                  <a:pt x="0" y="0"/>
                  <a:pt x="192" y="8"/>
                </a:cubicBezTo>
                <a:cubicBezTo>
                  <a:pt x="384" y="16"/>
                  <a:pt x="864" y="8"/>
                  <a:pt x="1296" y="56"/>
                </a:cubicBezTo>
                <a:cubicBezTo>
                  <a:pt x="1728" y="104"/>
                  <a:pt x="2280" y="240"/>
                  <a:pt x="2784" y="296"/>
                </a:cubicBezTo>
                <a:cubicBezTo>
                  <a:pt x="3288" y="352"/>
                  <a:pt x="3804" y="372"/>
                  <a:pt x="4320" y="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2057401" y="3508772"/>
            <a:ext cx="1596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comprehending</a:t>
            </a:r>
          </a:p>
        </p:txBody>
      </p:sp>
      <p:sp>
        <p:nvSpPr>
          <p:cNvPr id="2132" name="Freeform 84"/>
          <p:cNvSpPr>
            <a:spLocks/>
          </p:cNvSpPr>
          <p:nvPr/>
        </p:nvSpPr>
        <p:spPr bwMode="auto">
          <a:xfrm>
            <a:off x="1905000" y="3392091"/>
            <a:ext cx="6629400" cy="762000"/>
          </a:xfrm>
          <a:custGeom>
            <a:avLst/>
            <a:gdLst/>
            <a:ahLst/>
            <a:cxnLst>
              <a:cxn ang="0">
                <a:pos x="0" y="424"/>
              </a:cxn>
              <a:cxn ang="0">
                <a:pos x="720" y="280"/>
              </a:cxn>
              <a:cxn ang="0">
                <a:pos x="1344" y="40"/>
              </a:cxn>
              <a:cxn ang="0">
                <a:pos x="2112" y="40"/>
              </a:cxn>
            </a:cxnLst>
            <a:rect l="0" t="0" r="r" b="b"/>
            <a:pathLst>
              <a:path w="2112" h="424">
                <a:moveTo>
                  <a:pt x="0" y="424"/>
                </a:moveTo>
                <a:cubicBezTo>
                  <a:pt x="248" y="384"/>
                  <a:pt x="496" y="344"/>
                  <a:pt x="720" y="280"/>
                </a:cubicBezTo>
                <a:cubicBezTo>
                  <a:pt x="944" y="216"/>
                  <a:pt x="1112" y="80"/>
                  <a:pt x="1344" y="40"/>
                </a:cubicBezTo>
                <a:cubicBezTo>
                  <a:pt x="1576" y="0"/>
                  <a:pt x="1844" y="20"/>
                  <a:pt x="2112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6248400" y="3468291"/>
            <a:ext cx="11993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formulating</a:t>
            </a:r>
          </a:p>
        </p:txBody>
      </p:sp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2133600" y="6400800"/>
            <a:ext cx="660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b="1" dirty="0"/>
              <a:t>Time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514600" y="0"/>
            <a:ext cx="3690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The Big Picture</a:t>
            </a:r>
            <a:endParaRPr lang="en-US" sz="4000" dirty="0"/>
          </a:p>
        </p:txBody>
      </p:sp>
      <p:sp>
        <p:nvSpPr>
          <p:cNvPr id="60" name="TextBox 59"/>
          <p:cNvSpPr txBox="1"/>
          <p:nvPr/>
        </p:nvSpPr>
        <p:spPr>
          <a:xfrm>
            <a:off x="4380441" y="6488668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(need a more concise representation of state)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 Analysis (PCA)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052706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 on a hypothetical set of children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115616" y="2844794"/>
            <a:ext cx="3960440" cy="2961620"/>
            <a:chOff x="1331640" y="2348880"/>
            <a:chExt cx="3960440" cy="296162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195736" y="4869160"/>
              <a:ext cx="3096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195736" y="2348880"/>
              <a:ext cx="0" cy="2520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059832" y="494116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height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31640" y="357301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</a:t>
              </a:r>
              <a:endParaRPr lang="en-US" dirty="0"/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2627784" y="4356962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843808" y="414093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60576" y="386967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03848" y="385290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65376" y="417447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851920" y="392491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419872" y="3996922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635896" y="349286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67944" y="378089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004048" y="320483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995936" y="4068930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419872" y="385290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851920" y="392491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27984" y="3636882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491880" y="4068930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923928" y="342085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87824" y="414093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788024" y="3636882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059832" y="450097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012976" y="402207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356248" y="400530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317776" y="432687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932312" y="393329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572272" y="4149322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572272" y="400530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004320" y="407731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644280" y="4221330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140224" y="429333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707904" y="364526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851920" y="3708890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996208" y="429333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780184" y="4428970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860304" y="379766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635896" y="385290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788296" y="364526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707904" y="378089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211960" y="356487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491880" y="3708890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292352" y="3861290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364360" y="3717274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572000" y="342085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788296" y="400530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779912" y="4068930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356248" y="400530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56176" y="2114415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2.   Rotate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156176" y="2546463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/>
              <a:t>3.   Interpret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56176" y="169165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Normalize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2339752" y="2844794"/>
            <a:ext cx="2952328" cy="2304256"/>
            <a:chOff x="2555776" y="2348880"/>
            <a:chExt cx="2952328" cy="2304256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3923928" y="2348880"/>
              <a:ext cx="0" cy="23042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555776" y="3501008"/>
              <a:ext cx="295232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cxnSp>
        <p:nvCxnSpPr>
          <p:cNvPr id="68" name="Straight Connector 67"/>
          <p:cNvCxnSpPr/>
          <p:nvPr/>
        </p:nvCxnSpPr>
        <p:spPr bwMode="auto">
          <a:xfrm rot="19748891">
            <a:off x="3723188" y="2846089"/>
            <a:ext cx="0" cy="230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19748891">
            <a:off x="2339752" y="3942826"/>
            <a:ext cx="29523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 rot="19728198">
            <a:off x="4373296" y="320030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young-old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3548080">
            <a:off x="3590768" y="47059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skinny-chubby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156176" y="2987803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possible observables </a:t>
            </a:r>
          </a:p>
          <a:p>
            <a:pPr>
              <a:buFontTx/>
              <a:buChar char="-"/>
            </a:pPr>
            <a:r>
              <a:rPr lang="en-US" dirty="0" smtClean="0"/>
              <a:t> body-fat percentage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strike="sngStrike" dirty="0" smtClean="0"/>
              <a:t>gender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heartrate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waistline</a:t>
            </a:r>
          </a:p>
          <a:p>
            <a:pPr>
              <a:buFontTx/>
              <a:buChar char="-"/>
            </a:pPr>
            <a:r>
              <a:rPr lang="en-US" dirty="0" smtClean="0"/>
              <a:t> shoe size </a:t>
            </a:r>
          </a:p>
          <a:p>
            <a:pPr>
              <a:buFontTx/>
              <a:buChar char="-"/>
            </a:pPr>
            <a:r>
              <a:rPr lang="en-US" dirty="0" smtClean="0"/>
              <a:t> …</a:t>
            </a:r>
          </a:p>
          <a:p>
            <a:r>
              <a:rPr lang="en-US" dirty="0" smtClean="0"/>
              <a:t>More possible factors:</a:t>
            </a:r>
          </a:p>
          <a:p>
            <a:pPr>
              <a:buFontTx/>
              <a:buChar char="-"/>
            </a:pPr>
            <a:r>
              <a:rPr lang="en-US" dirty="0" smtClean="0"/>
              <a:t> sick-healthy</a:t>
            </a:r>
          </a:p>
          <a:p>
            <a:pPr>
              <a:buFontTx/>
              <a:buChar char="-"/>
            </a:pPr>
            <a:r>
              <a:rPr lang="en-US" dirty="0" smtClean="0"/>
              <a:t> unfit-fit</a:t>
            </a:r>
          </a:p>
          <a:p>
            <a:pPr>
              <a:buFontTx/>
              <a:buChar char="-"/>
            </a:pPr>
            <a:r>
              <a:rPr lang="en-US" dirty="0" smtClean="0"/>
              <a:t> …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9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58" grpId="0"/>
      <p:bldP spid="71" grpId="0" build="allAtOnce"/>
      <p:bldP spid="72" grpId="0" build="allAtOnce"/>
      <p:bldP spid="75" grpId="0" build="allAtOnce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51792" cy="42144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Are the words being said important?</a:t>
            </a:r>
          </a:p>
          <a:p>
            <a:r>
              <a:rPr lang="en-US" dirty="0" smtClean="0"/>
              <a:t>Points </a:t>
            </a:r>
            <a:r>
              <a:rPr lang="en-US" dirty="0"/>
              <a:t>with low values on this dimension occur when the speaker is rambling: speaking with frequent minor </a:t>
            </a:r>
            <a:r>
              <a:rPr lang="en-US" dirty="0" err="1"/>
              <a:t>disﬂuencies</a:t>
            </a:r>
            <a:r>
              <a:rPr lang="en-US" dirty="0"/>
              <a:t> while droning on about something that he seems to have little interested in, in part because the other person seems to have nothing better to do than listen. </a:t>
            </a:r>
            <a:endParaRPr lang="en-US" dirty="0" smtClean="0"/>
          </a:p>
          <a:p>
            <a:r>
              <a:rPr lang="en-US" dirty="0" smtClean="0"/>
              <a:t>Points </a:t>
            </a:r>
            <a:r>
              <a:rPr lang="en-US" dirty="0"/>
              <a:t>with high values on this dimension occur with emphasis and seemed bright in tone. </a:t>
            </a:r>
            <a:endParaRPr lang="en-US" dirty="0" smtClean="0"/>
          </a:p>
          <a:p>
            <a:r>
              <a:rPr lang="en-US" dirty="0" smtClean="0"/>
              <a:t>Slow </a:t>
            </a:r>
            <a:r>
              <a:rPr lang="en-US" dirty="0"/>
              <a:t>speaking rate correlated highest with the rambling, boring side of the dimension, and future interlocutor pitch height with the emphasizing side. </a:t>
            </a:r>
            <a:endParaRPr lang="en-US" dirty="0" smtClean="0"/>
          </a:p>
          <a:p>
            <a:r>
              <a:rPr lang="en-US" dirty="0" smtClean="0"/>
              <a:t>Thus we </a:t>
            </a:r>
            <a:r>
              <a:rPr lang="en-US" dirty="0"/>
              <a:t>identify this dimension with the importance of the current word or words, and the degree of mutual </a:t>
            </a:r>
            <a:r>
              <a:rPr lang="en-US" dirty="0" smtClean="0"/>
              <a:t>engagement (Ward &amp; Vega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46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30594" cy="43517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</a:t>
            </a:r>
            <a:r>
              <a:rPr lang="en-US" dirty="0"/>
              <a:t>positive is the speaker’s stance? </a:t>
            </a:r>
            <a:endParaRPr lang="en-US" dirty="0" smtClean="0"/>
          </a:p>
          <a:p>
            <a:r>
              <a:rPr lang="en-US" dirty="0" smtClean="0"/>
              <a:t>Points </a:t>
            </a:r>
            <a:r>
              <a:rPr lang="en-US" dirty="0"/>
              <a:t>with low values on this dimension were on words spoken while laughing or near such words, in the course of self-narrative while recounting a humorous episode. </a:t>
            </a:r>
            <a:endParaRPr lang="en-US" dirty="0" smtClean="0"/>
          </a:p>
          <a:p>
            <a:r>
              <a:rPr lang="en-US" dirty="0" smtClean="0"/>
              <a:t>Points with </a:t>
            </a:r>
            <a:r>
              <a:rPr lang="en-US" dirty="0"/>
              <a:t>high values on this dimension also sometimes occurred in a self narratives, but with negative affect, as in brakes were starting to fail, or in deploring statements such as subject them to discriminatory practices. 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values correlated with a slow speaking rate; high values with the pitch height. </a:t>
            </a:r>
            <a:endParaRPr lang="en-US" dirty="0" smtClean="0"/>
          </a:p>
          <a:p>
            <a:r>
              <a:rPr lang="en-US" dirty="0" smtClean="0"/>
              <a:t>Thus </a:t>
            </a:r>
            <a:r>
              <a:rPr lang="en-US" dirty="0"/>
              <a:t>we identify this a humorous/regrettable continuum</a:t>
            </a:r>
            <a:r>
              <a:rPr lang="en-US" dirty="0" smtClean="0"/>
              <a:t>. </a:t>
            </a:r>
            <a:r>
              <a:rPr lang="en-US" dirty="0"/>
              <a:t>(Ward &amp; Vega 2012)</a:t>
            </a:r>
          </a:p>
        </p:txBody>
      </p:sp>
    </p:spTree>
    <p:extLst>
      <p:ext uri="{BB962C8B-B14F-4D97-AF65-F5344CB8AC3E}">
        <p14:creationId xmlns:p14="http://schemas.microsoft.com/office/powerpoint/2010/main" xmlns="" val="6476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Similarity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Linear Regression</a:t>
            </a:r>
          </a:p>
          <a:p>
            <a:pPr lvl="1"/>
            <a:r>
              <a:rPr lang="en-US" dirty="0" smtClean="0"/>
              <a:t>Using 0 as target value if similar, 1 if not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3947332"/>
              </p:ext>
            </p:extLst>
          </p:nvPr>
        </p:nvGraphicFramePr>
        <p:xfrm>
          <a:off x="-2846670" y="4433483"/>
          <a:ext cx="14633263" cy="1151692"/>
        </p:xfrm>
        <a:graphic>
          <a:graphicData uri="http://schemas.openxmlformats.org/presentationml/2006/ole">
            <p:oleObj spid="_x0000_s21647" name="Document" r:id="rId4" imgW="5476320" imgH="420480" progId="Word.Document.12">
              <p:link updateAutomatic="1"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0448474"/>
              </p:ext>
            </p:extLst>
          </p:nvPr>
        </p:nvGraphicFramePr>
        <p:xfrm>
          <a:off x="1738085" y="2276872"/>
          <a:ext cx="5486400" cy="1143000"/>
        </p:xfrm>
        <a:graphic>
          <a:graphicData uri="http://schemas.openxmlformats.org/presentationml/2006/ole">
            <p:oleObj spid="_x0000_s21648" name="Document" r:id="rId5" imgW="5476320" imgH="1133640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529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682"/>
            <a:ext cx="8229600" cy="1143000"/>
          </a:xfrm>
        </p:spPr>
        <p:txBody>
          <a:bodyPr/>
          <a:lstStyle/>
          <a:p>
            <a:r>
              <a:rPr lang="en-US" dirty="0" smtClean="0"/>
              <a:t>Dialog States in </a:t>
            </a:r>
            <a:r>
              <a:rPr lang="en-US" u="sng" dirty="0" smtClean="0"/>
              <a:t>True</a:t>
            </a:r>
            <a:r>
              <a:rPr lang="en-US" dirty="0" smtClean="0"/>
              <a:t>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5059613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* Whose turn is this in?  Is it a statement, question, filler, backchannel?</a:t>
            </a:r>
          </a:p>
          <a:p>
            <a:pPr>
              <a:buNone/>
            </a:pPr>
            <a:r>
              <a:rPr lang="en-US" sz="2000" dirty="0" smtClean="0"/>
              <a:t>Disagreements are common … because these categories are arbitrary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6" name="ProposalExample1_orig.wav">
            <a:hlinkClick r:id="" action="ppaction://media"/>
          </p:cNvPr>
          <p:cNvPicPr>
            <a:picLocks noRot="1" noChangeAspect="1"/>
          </p:cNvPicPr>
          <p:nvPr>
            <a:wavAudioFile r:embed="rId1" name="ProposalExample1_orig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1837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37391" y="1325903"/>
          <a:ext cx="5758218" cy="360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779"/>
                <a:gridCol w="5097439"/>
              </a:tblGrid>
              <a:tr h="3459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Transcription</a:t>
                      </a:r>
                      <a:endParaRPr 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8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GC0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So you’re in the 1401 class?</a:t>
                      </a:r>
                      <a:endParaRPr lang="en-US" sz="16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57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Yeah.</a:t>
                      </a:r>
                      <a:endParaRPr lang="en-US" sz="1600" i="1" dirty="0"/>
                    </a:p>
                  </a:txBody>
                  <a:tcPr/>
                </a:tc>
              </a:tr>
              <a:tr h="30158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GC1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Yeah? How are you liking it so far?</a:t>
                      </a:r>
                      <a:endParaRPr lang="en-US" sz="1600" i="1" dirty="0"/>
                    </a:p>
                  </a:txBody>
                  <a:tcPr/>
                </a:tc>
              </a:tr>
              <a:tr h="34595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Um, it’s alright, it’s just the labs are kind of difficult sometimes, they can, they give like long stuff.</a:t>
                      </a:r>
                      <a:endParaRPr lang="en-US" sz="1600" i="1" dirty="0"/>
                    </a:p>
                  </a:txBody>
                  <a:tcPr/>
                </a:tc>
              </a:tr>
              <a:tr h="30158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GC2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Mm. Are the TAs helping you?</a:t>
                      </a:r>
                      <a:endParaRPr lang="en-US" sz="1600" i="1" dirty="0"/>
                    </a:p>
                  </a:txBody>
                  <a:tcPr/>
                </a:tc>
              </a:tr>
              <a:tr h="20757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Yeah.</a:t>
                      </a:r>
                      <a:endParaRPr lang="en-US" sz="1600" i="1" dirty="0"/>
                    </a:p>
                  </a:txBody>
                  <a:tcPr/>
                </a:tc>
              </a:tr>
              <a:tr h="30158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GC3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Yeah.  *</a:t>
                      </a:r>
                      <a:endParaRPr lang="en-US" sz="1600" b="1" i="1" dirty="0"/>
                    </a:p>
                  </a:txBody>
                  <a:tcPr/>
                </a:tc>
              </a:tr>
              <a:tr h="20757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They’re doing a good job.</a:t>
                      </a:r>
                      <a:endParaRPr lang="en-US" sz="1600" b="0" i="1" dirty="0"/>
                    </a:p>
                  </a:txBody>
                  <a:tcPr/>
                </a:tc>
              </a:tr>
              <a:tr h="30158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GC4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Good, that’s good, that’s good.</a:t>
                      </a:r>
                      <a:endParaRPr lang="en-US" sz="1600" b="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229600" cy="1295400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effectLst/>
              </a:rPr>
              <a:t>Speech Recognition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09575" y="23622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ja-JP" sz="2400"/>
          </a:p>
          <a:p>
            <a:endParaRPr lang="en-US" altLang="ja-JP" sz="24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09575" y="2514600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word </a:t>
            </a:r>
          </a:p>
          <a:p>
            <a:r>
              <a:rPr lang="en-US" altLang="ja-JP"/>
              <a:t>sequence </a:t>
            </a:r>
            <a:r>
              <a:rPr lang="en-US" altLang="ja-JP" b="1"/>
              <a:t>W</a:t>
            </a:r>
            <a:r>
              <a:rPr lang="en-US" altLang="ja-JP"/>
              <a:t> </a:t>
            </a:r>
          </a:p>
        </p:txBody>
      </p:sp>
      <p:sp>
        <p:nvSpPr>
          <p:cNvPr id="46085" name="Freeform 5"/>
          <p:cNvSpPr>
            <a:spLocks/>
          </p:cNvSpPr>
          <p:nvPr/>
        </p:nvSpPr>
        <p:spPr bwMode="auto">
          <a:xfrm>
            <a:off x="2238375" y="2349500"/>
            <a:ext cx="3581400" cy="3937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336" y="152"/>
              </a:cxn>
              <a:cxn ang="0">
                <a:pos x="432" y="104"/>
              </a:cxn>
              <a:cxn ang="0">
                <a:pos x="768" y="8"/>
              </a:cxn>
              <a:cxn ang="0">
                <a:pos x="1104" y="56"/>
              </a:cxn>
              <a:cxn ang="0">
                <a:pos x="1200" y="104"/>
              </a:cxn>
              <a:cxn ang="0">
                <a:pos x="1584" y="56"/>
              </a:cxn>
              <a:cxn ang="0">
                <a:pos x="1776" y="248"/>
              </a:cxn>
              <a:cxn ang="0">
                <a:pos x="2112" y="56"/>
              </a:cxn>
              <a:cxn ang="0">
                <a:pos x="2256" y="56"/>
              </a:cxn>
            </a:cxnLst>
            <a:rect l="0" t="0" r="r" b="b"/>
            <a:pathLst>
              <a:path w="2256" h="248">
                <a:moveTo>
                  <a:pt x="0" y="56"/>
                </a:moveTo>
                <a:cubicBezTo>
                  <a:pt x="132" y="100"/>
                  <a:pt x="264" y="144"/>
                  <a:pt x="336" y="152"/>
                </a:cubicBezTo>
                <a:cubicBezTo>
                  <a:pt x="408" y="160"/>
                  <a:pt x="360" y="128"/>
                  <a:pt x="432" y="104"/>
                </a:cubicBezTo>
                <a:cubicBezTo>
                  <a:pt x="504" y="80"/>
                  <a:pt x="656" y="16"/>
                  <a:pt x="768" y="8"/>
                </a:cubicBezTo>
                <a:cubicBezTo>
                  <a:pt x="880" y="0"/>
                  <a:pt x="1032" y="40"/>
                  <a:pt x="1104" y="56"/>
                </a:cubicBezTo>
                <a:cubicBezTo>
                  <a:pt x="1176" y="72"/>
                  <a:pt x="1120" y="104"/>
                  <a:pt x="1200" y="104"/>
                </a:cubicBezTo>
                <a:cubicBezTo>
                  <a:pt x="1280" y="104"/>
                  <a:pt x="1488" y="32"/>
                  <a:pt x="1584" y="56"/>
                </a:cubicBezTo>
                <a:cubicBezTo>
                  <a:pt x="1680" y="80"/>
                  <a:pt x="1688" y="248"/>
                  <a:pt x="1776" y="248"/>
                </a:cubicBezTo>
                <a:cubicBezTo>
                  <a:pt x="1864" y="248"/>
                  <a:pt x="2032" y="88"/>
                  <a:pt x="2112" y="56"/>
                </a:cubicBezTo>
                <a:cubicBezTo>
                  <a:pt x="2192" y="24"/>
                  <a:pt x="2232" y="56"/>
                  <a:pt x="2256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 rot="337478">
            <a:off x="2238375" y="2882900"/>
            <a:ext cx="3581400" cy="4191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48" y="200"/>
              </a:cxn>
              <a:cxn ang="0">
                <a:pos x="288" y="152"/>
              </a:cxn>
              <a:cxn ang="0">
                <a:pos x="576" y="152"/>
              </a:cxn>
              <a:cxn ang="0">
                <a:pos x="768" y="152"/>
              </a:cxn>
              <a:cxn ang="0">
                <a:pos x="864" y="248"/>
              </a:cxn>
              <a:cxn ang="0">
                <a:pos x="1104" y="56"/>
              </a:cxn>
              <a:cxn ang="0">
                <a:pos x="1344" y="56"/>
              </a:cxn>
              <a:cxn ang="0">
                <a:pos x="1536" y="8"/>
              </a:cxn>
              <a:cxn ang="0">
                <a:pos x="1872" y="56"/>
              </a:cxn>
              <a:cxn ang="0">
                <a:pos x="2064" y="8"/>
              </a:cxn>
              <a:cxn ang="0">
                <a:pos x="2256" y="104"/>
              </a:cxn>
            </a:cxnLst>
            <a:rect l="0" t="0" r="r" b="b"/>
            <a:pathLst>
              <a:path w="2256" h="264">
                <a:moveTo>
                  <a:pt x="0" y="248"/>
                </a:moveTo>
                <a:cubicBezTo>
                  <a:pt x="0" y="232"/>
                  <a:pt x="0" y="216"/>
                  <a:pt x="48" y="200"/>
                </a:cubicBezTo>
                <a:cubicBezTo>
                  <a:pt x="96" y="184"/>
                  <a:pt x="200" y="160"/>
                  <a:pt x="288" y="152"/>
                </a:cubicBezTo>
                <a:cubicBezTo>
                  <a:pt x="376" y="144"/>
                  <a:pt x="496" y="152"/>
                  <a:pt x="576" y="152"/>
                </a:cubicBezTo>
                <a:cubicBezTo>
                  <a:pt x="656" y="152"/>
                  <a:pt x="720" y="136"/>
                  <a:pt x="768" y="152"/>
                </a:cubicBezTo>
                <a:cubicBezTo>
                  <a:pt x="816" y="168"/>
                  <a:pt x="808" y="264"/>
                  <a:pt x="864" y="248"/>
                </a:cubicBezTo>
                <a:cubicBezTo>
                  <a:pt x="920" y="232"/>
                  <a:pt x="1024" y="88"/>
                  <a:pt x="1104" y="56"/>
                </a:cubicBezTo>
                <a:cubicBezTo>
                  <a:pt x="1184" y="24"/>
                  <a:pt x="1272" y="64"/>
                  <a:pt x="1344" y="56"/>
                </a:cubicBezTo>
                <a:cubicBezTo>
                  <a:pt x="1416" y="48"/>
                  <a:pt x="1448" y="8"/>
                  <a:pt x="1536" y="8"/>
                </a:cubicBezTo>
                <a:cubicBezTo>
                  <a:pt x="1624" y="8"/>
                  <a:pt x="1784" y="56"/>
                  <a:pt x="1872" y="56"/>
                </a:cubicBezTo>
                <a:cubicBezTo>
                  <a:pt x="1960" y="56"/>
                  <a:pt x="2000" y="0"/>
                  <a:pt x="2064" y="8"/>
                </a:cubicBezTo>
                <a:cubicBezTo>
                  <a:pt x="2128" y="16"/>
                  <a:pt x="2192" y="60"/>
                  <a:pt x="2256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124575" y="204787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speech signal </a:t>
            </a:r>
            <a:r>
              <a:rPr lang="en-US" altLang="ja-JP" b="1"/>
              <a:t>S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2771775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5057775" y="2362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000375" y="3124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 flipV="1">
            <a:off x="4067175" y="3048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 flipV="1">
            <a:off x="4905375" y="3124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V="1">
            <a:off x="5362575" y="3124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4143375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3429000" y="2057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V="1">
            <a:off x="2619375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3762375" y="3200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4600575" y="2133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3762375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2162175" y="2743200"/>
            <a:ext cx="381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5514975" y="2743200"/>
            <a:ext cx="381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336675" y="4321175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recognition</a:t>
            </a:r>
          </a:p>
          <a:p>
            <a:r>
              <a:rPr lang="en-US" altLang="ja-JP"/>
              <a:t>result 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2876550" y="4168775"/>
            <a:ext cx="122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highest </a:t>
            </a:r>
          </a:p>
          <a:p>
            <a:r>
              <a:rPr lang="en-US" altLang="ja-JP"/>
              <a:t>probability</a:t>
            </a:r>
          </a:p>
          <a:p>
            <a:r>
              <a:rPr lang="en-US" altLang="ja-JP"/>
              <a:t>word </a:t>
            </a:r>
          </a:p>
          <a:p>
            <a:r>
              <a:rPr lang="en-US" altLang="ja-JP"/>
              <a:t>sequence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4552950" y="44338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/>
              <a:t>argmax P(S|W)  P(W) 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2571750" y="443388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=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4095750" y="443388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=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6172200" y="5041900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given by the </a:t>
            </a:r>
          </a:p>
          <a:p>
            <a:r>
              <a:rPr lang="en-US" altLang="ja-JP"/>
              <a:t>“language model”</a:t>
            </a:r>
          </a:p>
        </p:txBody>
      </p:sp>
      <p:pic>
        <p:nvPicPr>
          <p:cNvPr id="46110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2490788"/>
            <a:ext cx="26670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457200" y="1676400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The Noisy Channel Model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813300" y="46767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w</a:t>
            </a:r>
          </a:p>
        </p:txBody>
      </p:sp>
      <p:sp>
        <p:nvSpPr>
          <p:cNvPr id="46113" name="AutoShape 33"/>
          <p:cNvSpPr>
            <a:spLocks/>
          </p:cNvSpPr>
          <p:nvPr/>
        </p:nvSpPr>
        <p:spPr bwMode="auto">
          <a:xfrm rot="5400000">
            <a:off x="6469856" y="4655344"/>
            <a:ext cx="242888" cy="533400"/>
          </a:xfrm>
          <a:prstGeom prst="rightBrace">
            <a:avLst>
              <a:gd name="adj1" fmla="val 18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Empirically Investigating </a:t>
            </a:r>
            <a:br>
              <a:rPr lang="en-US" dirty="0" smtClean="0"/>
            </a:br>
            <a:r>
              <a:rPr lang="en-US" dirty="0" smtClean="0"/>
              <a:t>Dialog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48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Using prosody, since</a:t>
            </a:r>
          </a:p>
          <a:p>
            <a:r>
              <a:rPr lang="en-US" sz="2800" dirty="0" smtClean="0"/>
              <a:t>∈ {gaze, gesture, phonation modes, discourse markers … }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sz="2800" dirty="0" smtClean="0"/>
              <a:t>convenient</a:t>
            </a:r>
          </a:p>
          <a:p>
            <a:pPr>
              <a:spcAft>
                <a:spcPts val="3000"/>
              </a:spcAft>
              <a:buNone/>
            </a:pPr>
            <a:r>
              <a:rPr lang="en-US" dirty="0" smtClean="0"/>
              <a:t>To be concrete, consider how prosody can help language modeling for speech recognition.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229600" cy="1295400"/>
          </a:xfrm>
        </p:spPr>
        <p:txBody>
          <a:bodyPr/>
          <a:lstStyle/>
          <a:p>
            <a:r>
              <a:rPr lang="en-US" altLang="ja-JP" sz="4400" dirty="0">
                <a:solidFill>
                  <a:schemeClr val="tx1"/>
                </a:solidFill>
                <a:effectLst/>
              </a:rPr>
              <a:t>Language Modeling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122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/>
              <a:t>Goal: assign a probability to every possible </a:t>
            </a:r>
            <a:endParaRPr lang="en-US" altLang="ja-JP" sz="2800" dirty="0" smtClean="0"/>
          </a:p>
          <a:p>
            <a:r>
              <a:rPr lang="en-US" altLang="ja-JP" sz="2800" dirty="0" smtClean="0"/>
              <a:t>word </a:t>
            </a:r>
            <a:r>
              <a:rPr lang="en-US" altLang="ja-JP" sz="2800" dirty="0"/>
              <a:t>sequence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33400" y="2780444"/>
            <a:ext cx="8077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Useful if accurate, </a:t>
            </a:r>
          </a:p>
          <a:p>
            <a:r>
              <a:rPr lang="en-US" altLang="ja-JP" sz="2800" dirty="0"/>
              <a:t>	</a:t>
            </a:r>
            <a:r>
              <a:rPr lang="en-US" altLang="ja-JP" sz="2800" dirty="0" smtClean="0"/>
              <a:t>e.g. P(</a:t>
            </a:r>
            <a:r>
              <a:rPr lang="en-US" altLang="ja-JP" sz="2800" i="1" dirty="0" smtClean="0"/>
              <a:t>here in Dallas</a:t>
            </a:r>
            <a:r>
              <a:rPr lang="en-US" altLang="ja-JP" sz="2800" dirty="0" smtClean="0"/>
              <a:t>) &gt; P(</a:t>
            </a:r>
            <a:r>
              <a:rPr lang="en-US" altLang="ja-JP" sz="2800" i="1" dirty="0" smtClean="0"/>
              <a:t>here in dollars</a:t>
            </a:r>
            <a:r>
              <a:rPr lang="en-US" altLang="ja-JP" sz="2800" dirty="0" smtClean="0"/>
              <a:t>)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Standard techniques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 smtClean="0"/>
              <a:t>use a Markov assumption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/>
              <a:t>u</a:t>
            </a:r>
            <a:r>
              <a:rPr lang="en-US" altLang="ja-JP" sz="2800" dirty="0" smtClean="0"/>
              <a:t>se lexical context (bigrams, trigrams) </a:t>
            </a:r>
            <a:endParaRPr lang="en-US" altLang="ja-JP" sz="2800" dirty="0"/>
          </a:p>
          <a:p>
            <a:endParaRPr lang="en-US" altLang="ja-JP" sz="2800" dirty="0" smtClean="0"/>
          </a:p>
          <a:p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15272</TotalTime>
  <Words>3019</Words>
  <Application>Microsoft Office PowerPoint</Application>
  <PresentationFormat>On-screen Show (4:3)</PresentationFormat>
  <Paragraphs>787</Paragraphs>
  <Slides>70</Slides>
  <Notes>6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Mountain Top</vt:lpstr>
      <vt:lpstr>MackyDrive:Users:iSteve:Dropbox:WORK:Recent%20progress%20in%20modeling%20similarity%20in%20social%20speech2.docx!OLE_LINK14</vt:lpstr>
      <vt:lpstr>MackyDrive:Users:iSteve:Dropbox:WORK:Recent%20progress%20in%20modeling%20similarity%20in%20social%20speech2.docx!OLE_LINK14</vt:lpstr>
      <vt:lpstr>MackyDrive:Users:iSteve:Documents:Recent%20progress%20in%20modeling%20similarity%20in%20social%20speech.docx!OLE_LINK7</vt:lpstr>
      <vt:lpstr>Prosodic Patterns in Dialog</vt:lpstr>
      <vt:lpstr>Aims for this Talk</vt:lpstr>
      <vt:lpstr>Outline</vt:lpstr>
      <vt:lpstr>Outline</vt:lpstr>
      <vt:lpstr>Dialog States</vt:lpstr>
      <vt:lpstr>True Dialog</vt:lpstr>
      <vt:lpstr>Dialog States in True Dialog</vt:lpstr>
      <vt:lpstr>Empirically Investigating  Dialog States</vt:lpstr>
      <vt:lpstr>Language Modeling </vt:lpstr>
      <vt:lpstr>Entropy Reduction Relative to Bigram, in bits, for Humans Predicting the Next Word</vt:lpstr>
      <vt:lpstr>Word Probabilities Vary with Dialog State (1/2)</vt:lpstr>
      <vt:lpstr>Slide 12</vt:lpstr>
      <vt:lpstr>Using Prosody in Language Modeling (Naive Approach)  </vt:lpstr>
      <vt:lpstr>Evaluation</vt:lpstr>
      <vt:lpstr>Perplexity Benefits</vt:lpstr>
      <vt:lpstr>The Trouble with Prosody (1/2)</vt:lpstr>
      <vt:lpstr>The Trouble with Prosody (2/2)</vt:lpstr>
      <vt:lpstr>A Solution</vt:lpstr>
      <vt:lpstr>Properties of PCA</vt:lpstr>
      <vt:lpstr>Data and Features</vt:lpstr>
      <vt:lpstr>PCA Output</vt:lpstr>
      <vt:lpstr>Example</vt:lpstr>
      <vt:lpstr>Perplexity Benefits</vt:lpstr>
      <vt:lpstr>Also a Model of Dialog State</vt:lpstr>
      <vt:lpstr>Outline</vt:lpstr>
      <vt:lpstr>Understanding Dimension 1</vt:lpstr>
      <vt:lpstr>Understanding Dimension 2</vt:lpstr>
      <vt:lpstr>Interpreting Dimension 3</vt:lpstr>
      <vt:lpstr>Interpreting Dimension 4</vt:lpstr>
      <vt:lpstr>Interpreting Dimension 12</vt:lpstr>
      <vt:lpstr>Interpreting Dimension 25</vt:lpstr>
      <vt:lpstr>Summary of Interpretations (1/3)</vt:lpstr>
      <vt:lpstr>Summary of Interpretations (2/3)</vt:lpstr>
      <vt:lpstr>Summary of Interpretations (3/3)</vt:lpstr>
      <vt:lpstr>Implications</vt:lpstr>
      <vt:lpstr>Outline</vt:lpstr>
      <vt:lpstr>Where are the important things in the input?</vt:lpstr>
      <vt:lpstr>Relevant Dimensions</vt:lpstr>
      <vt:lpstr>Dimension 6</vt:lpstr>
      <vt:lpstr>What Cues Backchannels?</vt:lpstr>
      <vt:lpstr>The distribution of uh-huh relates to many dimensions</vt:lpstr>
      <vt:lpstr>Interpreting Dimension 26</vt:lpstr>
      <vt:lpstr>Visualizing Dimension 26 High</vt:lpstr>
      <vt:lpstr>Two Views of Prosody</vt:lpstr>
      <vt:lpstr>Representing Language, Dialog and Prosody</vt:lpstr>
      <vt:lpstr>Prosody Relates to Content (1/2)</vt:lpstr>
      <vt:lpstr>Prosody Relates to Content (2/2)</vt:lpstr>
      <vt:lpstr>Different topics inhabit different regions of dialog space</vt:lpstr>
      <vt:lpstr>Linear Regression over Per-Dimension Differences as a Similarity Model</vt:lpstr>
      <vt:lpstr>Outline</vt:lpstr>
      <vt:lpstr>Implications for Synthesis</vt:lpstr>
      <vt:lpstr>Combining Patterns</vt:lpstr>
      <vt:lpstr>Incrementality brings Choices</vt:lpstr>
      <vt:lpstr>Patterns may be Offset</vt:lpstr>
      <vt:lpstr>Cognition-Related Speculations</vt:lpstr>
      <vt:lpstr>Open Questions</vt:lpstr>
      <vt:lpstr>Prosodic Patterns in Dialog</vt:lpstr>
      <vt:lpstr>your thoughts?</vt:lpstr>
      <vt:lpstr>University of Texas at El Paso Interactive Systems Group</vt:lpstr>
      <vt:lpstr>Slide 60</vt:lpstr>
      <vt:lpstr>Approaches to Synthesis</vt:lpstr>
      <vt:lpstr>A Long-Term Goal: Mind Modeling</vt:lpstr>
      <vt:lpstr>Dialog Acts, Dialog States, and other Descriptions of Dialog</vt:lpstr>
      <vt:lpstr>Empiricist Approaches to  Dialog State</vt:lpstr>
      <vt:lpstr>Slide 65</vt:lpstr>
      <vt:lpstr>Principal Component Analysis (PCA)</vt:lpstr>
      <vt:lpstr>Dimension 14</vt:lpstr>
      <vt:lpstr>Dimension 16</vt:lpstr>
      <vt:lpstr>Two Similarity Models</vt:lpstr>
      <vt:lpstr>Speech Recognition</vt:lpstr>
    </vt:vector>
  </TitlesOfParts>
  <Company>Univ. of Tokyo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Systems Group</dc:title>
  <dc:creator>Sanpo Lab</dc:creator>
  <cp:lastModifiedBy>nigel</cp:lastModifiedBy>
  <cp:revision>1047</cp:revision>
  <dcterms:created xsi:type="dcterms:W3CDTF">2002-10-17T07:23:49Z</dcterms:created>
  <dcterms:modified xsi:type="dcterms:W3CDTF">2013-09-04T21:12:04Z</dcterms:modified>
</cp:coreProperties>
</file>