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2" r:id="rId1"/>
  </p:sldMasterIdLst>
  <p:notesMasterIdLst>
    <p:notesMasterId r:id="rId30"/>
  </p:notesMasterIdLst>
  <p:handoutMasterIdLst>
    <p:handoutMasterId r:id="rId31"/>
  </p:handoutMasterIdLst>
  <p:sldIdLst>
    <p:sldId id="322" r:id="rId2"/>
    <p:sldId id="370" r:id="rId3"/>
    <p:sldId id="324" r:id="rId4"/>
    <p:sldId id="326" r:id="rId5"/>
    <p:sldId id="404" r:id="rId6"/>
    <p:sldId id="405" r:id="rId7"/>
    <p:sldId id="327" r:id="rId8"/>
    <p:sldId id="459" r:id="rId9"/>
    <p:sldId id="406" r:id="rId10"/>
    <p:sldId id="441" r:id="rId11"/>
    <p:sldId id="443" r:id="rId12"/>
    <p:sldId id="444" r:id="rId13"/>
    <p:sldId id="445" r:id="rId14"/>
    <p:sldId id="446" r:id="rId15"/>
    <p:sldId id="447" r:id="rId16"/>
    <p:sldId id="448" r:id="rId17"/>
    <p:sldId id="449" r:id="rId18"/>
    <p:sldId id="328" r:id="rId19"/>
    <p:sldId id="442" r:id="rId20"/>
    <p:sldId id="460" r:id="rId21"/>
    <p:sldId id="450" r:id="rId22"/>
    <p:sldId id="451" r:id="rId23"/>
    <p:sldId id="452" r:id="rId24"/>
    <p:sldId id="457" r:id="rId25"/>
    <p:sldId id="454" r:id="rId26"/>
    <p:sldId id="453" r:id="rId27"/>
    <p:sldId id="455" r:id="rId28"/>
    <p:sldId id="456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C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 autoAdjust="0"/>
    <p:restoredTop sz="87858" autoAdjust="0"/>
  </p:normalViewPr>
  <p:slideViewPr>
    <p:cSldViewPr snapToGrid="0">
      <p:cViewPr varScale="1">
        <p:scale>
          <a:sx n="93" d="100"/>
          <a:sy n="93" d="100"/>
        </p:scale>
        <p:origin x="5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latinLnBrk="0" hangingPunct="0">
              <a:spcBef>
                <a:spcPct val="0"/>
              </a:spcBef>
              <a:buFontTx/>
              <a:buNone/>
              <a:defRPr kumimoji="0" sz="120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buFontTx/>
              <a:buNone/>
              <a:defRPr kumimoji="0" sz="120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latinLnBrk="0" hangingPunct="0">
              <a:spcBef>
                <a:spcPct val="0"/>
              </a:spcBef>
              <a:buFontTx/>
              <a:buNone/>
              <a:defRPr kumimoji="0" sz="120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buFontTx/>
              <a:buNone/>
              <a:defRPr kumimoji="0" sz="120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fld id="{A3EA79FE-670A-4938-B2AA-7C9B51CB4BA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35301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latinLnBrk="0" hangingPunct="0">
              <a:spcBef>
                <a:spcPct val="0"/>
              </a:spcBef>
              <a:buFontTx/>
              <a:buNone/>
              <a:defRPr kumimoji="0" sz="120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buFontTx/>
              <a:buNone/>
              <a:defRPr kumimoji="0" sz="120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/>
              <a:t>Click to edit Master text styles</a:t>
            </a:r>
          </a:p>
          <a:p>
            <a:pPr lvl="1"/>
            <a:r>
              <a:rPr lang="en-US" altLang="ko-KR" noProof="0"/>
              <a:t>Second level</a:t>
            </a:r>
          </a:p>
          <a:p>
            <a:pPr lvl="2"/>
            <a:r>
              <a:rPr lang="en-US" altLang="ko-KR" noProof="0"/>
              <a:t>Third level</a:t>
            </a:r>
          </a:p>
          <a:p>
            <a:pPr lvl="3"/>
            <a:r>
              <a:rPr lang="en-US" altLang="ko-KR" noProof="0"/>
              <a:t>Fourth level</a:t>
            </a:r>
          </a:p>
          <a:p>
            <a:pPr lvl="4"/>
            <a:r>
              <a:rPr lang="en-US" altLang="ko-K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latinLnBrk="0" hangingPunct="0">
              <a:spcBef>
                <a:spcPct val="0"/>
              </a:spcBef>
              <a:buFontTx/>
              <a:buNone/>
              <a:defRPr kumimoji="0" sz="120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buFontTx/>
              <a:buNone/>
              <a:defRPr kumimoji="0" sz="120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fld id="{F3EDF974-5ADE-4EB4-9A90-E62F9D121BC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6848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02578C5B-D44C-4BED-A823-36175000F8AC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1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en-US">
              <a:latin typeface="Gulim" pitchFamily="50" charset="-127"/>
              <a:ea typeface="Gulim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6043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EDF974-5ADE-4EB4-9A90-E62F9D121BC6}" type="slidenum">
              <a:rPr lang="ko-KR" altLang="en-US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4014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EDF974-5ADE-4EB4-9A90-E62F9D121BC6}" type="slidenum">
              <a:rPr lang="ko-KR" altLang="en-US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4376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DF974-5ADE-4EB4-9A90-E62F9D121BC6}" type="slidenum">
              <a:rPr lang="ko-KR" altLang="en-US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9576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EDF974-5ADE-4EB4-9A90-E62F9D121BC6}" type="slidenum">
              <a:rPr lang="ko-KR" altLang="en-US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8620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EDF974-5ADE-4EB4-9A90-E62F9D121BC6}" type="slidenum">
              <a:rPr lang="ko-KR" altLang="en-US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67532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10B098E0-0D65-481E-8A8E-7B98914123F7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24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ko-KR">
              <a:latin typeface="Gulim" pitchFamily="50" charset="-127"/>
              <a:ea typeface="Gulim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1768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6CD36C72-6AA6-4210-A8F1-4B78B9EC0749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26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en-US">
              <a:latin typeface="Gulim" pitchFamily="50" charset="-127"/>
              <a:ea typeface="Gulim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38413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880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altLang="ko-KR" noProof="0"/>
              <a:t>Click to edit Master title style</a:t>
            </a:r>
          </a:p>
        </p:txBody>
      </p:sp>
      <p:sp>
        <p:nvSpPr>
          <p:cNvPr id="880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en-US" altLang="ko-KR" noProof="0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3E595-DA49-4B8B-8E62-DBE32ADB79B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818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F5A8C-4F92-4DD8-B6AF-4BB0E22D324E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3054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3784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3784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87353-9F90-4DA4-94A1-44BB832F6AC3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042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57671-C8B4-4010-84D4-D4ABCD767D5D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9353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04922-8C6D-4FE3-B6D3-2550321842E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298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226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226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FCC65-37F1-47FA-8D7B-D3E83C8EC8E8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22541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A31BB-4496-4692-91D5-0AF65BA3CD6B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056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54C38-DE3F-49D7-892B-4F7C0428425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5166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8123E-A849-4BD7-ABBD-161ABB35D4CD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340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FAFE5-3BD1-48FB-94DE-B663FFB4F3E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514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D0F5A-9C5F-4E27-9D35-2BD074EA937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8078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latinLnBrk="1" hangingPunct="1">
              <a:spcBef>
                <a:spcPct val="0"/>
              </a:spcBef>
              <a:buFontTx/>
              <a:buNone/>
              <a:defRPr kumimoji="0" sz="1200">
                <a:latin typeface="+mn-ea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spcBef>
                <a:spcPct val="0"/>
              </a:spcBef>
              <a:buFontTx/>
              <a:buNone/>
              <a:defRPr kumimoji="0" sz="1200">
                <a:latin typeface="+mn-ea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fld id="{CF8B1934-2E68-4B13-B4AD-1FB9DEC27F8E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226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870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spcBef>
                <a:spcPct val="0"/>
              </a:spcBef>
              <a:buFontTx/>
              <a:buNone/>
              <a:defRPr kumimoji="0" sz="1200">
                <a:latin typeface="+mn-ea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Gulim" panose="020B0600000101010101" pitchFamily="34" charset="-127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78063" y="1828800"/>
            <a:ext cx="6713537" cy="2209800"/>
          </a:xfrm>
        </p:spPr>
        <p:txBody>
          <a:bodyPr/>
          <a:lstStyle/>
          <a:p>
            <a:pPr algn="ctr" eaLnBrk="1" hangingPunct="1"/>
            <a:r>
              <a:rPr lang="en-US" altLang="ko-KR" b="1">
                <a:latin typeface="Arial" panose="020B0604020202020204" pitchFamily="34" charset="0"/>
              </a:rPr>
              <a:t>Functional Programming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716463"/>
            <a:ext cx="8839200" cy="160813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ko-KR" sz="2700" dirty="0"/>
              <a:t>CS 3360</a:t>
            </a:r>
          </a:p>
          <a:p>
            <a:pPr algn="ctr" eaLnBrk="1" hangingPunct="1">
              <a:lnSpc>
                <a:spcPct val="80000"/>
              </a:lnSpc>
            </a:pPr>
            <a:endParaRPr lang="en-US" altLang="ko-KR" sz="2400" dirty="0"/>
          </a:p>
          <a:p>
            <a:pPr algn="ctr" eaLnBrk="1" hangingPunct="1">
              <a:lnSpc>
                <a:spcPct val="80000"/>
              </a:lnSpc>
            </a:pPr>
            <a:r>
              <a:rPr lang="en-US" altLang="ko-KR" sz="2400" dirty="0"/>
              <a:t>Sections 15.1-15.3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7CBE97-D6C1-4209-A291-AFA534437004}" type="slidenum">
              <a:rPr lang="ko-KR" altLang="en-US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4000"/>
              <a:t>Problems with Functional Programming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9624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800"/>
              <a:t>Some things are harder to fit into a purely functional model, e.g.,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/>
              <a:t>Input-output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/>
              <a:t>Interactive or continuously running programs (e.g., editors, process controllers)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/>
              <a:t>Functional languages also correspond less closely to current hardware, and thus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/>
              <a:t>they can be less efficient 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/>
              <a:t>it can be hard to reason about time and space usage.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F6FEC57-EA1F-4EC0-8DC1-6771036CB1A3}" type="slidenum">
              <a:rPr lang="ko-KR" altLang="en-US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In Sum,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962400"/>
          </a:xfrm>
          <a:noFill/>
        </p:spPr>
        <p:txBody>
          <a:bodyPr/>
          <a:lstStyle/>
          <a:p>
            <a:pPr eaLnBrk="1" hangingPunct="1"/>
            <a:r>
              <a:rPr lang="en-US" altLang="ko-KR" sz="2800"/>
              <a:t>The design of the imperative languages is based directly on the </a:t>
            </a:r>
            <a:r>
              <a:rPr lang="en-US" altLang="ko-KR" sz="2800">
                <a:solidFill>
                  <a:srgbClr val="070CE5"/>
                </a:solidFill>
              </a:rPr>
              <a:t>von Neumann architecture</a:t>
            </a:r>
          </a:p>
          <a:p>
            <a:pPr lvl="1" eaLnBrk="1" hangingPunct="1"/>
            <a:r>
              <a:rPr lang="en-US" altLang="ko-KR" sz="2400"/>
              <a:t>Efficiency is the primary concern, rather than the suitability of the language for software development</a:t>
            </a:r>
          </a:p>
          <a:p>
            <a:pPr eaLnBrk="1" hangingPunct="1"/>
            <a:r>
              <a:rPr lang="en-US" altLang="ko-KR" sz="2800"/>
              <a:t>The design of the functional languages is based on </a:t>
            </a:r>
            <a:r>
              <a:rPr lang="en-US" altLang="ko-KR" sz="2800">
                <a:solidFill>
                  <a:srgbClr val="070CE5"/>
                </a:solidFill>
              </a:rPr>
              <a:t>mathematical functions</a:t>
            </a:r>
          </a:p>
          <a:p>
            <a:pPr lvl="1" eaLnBrk="1" hangingPunct="1"/>
            <a:r>
              <a:rPr lang="en-US" altLang="ko-KR" sz="2400"/>
              <a:t>A solid theoretical basis that is also closer to the user, but relatively unconcerned with the architecture of the machines on which programs will run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C7B164-2B4F-457A-99F1-F94A839EB5FE}" type="slidenum">
              <a:rPr lang="ko-KR" altLang="en-US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Outline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pPr eaLnBrk="1" hangingPunct="1">
              <a:buFont typeface="Symbol" panose="05050102010706020507" pitchFamily="18" charset="2"/>
              <a:buChar char="Ö"/>
            </a:pPr>
            <a:r>
              <a:rPr lang="en-US" altLang="ko-KR"/>
              <a:t>Imperative vs. functional programming</a:t>
            </a:r>
          </a:p>
          <a:p>
            <a:pPr eaLnBrk="1" hangingPunct="1"/>
            <a:r>
              <a:rPr lang="en-US" altLang="ko-KR">
                <a:solidFill>
                  <a:srgbClr val="070CE5"/>
                </a:solidFill>
              </a:rPr>
              <a:t>Functions and lambda calculus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5811BC-CECB-4EB7-8F99-D1B21243F0A0}" type="slidenum">
              <a:rPr lang="ko-KR" altLang="en-US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Mathematical Functions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4176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/>
              <a:t>A mathematical function is a </a:t>
            </a:r>
            <a:r>
              <a:rPr lang="en-US" altLang="ko-KR">
                <a:solidFill>
                  <a:srgbClr val="070CE5"/>
                </a:solidFill>
              </a:rPr>
              <a:t>mapping</a:t>
            </a:r>
            <a:r>
              <a:rPr lang="en-US" altLang="ko-KR"/>
              <a:t> of members of one set, called the </a:t>
            </a:r>
            <a:r>
              <a:rPr lang="en-US" altLang="ko-KR">
                <a:solidFill>
                  <a:srgbClr val="070CE5"/>
                </a:solidFill>
              </a:rPr>
              <a:t>domain set</a:t>
            </a:r>
            <a:r>
              <a:rPr lang="en-US" altLang="ko-KR"/>
              <a:t>, to another set, called the </a:t>
            </a:r>
            <a:r>
              <a:rPr lang="en-US" altLang="ko-KR">
                <a:solidFill>
                  <a:srgbClr val="070CE5"/>
                </a:solidFill>
              </a:rPr>
              <a:t>range set.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5441950" y="3862388"/>
            <a:ext cx="1235075" cy="1878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Char char="•"/>
            </a:pPr>
            <a:endParaRPr lang="en-US" altLang="en-US" sz="1800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2381250" y="3903663"/>
            <a:ext cx="1235075" cy="1878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Char char="•"/>
            </a:pPr>
            <a:endParaRPr lang="en-US" altLang="en-US" sz="180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520950" y="5851525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/>
              <a:t>domain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648325" y="5848350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/>
              <a:t>Range</a:t>
            </a:r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2757488" y="475297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/>
              <a:t>10</a:t>
            </a:r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5778500" y="4813300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/>
              <a:t>100</a:t>
            </a:r>
          </a:p>
        </p:txBody>
      </p:sp>
      <p:sp>
        <p:nvSpPr>
          <p:cNvPr id="18443" name="Line 13"/>
          <p:cNvSpPr>
            <a:spLocks noChangeShapeType="1"/>
          </p:cNvSpPr>
          <p:nvPr/>
        </p:nvSpPr>
        <p:spPr bwMode="auto">
          <a:xfrm flipV="1">
            <a:off x="3262313" y="4929188"/>
            <a:ext cx="2503487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 rot="-5400000">
            <a:off x="2717007" y="5076031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>
                <a:sym typeface="Symbol" panose="05050102010706020507" pitchFamily="18" charset="2"/>
              </a:rPr>
              <a:t></a:t>
            </a: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 rot="-5400000">
            <a:off x="5780882" y="4393406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>
                <a:sym typeface="Symbol" panose="05050102010706020507" pitchFamily="18" charset="2"/>
              </a:rPr>
              <a:t></a:t>
            </a:r>
          </a:p>
        </p:txBody>
      </p:sp>
      <p:sp>
        <p:nvSpPr>
          <p:cNvPr id="18446" name="Text Box 16"/>
          <p:cNvSpPr txBox="1">
            <a:spLocks noChangeArrowheads="1"/>
          </p:cNvSpPr>
          <p:nvPr/>
        </p:nvSpPr>
        <p:spPr bwMode="auto">
          <a:xfrm rot="-5400000">
            <a:off x="5803107" y="5125243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>
                <a:sym typeface="Symbol" panose="05050102010706020507" pitchFamily="18" charset="2"/>
              </a:rPr>
              <a:t></a:t>
            </a:r>
          </a:p>
        </p:txBody>
      </p:sp>
      <p:sp>
        <p:nvSpPr>
          <p:cNvPr id="18447" name="Text Box 17"/>
          <p:cNvSpPr txBox="1">
            <a:spLocks noChangeArrowheads="1"/>
          </p:cNvSpPr>
          <p:nvPr/>
        </p:nvSpPr>
        <p:spPr bwMode="auto">
          <a:xfrm rot="-5400000">
            <a:off x="2718594" y="4420394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>
                <a:sym typeface="Symbol" panose="05050102010706020507" pitchFamily="18" charset="2"/>
              </a:rPr>
              <a:t></a:t>
            </a:r>
          </a:p>
        </p:txBody>
      </p:sp>
      <p:sp>
        <p:nvSpPr>
          <p:cNvPr id="18448" name="Text Box 18"/>
          <p:cNvSpPr txBox="1">
            <a:spLocks noChangeArrowheads="1"/>
          </p:cNvSpPr>
          <p:nvPr/>
        </p:nvSpPr>
        <p:spPr bwMode="auto">
          <a:xfrm>
            <a:off x="2855913" y="3971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/>
              <a:t>1</a:t>
            </a:r>
          </a:p>
        </p:txBody>
      </p:sp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5908675" y="39306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/>
              <a:t>1</a:t>
            </a:r>
          </a:p>
        </p:txBody>
      </p:sp>
      <p:sp>
        <p:nvSpPr>
          <p:cNvPr id="18450" name="Line 20"/>
          <p:cNvSpPr>
            <a:spLocks noChangeShapeType="1"/>
          </p:cNvSpPr>
          <p:nvPr/>
        </p:nvSpPr>
        <p:spPr bwMode="auto">
          <a:xfrm flipV="1">
            <a:off x="3302000" y="4187825"/>
            <a:ext cx="2482850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709" name="Text Box 21"/>
          <p:cNvSpPr txBox="1">
            <a:spLocks noChangeArrowheads="1"/>
          </p:cNvSpPr>
          <p:nvPr/>
        </p:nvSpPr>
        <p:spPr bwMode="auto">
          <a:xfrm>
            <a:off x="3911600" y="3729038"/>
            <a:ext cx="1235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0" lang="en-US" altLang="ko-KR" i="1">
                <a:ea typeface="Gulim" panose="020B0600000101010101" pitchFamily="34" charset="-127"/>
              </a:rPr>
              <a:t>f</a:t>
            </a:r>
            <a:r>
              <a:rPr kumimoji="0" lang="en-US" altLang="ko-KR">
                <a:ea typeface="Gulim" panose="020B0600000101010101" pitchFamily="34" charset="-127"/>
              </a:rPr>
              <a:t>: </a:t>
            </a:r>
            <a:r>
              <a:rPr kumimoji="0" lang="en-US" altLang="ko-KR" i="1">
                <a:effectLst>
                  <a:outerShdw blurRad="38100" dist="38100" dir="2700000" algn="tl">
                    <a:srgbClr val="C0C0C0"/>
                  </a:outerShdw>
                </a:effectLst>
                <a:ea typeface="Gulim" panose="020B0600000101010101" pitchFamily="34" charset="-127"/>
              </a:rPr>
              <a:t>N</a:t>
            </a:r>
            <a:r>
              <a:rPr kumimoji="0" lang="en-US" altLang="ko-KR" baseline="30000">
                <a:ea typeface="Gulim" panose="020B0600000101010101" pitchFamily="34" charset="-127"/>
              </a:rPr>
              <a:t>+</a:t>
            </a:r>
            <a:r>
              <a:rPr kumimoji="0" lang="en-US" altLang="ko-KR">
                <a:ea typeface="Gulim" panose="020B0600000101010101" pitchFamily="34" charset="-127"/>
              </a:rPr>
              <a:t> </a:t>
            </a:r>
            <a:r>
              <a:rPr kumimoji="0" lang="en-US" altLang="ko-KR">
                <a:ea typeface="Gulim" panose="020B0600000101010101" pitchFamily="34" charset="-127"/>
                <a:sym typeface="Symbol" panose="05050102010706020507" pitchFamily="18" charset="2"/>
              </a:rPr>
              <a:t></a:t>
            </a:r>
            <a:r>
              <a:rPr kumimoji="0" lang="en-US" altLang="ko-KR">
                <a:ea typeface="Gulim" panose="020B0600000101010101" pitchFamily="34" charset="-127"/>
              </a:rPr>
              <a:t> </a:t>
            </a:r>
            <a:r>
              <a:rPr kumimoji="0" lang="en-US" altLang="ko-KR" i="1">
                <a:effectLst>
                  <a:outerShdw blurRad="38100" dist="38100" dir="2700000" algn="tl">
                    <a:srgbClr val="C0C0C0"/>
                  </a:outerShdw>
                </a:effectLst>
                <a:ea typeface="Gulim" panose="020B0600000101010101" pitchFamily="34" charset="-127"/>
              </a:rPr>
              <a:t>N</a:t>
            </a:r>
            <a:r>
              <a:rPr kumimoji="0" lang="en-US" altLang="ko-KR" baseline="30000">
                <a:ea typeface="Gulim" panose="020B0600000101010101" pitchFamily="34" charset="-127"/>
              </a:rPr>
              <a:t>+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57983BA-CD91-4D0E-AA00-8C9A95CE8821}" type="slidenum">
              <a:rPr lang="ko-KR" altLang="en-US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Higher-Order Functions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51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dirty="0"/>
              <a:t>A </a:t>
            </a:r>
            <a:r>
              <a:rPr lang="en-US" altLang="ko-KR" dirty="0">
                <a:solidFill>
                  <a:srgbClr val="070CE5"/>
                </a:solidFill>
              </a:rPr>
              <a:t>higher-order function</a:t>
            </a:r>
            <a:r>
              <a:rPr lang="en-US" altLang="ko-KR" dirty="0"/>
              <a:t>, or </a:t>
            </a:r>
            <a:r>
              <a:rPr lang="en-US" altLang="ko-KR" dirty="0">
                <a:solidFill>
                  <a:srgbClr val="070CE5"/>
                </a:solidFill>
              </a:rPr>
              <a:t>functional form</a:t>
            </a:r>
            <a:r>
              <a:rPr lang="en-US" altLang="ko-KR" dirty="0"/>
              <a:t>, is one that either takes functions as parameters or yields a function as its result, or both.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dirty="0"/>
              <a:t>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dirty="0"/>
              <a:t>Function composition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dirty="0"/>
              <a:t>Construction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dirty="0"/>
              <a:t>Apply-to-all (also called </a:t>
            </a:r>
            <a:r>
              <a:rPr lang="en-US" altLang="ko-KR" i="1" dirty="0"/>
              <a:t>map</a:t>
            </a:r>
            <a:r>
              <a:rPr lang="en-US" altLang="ko-KR" dirty="0"/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73EDC1-2E91-49B2-85C4-111F38F3EE6A}" type="slidenum">
              <a:rPr lang="ko-KR" altLang="en-US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Functional Composition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08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 dirty="0"/>
              <a:t>A functional form that takes two functions as parameters and yields a function whose value is the first parameter function applied to the application of the second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   Form: h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f ° g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        Meaning: h(x)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>
                <a:sym typeface="Math1" pitchFamily="2" charset="2"/>
              </a:rPr>
              <a:t> </a:t>
            </a:r>
            <a:r>
              <a:rPr lang="en-US" altLang="ko-KR" sz="2000" dirty="0"/>
              <a:t>f (g (x))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        </a:t>
            </a:r>
            <a:r>
              <a:rPr lang="en-US" altLang="ko-KR" sz="2000" dirty="0" smtClean="0"/>
              <a:t>If      </a:t>
            </a:r>
            <a:r>
              <a:rPr lang="en-US" altLang="ko-KR" sz="2000" dirty="0"/>
              <a:t>f(y)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y * y * </a:t>
            </a:r>
            <a:r>
              <a:rPr lang="en-US" altLang="ko-KR" sz="2000" dirty="0" smtClean="0"/>
              <a:t>y         </a:t>
            </a:r>
            <a:r>
              <a:rPr lang="en-US" altLang="ko-KR" sz="2000" dirty="0"/>
              <a:t>g(x)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x + 3</a:t>
            </a:r>
            <a:r>
              <a:rPr lang="en-US" altLang="ko-KR" sz="2000" dirty="0" smtClean="0"/>
              <a:t>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        f ° g (x)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f (g(x)) </a:t>
            </a:r>
            <a:r>
              <a:rPr lang="en-US" altLang="ko-KR" sz="2000" dirty="0">
                <a:sym typeface="Symbol" panose="05050102010706020507" pitchFamily="18" charset="2"/>
              </a:rPr>
              <a:t> </a:t>
            </a:r>
            <a:r>
              <a:rPr lang="en-US" altLang="ko-KR" sz="2000" dirty="0"/>
              <a:t>(x + 3)* (x + 3)* (x + 3)</a:t>
            </a:r>
          </a:p>
        </p:txBody>
      </p:sp>
      <p:grpSp>
        <p:nvGrpSpPr>
          <p:cNvPr id="20485" name="Group 24"/>
          <p:cNvGrpSpPr>
            <a:grpSpLocks/>
          </p:cNvGrpSpPr>
          <p:nvPr/>
        </p:nvGrpSpPr>
        <p:grpSpPr bwMode="auto">
          <a:xfrm>
            <a:off x="4572000" y="3417888"/>
            <a:ext cx="3817937" cy="1393825"/>
            <a:chOff x="3522520" y="5247409"/>
            <a:chExt cx="3816925" cy="1392382"/>
          </a:xfrm>
        </p:grpSpPr>
        <p:grpSp>
          <p:nvGrpSpPr>
            <p:cNvPr id="20486" name="Group 3"/>
            <p:cNvGrpSpPr>
              <a:grpSpLocks/>
            </p:cNvGrpSpPr>
            <p:nvPr/>
          </p:nvGrpSpPr>
          <p:grpSpPr bwMode="auto">
            <a:xfrm>
              <a:off x="3522520" y="5330537"/>
              <a:ext cx="571500" cy="675409"/>
              <a:chOff x="2234046" y="5798127"/>
              <a:chExt cx="571500" cy="675409"/>
            </a:xfrm>
          </p:grpSpPr>
          <p:sp>
            <p:nvSpPr>
              <p:cNvPr id="20499" name="Oval 1"/>
              <p:cNvSpPr>
                <a:spLocks noChangeArrowheads="1"/>
              </p:cNvSpPr>
              <p:nvPr/>
            </p:nvSpPr>
            <p:spPr bwMode="auto">
              <a:xfrm>
                <a:off x="2234046" y="5798127"/>
                <a:ext cx="571500" cy="675409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9pPr>
              </a:lstStyle>
              <a:p>
                <a:pPr eaLnBrk="1" latinLnBrk="1" hangingPunct="1">
                  <a:buClrTx/>
                  <a:buSzTx/>
                  <a:buFont typeface="Wingdings" panose="05000000000000000000" pitchFamily="2" charset="2"/>
                  <a:buChar char="•"/>
                </a:pPr>
                <a:endParaRPr lang="en-US" altLang="en-US" sz="1800"/>
              </a:p>
            </p:txBody>
          </p:sp>
          <p:sp>
            <p:nvSpPr>
              <p:cNvPr id="20500" name="TextBox 2"/>
              <p:cNvSpPr txBox="1">
                <a:spLocks noChangeArrowheads="1"/>
              </p:cNvSpPr>
              <p:nvPr/>
            </p:nvSpPr>
            <p:spPr bwMode="auto">
              <a:xfrm>
                <a:off x="2389908" y="5933209"/>
                <a:ext cx="30008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/>
                  <a:t>x</a:t>
                </a:r>
              </a:p>
            </p:txBody>
          </p:sp>
        </p:grpSp>
        <p:grpSp>
          <p:nvGrpSpPr>
            <p:cNvPr id="20487" name="Group 7"/>
            <p:cNvGrpSpPr>
              <a:grpSpLocks/>
            </p:cNvGrpSpPr>
            <p:nvPr/>
          </p:nvGrpSpPr>
          <p:grpSpPr bwMode="auto">
            <a:xfrm>
              <a:off x="5150429" y="5327074"/>
              <a:ext cx="571500" cy="675409"/>
              <a:chOff x="2234046" y="5798127"/>
              <a:chExt cx="571500" cy="675409"/>
            </a:xfrm>
          </p:grpSpPr>
          <p:sp>
            <p:nvSpPr>
              <p:cNvPr id="20497" name="Oval 8"/>
              <p:cNvSpPr>
                <a:spLocks noChangeArrowheads="1"/>
              </p:cNvSpPr>
              <p:nvPr/>
            </p:nvSpPr>
            <p:spPr bwMode="auto">
              <a:xfrm>
                <a:off x="2234046" y="5798127"/>
                <a:ext cx="571500" cy="675409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9pPr>
              </a:lstStyle>
              <a:p>
                <a:pPr eaLnBrk="1" latinLnBrk="1" hangingPunct="1">
                  <a:buClrTx/>
                  <a:buSzTx/>
                  <a:buFont typeface="Wingdings" panose="05000000000000000000" pitchFamily="2" charset="2"/>
                  <a:buChar char="•"/>
                </a:pPr>
                <a:endParaRPr lang="en-US" altLang="en-US" sz="1800"/>
              </a:p>
            </p:txBody>
          </p:sp>
          <p:sp>
            <p:nvSpPr>
              <p:cNvPr id="20498" name="TextBox 9"/>
              <p:cNvSpPr txBox="1">
                <a:spLocks noChangeArrowheads="1"/>
              </p:cNvSpPr>
              <p:nvPr/>
            </p:nvSpPr>
            <p:spPr bwMode="auto">
              <a:xfrm>
                <a:off x="2389908" y="5933209"/>
                <a:ext cx="30008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/>
                  <a:t>y</a:t>
                </a:r>
              </a:p>
            </p:txBody>
          </p:sp>
        </p:grpSp>
        <p:grpSp>
          <p:nvGrpSpPr>
            <p:cNvPr id="20488" name="Group 10"/>
            <p:cNvGrpSpPr>
              <a:grpSpLocks/>
            </p:cNvGrpSpPr>
            <p:nvPr/>
          </p:nvGrpSpPr>
          <p:grpSpPr bwMode="auto">
            <a:xfrm>
              <a:off x="6767945" y="5323610"/>
              <a:ext cx="571500" cy="675409"/>
              <a:chOff x="2234046" y="5798127"/>
              <a:chExt cx="571500" cy="675409"/>
            </a:xfrm>
          </p:grpSpPr>
          <p:sp>
            <p:nvSpPr>
              <p:cNvPr id="20495" name="Oval 11"/>
              <p:cNvSpPr>
                <a:spLocks noChangeArrowheads="1"/>
              </p:cNvSpPr>
              <p:nvPr/>
            </p:nvSpPr>
            <p:spPr bwMode="auto">
              <a:xfrm>
                <a:off x="2234046" y="5798127"/>
                <a:ext cx="571500" cy="675409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9pPr>
              </a:lstStyle>
              <a:p>
                <a:pPr eaLnBrk="1" latinLnBrk="1" hangingPunct="1">
                  <a:buClrTx/>
                  <a:buSzTx/>
                  <a:buFont typeface="Wingdings" panose="05000000000000000000" pitchFamily="2" charset="2"/>
                  <a:buChar char="•"/>
                </a:pPr>
                <a:endParaRPr lang="en-US" altLang="en-US" sz="1800"/>
              </a:p>
            </p:txBody>
          </p:sp>
          <p:sp>
            <p:nvSpPr>
              <p:cNvPr id="20496" name="TextBox 12"/>
              <p:cNvSpPr txBox="1">
                <a:spLocks noChangeArrowheads="1"/>
              </p:cNvSpPr>
              <p:nvPr/>
            </p:nvSpPr>
            <p:spPr bwMode="auto">
              <a:xfrm>
                <a:off x="2389908" y="5933209"/>
                <a:ext cx="30008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/>
                  <a:t>z</a:t>
                </a:r>
              </a:p>
            </p:txBody>
          </p:sp>
        </p:grpSp>
        <p:cxnSp>
          <p:nvCxnSpPr>
            <p:cNvPr id="20489" name="Straight Arrow Connector 6"/>
            <p:cNvCxnSpPr>
              <a:cxnSpLocks noChangeShapeType="1"/>
              <a:stCxn id="20499" idx="6"/>
              <a:endCxn id="20497" idx="2"/>
            </p:cNvCxnSpPr>
            <p:nvPr/>
          </p:nvCxnSpPr>
          <p:spPr bwMode="auto">
            <a:xfrm flipV="1">
              <a:off x="4094020" y="5664779"/>
              <a:ext cx="1056409" cy="346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490" name="Straight Arrow Connector 15"/>
            <p:cNvCxnSpPr>
              <a:cxnSpLocks noChangeShapeType="1"/>
              <a:stCxn id="20497" idx="6"/>
              <a:endCxn id="20495" idx="2"/>
            </p:cNvCxnSpPr>
            <p:nvPr/>
          </p:nvCxnSpPr>
          <p:spPr bwMode="auto">
            <a:xfrm flipV="1">
              <a:off x="5721929" y="5661315"/>
              <a:ext cx="1046016" cy="346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491" name="TextBox 20"/>
            <p:cNvSpPr txBox="1">
              <a:spLocks noChangeArrowheads="1"/>
            </p:cNvSpPr>
            <p:nvPr/>
          </p:nvSpPr>
          <p:spPr bwMode="auto">
            <a:xfrm>
              <a:off x="4488873" y="5288973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g</a:t>
              </a:r>
            </a:p>
          </p:txBody>
        </p:sp>
        <p:sp>
          <p:nvSpPr>
            <p:cNvPr id="20492" name="TextBox 23"/>
            <p:cNvSpPr txBox="1">
              <a:spLocks noChangeArrowheads="1"/>
            </p:cNvSpPr>
            <p:nvPr/>
          </p:nvSpPr>
          <p:spPr bwMode="auto">
            <a:xfrm>
              <a:off x="6106391" y="5285510"/>
              <a:ext cx="2487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f</a:t>
              </a:r>
            </a:p>
          </p:txBody>
        </p:sp>
        <p:sp>
          <p:nvSpPr>
            <p:cNvPr id="22" name="Arc 21"/>
            <p:cNvSpPr/>
            <p:nvPr/>
          </p:nvSpPr>
          <p:spPr bwMode="auto">
            <a:xfrm flipV="1">
              <a:off x="4000230" y="5247409"/>
              <a:ext cx="2805956" cy="1029221"/>
            </a:xfrm>
            <a:prstGeom prst="arc">
              <a:avLst>
                <a:gd name="adj1" fmla="val 11159822"/>
                <a:gd name="adj2" fmla="val 2134581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1" latinLnBrk="1" hangingPunct="1">
                <a:spcBef>
                  <a:spcPct val="20000"/>
                </a:spcBef>
                <a:buFont typeface="Wingdings" panose="05000000000000000000" pitchFamily="2" charset="2"/>
                <a:buChar char="•"/>
                <a:defRPr/>
              </a:pPr>
              <a:endParaRPr lang="en-US">
                <a:ea typeface="Gulim" panose="020B0600000101010101" pitchFamily="34" charset="-127"/>
              </a:endParaRPr>
            </a:p>
          </p:txBody>
        </p:sp>
        <p:sp>
          <p:nvSpPr>
            <p:cNvPr id="20494" name="Rectangle 22"/>
            <p:cNvSpPr>
              <a:spLocks noChangeArrowheads="1"/>
            </p:cNvSpPr>
            <p:nvPr/>
          </p:nvSpPr>
          <p:spPr bwMode="auto">
            <a:xfrm>
              <a:off x="5179208" y="6270459"/>
              <a:ext cx="65594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800"/>
                <a:t>f ° g </a:t>
              </a:r>
              <a:endParaRPr lang="en-US" altLang="en-US" sz="1800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9FCEE9-589C-428D-A83F-8C036D6F60EE}" type="slidenum">
              <a:rPr lang="ko-KR" altLang="en-US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Construction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pPr eaLnBrk="1" hangingPunct="1"/>
            <a:r>
              <a:rPr lang="en-US" altLang="ko-KR" sz="2800" dirty="0"/>
              <a:t>A functional form that:</a:t>
            </a:r>
          </a:p>
          <a:p>
            <a:pPr lvl="1" eaLnBrk="1" hangingPunct="1"/>
            <a:r>
              <a:rPr lang="en-US" altLang="ko-KR" sz="2000" dirty="0"/>
              <a:t>takes a list of functions and a value as parameters</a:t>
            </a:r>
          </a:p>
          <a:p>
            <a:pPr lvl="1" eaLnBrk="1" hangingPunct="1"/>
            <a:r>
              <a:rPr lang="en-US" altLang="ko-KR" sz="2000" dirty="0"/>
              <a:t>yields a list of values by applying each of the parameter functions to the parameter value</a:t>
            </a:r>
          </a:p>
          <a:p>
            <a:pPr marL="457200" lvl="1" indent="0" eaLnBrk="1" hangingPunct="1">
              <a:buNone/>
            </a:pPr>
            <a:endParaRPr lang="en-US" altLang="ko-KR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dirty="0"/>
              <a:t>     Form: [|f</a:t>
            </a:r>
            <a:r>
              <a:rPr lang="en-US" altLang="ko-KR" sz="2000" baseline="-25000" dirty="0"/>
              <a:t>1</a:t>
            </a:r>
            <a:r>
              <a:rPr lang="en-US" altLang="ko-KR" sz="2000" dirty="0"/>
              <a:t>, f</a:t>
            </a:r>
            <a:r>
              <a:rPr lang="en-US" altLang="ko-KR" sz="2000" baseline="-25000" dirty="0"/>
              <a:t>2</a:t>
            </a:r>
            <a:r>
              <a:rPr lang="en-US" altLang="ko-KR" sz="2000" dirty="0"/>
              <a:t>, …, </a:t>
            </a:r>
            <a:r>
              <a:rPr lang="en-US" altLang="ko-KR" sz="2000" dirty="0" err="1"/>
              <a:t>f</a:t>
            </a:r>
            <a:r>
              <a:rPr lang="en-US" altLang="ko-KR" sz="2000" baseline="-25000" dirty="0" err="1"/>
              <a:t>n</a:t>
            </a:r>
            <a:r>
              <a:rPr lang="en-US" altLang="ko-KR" sz="2000" dirty="0"/>
              <a:t>|]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dirty="0"/>
              <a:t>     Meaning: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dirty="0"/>
              <a:t>       [|f</a:t>
            </a:r>
            <a:r>
              <a:rPr lang="en-US" altLang="ko-KR" sz="2000" baseline="-25000" dirty="0"/>
              <a:t>1</a:t>
            </a:r>
            <a:r>
              <a:rPr lang="en-US" altLang="ko-KR" sz="2000" dirty="0"/>
              <a:t>, f</a:t>
            </a:r>
            <a:r>
              <a:rPr lang="en-US" altLang="ko-KR" sz="2000" baseline="-25000" dirty="0"/>
              <a:t>2</a:t>
            </a:r>
            <a:r>
              <a:rPr lang="en-US" altLang="ko-KR" sz="2000" dirty="0"/>
              <a:t>, …, </a:t>
            </a:r>
            <a:r>
              <a:rPr lang="en-US" altLang="ko-KR" sz="2000" dirty="0" err="1"/>
              <a:t>f</a:t>
            </a:r>
            <a:r>
              <a:rPr lang="en-US" altLang="ko-KR" sz="2000" baseline="-25000" dirty="0" err="1"/>
              <a:t>n</a:t>
            </a:r>
            <a:r>
              <a:rPr lang="en-US" altLang="ko-KR" sz="2000" dirty="0"/>
              <a:t>|] (x) </a:t>
            </a:r>
            <a:r>
              <a:rPr lang="en-US" altLang="ko-KR" sz="2000" dirty="0">
                <a:sym typeface="Symbol" panose="05050102010706020507" pitchFamily="18" charset="2"/>
              </a:rPr>
              <a:t> [</a:t>
            </a:r>
            <a:r>
              <a:rPr lang="en-US" altLang="ko-KR" sz="2000" dirty="0"/>
              <a:t>f</a:t>
            </a:r>
            <a:r>
              <a:rPr lang="en-US" altLang="ko-KR" sz="2000" baseline="-25000" dirty="0"/>
              <a:t>1</a:t>
            </a:r>
            <a:r>
              <a:rPr lang="en-US" altLang="ko-KR" sz="2000" dirty="0"/>
              <a:t>(x), …, </a:t>
            </a:r>
            <a:r>
              <a:rPr lang="en-US" altLang="ko-KR" sz="2000" dirty="0" err="1"/>
              <a:t>f</a:t>
            </a:r>
            <a:r>
              <a:rPr lang="en-US" altLang="ko-KR" sz="2000" baseline="-25000" dirty="0" err="1"/>
              <a:t>n</a:t>
            </a:r>
            <a:r>
              <a:rPr lang="en-US" altLang="ko-KR" sz="2000" dirty="0"/>
              <a:t>(x)]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6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dirty="0"/>
              <a:t>     E.g., </a:t>
            </a:r>
            <a:r>
              <a:rPr lang="en-US" altLang="ko-KR" sz="2000" dirty="0" smtClean="0"/>
              <a:t>   f(x</a:t>
            </a:r>
            <a:r>
              <a:rPr lang="en-US" altLang="ko-KR" sz="2000" dirty="0"/>
              <a:t>)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x * x * x, </a:t>
            </a:r>
            <a:r>
              <a:rPr lang="en-US" altLang="ko-KR" sz="2000" dirty="0" smtClean="0"/>
              <a:t>        g(x</a:t>
            </a:r>
            <a:r>
              <a:rPr lang="en-US" altLang="ko-KR" sz="2000" dirty="0"/>
              <a:t>)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x + </a:t>
            </a:r>
            <a:r>
              <a:rPr lang="en-US" altLang="ko-KR" sz="2000" dirty="0" smtClean="0"/>
              <a:t>3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dirty="0"/>
              <a:t>     [|f, g|] (4)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[64, 7]</a:t>
            </a:r>
            <a:endParaRPr lang="ko-KR" altLang="en-US" sz="2000" dirty="0"/>
          </a:p>
        </p:txBody>
      </p:sp>
      <p:grpSp>
        <p:nvGrpSpPr>
          <p:cNvPr id="21516" name="Group 21515">
            <a:extLst>
              <a:ext uri="{FF2B5EF4-FFF2-40B4-BE49-F238E27FC236}">
                <a16:creationId xmlns:a16="http://schemas.microsoft.com/office/drawing/2014/main" xmlns="" id="{1A845CB2-5107-4980-83A0-13796EFB48C2}"/>
              </a:ext>
            </a:extLst>
          </p:cNvPr>
          <p:cNvGrpSpPr/>
          <p:nvPr/>
        </p:nvGrpSpPr>
        <p:grpSpPr>
          <a:xfrm>
            <a:off x="4648771" y="3798575"/>
            <a:ext cx="3938262" cy="808353"/>
            <a:chOff x="4648771" y="3798575"/>
            <a:chExt cx="3938262" cy="808353"/>
          </a:xfrm>
        </p:grpSpPr>
        <p:cxnSp>
          <p:nvCxnSpPr>
            <p:cNvPr id="10" name="Straight Arrow Connector 6">
              <a:extLst>
                <a:ext uri="{FF2B5EF4-FFF2-40B4-BE49-F238E27FC236}">
                  <a16:creationId xmlns:a16="http://schemas.microsoft.com/office/drawing/2014/main" xmlns="" id="{CDEB3261-CB6D-4F84-9933-7BB8017FE7F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979429" y="4220819"/>
              <a:ext cx="1147541" cy="1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Box 20">
              <a:extLst>
                <a:ext uri="{FF2B5EF4-FFF2-40B4-BE49-F238E27FC236}">
                  <a16:creationId xmlns:a16="http://schemas.microsoft.com/office/drawing/2014/main" xmlns="" id="{0557B5EC-3E96-45C8-BAFD-69E1EEB7CB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01540" y="3798575"/>
              <a:ext cx="72648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/>
                <a:t>[| … |]</a:t>
              </a:r>
            </a:p>
          </p:txBody>
        </p:sp>
        <p:sp>
          <p:nvSpPr>
            <p:cNvPr id="4" name="TextBox 23">
              <a:extLst>
                <a:ext uri="{FF2B5EF4-FFF2-40B4-BE49-F238E27FC236}">
                  <a16:creationId xmlns:a16="http://schemas.microsoft.com/office/drawing/2014/main" xmlns="" id="{553B2997-0F42-4681-8066-F96942B56F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8771" y="3805195"/>
              <a:ext cx="100219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600" dirty="0"/>
                <a:t>[f</a:t>
              </a:r>
              <a:r>
                <a:rPr lang="en-US" altLang="ko-KR" sz="1600" baseline="-25000" dirty="0"/>
                <a:t>1</a:t>
              </a:r>
              <a:r>
                <a:rPr lang="en-US" altLang="ko-KR" sz="1600" dirty="0"/>
                <a:t>, …, </a:t>
              </a:r>
              <a:r>
                <a:rPr lang="en-US" altLang="ko-KR" sz="1600" dirty="0" err="1"/>
                <a:t>f</a:t>
              </a:r>
              <a:r>
                <a:rPr lang="en-US" altLang="ko-KR" sz="1600" baseline="-25000" dirty="0" err="1"/>
                <a:t>n</a:t>
              </a:r>
              <a:r>
                <a:rPr lang="en-US" altLang="ko-KR" sz="1600" dirty="0"/>
                <a:t>]</a:t>
              </a:r>
              <a:endParaRPr lang="en-US" altLang="en-US" sz="1600" dirty="0"/>
            </a:p>
          </p:txBody>
        </p:sp>
        <p:sp>
          <p:nvSpPr>
            <p:cNvPr id="22" name="TextBox 23">
              <a:extLst>
                <a:ext uri="{FF2B5EF4-FFF2-40B4-BE49-F238E27FC236}">
                  <a16:creationId xmlns:a16="http://schemas.microsoft.com/office/drawing/2014/main" xmlns="" id="{2D180A2F-7C16-4D6D-9A83-3FF7136CD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2249" y="4268374"/>
              <a:ext cx="40681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600" dirty="0"/>
                <a:t>x</a:t>
              </a:r>
              <a:endParaRPr lang="en-US" altLang="en-US" sz="1600" dirty="0"/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xmlns="" id="{DBD03857-F8FF-4DA3-B59C-27530D4104F4}"/>
                </a:ext>
              </a:extLst>
            </p:cNvPr>
            <p:cNvCxnSpPr>
              <a:stCxn id="4" idx="3"/>
            </p:cNvCxnSpPr>
            <p:nvPr/>
          </p:nvCxnSpPr>
          <p:spPr bwMode="auto">
            <a:xfrm>
              <a:off x="5650968" y="3974472"/>
              <a:ext cx="324005" cy="235589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xmlns="" id="{08FC7BD9-A911-4F87-9F1D-65643405FB6B}"/>
                </a:ext>
              </a:extLst>
            </p:cNvPr>
            <p:cNvCxnSpPr>
              <a:stCxn id="22" idx="3"/>
            </p:cNvCxnSpPr>
            <p:nvPr/>
          </p:nvCxnSpPr>
          <p:spPr bwMode="auto">
            <a:xfrm flipV="1">
              <a:off x="5699059" y="4220380"/>
              <a:ext cx="280370" cy="217271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511" name="TextBox 23">
              <a:extLst>
                <a:ext uri="{FF2B5EF4-FFF2-40B4-BE49-F238E27FC236}">
                  <a16:creationId xmlns:a16="http://schemas.microsoft.com/office/drawing/2014/main" xmlns="" id="{8CC5AEE1-DCA1-4C3B-A112-7219761F79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03935" y="4019321"/>
              <a:ext cx="1483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600" dirty="0"/>
                <a:t>[f</a:t>
              </a:r>
              <a:r>
                <a:rPr lang="en-US" altLang="ko-KR" sz="1600" baseline="-25000" dirty="0"/>
                <a:t>1</a:t>
              </a:r>
              <a:r>
                <a:rPr lang="en-US" altLang="ko-KR" sz="1600" dirty="0"/>
                <a:t>(x), …, </a:t>
              </a:r>
              <a:r>
                <a:rPr lang="en-US" altLang="ko-KR" sz="1600" dirty="0" err="1"/>
                <a:t>f</a:t>
              </a:r>
              <a:r>
                <a:rPr lang="en-US" altLang="ko-KR" sz="1600" baseline="-25000" dirty="0" err="1"/>
                <a:t>n</a:t>
              </a:r>
              <a:r>
                <a:rPr lang="en-US" altLang="ko-KR" sz="1600" dirty="0"/>
                <a:t>(x)]</a:t>
              </a:r>
              <a:endParaRPr lang="en-US" altLang="en-US" sz="1600" dirty="0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8E65E4-93D2-4393-9CDD-FE4E563C0A5F}" type="slidenum">
              <a:rPr lang="ko-KR" altLang="en-US"/>
              <a:pPr>
                <a:defRPr/>
              </a:pPr>
              <a:t>17</a:t>
            </a:fld>
            <a:endParaRPr lang="en-US" altLang="ko-KR" dirty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Apply-To-All (a.k.a. Map)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73711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ko-KR" sz="2800" dirty="0"/>
              <a:t>A functional form that: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2000" dirty="0"/>
              <a:t>takes a function and a list of values as parameters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ko-KR" sz="2000" dirty="0"/>
              <a:t>yields a list of values by applying the parameter function to each element of parameter values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ko-KR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ko-KR" sz="2800" dirty="0"/>
              <a:t>     </a:t>
            </a:r>
            <a:r>
              <a:rPr lang="en-US" altLang="ko-KR" sz="2000" dirty="0"/>
              <a:t>Form: </a:t>
            </a:r>
            <a:r>
              <a:rPr lang="en-US" altLang="ko-KR" sz="2000" dirty="0">
                <a:sym typeface="Symbol" panose="05050102010706020507" pitchFamily="18" charset="2"/>
              </a:rPr>
              <a:t></a:t>
            </a:r>
            <a:endParaRPr lang="en-US" altLang="ko-KR" sz="2000" dirty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ko-KR" sz="2000" dirty="0"/>
              <a:t>       Meaning: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ko-KR" sz="2000" dirty="0">
                <a:sym typeface="Symbol" panose="05050102010706020507" pitchFamily="18" charset="2"/>
              </a:rPr>
              <a:t>        (f, </a:t>
            </a:r>
            <a:r>
              <a:rPr lang="en-US" altLang="ko-KR" sz="2000" dirty="0"/>
              <a:t>[v</a:t>
            </a:r>
            <a:r>
              <a:rPr lang="en-US" altLang="ko-KR" sz="2000" baseline="-25000" dirty="0"/>
              <a:t>1</a:t>
            </a:r>
            <a:r>
              <a:rPr lang="en-US" altLang="ko-KR" sz="2000" dirty="0"/>
              <a:t>, …, </a:t>
            </a:r>
            <a:r>
              <a:rPr lang="en-US" altLang="ko-KR" sz="2000" dirty="0" err="1"/>
              <a:t>v</a:t>
            </a:r>
            <a:r>
              <a:rPr lang="en-US" altLang="ko-KR" sz="2000" baseline="-25000" dirty="0" err="1"/>
              <a:t>n</a:t>
            </a:r>
            <a:r>
              <a:rPr lang="en-US" altLang="ko-KR" sz="2000" dirty="0"/>
              <a:t>]) </a:t>
            </a:r>
            <a:r>
              <a:rPr lang="en-US" altLang="ko-KR" sz="2000" dirty="0">
                <a:sym typeface="Symbol" panose="05050102010706020507" pitchFamily="18" charset="2"/>
              </a:rPr>
              <a:t> </a:t>
            </a:r>
            <a:r>
              <a:rPr lang="en-US" altLang="ko-KR" sz="2000" dirty="0"/>
              <a:t>[f(v</a:t>
            </a:r>
            <a:r>
              <a:rPr lang="en-US" altLang="ko-KR" sz="2000" baseline="-25000" dirty="0"/>
              <a:t>1</a:t>
            </a:r>
            <a:r>
              <a:rPr lang="en-US" altLang="ko-KR" sz="2000" dirty="0"/>
              <a:t>), …, f(</a:t>
            </a:r>
            <a:r>
              <a:rPr lang="en-US" altLang="ko-KR" sz="2000" dirty="0" err="1"/>
              <a:t>v</a:t>
            </a:r>
            <a:r>
              <a:rPr lang="en-US" altLang="ko-KR" sz="2000" baseline="-25000" dirty="0" err="1"/>
              <a:t>n</a:t>
            </a:r>
            <a:r>
              <a:rPr lang="en-US" altLang="ko-KR" sz="2000" dirty="0"/>
              <a:t>)]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ko-KR" sz="2000" dirty="0"/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ko-KR" sz="2000" dirty="0"/>
              <a:t>	</a:t>
            </a:r>
            <a:r>
              <a:rPr lang="en-US" altLang="ko-KR" sz="2000" dirty="0" smtClean="0"/>
              <a:t> f(x</a:t>
            </a:r>
            <a:r>
              <a:rPr lang="en-US" altLang="ko-KR" sz="2000" dirty="0"/>
              <a:t>)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x * x * </a:t>
            </a:r>
            <a:r>
              <a:rPr lang="en-US" altLang="ko-KR" sz="2000" dirty="0" smtClean="0"/>
              <a:t>x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ko-KR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ko-KR" sz="2000" dirty="0"/>
              <a:t>      </a:t>
            </a:r>
            <a:r>
              <a:rPr lang="en-US" altLang="ko-KR" sz="2000" dirty="0" smtClean="0">
                <a:sym typeface="Symbol" panose="05050102010706020507" pitchFamily="18" charset="2"/>
              </a:rPr>
              <a:t></a:t>
            </a:r>
            <a:r>
              <a:rPr lang="en-US" altLang="ko-KR" sz="2000" dirty="0"/>
              <a:t>(f, [3, 2, 4])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 [27, 8, 64]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3205A400-8B40-4377-A484-5E790E51CAF2}"/>
              </a:ext>
            </a:extLst>
          </p:cNvPr>
          <p:cNvGrpSpPr/>
          <p:nvPr/>
        </p:nvGrpSpPr>
        <p:grpSpPr>
          <a:xfrm>
            <a:off x="4572000" y="3532029"/>
            <a:ext cx="4053506" cy="808353"/>
            <a:chOff x="4571999" y="3798575"/>
            <a:chExt cx="4053506" cy="808353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xmlns="" id="{E9B7EE4E-DAB9-402E-90C9-6D759A7E9F4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979429" y="4220819"/>
              <a:ext cx="1147541" cy="1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TextBox 20">
              <a:extLst>
                <a:ext uri="{FF2B5EF4-FFF2-40B4-BE49-F238E27FC236}">
                  <a16:creationId xmlns:a16="http://schemas.microsoft.com/office/drawing/2014/main" xmlns="" id="{45B40AA8-A982-423A-B854-C698558F5F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9510" y="3798575"/>
              <a:ext cx="33054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800" dirty="0">
                  <a:sym typeface="Symbol" panose="05050102010706020507" pitchFamily="18" charset="2"/>
                </a:rPr>
                <a:t></a:t>
              </a:r>
              <a:endParaRPr lang="en-US" altLang="en-US" sz="1800" dirty="0"/>
            </a:p>
          </p:txBody>
        </p:sp>
        <p:sp>
          <p:nvSpPr>
            <p:cNvPr id="9" name="TextBox 23">
              <a:extLst>
                <a:ext uri="{FF2B5EF4-FFF2-40B4-BE49-F238E27FC236}">
                  <a16:creationId xmlns:a16="http://schemas.microsoft.com/office/drawing/2014/main" xmlns="" id="{F846A5AA-6592-4622-AC01-559EEB2D40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7021" y="3863196"/>
              <a:ext cx="24237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/>
                <a:t>f</a:t>
              </a:r>
            </a:p>
          </p:txBody>
        </p:sp>
        <p:sp>
          <p:nvSpPr>
            <p:cNvPr id="10" name="TextBox 23">
              <a:extLst>
                <a:ext uri="{FF2B5EF4-FFF2-40B4-BE49-F238E27FC236}">
                  <a16:creationId xmlns:a16="http://schemas.microsoft.com/office/drawing/2014/main" xmlns="" id="{EECFB11F-1813-43A1-9D68-C670BA180A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1999" y="4268374"/>
              <a:ext cx="112705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600" dirty="0"/>
                <a:t>[v</a:t>
              </a:r>
              <a:r>
                <a:rPr lang="en-US" altLang="ko-KR" sz="1600" baseline="-25000" dirty="0"/>
                <a:t>1</a:t>
              </a:r>
              <a:r>
                <a:rPr lang="en-US" altLang="ko-KR" sz="1600" dirty="0"/>
                <a:t>, …, </a:t>
              </a:r>
              <a:r>
                <a:rPr lang="en-US" altLang="ko-KR" sz="1600" dirty="0" err="1"/>
                <a:t>v</a:t>
              </a:r>
              <a:r>
                <a:rPr lang="en-US" altLang="ko-KR" sz="1600" baseline="-25000" dirty="0" err="1"/>
                <a:t>n</a:t>
              </a:r>
              <a:r>
                <a:rPr lang="en-US" altLang="ko-KR" sz="1600" dirty="0"/>
                <a:t>]</a:t>
              </a:r>
              <a:endParaRPr lang="en-US" altLang="en-US" sz="1600" dirty="0"/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xmlns="" id="{20ADE8F1-7093-471A-B1F8-A02B6A6D13C7}"/>
                </a:ext>
              </a:extLst>
            </p:cNvPr>
            <p:cNvCxnSpPr/>
            <p:nvPr/>
          </p:nvCxnSpPr>
          <p:spPr bwMode="auto">
            <a:xfrm>
              <a:off x="5587052" y="4051106"/>
              <a:ext cx="392377" cy="169277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xmlns="" id="{A5858DFB-1BCA-43DF-894B-4CEE79534721}"/>
                </a:ext>
              </a:extLst>
            </p:cNvPr>
            <p:cNvCxnSpPr>
              <a:stCxn id="10" idx="3"/>
            </p:cNvCxnSpPr>
            <p:nvPr/>
          </p:nvCxnSpPr>
          <p:spPr bwMode="auto">
            <a:xfrm flipV="1">
              <a:off x="5699058" y="4220383"/>
              <a:ext cx="280371" cy="217268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" name="TextBox 23">
              <a:extLst>
                <a:ext uri="{FF2B5EF4-FFF2-40B4-BE49-F238E27FC236}">
                  <a16:creationId xmlns:a16="http://schemas.microsoft.com/office/drawing/2014/main" xmlns="" id="{ED822357-D6BE-4B81-A343-CBC6725A5B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03935" y="4019321"/>
              <a:ext cx="152157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600" dirty="0"/>
                <a:t>[f(v</a:t>
              </a:r>
              <a:r>
                <a:rPr lang="en-US" altLang="ko-KR" sz="1600" baseline="-25000" dirty="0"/>
                <a:t>1</a:t>
              </a:r>
              <a:r>
                <a:rPr lang="en-US" altLang="ko-KR" sz="1600" dirty="0"/>
                <a:t>), …, f(</a:t>
              </a:r>
              <a:r>
                <a:rPr lang="en-US" altLang="ko-KR" sz="1600" dirty="0" err="1"/>
                <a:t>v</a:t>
              </a:r>
              <a:r>
                <a:rPr lang="en-US" altLang="ko-KR" sz="1600" baseline="-25000" dirty="0" err="1"/>
                <a:t>n</a:t>
              </a:r>
              <a:r>
                <a:rPr lang="en-US" altLang="ko-KR" sz="1600" dirty="0"/>
                <a:t>)]</a:t>
              </a:r>
              <a:endParaRPr lang="en-US" altLang="en-US" sz="1600" dirty="0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4DBFADD-47DA-4AB3-9D0D-66E0CBFF6EC3}" type="slidenum">
              <a:rPr lang="ko-KR" altLang="en-US"/>
              <a:pPr>
                <a:defRPr/>
              </a:pPr>
              <a:t>18</a:t>
            </a:fld>
            <a:endParaRPr lang="en-US" altLang="ko-KR" dirty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Lambda Calculus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703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400" dirty="0"/>
              <a:t>Lambda notation is a way of denoting functions </a:t>
            </a:r>
          </a:p>
          <a:p>
            <a:pPr lvl="1" eaLnBrk="1" hangingPunct="1">
              <a:defRPr/>
            </a:pPr>
            <a:r>
              <a:rPr lang="en-US" altLang="ko-KR" sz="1800" dirty="0"/>
              <a:t>Invented by Alonzo Church in the 1930s.</a:t>
            </a:r>
          </a:p>
          <a:p>
            <a:pPr lvl="1" eaLnBrk="1" hangingPunct="1">
              <a:defRPr/>
            </a:pPr>
            <a:r>
              <a:rPr lang="en-US" altLang="ko-KR" sz="1800" dirty="0">
                <a:solidFill>
                  <a:srgbClr val="070CE5"/>
                </a:solidFill>
                <a:sym typeface="Symbol" panose="05050102010706020507" pitchFamily="18" charset="2"/>
              </a:rPr>
              <a:t></a:t>
            </a:r>
            <a:r>
              <a:rPr lang="en-US" altLang="ko-KR" sz="1800" dirty="0" err="1">
                <a:solidFill>
                  <a:srgbClr val="070CE5"/>
                </a:solidFill>
              </a:rPr>
              <a:t>x.</a:t>
            </a:r>
            <a:r>
              <a:rPr lang="en-US" altLang="ko-KR" sz="1800" i="1" dirty="0" err="1">
                <a:solidFill>
                  <a:srgbClr val="070CE5"/>
                </a:solidFill>
              </a:rPr>
              <a:t>E</a:t>
            </a:r>
            <a:r>
              <a:rPr lang="en-US" altLang="ko-KR" sz="1800" dirty="0"/>
              <a:t>, ‘the function of </a:t>
            </a:r>
            <a:r>
              <a:rPr lang="en-US" altLang="ko-KR" sz="1800" i="1" dirty="0"/>
              <a:t>x</a:t>
            </a:r>
            <a:r>
              <a:rPr lang="en-US" altLang="ko-KR" sz="1800" dirty="0"/>
              <a:t> that yields </a:t>
            </a:r>
            <a:r>
              <a:rPr lang="en-US" altLang="ko-KR" sz="1800" i="1" dirty="0"/>
              <a:t>E</a:t>
            </a:r>
            <a:r>
              <a:rPr lang="en-US" altLang="ko-KR" sz="1800" dirty="0"/>
              <a:t>’;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ko-KR" sz="1800" dirty="0">
                <a:solidFill>
                  <a:srgbClr val="070CE5"/>
                </a:solidFill>
                <a:sym typeface="Symbol" panose="05050102010706020507" pitchFamily="18" charset="2"/>
              </a:rPr>
              <a:t>    </a:t>
            </a:r>
            <a:r>
              <a:rPr lang="en-US" altLang="ko-KR" sz="1800" dirty="0">
                <a:sym typeface="Symbol" panose="05050102010706020507" pitchFamily="18" charset="2"/>
              </a:rPr>
              <a:t>(x)</a:t>
            </a:r>
            <a:r>
              <a:rPr lang="en-US" altLang="ko-KR" sz="1800" i="1" dirty="0">
                <a:sym typeface="Symbol" panose="05050102010706020507" pitchFamily="18" charset="2"/>
              </a:rPr>
              <a:t>E</a:t>
            </a:r>
            <a:r>
              <a:rPr lang="en-US" altLang="ko-KR" sz="1800" dirty="0">
                <a:sym typeface="Symbol" panose="05050102010706020507" pitchFamily="18" charset="2"/>
              </a:rPr>
              <a:t> in textbook; \x-&gt;E in Haskell; x-&gt;E in Java 8; 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ko-KR" sz="1800" dirty="0">
                <a:sym typeface="Symbol" panose="05050102010706020507" pitchFamily="18" charset="2"/>
              </a:rPr>
              <a:t>    (x) =&gt; E in Dart; x=&gt;E in JavaScript (ES 6; “arrow” function)</a:t>
            </a:r>
            <a:endParaRPr lang="en-US" altLang="ko-KR" sz="1800" dirty="0"/>
          </a:p>
          <a:p>
            <a:pPr lvl="1">
              <a:defRPr/>
            </a:pPr>
            <a:r>
              <a:rPr lang="en-US" sz="1800" dirty="0"/>
              <a:t>Used to define a formal computation model for function definition, function application, and recursion</a:t>
            </a:r>
            <a:endParaRPr lang="en-US" altLang="ko-KR" sz="1800" dirty="0"/>
          </a:p>
          <a:p>
            <a:pPr eaLnBrk="1" hangingPunct="1">
              <a:defRPr/>
            </a:pPr>
            <a:r>
              <a:rPr lang="en-US" altLang="ko-KR" sz="2400" dirty="0"/>
              <a:t>Example</a:t>
            </a:r>
          </a:p>
          <a:p>
            <a:pPr lvl="1" eaLnBrk="1" hangingPunct="1">
              <a:defRPr/>
            </a:pPr>
            <a:r>
              <a:rPr lang="en-US" altLang="ko-KR" sz="1800" dirty="0">
                <a:solidFill>
                  <a:srgbClr val="070CE5"/>
                </a:solidFill>
                <a:sym typeface="Symbol" panose="05050102010706020507" pitchFamily="18" charset="2"/>
              </a:rPr>
              <a:t></a:t>
            </a:r>
            <a:r>
              <a:rPr lang="en-US" altLang="ko-KR" sz="1800" dirty="0" err="1">
                <a:solidFill>
                  <a:srgbClr val="070CE5"/>
                </a:solidFill>
              </a:rPr>
              <a:t>x.x</a:t>
            </a:r>
            <a:endParaRPr lang="en-US" altLang="ko-KR" sz="1800" dirty="0">
              <a:solidFill>
                <a:srgbClr val="070CE5"/>
              </a:solidFill>
            </a:endParaRPr>
          </a:p>
          <a:p>
            <a:pPr lvl="1" eaLnBrk="1" hangingPunct="1">
              <a:defRPr/>
            </a:pPr>
            <a:r>
              <a:rPr lang="en-US" altLang="ko-KR" sz="1800" dirty="0">
                <a:solidFill>
                  <a:srgbClr val="070CE5"/>
                </a:solidFill>
                <a:sym typeface="Symbol" panose="05050102010706020507" pitchFamily="18" charset="2"/>
              </a:rPr>
              <a:t></a:t>
            </a:r>
            <a:r>
              <a:rPr lang="en-US" altLang="ko-KR" sz="1800" dirty="0">
                <a:solidFill>
                  <a:srgbClr val="070CE5"/>
                </a:solidFill>
              </a:rPr>
              <a:t>x.-x</a:t>
            </a:r>
          </a:p>
          <a:p>
            <a:pPr lvl="1" eaLnBrk="1" hangingPunct="1">
              <a:defRPr/>
            </a:pPr>
            <a:r>
              <a:rPr lang="en-US" altLang="ko-KR" sz="1800" dirty="0">
                <a:solidFill>
                  <a:srgbClr val="070CE5"/>
                </a:solidFill>
                <a:sym typeface="Symbol" panose="05050102010706020507" pitchFamily="18" charset="2"/>
              </a:rPr>
              <a:t></a:t>
            </a:r>
            <a:r>
              <a:rPr lang="en-US" altLang="ko-KR" sz="1800" dirty="0">
                <a:solidFill>
                  <a:srgbClr val="070CE5"/>
                </a:solidFill>
              </a:rPr>
              <a:t>x.(x + 1)</a:t>
            </a:r>
          </a:p>
          <a:p>
            <a:pPr lvl="1" eaLnBrk="1" hangingPunct="1">
              <a:defRPr/>
            </a:pPr>
            <a:r>
              <a:rPr lang="en-US" altLang="ko-KR" sz="1800" dirty="0"/>
              <a:t>Q: Square function in lambda?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6C3FBF-A106-4220-9741-55A0ECAC446A}"/>
              </a:ext>
            </a:extLst>
          </p:cNvPr>
          <p:cNvSpPr txBox="1"/>
          <p:nvPr/>
        </p:nvSpPr>
        <p:spPr>
          <a:xfrm>
            <a:off x="2810707" y="4731559"/>
            <a:ext cx="4113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Q: What function is this? Good name for it?</a:t>
            </a:r>
          </a:p>
        </p:txBody>
      </p:sp>
      <p:cxnSp>
        <p:nvCxnSpPr>
          <p:cNvPr id="4" name="Connector: Curved 3">
            <a:extLst>
              <a:ext uri="{FF2B5EF4-FFF2-40B4-BE49-F238E27FC236}">
                <a16:creationId xmlns:a16="http://schemas.microsoft.com/office/drawing/2014/main" xmlns="" id="{CDC5C6F8-9860-4F14-9D27-A19C7EA31B7A}"/>
              </a:ext>
            </a:extLst>
          </p:cNvPr>
          <p:cNvCxnSpPr/>
          <p:nvPr/>
        </p:nvCxnSpPr>
        <p:spPr bwMode="auto">
          <a:xfrm rot="10800000" flipV="1">
            <a:off x="1877895" y="4878845"/>
            <a:ext cx="926674" cy="92053"/>
          </a:xfrm>
          <a:prstGeom prst="curvedConnector3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0ADDF1-49DD-4988-AD25-8D4F38439661}" type="slidenum">
              <a:rPr lang="ko-KR" altLang="en-US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Why Lambda?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34375" cy="4398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400"/>
              <a:t>In informal mathematics, when talking about a function, one normally gives it a name, e.g.,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	“define f(x) = E[x] … then … f …”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400"/>
              <a:t>Similarly, most programming languages will only let you define functions if you are prepared to give them a name.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400"/>
              <a:t>This approach is rather inconsistent, as we are not treating functions on a par with other mathematical objects. E.g., we don’t say “define x and y by x = 2 and y = 4 respectively. Then x*x = y.”</a:t>
            </a:r>
          </a:p>
          <a:p>
            <a:r>
              <a:rPr lang="en-US" altLang="ko-KR" sz="2400"/>
              <a:t>Lambda notation helps to </a:t>
            </a:r>
            <a:r>
              <a:rPr lang="en-US" altLang="ko-KR" sz="2400">
                <a:solidFill>
                  <a:srgbClr val="070CE5"/>
                </a:solidFill>
              </a:rPr>
              <a:t>put functions on an equal footing by separating </a:t>
            </a:r>
            <a:r>
              <a:rPr lang="en-US" altLang="en-US" sz="2400">
                <a:solidFill>
                  <a:srgbClr val="070CE5"/>
                </a:solidFill>
              </a:rPr>
              <a:t>the task of defining a function from that of naming it</a:t>
            </a:r>
            <a:r>
              <a:rPr lang="en-US" altLang="en-US" sz="2400"/>
              <a:t>. </a:t>
            </a:r>
            <a:r>
              <a:rPr lang="en-US" altLang="ko-KR" sz="2400"/>
              <a:t>This is important in functional programming.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7FCC5D-04D0-4493-805A-939021999184}" type="slidenum">
              <a:rPr lang="ko-KR" altLang="en-US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Objectives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211746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800" dirty="0"/>
              <a:t>Become familiar with the functional programming paradigm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800" dirty="0"/>
              <a:t>Know its foundation (lambda calculus)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800" dirty="0"/>
              <a:t>Understand how to write programs in Haskell (in the following lessons)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ko-KR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ADFAE1-CA2E-42E9-843E-1E716E604A3F}" type="slidenum">
              <a:rPr lang="ko-KR" altLang="en-US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Exercise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1"/>
            <a:ext cx="8229600" cy="3003550"/>
          </a:xfrm>
        </p:spPr>
        <p:txBody>
          <a:bodyPr/>
          <a:lstStyle/>
          <a:p>
            <a:pPr eaLnBrk="1" hangingPunct="1"/>
            <a:r>
              <a:rPr lang="en-US" altLang="ko-KR" dirty="0"/>
              <a:t>Evaluate the following expressions</a:t>
            </a:r>
          </a:p>
          <a:p>
            <a:pPr eaLnBrk="1" hangingPunct="1">
              <a:buNone/>
            </a:pPr>
            <a:r>
              <a:rPr lang="en-US" altLang="ko-KR" sz="2800" dirty="0"/>
              <a:t>	(</a:t>
            </a:r>
            <a:r>
              <a:rPr lang="en-US" altLang="ko-KR" sz="2800" dirty="0">
                <a:sym typeface="Symbol" panose="05050102010706020507" pitchFamily="18" charset="2"/>
              </a:rPr>
              <a:t></a:t>
            </a:r>
            <a:r>
              <a:rPr lang="en-US" altLang="ko-KR" sz="2800" dirty="0" err="1"/>
              <a:t>x.x</a:t>
            </a:r>
            <a:r>
              <a:rPr lang="en-US" altLang="ko-KR" sz="2800" dirty="0"/>
              <a:t>) 1 </a:t>
            </a:r>
            <a:r>
              <a:rPr lang="en-US" altLang="ko-KR" sz="2800" dirty="0">
                <a:sym typeface="Symbol" panose="05050102010706020507" pitchFamily="18" charset="2"/>
              </a:rPr>
              <a:t></a:t>
            </a:r>
            <a:r>
              <a:rPr lang="en-US" altLang="ko-KR" sz="2800" dirty="0">
                <a:solidFill>
                  <a:srgbClr val="0070C0"/>
                </a:solidFill>
                <a:sym typeface="Wingdings" panose="05000000000000000000" pitchFamily="2" charset="2"/>
              </a:rPr>
              <a:t> 1 </a:t>
            </a:r>
          </a:p>
          <a:p>
            <a:pPr eaLnBrk="1" hangingPunct="1">
              <a:buNone/>
            </a:pPr>
            <a:r>
              <a:rPr lang="en-US" altLang="ko-KR" sz="2800" dirty="0">
                <a:sym typeface="Wingdings" panose="05000000000000000000" pitchFamily="2" charset="2"/>
              </a:rPr>
              <a:t>	(</a:t>
            </a:r>
            <a:r>
              <a:rPr lang="en-US" altLang="ko-KR" sz="2800" dirty="0">
                <a:sym typeface="Symbol" panose="05050102010706020507" pitchFamily="18" charset="2"/>
              </a:rPr>
              <a:t></a:t>
            </a:r>
            <a:r>
              <a:rPr lang="en-US" altLang="ko-KR" sz="2800" dirty="0" err="1"/>
              <a:t>x.x</a:t>
            </a:r>
            <a:r>
              <a:rPr lang="en-US" altLang="ko-KR" sz="2800" dirty="0"/>
              <a:t> + 1) 1 </a:t>
            </a:r>
            <a:r>
              <a:rPr lang="en-US" altLang="ko-KR" sz="2800" dirty="0">
                <a:sym typeface="Symbol" panose="05050102010706020507" pitchFamily="18" charset="2"/>
              </a:rPr>
              <a:t></a:t>
            </a:r>
            <a:r>
              <a:rPr lang="en-US" altLang="ko-KR" sz="2800" dirty="0"/>
              <a:t> ?</a:t>
            </a:r>
          </a:p>
          <a:p>
            <a:pPr eaLnBrk="1" hangingPunct="1">
              <a:buNone/>
            </a:pPr>
            <a:r>
              <a:rPr lang="en-US" altLang="ko-KR" sz="2800" dirty="0"/>
              <a:t>	(</a:t>
            </a:r>
            <a:r>
              <a:rPr lang="en-US" altLang="ko-KR" sz="2800" dirty="0">
                <a:sym typeface="Symbol" panose="05050102010706020507" pitchFamily="18" charset="2"/>
              </a:rPr>
              <a:t></a:t>
            </a:r>
            <a:r>
              <a:rPr lang="en-US" altLang="ko-KR" sz="2800" dirty="0" err="1"/>
              <a:t>x.x</a:t>
            </a:r>
            <a:r>
              <a:rPr lang="en-US" altLang="ko-KR" sz="2800" dirty="0"/>
              <a:t>) (</a:t>
            </a:r>
            <a:r>
              <a:rPr lang="en-US" altLang="ko-KR" sz="2800" dirty="0">
                <a:sym typeface="Symbol" panose="05050102010706020507" pitchFamily="18" charset="2"/>
              </a:rPr>
              <a:t></a:t>
            </a:r>
            <a:r>
              <a:rPr lang="en-US" altLang="ko-KR" sz="2800" dirty="0" err="1"/>
              <a:t>x.x</a:t>
            </a:r>
            <a:r>
              <a:rPr lang="en-US" altLang="ko-KR" sz="2800" dirty="0"/>
              <a:t>) </a:t>
            </a:r>
            <a:r>
              <a:rPr lang="en-US" altLang="ko-KR" sz="2800" dirty="0">
                <a:sym typeface="Symbol" panose="05050102010706020507" pitchFamily="18" charset="2"/>
              </a:rPr>
              <a:t></a:t>
            </a:r>
            <a:r>
              <a:rPr lang="en-US" altLang="ko-KR" sz="2800" dirty="0"/>
              <a:t> ?</a:t>
            </a:r>
          </a:p>
          <a:p>
            <a:pPr eaLnBrk="1" hangingPunct="1">
              <a:buNone/>
            </a:pPr>
            <a:r>
              <a:rPr lang="en-US" altLang="ko-KR" sz="2800" dirty="0"/>
              <a:t>	(</a:t>
            </a:r>
            <a:r>
              <a:rPr lang="en-US" altLang="ko-KR" sz="2800" dirty="0">
                <a:sym typeface="Symbol" panose="05050102010706020507" pitchFamily="18" charset="2"/>
              </a:rPr>
              <a:t></a:t>
            </a:r>
            <a:r>
              <a:rPr lang="en-US" altLang="ko-KR" sz="2800" dirty="0" err="1"/>
              <a:t>x.x</a:t>
            </a:r>
            <a:r>
              <a:rPr lang="en-US" altLang="ko-KR" sz="2800" dirty="0"/>
              <a:t>) (</a:t>
            </a:r>
            <a:r>
              <a:rPr lang="en-US" altLang="ko-KR" sz="2800" dirty="0">
                <a:sym typeface="Symbol" panose="05050102010706020507" pitchFamily="18" charset="2"/>
              </a:rPr>
              <a:t></a:t>
            </a:r>
            <a:r>
              <a:rPr lang="en-US" altLang="ko-KR" sz="2800" dirty="0" err="1"/>
              <a:t>y.y</a:t>
            </a:r>
            <a:r>
              <a:rPr lang="en-US" altLang="ko-KR" sz="2800" dirty="0"/>
              <a:t>) (</a:t>
            </a:r>
            <a:r>
              <a:rPr lang="en-US" altLang="ko-KR" sz="2800" dirty="0">
                <a:sym typeface="Symbol" panose="05050102010706020507" pitchFamily="18" charset="2"/>
              </a:rPr>
              <a:t></a:t>
            </a:r>
            <a:r>
              <a:rPr lang="en-US" altLang="ko-KR" sz="2800" dirty="0" err="1"/>
              <a:t>z.z</a:t>
            </a:r>
            <a:r>
              <a:rPr lang="en-US" altLang="ko-KR" sz="2800" dirty="0"/>
              <a:t>) 1 </a:t>
            </a:r>
            <a:r>
              <a:rPr lang="en-US" altLang="ko-KR" sz="2800" dirty="0">
                <a:sym typeface="Symbol" panose="05050102010706020507" pitchFamily="18" charset="2"/>
              </a:rPr>
              <a:t></a:t>
            </a:r>
            <a:r>
              <a:rPr lang="en-US" altLang="ko-KR" sz="2800" dirty="0">
                <a:sym typeface="Wingdings" panose="05000000000000000000" pitchFamily="2" charset="2"/>
              </a:rPr>
              <a:t> ?</a:t>
            </a:r>
            <a:endParaRPr lang="en-US" altLang="ko-KR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C556292-9545-44C7-975C-3CFEF7F33D88}"/>
              </a:ext>
            </a:extLst>
          </p:cNvPr>
          <p:cNvSpPr txBox="1"/>
          <p:nvPr/>
        </p:nvSpPr>
        <p:spPr>
          <a:xfrm>
            <a:off x="4527550" y="2630784"/>
            <a:ext cx="292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altLang="ko-KR" sz="2400" dirty="0">
                <a:solidFill>
                  <a:srgbClr val="0070C0"/>
                </a:solidFill>
                <a:sym typeface="Symbol" panose="05050102010706020507" pitchFamily="18" charset="2"/>
              </a:rPr>
              <a:t></a:t>
            </a:r>
            <a:r>
              <a:rPr lang="en-US" altLang="ko-KR" sz="2400" i="1" dirty="0">
                <a:solidFill>
                  <a:srgbClr val="0070C0"/>
                </a:solidFill>
                <a:sym typeface="Symbol" panose="05050102010706020507" pitchFamily="18" charset="2"/>
              </a:rPr>
              <a:t>x</a:t>
            </a:r>
            <a:r>
              <a:rPr lang="en-US" sz="2400" dirty="0">
                <a:solidFill>
                  <a:srgbClr val="0070C0"/>
                </a:solidFill>
              </a:rPr>
              <a:t>.</a:t>
            </a:r>
            <a:r>
              <a:rPr lang="en-US" sz="2400" i="1" dirty="0">
                <a:solidFill>
                  <a:srgbClr val="0070C0"/>
                </a:solidFill>
              </a:rPr>
              <a:t>E</a:t>
            </a:r>
            <a:r>
              <a:rPr lang="en-US" sz="2400" i="1" baseline="-25000" dirty="0">
                <a:solidFill>
                  <a:srgbClr val="0070C0"/>
                </a:solidFill>
              </a:rPr>
              <a:t>1</a:t>
            </a:r>
            <a:r>
              <a:rPr lang="en-US" sz="2400" dirty="0">
                <a:solidFill>
                  <a:srgbClr val="0070C0"/>
                </a:solidFill>
              </a:rPr>
              <a:t>) </a:t>
            </a:r>
            <a:r>
              <a:rPr lang="en-US" sz="2400" i="1" dirty="0">
                <a:solidFill>
                  <a:srgbClr val="0070C0"/>
                </a:solidFill>
              </a:rPr>
              <a:t>E</a:t>
            </a:r>
            <a:r>
              <a:rPr lang="en-US" sz="2400" i="1" baseline="-25000" dirty="0">
                <a:solidFill>
                  <a:srgbClr val="0070C0"/>
                </a:solidFill>
              </a:rPr>
              <a:t>2 </a:t>
            </a:r>
            <a:r>
              <a:rPr lang="en-US" altLang="ko-KR" sz="2400" dirty="0">
                <a:solidFill>
                  <a:srgbClr val="0070C0"/>
                </a:solidFill>
                <a:sym typeface="Symbol" panose="05050102010706020507" pitchFamily="18" charset="2"/>
              </a:rPr>
              <a:t> </a:t>
            </a:r>
            <a:r>
              <a:rPr lang="en-US" sz="2400" i="1" dirty="0">
                <a:solidFill>
                  <a:srgbClr val="0070C0"/>
                </a:solidFill>
              </a:rPr>
              <a:t>E</a:t>
            </a:r>
            <a:r>
              <a:rPr lang="en-US" sz="2400" i="1" baseline="-25000" dirty="0">
                <a:solidFill>
                  <a:srgbClr val="0070C0"/>
                </a:solidFill>
              </a:rPr>
              <a:t>1</a:t>
            </a:r>
            <a:r>
              <a:rPr lang="en-US" sz="2400" i="1" dirty="0">
                <a:solidFill>
                  <a:srgbClr val="0070C0"/>
                </a:solidFill>
              </a:rPr>
              <a:t>[x\E</a:t>
            </a:r>
            <a:r>
              <a:rPr lang="en-US" sz="2400" i="1" baseline="-25000" dirty="0">
                <a:solidFill>
                  <a:srgbClr val="0070C0"/>
                </a:solidFill>
              </a:rPr>
              <a:t>2</a:t>
            </a:r>
            <a:r>
              <a:rPr lang="en-US" sz="2400" i="1" dirty="0">
                <a:solidFill>
                  <a:srgbClr val="0070C0"/>
                </a:solidFill>
              </a:rPr>
              <a:t>]</a:t>
            </a:r>
            <a:r>
              <a:rPr lang="en-US" altLang="ko-KR" sz="2400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endParaRPr lang="en-US" sz="2400" i="1" dirty="0">
              <a:solidFill>
                <a:srgbClr val="0070C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71AC00A-2A4B-4AC0-A2F5-B029ABE4C056}"/>
              </a:ext>
            </a:extLst>
          </p:cNvPr>
          <p:cNvSpPr txBox="1"/>
          <p:nvPr/>
        </p:nvSpPr>
        <p:spPr>
          <a:xfrm>
            <a:off x="5289550" y="3482976"/>
            <a:ext cx="3035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</a:rPr>
              <a:t>E</a:t>
            </a:r>
            <a:r>
              <a:rPr lang="en-US" i="1" baseline="-25000" dirty="0">
                <a:solidFill>
                  <a:srgbClr val="0070C0"/>
                </a:solidFill>
              </a:rPr>
              <a:t>1</a:t>
            </a:r>
            <a:r>
              <a:rPr lang="en-US" i="1" dirty="0">
                <a:solidFill>
                  <a:srgbClr val="0070C0"/>
                </a:solidFill>
              </a:rPr>
              <a:t> with all free occurrences </a:t>
            </a:r>
          </a:p>
          <a:p>
            <a:r>
              <a:rPr lang="en-US" i="1" dirty="0">
                <a:solidFill>
                  <a:srgbClr val="0070C0"/>
                </a:solidFill>
              </a:rPr>
              <a:t>of x replaced with E</a:t>
            </a:r>
            <a:r>
              <a:rPr lang="en-US" i="1" baseline="-25000" dirty="0">
                <a:solidFill>
                  <a:srgbClr val="0070C0"/>
                </a:solidFill>
              </a:rPr>
              <a:t>2</a:t>
            </a:r>
          </a:p>
        </p:txBody>
      </p:sp>
      <p:cxnSp>
        <p:nvCxnSpPr>
          <p:cNvPr id="4" name="Connector: Curved 3">
            <a:extLst>
              <a:ext uri="{FF2B5EF4-FFF2-40B4-BE49-F238E27FC236}">
                <a16:creationId xmlns:a16="http://schemas.microsoft.com/office/drawing/2014/main" xmlns="" id="{27CF5AE4-FBA7-470F-AFF1-38E4849EFB6B}"/>
              </a:ext>
            </a:extLst>
          </p:cNvPr>
          <p:cNvCxnSpPr/>
          <p:nvPr/>
        </p:nvCxnSpPr>
        <p:spPr bwMode="auto">
          <a:xfrm rot="16200000" flipV="1">
            <a:off x="6519862" y="3182938"/>
            <a:ext cx="390527" cy="209550"/>
          </a:xfrm>
          <a:prstGeom prst="curvedConnector3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71874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ADFAE1-CA2E-42E9-843E-1E716E604A3F}" type="slidenum">
              <a:rPr lang="ko-KR" altLang="en-US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Currying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82932"/>
          </a:xfrm>
        </p:spPr>
        <p:txBody>
          <a:bodyPr/>
          <a:lstStyle/>
          <a:p>
            <a:pPr eaLnBrk="1" hangingPunct="1"/>
            <a:r>
              <a:rPr lang="en-US" altLang="ko-KR" sz="2400" dirty="0"/>
              <a:t>Functions of more than one argument?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/>
              <a:t>	 </a:t>
            </a:r>
            <a:r>
              <a:rPr lang="en-US" altLang="ko-KR" sz="2400" dirty="0">
                <a:sym typeface="Symbol" panose="05050102010706020507" pitchFamily="18" charset="2"/>
              </a:rPr>
              <a:t></a:t>
            </a:r>
            <a:r>
              <a:rPr lang="en-US" altLang="ko-KR" sz="2400" dirty="0"/>
              <a:t>x.</a:t>
            </a:r>
            <a:r>
              <a:rPr lang="en-US" altLang="ko-KR" sz="2400" dirty="0">
                <a:sym typeface="Symbol" panose="05050102010706020507" pitchFamily="18" charset="2"/>
              </a:rPr>
              <a:t></a:t>
            </a:r>
            <a:r>
              <a:rPr lang="en-US" altLang="ko-KR" sz="2400" dirty="0" err="1"/>
              <a:t>y.x</a:t>
            </a:r>
            <a:r>
              <a:rPr lang="en-US" altLang="ko-KR" sz="2400" dirty="0"/>
              <a:t> + 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/>
              <a:t>	Q: Signature (domain and range)?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dirty="0"/>
              <a:t>		N -&gt; N -&gt; 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/>
              <a:t>	Q: Evaluate (</a:t>
            </a:r>
            <a:r>
              <a:rPr lang="en-US" altLang="ko-KR" sz="2400" dirty="0">
                <a:sym typeface="Symbol" panose="05050102010706020507" pitchFamily="18" charset="2"/>
              </a:rPr>
              <a:t></a:t>
            </a:r>
            <a:r>
              <a:rPr lang="en-US" altLang="ko-KR" sz="2400" dirty="0"/>
              <a:t>x.</a:t>
            </a:r>
            <a:r>
              <a:rPr lang="en-US" altLang="ko-KR" sz="2400" dirty="0">
                <a:sym typeface="Symbol" panose="05050102010706020507" pitchFamily="18" charset="2"/>
              </a:rPr>
              <a:t></a:t>
            </a:r>
            <a:r>
              <a:rPr lang="en-US" altLang="ko-KR" sz="2400" dirty="0" err="1"/>
              <a:t>y.x</a:t>
            </a:r>
            <a:r>
              <a:rPr lang="en-US" altLang="ko-KR" sz="2400" dirty="0"/>
              <a:t> + y) 1 2</a:t>
            </a:r>
          </a:p>
          <a:p>
            <a:pPr eaLnBrk="1" hangingPunct="1">
              <a:buNone/>
            </a:pPr>
            <a:r>
              <a:rPr lang="en-US" altLang="ko-KR" sz="2000" dirty="0"/>
              <a:t>		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(</a:t>
            </a:r>
            <a:r>
              <a:rPr lang="en-US" altLang="ko-KR" sz="2000" dirty="0">
                <a:sym typeface="Symbol" panose="05050102010706020507" pitchFamily="18" charset="2"/>
              </a:rPr>
              <a:t></a:t>
            </a:r>
            <a:r>
              <a:rPr lang="en-US" altLang="ko-KR" sz="2000" dirty="0"/>
              <a:t>y.1 + y) 2</a:t>
            </a:r>
          </a:p>
          <a:p>
            <a:pPr eaLnBrk="1" hangingPunct="1">
              <a:buNone/>
            </a:pPr>
            <a:r>
              <a:rPr lang="en-US" altLang="ko-KR" sz="2000" dirty="0"/>
              <a:t>		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1 + 2</a:t>
            </a:r>
          </a:p>
          <a:p>
            <a:pPr eaLnBrk="1" hangingPunct="1">
              <a:buNone/>
            </a:pPr>
            <a:r>
              <a:rPr lang="en-US" altLang="ko-KR" sz="2000" dirty="0"/>
              <a:t>		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3</a:t>
            </a:r>
          </a:p>
          <a:p>
            <a:pPr eaLnBrk="1" hangingPunct="1"/>
            <a:r>
              <a:rPr lang="en-US" altLang="ko-KR" sz="2400" dirty="0"/>
              <a:t>Convention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>
                <a:sym typeface="Symbol" panose="05050102010706020507" pitchFamily="18" charset="2"/>
              </a:rPr>
              <a:t>	</a:t>
            </a:r>
            <a:r>
              <a:rPr lang="en-US" altLang="ko-KR" sz="2400" dirty="0"/>
              <a:t>x </a:t>
            </a:r>
            <a:r>
              <a:rPr lang="en-US" altLang="ko-KR" sz="2400" dirty="0" err="1"/>
              <a:t>y.</a:t>
            </a:r>
            <a:r>
              <a:rPr lang="en-US" altLang="ko-KR" sz="2400" i="1" dirty="0" err="1"/>
              <a:t>E</a:t>
            </a:r>
            <a:r>
              <a:rPr lang="en-US" altLang="ko-KR" sz="2400" dirty="0"/>
              <a:t> means </a:t>
            </a:r>
            <a:r>
              <a:rPr lang="en-US" altLang="ko-KR" sz="2400" dirty="0">
                <a:sym typeface="Symbol" panose="05050102010706020507" pitchFamily="18" charset="2"/>
              </a:rPr>
              <a:t></a:t>
            </a:r>
            <a:r>
              <a:rPr lang="en-US" altLang="ko-KR" sz="2400" dirty="0"/>
              <a:t>x.</a:t>
            </a:r>
            <a:r>
              <a:rPr lang="en-US" altLang="ko-KR" sz="2400" dirty="0">
                <a:sym typeface="Symbol" panose="05050102010706020507" pitchFamily="18" charset="2"/>
              </a:rPr>
              <a:t></a:t>
            </a:r>
            <a:r>
              <a:rPr lang="en-US" altLang="ko-KR" sz="2400" dirty="0" err="1"/>
              <a:t>y.</a:t>
            </a:r>
            <a:r>
              <a:rPr lang="en-US" altLang="ko-KR" sz="2400" i="1" dirty="0" err="1"/>
              <a:t>E</a:t>
            </a:r>
            <a:endParaRPr lang="en-US" altLang="ko-KR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8037248-B235-4CFD-9073-6B6D9B33BE41}"/>
              </a:ext>
            </a:extLst>
          </p:cNvPr>
          <p:cNvSpPr txBox="1"/>
          <p:nvPr/>
        </p:nvSpPr>
        <p:spPr>
          <a:xfrm>
            <a:off x="5238750" y="3343276"/>
            <a:ext cx="3333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</a:rPr>
              <a:t>A function that takes a N and returns another function that takes a N and returns a N.</a:t>
            </a:r>
            <a:endParaRPr lang="en-US" i="1" baseline="-25000" dirty="0">
              <a:solidFill>
                <a:srgbClr val="0070C0"/>
              </a:solidFill>
            </a:endParaRPr>
          </a:p>
        </p:txBody>
      </p: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xmlns="" id="{E625D43E-CF6C-4D3A-AAD0-596E6EA8E8EB}"/>
              </a:ext>
            </a:extLst>
          </p:cNvPr>
          <p:cNvCxnSpPr>
            <a:stCxn id="7" idx="1"/>
          </p:cNvCxnSpPr>
          <p:nvPr/>
        </p:nvCxnSpPr>
        <p:spPr bwMode="auto">
          <a:xfrm rot="10800000">
            <a:off x="3111500" y="3492501"/>
            <a:ext cx="2127250" cy="312441"/>
          </a:xfrm>
          <a:prstGeom prst="curvedConnector3">
            <a:avLst>
              <a:gd name="adj1" fmla="val 10597"/>
            </a:avLst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7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7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7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27D448-B516-4526-B35A-040F07562151}" type="slidenum">
              <a:rPr lang="ko-KR" altLang="en-US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Formal Lamda Calculus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290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000"/>
              <a:t>Syntax of lambda expressions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&lt;lambda-expr&gt; -&gt; &lt;variable&gt;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			| &lt;constant&gt;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			| &lt;application&gt;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			| &lt;abstraction&gt;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&lt;application&gt; -&gt; </a:t>
            </a:r>
            <a:r>
              <a:rPr lang="en-US" altLang="ko-KR" sz="2000">
                <a:solidFill>
                  <a:srgbClr val="070CE5"/>
                </a:solidFill>
              </a:rPr>
              <a:t>&lt;lambda-expr&gt; &lt;lambda-expr&gt;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&lt;abstraction&gt; -&gt; </a:t>
            </a:r>
            <a:r>
              <a:rPr lang="en-US" altLang="ko-KR" sz="2000">
                <a:solidFill>
                  <a:srgbClr val="070CE5"/>
                </a:solidFill>
                <a:sym typeface="Symbol" panose="05050102010706020507" pitchFamily="18" charset="2"/>
              </a:rPr>
              <a:t></a:t>
            </a:r>
            <a:r>
              <a:rPr lang="en-US" altLang="ko-KR" sz="2000">
                <a:solidFill>
                  <a:srgbClr val="070CE5"/>
                </a:solidFill>
              </a:rPr>
              <a:t> &lt;variable&gt; . &lt;lambda-expr&gt;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/>
          </a:p>
          <a:p>
            <a:pPr eaLnBrk="1" hangingPunct="1">
              <a:lnSpc>
                <a:spcPct val="80000"/>
              </a:lnSpc>
            </a:pPr>
            <a:r>
              <a:rPr lang="en-US" altLang="ko-KR" sz="2000"/>
              <a:t>Examples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x, y, …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0, 1, false, true, …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(</a:t>
            </a:r>
            <a:r>
              <a:rPr lang="en-US" altLang="ko-KR" sz="2000">
                <a:sym typeface="Symbol" panose="05050102010706020507" pitchFamily="18" charset="2"/>
              </a:rPr>
              <a:t></a:t>
            </a:r>
            <a:r>
              <a:rPr lang="en-US" altLang="ko-KR" sz="2000"/>
              <a:t>x.x) 0, (</a:t>
            </a:r>
            <a:r>
              <a:rPr lang="en-US" altLang="ko-KR" sz="2000">
                <a:sym typeface="Symbol" panose="05050102010706020507" pitchFamily="18" charset="2"/>
              </a:rPr>
              <a:t></a:t>
            </a:r>
            <a:r>
              <a:rPr lang="en-US" altLang="ko-KR" sz="2000"/>
              <a:t>x.x) false, …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</a:t>
            </a:r>
            <a:r>
              <a:rPr lang="en-US" altLang="ko-KR" sz="2000">
                <a:sym typeface="Symbol" panose="05050102010706020507" pitchFamily="18" charset="2"/>
              </a:rPr>
              <a:t></a:t>
            </a:r>
            <a:r>
              <a:rPr lang="en-US" altLang="ko-KR" sz="2000"/>
              <a:t>x.x, …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9C357F-B949-49E2-8510-139983AC1FCD}" type="slidenum">
              <a:rPr lang="ko-KR" altLang="en-US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Exercise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898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/>
              <a:t>Extend the lambda expression syntax to include unary operators, binary operators, and if-then-else expression.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>
                <a:solidFill>
                  <a:srgbClr val="070CE5"/>
                </a:solidFill>
              </a:rPr>
              <a:t>	&lt;lambda-expr&gt; -&gt; …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>
                <a:solidFill>
                  <a:srgbClr val="070CE5"/>
                </a:solidFill>
              </a:rPr>
              <a:t>		| &lt;unary-opr&gt; &lt;lambda-expr&gt;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>
                <a:solidFill>
                  <a:srgbClr val="070CE5"/>
                </a:solidFill>
              </a:rPr>
              <a:t>		| &lt;lambda-expr&gt; &lt;binary-opr&gt; &lt;lambda-expr&gt;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>
                <a:solidFill>
                  <a:srgbClr val="070CE5"/>
                </a:solidFill>
              </a:rPr>
              <a:t>		| </a:t>
            </a:r>
            <a:r>
              <a:rPr lang="en-US" altLang="ko-KR" sz="2000" b="1">
                <a:solidFill>
                  <a:srgbClr val="070CE5"/>
                </a:solidFill>
              </a:rPr>
              <a:t>if</a:t>
            </a:r>
            <a:r>
              <a:rPr lang="en-US" altLang="ko-KR" sz="2000">
                <a:solidFill>
                  <a:srgbClr val="070CE5"/>
                </a:solidFill>
              </a:rPr>
              <a:t> &lt;lambda-expr&gt; </a:t>
            </a:r>
            <a:r>
              <a:rPr lang="en-US" altLang="ko-KR" sz="2000" b="1">
                <a:solidFill>
                  <a:srgbClr val="070CE5"/>
                </a:solidFill>
              </a:rPr>
              <a:t>then</a:t>
            </a:r>
            <a:r>
              <a:rPr lang="en-US" altLang="ko-KR" sz="2000">
                <a:solidFill>
                  <a:srgbClr val="070CE5"/>
                </a:solidFill>
              </a:rPr>
              <a:t> &lt;lambda-expr&gt; </a:t>
            </a:r>
            <a:r>
              <a:rPr lang="en-US" altLang="ko-KR" sz="2000" b="1">
                <a:solidFill>
                  <a:srgbClr val="070CE5"/>
                </a:solidFill>
              </a:rPr>
              <a:t>else</a:t>
            </a:r>
            <a:r>
              <a:rPr lang="en-US" altLang="ko-KR" sz="2000">
                <a:solidFill>
                  <a:srgbClr val="070CE5"/>
                </a:solidFill>
              </a:rPr>
              <a:t> &lt;lambda-expr&gt;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000">
              <a:solidFill>
                <a:srgbClr val="070CE5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 sz="2400"/>
              <a:t>Examples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	-x, x + y, </a:t>
            </a:r>
            <a:r>
              <a:rPr lang="en-US" altLang="ko-KR" sz="2400" b="1"/>
              <a:t>if</a:t>
            </a:r>
            <a:r>
              <a:rPr lang="en-US" altLang="ko-KR" sz="2400"/>
              <a:t> x &gt; 0 </a:t>
            </a:r>
            <a:r>
              <a:rPr lang="en-US" altLang="ko-KR" sz="2400" b="1"/>
              <a:t>then</a:t>
            </a:r>
            <a:r>
              <a:rPr lang="en-US" altLang="ko-KR" sz="2400"/>
              <a:t> 1 </a:t>
            </a:r>
            <a:r>
              <a:rPr lang="en-US" altLang="ko-KR" sz="2400" b="1"/>
              <a:t>else</a:t>
            </a:r>
            <a:r>
              <a:rPr lang="en-US" altLang="ko-KR" sz="2400"/>
              <a:t> -1,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B0F60-AD10-40C2-87E4-17DD4A11F95D}" type="slidenum">
              <a:rPr lang="ko-KR" altLang="en-US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Exercise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916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ko-KR" sz="2800"/>
              <a:t>Define a lambda abstraction of the following function, f : </a:t>
            </a:r>
            <a:r>
              <a:rPr lang="en-US" altLang="ko-KR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ko-KR" sz="2800"/>
              <a:t> </a:t>
            </a:r>
            <a:r>
              <a:rPr lang="en-US" altLang="ko-KR" sz="2800">
                <a:sym typeface="Symbol" panose="05050102010706020507" pitchFamily="18" charset="2"/>
              </a:rPr>
              <a:t></a:t>
            </a:r>
            <a:r>
              <a:rPr lang="en-US" altLang="ko-KR" sz="2800"/>
              <a:t> </a:t>
            </a:r>
            <a:r>
              <a:rPr lang="en-US" altLang="ko-KR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ko-KR" sz="2800"/>
              <a:t>, defined as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ko-KR" sz="9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ko-KR" sz="2800"/>
              <a:t>	</a:t>
            </a:r>
            <a:r>
              <a:rPr lang="en-US" altLang="ko-KR" sz="2800" i="1"/>
              <a:t>f</a:t>
            </a:r>
            <a:r>
              <a:rPr lang="en-US" altLang="ko-KR" sz="2800"/>
              <a:t>(</a:t>
            </a:r>
            <a:r>
              <a:rPr lang="en-US" altLang="ko-KR" sz="2800" i="1"/>
              <a:t>x</a:t>
            </a:r>
            <a:r>
              <a:rPr lang="en-US" altLang="ko-KR" sz="2800"/>
              <a:t>) =     0                     if </a:t>
            </a:r>
            <a:r>
              <a:rPr lang="en-US" altLang="ko-KR" sz="2800" i="1"/>
              <a:t>x</a:t>
            </a:r>
            <a:r>
              <a:rPr lang="en-US" altLang="ko-KR" sz="2800"/>
              <a:t> = 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ko-KR" sz="2800"/>
              <a:t>                 </a:t>
            </a:r>
            <a:r>
              <a:rPr lang="en-US" altLang="ko-KR" sz="2800" i="1"/>
              <a:t>x</a:t>
            </a:r>
            <a:r>
              <a:rPr lang="en-US" altLang="ko-KR" sz="2800" baseline="30000"/>
              <a:t>2</a:t>
            </a:r>
            <a:r>
              <a:rPr lang="en-US" altLang="ko-KR" sz="2800"/>
              <a:t>sin(1/</a:t>
            </a:r>
            <a:r>
              <a:rPr lang="en-US" altLang="ko-KR" sz="2800" i="1"/>
              <a:t>x</a:t>
            </a:r>
            <a:r>
              <a:rPr lang="en-US" altLang="ko-KR" sz="2800" baseline="30000"/>
              <a:t>2</a:t>
            </a:r>
            <a:r>
              <a:rPr lang="en-US" altLang="ko-KR" sz="2800"/>
              <a:t>)      if </a:t>
            </a:r>
            <a:r>
              <a:rPr lang="en-US" altLang="ko-KR" sz="2800" i="1"/>
              <a:t>x</a:t>
            </a:r>
            <a:r>
              <a:rPr lang="en-US" altLang="ko-KR" sz="2800"/>
              <a:t> != 0</a:t>
            </a:r>
          </a:p>
        </p:txBody>
      </p:sp>
      <p:sp>
        <p:nvSpPr>
          <p:cNvPr id="28677" name="AutoShape 4"/>
          <p:cNvSpPr>
            <a:spLocks/>
          </p:cNvSpPr>
          <p:nvPr/>
        </p:nvSpPr>
        <p:spPr bwMode="auto">
          <a:xfrm>
            <a:off x="1935163" y="3016250"/>
            <a:ext cx="88900" cy="606425"/>
          </a:xfrm>
          <a:prstGeom prst="leftBrace">
            <a:avLst>
              <a:gd name="adj1" fmla="val 5684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Char char="•"/>
            </a:pPr>
            <a:endParaRPr lang="en-US" altLang="en-US" sz="1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137884-B9FF-4FD1-95FD-212C605165F0}" type="slidenum">
              <a:rPr lang="ko-KR" altLang="en-US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Local Definition: Let Expression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389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&lt;lambda-expr&gt; -&gt; …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| </a:t>
            </a:r>
            <a:r>
              <a:rPr lang="en-US" altLang="ko-KR" sz="2400" b="1" dirty="0"/>
              <a:t>let</a:t>
            </a:r>
            <a:r>
              <a:rPr lang="en-US" altLang="ko-KR" sz="2400" dirty="0"/>
              <a:t> &lt;name&gt; = &lt;lambda-expr&gt; </a:t>
            </a:r>
            <a:r>
              <a:rPr lang="en-US" altLang="ko-KR" sz="2400" b="1" dirty="0"/>
              <a:t>in</a:t>
            </a:r>
            <a:r>
              <a:rPr lang="en-US" altLang="ko-KR" sz="2400" dirty="0"/>
              <a:t> &lt;lambda-expr&gt;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Examples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</a:t>
            </a:r>
            <a:r>
              <a:rPr lang="en-US" altLang="ko-KR" sz="2400" b="1" dirty="0"/>
              <a:t>let</a:t>
            </a:r>
            <a:r>
              <a:rPr lang="en-US" altLang="ko-KR" sz="2400" dirty="0"/>
              <a:t> x = 10 </a:t>
            </a:r>
            <a:r>
              <a:rPr lang="en-US" altLang="ko-KR" sz="2400" b="1" dirty="0"/>
              <a:t>in</a:t>
            </a:r>
            <a:r>
              <a:rPr lang="en-US" altLang="ko-KR" sz="2400" dirty="0"/>
              <a:t> x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</a:t>
            </a:r>
            <a:r>
              <a:rPr lang="en-US" altLang="ko-KR" sz="2400" b="1" dirty="0"/>
              <a:t>let</a:t>
            </a:r>
            <a:r>
              <a:rPr lang="en-US" altLang="ko-KR" sz="2400" dirty="0"/>
              <a:t> </a:t>
            </a:r>
            <a:r>
              <a:rPr lang="en-US" altLang="ko-KR" sz="2400" dirty="0" err="1"/>
              <a:t>incr</a:t>
            </a:r>
            <a:r>
              <a:rPr lang="en-US" altLang="ko-KR" sz="2400" dirty="0"/>
              <a:t> = </a:t>
            </a:r>
            <a:r>
              <a:rPr lang="en-US" altLang="ko-KR" sz="2400" dirty="0">
                <a:sym typeface="Symbol" panose="05050102010706020507" pitchFamily="18" charset="2"/>
              </a:rPr>
              <a:t></a:t>
            </a:r>
            <a:r>
              <a:rPr lang="en-US" altLang="ko-KR" sz="2400" dirty="0"/>
              <a:t>x.x+1 </a:t>
            </a:r>
            <a:r>
              <a:rPr lang="en-US" altLang="ko-KR" sz="2400" b="1" dirty="0"/>
              <a:t>in</a:t>
            </a:r>
            <a:r>
              <a:rPr lang="en-US" altLang="ko-KR" sz="2400" dirty="0"/>
              <a:t> </a:t>
            </a:r>
            <a:r>
              <a:rPr lang="en-US" altLang="ko-KR" sz="2400" dirty="0" err="1"/>
              <a:t>incr</a:t>
            </a:r>
            <a:r>
              <a:rPr lang="en-US" altLang="ko-KR" sz="2400" dirty="0"/>
              <a:t> 10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</a:t>
            </a:r>
            <a:r>
              <a:rPr lang="en-US" altLang="ko-KR" sz="2400" b="1" dirty="0"/>
              <a:t>let</a:t>
            </a:r>
            <a:r>
              <a:rPr lang="en-US" altLang="ko-KR" sz="2400" dirty="0"/>
              <a:t> f = </a:t>
            </a:r>
            <a:r>
              <a:rPr lang="en-US" altLang="ko-KR" sz="2400" dirty="0">
                <a:sym typeface="Symbol" panose="05050102010706020507" pitchFamily="18" charset="2"/>
              </a:rPr>
              <a:t></a:t>
            </a:r>
            <a:r>
              <a:rPr lang="en-US" altLang="ko-KR" sz="2400" dirty="0" err="1"/>
              <a:t>x.</a:t>
            </a:r>
            <a:r>
              <a:rPr lang="en-US" altLang="ko-KR" sz="2400" b="1" dirty="0" err="1"/>
              <a:t>if</a:t>
            </a:r>
            <a:r>
              <a:rPr lang="en-US" altLang="ko-KR" sz="2400" dirty="0"/>
              <a:t> x == 0 </a:t>
            </a:r>
            <a:r>
              <a:rPr lang="en-US" altLang="ko-KR" sz="2400" b="1" dirty="0"/>
              <a:t>then</a:t>
            </a:r>
            <a:r>
              <a:rPr lang="en-US" altLang="ko-KR" sz="2400" dirty="0"/>
              <a:t> 1 </a:t>
            </a:r>
            <a:r>
              <a:rPr lang="en-US" altLang="ko-KR" sz="2400" b="1" dirty="0"/>
              <a:t>else</a:t>
            </a:r>
            <a:r>
              <a:rPr lang="en-US" altLang="ko-KR" sz="2400" dirty="0"/>
              <a:t> x * f (x – 1)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b="1" dirty="0"/>
              <a:t>         in</a:t>
            </a:r>
            <a:r>
              <a:rPr lang="en-US" altLang="ko-KR" sz="2400" dirty="0"/>
              <a:t> f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8DCCF94-5ADA-4A75-B761-C7C5DD2DF9CC}"/>
              </a:ext>
            </a:extLst>
          </p:cNvPr>
          <p:cNvSpPr txBox="1"/>
          <p:nvPr/>
        </p:nvSpPr>
        <p:spPr>
          <a:xfrm>
            <a:off x="3780338" y="3417749"/>
            <a:ext cx="4127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</a:rPr>
              <a:t>fancy way of saying 10 and 11, respectively</a:t>
            </a:r>
          </a:p>
        </p:txBody>
      </p:sp>
      <p:cxnSp>
        <p:nvCxnSpPr>
          <p:cNvPr id="4" name="Connector: Curved 3">
            <a:extLst>
              <a:ext uri="{FF2B5EF4-FFF2-40B4-BE49-F238E27FC236}">
                <a16:creationId xmlns:a16="http://schemas.microsoft.com/office/drawing/2014/main" xmlns="" id="{8B619E76-D664-45FB-9D7D-21FB327514CD}"/>
              </a:ext>
            </a:extLst>
          </p:cNvPr>
          <p:cNvCxnSpPr>
            <a:stCxn id="2" idx="1"/>
          </p:cNvCxnSpPr>
          <p:nvPr/>
        </p:nvCxnSpPr>
        <p:spPr bwMode="auto">
          <a:xfrm rot="10800000" flipV="1">
            <a:off x="2853664" y="3587026"/>
            <a:ext cx="926674" cy="174902"/>
          </a:xfrm>
          <a:prstGeom prst="curvedConnector3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xmlns="" id="{BF8563DD-BBE4-440F-9E63-3925A6EB724D}"/>
              </a:ext>
            </a:extLst>
          </p:cNvPr>
          <p:cNvCxnSpPr/>
          <p:nvPr/>
        </p:nvCxnSpPr>
        <p:spPr bwMode="auto">
          <a:xfrm rot="5400000">
            <a:off x="3414211" y="3595091"/>
            <a:ext cx="374192" cy="358062"/>
          </a:xfrm>
          <a:prstGeom prst="curvedConnector3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0AA0CB5-BBEB-4210-A2F5-E57F65004A32}"/>
              </a:ext>
            </a:extLst>
          </p:cNvPr>
          <p:cNvSpPr txBox="1"/>
          <p:nvPr/>
        </p:nvSpPr>
        <p:spPr>
          <a:xfrm>
            <a:off x="2655267" y="5134436"/>
            <a:ext cx="3834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</a:rPr>
              <a:t>Q: value denoted by this let expression?</a:t>
            </a: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xmlns="" id="{BC4AC5A8-B7B2-4F9A-B5E8-22F2DB4A4544}"/>
              </a:ext>
            </a:extLst>
          </p:cNvPr>
          <p:cNvCxnSpPr>
            <a:stCxn id="11" idx="1"/>
          </p:cNvCxnSpPr>
          <p:nvPr/>
        </p:nvCxnSpPr>
        <p:spPr bwMode="auto">
          <a:xfrm rot="10800000">
            <a:off x="2330451" y="4864101"/>
            <a:ext cx="324817" cy="439613"/>
          </a:xfrm>
          <a:prstGeom prst="curvedConnector2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C8ED77-0724-4B72-A295-CDED2F9C977C}" type="slidenum">
              <a:rPr lang="ko-KR" altLang="en-US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Exercise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2552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400" dirty="0"/>
              <a:t>In lambda notation, define higher-order functions of function composition, construction, and apply-to-all. For construction and apply-to-all, you may use Haskell lists operators and functions, such as: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/>
              <a:t>[] – empty list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/>
              <a:t>: – concatenation of element and list, e.g., 1 : [2] </a:t>
            </a:r>
            <a:r>
              <a:rPr lang="en-US" altLang="ko-KR" sz="2000" dirty="0">
                <a:sym typeface="Symbol" panose="05050102010706020507" pitchFamily="18" charset="2"/>
              </a:rPr>
              <a:t></a:t>
            </a:r>
            <a:r>
              <a:rPr lang="en-US" altLang="ko-KR" sz="2000" dirty="0"/>
              <a:t> [1, 2]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/>
              <a:t>length – number of elements in a list, e.g., length [2, 3] </a:t>
            </a:r>
            <a:r>
              <a:rPr lang="en-US" altLang="ko-KR" sz="2000" dirty="0">
                <a:sym typeface="Symbol" panose="05050102010706020507" pitchFamily="18" charset="2"/>
              </a:rPr>
              <a:t> 2</a:t>
            </a:r>
            <a:endParaRPr lang="en-US" altLang="ko-KR" sz="2000" dirty="0"/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/>
              <a:t>head – first element of a list, e.g., head [1, 2] </a:t>
            </a:r>
            <a:r>
              <a:rPr lang="en-US" altLang="ko-KR" sz="2000" dirty="0">
                <a:sym typeface="Symbol" panose="05050102010706020507" pitchFamily="18" charset="2"/>
              </a:rPr>
              <a:t> 1</a:t>
            </a:r>
            <a:endParaRPr lang="en-US" altLang="ko-KR" sz="2000" dirty="0"/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/>
              <a:t>tail – list containing all elements except for the first, e.g.,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 		      tail [1, 2, 3] </a:t>
            </a:r>
            <a:r>
              <a:rPr lang="en-US" altLang="ko-KR" sz="2000" dirty="0">
                <a:sym typeface="Symbol" panose="05050102010706020507" pitchFamily="18" charset="2"/>
              </a:rPr>
              <a:t> [2, 3], </a:t>
            </a:r>
            <a:r>
              <a:rPr lang="en-US" altLang="ko-KR" sz="2000" dirty="0"/>
              <a:t>tail [1] </a:t>
            </a:r>
            <a:r>
              <a:rPr lang="en-US" altLang="ko-KR" sz="2000" dirty="0">
                <a:sym typeface="Symbol" panose="05050102010706020507" pitchFamily="18" charset="2"/>
              </a:rPr>
              <a:t> []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2783AD-CD6F-4356-8AC9-8BA02E2CAA1B}" type="slidenum">
              <a:rPr lang="ko-KR" altLang="en-US"/>
              <a:pPr>
                <a:defRPr/>
              </a:pPr>
              <a:t>27</a:t>
            </a:fld>
            <a:endParaRPr lang="en-US" altLang="ko-KR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In Sum, Fundamentals of FPL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767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/>
              <a:t>The objective of the design of a FPL is to mimic mathematical functions to the greatest extent possible.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/>
              <a:t>The basic process of computation is fundamentally different in a FPL than in an imperative language.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/>
              <a:t>In an imperative language, operations are done and the results are stored in variables for later 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/>
              <a:t>Management of variables is a constant concern and source of complexity for imperative programming.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/>
              <a:t>In an FPL, variables are not necessary, as is the case in mathematics.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4B34C1-5203-4FAC-9CF9-54F062756387}" type="slidenum">
              <a:rPr lang="ko-KR" altLang="en-US"/>
              <a:pPr>
                <a:defRPr/>
              </a:pPr>
              <a:t>28</a:t>
            </a:fld>
            <a:endParaRPr lang="en-US" altLang="ko-KR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Fundamentals of FPL (Cont.)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76700"/>
          </a:xfrm>
        </p:spPr>
        <p:txBody>
          <a:bodyPr/>
          <a:lstStyle/>
          <a:p>
            <a:pPr eaLnBrk="1" hangingPunct="1"/>
            <a:r>
              <a:rPr lang="en-US" altLang="ko-KR" dirty="0"/>
              <a:t>In an FPL, the evaluation of a function always produces the same result given the same parameters.</a:t>
            </a:r>
          </a:p>
          <a:p>
            <a:pPr lvl="1" eaLnBrk="1" hangingPunct="1"/>
            <a:r>
              <a:rPr lang="en-US" altLang="ko-KR" dirty="0"/>
              <a:t>This is called </a:t>
            </a:r>
            <a:r>
              <a:rPr lang="en-US" altLang="ko-KR" dirty="0">
                <a:solidFill>
                  <a:srgbClr val="070CE5"/>
                </a:solidFill>
              </a:rPr>
              <a:t>referential transparency.</a:t>
            </a:r>
          </a:p>
          <a:p>
            <a:pPr lvl="1" eaLnBrk="1" hangingPunct="1">
              <a:buFont typeface="Symbol" panose="05050102010706020507" pitchFamily="18" charset="2"/>
              <a:buChar char="Þ"/>
            </a:pPr>
            <a:r>
              <a:rPr lang="en-US" altLang="ko-KR" dirty="0"/>
              <a:t> Equational reasoning (substitution of equals for equals)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35B9BD-E806-42E7-BA40-1E7EF0A83B07}" type="slidenum">
              <a:rPr lang="ko-KR" altLang="en-US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Outline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pPr eaLnBrk="1" hangingPunct="1"/>
            <a:r>
              <a:rPr lang="en-US" altLang="ko-KR"/>
              <a:t>Imperative vs. functional programming</a:t>
            </a:r>
          </a:p>
          <a:p>
            <a:pPr eaLnBrk="1" hangingPunct="1"/>
            <a:r>
              <a:rPr lang="en-US" altLang="ko-KR"/>
              <a:t>Functions and lambda calculus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1938D7-DDD9-4B2A-991B-8A66C39FA7EB}" type="slidenum">
              <a:rPr lang="ko-KR" altLang="en-US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Imperative Programming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400"/>
              <a:t>Relies on modifying on a </a:t>
            </a:r>
            <a:r>
              <a:rPr lang="en-US" altLang="ko-KR" sz="2400" i="1">
                <a:solidFill>
                  <a:srgbClr val="070CE5"/>
                </a:solidFill>
              </a:rPr>
              <a:t>state</a:t>
            </a:r>
            <a:r>
              <a:rPr lang="en-US" altLang="ko-KR" sz="2400"/>
              <a:t> by using a sequence of </a:t>
            </a:r>
            <a:r>
              <a:rPr lang="en-US" altLang="ko-KR" sz="2400" i="1">
                <a:solidFill>
                  <a:srgbClr val="070CE5"/>
                </a:solidFill>
              </a:rPr>
              <a:t>commands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400"/>
              <a:t>The state is modified by </a:t>
            </a:r>
            <a:r>
              <a:rPr lang="en-US" altLang="ko-KR" sz="2400" i="1">
                <a:solidFill>
                  <a:srgbClr val="070CE5"/>
                </a:solidFill>
              </a:rPr>
              <a:t>assignment</a:t>
            </a:r>
            <a:r>
              <a:rPr lang="en-US" altLang="ko-KR" sz="2400"/>
              <a:t> command.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	E.g., v = E or v := 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400"/>
              <a:t>Commands can be: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/>
              <a:t>Sequenced, e.g., C1 ; C2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/>
              <a:t>Conditionally executed, e.g., if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/>
              <a:t>Repeated, e.g., while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400"/>
              <a:t>Programs are a series of instructions on how to modify the state.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400"/>
              <a:t>Imperative (or procedural) languages, e.g., Fortran, Pascal, and C, support this style of programming.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497300-4E15-4652-B910-AD7A249D8C0D}" type="slidenum">
              <a:rPr lang="ko-KR" altLang="en-US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An Abstract View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876675"/>
          </a:xfrm>
        </p:spPr>
        <p:txBody>
          <a:bodyPr/>
          <a:lstStyle/>
          <a:p>
            <a:pPr eaLnBrk="1" hangingPunct="1"/>
            <a:r>
              <a:rPr lang="en-US" altLang="ko-KR"/>
              <a:t>A program execution can be modeled as a sequence of state changes starting from an initial state.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/>
              <a:t>	s</a:t>
            </a:r>
            <a:r>
              <a:rPr lang="en-US" altLang="ko-KR" baseline="-25000"/>
              <a:t>0</a:t>
            </a:r>
            <a:r>
              <a:rPr lang="en-US" altLang="ko-KR"/>
              <a:t> </a:t>
            </a:r>
            <a:r>
              <a:rPr lang="en-US" altLang="ko-KR">
                <a:sym typeface="Symbol" panose="05050102010706020507" pitchFamily="18" charset="2"/>
              </a:rPr>
              <a:t></a:t>
            </a:r>
            <a:r>
              <a:rPr lang="en-US" altLang="ko-KR"/>
              <a:t> s</a:t>
            </a:r>
            <a:r>
              <a:rPr lang="en-US" altLang="ko-KR" baseline="-25000"/>
              <a:t>1</a:t>
            </a:r>
            <a:r>
              <a:rPr lang="en-US" altLang="ko-KR"/>
              <a:t> </a:t>
            </a:r>
            <a:r>
              <a:rPr lang="en-US" altLang="ko-KR">
                <a:sym typeface="Symbol" panose="05050102010706020507" pitchFamily="18" charset="2"/>
              </a:rPr>
              <a:t></a:t>
            </a:r>
            <a:r>
              <a:rPr lang="en-US" altLang="ko-KR"/>
              <a:t> s</a:t>
            </a:r>
            <a:r>
              <a:rPr lang="en-US" altLang="ko-KR" baseline="-25000"/>
              <a:t>2</a:t>
            </a:r>
            <a:r>
              <a:rPr lang="en-US" altLang="ko-KR"/>
              <a:t> </a:t>
            </a:r>
            <a:r>
              <a:rPr lang="en-US" altLang="ko-KR">
                <a:sym typeface="Symbol" panose="05050102010706020507" pitchFamily="18" charset="2"/>
              </a:rPr>
              <a:t></a:t>
            </a:r>
            <a:r>
              <a:rPr lang="en-US" altLang="ko-KR"/>
              <a:t> … </a:t>
            </a:r>
            <a:r>
              <a:rPr lang="en-US" altLang="ko-KR">
                <a:sym typeface="Symbol" panose="05050102010706020507" pitchFamily="18" charset="2"/>
              </a:rPr>
              <a:t></a:t>
            </a:r>
            <a:r>
              <a:rPr lang="en-US" altLang="ko-KR"/>
              <a:t> s</a:t>
            </a:r>
            <a:r>
              <a:rPr lang="en-US" altLang="ko-KR" baseline="-25000"/>
              <a:t>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123E9E-6CAC-4880-A75E-D8FC111A4044}" type="slidenum">
              <a:rPr lang="ko-KR" altLang="en-US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Functional Programming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43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/>
              <a:t>A functional program is simply an </a:t>
            </a:r>
            <a:r>
              <a:rPr lang="en-US" altLang="ko-KR" sz="2400">
                <a:solidFill>
                  <a:srgbClr val="070CE5"/>
                </a:solidFill>
              </a:rPr>
              <a:t>expression</a:t>
            </a:r>
            <a:r>
              <a:rPr lang="en-US" altLang="ko-KR" sz="2400"/>
              <a:t>, and executing the program means </a:t>
            </a:r>
            <a:r>
              <a:rPr lang="en-US" altLang="ko-KR" sz="2400">
                <a:solidFill>
                  <a:srgbClr val="070CE5"/>
                </a:solidFill>
              </a:rPr>
              <a:t>evaluating</a:t>
            </a:r>
            <a:r>
              <a:rPr lang="en-US" altLang="ko-KR" sz="2400"/>
              <a:t> the expression.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>
                <a:solidFill>
                  <a:srgbClr val="FF0000"/>
                </a:solidFill>
              </a:rPr>
              <a:t>No state, i.e.,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/>
              <a:t>No assignment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/>
              <a:t>No sequencing and repetition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/>
              <a:t>On the positive side, one can have: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>
                <a:solidFill>
                  <a:srgbClr val="070CE5"/>
                </a:solidFill>
              </a:rPr>
              <a:t>Recursive functions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/>
              <a:t>Flexibility, e.g., </a:t>
            </a:r>
            <a:r>
              <a:rPr lang="en-US" altLang="ko-KR" sz="2000">
                <a:solidFill>
                  <a:srgbClr val="070CE5"/>
                </a:solidFill>
              </a:rPr>
              <a:t>higher-order functions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/>
              <a:t>Functional languages, e.g., Common Lisp, Scheme, SML, Haskell, F# support this style of programming.</a:t>
            </a:r>
          </a:p>
          <a:p>
            <a:pPr lvl="1" eaLnBrk="1" hangingPunct="1">
              <a:lnSpc>
                <a:spcPct val="90000"/>
              </a:lnSpc>
            </a:pPr>
            <a:endParaRPr lang="en-US" altLang="ko-KR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8F45E9-0DC1-49C0-B0F4-C103DADD766E}" type="slidenum">
              <a:rPr lang="ko-KR" altLang="en-US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Example --- Factorial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3359150"/>
            <a:ext cx="5722938" cy="294005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In C, factorial function is written imperatively as: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600" dirty="0"/>
              <a:t>     </a:t>
            </a:r>
            <a:r>
              <a:rPr lang="en-US" altLang="ko-KR" sz="1800" b="1" dirty="0" err="1"/>
              <a:t>int</a:t>
            </a:r>
            <a:r>
              <a:rPr lang="en-US" altLang="ko-KR" sz="1800" dirty="0"/>
              <a:t> fact(</a:t>
            </a:r>
            <a:r>
              <a:rPr lang="en-US" altLang="ko-KR" sz="1800" b="1" dirty="0" err="1"/>
              <a:t>int</a:t>
            </a:r>
            <a:r>
              <a:rPr lang="en-US" altLang="ko-KR" sz="1800" dirty="0"/>
              <a:t> x) {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dirty="0"/>
              <a:t>       </a:t>
            </a:r>
            <a:r>
              <a:rPr lang="en-US" altLang="ko-KR" sz="1800" b="1" dirty="0" err="1"/>
              <a:t>int</a:t>
            </a:r>
            <a:r>
              <a:rPr lang="en-US" altLang="ko-KR" sz="1800" dirty="0"/>
              <a:t> r = 1;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dirty="0"/>
              <a:t>       </a:t>
            </a:r>
            <a:r>
              <a:rPr lang="en-US" altLang="ko-KR" sz="1800" b="1" dirty="0"/>
              <a:t>while</a:t>
            </a:r>
            <a:r>
              <a:rPr lang="en-US" altLang="ko-KR" sz="1800" dirty="0"/>
              <a:t> (x &gt; 0) {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dirty="0"/>
              <a:t>         r = r * x;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dirty="0"/>
              <a:t>         x = x - 1;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dirty="0"/>
              <a:t>        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dirty="0"/>
              <a:t>	  </a:t>
            </a:r>
            <a:r>
              <a:rPr lang="en-US" altLang="ko-KR" sz="1800" b="1" dirty="0"/>
              <a:t>return</a:t>
            </a:r>
            <a:r>
              <a:rPr lang="en-US" altLang="ko-KR" sz="1800" dirty="0"/>
              <a:t> r;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dirty="0"/>
              <a:t>     }</a:t>
            </a:r>
          </a:p>
        </p:txBody>
      </p:sp>
      <p:grpSp>
        <p:nvGrpSpPr>
          <p:cNvPr id="12293" name="Group 11"/>
          <p:cNvGrpSpPr>
            <a:grpSpLocks/>
          </p:cNvGrpSpPr>
          <p:nvPr/>
        </p:nvGrpSpPr>
        <p:grpSpPr bwMode="auto">
          <a:xfrm>
            <a:off x="646113" y="1817688"/>
            <a:ext cx="7042150" cy="1479550"/>
            <a:chOff x="407" y="1145"/>
            <a:chExt cx="4436" cy="932"/>
          </a:xfrm>
        </p:grpSpPr>
        <p:sp>
          <p:nvSpPr>
            <p:cNvPr id="108550" name="Rectangle 6"/>
            <p:cNvSpPr>
              <a:spLocks noChangeArrowheads="1"/>
            </p:cNvSpPr>
            <p:nvPr/>
          </p:nvSpPr>
          <p:spPr bwMode="auto">
            <a:xfrm>
              <a:off x="407" y="1145"/>
              <a:ext cx="4436" cy="932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buClr>
                  <a:schemeClr val="bg2"/>
                </a:buClr>
                <a:buSzPct val="75000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>
                <a:buClr>
                  <a:schemeClr val="accent2"/>
                </a:buClr>
                <a:buSzPct val="80000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>
                <a:buClr>
                  <a:schemeClr val="bg2"/>
                </a:buClr>
                <a:buSzPct val="65000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>
                <a:buClr>
                  <a:schemeClr val="accent2"/>
                </a:buClr>
                <a:buSzPct val="70000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>
                <a:buClr>
                  <a:schemeClr val="bg2"/>
                </a:buClr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None/>
                <a:defRPr/>
              </a:pPr>
              <a:r>
                <a:rPr lang="en-US" altLang="ko-KR" sz="1800"/>
                <a:t>In Mathematics, factorial function, </a:t>
              </a:r>
              <a:r>
                <a:rPr lang="en-US" altLang="ko-KR" sz="1800" i="1"/>
                <a:t>f</a:t>
              </a:r>
              <a:r>
                <a:rPr lang="en-US" altLang="ko-KR" sz="1800"/>
                <a:t> : </a:t>
              </a:r>
              <a:r>
                <a:rPr lang="en-US" altLang="ko-KR" sz="1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N</a:t>
              </a:r>
              <a:r>
                <a:rPr lang="en-US" altLang="ko-KR" sz="1800"/>
                <a:t> </a:t>
              </a:r>
              <a:r>
                <a:rPr lang="en-US" altLang="ko-KR" sz="1800">
                  <a:sym typeface="Symbol" panose="05050102010706020507" pitchFamily="18" charset="2"/>
                </a:rPr>
                <a:t></a:t>
              </a:r>
              <a:r>
                <a:rPr lang="en-US" altLang="ko-KR" sz="1800"/>
                <a:t> </a:t>
              </a:r>
              <a:r>
                <a:rPr lang="en-US" altLang="ko-KR" sz="1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N</a:t>
              </a:r>
              <a:r>
                <a:rPr lang="en-US" altLang="ko-KR" sz="1800"/>
                <a:t>, is defined as:</a:t>
              </a:r>
            </a:p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None/>
                <a:defRPr/>
              </a:pPr>
              <a:endParaRPr lang="en-US" altLang="ko-KR" sz="800"/>
            </a:p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None/>
                <a:defRPr/>
              </a:pPr>
              <a:r>
                <a:rPr lang="en-US" altLang="ko-KR" sz="1800"/>
                <a:t>        	1                  if </a:t>
              </a:r>
              <a:r>
                <a:rPr lang="en-US" altLang="ko-KR" sz="1800" i="1"/>
                <a:t>x</a:t>
              </a:r>
              <a:r>
                <a:rPr lang="en-US" altLang="ko-KR" sz="1800"/>
                <a:t> = 0</a:t>
              </a:r>
            </a:p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None/>
                <a:defRPr/>
              </a:pPr>
              <a:r>
                <a:rPr lang="en-US" altLang="ko-KR" sz="1800"/>
                <a:t>           	x * </a:t>
              </a:r>
              <a:r>
                <a:rPr lang="en-US" altLang="ko-KR" sz="1800" i="1"/>
                <a:t>f</a:t>
              </a:r>
              <a:r>
                <a:rPr lang="en-US" altLang="ko-KR" sz="1800"/>
                <a:t>(</a:t>
              </a:r>
              <a:r>
                <a:rPr lang="en-US" altLang="ko-KR" sz="1800" i="1"/>
                <a:t>x-1</a:t>
              </a:r>
              <a:r>
                <a:rPr lang="en-US" altLang="ko-KR" sz="1800"/>
                <a:t>)      otherwise</a:t>
              </a:r>
              <a:endParaRPr lang="en-US" altLang="ko-KR" sz="1600"/>
            </a:p>
          </p:txBody>
        </p:sp>
        <p:sp>
          <p:nvSpPr>
            <p:cNvPr id="12297" name="AutoShape 7"/>
            <p:cNvSpPr>
              <a:spLocks/>
            </p:cNvSpPr>
            <p:nvPr/>
          </p:nvSpPr>
          <p:spPr bwMode="auto">
            <a:xfrm>
              <a:off x="918" y="1522"/>
              <a:ext cx="82" cy="381"/>
            </a:xfrm>
            <a:prstGeom prst="leftBrace">
              <a:avLst>
                <a:gd name="adj1" fmla="val 3872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 eaLnBrk="1" latinLnBrk="1" hangingPunct="1">
                <a:buClrTx/>
                <a:buSzTx/>
                <a:buFont typeface="Wingdings" panose="05000000000000000000" pitchFamily="2" charset="2"/>
                <a:buChar char="•"/>
              </a:pPr>
              <a:endParaRPr lang="en-US" altLang="en-US" sz="1800"/>
            </a:p>
          </p:txBody>
        </p:sp>
        <p:sp>
          <p:nvSpPr>
            <p:cNvPr id="12298" name="Text Box 8"/>
            <p:cNvSpPr txBox="1">
              <a:spLocks noChangeArrowheads="1"/>
            </p:cNvSpPr>
            <p:nvPr/>
          </p:nvSpPr>
          <p:spPr bwMode="auto">
            <a:xfrm>
              <a:off x="496" y="1590"/>
              <a:ext cx="4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 eaLnBrk="1" latinLnBrk="1" hangingPunct="1">
                <a:buClrTx/>
                <a:buSzTx/>
                <a:buFont typeface="Wingdings" panose="05000000000000000000" pitchFamily="2" charset="2"/>
                <a:buNone/>
              </a:pPr>
              <a:r>
                <a:rPr lang="en-US" altLang="ko-KR" sz="1800" i="1"/>
                <a:t>f</a:t>
              </a:r>
              <a:r>
                <a:rPr lang="en-US" altLang="ko-KR" sz="1800"/>
                <a:t>(</a:t>
              </a:r>
              <a:r>
                <a:rPr lang="en-US" altLang="ko-KR" sz="1800" i="1"/>
                <a:t>x</a:t>
              </a:r>
              <a:r>
                <a:rPr lang="en-US" altLang="ko-KR" sz="1800"/>
                <a:t>) =</a:t>
              </a:r>
            </a:p>
          </p:txBody>
        </p:sp>
      </p:grpSp>
      <p:sp>
        <p:nvSpPr>
          <p:cNvPr id="12294" name="Line 12"/>
          <p:cNvSpPr>
            <a:spLocks noChangeShapeType="1"/>
          </p:cNvSpPr>
          <p:nvPr/>
        </p:nvSpPr>
        <p:spPr bwMode="auto">
          <a:xfrm>
            <a:off x="5902325" y="3729038"/>
            <a:ext cx="476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295" name="Line 14"/>
          <p:cNvSpPr>
            <a:spLocks noChangeShapeType="1"/>
          </p:cNvSpPr>
          <p:nvPr/>
        </p:nvSpPr>
        <p:spPr bwMode="auto">
          <a:xfrm>
            <a:off x="6769100" y="3705225"/>
            <a:ext cx="106363" cy="269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23EDA28-9804-4FD5-8F7C-0646FC6AB6C2}"/>
              </a:ext>
            </a:extLst>
          </p:cNvPr>
          <p:cNvSpPr txBox="1"/>
          <p:nvPr/>
        </p:nvSpPr>
        <p:spPr>
          <a:xfrm>
            <a:off x="2950406" y="4506288"/>
            <a:ext cx="5182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</a:rPr>
              <a:t>Q: State variables and the sequence of state changes?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9990B7-E4E3-4120-8A2F-EB77C2E46CDC}" type="slidenum">
              <a:rPr lang="ko-KR" altLang="en-US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Example --- Factorial (Cont.)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646113" y="2073275"/>
            <a:ext cx="7042150" cy="1479550"/>
            <a:chOff x="407" y="1145"/>
            <a:chExt cx="4436" cy="932"/>
          </a:xfrm>
        </p:grpSpPr>
        <p:sp>
          <p:nvSpPr>
            <p:cNvPr id="260101" name="Rectangle 5"/>
            <p:cNvSpPr>
              <a:spLocks noChangeArrowheads="1"/>
            </p:cNvSpPr>
            <p:nvPr/>
          </p:nvSpPr>
          <p:spPr bwMode="auto">
            <a:xfrm>
              <a:off x="407" y="1145"/>
              <a:ext cx="4436" cy="932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buClr>
                  <a:schemeClr val="bg2"/>
                </a:buClr>
                <a:buSzPct val="75000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>
                <a:buClr>
                  <a:schemeClr val="accent2"/>
                </a:buClr>
                <a:buSzPct val="80000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>
                <a:buClr>
                  <a:schemeClr val="bg2"/>
                </a:buClr>
                <a:buSzPct val="65000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>
                <a:buClr>
                  <a:schemeClr val="accent2"/>
                </a:buClr>
                <a:buSzPct val="70000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>
                <a:buClr>
                  <a:schemeClr val="bg2"/>
                </a:buClr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None/>
                <a:defRPr/>
              </a:pPr>
              <a:r>
                <a:rPr lang="en-US" altLang="ko-KR" sz="1800"/>
                <a:t>In Mathematics, factorial function, </a:t>
              </a:r>
              <a:r>
                <a:rPr lang="en-US" altLang="ko-KR" sz="1800" i="1"/>
                <a:t>f</a:t>
              </a:r>
              <a:r>
                <a:rPr lang="en-US" altLang="ko-KR" sz="1800"/>
                <a:t> : </a:t>
              </a:r>
              <a:r>
                <a:rPr lang="en-US" altLang="ko-KR" sz="1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N</a:t>
              </a:r>
              <a:r>
                <a:rPr lang="en-US" altLang="ko-KR" sz="1800"/>
                <a:t> </a:t>
              </a:r>
              <a:r>
                <a:rPr lang="en-US" altLang="ko-KR" sz="1800">
                  <a:sym typeface="Symbol" panose="05050102010706020507" pitchFamily="18" charset="2"/>
                </a:rPr>
                <a:t></a:t>
              </a:r>
              <a:r>
                <a:rPr lang="en-US" altLang="ko-KR" sz="1800"/>
                <a:t> </a:t>
              </a:r>
              <a:r>
                <a:rPr lang="en-US" altLang="ko-KR" sz="1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N</a:t>
              </a:r>
              <a:r>
                <a:rPr lang="en-US" altLang="ko-KR" sz="1800"/>
                <a:t>, is defined as:</a:t>
              </a:r>
            </a:p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None/>
                <a:defRPr/>
              </a:pPr>
              <a:endParaRPr lang="en-US" altLang="ko-KR" sz="800"/>
            </a:p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None/>
                <a:defRPr/>
              </a:pPr>
              <a:r>
                <a:rPr lang="en-US" altLang="ko-KR" sz="1800"/>
                <a:t>        	1                  if </a:t>
              </a:r>
              <a:r>
                <a:rPr lang="en-US" altLang="ko-KR" sz="1800" i="1"/>
                <a:t>x</a:t>
              </a:r>
              <a:r>
                <a:rPr lang="en-US" altLang="ko-KR" sz="1800"/>
                <a:t> = 0</a:t>
              </a:r>
            </a:p>
            <a:p>
              <a:pPr eaLnBrk="1" hangingPunct="1">
                <a:spcBef>
                  <a:spcPct val="20000"/>
                </a:spcBef>
                <a:buFont typeface="Wingdings" panose="05000000000000000000" pitchFamily="2" charset="2"/>
                <a:buNone/>
                <a:defRPr/>
              </a:pPr>
              <a:r>
                <a:rPr lang="en-US" altLang="ko-KR" sz="1800"/>
                <a:t>           	x * </a:t>
              </a:r>
              <a:r>
                <a:rPr lang="en-US" altLang="ko-KR" sz="1800" i="1"/>
                <a:t>f</a:t>
              </a:r>
              <a:r>
                <a:rPr lang="en-US" altLang="ko-KR" sz="1800"/>
                <a:t>(</a:t>
              </a:r>
              <a:r>
                <a:rPr lang="en-US" altLang="ko-KR" sz="1800" i="1"/>
                <a:t>x-1</a:t>
              </a:r>
              <a:r>
                <a:rPr lang="en-US" altLang="ko-KR" sz="1800"/>
                <a:t>)      otherwise</a:t>
              </a:r>
              <a:endParaRPr lang="en-US" altLang="ko-KR" sz="1600"/>
            </a:p>
          </p:txBody>
        </p:sp>
        <p:sp>
          <p:nvSpPr>
            <p:cNvPr id="13321" name="AutoShape 6"/>
            <p:cNvSpPr>
              <a:spLocks/>
            </p:cNvSpPr>
            <p:nvPr/>
          </p:nvSpPr>
          <p:spPr bwMode="auto">
            <a:xfrm>
              <a:off x="918" y="1522"/>
              <a:ext cx="82" cy="381"/>
            </a:xfrm>
            <a:prstGeom prst="leftBrace">
              <a:avLst>
                <a:gd name="adj1" fmla="val 3872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 eaLnBrk="1" latinLnBrk="1" hangingPunct="1">
                <a:buClrTx/>
                <a:buSzTx/>
                <a:buFont typeface="Wingdings" panose="05000000000000000000" pitchFamily="2" charset="2"/>
                <a:buChar char="•"/>
              </a:pPr>
              <a:endParaRPr lang="en-US" altLang="en-US" sz="1800"/>
            </a:p>
          </p:txBody>
        </p:sp>
        <p:sp>
          <p:nvSpPr>
            <p:cNvPr id="13322" name="Text Box 7"/>
            <p:cNvSpPr txBox="1">
              <a:spLocks noChangeArrowheads="1"/>
            </p:cNvSpPr>
            <p:nvPr/>
          </p:nvSpPr>
          <p:spPr bwMode="auto">
            <a:xfrm>
              <a:off x="496" y="1590"/>
              <a:ext cx="4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 eaLnBrk="1" latinLnBrk="1" hangingPunct="1">
                <a:buClrTx/>
                <a:buSzTx/>
                <a:buFont typeface="Wingdings" panose="05000000000000000000" pitchFamily="2" charset="2"/>
                <a:buNone/>
              </a:pPr>
              <a:r>
                <a:rPr lang="en-US" altLang="ko-KR" sz="1800" i="1"/>
                <a:t>f</a:t>
              </a:r>
              <a:r>
                <a:rPr lang="en-US" altLang="ko-KR" sz="1800"/>
                <a:t>(</a:t>
              </a:r>
              <a:r>
                <a:rPr lang="en-US" altLang="ko-KR" sz="1800" i="1"/>
                <a:t>x</a:t>
              </a:r>
              <a:r>
                <a:rPr lang="en-US" altLang="ko-KR" sz="1800"/>
                <a:t>) =</a:t>
              </a:r>
            </a:p>
          </p:txBody>
        </p:sp>
      </p:grpSp>
      <p:sp>
        <p:nvSpPr>
          <p:cNvPr id="260108" name="Text Box 12"/>
          <p:cNvSpPr txBox="1">
            <a:spLocks noChangeArrowheads="1"/>
          </p:cNvSpPr>
          <p:nvPr/>
        </p:nvSpPr>
        <p:spPr bwMode="auto">
          <a:xfrm>
            <a:off x="644525" y="3846513"/>
            <a:ext cx="2438400" cy="117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dirty="0"/>
              <a:t>In Haskell</a:t>
            </a:r>
          </a:p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endParaRPr lang="en-US" altLang="ko-KR" sz="800" dirty="0"/>
          </a:p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dirty="0"/>
              <a:t>fact 0 = 1</a:t>
            </a:r>
          </a:p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dirty="0"/>
              <a:t>fact x = x * fact (x – 1)</a:t>
            </a:r>
          </a:p>
        </p:txBody>
      </p:sp>
      <p:sp>
        <p:nvSpPr>
          <p:cNvPr id="260111" name="Text Box 15"/>
          <p:cNvSpPr txBox="1">
            <a:spLocks noChangeArrowheads="1"/>
          </p:cNvSpPr>
          <p:nvPr/>
        </p:nvSpPr>
        <p:spPr bwMode="auto">
          <a:xfrm>
            <a:off x="4376738" y="3867150"/>
            <a:ext cx="3116262" cy="103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dirty="0"/>
              <a:t>fact x</a:t>
            </a:r>
          </a:p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dirty="0"/>
              <a:t>       | x == 0 = 1</a:t>
            </a:r>
          </a:p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dirty="0"/>
              <a:t>       | x /= 0  = x * fact (x – 1)</a:t>
            </a:r>
          </a:p>
        </p:txBody>
      </p:sp>
      <p:sp>
        <p:nvSpPr>
          <p:cNvPr id="260113" name="Text Box 17"/>
          <p:cNvSpPr txBox="1">
            <a:spLocks noChangeArrowheads="1"/>
          </p:cNvSpPr>
          <p:nvPr/>
        </p:nvSpPr>
        <p:spPr bwMode="auto">
          <a:xfrm>
            <a:off x="4349750" y="4937125"/>
            <a:ext cx="3487738" cy="102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dirty="0"/>
              <a:t>fact x</a:t>
            </a:r>
          </a:p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dirty="0"/>
              <a:t>       | x == 0 = 1</a:t>
            </a:r>
          </a:p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dirty="0"/>
              <a:t>       | otherwise = x * fact (x – 1)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8C3E3B4-4164-4DEF-AA6B-4EEE5B4DC798}"/>
              </a:ext>
            </a:extLst>
          </p:cNvPr>
          <p:cNvSpPr txBox="1"/>
          <p:nvPr/>
        </p:nvSpPr>
        <p:spPr>
          <a:xfrm>
            <a:off x="1084784" y="5262761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70C0"/>
                </a:solidFill>
              </a:rPr>
              <a:t>all values other than 0</a:t>
            </a:r>
          </a:p>
        </p:txBody>
      </p:sp>
      <p:cxnSp>
        <p:nvCxnSpPr>
          <p:cNvPr id="3" name="Connector: Curved 2">
            <a:extLst>
              <a:ext uri="{FF2B5EF4-FFF2-40B4-BE49-F238E27FC236}">
                <a16:creationId xmlns:a16="http://schemas.microsoft.com/office/drawing/2014/main" xmlns="" id="{48642435-BF01-4C1D-BF5D-C579B9778094}"/>
              </a:ext>
            </a:extLst>
          </p:cNvPr>
          <p:cNvCxnSpPr>
            <a:stCxn id="11" idx="1"/>
          </p:cNvCxnSpPr>
          <p:nvPr/>
        </p:nvCxnSpPr>
        <p:spPr bwMode="auto">
          <a:xfrm rot="10800000" flipH="1">
            <a:off x="1084784" y="5019676"/>
            <a:ext cx="136462" cy="396975"/>
          </a:xfrm>
          <a:prstGeom prst="curvedConnector4">
            <a:avLst>
              <a:gd name="adj1" fmla="val -167519"/>
              <a:gd name="adj2" fmla="val 69383"/>
            </a:avLst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0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0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0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8" grpId="0"/>
      <p:bldP spid="260111" grpId="0"/>
      <p:bldP spid="2601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8C16FA-B8F2-426E-86FA-2893A7C7DEB5}" type="slidenum">
              <a:rPr lang="ko-KR" altLang="en-US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4000"/>
              <a:t>Merits of Functional Programming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962400"/>
          </a:xfrm>
          <a:noFill/>
        </p:spPr>
        <p:txBody>
          <a:bodyPr/>
          <a:lstStyle/>
          <a:p>
            <a:pPr eaLnBrk="1" hangingPunct="1"/>
            <a:r>
              <a:rPr lang="en-US" altLang="ko-KR" sz="2800"/>
              <a:t>By avoiding variables and assignments:</a:t>
            </a:r>
          </a:p>
          <a:p>
            <a:pPr lvl="1" eaLnBrk="1" hangingPunct="1"/>
            <a:r>
              <a:rPr lang="en-US" altLang="ko-KR" sz="2400"/>
              <a:t>Clear semantics (tied to mathematical objects)</a:t>
            </a:r>
          </a:p>
          <a:p>
            <a:pPr lvl="1" eaLnBrk="1" hangingPunct="1"/>
            <a:r>
              <a:rPr lang="en-US" altLang="ko-KR" sz="2400"/>
              <a:t>More freedom in implementation, e.g., parallelization</a:t>
            </a:r>
          </a:p>
          <a:p>
            <a:pPr eaLnBrk="1" hangingPunct="1"/>
            <a:r>
              <a:rPr lang="en-US" altLang="ko-KR" sz="2800"/>
              <a:t>By the more flexible use of functions:</a:t>
            </a:r>
          </a:p>
          <a:p>
            <a:pPr lvl="1" eaLnBrk="1" hangingPunct="1"/>
            <a:r>
              <a:rPr lang="en-US" altLang="ko-KR" sz="2400"/>
              <a:t>Conciseness and elegance</a:t>
            </a:r>
          </a:p>
          <a:p>
            <a:pPr lvl="1" eaLnBrk="1" hangingPunct="1"/>
            <a:r>
              <a:rPr lang="en-US" altLang="ko-KR" sz="2400"/>
              <a:t>Better parameterization and modularity of programs</a:t>
            </a:r>
          </a:p>
          <a:p>
            <a:pPr lvl="1" eaLnBrk="1" hangingPunct="1"/>
            <a:r>
              <a:rPr lang="en-US" altLang="ko-KR" sz="2400"/>
              <a:t>Convenient ways of representing infinite data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Gulim"/>
        <a:cs typeface=""/>
      </a:majorFont>
      <a:minorFont>
        <a:latin typeface="Arial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anose="05000000000000000000" pitchFamily="2" charset="2"/>
          <a:buChar char="•"/>
          <a:tabLst/>
          <a:defRPr kumimoji="1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Gulim" panose="020B0600000101010101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anose="05000000000000000000" pitchFamily="2" charset="2"/>
          <a:buChar char="•"/>
          <a:tabLst/>
          <a:defRPr kumimoji="1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Gulim" panose="020B0600000101010101" pitchFamily="34" charset="-127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2402</TotalTime>
  <Words>1375</Words>
  <Application>Microsoft Office PowerPoint</Application>
  <PresentationFormat>On-screen Show (4:3)</PresentationFormat>
  <Paragraphs>291</Paragraphs>
  <Slides>28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Gulim</vt:lpstr>
      <vt:lpstr>Math1</vt:lpstr>
      <vt:lpstr>Arial</vt:lpstr>
      <vt:lpstr>Symbol</vt:lpstr>
      <vt:lpstr>Times</vt:lpstr>
      <vt:lpstr>Times New Roman</vt:lpstr>
      <vt:lpstr>Wingdings</vt:lpstr>
      <vt:lpstr>Pixel</vt:lpstr>
      <vt:lpstr>Functional Programming</vt:lpstr>
      <vt:lpstr>Objectives</vt:lpstr>
      <vt:lpstr>Outline</vt:lpstr>
      <vt:lpstr>Imperative Programming</vt:lpstr>
      <vt:lpstr>An Abstract View</vt:lpstr>
      <vt:lpstr>Functional Programming</vt:lpstr>
      <vt:lpstr>Example --- Factorial</vt:lpstr>
      <vt:lpstr>Example --- Factorial (Cont.)</vt:lpstr>
      <vt:lpstr>Merits of Functional Programming</vt:lpstr>
      <vt:lpstr>Problems with Functional Programming</vt:lpstr>
      <vt:lpstr>In Sum,</vt:lpstr>
      <vt:lpstr>Outline</vt:lpstr>
      <vt:lpstr>Mathematical Functions</vt:lpstr>
      <vt:lpstr>Higher-Order Functions</vt:lpstr>
      <vt:lpstr>Functional Composition</vt:lpstr>
      <vt:lpstr>Construction</vt:lpstr>
      <vt:lpstr>Apply-To-All (a.k.a. Map)</vt:lpstr>
      <vt:lpstr>Lambda Calculus</vt:lpstr>
      <vt:lpstr>Why Lambda?</vt:lpstr>
      <vt:lpstr>Exercise</vt:lpstr>
      <vt:lpstr>Currying</vt:lpstr>
      <vt:lpstr>Formal Lamda Calculus</vt:lpstr>
      <vt:lpstr>Exercise</vt:lpstr>
      <vt:lpstr>Exercise</vt:lpstr>
      <vt:lpstr>Local Definition: Let Expression</vt:lpstr>
      <vt:lpstr>Exercise</vt:lpstr>
      <vt:lpstr>In Sum, Fundamentals of FPL</vt:lpstr>
      <vt:lpstr>Fundamentals of FPL (Cont.)</vt:lpstr>
    </vt:vector>
  </TitlesOfParts>
  <Company>Pearson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Yoonsik Cheon</dc:creator>
  <cp:lastModifiedBy>Nigel Ward</cp:lastModifiedBy>
  <cp:revision>179</cp:revision>
  <dcterms:created xsi:type="dcterms:W3CDTF">2003-08-01T12:29:19Z</dcterms:created>
  <dcterms:modified xsi:type="dcterms:W3CDTF">2022-04-04T19:55:57Z</dcterms:modified>
</cp:coreProperties>
</file>