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2" r:id="rId1"/>
  </p:sldMasterIdLst>
  <p:notesMasterIdLst>
    <p:notesMasterId r:id="rId35"/>
  </p:notesMasterIdLst>
  <p:handoutMasterIdLst>
    <p:handoutMasterId r:id="rId36"/>
  </p:handoutMasterIdLst>
  <p:sldIdLst>
    <p:sldId id="322" r:id="rId2"/>
    <p:sldId id="324" r:id="rId3"/>
    <p:sldId id="326" r:id="rId4"/>
    <p:sldId id="473" r:id="rId5"/>
    <p:sldId id="481" r:id="rId6"/>
    <p:sldId id="474" r:id="rId7"/>
    <p:sldId id="475" r:id="rId8"/>
    <p:sldId id="478" r:id="rId9"/>
    <p:sldId id="476" r:id="rId10"/>
    <p:sldId id="477" r:id="rId11"/>
    <p:sldId id="482" r:id="rId12"/>
    <p:sldId id="404" r:id="rId13"/>
    <p:sldId id="460" r:id="rId14"/>
    <p:sldId id="405" r:id="rId15"/>
    <p:sldId id="263" r:id="rId16"/>
    <p:sldId id="261" r:id="rId17"/>
    <p:sldId id="264" r:id="rId18"/>
    <p:sldId id="483" r:id="rId19"/>
    <p:sldId id="461" r:id="rId20"/>
    <p:sldId id="479" r:id="rId21"/>
    <p:sldId id="462" r:id="rId22"/>
    <p:sldId id="456" r:id="rId23"/>
    <p:sldId id="463" r:id="rId24"/>
    <p:sldId id="464" r:id="rId25"/>
    <p:sldId id="466" r:id="rId26"/>
    <p:sldId id="467" r:id="rId27"/>
    <p:sldId id="468" r:id="rId28"/>
    <p:sldId id="469" r:id="rId29"/>
    <p:sldId id="470" r:id="rId30"/>
    <p:sldId id="471" r:id="rId31"/>
    <p:sldId id="472" r:id="rId32"/>
    <p:sldId id="465" r:id="rId33"/>
    <p:sldId id="480" r:id="rId3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panose="020B0604020202020204" pitchFamily="34" charset="0"/>
        <a:ea typeface="Gulim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panose="020B0604020202020204" pitchFamily="34" charset="0"/>
        <a:ea typeface="Gulim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panose="020B0604020202020204" pitchFamily="34" charset="0"/>
        <a:ea typeface="Gulim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panose="020B0604020202020204" pitchFamily="34" charset="0"/>
        <a:ea typeface="Gulim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panose="020B0604020202020204" pitchFamily="34" charset="0"/>
        <a:ea typeface="Gulim" pitchFamily="50" charset="-127"/>
        <a:cs typeface="+mn-cs"/>
      </a:defRPr>
    </a:lvl5pPr>
    <a:lvl6pPr marL="2286000" algn="l" defTabSz="914400" rtl="0" eaLnBrk="1" latinLnBrk="0" hangingPunct="1">
      <a:defRPr kumimoji="1" b="1" kern="1200">
        <a:solidFill>
          <a:schemeClr val="tx1"/>
        </a:solidFill>
        <a:latin typeface="Arial" panose="020B0604020202020204" pitchFamily="34" charset="0"/>
        <a:ea typeface="Gulim" pitchFamily="50" charset="-127"/>
        <a:cs typeface="+mn-cs"/>
      </a:defRPr>
    </a:lvl6pPr>
    <a:lvl7pPr marL="2743200" algn="l" defTabSz="914400" rtl="0" eaLnBrk="1" latinLnBrk="0" hangingPunct="1">
      <a:defRPr kumimoji="1" b="1" kern="1200">
        <a:solidFill>
          <a:schemeClr val="tx1"/>
        </a:solidFill>
        <a:latin typeface="Arial" panose="020B0604020202020204" pitchFamily="34" charset="0"/>
        <a:ea typeface="Gulim" pitchFamily="50" charset="-127"/>
        <a:cs typeface="+mn-cs"/>
      </a:defRPr>
    </a:lvl7pPr>
    <a:lvl8pPr marL="3200400" algn="l" defTabSz="914400" rtl="0" eaLnBrk="1" latinLnBrk="0" hangingPunct="1">
      <a:defRPr kumimoji="1" b="1" kern="1200">
        <a:solidFill>
          <a:schemeClr val="tx1"/>
        </a:solidFill>
        <a:latin typeface="Arial" panose="020B0604020202020204" pitchFamily="34" charset="0"/>
        <a:ea typeface="Gulim" pitchFamily="50" charset="-127"/>
        <a:cs typeface="+mn-cs"/>
      </a:defRPr>
    </a:lvl8pPr>
    <a:lvl9pPr marL="3657600" algn="l" defTabSz="914400" rtl="0" eaLnBrk="1" latinLnBrk="0" hangingPunct="1">
      <a:defRPr kumimoji="1" b="1" kern="1200">
        <a:solidFill>
          <a:schemeClr val="tx1"/>
        </a:solidFill>
        <a:latin typeface="Arial" panose="020B0604020202020204" pitchFamily="34" charset="0"/>
        <a:ea typeface="Gulim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0C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9" autoAdjust="0"/>
    <p:restoredTop sz="77507" autoAdjust="0"/>
  </p:normalViewPr>
  <p:slideViewPr>
    <p:cSldViewPr snapToGrid="0">
      <p:cViewPr varScale="1">
        <p:scale>
          <a:sx n="88" d="100"/>
          <a:sy n="88" d="100"/>
        </p:scale>
        <p:origin x="932" y="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86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latinLnBrk="0" hangingPunct="0">
              <a:spcBef>
                <a:spcPct val="0"/>
              </a:spcBef>
              <a:buFontTx/>
              <a:buNone/>
              <a:defRPr kumimoji="0" sz="1200" b="0">
                <a:latin typeface="Times" panose="02020603050405020304" pitchFamily="18" charset="0"/>
                <a:ea typeface="Gulim" panose="020B0600000101010101" pitchFamily="34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latinLnBrk="0" hangingPunct="0">
              <a:spcBef>
                <a:spcPct val="0"/>
              </a:spcBef>
              <a:buFontTx/>
              <a:buNone/>
              <a:defRPr kumimoji="0" sz="1200" b="0">
                <a:latin typeface="Times" panose="02020603050405020304" pitchFamily="18" charset="0"/>
                <a:ea typeface="Gulim" panose="020B0600000101010101" pitchFamily="34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843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latinLnBrk="0" hangingPunct="0">
              <a:spcBef>
                <a:spcPct val="0"/>
              </a:spcBef>
              <a:buFontTx/>
              <a:buNone/>
              <a:defRPr kumimoji="0" sz="1200" b="0">
                <a:latin typeface="Times" panose="02020603050405020304" pitchFamily="18" charset="0"/>
                <a:ea typeface="Gulim" panose="020B0600000101010101" pitchFamily="34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843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latinLnBrk="0" hangingPunct="0">
              <a:spcBef>
                <a:spcPct val="0"/>
              </a:spcBef>
              <a:buFontTx/>
              <a:buNone/>
              <a:defRPr kumimoji="0" sz="1200" b="0">
                <a:latin typeface="Times" panose="02020603050405020304" pitchFamily="18" charset="0"/>
                <a:ea typeface="Gulim" panose="020B0600000101010101" pitchFamily="34" charset="-127"/>
              </a:defRPr>
            </a:lvl1pPr>
          </a:lstStyle>
          <a:p>
            <a:pPr>
              <a:defRPr/>
            </a:pPr>
            <a:fld id="{4DB72A42-C08F-4018-B445-2F67DC56C51F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432718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latinLnBrk="0" hangingPunct="0">
              <a:spcBef>
                <a:spcPct val="0"/>
              </a:spcBef>
              <a:buFontTx/>
              <a:buNone/>
              <a:defRPr kumimoji="0" sz="1200" b="0">
                <a:latin typeface="Times" panose="02020603050405020304" pitchFamily="18" charset="0"/>
                <a:ea typeface="Gulim" panose="020B0600000101010101" pitchFamily="34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latinLnBrk="0" hangingPunct="0">
              <a:spcBef>
                <a:spcPct val="0"/>
              </a:spcBef>
              <a:buFontTx/>
              <a:buNone/>
              <a:defRPr kumimoji="0" sz="1200" b="0">
                <a:latin typeface="Times" panose="02020603050405020304" pitchFamily="18" charset="0"/>
                <a:ea typeface="Gulim" panose="020B0600000101010101" pitchFamily="34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noProof="0"/>
              <a:t>Click to edit Master text styles</a:t>
            </a:r>
          </a:p>
          <a:p>
            <a:pPr lvl="1"/>
            <a:r>
              <a:rPr lang="en-US" altLang="ko-KR" noProof="0"/>
              <a:t>Second level</a:t>
            </a:r>
          </a:p>
          <a:p>
            <a:pPr lvl="2"/>
            <a:r>
              <a:rPr lang="en-US" altLang="ko-KR" noProof="0"/>
              <a:t>Third level</a:t>
            </a:r>
          </a:p>
          <a:p>
            <a:pPr lvl="3"/>
            <a:r>
              <a:rPr lang="en-US" altLang="ko-KR" noProof="0"/>
              <a:t>Fourth level</a:t>
            </a:r>
          </a:p>
          <a:p>
            <a:pPr lvl="4"/>
            <a:r>
              <a:rPr lang="en-US" altLang="ko-KR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latinLnBrk="0" hangingPunct="0">
              <a:spcBef>
                <a:spcPct val="0"/>
              </a:spcBef>
              <a:buFontTx/>
              <a:buNone/>
              <a:defRPr kumimoji="0" sz="1200" b="0">
                <a:latin typeface="Times" panose="02020603050405020304" pitchFamily="18" charset="0"/>
                <a:ea typeface="Gulim" panose="020B0600000101010101" pitchFamily="34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latinLnBrk="0" hangingPunct="0">
              <a:spcBef>
                <a:spcPct val="0"/>
              </a:spcBef>
              <a:buFontTx/>
              <a:buNone/>
              <a:defRPr kumimoji="0" sz="1200" b="0">
                <a:latin typeface="Times" panose="02020603050405020304" pitchFamily="18" charset="0"/>
                <a:ea typeface="Gulim" panose="020B0600000101010101" pitchFamily="34" charset="-127"/>
              </a:defRPr>
            </a:lvl1pPr>
          </a:lstStyle>
          <a:p>
            <a:pPr>
              <a:defRPr/>
            </a:pPr>
            <a:fld id="{CFD9282F-1C93-4C45-AD4F-10B2979C750C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72162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Gulim" panose="020B0600000101010101" pitchFamily="34" charset="-127"/>
        <a:ea typeface="Gulim" panose="020B0600000101010101" pitchFamily="34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Gulim" panose="020B0600000101010101" pitchFamily="34" charset="-127"/>
        <a:ea typeface="Gulim" panose="020B0600000101010101" pitchFamily="34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Gulim" panose="020B0600000101010101" pitchFamily="34" charset="-127"/>
        <a:ea typeface="Gulim" panose="020B0600000101010101" pitchFamily="34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Gulim" panose="020B0600000101010101" pitchFamily="34" charset="-127"/>
        <a:ea typeface="Gulim" panose="020B0600000101010101" pitchFamily="34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Gulim" panose="020B0600000101010101" pitchFamily="34" charset="-127"/>
        <a:ea typeface="Gulim" panose="020B0600000101010101" pitchFamily="34" charset="-127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5pPr>
            <a:lvl6pPr marL="25146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6pPr>
            <a:lvl7pPr marL="29718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7pPr>
            <a:lvl8pPr marL="34290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8pPr>
            <a:lvl9pPr marL="38862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9pPr>
          </a:lstStyle>
          <a:p>
            <a:pPr latinLnBrk="0">
              <a:spcBef>
                <a:spcPct val="0"/>
              </a:spcBef>
            </a:pPr>
            <a:fld id="{5064FA12-2C4C-407C-AC19-B8610020D4AC}" type="slidenum">
              <a:rPr kumimoji="0" lang="ko-KR" altLang="en-US" smtClean="0">
                <a:latin typeface="Times" panose="02020603050405020304" pitchFamily="18" charset="0"/>
              </a:rPr>
              <a:pPr latinLnBrk="0">
                <a:spcBef>
                  <a:spcPct val="0"/>
                </a:spcBef>
              </a:pPr>
              <a:t>1</a:t>
            </a:fld>
            <a:endParaRPr kumimoji="0" lang="en-US" altLang="ko-KR">
              <a:latin typeface="Times" panose="02020603050405020304" pitchFamily="18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ko-KR" altLang="en-US" dirty="0">
              <a:latin typeface="Gulim" pitchFamily="50" charset="-127"/>
              <a:ea typeface="Gulim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503339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5pPr>
            <a:lvl6pPr marL="25146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6pPr>
            <a:lvl7pPr marL="29718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7pPr>
            <a:lvl8pPr marL="34290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8pPr>
            <a:lvl9pPr marL="38862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9pPr>
          </a:lstStyle>
          <a:p>
            <a:pPr latinLnBrk="0">
              <a:spcBef>
                <a:spcPct val="0"/>
              </a:spcBef>
            </a:pPr>
            <a:fld id="{A3BB2EFA-1073-4A10-BE27-72EA04E692AD}" type="slidenum">
              <a:rPr kumimoji="0" lang="ko-KR" altLang="en-US" smtClean="0">
                <a:latin typeface="Times" panose="02020603050405020304" pitchFamily="18" charset="0"/>
              </a:rPr>
              <a:pPr latinLnBrk="0">
                <a:spcBef>
                  <a:spcPct val="0"/>
                </a:spcBef>
              </a:pPr>
              <a:t>24</a:t>
            </a:fld>
            <a:endParaRPr kumimoji="0" lang="en-US" altLang="ko-KR">
              <a:latin typeface="Times" panose="02020603050405020304" pitchFamily="18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ko-KR" dirty="0">
              <a:latin typeface="Gulim" pitchFamily="50" charset="-127"/>
              <a:ea typeface="Gulim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075636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FD9282F-1C93-4C45-AD4F-10B2979C750C}" type="slidenum">
              <a:rPr lang="ko-KR" altLang="en-US" smtClean="0"/>
              <a:pPr>
                <a:defRPr/>
              </a:pPr>
              <a:t>25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926684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>
              <a:latin typeface="Gulim" pitchFamily="50" charset="-127"/>
              <a:ea typeface="Gulim" pitchFamily="50" charset="-127"/>
            </a:endParaRP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fld id="{D1C05307-A04A-473B-A59A-F601F62B41F6}" type="slidenum">
              <a:rPr kumimoji="0" lang="ko-KR" altLang="en-US" b="0" smtClean="0">
                <a:latin typeface="Times" panose="02020603050405020304" pitchFamily="18" charset="0"/>
              </a:rPr>
              <a:pPr/>
              <a:t>27</a:t>
            </a:fld>
            <a:endParaRPr kumimoji="0" lang="en-US" altLang="ko-KR" b="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08981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5pPr>
            <a:lvl6pPr marL="25146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6pPr>
            <a:lvl7pPr marL="29718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7pPr>
            <a:lvl8pPr marL="34290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8pPr>
            <a:lvl9pPr marL="38862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9pPr>
          </a:lstStyle>
          <a:p>
            <a:pPr latinLnBrk="0">
              <a:spcBef>
                <a:spcPct val="0"/>
              </a:spcBef>
            </a:pPr>
            <a:fld id="{6A27BA50-BDFA-4C31-8794-3200223122F4}" type="slidenum">
              <a:rPr kumimoji="0" lang="ko-KR" altLang="en-US" smtClean="0">
                <a:latin typeface="Times" panose="02020603050405020304" pitchFamily="18" charset="0"/>
              </a:rPr>
              <a:pPr latinLnBrk="0">
                <a:spcBef>
                  <a:spcPct val="0"/>
                </a:spcBef>
              </a:pPr>
              <a:t>32</a:t>
            </a:fld>
            <a:endParaRPr kumimoji="0" lang="en-US" altLang="ko-KR">
              <a:latin typeface="Times" panose="02020603050405020304" pitchFamily="18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ko-KR" dirty="0">
              <a:latin typeface="Gulim" pitchFamily="50" charset="-127"/>
              <a:ea typeface="Gulim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895192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5pPr>
            <a:lvl6pPr marL="25146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6pPr>
            <a:lvl7pPr marL="29718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7pPr>
            <a:lvl8pPr marL="34290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8pPr>
            <a:lvl9pPr marL="38862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9pPr>
          </a:lstStyle>
          <a:p>
            <a:pPr latinLnBrk="0">
              <a:spcBef>
                <a:spcPct val="0"/>
              </a:spcBef>
            </a:pPr>
            <a:fld id="{BBB98114-AC73-4620-BF3D-E73AD3B55E1C}" type="slidenum">
              <a:rPr kumimoji="0" lang="ko-KR" altLang="en-US" smtClean="0">
                <a:latin typeface="Times" panose="02020603050405020304" pitchFamily="18" charset="0"/>
              </a:rPr>
              <a:pPr latinLnBrk="0">
                <a:spcBef>
                  <a:spcPct val="0"/>
                </a:spcBef>
              </a:pPr>
              <a:t>33</a:t>
            </a:fld>
            <a:endParaRPr kumimoji="0" lang="en-US" altLang="ko-KR">
              <a:latin typeface="Times" panose="02020603050405020304" pitchFamily="18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ko-KR">
              <a:latin typeface="Gulim" pitchFamily="50" charset="-127"/>
              <a:ea typeface="Gulim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742048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>
              <a:latin typeface="Gulim" pitchFamily="50" charset="-127"/>
              <a:ea typeface="Gulim" pitchFamily="50" charset="-127"/>
            </a:endParaRP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fld id="{F7748E25-4F59-4BF3-B542-5B5E931980CC}" type="slidenum">
              <a:rPr kumimoji="0" lang="ko-KR" altLang="en-US" b="0" smtClean="0">
                <a:latin typeface="Times" panose="02020603050405020304" pitchFamily="18" charset="0"/>
              </a:rPr>
              <a:pPr/>
              <a:t>4</a:t>
            </a:fld>
            <a:endParaRPr kumimoji="0" lang="en-US" altLang="ko-KR" b="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640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>
              <a:latin typeface="Gulim" pitchFamily="50" charset="-127"/>
              <a:ea typeface="Gulim" pitchFamily="50" charset="-127"/>
            </a:endParaRP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fld id="{D11996CA-9887-4D67-8A9B-2A5276E4A3C0}" type="slidenum">
              <a:rPr kumimoji="0" lang="ko-KR" altLang="en-US" b="0" smtClean="0">
                <a:latin typeface="Times" panose="02020603050405020304" pitchFamily="18" charset="0"/>
              </a:rPr>
              <a:pPr/>
              <a:t>5</a:t>
            </a:fld>
            <a:endParaRPr kumimoji="0" lang="en-US" altLang="ko-KR" b="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314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FD9282F-1C93-4C45-AD4F-10B2979C750C}" type="slidenum">
              <a:rPr lang="ko-KR" altLang="en-US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014423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>
              <a:latin typeface="Gulim" pitchFamily="50" charset="-127"/>
              <a:ea typeface="Gulim" pitchFamily="50" charset="-127"/>
            </a:endParaRP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fld id="{8C34FD33-59E1-41AD-A4B2-05407056D536}" type="slidenum">
              <a:rPr kumimoji="0" lang="ko-KR" altLang="en-US" b="0" smtClean="0">
                <a:latin typeface="Times" panose="02020603050405020304" pitchFamily="18" charset="0"/>
              </a:rPr>
              <a:pPr/>
              <a:t>12</a:t>
            </a:fld>
            <a:endParaRPr kumimoji="0" lang="en-US" altLang="ko-KR" b="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32993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FD9282F-1C93-4C45-AD4F-10B2979C750C}" type="slidenum">
              <a:rPr lang="ko-KR" altLang="en-US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843766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FD9282F-1C93-4C45-AD4F-10B2979C750C}" type="slidenum">
              <a:rPr lang="ko-KR" altLang="en-US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232920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FD9282F-1C93-4C45-AD4F-10B2979C750C}" type="slidenum">
              <a:rPr lang="ko-KR" altLang="en-US" smtClean="0"/>
              <a:pPr>
                <a:defRPr/>
              </a:pPr>
              <a:t>19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188022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>
              <a:latin typeface="Gulim" pitchFamily="50" charset="-127"/>
              <a:ea typeface="Gulim" pitchFamily="50" charset="-127"/>
            </a:endParaRP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fld id="{74D91F05-9FE8-45B1-9D0A-779D1CBEB985}" type="slidenum">
              <a:rPr kumimoji="0" lang="ko-KR" altLang="en-US" b="0" smtClean="0">
                <a:latin typeface="Times" panose="02020603050405020304" pitchFamily="18" charset="0"/>
              </a:rPr>
              <a:pPr/>
              <a:t>21</a:t>
            </a:fld>
            <a:endParaRPr kumimoji="0" lang="en-US" altLang="ko-KR" b="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6473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1pPr>
              <a:lvl2pPr marL="742950" indent="-28575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2pPr>
              <a:lvl3pPr marL="1143000" indent="-22860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3pPr>
              <a:lvl4pPr marL="1600200" indent="-22860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4pPr>
              <a:lvl5pPr marL="2057400" indent="-22860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5pPr>
              <a:lvl6pPr marL="25146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6pPr>
              <a:lvl7pPr marL="29718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7pPr>
              <a:lvl8pPr marL="34290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8pPr>
              <a:lvl9pPr marL="38862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9pPr>
            </a:lstStyle>
            <a:p>
              <a:pPr algn="ctr" eaLnBrk="1" latinLnBrk="0" hangingPunct="1">
                <a:spcBef>
                  <a:spcPct val="0"/>
                </a:spcBef>
                <a:buFontTx/>
                <a:buNone/>
                <a:defRPr/>
              </a:pPr>
              <a:endParaRPr kumimoji="0" lang="ko-KR" altLang="en-US" sz="2400" b="0">
                <a:latin typeface="Times New Roman" panose="02020603050405020304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1pPr>
              <a:lvl2pPr marL="742950" indent="-28575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2pPr>
              <a:lvl3pPr marL="1143000" indent="-22860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3pPr>
              <a:lvl4pPr marL="1600200" indent="-22860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4pPr>
              <a:lvl5pPr marL="2057400" indent="-22860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5pPr>
              <a:lvl6pPr marL="25146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6pPr>
              <a:lvl7pPr marL="29718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7pPr>
              <a:lvl8pPr marL="34290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8pPr>
              <a:lvl9pPr marL="38862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9pPr>
            </a:lstStyle>
            <a:p>
              <a:pPr eaLnBrk="1" latinLnBrk="0" hangingPunct="1">
                <a:spcBef>
                  <a:spcPct val="0"/>
                </a:spcBef>
                <a:buFontTx/>
                <a:buNone/>
                <a:defRPr/>
              </a:pPr>
              <a:endParaRPr kumimoji="0" lang="ko-KR" altLang="en-US" sz="2400" b="0">
                <a:latin typeface="Times New Roman" panose="02020603050405020304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1pPr>
                <a:lvl2pPr marL="742950" indent="-28575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2pPr>
                <a:lvl3pPr marL="1143000" indent="-22860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3pPr>
                <a:lvl4pPr marL="1600200" indent="-22860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4pPr>
                <a:lvl5pPr marL="2057400" indent="-22860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5pPr>
                <a:lvl6pPr marL="25146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6pPr>
                <a:lvl7pPr marL="29718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7pPr>
                <a:lvl8pPr marL="34290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8pPr>
                <a:lvl9pPr marL="38862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9pPr>
              </a:lstStyle>
              <a:p>
                <a:pPr eaLnBrk="1" latinLnBrk="0" hangingPunct="1">
                  <a:spcBef>
                    <a:spcPct val="0"/>
                  </a:spcBef>
                  <a:buFontTx/>
                  <a:buNone/>
                  <a:defRPr/>
                </a:pPr>
                <a:endParaRPr kumimoji="0" lang="ko-KR" altLang="en-US" sz="2400" b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1pPr>
                <a:lvl2pPr marL="742950" indent="-28575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2pPr>
                <a:lvl3pPr marL="1143000" indent="-22860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3pPr>
                <a:lvl4pPr marL="1600200" indent="-22860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4pPr>
                <a:lvl5pPr marL="2057400" indent="-22860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5pPr>
                <a:lvl6pPr marL="25146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6pPr>
                <a:lvl7pPr marL="29718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7pPr>
                <a:lvl8pPr marL="34290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8pPr>
                <a:lvl9pPr marL="38862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9pPr>
              </a:lstStyle>
              <a:p>
                <a:pPr eaLnBrk="1" latinLnBrk="0" hangingPunct="1">
                  <a:spcBef>
                    <a:spcPct val="0"/>
                  </a:spcBef>
                  <a:buFontTx/>
                  <a:buNone/>
                  <a:defRPr/>
                </a:pPr>
                <a:endParaRPr kumimoji="0" lang="ko-KR" altLang="en-US" sz="2400" b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1pPr>
                <a:lvl2pPr marL="742950" indent="-28575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2pPr>
                <a:lvl3pPr marL="1143000" indent="-22860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3pPr>
                <a:lvl4pPr marL="1600200" indent="-22860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4pPr>
                <a:lvl5pPr marL="2057400" indent="-22860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5pPr>
                <a:lvl6pPr marL="25146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6pPr>
                <a:lvl7pPr marL="29718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7pPr>
                <a:lvl8pPr marL="34290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8pPr>
                <a:lvl9pPr marL="38862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9pPr>
              </a:lstStyle>
              <a:p>
                <a:pPr eaLnBrk="1" latinLnBrk="0" hangingPunct="1">
                  <a:spcBef>
                    <a:spcPct val="0"/>
                  </a:spcBef>
                  <a:buFontTx/>
                  <a:buNone/>
                  <a:defRPr/>
                </a:pPr>
                <a:endParaRPr kumimoji="0" lang="ko-KR" altLang="en-US" sz="2400" b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1pPr>
                <a:lvl2pPr marL="742950" indent="-28575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2pPr>
                <a:lvl3pPr marL="1143000" indent="-22860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3pPr>
                <a:lvl4pPr marL="1600200" indent="-22860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4pPr>
                <a:lvl5pPr marL="2057400" indent="-22860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5pPr>
                <a:lvl6pPr marL="25146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6pPr>
                <a:lvl7pPr marL="29718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7pPr>
                <a:lvl8pPr marL="34290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8pPr>
                <a:lvl9pPr marL="38862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9pPr>
              </a:lstStyle>
              <a:p>
                <a:pPr eaLnBrk="1" latinLnBrk="0" hangingPunct="1">
                  <a:spcBef>
                    <a:spcPct val="0"/>
                  </a:spcBef>
                  <a:buFontTx/>
                  <a:buNone/>
                  <a:defRPr/>
                </a:pPr>
                <a:endParaRPr kumimoji="0" lang="ko-KR" altLang="en-US" sz="2400" b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1pPr>
                <a:lvl2pPr marL="742950" indent="-28575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2pPr>
                <a:lvl3pPr marL="1143000" indent="-22860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3pPr>
                <a:lvl4pPr marL="1600200" indent="-22860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4pPr>
                <a:lvl5pPr marL="2057400" indent="-22860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5pPr>
                <a:lvl6pPr marL="25146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6pPr>
                <a:lvl7pPr marL="29718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7pPr>
                <a:lvl8pPr marL="34290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8pPr>
                <a:lvl9pPr marL="38862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9pPr>
              </a:lstStyle>
              <a:p>
                <a:pPr eaLnBrk="1" latinLnBrk="0" hangingPunct="1">
                  <a:spcBef>
                    <a:spcPct val="0"/>
                  </a:spcBef>
                  <a:buFontTx/>
                  <a:buNone/>
                  <a:defRPr/>
                </a:pPr>
                <a:endParaRPr kumimoji="0" lang="ko-KR" altLang="en-US" sz="2400" b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1pPr>
                <a:lvl2pPr marL="742950" indent="-28575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2pPr>
                <a:lvl3pPr marL="1143000" indent="-22860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3pPr>
                <a:lvl4pPr marL="1600200" indent="-22860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4pPr>
                <a:lvl5pPr marL="2057400" indent="-22860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5pPr>
                <a:lvl6pPr marL="25146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6pPr>
                <a:lvl7pPr marL="29718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7pPr>
                <a:lvl8pPr marL="34290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8pPr>
                <a:lvl9pPr marL="38862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9pPr>
              </a:lstStyle>
              <a:p>
                <a:pPr eaLnBrk="1" latinLnBrk="0" hangingPunct="1">
                  <a:spcBef>
                    <a:spcPct val="0"/>
                  </a:spcBef>
                  <a:buFontTx/>
                  <a:buNone/>
                  <a:defRPr/>
                </a:pPr>
                <a:endParaRPr kumimoji="0" lang="ko-KR" altLang="en-US" sz="2400" b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1pPr>
                <a:lvl2pPr marL="742950" indent="-28575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2pPr>
                <a:lvl3pPr marL="1143000" indent="-22860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3pPr>
                <a:lvl4pPr marL="1600200" indent="-22860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4pPr>
                <a:lvl5pPr marL="2057400" indent="-22860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5pPr>
                <a:lvl6pPr marL="25146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6pPr>
                <a:lvl7pPr marL="29718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7pPr>
                <a:lvl8pPr marL="34290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8pPr>
                <a:lvl9pPr marL="38862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9pPr>
              </a:lstStyle>
              <a:p>
                <a:pPr eaLnBrk="1" latinLnBrk="0" hangingPunct="1">
                  <a:spcBef>
                    <a:spcPct val="0"/>
                  </a:spcBef>
                  <a:buFontTx/>
                  <a:buNone/>
                  <a:defRPr/>
                </a:pPr>
                <a:endParaRPr kumimoji="0" lang="ko-KR" altLang="en-US" sz="2400" b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1pPr>
                <a:lvl2pPr marL="742950" indent="-28575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2pPr>
                <a:lvl3pPr marL="1143000" indent="-22860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3pPr>
                <a:lvl4pPr marL="1600200" indent="-22860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4pPr>
                <a:lvl5pPr marL="2057400" indent="-22860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5pPr>
                <a:lvl6pPr marL="25146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6pPr>
                <a:lvl7pPr marL="29718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7pPr>
                <a:lvl8pPr marL="34290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8pPr>
                <a:lvl9pPr marL="38862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9pPr>
              </a:lstStyle>
              <a:p>
                <a:pPr eaLnBrk="1" latinLnBrk="0" hangingPunct="1">
                  <a:spcBef>
                    <a:spcPct val="0"/>
                  </a:spcBef>
                  <a:buFontTx/>
                  <a:buNone/>
                  <a:defRPr/>
                </a:pPr>
                <a:endParaRPr kumimoji="0" lang="ko-KR" altLang="en-US" sz="2400" b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1pPr>
                <a:lvl2pPr marL="742950" indent="-28575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2pPr>
                <a:lvl3pPr marL="1143000" indent="-22860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3pPr>
                <a:lvl4pPr marL="1600200" indent="-22860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4pPr>
                <a:lvl5pPr marL="2057400" indent="-22860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5pPr>
                <a:lvl6pPr marL="25146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6pPr>
                <a:lvl7pPr marL="29718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7pPr>
                <a:lvl8pPr marL="34290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8pPr>
                <a:lvl9pPr marL="38862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9pPr>
              </a:lstStyle>
              <a:p>
                <a:pPr eaLnBrk="1" latinLnBrk="0" hangingPunct="1">
                  <a:spcBef>
                    <a:spcPct val="0"/>
                  </a:spcBef>
                  <a:buFontTx/>
                  <a:buNone/>
                  <a:defRPr/>
                </a:pPr>
                <a:endParaRPr kumimoji="0" lang="ko-KR" altLang="en-US" sz="2400" b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1pPr>
                <a:lvl2pPr marL="742950" indent="-28575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2pPr>
                <a:lvl3pPr marL="1143000" indent="-22860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3pPr>
                <a:lvl4pPr marL="1600200" indent="-22860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4pPr>
                <a:lvl5pPr marL="2057400" indent="-22860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5pPr>
                <a:lvl6pPr marL="25146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6pPr>
                <a:lvl7pPr marL="29718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7pPr>
                <a:lvl8pPr marL="34290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8pPr>
                <a:lvl9pPr marL="38862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9pPr>
              </a:lstStyle>
              <a:p>
                <a:pPr eaLnBrk="1" latinLnBrk="0" hangingPunct="1">
                  <a:spcBef>
                    <a:spcPct val="0"/>
                  </a:spcBef>
                  <a:buFontTx/>
                  <a:buNone/>
                  <a:defRPr/>
                </a:pPr>
                <a:endParaRPr kumimoji="0" lang="ko-KR" altLang="en-US" sz="2400" b="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88083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  <a:latin typeface="Times New Roman" panose="02020603050405020304" pitchFamily="18" charset="0"/>
              </a:defRPr>
            </a:lvl1pPr>
          </a:lstStyle>
          <a:p>
            <a:pPr lvl="0"/>
            <a:r>
              <a:rPr lang="en-US" altLang="ko-KR" noProof="0"/>
              <a:t>Click to edit Master title style</a:t>
            </a:r>
          </a:p>
        </p:txBody>
      </p:sp>
      <p:sp>
        <p:nvSpPr>
          <p:cNvPr id="8808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en-US" altLang="ko-KR" noProof="0"/>
              <a:t>Click to edit Master subtitle style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DA6D6-CAAC-4E38-BEB9-21F5A503C245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62563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F7E16F-6EB8-4B0D-915C-9CD0217075E7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85518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3784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3784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86BB20-C47C-4FF4-93BC-6155F071970C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56929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349D34-2D9A-4F3C-B298-4FCC8CD94513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12813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D2FFED-C561-4FFD-B93A-34D844E8BFF4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43508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2260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2260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E89681-F8EC-4AAC-8BE4-9B400AD55F99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98851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39E5BF-5681-4F84-90C6-467256497840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46496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80D2C-EF47-4039-A3DC-22C35358C99F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7570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DCF5B9-ABCC-4056-B205-E26924ED0D17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12391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840BE-AE0E-46AF-AC6E-37D256495DAD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75687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4BC8D7-4945-4610-BA4E-080B2D322D9F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51862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latinLnBrk="1" hangingPunct="1">
              <a:spcBef>
                <a:spcPct val="0"/>
              </a:spcBef>
              <a:buFontTx/>
              <a:buNone/>
              <a:defRPr kumimoji="0" sz="1200" b="0">
                <a:latin typeface="+mn-ea"/>
                <a:ea typeface="Gulim" panose="020B0600000101010101" pitchFamily="34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spcBef>
                <a:spcPct val="0"/>
              </a:spcBef>
              <a:buFontTx/>
              <a:buNone/>
              <a:defRPr kumimoji="0" sz="1200" b="0">
                <a:latin typeface="+mn-ea"/>
                <a:ea typeface="Gulim" panose="020B0600000101010101" pitchFamily="34" charset="-127"/>
              </a:defRPr>
            </a:lvl1pPr>
          </a:lstStyle>
          <a:p>
            <a:pPr>
              <a:defRPr/>
            </a:pPr>
            <a:fld id="{E5231AA0-135E-42D2-A305-05C2E94FEDF0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32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1pPr>
              <a:lvl2pPr marL="742950" indent="-28575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2pPr>
              <a:lvl3pPr marL="1143000" indent="-22860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3pPr>
              <a:lvl4pPr marL="1600200" indent="-22860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4pPr>
              <a:lvl5pPr marL="2057400" indent="-22860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5pPr>
              <a:lvl6pPr marL="25146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6pPr>
              <a:lvl7pPr marL="29718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7pPr>
              <a:lvl8pPr marL="34290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8pPr>
              <a:lvl9pPr marL="38862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9pPr>
            </a:lstStyle>
            <a:p>
              <a:pPr algn="ctr" eaLnBrk="1" latinLnBrk="0" hangingPunct="1">
                <a:spcBef>
                  <a:spcPct val="0"/>
                </a:spcBef>
                <a:buFontTx/>
                <a:buNone/>
                <a:defRPr/>
              </a:pPr>
              <a:endParaRPr kumimoji="0" lang="ko-KR" altLang="en-US" sz="2400" b="0">
                <a:latin typeface="Times New Roman" panose="02020603050405020304" pitchFamily="18" charset="0"/>
              </a:endParaRPr>
            </a:p>
          </p:txBody>
        </p:sp>
        <p:sp>
          <p:nvSpPr>
            <p:cNvPr id="1033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1pPr>
              <a:lvl2pPr marL="742950" indent="-28575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2pPr>
              <a:lvl3pPr marL="1143000" indent="-22860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3pPr>
              <a:lvl4pPr marL="1600200" indent="-22860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4pPr>
              <a:lvl5pPr marL="2057400" indent="-22860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5pPr>
              <a:lvl6pPr marL="25146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6pPr>
              <a:lvl7pPr marL="29718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7pPr>
              <a:lvl8pPr marL="34290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8pPr>
              <a:lvl9pPr marL="38862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9pPr>
            </a:lstStyle>
            <a:p>
              <a:pPr eaLnBrk="1" latinLnBrk="0" hangingPunct="1">
                <a:spcBef>
                  <a:spcPct val="0"/>
                </a:spcBef>
                <a:buFontTx/>
                <a:buNone/>
                <a:defRPr/>
              </a:pPr>
              <a:endParaRPr kumimoji="0" lang="ko-KR" altLang="en-US" sz="2400" b="0">
                <a:latin typeface="Times New Roman" panose="02020603050405020304" pitchFamily="18" charset="0"/>
              </a:endParaRPr>
            </a:p>
          </p:txBody>
        </p:sp>
        <p:sp>
          <p:nvSpPr>
            <p:cNvPr id="1034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1pPr>
              <a:lvl2pPr marL="742950" indent="-28575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2pPr>
              <a:lvl3pPr marL="1143000" indent="-22860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3pPr>
              <a:lvl4pPr marL="1600200" indent="-22860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4pPr>
              <a:lvl5pPr marL="2057400" indent="-22860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5pPr>
              <a:lvl6pPr marL="25146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6pPr>
              <a:lvl7pPr marL="29718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7pPr>
              <a:lvl8pPr marL="34290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8pPr>
              <a:lvl9pPr marL="38862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9pPr>
            </a:lstStyle>
            <a:p>
              <a:pPr eaLnBrk="1" latinLnBrk="0" hangingPunct="1">
                <a:spcBef>
                  <a:spcPct val="0"/>
                </a:spcBef>
                <a:buFontTx/>
                <a:buNone/>
                <a:defRPr/>
              </a:pPr>
              <a:endParaRPr kumimoji="0" lang="ko-KR" altLang="en-US" b="0">
                <a:solidFill>
                  <a:schemeClr val="hlink"/>
                </a:solidFill>
              </a:endParaRPr>
            </a:p>
          </p:txBody>
        </p:sp>
        <p:sp>
          <p:nvSpPr>
            <p:cNvPr id="1035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1pPr>
              <a:lvl2pPr marL="742950" indent="-28575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2pPr>
              <a:lvl3pPr marL="1143000" indent="-22860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3pPr>
              <a:lvl4pPr marL="1600200" indent="-22860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4pPr>
              <a:lvl5pPr marL="2057400" indent="-22860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5pPr>
              <a:lvl6pPr marL="25146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6pPr>
              <a:lvl7pPr marL="29718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7pPr>
              <a:lvl8pPr marL="34290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8pPr>
              <a:lvl9pPr marL="38862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9pPr>
            </a:lstStyle>
            <a:p>
              <a:pPr eaLnBrk="1" latinLnBrk="0" hangingPunct="1">
                <a:spcBef>
                  <a:spcPct val="0"/>
                </a:spcBef>
                <a:buFontTx/>
                <a:buNone/>
                <a:defRPr/>
              </a:pPr>
              <a:endParaRPr kumimoji="0" lang="ko-KR" altLang="en-US" b="0">
                <a:solidFill>
                  <a:schemeClr val="hlink"/>
                </a:solidFill>
              </a:endParaRPr>
            </a:p>
          </p:txBody>
        </p:sp>
        <p:sp>
          <p:nvSpPr>
            <p:cNvPr id="1036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1pPr>
              <a:lvl2pPr marL="742950" indent="-28575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2pPr>
              <a:lvl3pPr marL="1143000" indent="-22860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3pPr>
              <a:lvl4pPr marL="1600200" indent="-22860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4pPr>
              <a:lvl5pPr marL="2057400" indent="-22860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5pPr>
              <a:lvl6pPr marL="25146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6pPr>
              <a:lvl7pPr marL="29718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7pPr>
              <a:lvl8pPr marL="34290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8pPr>
              <a:lvl9pPr marL="38862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9pPr>
            </a:lstStyle>
            <a:p>
              <a:pPr eaLnBrk="1" latinLnBrk="0" hangingPunct="1">
                <a:spcBef>
                  <a:spcPct val="0"/>
                </a:spcBef>
                <a:buFontTx/>
                <a:buNone/>
                <a:defRPr/>
              </a:pPr>
              <a:endParaRPr kumimoji="0" lang="ko-KR" altLang="en-US" b="0">
                <a:solidFill>
                  <a:schemeClr val="accent2"/>
                </a:solidFill>
              </a:endParaRPr>
            </a:p>
          </p:txBody>
        </p:sp>
        <p:sp>
          <p:nvSpPr>
            <p:cNvPr id="1037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1pPr>
              <a:lvl2pPr marL="742950" indent="-28575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2pPr>
              <a:lvl3pPr marL="1143000" indent="-22860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3pPr>
              <a:lvl4pPr marL="1600200" indent="-22860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4pPr>
              <a:lvl5pPr marL="2057400" indent="-22860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5pPr>
              <a:lvl6pPr marL="25146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6pPr>
              <a:lvl7pPr marL="29718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7pPr>
              <a:lvl8pPr marL="34290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8pPr>
              <a:lvl9pPr marL="38862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9pPr>
            </a:lstStyle>
            <a:p>
              <a:pPr eaLnBrk="1" latinLnBrk="0" hangingPunct="1">
                <a:spcBef>
                  <a:spcPct val="0"/>
                </a:spcBef>
                <a:buFontTx/>
                <a:buNone/>
                <a:defRPr/>
              </a:pPr>
              <a:endParaRPr kumimoji="0" lang="ko-KR" altLang="en-US" b="0">
                <a:solidFill>
                  <a:schemeClr val="hlink"/>
                </a:solidFill>
              </a:endParaRPr>
            </a:p>
          </p:txBody>
        </p:sp>
        <p:sp>
          <p:nvSpPr>
            <p:cNvPr id="1038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1pPr>
              <a:lvl2pPr marL="742950" indent="-28575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2pPr>
              <a:lvl3pPr marL="1143000" indent="-22860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3pPr>
              <a:lvl4pPr marL="1600200" indent="-22860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4pPr>
              <a:lvl5pPr marL="2057400" indent="-22860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5pPr>
              <a:lvl6pPr marL="25146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6pPr>
              <a:lvl7pPr marL="29718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7pPr>
              <a:lvl8pPr marL="34290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8pPr>
              <a:lvl9pPr marL="38862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9pPr>
            </a:lstStyle>
            <a:p>
              <a:pPr eaLnBrk="1" latinLnBrk="0" hangingPunct="1">
                <a:spcBef>
                  <a:spcPct val="0"/>
                </a:spcBef>
                <a:buFontTx/>
                <a:buNone/>
                <a:defRPr/>
              </a:pPr>
              <a:endParaRPr kumimoji="0" lang="ko-KR" altLang="en-US" sz="2400" b="0">
                <a:latin typeface="Times New Roman" panose="02020603050405020304" pitchFamily="18" charset="0"/>
              </a:endParaRPr>
            </a:p>
          </p:txBody>
        </p:sp>
        <p:sp>
          <p:nvSpPr>
            <p:cNvPr id="1039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1pPr>
              <a:lvl2pPr marL="742950" indent="-28575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2pPr>
              <a:lvl3pPr marL="1143000" indent="-22860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3pPr>
              <a:lvl4pPr marL="1600200" indent="-22860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4pPr>
              <a:lvl5pPr marL="2057400" indent="-22860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5pPr>
              <a:lvl6pPr marL="25146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6pPr>
              <a:lvl7pPr marL="29718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7pPr>
              <a:lvl8pPr marL="34290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8pPr>
              <a:lvl9pPr marL="38862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9pPr>
            </a:lstStyle>
            <a:p>
              <a:pPr eaLnBrk="1" latinLnBrk="0" hangingPunct="1">
                <a:spcBef>
                  <a:spcPct val="0"/>
                </a:spcBef>
                <a:buFontTx/>
                <a:buNone/>
                <a:defRPr/>
              </a:pPr>
              <a:endParaRPr kumimoji="0" lang="ko-KR" altLang="en-US" b="0">
                <a:solidFill>
                  <a:schemeClr val="accent2"/>
                </a:solidFill>
              </a:endParaRPr>
            </a:p>
          </p:txBody>
        </p:sp>
        <p:sp>
          <p:nvSpPr>
            <p:cNvPr id="1040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1pPr>
              <a:lvl2pPr marL="742950" indent="-28575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2pPr>
              <a:lvl3pPr marL="1143000" indent="-22860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3pPr>
              <a:lvl4pPr marL="1600200" indent="-22860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4pPr>
              <a:lvl5pPr marL="2057400" indent="-22860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5pPr>
              <a:lvl6pPr marL="25146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6pPr>
              <a:lvl7pPr marL="29718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7pPr>
              <a:lvl8pPr marL="34290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8pPr>
              <a:lvl9pPr marL="38862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9pPr>
            </a:lstStyle>
            <a:p>
              <a:pPr eaLnBrk="1" latinLnBrk="0" hangingPunct="1">
                <a:spcBef>
                  <a:spcPct val="0"/>
                </a:spcBef>
                <a:buFontTx/>
                <a:buNone/>
                <a:defRPr/>
              </a:pPr>
              <a:endParaRPr kumimoji="0" lang="ko-KR" altLang="en-US" b="0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226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</a:p>
        </p:txBody>
      </p:sp>
      <p:sp>
        <p:nvSpPr>
          <p:cNvPr id="8705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latinLnBrk="1" hangingPunct="1">
              <a:spcBef>
                <a:spcPct val="0"/>
              </a:spcBef>
              <a:buFontTx/>
              <a:buNone/>
              <a:defRPr kumimoji="0" sz="1200" b="0">
                <a:latin typeface="+mn-ea"/>
                <a:ea typeface="Gulim" panose="020B0600000101010101" pitchFamily="34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51" r:id="rId2"/>
    <p:sldLayoutId id="2147483952" r:id="rId3"/>
    <p:sldLayoutId id="2147483953" r:id="rId4"/>
    <p:sldLayoutId id="2147483954" r:id="rId5"/>
    <p:sldLayoutId id="2147483955" r:id="rId6"/>
    <p:sldLayoutId id="2147483956" r:id="rId7"/>
    <p:sldLayoutId id="2147483957" r:id="rId8"/>
    <p:sldLayoutId id="2147483958" r:id="rId9"/>
    <p:sldLayoutId id="2147483959" r:id="rId10"/>
    <p:sldLayoutId id="2147483960" r:id="rId11"/>
  </p:sldLayoutIdLst>
  <p:hf hdr="0" ftr="0" dt="0"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Gulim" panose="020B0600000101010101" pitchFamily="34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Gulim" panose="020B0600000101010101" pitchFamily="34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Gulim" panose="020B0600000101010101" pitchFamily="34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Gulim" panose="020B0600000101010101" pitchFamily="34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Gulim" panose="020B0600000101010101" pitchFamily="34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Gulim" panose="020B0600000101010101" pitchFamily="34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Gulim" panose="020B0600000101010101" pitchFamily="34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Gulim" panose="020B0600000101010101" pitchFamily="34" charset="-127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78063" y="1828800"/>
            <a:ext cx="6713537" cy="2209800"/>
          </a:xfrm>
        </p:spPr>
        <p:txBody>
          <a:bodyPr/>
          <a:lstStyle/>
          <a:p>
            <a:pPr algn="ctr" eaLnBrk="1" hangingPunct="1"/>
            <a:r>
              <a:rPr lang="en-US" altLang="ko-KR" b="1" dirty="0">
                <a:latin typeface="Arial" panose="020B0604020202020204" pitchFamily="34" charset="0"/>
              </a:rPr>
              <a:t>Haskell, Part 1</a:t>
            </a:r>
            <a:br>
              <a:rPr lang="en-US" altLang="ko-KR" b="1" dirty="0">
                <a:latin typeface="Arial" panose="020B0604020202020204" pitchFamily="34" charset="0"/>
              </a:rPr>
            </a:br>
            <a:r>
              <a:rPr lang="en-US" altLang="ko-KR" sz="3600" b="1" dirty="0">
                <a:latin typeface="Arial" panose="020B0604020202020204" pitchFamily="34" charset="0"/>
              </a:rPr>
              <a:t>Basics, Tools, and Functions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6855" y="4390697"/>
            <a:ext cx="7614745" cy="22098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</a:pPr>
            <a:r>
              <a:rPr lang="en-US" altLang="ko-KR" sz="2000" dirty="0"/>
              <a:t>CS 3360</a:t>
            </a:r>
          </a:p>
          <a:p>
            <a:pPr algn="ctr" eaLnBrk="1" hangingPunct="1">
              <a:lnSpc>
                <a:spcPct val="80000"/>
              </a:lnSpc>
            </a:pPr>
            <a:endParaRPr lang="en-US" altLang="ko-KR" sz="2000" dirty="0"/>
          </a:p>
          <a:p>
            <a:pPr algn="ctr" eaLnBrk="1" hangingPunct="1">
              <a:lnSpc>
                <a:spcPct val="80000"/>
              </a:lnSpc>
            </a:pPr>
            <a:r>
              <a:rPr lang="en-US" altLang="ko-KR" sz="2000" dirty="0"/>
              <a:t>Section 15.8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altLang="ko-KR" sz="2000" dirty="0"/>
              <a:t>Unit 1 (Lessons 1-4)  of [Kurt18]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altLang="ko-KR" sz="1800" dirty="0"/>
              <a:t>Paul Hudak, et. al. </a:t>
            </a:r>
            <a:r>
              <a:rPr lang="en-US" altLang="ko-KR" sz="1800" i="1" dirty="0"/>
              <a:t>A Gentle Introduction to Haskell, Version 98</a:t>
            </a:r>
            <a:r>
              <a:rPr lang="en-US" altLang="ko-KR" sz="1800" dirty="0"/>
              <a:t>, 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altLang="ko-KR" sz="1800" dirty="0"/>
              <a:t>available online from http://www.haskell.org/tutorial/. </a:t>
            </a:r>
          </a:p>
          <a:p>
            <a:pPr algn="ctr" eaLnBrk="1" hangingPunct="1">
              <a:lnSpc>
                <a:spcPct val="80000"/>
              </a:lnSpc>
            </a:pPr>
            <a:endParaRPr lang="en-US" altLang="ko-KR" sz="500" dirty="0"/>
          </a:p>
          <a:p>
            <a:pPr eaLnBrk="1" hangingPunct="1">
              <a:lnSpc>
                <a:spcPct val="80000"/>
              </a:lnSpc>
            </a:pPr>
            <a:r>
              <a:rPr lang="en-US" altLang="ko-KR" sz="1800" dirty="0"/>
              <a:t>[Kurt18] Will Kurt, Getting Programming with Haskell, Manning, 2018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8FD8D98-6EC5-45D6-B01F-8AD29C8EB256}" type="slidenum">
              <a:rPr lang="ko-KR" altLang="en-US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Typed Lambda Calculus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1370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ko-KR"/>
              <a:t>Haskell is based on </a:t>
            </a:r>
            <a:r>
              <a:rPr lang="en-US" altLang="ko-KR">
                <a:solidFill>
                  <a:srgbClr val="070CE5"/>
                </a:solidFill>
              </a:rPr>
              <a:t>typed lambda calculus</a:t>
            </a:r>
            <a:r>
              <a:rPr lang="en-US" altLang="ko-KR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ko-KR"/>
              <a:t>Every term is labeled with a type.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ko-KR"/>
              <a:t>A function application </a:t>
            </a:r>
            <a:r>
              <a:rPr lang="en-US" altLang="ko-KR" i="1">
                <a:solidFill>
                  <a:srgbClr val="070CE5"/>
                </a:solidFill>
              </a:rPr>
              <a:t>f</a:t>
            </a:r>
            <a:r>
              <a:rPr lang="en-US" altLang="ko-KR">
                <a:solidFill>
                  <a:srgbClr val="070CE5"/>
                </a:solidFill>
              </a:rPr>
              <a:t> </a:t>
            </a:r>
            <a:r>
              <a:rPr lang="en-US" altLang="ko-KR" i="1">
                <a:solidFill>
                  <a:srgbClr val="070CE5"/>
                </a:solidFill>
              </a:rPr>
              <a:t>g</a:t>
            </a:r>
            <a:r>
              <a:rPr lang="en-US" altLang="ko-KR"/>
              <a:t> is only syntactically valid if </a:t>
            </a:r>
            <a:r>
              <a:rPr lang="en-US" altLang="ko-KR" i="1">
                <a:solidFill>
                  <a:srgbClr val="070CE5"/>
                </a:solidFill>
              </a:rPr>
              <a:t>f</a:t>
            </a:r>
            <a:r>
              <a:rPr lang="en-US" altLang="ko-KR"/>
              <a:t> has type </a:t>
            </a:r>
            <a:r>
              <a:rPr lang="en-US" altLang="ko-KR" i="1">
                <a:solidFill>
                  <a:srgbClr val="070CE5"/>
                </a:solidFill>
              </a:rPr>
              <a:t>s</a:t>
            </a:r>
            <a:r>
              <a:rPr lang="en-US" altLang="ko-KR">
                <a:solidFill>
                  <a:srgbClr val="070CE5"/>
                </a:solidFill>
              </a:rPr>
              <a:t> -&gt; </a:t>
            </a:r>
            <a:r>
              <a:rPr lang="en-US" altLang="ko-KR" i="1">
                <a:solidFill>
                  <a:srgbClr val="070CE5"/>
                </a:solidFill>
              </a:rPr>
              <a:t>t</a:t>
            </a:r>
            <a:r>
              <a:rPr lang="en-US" altLang="ko-KR"/>
              <a:t>, where the type of </a:t>
            </a:r>
            <a:r>
              <a:rPr lang="en-US" altLang="ko-KR" i="1">
                <a:solidFill>
                  <a:srgbClr val="070CE5"/>
                </a:solidFill>
              </a:rPr>
              <a:t>g</a:t>
            </a:r>
            <a:r>
              <a:rPr lang="en-US" altLang="ko-KR">
                <a:solidFill>
                  <a:srgbClr val="070CE5"/>
                </a:solidFill>
              </a:rPr>
              <a:t> </a:t>
            </a:r>
            <a:r>
              <a:rPr lang="en-US" altLang="ko-KR"/>
              <a:t>is </a:t>
            </a:r>
            <a:r>
              <a:rPr lang="en-US" altLang="ko-KR" i="1">
                <a:solidFill>
                  <a:srgbClr val="070CE5"/>
                </a:solidFill>
              </a:rPr>
              <a:t>s</a:t>
            </a:r>
            <a:r>
              <a:rPr lang="en-US" altLang="ko-KR"/>
              <a:t> and </a:t>
            </a:r>
            <a:r>
              <a:rPr lang="en-US" altLang="ko-KR" i="1"/>
              <a:t>t</a:t>
            </a:r>
            <a:r>
              <a:rPr lang="en-US" altLang="ko-KR"/>
              <a:t> is any type.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ko-KR"/>
              <a:t>No term may be applied to itself, thus avoiding one kind of non-terminating evaluation.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E0933C4-FE78-4FF2-813F-44565B531A86}" type="slidenum">
              <a:rPr lang="ko-KR" altLang="en-US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Outline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1910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ko-KR" dirty="0"/>
              <a:t>Basics of Haskell</a:t>
            </a:r>
          </a:p>
          <a:p>
            <a:pPr eaLnBrk="1" hangingPunct="1"/>
            <a:r>
              <a:rPr lang="en-US" altLang="ko-KR" dirty="0">
                <a:solidFill>
                  <a:srgbClr val="070CE5"/>
                </a:solidFill>
              </a:rPr>
              <a:t>Hugs/</a:t>
            </a:r>
            <a:r>
              <a:rPr lang="en-US" altLang="ko-KR" dirty="0" err="1">
                <a:solidFill>
                  <a:srgbClr val="070CE5"/>
                </a:solidFill>
              </a:rPr>
              <a:t>ghci</a:t>
            </a:r>
            <a:r>
              <a:rPr lang="en-US" altLang="ko-KR" dirty="0">
                <a:solidFill>
                  <a:srgbClr val="070CE5"/>
                </a:solidFill>
              </a:rPr>
              <a:t> -- Haskell interpreter</a:t>
            </a:r>
          </a:p>
          <a:p>
            <a:pPr eaLnBrk="1" hangingPunct="1"/>
            <a:r>
              <a:rPr lang="en-US" altLang="ko-KR" dirty="0"/>
              <a:t>More about functions (recursions and conditionals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0829032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5B584BF-8B94-484B-BA8D-7431A8902DB5}" type="slidenum">
              <a:rPr lang="ko-KR" altLang="en-US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Haskell Tools</a:t>
            </a:r>
            <a:r>
              <a:rPr lang="en-US" altLang="ko-KR" baseline="30000"/>
              <a:t>*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3925888"/>
          </a:xfrm>
        </p:spPr>
        <p:txBody>
          <a:bodyPr/>
          <a:lstStyle/>
          <a:p>
            <a:pPr eaLnBrk="1" hangingPunct="1"/>
            <a:r>
              <a:rPr lang="en-US" altLang="ko-KR" sz="2400" dirty="0"/>
              <a:t>Hugs</a:t>
            </a:r>
          </a:p>
          <a:p>
            <a:pPr lvl="1" eaLnBrk="1" hangingPunct="1"/>
            <a:r>
              <a:rPr lang="en-US" altLang="ko-KR" sz="2000" dirty="0"/>
              <a:t>Old but compact (1.4MB/14MB) based on Glasgow Haskell Compiler (GHC) 6.6</a:t>
            </a:r>
          </a:p>
          <a:p>
            <a:pPr lvl="1" eaLnBrk="1" hangingPunct="1"/>
            <a:r>
              <a:rPr lang="en-US" altLang="ko-KR" sz="2000" dirty="0"/>
              <a:t>Interpreter only (hugs, </a:t>
            </a:r>
            <a:r>
              <a:rPr lang="en-US" altLang="ko-KR" sz="2000" dirty="0" err="1"/>
              <a:t>winhugs</a:t>
            </a:r>
            <a:r>
              <a:rPr lang="en-US" altLang="ko-KR" sz="2000" dirty="0"/>
              <a:t>)</a:t>
            </a:r>
          </a:p>
          <a:p>
            <a:pPr lvl="1" eaLnBrk="1" hangingPunct="1"/>
            <a:r>
              <a:rPr lang="en-US" altLang="ko-KR" sz="2000" dirty="0"/>
              <a:t>Available from https://www.haskell.org/hugs</a:t>
            </a:r>
            <a:r>
              <a:rPr lang="en-US" altLang="ko-KR" sz="2000" baseline="30000" dirty="0"/>
              <a:t>**</a:t>
            </a:r>
          </a:p>
          <a:p>
            <a:pPr eaLnBrk="1" hangingPunct="1"/>
            <a:r>
              <a:rPr lang="en-US" altLang="ko-KR" sz="2400" dirty="0"/>
              <a:t>Haskell Platform</a:t>
            </a:r>
          </a:p>
          <a:p>
            <a:pPr lvl="1" eaLnBrk="1" hangingPunct="1"/>
            <a:r>
              <a:rPr lang="en-US" altLang="ko-KR" sz="2000" dirty="0"/>
              <a:t>New and big (~294MB) based on GHC 8.4.3</a:t>
            </a:r>
          </a:p>
          <a:p>
            <a:pPr lvl="1" eaLnBrk="1" hangingPunct="1"/>
            <a:r>
              <a:rPr lang="en-US" altLang="ko-KR" sz="2000" dirty="0"/>
              <a:t>Compiler and interpreter (</a:t>
            </a:r>
            <a:r>
              <a:rPr lang="en-US" altLang="ko-KR" sz="2000" dirty="0" err="1"/>
              <a:t>ghc</a:t>
            </a:r>
            <a:r>
              <a:rPr lang="en-US" altLang="ko-KR" sz="2000" dirty="0"/>
              <a:t>, </a:t>
            </a:r>
            <a:r>
              <a:rPr lang="en-US" altLang="ko-KR" sz="2000" dirty="0" err="1"/>
              <a:t>ghci</a:t>
            </a:r>
            <a:r>
              <a:rPr lang="en-US" altLang="ko-KR" sz="2000" dirty="0"/>
              <a:t>, </a:t>
            </a:r>
            <a:r>
              <a:rPr lang="en-US" altLang="ko-KR" sz="2000" dirty="0" err="1"/>
              <a:t>winghci</a:t>
            </a:r>
            <a:r>
              <a:rPr lang="en-US" altLang="ko-KR" sz="2000" dirty="0"/>
              <a:t>)</a:t>
            </a:r>
          </a:p>
          <a:p>
            <a:pPr lvl="1" eaLnBrk="1" hangingPunct="1"/>
            <a:r>
              <a:rPr lang="en-US" altLang="ko-KR" sz="2000" dirty="0"/>
              <a:t>Available from https://www.haskell.org/downloads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ko-KR" baseline="-25000" dirty="0"/>
          </a:p>
        </p:txBody>
      </p:sp>
      <p:sp>
        <p:nvSpPr>
          <p:cNvPr id="18437" name="TextBox 1"/>
          <p:cNvSpPr txBox="1">
            <a:spLocks noChangeArrowheads="1"/>
          </p:cNvSpPr>
          <p:nvPr/>
        </p:nvSpPr>
        <p:spPr bwMode="auto">
          <a:xfrm>
            <a:off x="471901" y="5694495"/>
            <a:ext cx="796815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 dirty="0"/>
              <a:t>*For VS Code integration, see an article titled “Setting up Haskell in VS Code with Stack and the IDE Engine”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 dirty="0"/>
              <a:t>  (google it). There is also an outdated Eclipse plug-in called </a:t>
            </a:r>
            <a:r>
              <a:rPr lang="en-US" altLang="en-US" sz="1200" b="0" dirty="0" err="1"/>
              <a:t>EclipseFP</a:t>
            </a:r>
            <a:r>
              <a:rPr lang="en-US" altLang="en-US" sz="1200" b="0" dirty="0"/>
              <a:t>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 baseline="30000" dirty="0"/>
              <a:t>**</a:t>
            </a:r>
            <a:r>
              <a:rPr lang="en-US" altLang="en-US" sz="1200" b="0" dirty="0"/>
              <a:t>If the link is broken, try </a:t>
            </a:r>
            <a:r>
              <a:rPr lang="en-US" altLang="en-US" sz="1200" b="0" dirty="0">
                <a:solidFill>
                  <a:srgbClr val="0070C0"/>
                </a:solidFill>
              </a:rPr>
              <a:t>https://www.haskell.org/hugs/pages/downloading-May2006.htm</a:t>
            </a:r>
            <a:r>
              <a:rPr lang="en-US" altLang="en-US" sz="1200" b="0" dirty="0"/>
              <a:t>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1739E71-82C1-490F-980D-110A04D94965}" type="slidenum">
              <a:rPr lang="ko-KR" altLang="en-US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Hugs/ghci --- Haskell Interpreter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267200"/>
          </a:xfrm>
        </p:spPr>
        <p:txBody>
          <a:bodyPr/>
          <a:lstStyle/>
          <a:p>
            <a:pPr eaLnBrk="1" hangingPunct="1"/>
            <a:r>
              <a:rPr lang="en-US" altLang="ko-KR"/>
              <a:t>Simple view of Hugs/ghci</a:t>
            </a:r>
          </a:p>
          <a:p>
            <a:pPr lvl="1" eaLnBrk="1" hangingPunct="1"/>
            <a:r>
              <a:rPr lang="en-US" altLang="ko-KR"/>
              <a:t>Very fancy calculator</a:t>
            </a:r>
          </a:p>
          <a:p>
            <a:pPr lvl="1" eaLnBrk="1" hangingPunct="1"/>
            <a:r>
              <a:rPr lang="en-US" altLang="ko-KR"/>
              <a:t>You type in expressions, it evaluates them.</a:t>
            </a:r>
          </a:p>
          <a:p>
            <a:pPr lvl="1" eaLnBrk="1" hangingPunct="1"/>
            <a:r>
              <a:rPr lang="en-US" altLang="ko-KR"/>
              <a:t>Read-evaluate-print loop (REPL)</a:t>
            </a:r>
          </a:p>
          <a:p>
            <a:pPr eaLnBrk="1" hangingPunct="1"/>
            <a:r>
              <a:rPr lang="en-US" altLang="ko-KR"/>
              <a:t>Remember:</a:t>
            </a:r>
          </a:p>
          <a:p>
            <a:pPr lvl="1" eaLnBrk="1" hangingPunct="1"/>
            <a:r>
              <a:rPr lang="en-US" altLang="ko-KR"/>
              <a:t>A command to the tool starts with “:”</a:t>
            </a:r>
          </a:p>
          <a:p>
            <a:pPr lvl="1" eaLnBrk="1" hangingPunct="1"/>
            <a:r>
              <a:rPr lang="en-US" altLang="ko-KR"/>
              <a:t>Anything else is a Haskell expression to evaluate.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70CFBA9-5143-4190-87A7-39D412D65653}" type="slidenum">
              <a:rPr lang="ko-KR" altLang="en-US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dirty="0"/>
              <a:t>Running Haskell with Hugs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1"/>
            <a:ext cx="8229600" cy="1607400"/>
          </a:xfrm>
        </p:spPr>
        <p:txBody>
          <a:bodyPr/>
          <a:lstStyle/>
          <a:p>
            <a:pPr eaLnBrk="1" hangingPunct="1"/>
            <a:r>
              <a:rPr lang="en-US" altLang="ko-KR" sz="2000" dirty="0"/>
              <a:t>To create a Haskell file (.</a:t>
            </a:r>
            <a:r>
              <a:rPr lang="en-US" altLang="ko-KR" sz="2000" dirty="0" err="1"/>
              <a:t>hs</a:t>
            </a:r>
            <a:r>
              <a:rPr lang="en-US" altLang="ko-KR" sz="2000" dirty="0"/>
              <a:t>), use any text editor</a:t>
            </a:r>
          </a:p>
          <a:p>
            <a:pPr lvl="1" eaLnBrk="1" hangingPunct="1"/>
            <a:r>
              <a:rPr lang="en-US" altLang="ko-KR" sz="1800" dirty="0"/>
              <a:t>Can start the editor from Hugs, :edit </a:t>
            </a:r>
            <a:r>
              <a:rPr lang="en-US" altLang="ko-KR" sz="1800" dirty="0" err="1"/>
              <a:t>Sample.hs</a:t>
            </a:r>
            <a:r>
              <a:rPr lang="en-US" altLang="ko-KR" sz="1800" dirty="0"/>
              <a:t>.</a:t>
            </a:r>
          </a:p>
          <a:p>
            <a:pPr eaLnBrk="1" hangingPunct="1"/>
            <a:r>
              <a:rPr lang="en-US" altLang="ko-KR" sz="2000" dirty="0"/>
              <a:t>Launch hugs on a terminal or command prompt.</a:t>
            </a:r>
          </a:p>
          <a:p>
            <a:pPr eaLnBrk="1" hangingPunct="1"/>
            <a:r>
              <a:rPr lang="en-US" altLang="ko-KR" sz="2000" dirty="0"/>
              <a:t>To load a Haskell file, use the load command, e.g., :load Sample.</a:t>
            </a:r>
          </a:p>
        </p:txBody>
      </p:sp>
      <p:grpSp>
        <p:nvGrpSpPr>
          <p:cNvPr id="21509" name="Group 3"/>
          <p:cNvGrpSpPr>
            <a:grpSpLocks/>
          </p:cNvGrpSpPr>
          <p:nvPr/>
        </p:nvGrpSpPr>
        <p:grpSpPr bwMode="auto">
          <a:xfrm>
            <a:off x="1855788" y="3798888"/>
            <a:ext cx="5538787" cy="2419350"/>
            <a:chOff x="964453" y="3798576"/>
            <a:chExt cx="5539696" cy="2419688"/>
          </a:xfrm>
        </p:grpSpPr>
        <p:pic>
          <p:nvPicPr>
            <p:cNvPr id="21510" name="Picture 2" descr="Screen Clippi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4453" y="3798576"/>
              <a:ext cx="5077534" cy="24196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1511" name="Picture 1" descr="Screen Clippin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74882" y="5095006"/>
              <a:ext cx="2629267" cy="94310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7C40F-09DC-4985-906A-E7B870904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Haskell with </a:t>
            </a:r>
            <a:r>
              <a:rPr lang="en-US" dirty="0" err="1"/>
              <a:t>WinHugs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0E15C7-E2B4-4DAE-AA5E-0C78FF6723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2060575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Create a text file, say </a:t>
            </a:r>
            <a:r>
              <a:rPr lang="en-US" dirty="0" err="1"/>
              <a:t>Sample.hs</a:t>
            </a:r>
            <a:r>
              <a:rPr lang="en-US" dirty="0"/>
              <a:t>, with your favorite text editor.</a:t>
            </a:r>
          </a:p>
          <a:p>
            <a:r>
              <a:rPr lang="en-US" dirty="0"/>
              <a:t>A Haskell file should start with a line “</a:t>
            </a:r>
            <a:r>
              <a:rPr lang="en-US" b="1" dirty="0"/>
              <a:t>module</a:t>
            </a:r>
            <a:r>
              <a:rPr lang="en-US" dirty="0"/>
              <a:t> </a:t>
            </a:r>
            <a:r>
              <a:rPr lang="en-US" i="1" dirty="0" err="1"/>
              <a:t>ModuleName</a:t>
            </a:r>
            <a:r>
              <a:rPr lang="en-US" dirty="0"/>
              <a:t> </a:t>
            </a:r>
            <a:r>
              <a:rPr lang="en-US" b="1" dirty="0"/>
              <a:t>where</a:t>
            </a:r>
            <a:r>
              <a:rPr lang="en-US" dirty="0"/>
              <a:t>” which is followed by a sequence of Haskell definitions.</a:t>
            </a:r>
          </a:p>
          <a:p>
            <a:pPr lvl="1"/>
            <a:r>
              <a:rPr lang="en-US" dirty="0"/>
              <a:t>A </a:t>
            </a:r>
            <a:r>
              <a:rPr lang="en-US" i="1" dirty="0"/>
              <a:t>module</a:t>
            </a:r>
            <a:r>
              <a:rPr lang="en-US" dirty="0"/>
              <a:t> is a unit of Haskell program.</a:t>
            </a:r>
          </a:p>
          <a:p>
            <a:pPr lvl="1"/>
            <a:r>
              <a:rPr lang="en-US" dirty="0"/>
              <a:t>A module name should start with a uppercase letter, e.g., Sample.</a:t>
            </a:r>
          </a:p>
          <a:p>
            <a:r>
              <a:rPr lang="en-US" dirty="0"/>
              <a:t>Write your functions, e.g., factorial function.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9C2A97-CB9D-4D8B-B838-EEC398B2E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66115-499F-4D05-B5D2-C0CA5ED86967}" type="slidenum">
              <a:rPr lang="en-US" smtClean="0"/>
              <a:t>15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8CEB953-5573-4CA3-811D-C628EC5E80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5353" y="4160840"/>
            <a:ext cx="3549832" cy="184159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0030971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7C40F-09DC-4985-906A-E7B870904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Haskell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0E15C7-E2B4-4DAE-AA5E-0C78FF6723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6"/>
            <a:ext cx="7886700" cy="98481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Launch </a:t>
            </a:r>
            <a:r>
              <a:rPr lang="en-US" dirty="0" err="1"/>
              <a:t>WinHugs</a:t>
            </a:r>
            <a:endParaRPr lang="en-US" dirty="0"/>
          </a:p>
          <a:p>
            <a:r>
              <a:rPr lang="en-US" dirty="0"/>
              <a:t>Load the </a:t>
            </a:r>
            <a:r>
              <a:rPr lang="en-US" dirty="0" err="1"/>
              <a:t>Sample.hs</a:t>
            </a:r>
            <a:r>
              <a:rPr lang="en-US" dirty="0"/>
              <a:t> file to </a:t>
            </a:r>
            <a:r>
              <a:rPr lang="en-US" dirty="0" err="1"/>
              <a:t>WinHugs</a:t>
            </a:r>
            <a:endParaRPr lang="en-US" dirty="0"/>
          </a:p>
          <a:p>
            <a:pPr lvl="1"/>
            <a:r>
              <a:rPr lang="en-US" dirty="0"/>
              <a:t>File &gt; Open (or :load &lt;file-name&gt; on the prompt)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9C2A97-CB9D-4D8B-B838-EEC398B2E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66115-499F-4D05-B5D2-C0CA5ED86967}" type="slidenum">
              <a:rPr lang="en-US" smtClean="0"/>
              <a:t>16</a:t>
            </a:fld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F7867AE-B4AB-4EB6-BF71-D35033D1F1B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5213" y="3241335"/>
            <a:ext cx="3867909" cy="2743336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A2CFFEF-23D3-4E74-B121-AC8F2185F6B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9167" y="4560538"/>
            <a:ext cx="3844231" cy="18798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5181936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7C40F-09DC-4985-906A-E7B870904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Haskell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0E15C7-E2B4-4DAE-AA5E-0C78FF6723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998257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Upon successful loading, the prompt is changed to the loaded module name.</a:t>
            </a:r>
          </a:p>
          <a:p>
            <a:r>
              <a:rPr lang="en-US" dirty="0"/>
              <a:t>Type Haskell expressions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9C2A97-CB9D-4D8B-B838-EEC398B2E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66115-499F-4D05-B5D2-C0CA5ED86967}" type="slidenum">
              <a:rPr lang="en-US" smtClean="0"/>
              <a:t>17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A96FACC-EA0F-42F4-9532-C960C6F4EE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6051" y="2823882"/>
            <a:ext cx="4984915" cy="369928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B631DF9-2B65-4014-82D9-74AEC531AD1C}"/>
              </a:ext>
            </a:extLst>
          </p:cNvPr>
          <p:cNvSpPr txBox="1"/>
          <p:nvPr/>
        </p:nvSpPr>
        <p:spPr>
          <a:xfrm>
            <a:off x="1337401" y="4435226"/>
            <a:ext cx="9189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i="1" dirty="0">
                <a:solidFill>
                  <a:srgbClr val="0070C0"/>
                </a:solidFill>
              </a:rPr>
              <a:t>change of</a:t>
            </a:r>
          </a:p>
          <a:p>
            <a:pPr algn="ctr"/>
            <a:r>
              <a:rPr lang="en-US" sz="1400" i="1" dirty="0">
                <a:solidFill>
                  <a:srgbClr val="0070C0"/>
                </a:solidFill>
              </a:rPr>
              <a:t>prompt</a:t>
            </a:r>
          </a:p>
        </p:txBody>
      </p:sp>
      <p:cxnSp>
        <p:nvCxnSpPr>
          <p:cNvPr id="11" name="Connector: Curved 10">
            <a:extLst>
              <a:ext uri="{FF2B5EF4-FFF2-40B4-BE49-F238E27FC236}">
                <a16:creationId xmlns:a16="http://schemas.microsoft.com/office/drawing/2014/main" id="{1E7D9BA1-4530-4E22-BABA-DEBB532D1908}"/>
              </a:ext>
            </a:extLst>
          </p:cNvPr>
          <p:cNvCxnSpPr>
            <a:stCxn id="7" idx="3"/>
          </p:cNvCxnSpPr>
          <p:nvPr/>
        </p:nvCxnSpPr>
        <p:spPr>
          <a:xfrm>
            <a:off x="2256371" y="4696836"/>
            <a:ext cx="429680" cy="101460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20959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E0933C4-FE78-4FF2-813F-44565B531A86}" type="slidenum">
              <a:rPr lang="ko-KR" altLang="en-US"/>
              <a:pPr>
                <a:defRPr/>
              </a:pPr>
              <a:t>18</a:t>
            </a:fld>
            <a:endParaRPr lang="en-US" altLang="ko-KR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Outline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1910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ko-KR" dirty="0"/>
              <a:t>Basics of Haskell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ko-KR" dirty="0"/>
              <a:t>Hugs/</a:t>
            </a:r>
            <a:r>
              <a:rPr lang="en-US" altLang="ko-KR" dirty="0" err="1"/>
              <a:t>ghci</a:t>
            </a:r>
            <a:r>
              <a:rPr lang="en-US" altLang="ko-KR" dirty="0"/>
              <a:t> -- Haskell interpreter</a:t>
            </a:r>
          </a:p>
          <a:p>
            <a:pPr eaLnBrk="1" hangingPunct="1"/>
            <a:r>
              <a:rPr lang="en-US" altLang="ko-KR" dirty="0">
                <a:solidFill>
                  <a:srgbClr val="070CE5"/>
                </a:solidFill>
              </a:rPr>
              <a:t>More about functions (recursions and conditionals)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010015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0CAB874-4328-4669-A9B8-33BADF5B7357}" type="slidenum">
              <a:rPr lang="ko-KR" altLang="en-US"/>
              <a:pPr>
                <a:defRPr/>
              </a:pPr>
              <a:t>19</a:t>
            </a:fld>
            <a:endParaRPr lang="en-US" altLang="ko-KR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Using Haskell Functions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3624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800" dirty="0">
                <a:solidFill>
                  <a:srgbClr val="070CE5"/>
                </a:solidFill>
              </a:rPr>
              <a:t>&lt;function-name&gt; { &lt;argument&gt; }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ko-KR" sz="9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800" dirty="0"/>
              <a:t>No parenthesis needed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ko-KR" sz="1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800" dirty="0"/>
              <a:t>Example: mod 17 3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ko-KR" sz="1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800" dirty="0"/>
              <a:t>Some functions are “infix”: 3 + 4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ko-KR" sz="9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800" dirty="0"/>
              <a:t>infix -&gt; prefix function: use ()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800" dirty="0"/>
              <a:t>	(+) 3 4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ko-KR" sz="9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800" dirty="0"/>
              <a:t>prefix -&gt; infix: use </a:t>
            </a:r>
            <a:r>
              <a:rPr lang="en-US" altLang="ko-KR" sz="2800" dirty="0" err="1"/>
              <a:t>backquotes</a:t>
            </a:r>
            <a:endParaRPr lang="en-US" altLang="ko-KR" sz="28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800" dirty="0"/>
              <a:t>	17 `mod` 3</a:t>
            </a: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6095683" y="2589970"/>
            <a:ext cx="172561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0">
                <a:solidFill>
                  <a:srgbClr val="0070C0"/>
                </a:solidFill>
              </a:rPr>
              <a:t>EBNF: 0 or more</a:t>
            </a:r>
          </a:p>
        </p:txBody>
      </p:sp>
      <p:cxnSp>
        <p:nvCxnSpPr>
          <p:cNvPr id="7" name="Curved Connector 3"/>
          <p:cNvCxnSpPr>
            <a:cxnSpLocks noChangeShapeType="1"/>
          </p:cNvCxnSpPr>
          <p:nvPr/>
        </p:nvCxnSpPr>
        <p:spPr bwMode="auto">
          <a:xfrm rot="10800000">
            <a:off x="5598942" y="2419643"/>
            <a:ext cx="390378" cy="325904"/>
          </a:xfrm>
          <a:prstGeom prst="curvedConnector3">
            <a:avLst>
              <a:gd name="adj1" fmla="val 50000"/>
            </a:avLst>
          </a:prstGeom>
          <a:noFill/>
          <a:ln w="9525" algn="ctr">
            <a:solidFill>
              <a:srgbClr val="007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E0933C4-FE78-4FF2-813F-44565B531A86}" type="slidenum">
              <a:rPr lang="ko-KR" altLang="en-US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Outline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191000"/>
          </a:xfrm>
        </p:spPr>
        <p:txBody>
          <a:bodyPr/>
          <a:lstStyle/>
          <a:p>
            <a:pPr eaLnBrk="1" hangingPunct="1"/>
            <a:r>
              <a:rPr lang="en-US" altLang="ko-KR" dirty="0"/>
              <a:t>Basics of Haskell</a:t>
            </a:r>
          </a:p>
          <a:p>
            <a:pPr eaLnBrk="1" hangingPunct="1"/>
            <a:r>
              <a:rPr lang="en-US" altLang="ko-KR" dirty="0"/>
              <a:t>Hugs/</a:t>
            </a:r>
            <a:r>
              <a:rPr lang="en-US" altLang="ko-KR" dirty="0" err="1"/>
              <a:t>ghci</a:t>
            </a:r>
            <a:r>
              <a:rPr lang="en-US" altLang="ko-KR" dirty="0"/>
              <a:t> -- Haskell interpreter</a:t>
            </a:r>
          </a:p>
          <a:p>
            <a:pPr eaLnBrk="1" hangingPunct="1"/>
            <a:r>
              <a:rPr lang="en-US" altLang="ko-KR" dirty="0"/>
              <a:t>More about functions (recursions and conditionals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ko-K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97339F3-7A23-4426-B105-5B9F466CB033}" type="slidenum">
              <a:rPr lang="ko-KR" altLang="en-US"/>
              <a:pPr>
                <a:defRPr/>
              </a:pPr>
              <a:t>20</a:t>
            </a:fld>
            <a:endParaRPr lang="en-US" altLang="ko-KR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Lambda Abstraction in Haskell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195763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ko-KR">
                <a:solidFill>
                  <a:srgbClr val="070CE5"/>
                </a:solidFill>
              </a:rPr>
              <a:t>\ </a:t>
            </a:r>
            <a:r>
              <a:rPr lang="en-US" altLang="ko-KR">
                <a:solidFill>
                  <a:srgbClr val="070CE5"/>
                </a:solidFill>
                <a:sym typeface="Symbol" panose="05050102010706020507" pitchFamily="18" charset="2"/>
              </a:rPr>
              <a:t></a:t>
            </a:r>
            <a:r>
              <a:rPr lang="en-US" altLang="ko-KR">
                <a:solidFill>
                  <a:srgbClr val="070CE5"/>
                </a:solidFill>
              </a:rPr>
              <a:t>parameter-list</a:t>
            </a:r>
            <a:r>
              <a:rPr lang="en-US" altLang="ko-KR">
                <a:solidFill>
                  <a:srgbClr val="070CE5"/>
                </a:solidFill>
                <a:sym typeface="Symbol" panose="05050102010706020507" pitchFamily="18" charset="2"/>
              </a:rPr>
              <a:t></a:t>
            </a:r>
            <a:r>
              <a:rPr lang="en-US" altLang="ko-KR">
                <a:solidFill>
                  <a:srgbClr val="070CE5"/>
                </a:solidFill>
              </a:rPr>
              <a:t> -&gt; </a:t>
            </a:r>
            <a:r>
              <a:rPr lang="en-US" altLang="ko-KR">
                <a:solidFill>
                  <a:srgbClr val="070CE5"/>
                </a:solidFill>
                <a:sym typeface="Symbol" panose="05050102010706020507" pitchFamily="18" charset="2"/>
              </a:rPr>
              <a:t></a:t>
            </a:r>
            <a:r>
              <a:rPr lang="en-US" altLang="ko-KR">
                <a:solidFill>
                  <a:srgbClr val="070CE5"/>
                </a:solidFill>
              </a:rPr>
              <a:t>definition</a:t>
            </a:r>
            <a:r>
              <a:rPr lang="en-US" altLang="ko-KR">
                <a:solidFill>
                  <a:srgbClr val="070CE5"/>
                </a:solidFill>
                <a:sym typeface="Symbol" panose="05050102010706020507" pitchFamily="18" charset="2"/>
              </a:rPr>
              <a:t></a:t>
            </a:r>
            <a:endParaRPr lang="en-US" altLang="ko-KR">
              <a:solidFill>
                <a:srgbClr val="070CE5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ko-KR" sz="120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ko-KR"/>
              <a:t>Examples: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ko-KR"/>
              <a:t>\x -&gt; x + 1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ko-KR"/>
              <a:t>(\x -&gt; x + 1) 1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ko-KR"/>
              <a:t>\x y -&gt; x + y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ko-KR"/>
              <a:t>(\x y -&gt; x + y) 10 20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564B03B-4EA6-4F17-A2C1-30077DD7F858}" type="slidenum">
              <a:rPr lang="ko-KR" altLang="en-US"/>
              <a:pPr>
                <a:defRPr/>
              </a:pPr>
              <a:t>21</a:t>
            </a:fld>
            <a:endParaRPr lang="en-US" altLang="ko-KR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Basic Haskell Types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4100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ko-KR"/>
              <a:t>Numeric types: Int/</a:t>
            </a:r>
            <a:r>
              <a:rPr lang="en-US" altLang="ko-KR">
                <a:solidFill>
                  <a:srgbClr val="0070C0"/>
                </a:solidFill>
              </a:rPr>
              <a:t>Integer</a:t>
            </a:r>
            <a:r>
              <a:rPr lang="en-US" altLang="ko-KR"/>
              <a:t>, Float, …</a:t>
            </a:r>
          </a:p>
          <a:p>
            <a:pPr eaLnBrk="1" hangingPunct="1">
              <a:lnSpc>
                <a:spcPct val="90000"/>
              </a:lnSpc>
            </a:pPr>
            <a:r>
              <a:rPr lang="en-US" altLang="ko-KR"/>
              <a:t>Char: ASCII characters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/>
              <a:t>Constants use single quotes and escapes as in Java: ‘a’, ‘A’, ‘?’, ‘\n’, …</a:t>
            </a:r>
          </a:p>
          <a:p>
            <a:pPr eaLnBrk="1" hangingPunct="1">
              <a:lnSpc>
                <a:spcPct val="90000"/>
              </a:lnSpc>
            </a:pPr>
            <a:r>
              <a:rPr lang="en-US" altLang="ko-KR"/>
              <a:t>Bool: constants False and True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ko-KR"/>
              <a:t>String: list of Char’s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/>
              <a:t>Constants use double quotes as in Java: “Hello, world!”</a:t>
            </a:r>
          </a:p>
          <a:p>
            <a:pPr eaLnBrk="1" hangingPunct="1">
              <a:lnSpc>
                <a:spcPct val="90000"/>
              </a:lnSpc>
            </a:pPr>
            <a:r>
              <a:rPr lang="en-US" altLang="ko-KR"/>
              <a:t>Usual operators as in Java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32CBABA-79AA-4A12-A3D5-93CAB699EE43}" type="slidenum">
              <a:rPr lang="ko-KR" altLang="en-US"/>
              <a:pPr>
                <a:defRPr/>
              </a:pPr>
              <a:t>22</a:t>
            </a:fld>
            <a:endParaRPr lang="en-US" altLang="ko-KR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Capitalization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076700"/>
          </a:xfrm>
        </p:spPr>
        <p:txBody>
          <a:bodyPr/>
          <a:lstStyle/>
          <a:p>
            <a:pPr eaLnBrk="1" hangingPunct="1"/>
            <a:r>
              <a:rPr lang="en-US" altLang="ko-KR"/>
              <a:t>Identifiers start with lower-case (including function names).</a:t>
            </a:r>
          </a:p>
          <a:p>
            <a:pPr eaLnBrk="1" hangingPunct="1"/>
            <a:r>
              <a:rPr lang="en-US" altLang="ko-KR"/>
              <a:t>Names of types and modules start with upper-case.</a:t>
            </a:r>
          </a:p>
          <a:p>
            <a:pPr eaLnBrk="1" hangingPunct="1"/>
            <a:r>
              <a:rPr lang="en-US" altLang="ko-KR"/>
              <a:t>A rule, not a convention!</a:t>
            </a:r>
            <a:endParaRPr lang="en-US" altLang="ko-KR">
              <a:solidFill>
                <a:srgbClr val="070CE5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ko-KR" alt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53730D1-8ED0-4C06-9FC0-32A3659EE7DD}" type="slidenum">
              <a:rPr lang="ko-KR" altLang="en-US"/>
              <a:pPr>
                <a:defRPr/>
              </a:pPr>
              <a:t>23</a:t>
            </a:fld>
            <a:endParaRPr lang="en-US" altLang="ko-KR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Definitions</a:t>
            </a:r>
            <a:r>
              <a:rPr lang="en-US" altLang="ko-KR" baseline="30000"/>
              <a:t>*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33448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400"/>
              <a:t>&lt;name&gt; = &lt;value&gt;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ko-KR" sz="240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400"/>
              <a:t>Haskell will infer the type, or you can state it first: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ko-KR" sz="240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400"/>
              <a:t>	radius :: Float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400"/>
              <a:t>	radius = 4.2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ko-KR" sz="240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400"/>
              <a:t>Note that radius is a constant, not a variable.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400"/>
              <a:t>You can’t change its value.</a:t>
            </a:r>
          </a:p>
        </p:txBody>
      </p:sp>
      <p:sp>
        <p:nvSpPr>
          <p:cNvPr id="27653" name="TextBox 3"/>
          <p:cNvSpPr txBox="1">
            <a:spLocks noChangeArrowheads="1"/>
          </p:cNvSpPr>
          <p:nvPr/>
        </p:nvSpPr>
        <p:spPr bwMode="auto">
          <a:xfrm>
            <a:off x="3917950" y="3409950"/>
            <a:ext cx="29543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0" dirty="0">
                <a:solidFill>
                  <a:srgbClr val="0070C0"/>
                </a:solidFill>
              </a:rPr>
              <a:t>Optional type declaration</a:t>
            </a:r>
          </a:p>
        </p:txBody>
      </p:sp>
      <p:cxnSp>
        <p:nvCxnSpPr>
          <p:cNvPr id="27654" name="Straight Arrow Connector 6"/>
          <p:cNvCxnSpPr>
            <a:cxnSpLocks noChangeShapeType="1"/>
            <a:stCxn id="27653" idx="1"/>
          </p:cNvCxnSpPr>
          <p:nvPr/>
        </p:nvCxnSpPr>
        <p:spPr bwMode="auto">
          <a:xfrm flipH="1">
            <a:off x="2905125" y="3595688"/>
            <a:ext cx="1012825" cy="25400"/>
          </a:xfrm>
          <a:prstGeom prst="straightConnector1">
            <a:avLst/>
          </a:prstGeom>
          <a:noFill/>
          <a:ln w="9525" algn="ctr">
            <a:solidFill>
              <a:srgbClr val="007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655" name="TextBox 1"/>
          <p:cNvSpPr txBox="1">
            <a:spLocks noChangeArrowheads="1"/>
          </p:cNvSpPr>
          <p:nvPr/>
        </p:nvSpPr>
        <p:spPr bwMode="auto">
          <a:xfrm>
            <a:off x="482600" y="5584825"/>
            <a:ext cx="6894513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0" dirty="0"/>
              <a:t>*Need to create a Haskell file, say </a:t>
            </a:r>
            <a:r>
              <a:rPr lang="en-US" altLang="en-US" sz="1400" b="0" dirty="0" err="1"/>
              <a:t>Sample.hs</a:t>
            </a:r>
            <a:r>
              <a:rPr lang="en-US" altLang="en-US" sz="1400" b="0" dirty="0"/>
              <a:t>, and define inside a module as follows: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0" dirty="0"/>
              <a:t>  </a:t>
            </a:r>
            <a:r>
              <a:rPr lang="en-US" altLang="en-US" sz="1400" dirty="0"/>
              <a:t>module</a:t>
            </a:r>
            <a:r>
              <a:rPr lang="en-US" altLang="en-US" sz="1400" b="0" dirty="0"/>
              <a:t> Sample </a:t>
            </a:r>
            <a:r>
              <a:rPr lang="en-US" altLang="en-US" sz="1400" dirty="0"/>
              <a:t>where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0" dirty="0"/>
              <a:t>     radius = 4.2</a:t>
            </a:r>
            <a:endParaRPr lang="en-US" altLang="en-US" sz="14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8F1D82D-E5FA-4A7C-8802-DB0059F6230A}" type="slidenum">
              <a:rPr lang="ko-KR" altLang="en-US"/>
              <a:pPr>
                <a:defRPr/>
              </a:pPr>
              <a:t>24</a:t>
            </a:fld>
            <a:endParaRPr lang="en-US" altLang="ko-KR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Simple Function Definitions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3402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400" dirty="0">
                <a:solidFill>
                  <a:srgbClr val="070CE5"/>
                </a:solidFill>
              </a:rPr>
              <a:t>&lt;name&gt; { &lt;parameter&gt; } = &lt;value&gt;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ko-KR" sz="9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400" dirty="0"/>
              <a:t>Conditionals?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400" dirty="0"/>
              <a:t>	Two ways: split up definition or use guards (later)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ko-KR" sz="9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400" dirty="0"/>
              <a:t>Loops?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400" dirty="0"/>
              <a:t>	Use recursion instead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ko-KR" sz="9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400" dirty="0"/>
              <a:t>Example: factorials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400" dirty="0"/>
              <a:t>	fact 0 = 1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400" dirty="0"/>
              <a:t>	fact n = n * fact (n -1)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ko-KR" sz="8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ko-KR" sz="9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ko-KR" sz="24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400" dirty="0"/>
              <a:t>Q: Fibonacci numbers?</a:t>
            </a:r>
          </a:p>
        </p:txBody>
      </p:sp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2375803" y="5461463"/>
            <a:ext cx="358944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0" dirty="0">
                <a:solidFill>
                  <a:srgbClr val="0070C0"/>
                </a:solidFill>
              </a:rPr>
              <a:t>any value except for 0; order matters.</a:t>
            </a:r>
          </a:p>
        </p:txBody>
      </p:sp>
      <p:cxnSp>
        <p:nvCxnSpPr>
          <p:cNvPr id="8" name="Curved Connector 3"/>
          <p:cNvCxnSpPr>
            <a:cxnSpLocks noChangeShapeType="1"/>
            <a:stCxn id="7" idx="1"/>
          </p:cNvCxnSpPr>
          <p:nvPr/>
        </p:nvCxnSpPr>
        <p:spPr bwMode="auto">
          <a:xfrm rot="10800000">
            <a:off x="1566063" y="5269606"/>
            <a:ext cx="809741" cy="361135"/>
          </a:xfrm>
          <a:prstGeom prst="curvedConnector3">
            <a:avLst>
              <a:gd name="adj1" fmla="val 100622"/>
            </a:avLst>
          </a:prstGeom>
          <a:noFill/>
          <a:ln w="9525" algn="ctr">
            <a:solidFill>
              <a:srgbClr val="007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625214E-D1CC-4B3D-B8EE-2937DF05392C}" type="slidenum">
              <a:rPr lang="ko-KR" altLang="en-US"/>
              <a:pPr>
                <a:defRPr/>
              </a:pPr>
              <a:t>25</a:t>
            </a:fld>
            <a:endParaRPr lang="en-US" altLang="ko-KR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z="4000" dirty="0"/>
              <a:t>More about Function Definitions ---Recursion and Conditionals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4156075" cy="1512888"/>
          </a:xfrm>
        </p:spPr>
        <p:txBody>
          <a:bodyPr/>
          <a:lstStyle/>
          <a:p>
            <a:pPr eaLnBrk="1" hangingPunct="1"/>
            <a:r>
              <a:rPr lang="en-US" altLang="ko-KR" sz="2800"/>
              <a:t>Imperative languages</a:t>
            </a:r>
          </a:p>
          <a:p>
            <a:pPr lvl="1" eaLnBrk="1" hangingPunct="1"/>
            <a:r>
              <a:rPr lang="en-US" altLang="ko-KR" sz="2400"/>
              <a:t>Loops</a:t>
            </a:r>
          </a:p>
          <a:p>
            <a:pPr lvl="1" eaLnBrk="1" hangingPunct="1"/>
            <a:r>
              <a:rPr lang="en-US" altLang="ko-KR" sz="2400"/>
              <a:t>If statements</a:t>
            </a:r>
          </a:p>
        </p:txBody>
      </p:sp>
      <p:sp>
        <p:nvSpPr>
          <p:cNvPr id="30725" name="Rectangle 4"/>
          <p:cNvSpPr>
            <a:spLocks noChangeArrowheads="1"/>
          </p:cNvSpPr>
          <p:nvPr/>
        </p:nvSpPr>
        <p:spPr bwMode="auto">
          <a:xfrm>
            <a:off x="4911725" y="1984375"/>
            <a:ext cx="3683000" cy="431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pPr eaLnBrk="1" hangingPunct="1"/>
            <a:r>
              <a:rPr lang="en-US" altLang="ko-KR" sz="2800" b="0"/>
              <a:t>Haskell</a:t>
            </a:r>
          </a:p>
          <a:p>
            <a:pPr lvl="1" eaLnBrk="1" hangingPunct="1"/>
            <a:r>
              <a:rPr lang="en-US" altLang="ko-KR" sz="2400" b="0"/>
              <a:t>Recursion</a:t>
            </a:r>
          </a:p>
          <a:p>
            <a:pPr lvl="1" eaLnBrk="1" hangingPunct="1"/>
            <a:r>
              <a:rPr lang="en-US" altLang="ko-KR" sz="2400" b="0"/>
              <a:t>Several tools:</a:t>
            </a:r>
          </a:p>
          <a:p>
            <a:pPr lvl="2" eaLnBrk="1" hangingPunct="1"/>
            <a:r>
              <a:rPr lang="en-US" altLang="ko-KR" sz="2000" b="0"/>
              <a:t>if expressions</a:t>
            </a:r>
          </a:p>
          <a:p>
            <a:pPr lvl="2" eaLnBrk="1" hangingPunct="1"/>
            <a:r>
              <a:rPr lang="en-US" altLang="ko-KR" sz="2000" b="0"/>
              <a:t>case expressions</a:t>
            </a:r>
          </a:p>
          <a:p>
            <a:pPr lvl="2" eaLnBrk="1" hangingPunct="1"/>
            <a:r>
              <a:rPr lang="en-US" altLang="ko-KR" sz="2000" b="0"/>
              <a:t>patterns</a:t>
            </a:r>
          </a:p>
          <a:p>
            <a:pPr lvl="2" eaLnBrk="1" hangingPunct="1"/>
            <a:r>
              <a:rPr lang="en-US" altLang="ko-KR" sz="2000" b="0"/>
              <a:t>guards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76F2439-26AB-491B-A42F-DA61F8B78010}" type="slidenum">
              <a:rPr lang="ko-KR" altLang="en-US"/>
              <a:pPr>
                <a:defRPr/>
              </a:pPr>
              <a:t>26</a:t>
            </a:fld>
            <a:endParaRPr lang="en-US" altLang="ko-KR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If Expressions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39751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400" b="1"/>
              <a:t>if</a:t>
            </a:r>
            <a:r>
              <a:rPr lang="en-US" altLang="ko-KR" sz="2400"/>
              <a:t> &lt;condition&gt; </a:t>
            </a:r>
            <a:r>
              <a:rPr lang="en-US" altLang="ko-KR" sz="2400" b="1"/>
              <a:t>then</a:t>
            </a:r>
            <a:r>
              <a:rPr lang="en-US" altLang="ko-KR" sz="2400"/>
              <a:t> &lt;expression&gt; </a:t>
            </a:r>
            <a:r>
              <a:rPr lang="en-US" altLang="ko-KR" sz="2400" b="1"/>
              <a:t>else</a:t>
            </a:r>
            <a:r>
              <a:rPr lang="en-US" altLang="ko-KR" sz="2400"/>
              <a:t> &lt;expression&gt;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ko-KR" sz="240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400"/>
              <a:t>Examples: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ko-KR" sz="240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400"/>
              <a:t>	</a:t>
            </a:r>
            <a:r>
              <a:rPr lang="en-US" altLang="ko-KR" sz="2400" b="1"/>
              <a:t>if</a:t>
            </a:r>
            <a:r>
              <a:rPr lang="en-US" altLang="ko-KR" sz="2400"/>
              <a:t> mod n 2 == 0 </a:t>
            </a:r>
            <a:r>
              <a:rPr lang="en-US" altLang="ko-KR" sz="2400" b="1"/>
              <a:t>then</a:t>
            </a:r>
            <a:r>
              <a:rPr lang="en-US" altLang="ko-KR" sz="2400"/>
              <a:t> True </a:t>
            </a:r>
            <a:r>
              <a:rPr lang="en-US" altLang="ko-KR" sz="2400" b="1"/>
              <a:t>else</a:t>
            </a:r>
            <a:r>
              <a:rPr lang="en-US" altLang="ko-KR" sz="2400"/>
              <a:t> False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400"/>
              <a:t>	</a:t>
            </a:r>
            <a:r>
              <a:rPr lang="en-US" altLang="ko-KR" sz="2400" b="1"/>
              <a:t>if</a:t>
            </a:r>
            <a:r>
              <a:rPr lang="en-US" altLang="ko-KR" sz="2400"/>
              <a:t> x &gt;= 0 </a:t>
            </a:r>
            <a:r>
              <a:rPr lang="en-US" altLang="ko-KR" sz="2400" b="1"/>
              <a:t>then</a:t>
            </a:r>
            <a:r>
              <a:rPr lang="en-US" altLang="ko-KR" sz="2400"/>
              <a:t> x </a:t>
            </a:r>
            <a:r>
              <a:rPr lang="en-US" altLang="ko-KR" sz="2400" b="1"/>
              <a:t>else</a:t>
            </a:r>
            <a:r>
              <a:rPr lang="en-US" altLang="ko-KR" sz="2400"/>
              <a:t> –x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ko-KR" sz="240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400"/>
              <a:t>Q: factorial using if?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839788" y="5313363"/>
            <a:ext cx="63785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0"/>
              <a:t>fact n = </a:t>
            </a:r>
            <a:r>
              <a:rPr lang="en-US" altLang="en-US" sz="2400"/>
              <a:t>if</a:t>
            </a:r>
            <a:r>
              <a:rPr lang="en-US" altLang="en-US" sz="2400" b="0"/>
              <a:t> n == 0 </a:t>
            </a:r>
            <a:r>
              <a:rPr lang="en-US" altLang="en-US" sz="2400"/>
              <a:t>then</a:t>
            </a:r>
            <a:r>
              <a:rPr lang="en-US" altLang="en-US" sz="2400" b="0"/>
              <a:t> 1 </a:t>
            </a:r>
            <a:r>
              <a:rPr lang="en-US" altLang="en-US" sz="2400"/>
              <a:t>else</a:t>
            </a:r>
            <a:r>
              <a:rPr lang="en-US" altLang="en-US" sz="2400" b="0"/>
              <a:t> n * fact (n – 1)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5A81988-737F-4F64-8E17-5A58B3ECA606}" type="slidenum">
              <a:rPr lang="ko-KR" altLang="en-US"/>
              <a:pPr>
                <a:defRPr/>
              </a:pPr>
              <a:t>27</a:t>
            </a:fld>
            <a:endParaRPr lang="en-US" altLang="ko-KR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Case Expressions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3148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400" b="1" dirty="0"/>
              <a:t>case</a:t>
            </a:r>
            <a:r>
              <a:rPr lang="en-US" altLang="ko-KR" sz="2400" dirty="0"/>
              <a:t> &lt;expression&gt; </a:t>
            </a:r>
            <a:r>
              <a:rPr lang="en-US" altLang="ko-KR" sz="2400" b="1" dirty="0"/>
              <a:t>of </a:t>
            </a:r>
            <a:r>
              <a:rPr lang="en-US" altLang="ko-KR" sz="2400" dirty="0"/>
              <a:t>{ &lt;pattern&gt; -&gt; &lt;expression&gt; }</a:t>
            </a:r>
            <a:r>
              <a:rPr lang="en-US" altLang="ko-KR" sz="2400" baseline="30000" dirty="0"/>
              <a:t>+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ko-KR" sz="24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000" dirty="0"/>
              <a:t>For numeric expressions, pattern is: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000" dirty="0"/>
              <a:t>	literal value or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000" dirty="0"/>
              <a:t>	variable name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ko-KR" sz="24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000" dirty="0"/>
              <a:t>Example: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000" dirty="0"/>
              <a:t>	</a:t>
            </a:r>
            <a:r>
              <a:rPr lang="en-US" altLang="ko-KR" sz="2000" dirty="0" err="1"/>
              <a:t>recip</a:t>
            </a:r>
            <a:r>
              <a:rPr lang="en-US" altLang="ko-KR" sz="2000" dirty="0"/>
              <a:t> x =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000" dirty="0"/>
              <a:t>		</a:t>
            </a:r>
            <a:r>
              <a:rPr lang="en-US" altLang="ko-KR" sz="2000" b="1" dirty="0"/>
              <a:t>case</a:t>
            </a:r>
            <a:r>
              <a:rPr lang="en-US" altLang="ko-KR" sz="2000" dirty="0"/>
              <a:t> x </a:t>
            </a:r>
            <a:r>
              <a:rPr lang="en-US" altLang="ko-KR" sz="2000" b="1" dirty="0"/>
              <a:t>of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000" dirty="0"/>
              <a:t>		   0 -&gt; 0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000" dirty="0"/>
              <a:t>		   n -&gt; 1 / x</a:t>
            </a:r>
          </a:p>
        </p:txBody>
      </p:sp>
      <p:sp>
        <p:nvSpPr>
          <p:cNvPr id="32773" name="TextBox 5"/>
          <p:cNvSpPr txBox="1">
            <a:spLocks noChangeArrowheads="1"/>
          </p:cNvSpPr>
          <p:nvPr/>
        </p:nvSpPr>
        <p:spPr bwMode="auto">
          <a:xfrm>
            <a:off x="6689725" y="1276350"/>
            <a:ext cx="172561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0" dirty="0">
                <a:solidFill>
                  <a:srgbClr val="0070C0"/>
                </a:solidFill>
              </a:rPr>
              <a:t>EBNF: 1 or more</a:t>
            </a:r>
          </a:p>
        </p:txBody>
      </p:sp>
      <p:cxnSp>
        <p:nvCxnSpPr>
          <p:cNvPr id="32774" name="Curved Connector 6"/>
          <p:cNvCxnSpPr>
            <a:cxnSpLocks noChangeShapeType="1"/>
            <a:stCxn id="32773" idx="2"/>
          </p:cNvCxnSpPr>
          <p:nvPr/>
        </p:nvCxnSpPr>
        <p:spPr bwMode="auto">
          <a:xfrm rot="16200000" flipH="1">
            <a:off x="7453312" y="1716088"/>
            <a:ext cx="296863" cy="96838"/>
          </a:xfrm>
          <a:prstGeom prst="curvedConnector3">
            <a:avLst>
              <a:gd name="adj1" fmla="val 50000"/>
            </a:avLst>
          </a:prstGeom>
          <a:noFill/>
          <a:ln w="9525" algn="ctr">
            <a:solidFill>
              <a:srgbClr val="007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TextBox 1">
            <a:extLst>
              <a:ext uri="{FF2B5EF4-FFF2-40B4-BE49-F238E27FC236}">
                <a16:creationId xmlns:a16="http://schemas.microsoft.com/office/drawing/2014/main" id="{FF2A4276-0344-4DB2-BF97-946072E596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9270" y="5727355"/>
            <a:ext cx="358944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0" dirty="0">
                <a:solidFill>
                  <a:srgbClr val="0070C0"/>
                </a:solidFill>
              </a:rPr>
              <a:t>any value except for 0; order matters.</a:t>
            </a:r>
          </a:p>
        </p:txBody>
      </p:sp>
      <p:cxnSp>
        <p:nvCxnSpPr>
          <p:cNvPr id="8" name="Curved Connector 3">
            <a:extLst>
              <a:ext uri="{FF2B5EF4-FFF2-40B4-BE49-F238E27FC236}">
                <a16:creationId xmlns:a16="http://schemas.microsoft.com/office/drawing/2014/main" id="{FABEA056-18DF-4EEE-BE6B-233E18202CFA}"/>
              </a:ext>
            </a:extLst>
          </p:cNvPr>
          <p:cNvCxnSpPr>
            <a:cxnSpLocks noChangeShapeType="1"/>
            <a:stCxn id="7" idx="1"/>
          </p:cNvCxnSpPr>
          <p:nvPr/>
        </p:nvCxnSpPr>
        <p:spPr bwMode="auto">
          <a:xfrm rot="10800000">
            <a:off x="1749530" y="5535498"/>
            <a:ext cx="809741" cy="361135"/>
          </a:xfrm>
          <a:prstGeom prst="curvedConnector3">
            <a:avLst>
              <a:gd name="adj1" fmla="val 100622"/>
            </a:avLst>
          </a:prstGeom>
          <a:noFill/>
          <a:ln w="9525" algn="ctr">
            <a:solidFill>
              <a:srgbClr val="007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43B93A7-E625-4C82-8E60-5F03CF33D00D}" type="slidenum">
              <a:rPr lang="ko-KR" altLang="en-US"/>
              <a:pPr>
                <a:defRPr/>
              </a:pPr>
              <a:t>28</a:t>
            </a:fld>
            <a:endParaRPr lang="en-US" altLang="ko-KR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Case Expressions (Cont.)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3148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000"/>
              <a:t>intToDay:: Integer -&gt; String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000"/>
              <a:t>intToDay num =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000"/>
              <a:t>	</a:t>
            </a:r>
            <a:r>
              <a:rPr lang="en-US" altLang="ko-KR" sz="2000" b="1"/>
              <a:t>case</a:t>
            </a:r>
            <a:r>
              <a:rPr lang="en-US" altLang="ko-KR" sz="2000"/>
              <a:t> num </a:t>
            </a:r>
            <a:r>
              <a:rPr lang="en-US" altLang="ko-KR" sz="2000" b="1"/>
              <a:t>of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000"/>
              <a:t>		0 -&gt; “Sunday”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000"/>
              <a:t>		1 -&gt; “Monday”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000"/>
              <a:t>		2 -&gt; “Tuesday”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000"/>
              <a:t>		3 -&gt; “Wednesday”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000"/>
              <a:t>		4 -&gt; “Thursday”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000"/>
              <a:t>		5 -&gt; “Friday”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000"/>
              <a:t>		6 -&gt; “Saturday”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000"/>
              <a:t>		x -&gt; “Unknown”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ko-KR" sz="200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000"/>
              <a:t>Q: Factorial using case?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037013" y="5092700"/>
            <a:ext cx="2786062" cy="1323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0"/>
              <a:t>fact n =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0"/>
              <a:t>   </a:t>
            </a:r>
            <a:r>
              <a:rPr lang="en-US" altLang="en-US" sz="2000"/>
              <a:t>case</a:t>
            </a:r>
            <a:r>
              <a:rPr lang="en-US" altLang="en-US" sz="2000" b="0"/>
              <a:t> n </a:t>
            </a:r>
            <a:r>
              <a:rPr lang="en-US" altLang="en-US" sz="2000"/>
              <a:t>of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0"/>
              <a:t>      0 -&gt; 1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0"/>
              <a:t>      x -&gt; n * fact (n – 1)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C922422-63AE-4F83-A0C3-9253A60379E7}" type="slidenum">
              <a:rPr lang="ko-KR" altLang="en-US"/>
              <a:pPr>
                <a:defRPr/>
              </a:pPr>
              <a:t>29</a:t>
            </a:fld>
            <a:endParaRPr lang="en-US" altLang="ko-KR"/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Patterns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1719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800" dirty="0"/>
              <a:t>Already seen in factorial using patterns: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ko-KR" sz="1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800" dirty="0"/>
              <a:t>	fact </a:t>
            </a:r>
            <a:r>
              <a:rPr lang="en-US" altLang="ko-KR" sz="2800" dirty="0">
                <a:solidFill>
                  <a:srgbClr val="0070C0"/>
                </a:solidFill>
              </a:rPr>
              <a:t>0</a:t>
            </a:r>
            <a:r>
              <a:rPr lang="en-US" altLang="ko-KR" sz="2800" dirty="0"/>
              <a:t> = 1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800" dirty="0"/>
              <a:t>	fact </a:t>
            </a:r>
            <a:r>
              <a:rPr lang="en-US" altLang="ko-KR" sz="2800" dirty="0">
                <a:solidFill>
                  <a:srgbClr val="0070C0"/>
                </a:solidFill>
              </a:rPr>
              <a:t>n</a:t>
            </a:r>
            <a:r>
              <a:rPr lang="en-US" altLang="ko-KR" sz="2800" dirty="0"/>
              <a:t> = n * fact (n – 1)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ko-KR" sz="1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800" dirty="0"/>
              <a:t>Exactly equivalent to the case version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ko-KR" sz="9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800" dirty="0"/>
              <a:t>Some limitations as cases: can’t express more complex conditions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ko-KR" sz="9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800" dirty="0"/>
              <a:t>More interesting patterns possible with lists and tuples (to be discussed later)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0BC2E5A-817B-4E96-9069-B17732EDF290}" type="slidenum">
              <a:rPr lang="ko-KR" altLang="en-US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Haskell vs. Imperative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137025"/>
          </a:xfrm>
        </p:spPr>
        <p:txBody>
          <a:bodyPr/>
          <a:lstStyle/>
          <a:p>
            <a:pPr eaLnBrk="1" hangingPunct="1"/>
            <a:r>
              <a:rPr lang="en-US" altLang="ko-KR" sz="2800"/>
              <a:t>Imperative languages</a:t>
            </a:r>
          </a:p>
          <a:p>
            <a:pPr lvl="1" eaLnBrk="1" hangingPunct="1"/>
            <a:r>
              <a:rPr lang="en-US" altLang="ko-KR" sz="2400"/>
              <a:t>Tell computer what to do</a:t>
            </a:r>
          </a:p>
          <a:p>
            <a:pPr lvl="1" eaLnBrk="1" hangingPunct="1"/>
            <a:r>
              <a:rPr lang="en-US" altLang="ko-KR" sz="2400"/>
              <a:t>Accomplishes goals by using and modifying computer memory (i.e., variables)</a:t>
            </a:r>
          </a:p>
          <a:p>
            <a:pPr eaLnBrk="1" hangingPunct="1"/>
            <a:r>
              <a:rPr lang="en-US" altLang="ko-KR" sz="2800"/>
              <a:t>Functional languages (e.g., Haskell)</a:t>
            </a:r>
          </a:p>
          <a:p>
            <a:pPr lvl="1" eaLnBrk="1" hangingPunct="1"/>
            <a:r>
              <a:rPr lang="en-US" altLang="ko-KR" sz="2400"/>
              <a:t>Describe desired result in mathematical language</a:t>
            </a:r>
          </a:p>
          <a:p>
            <a:pPr lvl="1" eaLnBrk="1" hangingPunct="1"/>
            <a:r>
              <a:rPr lang="en-US" altLang="ko-KR" sz="2400"/>
              <a:t>No variables</a:t>
            </a:r>
          </a:p>
          <a:p>
            <a:pPr lvl="1" eaLnBrk="1" hangingPunct="1"/>
            <a:r>
              <a:rPr lang="en-US" altLang="ko-KR" sz="2400"/>
              <a:t>No loops</a:t>
            </a:r>
          </a:p>
          <a:p>
            <a:pPr lvl="1" eaLnBrk="1" hangingPunct="1"/>
            <a:r>
              <a:rPr lang="en-US" altLang="ko-KR" sz="2400"/>
              <a:t>Heavy use of recursion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767B4F1-AA7B-434C-9E42-0B1A80D11C25}" type="slidenum">
              <a:rPr lang="ko-KR" altLang="en-US"/>
              <a:pPr>
                <a:defRPr/>
              </a:pPr>
              <a:t>30</a:t>
            </a:fld>
            <a:endParaRPr lang="en-US" altLang="ko-KR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Guards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0068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000" dirty="0"/>
              <a:t>&lt;function-name&gt; {&lt;parameter&gt;}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000" dirty="0"/>
              <a:t>    { | &lt;predicate&gt; = &lt;expression&gt; }</a:t>
            </a:r>
            <a:r>
              <a:rPr lang="en-US" altLang="ko-KR" sz="2000" baseline="30000" dirty="0"/>
              <a:t>+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ko-KR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000" dirty="0"/>
              <a:t>Example: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000" dirty="0"/>
              <a:t>	fact n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000" dirty="0"/>
              <a:t>	  | n &lt;= 1 = 1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000" dirty="0"/>
              <a:t>	  | </a:t>
            </a:r>
            <a:r>
              <a:rPr lang="en-US" altLang="ko-KR" sz="2000" b="1" dirty="0"/>
              <a:t>otherwise</a:t>
            </a:r>
            <a:r>
              <a:rPr lang="en-US" altLang="ko-KR" sz="2000" dirty="0"/>
              <a:t> = n * fact (n – 1)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ko-KR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000" dirty="0"/>
              <a:t>If predicate is true, the corresponding expression becomes the definition.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ko-KR" sz="7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000" dirty="0"/>
              <a:t>If predicate is false, Haskell tries the next definition.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ko-KR" sz="9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000" dirty="0"/>
              <a:t>“otherwise” means that “none of preceding predicates were true.”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8FC8A0D-CB14-4209-8188-9832E97AAA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5891" y="2969989"/>
            <a:ext cx="333937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0" dirty="0">
                <a:solidFill>
                  <a:srgbClr val="0070C0"/>
                </a:solidFill>
              </a:rPr>
              <a:t>conditions unlike case expressions</a:t>
            </a:r>
          </a:p>
        </p:txBody>
      </p:sp>
      <p:cxnSp>
        <p:nvCxnSpPr>
          <p:cNvPr id="7" name="Curved Connector 6">
            <a:extLst>
              <a:ext uri="{FF2B5EF4-FFF2-40B4-BE49-F238E27FC236}">
                <a16:creationId xmlns:a16="http://schemas.microsoft.com/office/drawing/2014/main" id="{3368D21A-7600-47BE-86B8-BA11131C438B}"/>
              </a:ext>
            </a:extLst>
          </p:cNvPr>
          <p:cNvCxnSpPr>
            <a:cxnSpLocks noChangeShapeType="1"/>
            <a:stCxn id="6" idx="1"/>
          </p:cNvCxnSpPr>
          <p:nvPr/>
        </p:nvCxnSpPr>
        <p:spPr bwMode="auto">
          <a:xfrm rot="10800000">
            <a:off x="1818291" y="2660134"/>
            <a:ext cx="467600" cy="479133"/>
          </a:xfrm>
          <a:prstGeom prst="curvedConnector2">
            <a:avLst/>
          </a:prstGeom>
          <a:noFill/>
          <a:ln w="9525" algn="ctr">
            <a:solidFill>
              <a:srgbClr val="007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Curved Connector 6">
            <a:extLst>
              <a:ext uri="{FF2B5EF4-FFF2-40B4-BE49-F238E27FC236}">
                <a16:creationId xmlns:a16="http://schemas.microsoft.com/office/drawing/2014/main" id="{6B15B16E-3A8C-42E8-A77D-0CC4529C6C36}"/>
              </a:ext>
            </a:extLst>
          </p:cNvPr>
          <p:cNvCxnSpPr>
            <a:cxnSpLocks noChangeShapeType="1"/>
            <a:stCxn id="6" idx="1"/>
          </p:cNvCxnSpPr>
          <p:nvPr/>
        </p:nvCxnSpPr>
        <p:spPr bwMode="auto">
          <a:xfrm rot="10800000" flipV="1">
            <a:off x="1629103" y="3139266"/>
            <a:ext cx="656788" cy="410192"/>
          </a:xfrm>
          <a:prstGeom prst="curvedConnector3">
            <a:avLst>
              <a:gd name="adj1" fmla="val 69203"/>
            </a:avLst>
          </a:prstGeom>
          <a:noFill/>
          <a:ln w="9525" algn="ctr">
            <a:solidFill>
              <a:srgbClr val="007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E58A86D-46B0-4B12-83AD-986B498872C1}" type="slidenum">
              <a:rPr lang="ko-KR" altLang="en-US"/>
              <a:pPr>
                <a:defRPr/>
              </a:pPr>
              <a:t>31</a:t>
            </a:fld>
            <a:endParaRPr lang="en-US" altLang="ko-KR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Guards (Cont.)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3148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000" dirty="0"/>
              <a:t>sign n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000" dirty="0"/>
              <a:t>	| n == 0 = 0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000" dirty="0"/>
              <a:t>	| n &lt; 0 = -1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000" dirty="0"/>
              <a:t>	| </a:t>
            </a:r>
            <a:r>
              <a:rPr lang="en-US" altLang="ko-KR" sz="2000" b="1" dirty="0"/>
              <a:t>otherwise</a:t>
            </a:r>
            <a:r>
              <a:rPr lang="en-US" altLang="ko-KR" sz="2000" dirty="0"/>
              <a:t> = 1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ko-KR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000" dirty="0"/>
              <a:t>max a b c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000" dirty="0"/>
              <a:t>	| a &gt; b &amp;&amp; a &gt; c = a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000" dirty="0"/>
              <a:t>	| b &gt; c = b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000" dirty="0"/>
              <a:t>	| </a:t>
            </a:r>
            <a:r>
              <a:rPr lang="en-US" altLang="ko-KR" sz="2000" b="1" dirty="0"/>
              <a:t>otherwise</a:t>
            </a:r>
            <a:r>
              <a:rPr lang="en-US" altLang="ko-KR" sz="2000" dirty="0"/>
              <a:t> = c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ko-KR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000" dirty="0"/>
              <a:t>-- </a:t>
            </a:r>
            <a:r>
              <a:rPr lang="en-US" altLang="ko-KR" sz="2000" i="1" dirty="0"/>
              <a:t>combining patterns and guards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000" dirty="0"/>
              <a:t>sign 0 = 0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000" dirty="0"/>
              <a:t>sign n | n &lt; 0 = -1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000" dirty="0"/>
              <a:t>	      | </a:t>
            </a:r>
            <a:r>
              <a:rPr lang="en-US" altLang="ko-KR" sz="2000" b="1" dirty="0"/>
              <a:t>otherwise</a:t>
            </a:r>
            <a:r>
              <a:rPr lang="en-US" altLang="ko-KR" sz="2000" dirty="0"/>
              <a:t> = 1</a:t>
            </a:r>
          </a:p>
        </p:txBody>
      </p:sp>
      <p:sp>
        <p:nvSpPr>
          <p:cNvPr id="37893" name="TextBox 1"/>
          <p:cNvSpPr txBox="1">
            <a:spLocks noChangeArrowheads="1"/>
          </p:cNvSpPr>
          <p:nvPr/>
        </p:nvSpPr>
        <p:spPr bwMode="auto">
          <a:xfrm>
            <a:off x="5263001" y="4701737"/>
            <a:ext cx="22494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0" i="1" dirty="0">
                <a:solidFill>
                  <a:srgbClr val="0070C0"/>
                </a:solidFill>
              </a:rPr>
              <a:t>comment in Haskell</a:t>
            </a:r>
          </a:p>
        </p:txBody>
      </p:sp>
      <p:cxnSp>
        <p:nvCxnSpPr>
          <p:cNvPr id="7" name="Curved Connector 6">
            <a:extLst>
              <a:ext uri="{FF2B5EF4-FFF2-40B4-BE49-F238E27FC236}">
                <a16:creationId xmlns:a16="http://schemas.microsoft.com/office/drawing/2014/main" id="{A8BE129E-52E4-4F47-A415-B1808B7328B9}"/>
              </a:ext>
            </a:extLst>
          </p:cNvPr>
          <p:cNvCxnSpPr>
            <a:cxnSpLocks noChangeShapeType="1"/>
            <a:stCxn id="37893" idx="1"/>
          </p:cNvCxnSpPr>
          <p:nvPr/>
        </p:nvCxnSpPr>
        <p:spPr bwMode="auto">
          <a:xfrm rot="10800000" flipV="1">
            <a:off x="4403835" y="4885887"/>
            <a:ext cx="859167" cy="335748"/>
          </a:xfrm>
          <a:prstGeom prst="curvedConnector3">
            <a:avLst>
              <a:gd name="adj1" fmla="val 50000"/>
            </a:avLst>
          </a:prstGeom>
          <a:noFill/>
          <a:ln w="9525" algn="ctr">
            <a:solidFill>
              <a:srgbClr val="007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9AF4EA2-AF39-42EF-A769-35EC222FD2EA}" type="slidenum">
              <a:rPr lang="ko-KR" altLang="en-US"/>
              <a:pPr>
                <a:defRPr/>
              </a:pPr>
              <a:t>32</a:t>
            </a:fld>
            <a:endParaRPr lang="en-US" altLang="ko-KR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Exercise: Hamming Numbers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271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ko-KR" sz="2000" dirty="0"/>
              <a:t>A positive number is a Hamming number if its only prime factors are 2, 3, or 5. Write a function to determine whether a positive integer is a Hamming number. Number 1 is also a hamming number.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en-US" altLang="ko-KR" sz="500" dirty="0"/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ko-KR" sz="2000" dirty="0"/>
              <a:t>     E.g., </a:t>
            </a:r>
            <a:r>
              <a:rPr lang="en-US" altLang="ko-KR" sz="2000" dirty="0" err="1"/>
              <a:t>isHamming</a:t>
            </a:r>
            <a:r>
              <a:rPr lang="en-US" altLang="ko-KR" sz="2000" dirty="0"/>
              <a:t> 1 </a:t>
            </a:r>
            <a:r>
              <a:rPr lang="en-US" altLang="ko-KR" sz="2000" dirty="0">
                <a:sym typeface="Symbol" panose="05050102010706020507" pitchFamily="18" charset="2"/>
              </a:rPr>
              <a:t></a:t>
            </a:r>
            <a:r>
              <a:rPr lang="en-US" altLang="ko-KR" sz="2000" dirty="0"/>
              <a:t> True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ko-KR" sz="2000" dirty="0"/>
              <a:t>             </a:t>
            </a:r>
            <a:r>
              <a:rPr lang="en-US" altLang="ko-KR" sz="2000" dirty="0" err="1"/>
              <a:t>isHamming</a:t>
            </a:r>
            <a:r>
              <a:rPr lang="en-US" altLang="ko-KR" sz="2000" dirty="0"/>
              <a:t> 3 </a:t>
            </a:r>
            <a:r>
              <a:rPr lang="en-US" altLang="ko-KR" sz="2000" dirty="0">
                <a:sym typeface="Symbol" panose="05050102010706020507" pitchFamily="18" charset="2"/>
              </a:rPr>
              <a:t></a:t>
            </a:r>
            <a:r>
              <a:rPr lang="en-US" altLang="ko-KR" sz="2000" dirty="0"/>
              <a:t> True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ko-KR" sz="2000" dirty="0"/>
              <a:t>	</a:t>
            </a:r>
            <a:r>
              <a:rPr lang="en-US" altLang="ko-KR" sz="2000" dirty="0" err="1"/>
              <a:t>isHamming</a:t>
            </a:r>
            <a:r>
              <a:rPr lang="en-US" altLang="ko-KR" sz="2000" dirty="0"/>
              <a:t> 6 </a:t>
            </a:r>
            <a:r>
              <a:rPr lang="en-US" altLang="ko-KR" sz="2000" dirty="0">
                <a:sym typeface="Symbol" panose="05050102010706020507" pitchFamily="18" charset="2"/>
              </a:rPr>
              <a:t></a:t>
            </a:r>
            <a:r>
              <a:rPr lang="en-US" altLang="ko-KR" sz="2000" dirty="0"/>
              <a:t> True (Q: why? 6 </a:t>
            </a:r>
            <a:r>
              <a:rPr lang="en-US" altLang="ko-KR" sz="2000" dirty="0">
                <a:sym typeface="Symbol" panose="05050102010706020507" pitchFamily="18" charset="2"/>
              </a:rPr>
              <a:t></a:t>
            </a:r>
            <a:r>
              <a:rPr lang="en-US" altLang="ko-KR" sz="2000" dirty="0"/>
              <a:t> 2 x 3)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ko-KR" sz="2000" dirty="0"/>
              <a:t>	</a:t>
            </a:r>
            <a:r>
              <a:rPr lang="en-US" altLang="ko-KR" sz="2000" dirty="0" err="1"/>
              <a:t>isHamming</a:t>
            </a:r>
            <a:r>
              <a:rPr lang="en-US" altLang="ko-KR" sz="2000" dirty="0"/>
              <a:t> 7 </a:t>
            </a:r>
            <a:r>
              <a:rPr lang="en-US" altLang="ko-KR" sz="2000" dirty="0">
                <a:sym typeface="Symbol" panose="05050102010706020507" pitchFamily="18" charset="2"/>
              </a:rPr>
              <a:t></a:t>
            </a:r>
            <a:r>
              <a:rPr lang="en-US" altLang="ko-KR" sz="2000" dirty="0"/>
              <a:t> False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ko-KR" sz="2000" dirty="0"/>
              <a:t>	</a:t>
            </a:r>
            <a:r>
              <a:rPr lang="en-US" altLang="ko-KR" sz="2000" dirty="0" err="1"/>
              <a:t>isHamming</a:t>
            </a:r>
            <a:r>
              <a:rPr lang="en-US" altLang="ko-KR" sz="2000" dirty="0"/>
              <a:t> 22 </a:t>
            </a:r>
            <a:r>
              <a:rPr lang="en-US" altLang="ko-KR" sz="2000" dirty="0">
                <a:sym typeface="Symbol" panose="05050102010706020507" pitchFamily="18" charset="2"/>
              </a:rPr>
              <a:t></a:t>
            </a:r>
            <a:r>
              <a:rPr lang="en-US" altLang="ko-KR" sz="2000" dirty="0"/>
              <a:t> False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ko-KR" sz="2000" dirty="0"/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ko-KR" sz="2000" dirty="0"/>
              <a:t>     Use </a:t>
            </a:r>
            <a:r>
              <a:rPr lang="en-US" altLang="ko-KR" sz="2000" i="1" dirty="0"/>
              <a:t>mod</a:t>
            </a:r>
            <a:r>
              <a:rPr lang="en-US" altLang="ko-KR" sz="2000" dirty="0"/>
              <a:t> (%) and </a:t>
            </a:r>
            <a:r>
              <a:rPr lang="en-US" altLang="ko-KR" sz="2000" i="1" dirty="0"/>
              <a:t>div</a:t>
            </a:r>
            <a:r>
              <a:rPr lang="en-US" altLang="ko-KR" sz="2000" dirty="0"/>
              <a:t> (/) functions, e.g., </a:t>
            </a:r>
            <a:r>
              <a:rPr lang="en-US" altLang="ko-KR" sz="2000" i="1" dirty="0"/>
              <a:t>mod 3 2 </a:t>
            </a:r>
            <a:r>
              <a:rPr lang="en-US" altLang="ko-KR" sz="2000" i="1" dirty="0">
                <a:sym typeface="Symbol" panose="05050102010706020507" pitchFamily="18" charset="2"/>
              </a:rPr>
              <a:t> 1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ko-KR" sz="2000" dirty="0">
                <a:sym typeface="Symbol" panose="05050102010706020507" pitchFamily="18" charset="2"/>
              </a:rPr>
              <a:t>     and </a:t>
            </a:r>
            <a:r>
              <a:rPr lang="en-US" altLang="ko-KR" sz="2000" i="1" dirty="0">
                <a:sym typeface="Symbol" panose="05050102010706020507" pitchFamily="18" charset="2"/>
              </a:rPr>
              <a:t>div 4 2  2</a:t>
            </a:r>
            <a:r>
              <a:rPr lang="en-US" altLang="ko-KR" sz="2000" dirty="0">
                <a:sym typeface="Symbol" panose="05050102010706020507" pitchFamily="18" charset="2"/>
              </a:rPr>
              <a:t>.</a:t>
            </a:r>
            <a:endParaRPr lang="en-US" altLang="ko-KR" sz="20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217CB1F-8938-4E2F-A6D1-2DE366BC6821}" type="slidenum">
              <a:rPr lang="ko-KR" altLang="en-US"/>
              <a:pPr>
                <a:defRPr/>
              </a:pPr>
              <a:t>33</a:t>
            </a:fld>
            <a:endParaRPr lang="en-US" altLang="ko-KR"/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More Exercises: Recursion</a:t>
            </a:r>
          </a:p>
        </p:txBody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39116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400"/>
              <a:t>-- Given two numbers, </a:t>
            </a:r>
            <a:r>
              <a:rPr lang="en-US" altLang="ko-KR" sz="2400" i="1"/>
              <a:t>m</a:t>
            </a:r>
            <a:r>
              <a:rPr lang="en-US" altLang="ko-KR" sz="2400"/>
              <a:t> and </a:t>
            </a:r>
            <a:r>
              <a:rPr lang="en-US" altLang="ko-KR" sz="2400" i="1"/>
              <a:t>n</a:t>
            </a:r>
            <a:r>
              <a:rPr lang="en-US" altLang="ko-KR" sz="2400"/>
              <a:t>, return </a:t>
            </a:r>
            <a:r>
              <a:rPr lang="en-US" altLang="ko-KR" sz="2400" i="1"/>
              <a:t>m</a:t>
            </a:r>
            <a:r>
              <a:rPr lang="en-US" altLang="ko-KR" sz="2400" i="1" baseline="30000"/>
              <a:t>n</a:t>
            </a:r>
            <a:r>
              <a:rPr lang="en-US" altLang="ko-KR" sz="2400"/>
              <a:t>.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400"/>
              <a:t>power:: Integer -&gt; Integer -&gt; Integer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ko-KR" sz="2400"/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400"/>
              <a:t>-- Test if a given number is a prime number.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400"/>
              <a:t>isPrime:: Integer -&gt; Bool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ko-KR" sz="2400"/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400"/>
              <a:t>-- Given a non-negative number </a:t>
            </a:r>
            <a:r>
              <a:rPr lang="en-US" altLang="ko-KR" sz="2400" i="1"/>
              <a:t>n</a:t>
            </a:r>
            <a:r>
              <a:rPr lang="en-US" altLang="ko-KR" sz="2400"/>
              <a:t> and a function </a:t>
            </a:r>
            <a:r>
              <a:rPr lang="en-US" altLang="ko-KR" sz="2400" i="1"/>
              <a:t>f</a:t>
            </a:r>
            <a:r>
              <a:rPr lang="en-US" altLang="ko-KR" sz="2400"/>
              <a:t>, return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400"/>
              <a:t>-- a function that applies </a:t>
            </a:r>
            <a:r>
              <a:rPr lang="en-US" altLang="ko-KR" sz="2400" i="1"/>
              <a:t>f</a:t>
            </a:r>
            <a:r>
              <a:rPr lang="en-US" altLang="ko-KR" sz="2400"/>
              <a:t> </a:t>
            </a:r>
            <a:r>
              <a:rPr lang="en-US" altLang="ko-KR" sz="2400" i="1"/>
              <a:t>n</a:t>
            </a:r>
            <a:r>
              <a:rPr lang="en-US" altLang="ko-KR" sz="2400"/>
              <a:t> times, i.e., </a:t>
            </a:r>
            <a:r>
              <a:rPr lang="en-US" altLang="ko-KR" sz="2400" i="1"/>
              <a:t>f</a:t>
            </a:r>
            <a:r>
              <a:rPr lang="en-US" altLang="ko-KR" sz="2400"/>
              <a:t>(</a:t>
            </a:r>
            <a:r>
              <a:rPr lang="en-US" altLang="ko-KR" sz="2400" i="1"/>
              <a:t>f</a:t>
            </a:r>
            <a:r>
              <a:rPr lang="en-US" altLang="ko-KR" sz="2400"/>
              <a:t>(… (</a:t>
            </a:r>
            <a:r>
              <a:rPr lang="en-US" altLang="ko-KR" sz="2400" i="1"/>
              <a:t>f</a:t>
            </a:r>
            <a:r>
              <a:rPr lang="en-US" altLang="ko-KR" sz="2400"/>
              <a:t> </a:t>
            </a:r>
            <a:r>
              <a:rPr lang="en-US" altLang="ko-KR" sz="2400" i="1"/>
              <a:t>x</a:t>
            </a:r>
            <a:r>
              <a:rPr lang="en-US" altLang="ko-KR" sz="2400"/>
              <a:t>)…)).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400"/>
              <a:t>iter:: Int -&gt; (a -&gt; a) -&gt; (a -&gt; a)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ko-KR"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915E34-4867-47E0-85E4-1BFFCC51298D}" type="slidenum">
              <a:rPr lang="ko-KR" altLang="en-US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Haskell Features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1370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ko-KR" sz="2400" dirty="0"/>
              <a:t>A general purpose, purely functional programming language, providing: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z="2000" dirty="0">
                <a:solidFill>
                  <a:srgbClr val="070CE5"/>
                </a:solidFill>
              </a:rPr>
              <a:t>higher-order functions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z="2000" dirty="0">
                <a:solidFill>
                  <a:srgbClr val="070CE5"/>
                </a:solidFill>
              </a:rPr>
              <a:t>non-strict semantics </a:t>
            </a:r>
            <a:r>
              <a:rPr lang="en-US" altLang="ko-KR" sz="2000" dirty="0"/>
              <a:t>(</a:t>
            </a:r>
            <a:r>
              <a:rPr lang="en-US" altLang="ko-KR" sz="2000" dirty="0">
                <a:solidFill>
                  <a:srgbClr val="070CE5"/>
                </a:solidFill>
              </a:rPr>
              <a:t>lazy evaluation </a:t>
            </a:r>
            <a:r>
              <a:rPr lang="en-US" altLang="ko-KR" sz="2000" dirty="0"/>
              <a:t>&lt;-&gt; eager evaluation)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z="2000" dirty="0"/>
              <a:t>static polymorphic typing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z="2000" dirty="0"/>
              <a:t>user-defined algebraic data types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z="2000" dirty="0">
                <a:solidFill>
                  <a:srgbClr val="070CE5"/>
                </a:solidFill>
              </a:rPr>
              <a:t>pattern matching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z="2000" dirty="0">
                <a:solidFill>
                  <a:srgbClr val="070CE5"/>
                </a:solidFill>
              </a:rPr>
              <a:t>list comprehension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z="2000" dirty="0"/>
              <a:t>module system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z="2000" dirty="0"/>
              <a:t>monadic I/O system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z="2000" dirty="0"/>
              <a:t>rich set of primitive data types, including lists, arrays, arbitrary and fixed precision integers, and floating point numbers.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24B6E36-9783-4D17-B7F1-556B81E35BB4}" type="slidenum">
              <a:rPr lang="ko-KR" altLang="en-US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11267" name="TextBox 1"/>
          <p:cNvSpPr txBox="1">
            <a:spLocks noChangeArrowheads="1"/>
          </p:cNvSpPr>
          <p:nvPr/>
        </p:nvSpPr>
        <p:spPr bwMode="auto">
          <a:xfrm>
            <a:off x="601663" y="2727325"/>
            <a:ext cx="7697941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0" dirty="0"/>
              <a:t>primes = </a:t>
            </a:r>
            <a:r>
              <a:rPr lang="en-US" altLang="en-US" sz="2800" b="0" dirty="0" err="1"/>
              <a:t>filterPrime</a:t>
            </a:r>
            <a:r>
              <a:rPr lang="en-US" altLang="en-US" sz="2800" b="0" dirty="0"/>
              <a:t> [2..]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0" dirty="0"/>
              <a:t>   </a:t>
            </a:r>
            <a:r>
              <a:rPr lang="en-US" altLang="en-US" sz="2800" dirty="0"/>
              <a:t>where</a:t>
            </a:r>
            <a:r>
              <a:rPr lang="en-US" altLang="en-US" sz="2800" b="0" dirty="0"/>
              <a:t> </a:t>
            </a:r>
            <a:r>
              <a:rPr lang="en-US" altLang="en-US" sz="2800" b="0" dirty="0" err="1"/>
              <a:t>filterPrime</a:t>
            </a:r>
            <a:r>
              <a:rPr lang="en-US" altLang="en-US" sz="2800" b="0" dirty="0"/>
              <a:t> (</a:t>
            </a:r>
            <a:r>
              <a:rPr lang="en-US" altLang="en-US" sz="2800" b="0" dirty="0" err="1"/>
              <a:t>h:t</a:t>
            </a:r>
            <a:r>
              <a:rPr lang="en-US" altLang="en-US" sz="2800" b="0" dirty="0"/>
              <a:t>) =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0" dirty="0"/>
              <a:t>              h : </a:t>
            </a:r>
            <a:r>
              <a:rPr lang="en-US" altLang="en-US" sz="2800" b="0" dirty="0" err="1"/>
              <a:t>filterPrime</a:t>
            </a:r>
            <a:r>
              <a:rPr lang="en-US" altLang="en-US" sz="2800" b="0" dirty="0"/>
              <a:t> [x | x &lt;- t, x `mod` h /= 0]</a:t>
            </a:r>
          </a:p>
        </p:txBody>
      </p:sp>
      <p:sp>
        <p:nvSpPr>
          <p:cNvPr id="11268" name="TextBox 2"/>
          <p:cNvSpPr txBox="1">
            <a:spLocks noChangeArrowheads="1"/>
          </p:cNvSpPr>
          <p:nvPr/>
        </p:nvSpPr>
        <p:spPr bwMode="auto">
          <a:xfrm>
            <a:off x="3116263" y="1211263"/>
            <a:ext cx="2922587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0" i="1">
                <a:solidFill>
                  <a:srgbClr val="0070C0"/>
                </a:solidFill>
              </a:rPr>
              <a:t>non-strict semantics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0" i="1">
                <a:solidFill>
                  <a:srgbClr val="0070C0"/>
                </a:solidFill>
              </a:rPr>
              <a:t>(lazy evaluation)</a:t>
            </a:r>
          </a:p>
        </p:txBody>
      </p:sp>
      <p:sp>
        <p:nvSpPr>
          <p:cNvPr id="11269" name="TextBox 6"/>
          <p:cNvSpPr txBox="1">
            <a:spLocks noChangeArrowheads="1"/>
          </p:cNvSpPr>
          <p:nvPr/>
        </p:nvSpPr>
        <p:spPr bwMode="auto">
          <a:xfrm>
            <a:off x="5481638" y="4516438"/>
            <a:ext cx="275431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0" i="1">
                <a:solidFill>
                  <a:srgbClr val="0070C0"/>
                </a:solidFill>
              </a:rPr>
              <a:t>list comprehension</a:t>
            </a:r>
          </a:p>
        </p:txBody>
      </p:sp>
      <p:sp>
        <p:nvSpPr>
          <p:cNvPr id="11270" name="TextBox 7"/>
          <p:cNvSpPr txBox="1">
            <a:spLocks noChangeArrowheads="1"/>
          </p:cNvSpPr>
          <p:nvPr/>
        </p:nvSpPr>
        <p:spPr bwMode="auto">
          <a:xfrm>
            <a:off x="5457825" y="2506663"/>
            <a:ext cx="24796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0" i="1">
                <a:solidFill>
                  <a:srgbClr val="0070C0"/>
                </a:solidFill>
              </a:rPr>
              <a:t>pattern matching</a:t>
            </a:r>
          </a:p>
        </p:txBody>
      </p:sp>
      <p:sp>
        <p:nvSpPr>
          <p:cNvPr id="11271" name="TextBox 8"/>
          <p:cNvSpPr txBox="1">
            <a:spLocks noChangeArrowheads="1"/>
          </p:cNvSpPr>
          <p:nvPr/>
        </p:nvSpPr>
        <p:spPr bwMode="auto">
          <a:xfrm>
            <a:off x="927100" y="4572000"/>
            <a:ext cx="369252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0" i="1">
                <a:solidFill>
                  <a:srgbClr val="0070C0"/>
                </a:solidFill>
              </a:rPr>
              <a:t>static polymorphic typing: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0" i="1">
                <a:solidFill>
                  <a:srgbClr val="0070C0"/>
                </a:solidFill>
              </a:rPr>
              <a:t>Integral a =&gt; [a] -&gt; [a]</a:t>
            </a:r>
          </a:p>
        </p:txBody>
      </p:sp>
      <p:cxnSp>
        <p:nvCxnSpPr>
          <p:cNvPr id="11272" name="Curved Connector 5"/>
          <p:cNvCxnSpPr>
            <a:cxnSpLocks noChangeShapeType="1"/>
            <a:stCxn id="11270" idx="1"/>
          </p:cNvCxnSpPr>
          <p:nvPr/>
        </p:nvCxnSpPr>
        <p:spPr bwMode="auto">
          <a:xfrm rot="10800000" flipV="1">
            <a:off x="4360985" y="2737644"/>
            <a:ext cx="1096840" cy="540128"/>
          </a:xfrm>
          <a:prstGeom prst="curvedConnector3">
            <a:avLst>
              <a:gd name="adj1" fmla="val 50000"/>
            </a:avLst>
          </a:prstGeom>
          <a:noFill/>
          <a:ln w="9525" algn="ctr">
            <a:solidFill>
              <a:srgbClr val="007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73" name="Curved Connector 11"/>
          <p:cNvCxnSpPr>
            <a:cxnSpLocks noChangeShapeType="1"/>
            <a:stCxn id="11268" idx="2"/>
          </p:cNvCxnSpPr>
          <p:nvPr/>
        </p:nvCxnSpPr>
        <p:spPr bwMode="auto">
          <a:xfrm rot="5400000">
            <a:off x="3979069" y="2213769"/>
            <a:ext cx="769938" cy="425450"/>
          </a:xfrm>
          <a:prstGeom prst="curvedConnector3">
            <a:avLst>
              <a:gd name="adj1" fmla="val 50000"/>
            </a:avLst>
          </a:prstGeom>
          <a:noFill/>
          <a:ln w="9525" algn="ctr">
            <a:solidFill>
              <a:srgbClr val="007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74" name="Curved Connector 15"/>
          <p:cNvCxnSpPr>
            <a:cxnSpLocks noChangeShapeType="1"/>
            <a:stCxn id="11269" idx="1"/>
            <a:endCxn id="11267" idx="2"/>
          </p:cNvCxnSpPr>
          <p:nvPr/>
        </p:nvCxnSpPr>
        <p:spPr bwMode="auto">
          <a:xfrm rot="10800000">
            <a:off x="4450634" y="4112320"/>
            <a:ext cx="1031004" cy="634306"/>
          </a:xfrm>
          <a:prstGeom prst="curvedConnector2">
            <a:avLst/>
          </a:prstGeom>
          <a:noFill/>
          <a:ln w="9525" algn="ctr">
            <a:solidFill>
              <a:srgbClr val="007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75" name="Curved Connector 19"/>
          <p:cNvCxnSpPr>
            <a:cxnSpLocks noChangeShapeType="1"/>
            <a:stCxn id="11271" idx="1"/>
          </p:cNvCxnSpPr>
          <p:nvPr/>
        </p:nvCxnSpPr>
        <p:spPr bwMode="auto">
          <a:xfrm rot="10800000" flipH="1">
            <a:off x="927100" y="3581400"/>
            <a:ext cx="1166813" cy="1406525"/>
          </a:xfrm>
          <a:prstGeom prst="curvedConnector4">
            <a:avLst>
              <a:gd name="adj1" fmla="val -19588"/>
              <a:gd name="adj2" fmla="val 64773"/>
            </a:avLst>
          </a:prstGeom>
          <a:noFill/>
          <a:ln w="9525" algn="ctr">
            <a:solidFill>
              <a:srgbClr val="007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276" name="TextBox 2"/>
          <p:cNvSpPr txBox="1">
            <a:spLocks noChangeArrowheads="1"/>
          </p:cNvSpPr>
          <p:nvPr/>
        </p:nvSpPr>
        <p:spPr bwMode="auto">
          <a:xfrm>
            <a:off x="601663" y="6094413"/>
            <a:ext cx="42370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0"/>
              <a:t>Code from Haskell website, http://www.haskell.org.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CD78050-896A-4D76-9AEA-FED3144FC205}" type="slidenum">
              <a:rPr lang="ko-KR" altLang="en-US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Purely Functional Language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137025"/>
          </a:xfrm>
        </p:spPr>
        <p:txBody>
          <a:bodyPr/>
          <a:lstStyle/>
          <a:p>
            <a:pPr eaLnBrk="1" hangingPunct="1"/>
            <a:r>
              <a:rPr lang="en-US" altLang="ko-KR"/>
              <a:t>There is no assignment.</a:t>
            </a:r>
          </a:p>
          <a:p>
            <a:pPr eaLnBrk="1" hangingPunct="1"/>
            <a:r>
              <a:rPr lang="en-US" altLang="ko-KR"/>
              <a:t>Everything is a function or a definition</a:t>
            </a:r>
          </a:p>
          <a:p>
            <a:pPr eaLnBrk="1" hangingPunct="1"/>
            <a:r>
              <a:rPr lang="en-US" altLang="ko-KR"/>
              <a:t>There is no branching, or looping; only recursion.</a:t>
            </a:r>
          </a:p>
          <a:p>
            <a:pPr eaLnBrk="1" hangingPunct="1"/>
            <a:r>
              <a:rPr lang="en-US" altLang="ko-KR"/>
              <a:t>It is based on "typed lambda calculus".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7152368-3EDE-46FE-B1C1-21A570EFC00C}" type="slidenum">
              <a:rPr lang="ko-KR" altLang="en-US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First Class Values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137025"/>
          </a:xfrm>
        </p:spPr>
        <p:txBody>
          <a:bodyPr/>
          <a:lstStyle/>
          <a:p>
            <a:pPr eaLnBrk="1" hangingPunct="1"/>
            <a:r>
              <a:rPr lang="en-US" altLang="ko-KR" sz="2800"/>
              <a:t>All Haskell values are </a:t>
            </a:r>
            <a:r>
              <a:rPr lang="en-US" altLang="ko-KR" sz="2800">
                <a:solidFill>
                  <a:srgbClr val="070CE5"/>
                </a:solidFill>
              </a:rPr>
              <a:t>first class</a:t>
            </a:r>
            <a:r>
              <a:rPr lang="en-US" altLang="ko-KR" sz="2800"/>
              <a:t> --- they may be passed as arguments to functions, returned as results, placed in data structures, etc.</a:t>
            </a:r>
          </a:p>
          <a:p>
            <a:pPr eaLnBrk="1" hangingPunct="1"/>
            <a:r>
              <a:rPr lang="en-US" altLang="ko-KR" sz="2800"/>
              <a:t>A function definition in Haskell is indeed a definition; it fully</a:t>
            </a:r>
          </a:p>
          <a:p>
            <a:pPr lvl="1" eaLnBrk="1" hangingPunct="1"/>
            <a:r>
              <a:rPr lang="en-US" altLang="ko-KR" sz="2400"/>
              <a:t>describes the meaning of the function in terms of a series of equations and</a:t>
            </a:r>
          </a:p>
          <a:p>
            <a:pPr lvl="1" eaLnBrk="1" hangingPunct="1"/>
            <a:r>
              <a:rPr lang="en-US" altLang="ko-KR" sz="2400"/>
              <a:t>binds such entities to a name of the function.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A5E986-6A80-4922-860E-57433CD90647}" type="slidenum">
              <a:rPr lang="ko-KR" altLang="en-US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Functional Program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1370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ko-KR" sz="2800"/>
              <a:t>A program in a functional language consists of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z="2400"/>
              <a:t>a set of function definitions and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z="2400"/>
              <a:t>an expression whose value is output as the program's result.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ko-KR" sz="2800"/>
              <a:t>There are </a:t>
            </a:r>
            <a:r>
              <a:rPr lang="en-US" altLang="ko-KR" sz="2800">
                <a:solidFill>
                  <a:srgbClr val="070CE5"/>
                </a:solidFill>
              </a:rPr>
              <a:t>no side-effects</a:t>
            </a:r>
            <a:r>
              <a:rPr lang="en-US" altLang="ko-KR" sz="2800"/>
              <a:t> to expression evaluation so an expression will always evaluate to the same value.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ko-KR" sz="2800"/>
              <a:t>An expression can always be replaced by its value without changing the overall result. This is called </a:t>
            </a:r>
            <a:r>
              <a:rPr lang="en-US" altLang="ko-KR" sz="2800">
                <a:solidFill>
                  <a:srgbClr val="070CE5"/>
                </a:solidFill>
              </a:rPr>
              <a:t>referential transparency</a:t>
            </a:r>
            <a:r>
              <a:rPr lang="en-US" altLang="ko-KR" sz="2800"/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0580D90-DFF6-487A-A290-FAB46C72B1E3}" type="slidenum">
              <a:rPr lang="ko-KR" altLang="en-US"/>
              <a:pPr>
                <a:defRPr/>
              </a:pPr>
              <a:t>9</a:t>
            </a:fld>
            <a:endParaRPr lang="en-US" altLang="ko-KR" dirty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Lazy Evaluation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1370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ko-KR" sz="2800" dirty="0"/>
              <a:t>Haskell arguments are </a:t>
            </a:r>
            <a:r>
              <a:rPr lang="en-US" altLang="ko-KR" sz="2800" dirty="0">
                <a:solidFill>
                  <a:srgbClr val="070CE5"/>
                </a:solidFill>
              </a:rPr>
              <a:t>call-by-need</a:t>
            </a:r>
            <a:r>
              <a:rPr lang="en-US" altLang="ko-KR" sz="2800" dirty="0"/>
              <a:t> (lazy evaluation).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ko-KR" sz="2800" dirty="0"/>
              <a:t>An argument expression is evaluated at the time when it is actually used, </a:t>
            </a:r>
            <a:r>
              <a:rPr lang="en-US" altLang="ko-KR" sz="2800"/>
              <a:t>or needed, </a:t>
            </a:r>
            <a:r>
              <a:rPr lang="en-US" altLang="ko-KR" sz="2800" dirty="0"/>
              <a:t>in the called function; it is never evaluated if it’s not used.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ko-KR" sz="2800" dirty="0"/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400" dirty="0"/>
              <a:t>trap x = trap x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400" dirty="0" err="1"/>
              <a:t>squareFirst</a:t>
            </a:r>
            <a:r>
              <a:rPr lang="en-US" altLang="ko-KR" sz="2400" dirty="0"/>
              <a:t> x y = x * x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ko-KR" sz="2400" dirty="0"/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ko-KR" sz="2400" dirty="0"/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400" dirty="0" err="1"/>
              <a:t>squareFirst</a:t>
            </a:r>
            <a:r>
              <a:rPr lang="en-US" altLang="ko-KR" sz="2400" dirty="0"/>
              <a:t> (3 + 3) (trap 3)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ko-KR" sz="2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C21C0FD-168F-45F5-B6F9-3D11BB570CB6}"/>
              </a:ext>
            </a:extLst>
          </p:cNvPr>
          <p:cNvSpPr txBox="1"/>
          <p:nvPr/>
        </p:nvSpPr>
        <p:spPr>
          <a:xfrm>
            <a:off x="3595254" y="4121727"/>
            <a:ext cx="16898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i="1" dirty="0">
                <a:solidFill>
                  <a:srgbClr val="0070C0"/>
                </a:solidFill>
              </a:rPr>
              <a:t>infinite recursion</a:t>
            </a:r>
          </a:p>
        </p:txBody>
      </p:sp>
      <p:cxnSp>
        <p:nvCxnSpPr>
          <p:cNvPr id="4" name="Connector: Curved 3">
            <a:extLst>
              <a:ext uri="{FF2B5EF4-FFF2-40B4-BE49-F238E27FC236}">
                <a16:creationId xmlns:a16="http://schemas.microsoft.com/office/drawing/2014/main" id="{2F8B4EFD-A923-46B7-985F-8DD0C59CBA2F}"/>
              </a:ext>
            </a:extLst>
          </p:cNvPr>
          <p:cNvCxnSpPr/>
          <p:nvPr/>
        </p:nvCxnSpPr>
        <p:spPr bwMode="auto">
          <a:xfrm rot="10800000" flipV="1">
            <a:off x="2985656" y="4287982"/>
            <a:ext cx="595745" cy="152400"/>
          </a:xfrm>
          <a:prstGeom prst="curvedConnector3">
            <a:avLst/>
          </a:prstGeom>
          <a:noFill/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869D40D1-5743-447B-BD09-8B33A19D4F88}"/>
              </a:ext>
            </a:extLst>
          </p:cNvPr>
          <p:cNvSpPr txBox="1"/>
          <p:nvPr/>
        </p:nvSpPr>
        <p:spPr>
          <a:xfrm>
            <a:off x="3283528" y="5047681"/>
            <a:ext cx="9717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i="1" dirty="0">
                <a:solidFill>
                  <a:srgbClr val="0070C0"/>
                </a:solidFill>
              </a:rPr>
              <a:t>not used</a:t>
            </a:r>
          </a:p>
        </p:txBody>
      </p:sp>
      <p:cxnSp>
        <p:nvCxnSpPr>
          <p:cNvPr id="9" name="Connector: Curved 8">
            <a:extLst>
              <a:ext uri="{FF2B5EF4-FFF2-40B4-BE49-F238E27FC236}">
                <a16:creationId xmlns:a16="http://schemas.microsoft.com/office/drawing/2014/main" id="{AB335966-EAE8-490F-B105-0FAEB29AB647}"/>
              </a:ext>
            </a:extLst>
          </p:cNvPr>
          <p:cNvCxnSpPr>
            <a:stCxn id="8" idx="1"/>
          </p:cNvCxnSpPr>
          <p:nvPr/>
        </p:nvCxnSpPr>
        <p:spPr bwMode="auto">
          <a:xfrm rot="10800000">
            <a:off x="2985656" y="4917506"/>
            <a:ext cx="297873" cy="299452"/>
          </a:xfrm>
          <a:prstGeom prst="curvedConnector2">
            <a:avLst/>
          </a:prstGeom>
          <a:noFill/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1F499825-FFAB-49F2-86D5-FFEAC1CE902D}"/>
              </a:ext>
            </a:extLst>
          </p:cNvPr>
          <p:cNvSpPr txBox="1"/>
          <p:nvPr/>
        </p:nvSpPr>
        <p:spPr>
          <a:xfrm>
            <a:off x="5354781" y="5604164"/>
            <a:ext cx="23054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i="1" dirty="0">
                <a:solidFill>
                  <a:srgbClr val="0070C0"/>
                </a:solidFill>
              </a:rPr>
              <a:t>Q: terminate? If so, </a:t>
            </a:r>
          </a:p>
          <a:p>
            <a:r>
              <a:rPr lang="en-US" sz="1600" b="0" i="1" dirty="0">
                <a:solidFill>
                  <a:srgbClr val="0070C0"/>
                </a:solidFill>
              </a:rPr>
              <a:t>what value is returned?</a:t>
            </a:r>
          </a:p>
        </p:txBody>
      </p:sp>
      <p:cxnSp>
        <p:nvCxnSpPr>
          <p:cNvPr id="13" name="Connector: Curved 12">
            <a:extLst>
              <a:ext uri="{FF2B5EF4-FFF2-40B4-BE49-F238E27FC236}">
                <a16:creationId xmlns:a16="http://schemas.microsoft.com/office/drawing/2014/main" id="{3BAED363-D87F-4C37-A506-15895D21E0AB}"/>
              </a:ext>
            </a:extLst>
          </p:cNvPr>
          <p:cNvCxnSpPr/>
          <p:nvPr/>
        </p:nvCxnSpPr>
        <p:spPr bwMode="auto">
          <a:xfrm rot="10800000" flipV="1">
            <a:off x="4745183" y="5770419"/>
            <a:ext cx="595745" cy="152400"/>
          </a:xfrm>
          <a:prstGeom prst="curvedConnector3">
            <a:avLst/>
          </a:prstGeom>
          <a:noFill/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Gulim"/>
        <a:cs typeface=""/>
      </a:majorFont>
      <a:minorFont>
        <a:latin typeface="Arial"/>
        <a:ea typeface="Guli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 typeface="Wingdings" panose="05000000000000000000" pitchFamily="2" charset="2"/>
          <a:buChar char="•"/>
          <a:tabLst/>
          <a:defRPr kumimoji="1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Gulim" panose="020B0600000101010101" pitchFamily="34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 typeface="Wingdings" panose="05000000000000000000" pitchFamily="2" charset="2"/>
          <a:buChar char="•"/>
          <a:tabLst/>
          <a:defRPr kumimoji="1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Gulim" panose="020B0600000101010101" pitchFamily="34" charset="-127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2748</TotalTime>
  <Words>2052</Words>
  <Application>Microsoft Office PowerPoint</Application>
  <PresentationFormat>On-screen Show (4:3)</PresentationFormat>
  <Paragraphs>353</Paragraphs>
  <Slides>33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9" baseType="lpstr">
      <vt:lpstr>Gulim</vt:lpstr>
      <vt:lpstr>Arial</vt:lpstr>
      <vt:lpstr>Times</vt:lpstr>
      <vt:lpstr>Times New Roman</vt:lpstr>
      <vt:lpstr>Wingdings</vt:lpstr>
      <vt:lpstr>Pixel</vt:lpstr>
      <vt:lpstr>Haskell, Part 1 Basics, Tools, and Functions</vt:lpstr>
      <vt:lpstr>Outline</vt:lpstr>
      <vt:lpstr>Haskell vs. Imperative</vt:lpstr>
      <vt:lpstr>Haskell Features</vt:lpstr>
      <vt:lpstr>PowerPoint Presentation</vt:lpstr>
      <vt:lpstr>Purely Functional Language</vt:lpstr>
      <vt:lpstr>First Class Values</vt:lpstr>
      <vt:lpstr>Functional Program</vt:lpstr>
      <vt:lpstr>Lazy Evaluation</vt:lpstr>
      <vt:lpstr>Typed Lambda Calculus</vt:lpstr>
      <vt:lpstr>Outline</vt:lpstr>
      <vt:lpstr>Haskell Tools*</vt:lpstr>
      <vt:lpstr>Hugs/ghci --- Haskell Interpreter</vt:lpstr>
      <vt:lpstr>Running Haskell with Hugs</vt:lpstr>
      <vt:lpstr>Running Haskell with WinHugs</vt:lpstr>
      <vt:lpstr>Running Haskell (Cont.)</vt:lpstr>
      <vt:lpstr>Running Haskell (Cont.)</vt:lpstr>
      <vt:lpstr>Outline</vt:lpstr>
      <vt:lpstr>Using Haskell Functions</vt:lpstr>
      <vt:lpstr>Lambda Abstraction in Haskell</vt:lpstr>
      <vt:lpstr>Basic Haskell Types</vt:lpstr>
      <vt:lpstr>Capitalization</vt:lpstr>
      <vt:lpstr>Definitions*</vt:lpstr>
      <vt:lpstr>Simple Function Definitions</vt:lpstr>
      <vt:lpstr>More about Function Definitions ---Recursion and Conditionals</vt:lpstr>
      <vt:lpstr>If Expressions</vt:lpstr>
      <vt:lpstr>Case Expressions</vt:lpstr>
      <vt:lpstr>Case Expressions (Cont.)</vt:lpstr>
      <vt:lpstr>Patterns</vt:lpstr>
      <vt:lpstr>Guards</vt:lpstr>
      <vt:lpstr>Guards (Cont.)</vt:lpstr>
      <vt:lpstr>Exercise: Hamming Numbers</vt:lpstr>
      <vt:lpstr>More Exercises: Recursion</vt:lpstr>
    </vt:vector>
  </TitlesOfParts>
  <Company>Pearson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</dc:title>
  <dc:creator>Yoonsik Cheon</dc:creator>
  <cp:lastModifiedBy>Cheon, Yoonsik</cp:lastModifiedBy>
  <cp:revision>218</cp:revision>
  <dcterms:created xsi:type="dcterms:W3CDTF">2003-08-01T12:29:19Z</dcterms:created>
  <dcterms:modified xsi:type="dcterms:W3CDTF">2021-12-14T16:57:37Z</dcterms:modified>
</cp:coreProperties>
</file>