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2" r:id="rId1"/>
  </p:sldMasterIdLst>
  <p:notesMasterIdLst>
    <p:notesMasterId r:id="rId50"/>
  </p:notesMasterIdLst>
  <p:handoutMasterIdLst>
    <p:handoutMasterId r:id="rId51"/>
  </p:handoutMasterIdLst>
  <p:sldIdLst>
    <p:sldId id="322" r:id="rId2"/>
    <p:sldId id="324" r:id="rId3"/>
    <p:sldId id="326" r:id="rId4"/>
    <p:sldId id="473" r:id="rId5"/>
    <p:sldId id="474" r:id="rId6"/>
    <p:sldId id="475" r:id="rId7"/>
    <p:sldId id="483" r:id="rId8"/>
    <p:sldId id="478" r:id="rId9"/>
    <p:sldId id="476" r:id="rId10"/>
    <p:sldId id="477" r:id="rId11"/>
    <p:sldId id="479" r:id="rId12"/>
    <p:sldId id="481" r:id="rId13"/>
    <p:sldId id="460" r:id="rId14"/>
    <p:sldId id="482" r:id="rId15"/>
    <p:sldId id="405" r:id="rId16"/>
    <p:sldId id="461" r:id="rId17"/>
    <p:sldId id="462" r:id="rId18"/>
    <p:sldId id="508" r:id="rId19"/>
    <p:sldId id="526" r:id="rId20"/>
    <p:sldId id="521" r:id="rId21"/>
    <p:sldId id="516" r:id="rId22"/>
    <p:sldId id="522" r:id="rId23"/>
    <p:sldId id="456" r:id="rId24"/>
    <p:sldId id="463" r:id="rId25"/>
    <p:sldId id="464" r:id="rId26"/>
    <p:sldId id="467" r:id="rId27"/>
    <p:sldId id="513" r:id="rId28"/>
    <p:sldId id="468" r:id="rId29"/>
    <p:sldId id="500" r:id="rId30"/>
    <p:sldId id="484" r:id="rId31"/>
    <p:sldId id="469" r:id="rId32"/>
    <p:sldId id="501" r:id="rId33"/>
    <p:sldId id="486" r:id="rId34"/>
    <p:sldId id="487" r:id="rId35"/>
    <p:sldId id="488" r:id="rId36"/>
    <p:sldId id="498" r:id="rId37"/>
    <p:sldId id="490" r:id="rId38"/>
    <p:sldId id="491" r:id="rId39"/>
    <p:sldId id="492" r:id="rId40"/>
    <p:sldId id="514" r:id="rId41"/>
    <p:sldId id="493" r:id="rId42"/>
    <p:sldId id="502" r:id="rId43"/>
    <p:sldId id="494" r:id="rId44"/>
    <p:sldId id="495" r:id="rId45"/>
    <p:sldId id="496" r:id="rId46"/>
    <p:sldId id="515" r:id="rId47"/>
    <p:sldId id="497" r:id="rId48"/>
    <p:sldId id="499" r:id="rId4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Arial" panose="020B0604020202020204" pitchFamily="34" charset="0"/>
        <a:ea typeface="Gulim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CE5"/>
    <a:srgbClr val="E91303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2066" autoAdjust="0"/>
  </p:normalViewPr>
  <p:slideViewPr>
    <p:cSldViewPr snapToGrid="0">
      <p:cViewPr varScale="1">
        <p:scale>
          <a:sx n="91" d="100"/>
          <a:sy n="91" d="100"/>
        </p:scale>
        <p:origin x="42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itchFamily="18" charset="0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itchFamily="18" charset="0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itchFamily="18" charset="0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4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AD669E0E-7EA1-4200-9796-1EAA3ECF8E5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71854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itchFamily="18" charset="0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itchFamily="18" charset="0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1"/>
            <a:r>
              <a:rPr lang="en-US" altLang="ko-KR" noProof="0"/>
              <a:t>Second level</a:t>
            </a:r>
          </a:p>
          <a:p>
            <a:pPr lvl="2"/>
            <a:r>
              <a:rPr lang="en-US" altLang="ko-KR" noProof="0"/>
              <a:t>Third level</a:t>
            </a:r>
          </a:p>
          <a:p>
            <a:pPr lvl="3"/>
            <a:r>
              <a:rPr lang="en-US" altLang="ko-KR" noProof="0"/>
              <a:t>Fourth level</a:t>
            </a:r>
          </a:p>
          <a:p>
            <a:pPr lvl="4"/>
            <a:r>
              <a:rPr lang="en-US" altLang="ko-K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itchFamily="18" charset="0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latinLnBrk="0" hangingPunct="0">
              <a:spcBef>
                <a:spcPct val="0"/>
              </a:spcBef>
              <a:buFontTx/>
              <a:buNone/>
              <a:defRPr kumimoji="0" sz="1200" b="0">
                <a:latin typeface="Times" panose="02020603050405020304" pitchFamily="18" charset="0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85ADEB50-010E-4BD0-896E-697F2FDE3E7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5215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50" charset="-127"/>
        <a:ea typeface="Gulim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50" charset="-127"/>
        <a:ea typeface="Gulim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50" charset="-127"/>
        <a:ea typeface="Gulim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50" charset="-127"/>
        <a:ea typeface="Gulim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50" charset="-127"/>
        <a:ea typeface="Gulim" pitchFamily="50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5D55B25E-FC94-455F-83C2-586092616109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1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8409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D85EE9EB-DE6B-42FC-99CB-D0D5DE52E513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15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263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ACA6EC4C-5BF9-456E-BC35-E633472E1A48}" type="slidenum">
              <a:rPr kumimoji="0" lang="ko-KR" altLang="en-US" b="0" smtClean="0">
                <a:latin typeface="Times" panose="02020603050405020304" pitchFamily="18" charset="0"/>
              </a:rPr>
              <a:pPr/>
              <a:t>16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5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EB88B7F7-977B-4E79-A3A6-37ACD5B17A87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17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57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38616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5552A546-7918-4E66-964B-CA4B78B51F98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19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15054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E3BD7AA9-3559-42B1-89D5-911E0EE95A09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20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4016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4466262C-F535-4484-9F46-929183C352C0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21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8751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E3BD7AA9-3559-42B1-89D5-911E0EE95A09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22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40774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C16BC440-F782-4B04-8D58-A7E7FF928FFD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25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452986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0A52B8C5-F414-4115-8A67-62E5196C5FF9}" type="slidenum">
              <a:rPr kumimoji="0" lang="ko-KR" altLang="en-US" b="0" smtClean="0">
                <a:latin typeface="Times" panose="02020603050405020304" pitchFamily="18" charset="0"/>
              </a:rPr>
              <a:pPr/>
              <a:t>26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6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04423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02CC8285-5052-4174-A1D7-761FB1D1F8C6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27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6348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29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0306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6FD84514-0739-465B-BEB2-CEE5354571ED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31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007197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553CF530-491F-4F04-822D-C348B6B5A68B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32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52151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36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124464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78B00D00-9485-4BE0-BD5F-BB48E14973EC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37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56126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EC0FCD52-9ADD-4AD9-9ABD-FEF1D359D981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39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ko-KR"/>
              <a:t>[x | x &lt;- list, p x]</a:t>
            </a:r>
          </a:p>
          <a:p>
            <a:pPr eaLnBrk="1" hangingPunct="1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6553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BED21959-D46E-4784-846B-C082AD3D2C39}" type="slidenum">
              <a:rPr kumimoji="0" lang="ko-KR" altLang="en-US" b="0" smtClean="0">
                <a:latin typeface="Times" panose="02020603050405020304" pitchFamily="18" charset="0"/>
              </a:rPr>
              <a:pPr/>
              <a:t>40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6449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D873B7CD-BD88-4F49-AB61-256D3220F147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41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44775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algn="r" latinLnBrk="0">
              <a:spcBef>
                <a:spcPct val="0"/>
              </a:spcBef>
            </a:pPr>
            <a:fld id="{89CD6D96-66D3-4251-BB79-85C2035DB82E}" type="slidenum">
              <a:rPr kumimoji="0" lang="ko-KR" altLang="en-US" b="0">
                <a:latin typeface="Times" panose="02020603050405020304" pitchFamily="18" charset="0"/>
              </a:rPr>
              <a:pPr algn="r" latinLnBrk="0">
                <a:spcBef>
                  <a:spcPct val="0"/>
                </a:spcBef>
              </a:pPr>
              <a:t>42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618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22459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B47A319F-5304-431C-83BD-C35FFD1420E0}" type="slidenum">
              <a:rPr kumimoji="0" lang="ko-KR" altLang="en-US" b="0" smtClean="0">
                <a:latin typeface="Times" panose="02020603050405020304" pitchFamily="18" charset="0"/>
              </a:rPr>
              <a:pPr/>
              <a:t>46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65322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FA07B489-A450-488A-B6B1-073D3858DDBB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47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068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1pPr>
            <a:lvl2pPr marL="742950" indent="-28575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2pPr>
            <a:lvl3pPr marL="11430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3pPr>
            <a:lvl4pPr marL="16002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4pPr>
            <a:lvl5pPr marL="2057400" indent="-228600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5pPr>
            <a:lvl6pPr marL="25146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6pPr>
            <a:lvl7pPr marL="29718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7pPr>
            <a:lvl8pPr marL="34290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8pPr>
            <a:lvl9pPr marL="3886200" indent="-228600" eaLnBrk="0" fontAlgn="base" latinLnBrk="1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Gulim" pitchFamily="50" charset="-127"/>
                <a:ea typeface="Gulim" pitchFamily="50" charset="-127"/>
              </a:defRPr>
            </a:lvl9pPr>
          </a:lstStyle>
          <a:p>
            <a:pPr latinLnBrk="0">
              <a:spcBef>
                <a:spcPct val="0"/>
              </a:spcBef>
            </a:pPr>
            <a:fld id="{4F2DC2D9-6DBC-4FE4-9728-682C09ED9811}" type="slidenum">
              <a:rPr kumimoji="0" lang="ko-KR" altLang="en-US" smtClean="0">
                <a:latin typeface="Times" panose="02020603050405020304" pitchFamily="18" charset="0"/>
              </a:rPr>
              <a:pPr latinLnBrk="0">
                <a:spcBef>
                  <a:spcPct val="0"/>
                </a:spcBef>
              </a:pPr>
              <a:t>48</a:t>
            </a:fld>
            <a:endParaRPr kumimoji="0" lang="en-US" altLang="ko-KR">
              <a:latin typeface="Times" panose="02020603050405020304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5060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15547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ADEB50-010E-4BD0-896E-697F2FDE3E75}" type="slidenum">
              <a:rPr lang="ko-KR" altLang="en-US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0351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C1E5AC8F-DB36-4533-9DC8-1EFEE6382246}" type="slidenum">
              <a:rPr kumimoji="0" lang="ko-KR" altLang="en-US" b="0" smtClean="0">
                <a:latin typeface="Times" panose="02020603050405020304" pitchFamily="18" charset="0"/>
              </a:rPr>
              <a:pPr/>
              <a:t>10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388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50148CD2-FEC9-4CE2-8502-1CB81ABB6DF4}" type="slidenum">
              <a:rPr kumimoji="0" lang="ko-KR" altLang="en-US" b="0" smtClean="0">
                <a:latin typeface="Times" panose="02020603050405020304" pitchFamily="18" charset="0"/>
              </a:rPr>
              <a:pPr/>
              <a:t>12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133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27F86838-0C75-4F46-BCF8-8004699DAF63}" type="slidenum">
              <a:rPr kumimoji="0" lang="ko-KR" altLang="en-US" b="0" smtClean="0">
                <a:latin typeface="Times" panose="02020603050405020304" pitchFamily="18" charset="0"/>
              </a:rPr>
              <a:pPr/>
              <a:t>13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29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fld id="{FB1C4FE8-A4DF-4A23-AAFD-40BC970EDC53}" type="slidenum">
              <a:rPr kumimoji="0" lang="ko-KR" altLang="en-US" b="0" smtClean="0">
                <a:latin typeface="Times" panose="02020603050405020304" pitchFamily="18" charset="0"/>
              </a:rPr>
              <a:pPr/>
              <a:t>14</a:t>
            </a:fld>
            <a:endParaRPr kumimoji="0" lang="en-US" altLang="ko-KR" b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977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1pPr>
                <a:lvl2pPr marL="742950" indent="-28575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2pPr>
                <a:lvl3pPr marL="11430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3pPr>
                <a:lvl4pPr marL="16002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4pPr>
                <a:lvl5pPr marL="2057400" indent="-228600" latinLnBrk="1">
                  <a:spcBef>
                    <a:spcPct val="20000"/>
                  </a:spcBef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•"/>
                  <a:defRPr kumimoji="1" b="1">
                    <a:solidFill>
                      <a:schemeClr val="tx1"/>
                    </a:solidFill>
                    <a:latin typeface="Arial" panose="020B0604020202020204" pitchFamily="34" charset="0"/>
                    <a:ea typeface="Gulim" panose="020B0600000101010101" pitchFamily="34" charset="-127"/>
                  </a:defRPr>
                </a:lvl9pPr>
              </a:lstStyle>
              <a:p>
                <a:pPr eaLnBrk="1" latinLnBrk="0" hangingPunct="1">
                  <a:spcBef>
                    <a:spcPct val="0"/>
                  </a:spcBef>
                  <a:buFontTx/>
                  <a:buNone/>
                  <a:defRPr/>
                </a:pPr>
                <a:endParaRPr kumimoji="0" lang="ko-KR" altLang="en-US" sz="2400" b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880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altLang="ko-KR"/>
              <a:t>Click to edit Master title style</a:t>
            </a:r>
          </a:p>
        </p:txBody>
      </p:sp>
      <p:sp>
        <p:nvSpPr>
          <p:cNvPr id="880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altLang="ko-KR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32BE0-4389-420C-A713-CE27C90C757B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296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53003-9D05-4041-AB08-D4F7497A56D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614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3784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3784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71037-C391-4F27-83CC-3F3BD22F2D2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531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226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260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642C1-3FBF-455E-AD27-431DE2130F3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577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C12B-0303-4E09-9B2C-C9050627F07E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212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C7159-C1EF-4CA5-9133-4E6135D9126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265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6B020-1153-4C41-8AE6-3B4471F65D3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61799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6C8A6-30F9-4E56-A261-F2A1ED26BAB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1054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783F0-9007-4893-8819-B69ED953B84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0299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11CA6C-69AA-4F13-A807-8985C0E46829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52121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05435-2E27-4A6B-BF98-B2CB0CE5D1A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247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AE5FD5-7C6D-49A9-8898-25B9A76F2DEC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7975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latinLnBrk="1" hangingPunct="1">
              <a:spcBef>
                <a:spcPct val="0"/>
              </a:spcBef>
              <a:buFontTx/>
              <a:buNone/>
              <a:defRPr kumimoji="0" sz="1200" b="0">
                <a:latin typeface="+mn-ea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spcBef>
                <a:spcPct val="0"/>
              </a:spcBef>
              <a:buFontTx/>
              <a:buNone/>
              <a:defRPr kumimoji="0" sz="1200" b="0">
                <a:latin typeface="Gulim" panose="020B0600000101010101" pitchFamily="34" charset="-127"/>
                <a:ea typeface="Gulim" panose="020B0600000101010101" pitchFamily="34" charset="-127"/>
              </a:defRPr>
            </a:lvl1pPr>
          </a:lstStyle>
          <a:p>
            <a:pPr>
              <a:defRPr/>
            </a:pPr>
            <a:fld id="{1B5458E9-5FEA-4E2B-AB1D-F6E034CBA59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algn="ctr"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sz="2400" b="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1pPr>
              <a:lvl2pPr marL="742950" indent="-28575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2pPr>
              <a:lvl3pPr marL="11430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3pPr>
              <a:lvl4pPr marL="16002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4pPr>
              <a:lvl5pPr marL="2057400" indent="-228600" latinLnBrk="1">
                <a:spcBef>
                  <a:spcPct val="20000"/>
                </a:spcBef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20000"/>
                </a:spcBef>
                <a:spcAft>
                  <a:spcPct val="0"/>
                </a:spcAft>
                <a:buFont typeface="Wingdings" panose="05000000000000000000" pitchFamily="2" charset="2"/>
                <a:buChar char="•"/>
                <a:defRPr kumimoji="1" b="1">
                  <a:solidFill>
                    <a:schemeClr val="tx1"/>
                  </a:solidFill>
                  <a:latin typeface="Arial" panose="020B0604020202020204" pitchFamily="34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>
                <a:spcBef>
                  <a:spcPct val="0"/>
                </a:spcBef>
                <a:buFontTx/>
                <a:buNone/>
                <a:defRPr/>
              </a:pPr>
              <a:endParaRPr kumimoji="0" lang="ko-KR" altLang="en-US" b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870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latinLnBrk="1" hangingPunct="1">
              <a:spcBef>
                <a:spcPct val="0"/>
              </a:spcBef>
              <a:buFontTx/>
              <a:buNone/>
              <a:defRPr kumimoji="0" sz="1200" b="0">
                <a:latin typeface="+mn-ea"/>
                <a:ea typeface="Gulim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</p:sldLayoutIdLst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Gulim" pitchFamily="50" charset="-127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78063" y="1828800"/>
            <a:ext cx="6713537" cy="2209800"/>
          </a:xfrm>
        </p:spPr>
        <p:txBody>
          <a:bodyPr/>
          <a:lstStyle/>
          <a:p>
            <a:pPr algn="ctr" eaLnBrk="1" hangingPunct="1"/>
            <a:r>
              <a:rPr lang="en-US" altLang="ko-KR" b="1" dirty="0">
                <a:latin typeface="Arial" panose="020B0604020202020204" pitchFamily="34" charset="0"/>
              </a:rPr>
              <a:t>Haskell, Part 2: </a:t>
            </a:r>
            <a:br>
              <a:rPr lang="en-US" altLang="ko-KR" b="1" dirty="0">
                <a:latin typeface="Arial" panose="020B0604020202020204" pitchFamily="34" charset="0"/>
              </a:rPr>
            </a:br>
            <a:r>
              <a:rPr lang="en-US" altLang="ko-KR" sz="3600" b="1" dirty="0">
                <a:latin typeface="Arial" panose="020B0604020202020204" pitchFamily="34" charset="0"/>
              </a:rPr>
              <a:t>Modules, Lists, and HOFs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83449E-47F4-438A-BF6E-694210D95C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83365" y="4403448"/>
            <a:ext cx="7908234" cy="2209799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CS 3360</a:t>
            </a:r>
          </a:p>
          <a:p>
            <a:pPr algn="ctr" eaLnBrk="1" hangingPunct="1">
              <a:lnSpc>
                <a:spcPct val="80000"/>
              </a:lnSpc>
            </a:pPr>
            <a:endParaRPr lang="en-US" altLang="ko-KR" sz="2000" dirty="0"/>
          </a:p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Unit 1 (Lessons 6-9) of [Kurt18]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Paul Hudak, et. al. </a:t>
            </a:r>
            <a:r>
              <a:rPr lang="en-US" altLang="ko-KR" sz="2000" i="1" dirty="0"/>
              <a:t>A Gentle Introduction to Haskell, Version 98</a:t>
            </a:r>
            <a:r>
              <a:rPr lang="en-US" altLang="ko-KR" sz="2000" dirty="0"/>
              <a:t>,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altLang="ko-KR" sz="2000" dirty="0"/>
              <a:t>available online from http://www.haskell.org/tutorial/</a:t>
            </a:r>
            <a:endParaRPr lang="en-US" altLang="ko-KR" sz="1600" dirty="0"/>
          </a:p>
          <a:p>
            <a:pPr algn="ctr" eaLnBrk="1" hangingPunct="1">
              <a:lnSpc>
                <a:spcPct val="80000"/>
              </a:lnSpc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</a:pPr>
            <a:r>
              <a:rPr lang="en-US" altLang="ko-KR" sz="1800" dirty="0"/>
              <a:t>[Kurt18] Will Kurt, </a:t>
            </a:r>
            <a:r>
              <a:rPr lang="en-US" altLang="ko-KR" sz="1800" i="1" dirty="0"/>
              <a:t>Getting Programming with Haskell</a:t>
            </a:r>
            <a:r>
              <a:rPr lang="en-US" altLang="ko-KR" sz="1800" dirty="0"/>
              <a:t>, Manning, 2018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CCA8EF-FFD1-4019-9763-CAC49142E89B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Recursive Definition of Lists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/>
              <a:t>Two kinds of lists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solidFill>
                  <a:srgbClr val="070CE5"/>
                </a:solidFill>
              </a:rPr>
              <a:t>Empty lists </a:t>
            </a:r>
            <a:r>
              <a:rPr lang="en-US" altLang="ko-KR"/>
              <a:t>(base case)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Haskell syntax: </a:t>
            </a:r>
            <a:r>
              <a:rPr lang="en-US" altLang="ko-KR">
                <a:solidFill>
                  <a:srgbClr val="070CE5"/>
                </a:solidFill>
              </a:rPr>
              <a:t>[ 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>
                <a:solidFill>
                  <a:srgbClr val="070CE5"/>
                </a:solidFill>
              </a:rPr>
              <a:t>Value + another list</a:t>
            </a:r>
            <a:r>
              <a:rPr lang="en-US" altLang="ko-KR"/>
              <a:t> (recursive case)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Haskell operator: “</a:t>
            </a:r>
            <a:r>
              <a:rPr lang="en-US" altLang="ko-KR">
                <a:solidFill>
                  <a:srgbClr val="070CE5"/>
                </a:solidFill>
              </a:rPr>
              <a:t>:</a:t>
            </a:r>
            <a:r>
              <a:rPr lang="en-US" altLang="ko-KR"/>
              <a:t>”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Often called “</a:t>
            </a:r>
            <a:r>
              <a:rPr lang="en-US" altLang="ko-KR">
                <a:solidFill>
                  <a:srgbClr val="070CE5"/>
                </a:solidFill>
              </a:rPr>
              <a:t>cons</a:t>
            </a:r>
            <a:r>
              <a:rPr lang="en-US" altLang="ko-KR"/>
              <a:t>” operator (from Lisp)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9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Example: [1] means 1 : [ 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9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Q: [1, 2, 3] is short for what?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AE959F-1DDC-4A2D-8C89-E4F53918C820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Prelude List Functions 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/>
              <a:t>Many list manipulation functions, e.g.,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head [1, 2, 3] =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tail [1, 2, 3] = [2, 3]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length [1, 2, 3, 4] = 4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take 3 [7, 3, 5, 1, 6] = [7,3,5]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reverse [2, 4, 6] = [6, 4, 2]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concat [ [1,2], [3, 4], [5, 6] ] = [1, 2, 3, 4, 5, 6]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/>
              <a:t>[1, 2, 3] ++ [4, 5] = [1, 2, 3, 4, 5]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F8CA05-773F-440E-9CC9-ECE4DBB47CAA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Length Function 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000"/>
              <a:t>Function that takes a list as a parameter and returns its length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-- a is a type variable and stands for “any type”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length:: [a] -&gt; Int  -- in ghci, Foldable t =&gt; t a -&gt; Int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length </a:t>
            </a:r>
            <a:r>
              <a:rPr lang="en-US" altLang="ko-KR" sz="2000">
                <a:solidFill>
                  <a:srgbClr val="070CE5"/>
                </a:solidFill>
              </a:rPr>
              <a:t>[]</a:t>
            </a:r>
            <a:r>
              <a:rPr lang="en-US" altLang="ko-KR" sz="2000"/>
              <a:t> = 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length </a:t>
            </a:r>
            <a:r>
              <a:rPr lang="en-US" altLang="ko-KR" sz="2000">
                <a:solidFill>
                  <a:srgbClr val="070CE5"/>
                </a:solidFill>
              </a:rPr>
              <a:t>(h : t) </a:t>
            </a:r>
            <a:r>
              <a:rPr lang="en-US" altLang="ko-KR" sz="2000"/>
              <a:t>= 1 + length 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Note that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/>
              <a:t>Patterns for list parameters may involve “:” to show the structure of a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/>
              <a:t>Pattern (h : t) means “a list with at least one element”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/>
              <a:t>Can use variables from pattern on right-hand side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/>
              <a:t>Parenthesis around (h : t) are necessary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880751-B600-47DF-925E-D93659B32FB5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Wildcards in Patterns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Second line of length definition: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length (h : t) = 1 + length 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Another way to write this: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length (</a:t>
            </a:r>
            <a:r>
              <a:rPr lang="en-US" altLang="ko-KR" sz="2000" dirty="0">
                <a:solidFill>
                  <a:srgbClr val="070CE5"/>
                </a:solidFill>
              </a:rPr>
              <a:t>_</a:t>
            </a:r>
            <a:r>
              <a:rPr lang="en-US" altLang="ko-KR" sz="2000" dirty="0"/>
              <a:t> : t) = 1 + length 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Underscore = wildcard character matching anything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Like using a variable name except that: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/>
              <a:t>Can’t refer to it on the right hand side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1800" dirty="0"/>
              <a:t>Haskell can optimize, and use less checking, thus it’s the recommended style.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E038E3-98CE-4A79-A9BB-80A1124340B1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Example: Scalar Multiplication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0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dirty="0"/>
              <a:t>Write a list function to multiply each element of a list by a number given as a parameter, e.g.,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mult</a:t>
            </a:r>
            <a:r>
              <a:rPr lang="en-US" altLang="ko-KR" sz="2400" dirty="0"/>
              <a:t> 5 [1, 2, 3] </a:t>
            </a:r>
            <a:r>
              <a:rPr lang="en-US" altLang="ko-KR" sz="2400" dirty="0">
                <a:sym typeface="Symbol" panose="05050102010706020507" pitchFamily="18" charset="2"/>
              </a:rPr>
              <a:t></a:t>
            </a:r>
            <a:r>
              <a:rPr lang="en-US" altLang="ko-KR" sz="2400" dirty="0"/>
              <a:t> [5, 10, 15]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signature?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mult</a:t>
            </a:r>
            <a:r>
              <a:rPr lang="en-US" altLang="ko-KR" sz="2400" dirty="0"/>
              <a:t>:: Int -&gt; [Int] -&gt; [Int]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base case?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mult</a:t>
            </a:r>
            <a:r>
              <a:rPr lang="en-US" altLang="ko-KR" sz="2400" dirty="0"/>
              <a:t> _ [] = []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recursive case?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mult</a:t>
            </a:r>
            <a:r>
              <a:rPr lang="en-US" altLang="ko-KR" sz="2400" dirty="0"/>
              <a:t> n (h : t) = n*h : </a:t>
            </a:r>
            <a:r>
              <a:rPr lang="en-US" altLang="ko-KR" sz="2400" dirty="0" err="1"/>
              <a:t>mult</a:t>
            </a:r>
            <a:r>
              <a:rPr lang="en-US" altLang="ko-KR" sz="2400" dirty="0"/>
              <a:t> n 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9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9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9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9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9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362DE-E031-4EF9-BA50-CF73E466E45C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kumimoji="0" lang="en-US" altLang="ko-KR" sz="1200" u="sng">
              <a:latin typeface="Gulim" pitchFamily="50" charset="-127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954088"/>
          </a:xfrm>
        </p:spPr>
        <p:txBody>
          <a:bodyPr/>
          <a:lstStyle/>
          <a:p>
            <a:pPr eaLnBrk="1" hangingPunct="1"/>
            <a:r>
              <a:rPr lang="en-US" altLang="ko-KR" sz="2800"/>
              <a:t>Write list functions head, tail, take, reverse,  and concat (by only using [], :, and ++).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95B52B-89EF-4244-9A48-237BFDC7B51E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More List Function: isSorted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95763"/>
          </a:xfrm>
        </p:spPr>
        <p:txBody>
          <a:bodyPr/>
          <a:lstStyle/>
          <a:p>
            <a:pPr eaLnBrk="1" hangingPunct="1"/>
            <a:r>
              <a:rPr lang="en-US" altLang="ko-KR" sz="2800"/>
              <a:t>Test if a list of integers is sorted in non-decreasing order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80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isSorted:: [Int] -&gt; Bool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isSorted [] = True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isSorted [ _ ] = True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isSorted (x : y : theRest) 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	| x &lt;= y = isSorted (y : theRest)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	| otherwise = False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ko-KR" sz="9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401F16-527F-4123-9D27-983F537EB56E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Exercise: Lists as Sets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0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Define the following functions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-- test if an element is contained in a list (set)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contains:: a -&gt; [a] -&gt; Bool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-- add an element to a list (set) if it’s not already contained in the list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include:: a -&gt; [a] -&gt; [a]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-- union of two lists (set)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union:: [a] -&gt; [a] -&gt; [a]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-- intersection of two lists (sets)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intersection:: [a] -&gt; [a] -&gt; [a]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BA7EEB-E288-4B95-AF17-C4D4B46F7E9C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kumimoji="0" lang="en-US" altLang="ko-KR" sz="1200" u="sng" dirty="0">
              <a:latin typeface="Gulim" pitchFamily="50" charset="-127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16DC87-8CD6-49FD-BA0C-310AE6675736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Project: Connect Four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1"/>
            <a:ext cx="8350250" cy="407173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ko-KR" sz="2400" dirty="0"/>
              <a:t>Write a function to drop a player’s checker in a slot, a column of a board</a:t>
            </a:r>
            <a:r>
              <a:rPr lang="en-US" altLang="ko-KR" sz="2400" baseline="30000" dirty="0"/>
              <a:t>*</a:t>
            </a:r>
            <a:r>
              <a:rPr lang="en-US" altLang="ko-KR" sz="2400" dirty="0"/>
              <a:t>. A player is represented as 1 or 2.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ko-KR" sz="24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2400" dirty="0"/>
              <a:t>    drop:: [Int] -&gt; Int -&gt; [Int]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ko-KR" sz="24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2400" dirty="0"/>
              <a:t>   drop [0,0,0,0,0,0] </a:t>
            </a:r>
            <a:r>
              <a:rPr lang="en-US" altLang="ko-KR" sz="2400" dirty="0">
                <a:solidFill>
                  <a:srgbClr val="0070C0"/>
                </a:solidFill>
              </a:rPr>
              <a:t>1</a:t>
            </a:r>
            <a:r>
              <a:rPr lang="en-US" altLang="ko-KR" sz="2400" dirty="0"/>
              <a:t> ==&gt; [0,0,0,0,0,</a:t>
            </a:r>
            <a:r>
              <a:rPr lang="en-US" altLang="ko-KR" sz="2400" dirty="0">
                <a:solidFill>
                  <a:srgbClr val="0070C0"/>
                </a:solidFill>
              </a:rPr>
              <a:t>1</a:t>
            </a:r>
            <a:r>
              <a:rPr lang="en-US" altLang="ko-KR" sz="2400" dirty="0"/>
              <a:t>]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2400" dirty="0"/>
              <a:t>   drop [0,0,0,1,2,1] </a:t>
            </a:r>
            <a:r>
              <a:rPr lang="en-US" altLang="ko-KR" sz="2400" dirty="0">
                <a:solidFill>
                  <a:srgbClr val="0070C0"/>
                </a:solidFill>
              </a:rPr>
              <a:t>2</a:t>
            </a:r>
            <a:r>
              <a:rPr lang="en-US" altLang="ko-KR" sz="2400" dirty="0"/>
              <a:t> ==&gt; [0,0,</a:t>
            </a:r>
            <a:r>
              <a:rPr lang="en-US" altLang="ko-KR" sz="2400" dirty="0">
                <a:solidFill>
                  <a:srgbClr val="0070C0"/>
                </a:solidFill>
              </a:rPr>
              <a:t>2</a:t>
            </a:r>
            <a:r>
              <a:rPr lang="en-US" altLang="ko-KR" sz="2400" dirty="0"/>
              <a:t>,1,2,1]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2400" dirty="0"/>
              <a:t>   drop [2,1,2,1,2,1] </a:t>
            </a:r>
            <a:r>
              <a:rPr lang="en-US" altLang="ko-KR" sz="2400" dirty="0">
                <a:solidFill>
                  <a:srgbClr val="0070C0"/>
                </a:solidFill>
              </a:rPr>
              <a:t>1</a:t>
            </a:r>
            <a:r>
              <a:rPr lang="en-US" altLang="ko-KR" sz="2400" dirty="0"/>
              <a:t> ==&gt; [2,1,2,1,2,1]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1600" dirty="0"/>
              <a:t>	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ko-KR" sz="1600" dirty="0"/>
              <a:t>     0: empty; 1 and 2: players</a:t>
            </a:r>
          </a:p>
        </p:txBody>
      </p:sp>
      <p:sp>
        <p:nvSpPr>
          <p:cNvPr id="31749" name="TextBox 1"/>
          <p:cNvSpPr txBox="1">
            <a:spLocks noChangeArrowheads="1"/>
          </p:cNvSpPr>
          <p:nvPr/>
        </p:nvSpPr>
        <p:spPr bwMode="auto">
          <a:xfrm>
            <a:off x="7524750" y="3648075"/>
            <a:ext cx="5826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>
                <a:solidFill>
                  <a:srgbClr val="0070C0"/>
                </a:solidFill>
              </a:rPr>
              <a:t>head</a:t>
            </a:r>
          </a:p>
        </p:txBody>
      </p:sp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2574131" y="2914650"/>
            <a:ext cx="671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 dirty="0">
                <a:solidFill>
                  <a:srgbClr val="0070C0"/>
                </a:solidFill>
              </a:rPr>
              <a:t>player</a:t>
            </a:r>
          </a:p>
        </p:txBody>
      </p:sp>
      <p:sp>
        <p:nvSpPr>
          <p:cNvPr id="31751" name="TextBox 6"/>
          <p:cNvSpPr txBox="1">
            <a:spLocks noChangeArrowheads="1"/>
          </p:cNvSpPr>
          <p:nvPr/>
        </p:nvSpPr>
        <p:spPr bwMode="auto">
          <a:xfrm>
            <a:off x="3427413" y="2914649"/>
            <a:ext cx="622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 dirty="0">
                <a:solidFill>
                  <a:srgbClr val="0070C0"/>
                </a:solidFill>
              </a:rPr>
              <a:t>result</a:t>
            </a:r>
          </a:p>
        </p:txBody>
      </p:sp>
      <p:sp>
        <p:nvSpPr>
          <p:cNvPr id="31752" name="TextBox 7"/>
          <p:cNvSpPr txBox="1">
            <a:spLocks noChangeArrowheads="1"/>
          </p:cNvSpPr>
          <p:nvPr/>
        </p:nvSpPr>
        <p:spPr bwMode="auto">
          <a:xfrm>
            <a:off x="1204913" y="3746500"/>
            <a:ext cx="4333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>
                <a:solidFill>
                  <a:srgbClr val="0070C0"/>
                </a:solidFill>
              </a:rPr>
              <a:t>top</a:t>
            </a:r>
          </a:p>
        </p:txBody>
      </p:sp>
      <p:cxnSp>
        <p:nvCxnSpPr>
          <p:cNvPr id="31753" name="Curved Connector 3"/>
          <p:cNvCxnSpPr>
            <a:cxnSpLocks noChangeShapeType="1"/>
            <a:stCxn id="31752" idx="2"/>
          </p:cNvCxnSpPr>
          <p:nvPr/>
        </p:nvCxnSpPr>
        <p:spPr bwMode="auto">
          <a:xfrm rot="16200000" flipH="1">
            <a:off x="1484312" y="3990976"/>
            <a:ext cx="100013" cy="227012"/>
          </a:xfrm>
          <a:prstGeom prst="curvedConnector2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4" name="TextBox 11"/>
          <p:cNvSpPr txBox="1">
            <a:spLocks noChangeArrowheads="1"/>
          </p:cNvSpPr>
          <p:nvPr/>
        </p:nvSpPr>
        <p:spPr bwMode="auto">
          <a:xfrm>
            <a:off x="2695575" y="3754438"/>
            <a:ext cx="731838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>
                <a:solidFill>
                  <a:srgbClr val="0070C0"/>
                </a:solidFill>
              </a:rPr>
              <a:t>bottom</a:t>
            </a:r>
          </a:p>
        </p:txBody>
      </p:sp>
      <p:cxnSp>
        <p:nvCxnSpPr>
          <p:cNvPr id="31755" name="Curved Connector 12"/>
          <p:cNvCxnSpPr>
            <a:cxnSpLocks noChangeShapeType="1"/>
            <a:stCxn id="31754" idx="2"/>
          </p:cNvCxnSpPr>
          <p:nvPr/>
        </p:nvCxnSpPr>
        <p:spPr bwMode="auto">
          <a:xfrm rot="5400000">
            <a:off x="2930525" y="4040188"/>
            <a:ext cx="109538" cy="150812"/>
          </a:xfrm>
          <a:prstGeom prst="curvedConnector2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6" name="TextBox 3"/>
          <p:cNvSpPr txBox="1">
            <a:spLocks noChangeArrowheads="1"/>
          </p:cNvSpPr>
          <p:nvPr/>
        </p:nvSpPr>
        <p:spPr bwMode="auto">
          <a:xfrm>
            <a:off x="7156450" y="3635375"/>
            <a:ext cx="328613" cy="1938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1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2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/>
              <a:t>1</a:t>
            </a:r>
          </a:p>
        </p:txBody>
      </p:sp>
      <p:cxnSp>
        <p:nvCxnSpPr>
          <p:cNvPr id="31757" name="Straight Connector 5"/>
          <p:cNvCxnSpPr>
            <a:cxnSpLocks noChangeShapeType="1"/>
            <a:stCxn id="31756" idx="1"/>
            <a:endCxn id="31756" idx="3"/>
          </p:cNvCxnSpPr>
          <p:nvPr/>
        </p:nvCxnSpPr>
        <p:spPr bwMode="auto">
          <a:xfrm>
            <a:off x="7156450" y="4603750"/>
            <a:ext cx="32861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8" name="Straight Connector 16"/>
          <p:cNvCxnSpPr>
            <a:cxnSpLocks noChangeShapeType="1"/>
          </p:cNvCxnSpPr>
          <p:nvPr/>
        </p:nvCxnSpPr>
        <p:spPr bwMode="auto">
          <a:xfrm>
            <a:off x="7173913" y="4903788"/>
            <a:ext cx="327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9" name="Straight Connector 17"/>
          <p:cNvCxnSpPr>
            <a:cxnSpLocks noChangeShapeType="1"/>
          </p:cNvCxnSpPr>
          <p:nvPr/>
        </p:nvCxnSpPr>
        <p:spPr bwMode="auto">
          <a:xfrm>
            <a:off x="7169150" y="5213350"/>
            <a:ext cx="327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Straight Connector 18"/>
          <p:cNvCxnSpPr>
            <a:cxnSpLocks noChangeShapeType="1"/>
          </p:cNvCxnSpPr>
          <p:nvPr/>
        </p:nvCxnSpPr>
        <p:spPr bwMode="auto">
          <a:xfrm>
            <a:off x="7173913" y="4316413"/>
            <a:ext cx="327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1" name="Straight Connector 19"/>
          <p:cNvCxnSpPr>
            <a:cxnSpLocks noChangeShapeType="1"/>
          </p:cNvCxnSpPr>
          <p:nvPr/>
        </p:nvCxnSpPr>
        <p:spPr bwMode="auto">
          <a:xfrm>
            <a:off x="7156450" y="3983038"/>
            <a:ext cx="32861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2" name="TextBox 20"/>
          <p:cNvSpPr txBox="1">
            <a:spLocks noChangeArrowheads="1"/>
          </p:cNvSpPr>
          <p:nvPr/>
        </p:nvSpPr>
        <p:spPr bwMode="auto">
          <a:xfrm>
            <a:off x="7173913" y="3222625"/>
            <a:ext cx="327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31763" name="Straight Arrow Connector 8"/>
          <p:cNvCxnSpPr>
            <a:cxnSpLocks noChangeShapeType="1"/>
          </p:cNvCxnSpPr>
          <p:nvPr/>
        </p:nvCxnSpPr>
        <p:spPr bwMode="auto">
          <a:xfrm>
            <a:off x="7326313" y="3567113"/>
            <a:ext cx="0" cy="903287"/>
          </a:xfrm>
          <a:prstGeom prst="straightConnector1">
            <a:avLst/>
          </a:prstGeom>
          <a:noFill/>
          <a:ln w="9525" algn="ctr">
            <a:solidFill>
              <a:srgbClr val="E9130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4" name="Curved Connector 3"/>
          <p:cNvCxnSpPr>
            <a:cxnSpLocks noChangeShapeType="1"/>
          </p:cNvCxnSpPr>
          <p:nvPr/>
        </p:nvCxnSpPr>
        <p:spPr bwMode="auto">
          <a:xfrm flipV="1">
            <a:off x="5884863" y="4187825"/>
            <a:ext cx="1103312" cy="59531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5" name="TextBox 1"/>
          <p:cNvSpPr txBox="1">
            <a:spLocks noChangeArrowheads="1"/>
          </p:cNvSpPr>
          <p:nvPr/>
        </p:nvSpPr>
        <p:spPr bwMode="auto">
          <a:xfrm>
            <a:off x="7575550" y="5245100"/>
            <a:ext cx="4127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>
                <a:solidFill>
                  <a:srgbClr val="0070C0"/>
                </a:solidFill>
              </a:rPr>
              <a:t>tail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50CF60BC-CA38-4C22-BCB9-9BD7E0889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615" y="2914649"/>
            <a:ext cx="76174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 dirty="0">
                <a:solidFill>
                  <a:srgbClr val="0070C0"/>
                </a:solidFill>
              </a:rPr>
              <a:t>column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19E1D1-62B9-444D-9449-654DB65F1456}"/>
              </a:ext>
            </a:extLst>
          </p:cNvPr>
          <p:cNvSpPr txBox="1"/>
          <p:nvPr/>
        </p:nvSpPr>
        <p:spPr>
          <a:xfrm>
            <a:off x="735766" y="6132642"/>
            <a:ext cx="6113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/>
              <a:t>*To-do: Extend it to take a whole board, i.e., a list of lists of numbers, [[Int]].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9AEEE7-40E5-4C8A-A5C2-95041D2D687E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ko-KR"/>
              <a:t>Modules</a:t>
            </a:r>
          </a:p>
          <a:p>
            <a:pPr eaLnBrk="1" hangingPunct="1"/>
            <a:r>
              <a:rPr lang="en-US" altLang="ko-KR"/>
              <a:t>Lists</a:t>
            </a:r>
          </a:p>
          <a:p>
            <a:pPr eaLnBrk="1" hangingPunct="1"/>
            <a:r>
              <a:rPr lang="en-US" altLang="ko-KR"/>
              <a:t>Higher order functions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5233DD-D32F-48DC-B706-F756D1F19E5D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kumimoji="0" lang="en-US" altLang="ko-KR" sz="1200" u="sng" dirty="0">
              <a:latin typeface="Gulim" pitchFamily="50" charset="-127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1786989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846FFA-2BDD-458C-81FC-80F68F5ED598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Project: Connect Four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2948609"/>
          </a:xfrm>
        </p:spPr>
        <p:txBody>
          <a:bodyPr/>
          <a:lstStyle/>
          <a:p>
            <a:pPr eaLnBrk="1" hangingPunct="1"/>
            <a:r>
              <a:rPr lang="en-US" altLang="ko-KR" sz="2000" dirty="0"/>
              <a:t>Write a function to determine if a given player has a winning sequence in a given row/column/diagonal.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</a:t>
            </a:r>
            <a:r>
              <a:rPr lang="en-US" altLang="ko-KR" sz="2000" dirty="0" err="1"/>
              <a:t>hasWinSeq</a:t>
            </a:r>
            <a:r>
              <a:rPr lang="en-US" altLang="ko-KR" sz="2000" dirty="0"/>
              <a:t>:: [Int] -&gt; Int -&gt; Bool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</a:t>
            </a:r>
            <a:r>
              <a:rPr lang="en-US" altLang="ko-KR" sz="2000" dirty="0" err="1"/>
              <a:t>hasWinSeq</a:t>
            </a:r>
            <a:r>
              <a:rPr lang="en-US" altLang="ko-KR" sz="2000" dirty="0"/>
              <a:t> [0,0,0,0,0,0,0] 1 ==&gt; False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     </a:t>
            </a:r>
            <a:r>
              <a:rPr lang="en-US" altLang="ko-KR" sz="2000" dirty="0" err="1"/>
              <a:t>hasWinSeq</a:t>
            </a:r>
            <a:r>
              <a:rPr lang="en-US" altLang="ko-KR" sz="2000" dirty="0"/>
              <a:t> [0,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,2,0] 1 ==&gt;</a:t>
            </a:r>
            <a:r>
              <a:rPr lang="en-US" altLang="ko-KR" sz="2000" dirty="0">
                <a:sym typeface="Wingdings" panose="05000000000000000000" pitchFamily="2" charset="2"/>
              </a:rPr>
              <a:t> True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>
                <a:sym typeface="Wingdings" panose="05000000000000000000" pitchFamily="2" charset="2"/>
              </a:rPr>
              <a:t>     </a:t>
            </a:r>
            <a:r>
              <a:rPr lang="en-US" altLang="ko-KR" sz="2000" dirty="0" err="1"/>
              <a:t>hasWinSeq</a:t>
            </a:r>
            <a:r>
              <a:rPr lang="en-US" altLang="ko-KR" sz="2000" dirty="0"/>
              <a:t> [0,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,2,0] 2 ==&gt;</a:t>
            </a:r>
            <a:r>
              <a:rPr lang="en-US" altLang="ko-KR" sz="2000" dirty="0">
                <a:sym typeface="Wingdings" panose="05000000000000000000" pitchFamily="2" charset="2"/>
              </a:rPr>
              <a:t> False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>
                <a:sym typeface="Wingdings" panose="05000000000000000000" pitchFamily="2" charset="2"/>
              </a:rPr>
              <a:t>     </a:t>
            </a:r>
            <a:r>
              <a:rPr lang="en-US" altLang="ko-KR" sz="2000" dirty="0" err="1"/>
              <a:t>hasWinSeq</a:t>
            </a:r>
            <a:r>
              <a:rPr lang="en-US" altLang="ko-KR" sz="2000" dirty="0"/>
              <a:t> [0,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,2,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</a:t>
            </a:r>
            <a:r>
              <a:rPr lang="en-US" altLang="ko-KR" sz="2000" dirty="0">
                <a:solidFill>
                  <a:srgbClr val="00B0F0"/>
                </a:solidFill>
              </a:rPr>
              <a:t>1</a:t>
            </a:r>
            <a:r>
              <a:rPr lang="en-US" altLang="ko-KR" sz="2000" dirty="0"/>
              <a:t>,0] 1 ==&gt;</a:t>
            </a:r>
            <a:r>
              <a:rPr lang="en-US" altLang="ko-KR" sz="2000" dirty="0">
                <a:sym typeface="Wingdings" panose="05000000000000000000" pitchFamily="2" charset="2"/>
              </a:rPr>
              <a:t> False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987CA5-5320-4F20-94EE-70767DAE1C32}"/>
              </a:ext>
            </a:extLst>
          </p:cNvPr>
          <p:cNvSpPr txBox="1"/>
          <p:nvPr/>
        </p:nvSpPr>
        <p:spPr>
          <a:xfrm>
            <a:off x="912824" y="5179702"/>
            <a:ext cx="7474856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0" dirty="0"/>
              <a:t>Hint: Recursive step</a:t>
            </a:r>
          </a:p>
          <a:p>
            <a:r>
              <a:rPr lang="en-US" sz="1600" b="0" dirty="0" err="1"/>
              <a:t>hasWinSeq</a:t>
            </a:r>
            <a:r>
              <a:rPr lang="en-US" sz="1600" b="0" dirty="0"/>
              <a:t> (</a:t>
            </a:r>
            <a:r>
              <a:rPr lang="en-US" sz="1600" b="0" dirty="0" err="1"/>
              <a:t>h:t</a:t>
            </a:r>
            <a:r>
              <a:rPr lang="en-US" sz="1600" b="0" dirty="0"/>
              <a:t>) p</a:t>
            </a:r>
          </a:p>
          <a:p>
            <a:r>
              <a:rPr lang="en-US" sz="1600" b="0" dirty="0"/>
              <a:t>  | </a:t>
            </a:r>
            <a:r>
              <a:rPr lang="en-US" sz="1600" b="0" dirty="0">
                <a:solidFill>
                  <a:srgbClr val="0070C0"/>
                </a:solidFill>
              </a:rPr>
              <a:t>h == p </a:t>
            </a:r>
            <a:r>
              <a:rPr lang="en-US" sz="1600" b="0" dirty="0"/>
              <a:t>&amp;&amp; length t &gt;= 3 = … -- </a:t>
            </a:r>
            <a:r>
              <a:rPr lang="en-US" sz="1600" b="0" i="1" dirty="0"/>
              <a:t>first 3 of t (i.e., take 3 t) are all p or check tail (t)</a:t>
            </a:r>
          </a:p>
          <a:p>
            <a:r>
              <a:rPr lang="en-US" sz="1600" b="0" dirty="0"/>
              <a:t>  | otherwise = </a:t>
            </a:r>
            <a:r>
              <a:rPr lang="en-US" sz="1600" b="0" dirty="0" err="1"/>
              <a:t>hasWinSeq</a:t>
            </a:r>
            <a:r>
              <a:rPr lang="en-US" sz="1600" b="0" dirty="0"/>
              <a:t> t p   -- </a:t>
            </a:r>
            <a:r>
              <a:rPr lang="en-US" sz="1600" b="0" i="1" dirty="0"/>
              <a:t>check tail (t)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75233DD-D32F-48DC-B706-F756D1F19E5D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kumimoji="0" lang="en-US" altLang="ko-KR" sz="1200" u="sng" dirty="0">
              <a:latin typeface="Gulim" pitchFamily="50" charset="-127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3922621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D6BE7D-B7DC-4164-B520-1A49372D0B3C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More List Notation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76700"/>
          </a:xfrm>
        </p:spPr>
        <p:txBody>
          <a:bodyPr/>
          <a:lstStyle/>
          <a:p>
            <a:pPr eaLnBrk="1" hangingPunct="1"/>
            <a:r>
              <a:rPr lang="en-US" altLang="ko-KR"/>
              <a:t>To make a list of consecutive numbers: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[3 .. 10] means [3,4,5,6,7,8,9,10]</a:t>
            </a:r>
          </a:p>
          <a:p>
            <a:pPr eaLnBrk="1" hangingPunct="1"/>
            <a:r>
              <a:rPr lang="en-US" altLang="ko-KR"/>
              <a:t>Using a </a:t>
            </a:r>
            <a:r>
              <a:rPr lang="en-US" altLang="ko-KR" i="1"/>
              <a:t>step</a:t>
            </a:r>
            <a:r>
              <a:rPr lang="en-US" altLang="ko-KR"/>
              <a:t> other than 1: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[3, 5 .. 11] means [3,5,7,9,11]</a:t>
            </a:r>
          </a:p>
          <a:p>
            <a:pPr eaLnBrk="1" hangingPunct="1"/>
            <a:r>
              <a:rPr lang="en-US" altLang="ko-KR"/>
              <a:t>Step can be negative: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[5,4 .. 1] means?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DDC75E-F83A-4809-8980-308818336259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List Comprehension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78288"/>
          </a:xfrm>
        </p:spPr>
        <p:txBody>
          <a:bodyPr/>
          <a:lstStyle/>
          <a:p>
            <a:pPr eaLnBrk="1" hangingPunct="1"/>
            <a:r>
              <a:rPr lang="en-US" altLang="ko-KR"/>
              <a:t>Notation similar to set comprehension in math, e.g.,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{ x</a:t>
            </a:r>
            <a:r>
              <a:rPr lang="en-US" altLang="ko-KR" baseline="30000"/>
              <a:t>2</a:t>
            </a:r>
            <a:r>
              <a:rPr lang="en-US" altLang="ko-KR"/>
              <a:t> | x </a:t>
            </a:r>
            <a:r>
              <a:rPr lang="en-US" altLang="ko-KR">
                <a:sym typeface="Symbol" panose="05050102010706020507" pitchFamily="18" charset="2"/>
              </a:rPr>
              <a:t></a:t>
            </a:r>
            <a:r>
              <a:rPr lang="en-US" altLang="ko-KR"/>
              <a:t> 1..5 }</a:t>
            </a:r>
          </a:p>
          <a:p>
            <a:pPr eaLnBrk="1" hangingPunct="1"/>
            <a:r>
              <a:rPr lang="en-US" altLang="ko-KR"/>
              <a:t>Corresponding notation in Haskell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[x^2 | x &lt;- [1..5]] means [1,4,9,16,25]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80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Q: [isPrime a | a &lt;- [2..10]] means?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4ED868-F20C-4F42-A81C-322B51BBDBDA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List Comprehension with Tests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0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[n^2 | n &lt;- [2..10], isPrime n]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For each n from 2 to 10: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/>
              <a:t>Test if n is prime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/>
              <a:t>If n passes the test, compute n^2 and add to the result list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Result is: [4, 9, 25, 49]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47800" y="1751013"/>
            <a:ext cx="3463925" cy="1296987"/>
            <a:chOff x="912" y="1103"/>
            <a:chExt cx="2182" cy="817"/>
          </a:xfrm>
        </p:grpSpPr>
        <p:grpSp>
          <p:nvGrpSpPr>
            <p:cNvPr id="37894" name="Group 6"/>
            <p:cNvGrpSpPr>
              <a:grpSpLocks/>
            </p:cNvGrpSpPr>
            <p:nvPr/>
          </p:nvGrpSpPr>
          <p:grpSpPr bwMode="auto">
            <a:xfrm>
              <a:off x="912" y="1103"/>
              <a:ext cx="1144" cy="803"/>
              <a:chOff x="912" y="1103"/>
              <a:chExt cx="1144" cy="803"/>
            </a:xfrm>
          </p:grpSpPr>
          <p:sp>
            <p:nvSpPr>
              <p:cNvPr id="37898" name="Oval 4"/>
              <p:cNvSpPr>
                <a:spLocks noChangeArrowheads="1"/>
              </p:cNvSpPr>
              <p:nvPr/>
            </p:nvSpPr>
            <p:spPr bwMode="auto">
              <a:xfrm>
                <a:off x="912" y="1103"/>
                <a:ext cx="1144" cy="553"/>
              </a:xfrm>
              <a:prstGeom prst="ellipse">
                <a:avLst/>
              </a:prstGeom>
              <a:noFill/>
              <a:ln w="9525" algn="ctr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eaLnBrk="1" latinLnBrk="1" hangingPunct="1">
                  <a:buClrTx/>
                  <a:buSzTx/>
                  <a:buFont typeface="Wingdings" panose="05000000000000000000" pitchFamily="2" charset="2"/>
                  <a:buChar char="•"/>
                </a:pPr>
                <a:endParaRPr lang="en-US" altLang="en-US" sz="1800"/>
              </a:p>
            </p:txBody>
          </p:sp>
          <p:sp>
            <p:nvSpPr>
              <p:cNvPr id="37899" name="Text Box 5"/>
              <p:cNvSpPr txBox="1">
                <a:spLocks noChangeArrowheads="1"/>
              </p:cNvSpPr>
              <p:nvPr/>
            </p:nvSpPr>
            <p:spPr bwMode="auto">
              <a:xfrm>
                <a:off x="1122" y="1675"/>
                <a:ext cx="78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eaLnBrk="1" latinLnBrk="1" hangingPunct="1">
                  <a:buClrTx/>
                  <a:buSzTx/>
                  <a:buFont typeface="Wingdings" panose="05000000000000000000" pitchFamily="2" charset="2"/>
                  <a:buNone/>
                </a:pPr>
                <a:r>
                  <a:rPr lang="en-US" altLang="ko-KR" sz="1800">
                    <a:solidFill>
                      <a:srgbClr val="070CE5"/>
                    </a:solidFill>
                  </a:rPr>
                  <a:t>generator</a:t>
                </a:r>
              </a:p>
            </p:txBody>
          </p:sp>
        </p:grpSp>
        <p:grpSp>
          <p:nvGrpSpPr>
            <p:cNvPr id="37895" name="Group 10"/>
            <p:cNvGrpSpPr>
              <a:grpSpLocks/>
            </p:cNvGrpSpPr>
            <p:nvPr/>
          </p:nvGrpSpPr>
          <p:grpSpPr bwMode="auto">
            <a:xfrm>
              <a:off x="2108" y="1117"/>
              <a:ext cx="986" cy="803"/>
              <a:chOff x="2108" y="1117"/>
              <a:chExt cx="986" cy="803"/>
            </a:xfrm>
          </p:grpSpPr>
          <p:sp>
            <p:nvSpPr>
              <p:cNvPr id="37896" name="Oval 8"/>
              <p:cNvSpPr>
                <a:spLocks noChangeArrowheads="1"/>
              </p:cNvSpPr>
              <p:nvPr/>
            </p:nvSpPr>
            <p:spPr bwMode="auto">
              <a:xfrm>
                <a:off x="2108" y="1117"/>
                <a:ext cx="986" cy="553"/>
              </a:xfrm>
              <a:prstGeom prst="ellipse">
                <a:avLst/>
              </a:prstGeom>
              <a:noFill/>
              <a:ln w="9525" algn="ctr">
                <a:solidFill>
                  <a:srgbClr val="E9130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eaLnBrk="1" latinLnBrk="1" hangingPunct="1">
                  <a:buClrTx/>
                  <a:buSzTx/>
                  <a:buFont typeface="Wingdings" panose="05000000000000000000" pitchFamily="2" charset="2"/>
                  <a:buChar char="•"/>
                </a:pPr>
                <a:endParaRPr lang="en-US" altLang="en-US" sz="1800"/>
              </a:p>
            </p:txBody>
          </p:sp>
          <p:sp>
            <p:nvSpPr>
              <p:cNvPr id="37897" name="Text Box 9"/>
              <p:cNvSpPr txBox="1">
                <a:spLocks noChangeArrowheads="1"/>
              </p:cNvSpPr>
              <p:nvPr/>
            </p:nvSpPr>
            <p:spPr bwMode="auto">
              <a:xfrm>
                <a:off x="2400" y="1689"/>
                <a:ext cx="37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anose="05000000000000000000" pitchFamily="2" charset="2"/>
                  <a:buChar char="n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anose="05000000000000000000" pitchFamily="2" charset="2"/>
                  <a:buChar char="¨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n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¨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anose="05000000000000000000" pitchFamily="2" charset="2"/>
                  <a:buChar char="§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Gulim" pitchFamily="50" charset="-127"/>
                  </a:defRPr>
                </a:lvl9pPr>
              </a:lstStyle>
              <a:p>
                <a:pPr algn="ctr" eaLnBrk="1" latinLnBrk="1" hangingPunct="1">
                  <a:buClrTx/>
                  <a:buSzTx/>
                  <a:buFont typeface="Wingdings" panose="05000000000000000000" pitchFamily="2" charset="2"/>
                  <a:buNone/>
                </a:pPr>
                <a:r>
                  <a:rPr lang="en-US" altLang="ko-KR" sz="1800">
                    <a:solidFill>
                      <a:srgbClr val="E91303"/>
                    </a:solidFill>
                  </a:rPr>
                  <a:t>test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E1E9BA-355A-42DD-8330-1F1DC8D2F236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Another Example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8417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List of prime number between 1 and 100, inclusive, such that the remainder when divided by 7 is 1.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[n | n &lt;- [1 .. 100], mod n 7 == 1, </a:t>
            </a:r>
            <a:r>
              <a:rPr lang="en-US" altLang="ko-KR" sz="2800" dirty="0" err="1"/>
              <a:t>isPrime</a:t>
            </a:r>
            <a:r>
              <a:rPr lang="en-US" altLang="ko-KR" sz="2800" dirty="0"/>
              <a:t> n]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 dirty="0"/>
              <a:t>Note that: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/>
              <a:t>No computation before “|”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/>
              <a:t>Two tests: n must pass both tests; comma (,) is equivalent to &amp;&amp;.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A66923C-D167-4AC8-BE04-27758D0B356A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Exercise: Connect Four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50250" cy="3527425"/>
          </a:xfrm>
        </p:spPr>
        <p:txBody>
          <a:bodyPr/>
          <a:lstStyle/>
          <a:p>
            <a:pPr eaLnBrk="1" hangingPunct="1"/>
            <a:r>
              <a:rPr lang="en-US" altLang="ko-KR" sz="2400" dirty="0"/>
              <a:t>Using the list comprehension notation, write a function to check whether a column (of a board) is full.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10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    </a:t>
            </a:r>
            <a:r>
              <a:rPr lang="en-US" altLang="ko-KR" sz="2400" dirty="0" err="1"/>
              <a:t>isFull</a:t>
            </a:r>
            <a:r>
              <a:rPr lang="en-US" altLang="ko-KR" sz="2400" dirty="0"/>
              <a:t>:: [Int] -&gt; Bool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    </a:t>
            </a:r>
            <a:r>
              <a:rPr lang="en-US" altLang="ko-KR" sz="2400" dirty="0" err="1"/>
              <a:t>isFull</a:t>
            </a:r>
            <a:r>
              <a:rPr lang="en-US" altLang="ko-KR" sz="2400" dirty="0"/>
              <a:t> [1,2,1,1,2,1] ==&gt; True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    </a:t>
            </a:r>
            <a:r>
              <a:rPr lang="en-US" altLang="ko-KR" sz="2400" dirty="0" err="1"/>
              <a:t>isFull</a:t>
            </a:r>
            <a:r>
              <a:rPr lang="en-US" altLang="ko-KR" sz="2400" dirty="0"/>
              <a:t> [0,0,0,1,2,1] ==&gt; False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    Q: Without using the list comprehension notation?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30735E4-E583-4B9A-BE96-E4F4AC9FFE6C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z="4000"/>
              <a:t>List Comprehension with Two Generators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14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[x + y | x &lt;- [1..3], y &lt;- [2..4] 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Meaning: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for every x in [1,2,3]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	for every y in [2,3,4]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			add x + y to the result list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Result: [3,4,5,4,5,6,5,6,7]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74A637F-7533-491E-A6A0-F3610D24B904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Infinite Lists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2084" y="1981199"/>
            <a:ext cx="5226526" cy="2981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</a:t>
            </a:r>
            <a:r>
              <a:rPr lang="en-US" altLang="ko-KR" sz="2400" i="1" dirty="0"/>
              <a:t>All positive numbers</a:t>
            </a:r>
            <a:r>
              <a:rPr lang="en-US" altLang="ko-KR" sz="2400" dirty="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pos = 1 :  [ x + 1 | x &lt;- pos]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ko-KR" sz="2400" dirty="0"/>
              <a:t>    -- </a:t>
            </a:r>
            <a:r>
              <a:rPr lang="en-US" altLang="ko-KR" sz="2400" i="1" dirty="0"/>
              <a:t>So common, shorthand notation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ko-KR" sz="2400" dirty="0"/>
              <a:t>	pos = [1..]</a:t>
            </a:r>
            <a:endParaRPr lang="en-US" altLang="ko-KR" sz="700" dirty="0"/>
          </a:p>
        </p:txBody>
      </p:sp>
      <p:sp>
        <p:nvSpPr>
          <p:cNvPr id="45061" name="Oval 6"/>
          <p:cNvSpPr>
            <a:spLocks noChangeArrowheads="1"/>
          </p:cNvSpPr>
          <p:nvPr/>
        </p:nvSpPr>
        <p:spPr bwMode="auto">
          <a:xfrm>
            <a:off x="6342236" y="3063876"/>
            <a:ext cx="406400" cy="3937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Char char="•"/>
            </a:pPr>
            <a:endParaRPr lang="en-US" altLang="en-US" sz="1800"/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6415261" y="3062289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b="0"/>
              <a:t>:</a:t>
            </a:r>
          </a:p>
        </p:txBody>
      </p:sp>
      <p:sp>
        <p:nvSpPr>
          <p:cNvPr id="45063" name="Line 8"/>
          <p:cNvSpPr>
            <a:spLocks noChangeShapeType="1"/>
          </p:cNvSpPr>
          <p:nvPr/>
        </p:nvSpPr>
        <p:spPr bwMode="auto">
          <a:xfrm flipV="1">
            <a:off x="6113636" y="3406776"/>
            <a:ext cx="279400" cy="24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4" name="Line 9"/>
          <p:cNvSpPr>
            <a:spLocks noChangeShapeType="1"/>
          </p:cNvSpPr>
          <p:nvPr/>
        </p:nvSpPr>
        <p:spPr bwMode="auto">
          <a:xfrm flipV="1">
            <a:off x="6545436" y="2708276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5" name="Text Box 11"/>
          <p:cNvSpPr txBox="1">
            <a:spLocks noChangeArrowheads="1"/>
          </p:cNvSpPr>
          <p:nvPr/>
        </p:nvSpPr>
        <p:spPr bwMode="auto">
          <a:xfrm>
            <a:off x="5843761" y="3519489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b="0"/>
              <a:t>1</a:t>
            </a:r>
          </a:p>
        </p:txBody>
      </p:sp>
      <p:sp>
        <p:nvSpPr>
          <p:cNvPr id="45066" name="Oval 12"/>
          <p:cNvSpPr>
            <a:spLocks noChangeArrowheads="1"/>
          </p:cNvSpPr>
          <p:nvPr/>
        </p:nvSpPr>
        <p:spPr bwMode="auto">
          <a:xfrm>
            <a:off x="7218536" y="4117976"/>
            <a:ext cx="406400" cy="3937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Char char="•"/>
            </a:pPr>
            <a:endParaRPr lang="en-US" altLang="en-US" sz="1800"/>
          </a:p>
        </p:txBody>
      </p:sp>
      <p:sp>
        <p:nvSpPr>
          <p:cNvPr id="45067" name="Text Box 13"/>
          <p:cNvSpPr txBox="1">
            <a:spLocks noChangeArrowheads="1"/>
          </p:cNvSpPr>
          <p:nvPr/>
        </p:nvSpPr>
        <p:spPr bwMode="auto">
          <a:xfrm>
            <a:off x="7253461" y="4116389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b="0"/>
              <a:t>+</a:t>
            </a:r>
          </a:p>
        </p:txBody>
      </p:sp>
      <p:sp>
        <p:nvSpPr>
          <p:cNvPr id="45068" name="Line 14"/>
          <p:cNvSpPr>
            <a:spLocks noChangeShapeType="1"/>
          </p:cNvSpPr>
          <p:nvPr/>
        </p:nvSpPr>
        <p:spPr bwMode="auto">
          <a:xfrm flipV="1">
            <a:off x="7028036" y="4448176"/>
            <a:ext cx="21590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69" name="Line 15"/>
          <p:cNvSpPr>
            <a:spLocks noChangeShapeType="1"/>
          </p:cNvSpPr>
          <p:nvPr/>
        </p:nvSpPr>
        <p:spPr bwMode="auto">
          <a:xfrm flipH="1" flipV="1">
            <a:off x="6647036" y="3432176"/>
            <a:ext cx="622300" cy="749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70" name="Text Box 16"/>
          <p:cNvSpPr txBox="1">
            <a:spLocks noChangeArrowheads="1"/>
          </p:cNvSpPr>
          <p:nvPr/>
        </p:nvSpPr>
        <p:spPr bwMode="auto">
          <a:xfrm>
            <a:off x="6732761" y="4662489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b="0"/>
              <a:t>1</a:t>
            </a:r>
          </a:p>
        </p:txBody>
      </p:sp>
      <p:sp>
        <p:nvSpPr>
          <p:cNvPr id="45071" name="Freeform 17"/>
          <p:cNvSpPr>
            <a:spLocks/>
          </p:cNvSpPr>
          <p:nvPr/>
        </p:nvSpPr>
        <p:spPr bwMode="auto">
          <a:xfrm>
            <a:off x="6735936" y="2900364"/>
            <a:ext cx="1277938" cy="1281112"/>
          </a:xfrm>
          <a:custGeom>
            <a:avLst/>
            <a:gdLst>
              <a:gd name="T0" fmla="*/ 0 w 805"/>
              <a:gd name="T1" fmla="*/ 2147483646 h 807"/>
              <a:gd name="T2" fmla="*/ 2147483646 w 805"/>
              <a:gd name="T3" fmla="*/ 2147483646 h 807"/>
              <a:gd name="T4" fmla="*/ 2147483646 w 805"/>
              <a:gd name="T5" fmla="*/ 2147483646 h 807"/>
              <a:gd name="T6" fmla="*/ 2147483646 w 805"/>
              <a:gd name="T7" fmla="*/ 2147483646 h 807"/>
              <a:gd name="T8" fmla="*/ 0 60000 65536"/>
              <a:gd name="T9" fmla="*/ 0 60000 65536"/>
              <a:gd name="T10" fmla="*/ 0 60000 65536"/>
              <a:gd name="T11" fmla="*/ 0 60000 65536"/>
              <a:gd name="T12" fmla="*/ 0 w 805"/>
              <a:gd name="T13" fmla="*/ 0 h 807"/>
              <a:gd name="T14" fmla="*/ 805 w 805"/>
              <a:gd name="T15" fmla="*/ 807 h 80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05" h="807">
                <a:moveTo>
                  <a:pt x="0" y="159"/>
                </a:moveTo>
                <a:cubicBezTo>
                  <a:pt x="166" y="79"/>
                  <a:pt x="332" y="0"/>
                  <a:pt x="464" y="47"/>
                </a:cubicBezTo>
                <a:cubicBezTo>
                  <a:pt x="596" y="94"/>
                  <a:pt x="779" y="312"/>
                  <a:pt x="792" y="439"/>
                </a:cubicBezTo>
                <a:cubicBezTo>
                  <a:pt x="805" y="566"/>
                  <a:pt x="674" y="686"/>
                  <a:pt x="544" y="80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072" name="Text Box 18"/>
          <p:cNvSpPr txBox="1">
            <a:spLocks noChangeArrowheads="1"/>
          </p:cNvSpPr>
          <p:nvPr/>
        </p:nvSpPr>
        <p:spPr bwMode="auto">
          <a:xfrm>
            <a:off x="7291561" y="2643189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b="0"/>
              <a:t>1, 2, 3, …</a:t>
            </a:r>
          </a:p>
        </p:txBody>
      </p:sp>
      <p:sp>
        <p:nvSpPr>
          <p:cNvPr id="45073" name="Text Box 20"/>
          <p:cNvSpPr txBox="1">
            <a:spLocks noChangeArrowheads="1"/>
          </p:cNvSpPr>
          <p:nvPr/>
        </p:nvSpPr>
        <p:spPr bwMode="auto">
          <a:xfrm>
            <a:off x="6288261" y="2224089"/>
            <a:ext cx="55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eaLnBrk="1" latinLnBrk="1" hangingPunct="1">
              <a:buClrTx/>
              <a:buSzTx/>
              <a:buFont typeface="Wingdings" panose="05000000000000000000" pitchFamily="2" charset="2"/>
              <a:buNone/>
            </a:pPr>
            <a:r>
              <a:rPr lang="en-US" altLang="ko-KR" sz="1800" b="0"/>
              <a:t>pos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CACD04-6B49-4965-A806-16567AE62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973" y="1980267"/>
            <a:ext cx="91082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 dirty="0">
                <a:solidFill>
                  <a:srgbClr val="0070C0"/>
                </a:solidFill>
              </a:rPr>
              <a:t>recursive</a:t>
            </a:r>
          </a:p>
        </p:txBody>
      </p:sp>
      <p:cxnSp>
        <p:nvCxnSpPr>
          <p:cNvPr id="19" name="Curved Connector 3">
            <a:extLst>
              <a:ext uri="{FF2B5EF4-FFF2-40B4-BE49-F238E27FC236}">
                <a16:creationId xmlns:a16="http://schemas.microsoft.com/office/drawing/2014/main" id="{F5432E0A-B43A-4C25-A3C7-1A7642CBB3B5}"/>
              </a:ext>
            </a:extLst>
          </p:cNvPr>
          <p:cNvCxnSpPr>
            <a:cxnSpLocks noChangeShapeType="1"/>
            <a:stCxn id="18" idx="1"/>
          </p:cNvCxnSpPr>
          <p:nvPr/>
        </p:nvCxnSpPr>
        <p:spPr bwMode="auto">
          <a:xfrm rot="10800000" flipV="1">
            <a:off x="4243079" y="2134156"/>
            <a:ext cx="103894" cy="307776"/>
          </a:xfrm>
          <a:prstGeom prst="curvedConnector2">
            <a:avLst/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A97A313-C5C5-4E28-B53C-A2B2F47F70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080" y="2984500"/>
            <a:ext cx="43621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i="1" dirty="0">
                <a:solidFill>
                  <a:srgbClr val="0070C0"/>
                </a:solidFill>
              </a:rPr>
              <a:t>1st of this list (= 2</a:t>
            </a:r>
            <a:r>
              <a:rPr lang="en-US" altLang="en-US" sz="1400" b="0" i="1" baseline="30000" dirty="0">
                <a:solidFill>
                  <a:srgbClr val="0070C0"/>
                </a:solidFill>
              </a:rPr>
              <a:t>nd</a:t>
            </a:r>
            <a:r>
              <a:rPr lang="en-US" altLang="en-US" sz="1400" b="0" i="1" dirty="0">
                <a:solidFill>
                  <a:srgbClr val="0070C0"/>
                </a:solidFill>
              </a:rPr>
              <a:t> of pos) is 2 (= 1</a:t>
            </a:r>
            <a:r>
              <a:rPr lang="en-US" altLang="en-US" sz="1400" b="0" i="1" baseline="30000" dirty="0">
                <a:solidFill>
                  <a:srgbClr val="0070C0"/>
                </a:solidFill>
              </a:rPr>
              <a:t>st</a:t>
            </a:r>
            <a:r>
              <a:rPr lang="en-US" altLang="en-US" sz="1400" b="0" i="1" dirty="0">
                <a:solidFill>
                  <a:srgbClr val="0070C0"/>
                </a:solidFill>
              </a:rPr>
              <a:t> of pos + 1), etc. </a:t>
            </a:r>
          </a:p>
        </p:txBody>
      </p:sp>
      <p:cxnSp>
        <p:nvCxnSpPr>
          <p:cNvPr id="24" name="Curved Connector 3">
            <a:extLst>
              <a:ext uri="{FF2B5EF4-FFF2-40B4-BE49-F238E27FC236}">
                <a16:creationId xmlns:a16="http://schemas.microsoft.com/office/drawing/2014/main" id="{B07FD7F7-5F15-4ED9-84FD-AD04A9C158E6}"/>
              </a:ext>
            </a:extLst>
          </p:cNvPr>
          <p:cNvCxnSpPr>
            <a:cxnSpLocks noChangeShapeType="1"/>
            <a:stCxn id="23" idx="0"/>
          </p:cNvCxnSpPr>
          <p:nvPr/>
        </p:nvCxnSpPr>
        <p:spPr bwMode="auto">
          <a:xfrm rot="5400000" flipH="1" flipV="1">
            <a:off x="3061319" y="2894504"/>
            <a:ext cx="150810" cy="29183"/>
          </a:xfrm>
          <a:prstGeom prst="curvedConnector3">
            <a:avLst>
              <a:gd name="adj1" fmla="val 50000"/>
            </a:avLst>
          </a:prstGeom>
          <a:noFill/>
          <a:ln w="9525" algn="ctr">
            <a:solidFill>
              <a:srgbClr val="007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6C3215-232B-4006-A7CB-A63E56B13EA5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Modules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465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dirty="0"/>
              <a:t>A </a:t>
            </a:r>
            <a:r>
              <a:rPr lang="en-US" altLang="ko-KR" sz="2800" dirty="0">
                <a:solidFill>
                  <a:srgbClr val="070CE5"/>
                </a:solidFill>
              </a:rPr>
              <a:t>module</a:t>
            </a:r>
            <a:r>
              <a:rPr lang="en-US" altLang="ko-KR" sz="2800" dirty="0"/>
              <a:t> is a group of Haskell definitions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/>
              <a:t>Each module in its own file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/>
              <a:t>Convention: file name matches module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 dirty="0"/>
              <a:t>Reminder: module name must start with upper-case letter.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-- </a:t>
            </a:r>
            <a:r>
              <a:rPr lang="en-US" altLang="ko-KR" sz="2000" i="1" dirty="0"/>
              <a:t>In file </a:t>
            </a:r>
            <a:r>
              <a:rPr lang="en-US" altLang="ko-KR" sz="2000" i="1" dirty="0" err="1"/>
              <a:t>Geometry.hs</a:t>
            </a:r>
            <a:r>
              <a:rPr lang="en-US" altLang="ko-KR" sz="2000" dirty="0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b="1" dirty="0">
                <a:solidFill>
                  <a:srgbClr val="070CE5"/>
                </a:solidFill>
              </a:rPr>
              <a:t>module</a:t>
            </a:r>
            <a:r>
              <a:rPr lang="en-US" altLang="ko-KR" sz="2000" dirty="0">
                <a:solidFill>
                  <a:srgbClr val="070CE5"/>
                </a:solidFill>
              </a:rPr>
              <a:t> Geometry </a:t>
            </a:r>
            <a:r>
              <a:rPr lang="en-US" altLang="ko-KR" sz="2000" b="1" dirty="0">
                <a:solidFill>
                  <a:srgbClr val="070CE5"/>
                </a:solidFill>
              </a:rPr>
              <a:t>where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area radius = pi * radius^2 -- </a:t>
            </a:r>
            <a:r>
              <a:rPr lang="en-US" altLang="ko-KR" sz="2000" i="1" dirty="0"/>
              <a:t>pi from Prelude </a:t>
            </a:r>
            <a:r>
              <a:rPr lang="en-US" altLang="ko-KR" sz="2000" dirty="0"/>
              <a:t>(</a:t>
            </a:r>
            <a:r>
              <a:rPr lang="en-US" altLang="ko-KR" sz="2000" i="1" dirty="0"/>
              <a:t>see page 5</a:t>
            </a:r>
            <a:r>
              <a:rPr lang="en-US" altLang="ko-KR" sz="2000" dirty="0"/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volume radius height = area radius * height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-- </a:t>
            </a:r>
            <a:r>
              <a:rPr lang="en-US" altLang="ko-KR" sz="2000" i="1" dirty="0"/>
              <a:t>other definitions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BCCE87-BD8A-48B7-82BA-28C9E91B9D8B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Example: Fibonacci Sequence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12100" cy="20701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ko-KR" altLang="en-US" sz="2000" dirty="0"/>
              <a:t>	</a:t>
            </a:r>
            <a:r>
              <a:rPr lang="en-US" altLang="ko-KR" sz="2000" dirty="0"/>
              <a:t>fib = 1 : 1 : [ </a:t>
            </a:r>
            <a:r>
              <a:rPr lang="en-US" altLang="ko-KR" sz="2000" dirty="0" err="1"/>
              <a:t>a+b</a:t>
            </a:r>
            <a:r>
              <a:rPr lang="en-US" altLang="ko-KR" sz="2000" dirty="0"/>
              <a:t> | (</a:t>
            </a:r>
            <a:r>
              <a:rPr lang="en-US" altLang="ko-KR" sz="2000" dirty="0" err="1"/>
              <a:t>a,b</a:t>
            </a:r>
            <a:r>
              <a:rPr lang="en-US" altLang="ko-KR" sz="2000" dirty="0"/>
              <a:t>) &lt;- zip fib (tail fib) 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7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	where zip is a function that returns the pairwise interleaving of its two arguments: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000" dirty="0"/>
              <a:t>	zip (</a:t>
            </a:r>
            <a:r>
              <a:rPr lang="en-US" altLang="ko-KR" sz="2000" dirty="0" err="1"/>
              <a:t>x:xs</a:t>
            </a:r>
            <a:r>
              <a:rPr lang="en-US" altLang="ko-KR" sz="2000" dirty="0"/>
              <a:t>) (</a:t>
            </a:r>
            <a:r>
              <a:rPr lang="en-US" altLang="ko-KR" sz="2000" dirty="0" err="1"/>
              <a:t>y:ys</a:t>
            </a:r>
            <a:r>
              <a:rPr lang="en-US" altLang="ko-KR" sz="2000" dirty="0"/>
              <a:t>) = (</a:t>
            </a:r>
            <a:r>
              <a:rPr lang="en-US" altLang="ko-KR" sz="2000" dirty="0" err="1"/>
              <a:t>x,y</a:t>
            </a:r>
            <a:r>
              <a:rPr lang="en-US" altLang="ko-KR" sz="2000" dirty="0"/>
              <a:t>) : zip </a:t>
            </a:r>
            <a:r>
              <a:rPr lang="en-US" altLang="ko-KR" sz="2000" dirty="0" err="1"/>
              <a:t>xs</a:t>
            </a:r>
            <a:r>
              <a:rPr lang="en-US" altLang="ko-KR" sz="2000" dirty="0"/>
              <a:t> </a:t>
            </a:r>
            <a:r>
              <a:rPr lang="en-US" altLang="ko-KR" sz="2000" dirty="0" err="1"/>
              <a:t>ys</a:t>
            </a:r>
            <a:br>
              <a:rPr lang="en-US" altLang="ko-KR" sz="2000" dirty="0"/>
            </a:br>
            <a:r>
              <a:rPr lang="en-US" altLang="ko-KR" sz="2000" dirty="0"/>
              <a:t>zip _  _ = []</a:t>
            </a:r>
            <a:endParaRPr lang="en-US" altLang="ko-KR" sz="2800" dirty="0"/>
          </a:p>
        </p:txBody>
      </p:sp>
      <p:pic>
        <p:nvPicPr>
          <p:cNvPr id="46085" name="Picture 4" descr="untitled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19625" y="3233738"/>
            <a:ext cx="3738563" cy="2913062"/>
          </a:xfrm>
        </p:spPr>
      </p:pic>
      <p:sp>
        <p:nvSpPr>
          <p:cNvPr id="2" name="TextBox 1"/>
          <p:cNvSpPr txBox="1"/>
          <p:nvPr/>
        </p:nvSpPr>
        <p:spPr>
          <a:xfrm>
            <a:off x="6969125" y="1517650"/>
            <a:ext cx="1430338" cy="923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 i="1" dirty="0">
                <a:ea typeface="Gulim" panose="020B0600000101010101" pitchFamily="34" charset="-127"/>
              </a:rPr>
              <a:t>f</a:t>
            </a:r>
            <a:r>
              <a:rPr lang="en-US" b="0" baseline="-25000" dirty="0">
                <a:ea typeface="Gulim" panose="020B0600000101010101" pitchFamily="34" charset="-127"/>
              </a:rPr>
              <a:t>1</a:t>
            </a:r>
            <a:r>
              <a:rPr lang="en-US" b="0" dirty="0">
                <a:ea typeface="Gulim" panose="020B0600000101010101" pitchFamily="34" charset="-127"/>
              </a:rPr>
              <a:t> = 1</a:t>
            </a:r>
          </a:p>
          <a:p>
            <a:pPr>
              <a:defRPr/>
            </a:pPr>
            <a:r>
              <a:rPr lang="en-US" b="0" i="1" dirty="0">
                <a:ea typeface="Gulim" panose="020B0600000101010101" pitchFamily="34" charset="-127"/>
              </a:rPr>
              <a:t>f</a:t>
            </a:r>
            <a:r>
              <a:rPr lang="en-US" b="0" baseline="-25000" dirty="0">
                <a:ea typeface="Gulim" panose="020B0600000101010101" pitchFamily="34" charset="-127"/>
              </a:rPr>
              <a:t>2</a:t>
            </a:r>
            <a:r>
              <a:rPr lang="en-US" b="0" dirty="0">
                <a:ea typeface="Gulim" panose="020B0600000101010101" pitchFamily="34" charset="-127"/>
              </a:rPr>
              <a:t> = 1</a:t>
            </a:r>
          </a:p>
          <a:p>
            <a:pPr>
              <a:defRPr/>
            </a:pPr>
            <a:r>
              <a:rPr lang="en-US" b="0" i="1" dirty="0" err="1">
                <a:ea typeface="Gulim" panose="020B0600000101010101" pitchFamily="34" charset="-127"/>
              </a:rPr>
              <a:t>f</a:t>
            </a:r>
            <a:r>
              <a:rPr lang="en-US" b="0" baseline="-25000" dirty="0" err="1">
                <a:ea typeface="Gulim" panose="020B0600000101010101" pitchFamily="34" charset="-127"/>
              </a:rPr>
              <a:t>n</a:t>
            </a:r>
            <a:r>
              <a:rPr lang="en-US" b="0" dirty="0">
                <a:ea typeface="Gulim" panose="020B0600000101010101" pitchFamily="34" charset="-127"/>
              </a:rPr>
              <a:t> = </a:t>
            </a:r>
            <a:r>
              <a:rPr lang="en-US" b="0" i="1" dirty="0">
                <a:ea typeface="Gulim" panose="020B0600000101010101" pitchFamily="34" charset="-127"/>
              </a:rPr>
              <a:t>f</a:t>
            </a:r>
            <a:r>
              <a:rPr lang="en-US" b="0" i="1" baseline="-25000" dirty="0">
                <a:ea typeface="Gulim" panose="020B0600000101010101" pitchFamily="34" charset="-127"/>
              </a:rPr>
              <a:t>n</a:t>
            </a:r>
            <a:r>
              <a:rPr lang="en-US" b="0" baseline="-25000" dirty="0">
                <a:ea typeface="Gulim" panose="020B0600000101010101" pitchFamily="34" charset="-127"/>
              </a:rPr>
              <a:t>-1</a:t>
            </a:r>
            <a:r>
              <a:rPr lang="en-US" b="0" dirty="0">
                <a:ea typeface="Gulim" panose="020B0600000101010101" pitchFamily="34" charset="-127"/>
              </a:rPr>
              <a:t> + </a:t>
            </a:r>
            <a:r>
              <a:rPr lang="en-US" b="0" i="1" dirty="0">
                <a:ea typeface="Gulim" panose="020B0600000101010101" pitchFamily="34" charset="-127"/>
              </a:rPr>
              <a:t>f</a:t>
            </a:r>
            <a:r>
              <a:rPr lang="en-US" b="0" i="1" baseline="-25000" dirty="0">
                <a:ea typeface="Gulim" panose="020B0600000101010101" pitchFamily="34" charset="-127"/>
              </a:rPr>
              <a:t>n</a:t>
            </a:r>
            <a:r>
              <a:rPr lang="en-US" b="0" baseline="-25000" dirty="0">
                <a:ea typeface="Gulim" panose="020B0600000101010101" pitchFamily="34" charset="-127"/>
              </a:rPr>
              <a:t>-2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6150" y="4400550"/>
            <a:ext cx="3135313" cy="1476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 dirty="0">
                <a:ea typeface="Gulim" panose="020B0600000101010101" pitchFamily="34" charset="-127"/>
              </a:rPr>
              <a:t>        1, 1, 2, 3, 5, …  // fib</a:t>
            </a:r>
          </a:p>
          <a:p>
            <a:pPr>
              <a:defRPr/>
            </a:pPr>
            <a:r>
              <a:rPr lang="en-US" b="0" dirty="0">
                <a:ea typeface="Gulim" panose="020B0600000101010101" pitchFamily="34" charset="-127"/>
              </a:rPr>
              <a:t>        + </a:t>
            </a:r>
          </a:p>
          <a:p>
            <a:pPr>
              <a:defRPr/>
            </a:pPr>
            <a:r>
              <a:rPr lang="en-US" b="0" dirty="0">
                <a:ea typeface="Gulim" panose="020B0600000101010101" pitchFamily="34" charset="-127"/>
              </a:rPr>
              <a:t>        1, 2, 3, 5, 8, …  // tail fib</a:t>
            </a:r>
          </a:p>
          <a:p>
            <a:pPr>
              <a:defRPr/>
            </a:pPr>
            <a:r>
              <a:rPr lang="en-US" b="0" dirty="0">
                <a:ea typeface="Gulim" panose="020B0600000101010101" pitchFamily="34" charset="-127"/>
              </a:rPr>
              <a:t>        =</a:t>
            </a:r>
          </a:p>
          <a:p>
            <a:pPr>
              <a:defRPr/>
            </a:pPr>
            <a:r>
              <a:rPr lang="en-US" b="0" dirty="0">
                <a:ea typeface="Gulim" panose="020B0600000101010101" pitchFamily="34" charset="-127"/>
              </a:rPr>
              <a:t>1, 1, 2, 3, 5, 8, …      // fib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78BF062-5EE6-4839-8D6D-428D6F2C9469}"/>
              </a:ext>
            </a:extLst>
          </p:cNvPr>
          <p:cNvGrpSpPr/>
          <p:nvPr/>
        </p:nvGrpSpPr>
        <p:grpSpPr>
          <a:xfrm>
            <a:off x="2965846" y="1548377"/>
            <a:ext cx="622286" cy="460177"/>
            <a:chOff x="2965846" y="1548377"/>
            <a:chExt cx="622286" cy="46017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6AC9F53-F1DA-411F-97F2-87D7ED1A4A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5846" y="1548377"/>
              <a:ext cx="6222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Gulim" pitchFamily="50" charset="-127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i="1" dirty="0" err="1">
                  <a:solidFill>
                    <a:srgbClr val="0070C0"/>
                  </a:solidFill>
                </a:rPr>
                <a:t>tutple</a:t>
              </a:r>
              <a:endParaRPr lang="en-US" altLang="en-US" sz="1400" b="0" i="1" dirty="0">
                <a:solidFill>
                  <a:srgbClr val="0070C0"/>
                </a:solidFill>
              </a:endParaRPr>
            </a:p>
          </p:txBody>
        </p:sp>
        <p:cxnSp>
          <p:nvCxnSpPr>
            <p:cNvPr id="9" name="Curved Connector 3">
              <a:extLst>
                <a:ext uri="{FF2B5EF4-FFF2-40B4-BE49-F238E27FC236}">
                  <a16:creationId xmlns:a16="http://schemas.microsoft.com/office/drawing/2014/main" id="{4CCE2468-C3E2-4002-8EFA-E07729912D00}"/>
                </a:ext>
              </a:extLst>
            </p:cNvPr>
            <p:cNvCxnSpPr>
              <a:cxnSpLocks noChangeShapeType="1"/>
              <a:stCxn id="8" idx="1"/>
            </p:cNvCxnSpPr>
            <p:nvPr/>
          </p:nvCxnSpPr>
          <p:spPr bwMode="auto">
            <a:xfrm rot="10800000" flipH="1" flipV="1">
              <a:off x="2965846" y="1702266"/>
              <a:ext cx="158902" cy="306288"/>
            </a:xfrm>
            <a:prstGeom prst="curvedConnector4">
              <a:avLst>
                <a:gd name="adj1" fmla="val -143862"/>
                <a:gd name="adj2" fmla="val 75121"/>
              </a:avLst>
            </a:prstGeom>
            <a:noFill/>
            <a:ln w="9525" algn="ctr">
              <a:solidFill>
                <a:srgbClr val="007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1E6E26-7C2C-4899-84BB-D8670189AE5E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kumimoji="0" lang="en-US" altLang="ko-KR" sz="1200" u="sng">
              <a:latin typeface="Gulim" pitchFamily="50" charset="-127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14825"/>
          </a:xfrm>
        </p:spPr>
        <p:txBody>
          <a:bodyPr/>
          <a:lstStyle/>
          <a:p>
            <a:pPr eaLnBrk="1" hangingPunct="1"/>
            <a:r>
              <a:rPr lang="en-US" altLang="ko-KR" sz="2400" dirty="0"/>
              <a:t>Write the set intersection function using list comprehension. Assume the membership function, contains:: a -&gt; [a] -&gt; Bool.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	intersection:: [a] -&gt; [a] -&gt; [a]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	intersection s1 s2 =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2400" dirty="0"/>
              <a:t>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/>
              <a:t>      -- defined recursively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/>
              <a:t>      intersection [] _ = []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dirty="0"/>
              <a:t>      intersection (h : t) s2 =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 sz="1600" b="1" dirty="0"/>
              <a:t>         if</a:t>
            </a:r>
            <a:r>
              <a:rPr lang="en-US" altLang="ko-KR" sz="1600" dirty="0"/>
              <a:t> contains h s2 </a:t>
            </a:r>
            <a:r>
              <a:rPr lang="en-US" altLang="ko-KR" sz="1600" b="1" dirty="0"/>
              <a:t>then</a:t>
            </a:r>
            <a:r>
              <a:rPr lang="en-US" altLang="ko-KR" sz="1600" dirty="0"/>
              <a:t> h : intersection t s2 </a:t>
            </a:r>
            <a:r>
              <a:rPr lang="en-US" altLang="ko-KR" sz="1600" b="1" dirty="0"/>
              <a:t>else</a:t>
            </a:r>
            <a:r>
              <a:rPr lang="en-US" altLang="ko-KR" sz="1600" dirty="0"/>
              <a:t> intersection t s2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CF9910-DBFF-4F44-BD0C-5D74C23BEAAF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kumimoji="0" lang="en-US" altLang="ko-KR" sz="1200" u="sng">
              <a:latin typeface="Gulim" pitchFamily="50" charset="-127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687513"/>
          </a:xfrm>
        </p:spPr>
        <p:txBody>
          <a:bodyPr/>
          <a:lstStyle/>
          <a:p>
            <a:pPr eaLnBrk="1" hangingPunct="1"/>
            <a:r>
              <a:rPr lang="en-US" altLang="ko-KR"/>
              <a:t>Write a quick sort function that takes a list of elements and returns a sorted list.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ko-KR"/>
              <a:t>	qsort:: Ord a =&gt; [a] -&gt; [a]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655EAF-F815-4C0B-BE7F-85962709E7FD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Higher Order Functions for Lists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ko-KR"/>
              <a:t>Def: functions that take or return other functions</a:t>
            </a:r>
          </a:p>
          <a:p>
            <a:pPr eaLnBrk="1" hangingPunct="1"/>
            <a:r>
              <a:rPr lang="en-US" altLang="ko-KR"/>
              <a:t>Good for abstracting and reusing code for recurring patterns, e.g.,</a:t>
            </a:r>
          </a:p>
          <a:p>
            <a:pPr lvl="1" eaLnBrk="1" hangingPunct="1"/>
            <a:r>
              <a:rPr lang="en-US" altLang="ko-KR"/>
              <a:t>Mapping</a:t>
            </a:r>
          </a:p>
          <a:p>
            <a:pPr lvl="1" eaLnBrk="1" hangingPunct="1"/>
            <a:r>
              <a:rPr lang="en-US" altLang="ko-KR"/>
              <a:t>Filtering (a.k.a. selecting)</a:t>
            </a:r>
          </a:p>
          <a:p>
            <a:pPr lvl="1" eaLnBrk="1" hangingPunct="1"/>
            <a:r>
              <a:rPr lang="en-US" altLang="ko-KR"/>
              <a:t>Folding (a.k.a. reducing)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FF75B8-FEDF-4365-96DE-C832460637E1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kumimoji="0" lang="en-US" altLang="ko-KR" sz="1200" dirty="0">
              <a:latin typeface="Gulim" pitchFamily="50" charset="-127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Mapping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17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 dirty="0"/>
              <a:t>Apply the same operation to each item of a list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/>
              <a:t>Add one to each number of a list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/>
              <a:t>Change each character of a string to upper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ko-KR" sz="2400" dirty="0"/>
              <a:t>…</a:t>
            </a:r>
          </a:p>
          <a:p>
            <a:pPr lvl="1" eaLnBrk="1" hangingPunct="1">
              <a:lnSpc>
                <a:spcPct val="90000"/>
              </a:lnSpc>
            </a:pPr>
            <a:endParaRPr lang="en-US" altLang="ko-KR" sz="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incrList</a:t>
            </a:r>
            <a:r>
              <a:rPr lang="en-US" altLang="ko-KR" sz="2000" dirty="0"/>
              <a:t> :: [Int] -&gt; [Int]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incrList</a:t>
            </a:r>
            <a:r>
              <a:rPr lang="en-US" altLang="ko-KR" sz="2000" dirty="0"/>
              <a:t> [] = []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incrList</a:t>
            </a:r>
            <a:r>
              <a:rPr lang="en-US" altLang="ko-KR" sz="2000" dirty="0"/>
              <a:t> (x : r) = x </a:t>
            </a:r>
            <a:r>
              <a:rPr lang="en-US" altLang="ko-KR" sz="2000" dirty="0">
                <a:solidFill>
                  <a:srgbClr val="0070C0"/>
                </a:solidFill>
              </a:rPr>
              <a:t>+</a:t>
            </a:r>
            <a:r>
              <a:rPr lang="en-US" altLang="ko-KR" sz="2000" dirty="0"/>
              <a:t> 1 : </a:t>
            </a:r>
            <a:r>
              <a:rPr lang="en-US" altLang="ko-KR" sz="2000" dirty="0" err="1"/>
              <a:t>incrList</a:t>
            </a:r>
            <a:r>
              <a:rPr lang="en-US" altLang="ko-KR" sz="2000" dirty="0"/>
              <a:t> 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upperList</a:t>
            </a:r>
            <a:r>
              <a:rPr lang="en-US" altLang="ko-KR" sz="2000" dirty="0"/>
              <a:t> :: [Char] -&gt; [Char]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upperList</a:t>
            </a:r>
            <a:r>
              <a:rPr lang="en-US" altLang="ko-KR" sz="2000" dirty="0"/>
              <a:t> [] = []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dirty="0" err="1"/>
              <a:t>upperList</a:t>
            </a:r>
            <a:r>
              <a:rPr lang="en-US" altLang="ko-KR" sz="2000" dirty="0"/>
              <a:t> (x : r) = </a:t>
            </a:r>
            <a:r>
              <a:rPr lang="en-US" altLang="ko-KR" sz="2000" dirty="0" err="1">
                <a:solidFill>
                  <a:srgbClr val="0070C0"/>
                </a:solidFill>
              </a:rPr>
              <a:t>toUpper</a:t>
            </a:r>
            <a:r>
              <a:rPr lang="en-US" altLang="ko-KR" sz="2000" dirty="0"/>
              <a:t> x : </a:t>
            </a:r>
            <a:r>
              <a:rPr lang="en-US" altLang="ko-KR" sz="2000" dirty="0" err="1"/>
              <a:t>upperList</a:t>
            </a:r>
            <a:r>
              <a:rPr lang="en-US" altLang="ko-KR" sz="2000" dirty="0"/>
              <a:t> r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6705C4A-D9C7-4C90-93E3-6FF46CB27063}"/>
              </a:ext>
            </a:extLst>
          </p:cNvPr>
          <p:cNvGrpSpPr/>
          <p:nvPr/>
        </p:nvGrpSpPr>
        <p:grpSpPr>
          <a:xfrm>
            <a:off x="5640680" y="3953786"/>
            <a:ext cx="2486642" cy="1598556"/>
            <a:chOff x="5793080" y="3968300"/>
            <a:chExt cx="2486642" cy="1598556"/>
          </a:xfrm>
        </p:grpSpPr>
        <p:sp>
          <p:nvSpPr>
            <p:cNvPr id="3" name="Thought Bubble: Cloud 2">
              <a:extLst>
                <a:ext uri="{FF2B5EF4-FFF2-40B4-BE49-F238E27FC236}">
                  <a16:creationId xmlns:a16="http://schemas.microsoft.com/office/drawing/2014/main" id="{823F1A0F-D4A7-4374-98E5-336001746AFA}"/>
                </a:ext>
              </a:extLst>
            </p:cNvPr>
            <p:cNvSpPr/>
            <p:nvPr/>
          </p:nvSpPr>
          <p:spPr bwMode="auto">
            <a:xfrm>
              <a:off x="5793080" y="3968300"/>
              <a:ext cx="2486642" cy="1598556"/>
            </a:xfrm>
            <a:prstGeom prst="cloudCallout">
              <a:avLst>
                <a:gd name="adj1" fmla="val -67394"/>
                <a:gd name="adj2" fmla="val 4887"/>
              </a:avLst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•"/>
                <a:tabLst/>
              </a:pPr>
              <a:endParaRPr kumimoji="1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Gulim" pitchFamily="50" charset="-127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D602D1D-EEEB-4304-8869-85C4E6B18BBD}"/>
                </a:ext>
              </a:extLst>
            </p:cNvPr>
            <p:cNvSpPr txBox="1"/>
            <p:nvPr/>
          </p:nvSpPr>
          <p:spPr>
            <a:xfrm>
              <a:off x="6237143" y="4344967"/>
              <a:ext cx="177484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0" dirty="0">
                  <a:solidFill>
                    <a:schemeClr val="bg1"/>
                  </a:solidFill>
                </a:rPr>
                <a:t>Q: similarity </a:t>
              </a:r>
            </a:p>
            <a:p>
              <a:r>
                <a:rPr lang="en-US" b="0" dirty="0">
                  <a:solidFill>
                    <a:schemeClr val="bg1"/>
                  </a:solidFill>
                </a:rPr>
                <a:t>(or duplication) </a:t>
              </a:r>
            </a:p>
            <a:p>
              <a:r>
                <a:rPr lang="en-US" b="0" dirty="0">
                  <a:solidFill>
                    <a:schemeClr val="bg1"/>
                  </a:solidFill>
                </a:rPr>
                <a:t>of code?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7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7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7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7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97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896A28-6477-46EA-AC38-D90AFD46AE21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Prelude Function Map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815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/>
              <a:t>To apply function </a:t>
            </a:r>
            <a:r>
              <a:rPr lang="en-US" altLang="ko-KR" sz="2400" i="1"/>
              <a:t>f</a:t>
            </a:r>
            <a:r>
              <a:rPr lang="en-US" altLang="ko-KR" sz="2400"/>
              <a:t> to each element of list </a:t>
            </a:r>
            <a:r>
              <a:rPr lang="en-US" altLang="ko-KR" sz="2400" i="1"/>
              <a:t>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map :: (a -&gt; b) -&gt; [a] -&gt; [b]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map </a:t>
            </a:r>
            <a:r>
              <a:rPr lang="en-US" altLang="ko-KR" sz="2000" i="1"/>
              <a:t>f</a:t>
            </a:r>
            <a:r>
              <a:rPr lang="en-US" altLang="ko-KR" sz="2000"/>
              <a:t> </a:t>
            </a:r>
            <a:r>
              <a:rPr lang="en-US" altLang="ko-KR" sz="2000" i="1"/>
              <a:t>l</a:t>
            </a:r>
            <a:r>
              <a:rPr lang="en-US" altLang="ko-KR" sz="2000"/>
              <a:t> = …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7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-- Meaning of map is: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map f [a, b, c] </a:t>
            </a:r>
            <a:r>
              <a:rPr lang="en-US" altLang="ko-KR" sz="2000">
                <a:sym typeface="Symbol" panose="05050102010706020507" pitchFamily="18" charset="2"/>
              </a:rPr>
              <a:t></a:t>
            </a:r>
            <a:r>
              <a:rPr lang="en-US" altLang="ko-KR" sz="2000"/>
              <a:t> [f a, f b, f c]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8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-- E.g.,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map isPrime [2, 3, 4] </a:t>
            </a:r>
            <a:r>
              <a:rPr lang="en-US" altLang="ko-KR" sz="2000">
                <a:sym typeface="Symbol" panose="05050102010706020507" pitchFamily="18" charset="2"/>
              </a:rPr>
              <a:t> [True, True, False]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80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Note: A function is passed to another function as a parameter; functions are values in Haskell.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Note: map f l is equivalent to [f x | x &lt;- l]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3EDB34-92E7-4ECB-8386-F8DFD8F1A53D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Using Map Function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577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dirty="0"/>
              <a:t>Add one to each number, i.e., </a:t>
            </a:r>
            <a:r>
              <a:rPr lang="en-US" altLang="ko-KR" dirty="0" err="1"/>
              <a:t>incrList</a:t>
            </a:r>
            <a:endParaRPr lang="en-US" altLang="ko-KR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incrList</a:t>
            </a:r>
            <a:r>
              <a:rPr lang="en-US" altLang="ko-KR" sz="2400" dirty="0"/>
              <a:t> :: [Int] -&gt; [Int]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incrList</a:t>
            </a:r>
            <a:r>
              <a:rPr lang="en-US" altLang="ko-KR" sz="2400" dirty="0"/>
              <a:t> list = map </a:t>
            </a:r>
            <a:r>
              <a:rPr lang="en-US" altLang="ko-KR" sz="2400" dirty="0" err="1"/>
              <a:t>incr</a:t>
            </a:r>
            <a:r>
              <a:rPr lang="en-US" altLang="ko-KR" sz="2400" dirty="0"/>
              <a:t> list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	</a:t>
            </a:r>
            <a:r>
              <a:rPr lang="en-US" altLang="ko-KR" sz="2400" b="1" dirty="0"/>
              <a:t>where</a:t>
            </a:r>
            <a:r>
              <a:rPr lang="en-US" altLang="ko-KR" sz="2400" dirty="0"/>
              <a:t> </a:t>
            </a:r>
            <a:r>
              <a:rPr lang="en-US" altLang="ko-KR" sz="2400" dirty="0" err="1"/>
              <a:t>incr</a:t>
            </a:r>
            <a:r>
              <a:rPr lang="en-US" altLang="ko-KR" sz="2400" dirty="0"/>
              <a:t> x = x + 1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</a:t>
            </a:r>
            <a:r>
              <a:rPr lang="en-US" altLang="ko-KR" sz="2400" i="1" dirty="0"/>
              <a:t>alternative definition using lambda abstraction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incrList</a:t>
            </a:r>
            <a:r>
              <a:rPr lang="en-US" altLang="ko-KR" sz="2400" dirty="0"/>
              <a:t> list = map (\ x -&gt; x + 1) list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</a:t>
            </a:r>
            <a:r>
              <a:rPr lang="en-US" altLang="ko-KR" sz="2400" i="1" dirty="0"/>
              <a:t>yet another definition using partial evaluation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</a:t>
            </a:r>
            <a:r>
              <a:rPr lang="en-US" altLang="ko-KR" sz="2400" dirty="0" err="1"/>
              <a:t>incrList</a:t>
            </a:r>
            <a:r>
              <a:rPr lang="en-US" altLang="ko-KR" sz="2400" dirty="0"/>
              <a:t> list = map (+ 1) list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hangingPunct="1">
              <a:lnSpc>
                <a:spcPct val="80000"/>
              </a:lnSpc>
            </a:pPr>
            <a:r>
              <a:rPr lang="en-US" altLang="ko-KR" dirty="0"/>
              <a:t>Q: define </a:t>
            </a:r>
            <a:r>
              <a:rPr lang="en-US" altLang="ko-KR" dirty="0" err="1"/>
              <a:t>upperList</a:t>
            </a:r>
            <a:r>
              <a:rPr lang="en-US" altLang="ko-KR" dirty="0"/>
              <a:t> using map.</a:t>
            </a:r>
            <a:endParaRPr lang="en-US" altLang="ko-K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1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1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1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1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12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1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995058-FFB4-4886-9BA7-91D92A587238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kumimoji="0" lang="en-US" altLang="ko-KR" sz="1200" u="sng">
              <a:latin typeface="Gulim" pitchFamily="50" charset="-127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Define the function map (without using list comprehension notation).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ko-KR" sz="80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/>
              <a:t>map :: (a -&gt; b) -&gt; [a] -&gt; [b]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F2E7B5-3B95-47CC-A55C-4E3643729BE3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Filtering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800"/>
              <a:t>Motivation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/>
              <a:t>Select some elements of a list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800"/>
              <a:t>Examples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/>
              <a:t>Select non-zero elements of a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/>
              <a:t>Select all upper case letters of a string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ko-KR" sz="2400"/>
              <a:t> …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selectUpper :: [Char] -&gt; [Char]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selectUpper [] = []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selectUpper (x : r)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| isUpper x = x : selectUpper 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	| otherwise = selectUpper 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D070C3E-864A-4C4B-B756-BA4CF91DDAF6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Prelude Function Filter</a:t>
            </a: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1930400"/>
            <a:ext cx="8229600" cy="42291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filter :: (a -&gt; Bool) -&gt; [a] -&gt; [a]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Takes two parameters: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1. predicate: function from type </a:t>
            </a:r>
            <a:r>
              <a:rPr lang="en-US" altLang="ko-KR" sz="2000" i="1"/>
              <a:t>a</a:t>
            </a:r>
            <a:r>
              <a:rPr lang="en-US" altLang="ko-KR" sz="2000"/>
              <a:t> to Bool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2. list of type </a:t>
            </a:r>
            <a:r>
              <a:rPr lang="en-US" altLang="ko-KR" sz="2000" i="1"/>
              <a:t>a</a:t>
            </a:r>
            <a:r>
              <a:rPr lang="en-US" altLang="ko-KR" sz="2000"/>
              <a:t> values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8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Returns: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	List of type </a:t>
            </a:r>
            <a:r>
              <a:rPr lang="en-US" altLang="ko-KR" sz="2000" i="1"/>
              <a:t>a</a:t>
            </a:r>
            <a:r>
              <a:rPr lang="en-US" altLang="ko-KR" sz="2000"/>
              <a:t> values from the second parameter for which the predicate is true.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filter isUpper “Hello, World!” </a:t>
            </a:r>
            <a:r>
              <a:rPr lang="en-US" altLang="ko-KR" sz="2000">
                <a:sym typeface="Symbol" panose="05050102010706020507" pitchFamily="18" charset="2"/>
              </a:rPr>
              <a:t> </a:t>
            </a:r>
            <a:r>
              <a:rPr lang="en-US" altLang="ko-KR" sz="2000"/>
              <a:t>“HW”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/>
              <a:t>Q: filter p list is equivalent to list comprehension: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1F5218-B426-4E73-A2B6-B7832B5E13E4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Importing Modules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400" dirty="0"/>
              <a:t>Importing all definitions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-- </a:t>
            </a:r>
            <a:r>
              <a:rPr lang="en-US" altLang="ko-KR" sz="2000" i="1" dirty="0"/>
              <a:t>In file </a:t>
            </a:r>
            <a:r>
              <a:rPr lang="en-US" altLang="ko-KR" sz="2000" i="1" dirty="0" err="1"/>
              <a:t>Building.hs</a:t>
            </a:r>
            <a:r>
              <a:rPr lang="en-US" altLang="ko-KR" sz="2000" dirty="0"/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</a:t>
            </a:r>
            <a:r>
              <a:rPr lang="en-US" altLang="ko-KR" sz="2000" b="1" dirty="0"/>
              <a:t>module</a:t>
            </a:r>
            <a:r>
              <a:rPr lang="en-US" altLang="ko-KR" sz="2000" dirty="0"/>
              <a:t> Building </a:t>
            </a:r>
            <a:r>
              <a:rPr lang="en-US" altLang="ko-KR" sz="2000" b="1" dirty="0"/>
              <a:t>where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b="1" dirty="0">
                <a:solidFill>
                  <a:srgbClr val="070CE5"/>
                </a:solidFill>
              </a:rPr>
              <a:t>import</a:t>
            </a:r>
            <a:r>
              <a:rPr lang="en-US" altLang="ko-KR" sz="2000" dirty="0">
                <a:solidFill>
                  <a:srgbClr val="070CE5"/>
                </a:solidFill>
              </a:rPr>
              <a:t> Geometry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dirty="0" err="1"/>
              <a:t>columnHeight</a:t>
            </a:r>
            <a:r>
              <a:rPr lang="en-US" altLang="ko-KR" sz="2000" dirty="0"/>
              <a:t> = 20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dirty="0" err="1"/>
              <a:t>columnRadius</a:t>
            </a:r>
            <a:r>
              <a:rPr lang="en-US" altLang="ko-KR" sz="2000" dirty="0"/>
              <a:t> =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</a:t>
            </a:r>
            <a:r>
              <a:rPr lang="en-US" altLang="ko-KR" sz="2000" dirty="0" err="1"/>
              <a:t>columnSize</a:t>
            </a:r>
            <a:r>
              <a:rPr lang="en-US" altLang="ko-KR" sz="2000" dirty="0"/>
              <a:t> = </a:t>
            </a:r>
            <a:r>
              <a:rPr lang="en-US" altLang="ko-KR" sz="2000" dirty="0">
                <a:solidFill>
                  <a:srgbClr val="070CE5"/>
                </a:solidFill>
              </a:rPr>
              <a:t>volume</a:t>
            </a:r>
            <a:r>
              <a:rPr lang="en-US" altLang="ko-KR" sz="2000" dirty="0"/>
              <a:t> </a:t>
            </a:r>
            <a:r>
              <a:rPr lang="en-US" altLang="ko-KR" sz="2000" dirty="0" err="1"/>
              <a:t>columeHeight</a:t>
            </a:r>
            <a:r>
              <a:rPr lang="en-US" altLang="ko-KR" sz="2000" dirty="0"/>
              <a:t> </a:t>
            </a:r>
            <a:r>
              <a:rPr lang="en-US" altLang="ko-KR" sz="2000" dirty="0" err="1"/>
              <a:t>columnRadius</a:t>
            </a:r>
            <a:endParaRPr lang="en-US" altLang="ko-KR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	-- </a:t>
            </a:r>
            <a:r>
              <a:rPr lang="en-US" altLang="ko-KR" sz="2000" i="1" dirty="0"/>
              <a:t>other definitions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90000"/>
              </a:lnSpc>
            </a:pPr>
            <a:r>
              <a:rPr lang="en-US" altLang="ko-KR" sz="2400" dirty="0"/>
              <a:t>Importing parts of modules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b="1" dirty="0">
                <a:solidFill>
                  <a:srgbClr val="070CE5"/>
                </a:solidFill>
              </a:rPr>
              <a:t>import</a:t>
            </a:r>
            <a:r>
              <a:rPr lang="en-US" altLang="ko-KR" sz="1800" dirty="0">
                <a:solidFill>
                  <a:srgbClr val="070CE5"/>
                </a:solidFill>
              </a:rPr>
              <a:t> Geometry (volume) </a:t>
            </a:r>
            <a:r>
              <a:rPr lang="en-US" altLang="ko-KR" sz="1800" dirty="0"/>
              <a:t>-- </a:t>
            </a:r>
            <a:r>
              <a:rPr lang="en-US" altLang="ko-KR" sz="1800" i="1" dirty="0"/>
              <a:t>import only volume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1800" b="1" dirty="0">
                <a:solidFill>
                  <a:srgbClr val="070CE5"/>
                </a:solidFill>
              </a:rPr>
              <a:t>import</a:t>
            </a:r>
            <a:r>
              <a:rPr lang="en-US" altLang="ko-KR" sz="1800" dirty="0">
                <a:solidFill>
                  <a:srgbClr val="070CE5"/>
                </a:solidFill>
              </a:rPr>
              <a:t> Geometry </a:t>
            </a:r>
            <a:r>
              <a:rPr lang="en-US" altLang="ko-KR" sz="1800" b="1" dirty="0">
                <a:solidFill>
                  <a:srgbClr val="070CE5"/>
                </a:solidFill>
              </a:rPr>
              <a:t>hiding</a:t>
            </a:r>
            <a:r>
              <a:rPr lang="en-US" altLang="ko-KR" sz="1800" dirty="0">
                <a:solidFill>
                  <a:srgbClr val="070CE5"/>
                </a:solidFill>
              </a:rPr>
              <a:t> (area) </a:t>
            </a:r>
            <a:r>
              <a:rPr lang="en-US" altLang="ko-KR" sz="1800" dirty="0"/>
              <a:t>--</a:t>
            </a:r>
            <a:r>
              <a:rPr lang="en-US" altLang="ko-KR" sz="1800" dirty="0">
                <a:solidFill>
                  <a:srgbClr val="070CE5"/>
                </a:solidFill>
              </a:rPr>
              <a:t> </a:t>
            </a:r>
            <a:r>
              <a:rPr lang="en-US" altLang="ko-KR" sz="1800" i="1" dirty="0"/>
              <a:t>import everything except for area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DF766F-1589-42E6-A062-80F3AC011A53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Example: Connect Four</a:t>
            </a:r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isFull:: [[Int]] -&gt; Bool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isFull bd = length (filter (\x-&gt;x == 0) (concat bd)) == 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Board representation: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[[0,0,0,0,0,</a:t>
            </a:r>
            <a:r>
              <a:rPr lang="en-US" altLang="ko-KR" sz="2400">
                <a:solidFill>
                  <a:srgbClr val="0070C0"/>
                </a:solidFill>
              </a:rPr>
              <a:t>1</a:t>
            </a:r>
            <a:r>
              <a:rPr lang="en-US" altLang="ko-KR" sz="2400"/>
              <a:t>],	-- 0: empty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[0,0,0,0,</a:t>
            </a:r>
            <a:r>
              <a:rPr lang="en-US" altLang="ko-KR" sz="2400">
                <a:solidFill>
                  <a:srgbClr val="0070C0"/>
                </a:solidFill>
              </a:rPr>
              <a:t>2</a:t>
            </a:r>
            <a:r>
              <a:rPr lang="en-US" altLang="ko-KR" sz="2400"/>
              <a:t>,</a:t>
            </a:r>
            <a:r>
              <a:rPr lang="en-US" altLang="ko-KR" sz="2400">
                <a:solidFill>
                  <a:srgbClr val="0070C0"/>
                </a:solidFill>
              </a:rPr>
              <a:t>1</a:t>
            </a:r>
            <a:r>
              <a:rPr lang="en-US" altLang="ko-KR" sz="2400"/>
              <a:t>],	-- non-zero: occupied by player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 …	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[0,0,0,0,0,0]]		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DAA3F7-78AF-4A26-9906-B1A85C0E5538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kumimoji="0" lang="en-US" altLang="ko-KR" sz="1200" u="sng">
              <a:latin typeface="Gulim" pitchFamily="50" charset="-127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7399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ko-KR" sz="2800"/>
              <a:t>Define the filter function.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ko-KR" sz="2800"/>
              <a:t>Using the filter function, define a function called nonZero that returns only non-zero elements of a list as a new list.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 algn="r" eaLnBrk="1" latinLnBrk="1" hangingPunct="1">
              <a:spcBef>
                <a:spcPct val="0"/>
              </a:spcBef>
              <a:buClrTx/>
              <a:buSzTx/>
              <a:buFontTx/>
              <a:buNone/>
            </a:pPr>
            <a:fld id="{B5A8F10D-9E9A-489D-A9FF-2AAF0D419D9A}" type="slidenum">
              <a:rPr kumimoji="0" lang="ko-KR" altLang="en-US" sz="1200" b="0">
                <a:latin typeface="Gulim" pitchFamily="50" charset="-127"/>
              </a:rPr>
              <a:pPr algn="r" eaLnBrk="1" latinLnBrk="1" hangingPunct="1"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kumimoji="0" lang="en-US" altLang="ko-KR" sz="1200" b="0">
              <a:latin typeface="Gulim" pitchFamily="50" charset="-127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3500438"/>
          </a:xfrm>
        </p:spPr>
        <p:txBody>
          <a:bodyPr/>
          <a:lstStyle/>
          <a:p>
            <a:pPr marL="609600" indent="-609600" eaLnBrk="1" hangingPunct="1"/>
            <a:r>
              <a:rPr lang="en-US" altLang="ko-KR" sz="2400"/>
              <a:t>Consider the function defined below. </a:t>
            </a:r>
          </a:p>
          <a:p>
            <a:pPr marL="609600" indent="-609600" eaLnBrk="1" hangingPunct="1">
              <a:buFont typeface="Wingdings" panose="05000000000000000000" pitchFamily="2" charset="2"/>
              <a:buNone/>
            </a:pPr>
            <a:r>
              <a:rPr lang="en-US" altLang="ko-KR" sz="2400"/>
              <a:t>		mystery p f l = [f x | x &lt;- l, p x]</a:t>
            </a:r>
          </a:p>
          <a:p>
            <a:pPr marL="990600" lvl="1" indent="-533400" eaLnBrk="1" hangingPunct="1"/>
            <a:r>
              <a:rPr lang="en-US" altLang="ko-KR" sz="2000"/>
              <a:t>Infer its type.</a:t>
            </a:r>
          </a:p>
          <a:p>
            <a:pPr marL="990600" lvl="1" indent="-533400" eaLnBrk="1" hangingPunct="1"/>
            <a:r>
              <a:rPr lang="en-US" altLang="ko-KR" sz="2000"/>
              <a:t>What does the function do?</a:t>
            </a:r>
          </a:p>
          <a:p>
            <a:pPr marL="990600" lvl="1" indent="-533400" eaLnBrk="1" hangingPunct="1"/>
            <a:r>
              <a:rPr lang="en-US" altLang="ko-KR" sz="2000"/>
              <a:t>Compute: mystery isPrime (+ 2) [2, 4, 5, 6, 8]</a:t>
            </a:r>
          </a:p>
          <a:p>
            <a:pPr marL="990600" lvl="1" indent="-533400" eaLnBrk="1" hangingPunct="1"/>
            <a:r>
              <a:rPr lang="en-US" altLang="ko-KR" sz="2000"/>
              <a:t>Define it using the higher order functions (HOF) learned.</a:t>
            </a:r>
          </a:p>
          <a:p>
            <a:pPr marL="990600" lvl="1" indent="-533400" eaLnBrk="1" hangingPunct="1"/>
            <a:r>
              <a:rPr lang="en-US" altLang="ko-KR" sz="2000"/>
              <a:t>Define it as a primitive recursive function, i.e., without using the comprehension notation or HOFs.	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69B7529-4CE0-42A9-8F13-F02BB502DA29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Folding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51300"/>
          </a:xfrm>
        </p:spPr>
        <p:txBody>
          <a:bodyPr/>
          <a:lstStyle/>
          <a:p>
            <a:pPr eaLnBrk="1" hangingPunct="1"/>
            <a:r>
              <a:rPr lang="en-US" altLang="ko-KR" sz="2800"/>
              <a:t>Patterns</a:t>
            </a:r>
          </a:p>
          <a:p>
            <a:pPr lvl="1" eaLnBrk="1" hangingPunct="1"/>
            <a:r>
              <a:rPr lang="en-US" altLang="ko-KR" sz="2400"/>
              <a:t>sum list : sum of all elements</a:t>
            </a:r>
          </a:p>
          <a:p>
            <a:pPr lvl="1" eaLnBrk="1" hangingPunct="1"/>
            <a:r>
              <a:rPr lang="en-US" altLang="ko-KR" sz="2400"/>
              <a:t>product list : product of all elements</a:t>
            </a:r>
          </a:p>
          <a:p>
            <a:pPr lvl="1" eaLnBrk="1" hangingPunct="1"/>
            <a:r>
              <a:rPr lang="en-US" altLang="ko-KR" sz="2400"/>
              <a:t>and list : “&amp;&amp;” of all elements</a:t>
            </a:r>
          </a:p>
          <a:p>
            <a:pPr lvl="1" eaLnBrk="1" hangingPunct="1"/>
            <a:r>
              <a:rPr lang="en-US" altLang="ko-KR" sz="2400"/>
              <a:t>concat list : combine all sublists with “++”</a:t>
            </a:r>
          </a:p>
          <a:p>
            <a:pPr eaLnBrk="1" hangingPunct="1"/>
            <a:r>
              <a:rPr lang="en-US" altLang="ko-KR" sz="2800"/>
              <a:t>Common Idea</a:t>
            </a:r>
          </a:p>
          <a:p>
            <a:pPr lvl="1" eaLnBrk="1" hangingPunct="1"/>
            <a:r>
              <a:rPr lang="en-US" altLang="ko-KR" sz="2400"/>
              <a:t>Use an operation (e.g., +, *, &amp;&amp;, ++) to combine all elements of a list into a single value, i.e., </a:t>
            </a:r>
            <a:r>
              <a:rPr lang="en-US" altLang="ko-KR" sz="2400" i="1"/>
              <a:t>fold</a:t>
            </a:r>
            <a:r>
              <a:rPr lang="en-US" altLang="ko-KR" sz="2400"/>
              <a:t> the list.</a:t>
            </a:r>
          </a:p>
          <a:p>
            <a:pPr lvl="1" eaLnBrk="1" hangingPunct="1"/>
            <a:endParaRPr lang="en-US" altLang="ko-KR" sz="240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CE6BB1-FC48-4595-9E25-6774E421640B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Example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91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sum [1, 2, 3, 4, 5]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80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1 + 2 + 3 + 4 + 5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80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15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8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Use “+” to fold a list into one value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800"/>
              <a:t>I.e., put “+” between each pair of the list elements</a:t>
            </a:r>
          </a:p>
        </p:txBody>
      </p:sp>
      <p:sp>
        <p:nvSpPr>
          <p:cNvPr id="67589" name="Line 4"/>
          <p:cNvSpPr>
            <a:spLocks noChangeShapeType="1"/>
          </p:cNvSpPr>
          <p:nvPr/>
        </p:nvSpPr>
        <p:spPr bwMode="auto">
          <a:xfrm>
            <a:off x="4597400" y="24892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7590" name="Line 5"/>
          <p:cNvSpPr>
            <a:spLocks noChangeShapeType="1"/>
          </p:cNvSpPr>
          <p:nvPr/>
        </p:nvSpPr>
        <p:spPr bwMode="auto">
          <a:xfrm>
            <a:off x="4610100" y="33909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A7F578-364F-48DA-A271-7E2A01934229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Prelude Folding Functions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81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foldr1 (+) [1,2,3,4] </a:t>
            </a:r>
            <a:r>
              <a:rPr lang="en-US" altLang="ko-KR">
                <a:sym typeface="Symbol" panose="05050102010706020507" pitchFamily="18" charset="2"/>
              </a:rPr>
              <a:t> 1 + (2 + (3 + 4))</a:t>
            </a:r>
            <a:endParaRPr lang="en-US" altLang="ko-K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foldl1 (+) [1,2,3,4] </a:t>
            </a:r>
            <a:r>
              <a:rPr lang="en-US" altLang="ko-KR">
                <a:sym typeface="Symbol" panose="05050102010706020507" pitchFamily="18" charset="2"/>
              </a:rPr>
              <a:t> ((1 + 2) + 3) + 4</a:t>
            </a:r>
            <a:endParaRPr lang="en-US" altLang="ko-K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foldr (+) 0 [1,2,3,4] </a:t>
            </a:r>
            <a:r>
              <a:rPr lang="en-US" altLang="ko-KR">
                <a:sym typeface="Symbol" panose="05050102010706020507" pitchFamily="18" charset="2"/>
              </a:rPr>
              <a:t> 1 + (2 + (3 + (4 + 0)))</a:t>
            </a:r>
            <a:endParaRPr lang="en-US" altLang="ko-K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foldl (+) 0 [1,2,3,4] </a:t>
            </a:r>
            <a:r>
              <a:rPr lang="en-US" altLang="ko-KR">
                <a:sym typeface="Symbol" panose="05050102010706020507" pitchFamily="18" charset="2"/>
              </a:rPr>
              <a:t> (((0 +1) + 2) + 3) + 4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sum l = foldr1 (+) 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and l = foldr (&amp;&amp;) True l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4DA8E6-91EE-46A3-97DC-BCC55DD9151E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/>
              <a:t>Example: Connect Four</a:t>
            </a:r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640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isFull:: [[Int]] -&gt; Bool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isFull bd = not (foldl1 (||) (map hasEmpty bd))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where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 hasEmpty row = length (filter (\p-&gt;p == 0) row) &gt; 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Board representation: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[[0,0,0,0,0,</a:t>
            </a:r>
            <a:r>
              <a:rPr lang="en-US" altLang="ko-KR" sz="2400">
                <a:solidFill>
                  <a:srgbClr val="0070C0"/>
                </a:solidFill>
              </a:rPr>
              <a:t>1</a:t>
            </a:r>
            <a:r>
              <a:rPr lang="en-US" altLang="ko-KR" sz="2400"/>
              <a:t>],	-- 0: empty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[0,0,0,0,</a:t>
            </a:r>
            <a:r>
              <a:rPr lang="en-US" altLang="ko-KR" sz="2400">
                <a:solidFill>
                  <a:srgbClr val="0070C0"/>
                </a:solidFill>
              </a:rPr>
              <a:t>2</a:t>
            </a:r>
            <a:r>
              <a:rPr lang="en-US" altLang="ko-KR" sz="2400"/>
              <a:t>,</a:t>
            </a:r>
            <a:r>
              <a:rPr lang="en-US" altLang="ko-KR" sz="2400">
                <a:solidFill>
                  <a:srgbClr val="0070C0"/>
                </a:solidFill>
              </a:rPr>
              <a:t>1</a:t>
            </a:r>
            <a:r>
              <a:rPr lang="en-US" altLang="ko-KR" sz="2400"/>
              <a:t>],	-- non-zero: occupied by player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 …			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   [0,0,0,0,0,0]]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711A8D-95D1-4307-8679-4887EA0F9F56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Definitions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06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foldr1 :: (a -&gt; a -&gt; a) -&gt; [a] -&gt; 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foldr1 _ [x] = x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foldr1 f (h : t) = f h (foldr1 f 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 :: (a -&gt; b -&gt; b) -&gt; b -&gt; [a] -&gt; b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 f s [] = 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 f s (h : t) = f h (foldr f s t)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E.g.,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400"/>
              <a:t>foldr1 (+) [1, 2, 3, 4] </a:t>
            </a:r>
            <a:r>
              <a:rPr lang="en-US" altLang="ko-KR" sz="2400">
                <a:sym typeface="Symbol" panose="05050102010706020507" pitchFamily="18" charset="2"/>
              </a:rPr>
              <a:t>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A38BD95-56C2-47D9-BF02-711292A4517D}" type="slidenum">
              <a:rPr kumimoji="0" lang="ko-KR" altLang="en-US" sz="1200" u="sng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kumimoji="0" lang="en-US" altLang="ko-KR" sz="1200" u="sng">
              <a:latin typeface="Gulim" pitchFamily="50" charset="-127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Exercise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1530350"/>
          </a:xfrm>
        </p:spPr>
        <p:txBody>
          <a:bodyPr/>
          <a:lstStyle/>
          <a:p>
            <a:pPr eaLnBrk="1" hangingPunct="1"/>
            <a:r>
              <a:rPr lang="en-US" altLang="ko-KR" sz="2800"/>
              <a:t>Using a fold function, define a function that finds a maximum value of a list.</a:t>
            </a:r>
          </a:p>
          <a:p>
            <a:pPr eaLnBrk="1" hangingPunct="1"/>
            <a:r>
              <a:rPr lang="en-US" altLang="ko-KR" sz="2800"/>
              <a:t>Define foldl1 and foldl.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0726CE-7773-48F8-A26E-D918106BCDE6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Prelude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5474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dirty="0" err="1"/>
              <a:t>Prelude.hs</a:t>
            </a:r>
            <a:r>
              <a:rPr lang="en-US" altLang="ko-KR" sz="2400" dirty="0"/>
              <a:t>: library module supplied with Haskell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dirty="0"/>
              <a:t>Standard, frequently-used functions, types, and operators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dirty="0"/>
              <a:t>Automatically loaded into Hugs (or </a:t>
            </a:r>
            <a:r>
              <a:rPr lang="en-US" altLang="ko-KR" sz="2400" dirty="0" err="1"/>
              <a:t>ghci</a:t>
            </a:r>
            <a:r>
              <a:rPr lang="en-US" altLang="ko-KR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ko-KR" sz="2400" dirty="0"/>
              <a:t>Automatically imported into every other module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E.g., excluding a prelude definition, e.g., reverse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ko-KR" sz="2400" dirty="0"/>
              <a:t>	reverse "1234" yields "4321"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9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-- </a:t>
            </a:r>
            <a:r>
              <a:rPr lang="en-US" altLang="ko-KR" sz="2400" i="1" dirty="0"/>
              <a:t>Q: how to redefine a Prelude function?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b="1" dirty="0"/>
              <a:t>    module</a:t>
            </a:r>
            <a:r>
              <a:rPr lang="en-US" altLang="ko-KR" sz="2400" dirty="0"/>
              <a:t> </a:t>
            </a:r>
            <a:r>
              <a:rPr lang="en-US" altLang="ko-KR" sz="2400" dirty="0" err="1"/>
              <a:t>MyModule</a:t>
            </a:r>
            <a:r>
              <a:rPr lang="en-US" altLang="ko-KR" sz="2400" dirty="0"/>
              <a:t> </a:t>
            </a:r>
            <a:r>
              <a:rPr lang="en-US" altLang="ko-KR" sz="2400" b="1" dirty="0"/>
              <a:t>where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	</a:t>
            </a:r>
            <a:r>
              <a:rPr lang="en-US" altLang="ko-KR" sz="2400" b="1" dirty="0">
                <a:solidFill>
                  <a:srgbClr val="070CE5"/>
                </a:solidFill>
              </a:rPr>
              <a:t>import</a:t>
            </a:r>
            <a:r>
              <a:rPr lang="en-US" altLang="ko-KR" sz="2400" dirty="0">
                <a:solidFill>
                  <a:srgbClr val="070CE5"/>
                </a:solidFill>
              </a:rPr>
              <a:t> Prelude </a:t>
            </a:r>
            <a:r>
              <a:rPr lang="en-US" altLang="ko-KR" sz="2400" b="1" dirty="0">
                <a:solidFill>
                  <a:srgbClr val="070CE5"/>
                </a:solidFill>
              </a:rPr>
              <a:t>hiding</a:t>
            </a:r>
            <a:r>
              <a:rPr lang="en-US" altLang="ko-KR" sz="2400" dirty="0">
                <a:solidFill>
                  <a:srgbClr val="070CE5"/>
                </a:solidFill>
              </a:rPr>
              <a:t> (reverse)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400" dirty="0"/>
              <a:t>		reverse x = …  -- </a:t>
            </a:r>
            <a:r>
              <a:rPr lang="en-US" altLang="ko-KR" sz="2400" i="1" dirty="0"/>
              <a:t>your own definition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F95584-8775-49E7-B3D9-B1320F0FA72E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Local Definitions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ko-KR" sz="2400" b="1" dirty="0"/>
              <a:t>where</a:t>
            </a:r>
            <a:r>
              <a:rPr lang="en-US" altLang="ko-KR" sz="2400" dirty="0"/>
              <a:t> clause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-- </a:t>
            </a:r>
            <a:r>
              <a:rPr lang="en-US" altLang="ko-KR" sz="2000" i="1" dirty="0"/>
              <a:t>return the first n Fibonacci numbers, </a:t>
            </a:r>
            <a:r>
              <a:rPr lang="en-US" altLang="ko-KR" sz="2000" i="1" dirty="0" err="1"/>
              <a:t>f</a:t>
            </a:r>
            <a:r>
              <a:rPr lang="en-US" altLang="ko-KR" sz="2000" i="1" baseline="-25000" dirty="0" err="1"/>
              <a:t>n</a:t>
            </a:r>
            <a:r>
              <a:rPr lang="en-US" altLang="ko-KR" sz="2000" i="1" dirty="0"/>
              <a:t> = f</a:t>
            </a:r>
            <a:r>
              <a:rPr lang="en-US" altLang="ko-KR" sz="2000" i="1" baseline="-25000" dirty="0"/>
              <a:t>n-1</a:t>
            </a:r>
            <a:r>
              <a:rPr lang="en-US" altLang="ko-KR" sz="2000" i="1" dirty="0"/>
              <a:t> + f</a:t>
            </a:r>
            <a:r>
              <a:rPr lang="en-US" altLang="ko-KR" sz="2000" i="1" baseline="-25000" dirty="0"/>
              <a:t>n-2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fibs:: Int -&gt; [Int]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fibs 0 = []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fibs n = fibs (n - 1) ++ [</a:t>
            </a:r>
            <a:r>
              <a:rPr lang="en-US" altLang="ko-KR" sz="2000" dirty="0">
                <a:solidFill>
                  <a:srgbClr val="070CE5"/>
                </a:solidFill>
              </a:rPr>
              <a:t>fib</a:t>
            </a:r>
            <a:r>
              <a:rPr lang="en-US" altLang="ko-KR" sz="2000" dirty="0"/>
              <a:t> n]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	   </a:t>
            </a:r>
            <a:r>
              <a:rPr lang="en-US" altLang="ko-KR" sz="2000" b="1" dirty="0">
                <a:solidFill>
                  <a:srgbClr val="070CE5"/>
                </a:solidFill>
              </a:rPr>
              <a:t>where</a:t>
            </a:r>
            <a:r>
              <a:rPr lang="en-US" altLang="ko-KR" sz="2000" dirty="0"/>
              <a:t> fib 1 =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              fib 2 =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dirty="0"/>
              <a:t>                   fib m = fib (m - 2) + fib (m - 1)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dirty="0"/>
          </a:p>
          <a:p>
            <a:pPr eaLnBrk="1" hangingPunct="1">
              <a:lnSpc>
                <a:spcPct val="80000"/>
              </a:lnSpc>
            </a:pPr>
            <a:r>
              <a:rPr lang="en-US" altLang="ko-KR" sz="2400" b="1" dirty="0"/>
              <a:t>let</a:t>
            </a:r>
            <a:r>
              <a:rPr lang="en-US" altLang="ko-KR" sz="2400" dirty="0"/>
              <a:t> expressions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1800" b="1" dirty="0">
                <a:solidFill>
                  <a:srgbClr val="070CE5"/>
                </a:solidFill>
              </a:rPr>
              <a:t>let</a:t>
            </a:r>
            <a:r>
              <a:rPr lang="en-US" altLang="ko-KR" sz="1800" dirty="0"/>
              <a:t> x = 3 + 2 </a:t>
            </a:r>
            <a:r>
              <a:rPr lang="en-US" altLang="ko-KR" sz="1800" b="1" dirty="0">
                <a:solidFill>
                  <a:srgbClr val="070CE5"/>
                </a:solidFill>
              </a:rPr>
              <a:t>in</a:t>
            </a:r>
            <a:r>
              <a:rPr lang="en-US" altLang="ko-KR" sz="1800" dirty="0"/>
              <a:t> x^2 + 2*x - 4     -- </a:t>
            </a:r>
            <a:r>
              <a:rPr lang="en-US" altLang="ko-KR" sz="1800" dirty="0">
                <a:sym typeface="Symbol" panose="05050102010706020507" pitchFamily="18" charset="2"/>
              </a:rPr>
              <a:t></a:t>
            </a:r>
            <a:r>
              <a:rPr lang="en-US" altLang="ko-KR" sz="1800" i="1" dirty="0"/>
              <a:t> 31</a:t>
            </a:r>
          </a:p>
          <a:p>
            <a:pPr lvl="1" eaLnBrk="1" hangingPunct="1">
              <a:lnSpc>
                <a:spcPct val="80000"/>
              </a:lnSpc>
              <a:buNone/>
            </a:pPr>
            <a:r>
              <a:rPr lang="en-US" altLang="ko-KR" sz="1800" b="1" dirty="0">
                <a:solidFill>
                  <a:srgbClr val="070CE5"/>
                </a:solidFill>
              </a:rPr>
              <a:t>let</a:t>
            </a:r>
            <a:r>
              <a:rPr lang="en-US" altLang="ko-KR" sz="1800" dirty="0"/>
              <a:t> x = 3 + 2; y = 5 - 1 </a:t>
            </a:r>
            <a:r>
              <a:rPr lang="en-US" altLang="ko-KR" sz="1800" b="1" dirty="0">
                <a:solidFill>
                  <a:srgbClr val="070CE5"/>
                </a:solidFill>
              </a:rPr>
              <a:t>in</a:t>
            </a:r>
            <a:r>
              <a:rPr lang="en-US" altLang="ko-KR" sz="1800" dirty="0"/>
              <a:t> x^2 + 2*x - y     -- </a:t>
            </a:r>
            <a:r>
              <a:rPr lang="en-US" altLang="ko-KR" sz="1800" dirty="0">
                <a:sym typeface="Symbol" panose="05050102010706020507" pitchFamily="18" charset="2"/>
              </a:rPr>
              <a:t></a:t>
            </a:r>
            <a:r>
              <a:rPr lang="en-US" altLang="ko-KR" sz="1800" i="1" dirty="0"/>
              <a:t> ?</a:t>
            </a:r>
            <a:endParaRPr lang="en-US" altLang="ko-KR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C85D50-0EB5-4A72-998B-C8B7B61E29D5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Outline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Char char="Ö"/>
              <a:defRPr/>
            </a:pPr>
            <a:r>
              <a:rPr lang="en-US" altLang="ko-KR" dirty="0"/>
              <a:t>Modules and local definitions </a:t>
            </a:r>
          </a:p>
          <a:p>
            <a:pPr eaLnBrk="1" hangingPunct="1">
              <a:defRPr/>
            </a:pPr>
            <a:r>
              <a:rPr lang="en-US" altLang="ko-KR" dirty="0">
                <a:solidFill>
                  <a:srgbClr val="070CE5"/>
                </a:solidFill>
              </a:rPr>
              <a:t>Lists</a:t>
            </a:r>
          </a:p>
          <a:p>
            <a:pPr eaLnBrk="1" hangingPunct="1">
              <a:defRPr/>
            </a:pPr>
            <a:r>
              <a:rPr lang="en-US" altLang="ko-KR" dirty="0"/>
              <a:t>Higher order functions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ko-KR" dirty="0">
              <a:solidFill>
                <a:srgbClr val="070CE5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ko-K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DB53DD-163F-4DDA-8147-B5D1EAC5900D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ko-KR" sz="1200">
              <a:latin typeface="Gulim" pitchFamily="50" charset="-127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Lists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ko-KR"/>
              <a:t>One of the most common ways to structure data in Haskell</a:t>
            </a:r>
          </a:p>
          <a:p>
            <a:pPr eaLnBrk="1" hangingPunct="1"/>
            <a:r>
              <a:rPr lang="en-US" altLang="ko-KR"/>
              <a:t>Central part of language</a:t>
            </a:r>
          </a:p>
          <a:p>
            <a:pPr eaLnBrk="1" hangingPunct="1"/>
            <a:r>
              <a:rPr lang="en-US" altLang="ko-KR"/>
              <a:t>Underlying mathematical idea: sequences of values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Gulim" pitchFamily="50" charset="-127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3B4D5C-0C3D-43C6-9F24-E08CD1F88F58}" type="slidenum">
              <a:rPr kumimoji="0" lang="ko-KR" altLang="en-US" sz="1200" smtClean="0">
                <a:latin typeface="Gulim" pitchFamily="50" charset="-127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ko-KR" sz="1200" dirty="0">
              <a:latin typeface="Gulim" pitchFamily="50" charset="-127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/>
              <a:t>Rules and Syntax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ko-KR" sz="2800" dirty="0"/>
              <a:t>You can have a list of any type of values</a:t>
            </a:r>
          </a:p>
          <a:p>
            <a:pPr lvl="1" eaLnBrk="1" hangingPunct="1"/>
            <a:r>
              <a:rPr lang="en-US" altLang="ko-KR" sz="2400" dirty="0"/>
              <a:t>List of integers: [1, 4, -17, 0]</a:t>
            </a:r>
          </a:p>
          <a:p>
            <a:pPr lvl="1" eaLnBrk="1" hangingPunct="1"/>
            <a:r>
              <a:rPr lang="en-US" altLang="ko-KR" sz="2400" dirty="0"/>
              <a:t>List of floats: [1.4, 3.1, -18.5]</a:t>
            </a:r>
          </a:p>
          <a:p>
            <a:pPr lvl="1" eaLnBrk="1" hangingPunct="1"/>
            <a:r>
              <a:rPr lang="en-US" altLang="ko-KR" sz="2400" dirty="0"/>
              <a:t>List of Booleans: [True, True, False]</a:t>
            </a:r>
          </a:p>
          <a:p>
            <a:pPr lvl="1" eaLnBrk="1" hangingPunct="1"/>
            <a:r>
              <a:rPr lang="en-US" altLang="ko-KR" sz="2400" dirty="0"/>
              <a:t>List of characters: ['H', 'a', 's', 'k', 'e’, '</a:t>
            </a:r>
            <a:r>
              <a:rPr lang="en-US" altLang="ko-KR" sz="2400" dirty="0" err="1"/>
              <a:t>i</a:t>
            </a:r>
            <a:r>
              <a:rPr lang="en-US" altLang="ko-KR" sz="2400" dirty="0"/>
              <a:t>', 'l' ] (same as "Haskell")</a:t>
            </a:r>
          </a:p>
          <a:p>
            <a:pPr lvl="1" eaLnBrk="1" hangingPunct="1"/>
            <a:r>
              <a:rPr lang="en-US" altLang="ko-KR" sz="2400" dirty="0"/>
              <a:t>List of lists of integers: [ [1, 3], [2] ]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ko-KR" sz="2400" dirty="0"/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ko-KR" sz="2400" dirty="0">
                <a:solidFill>
                  <a:srgbClr val="070CE5"/>
                </a:solidFill>
              </a:rPr>
              <a:t>All elements of a list of must be of the same type.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Gulim"/>
        <a:cs typeface=""/>
      </a:majorFont>
      <a:minorFont>
        <a:latin typeface="Arial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•"/>
          <a:tabLst/>
          <a:defRPr kumimoji="1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ulim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Char char="•"/>
          <a:tabLst/>
          <a:defRPr kumimoji="1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ulim" pitchFamily="50" charset="-127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3857</TotalTime>
  <Words>3334</Words>
  <Application>Microsoft Office PowerPoint</Application>
  <PresentationFormat>On-screen Show (4:3)</PresentationFormat>
  <Paragraphs>526</Paragraphs>
  <Slides>48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Gulim</vt:lpstr>
      <vt:lpstr>Arial</vt:lpstr>
      <vt:lpstr>Symbol</vt:lpstr>
      <vt:lpstr>Times</vt:lpstr>
      <vt:lpstr>Times New Roman</vt:lpstr>
      <vt:lpstr>Wingdings</vt:lpstr>
      <vt:lpstr>Pixel</vt:lpstr>
      <vt:lpstr>Haskell, Part 2:  Modules, Lists, and HOFs</vt:lpstr>
      <vt:lpstr>Outline</vt:lpstr>
      <vt:lpstr>Modules</vt:lpstr>
      <vt:lpstr>Importing Modules</vt:lpstr>
      <vt:lpstr>Prelude</vt:lpstr>
      <vt:lpstr>Local Definitions</vt:lpstr>
      <vt:lpstr>Outline</vt:lpstr>
      <vt:lpstr>Lists</vt:lpstr>
      <vt:lpstr>Rules and Syntax</vt:lpstr>
      <vt:lpstr>Recursive Definition of Lists</vt:lpstr>
      <vt:lpstr>Prelude List Functions </vt:lpstr>
      <vt:lpstr>Length Function </vt:lpstr>
      <vt:lpstr>Wildcards in Patterns</vt:lpstr>
      <vt:lpstr>Example: Scalar Multiplication</vt:lpstr>
      <vt:lpstr>Exercise</vt:lpstr>
      <vt:lpstr>More List Function: isSorted</vt:lpstr>
      <vt:lpstr>Exercise: Lists as Sets</vt:lpstr>
      <vt:lpstr>PowerPoint Presentation</vt:lpstr>
      <vt:lpstr>Project: Connect Four</vt:lpstr>
      <vt:lpstr>Answer</vt:lpstr>
      <vt:lpstr>Project: Connect Four</vt:lpstr>
      <vt:lpstr>Answer</vt:lpstr>
      <vt:lpstr>More List Notation</vt:lpstr>
      <vt:lpstr>List Comprehension</vt:lpstr>
      <vt:lpstr>List Comprehension with Tests</vt:lpstr>
      <vt:lpstr>Another Example</vt:lpstr>
      <vt:lpstr>Exercise: Connect Four</vt:lpstr>
      <vt:lpstr>List Comprehension with Two Generators</vt:lpstr>
      <vt:lpstr>Infinite Lists</vt:lpstr>
      <vt:lpstr>Example: Fibonacci Sequence</vt:lpstr>
      <vt:lpstr>Exercise</vt:lpstr>
      <vt:lpstr>Exercise</vt:lpstr>
      <vt:lpstr>Higher Order Functions for Lists</vt:lpstr>
      <vt:lpstr>Mapping</vt:lpstr>
      <vt:lpstr>Prelude Function Map</vt:lpstr>
      <vt:lpstr>Using Map Function</vt:lpstr>
      <vt:lpstr>Exercise</vt:lpstr>
      <vt:lpstr>Filtering</vt:lpstr>
      <vt:lpstr>Prelude Function Filter</vt:lpstr>
      <vt:lpstr>Example: Connect Four</vt:lpstr>
      <vt:lpstr>Exercise</vt:lpstr>
      <vt:lpstr>Exercise</vt:lpstr>
      <vt:lpstr>Folding</vt:lpstr>
      <vt:lpstr>Example</vt:lpstr>
      <vt:lpstr>Prelude Folding Functions</vt:lpstr>
      <vt:lpstr>Example: Connect Four</vt:lpstr>
      <vt:lpstr>Definitions</vt:lpstr>
      <vt:lpstr>Exercise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Yoonsik Cheon</dc:creator>
  <cp:lastModifiedBy>Cheon, Yoonsik</cp:lastModifiedBy>
  <cp:revision>315</cp:revision>
  <dcterms:created xsi:type="dcterms:W3CDTF">2003-08-01T12:29:19Z</dcterms:created>
  <dcterms:modified xsi:type="dcterms:W3CDTF">2021-08-18T22:29:38Z</dcterms:modified>
</cp:coreProperties>
</file>