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1053" r:id="rId2"/>
    <p:sldId id="2088" r:id="rId3"/>
    <p:sldId id="2082" r:id="rId4"/>
    <p:sldId id="1066" r:id="rId5"/>
    <p:sldId id="2083" r:id="rId6"/>
    <p:sldId id="2084" r:id="rId7"/>
    <p:sldId id="2086" r:id="rId8"/>
    <p:sldId id="2085" r:id="rId9"/>
    <p:sldId id="2077" r:id="rId10"/>
    <p:sldId id="2090" r:id="rId11"/>
    <p:sldId id="2075" r:id="rId12"/>
    <p:sldId id="2089" r:id="rId13"/>
    <p:sldId id="2079" r:id="rId14"/>
    <p:sldId id="2087" r:id="rId15"/>
    <p:sldId id="2074" r:id="rId16"/>
    <p:sldId id="1062" r:id="rId17"/>
    <p:sldId id="2081" r:id="rId18"/>
    <p:sldId id="2078" r:id="rId19"/>
    <p:sldId id="854" r:id="rId20"/>
    <p:sldId id="2071" r:id="rId21"/>
    <p:sldId id="2080" r:id="rId22"/>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05419E"/>
    <a:srgbClr val="0072BD"/>
    <a:srgbClr val="D95319"/>
    <a:srgbClr val="01359A"/>
    <a:srgbClr val="003295"/>
    <a:srgbClr val="084AA1"/>
    <a:srgbClr val="0A51A3"/>
    <a:srgbClr val="00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1" autoAdjust="0"/>
    <p:restoredTop sz="51119" autoAdjust="0"/>
  </p:normalViewPr>
  <p:slideViewPr>
    <p:cSldViewPr snapToGrid="0">
      <p:cViewPr varScale="1">
        <p:scale>
          <a:sx n="58" d="100"/>
          <a:sy n="58" d="100"/>
        </p:scale>
        <p:origin x="2982" y="66"/>
      </p:cViewPr>
      <p:guideLst>
        <p:guide orient="horz" pos="2256"/>
        <p:guide pos="2880"/>
      </p:guideLst>
    </p:cSldViewPr>
  </p:slideViewPr>
  <p:outlineViewPr>
    <p:cViewPr>
      <p:scale>
        <a:sx n="33" d="100"/>
        <a:sy n="33" d="100"/>
      </p:scale>
      <p:origin x="0" y="0"/>
    </p:cViewPr>
  </p:outlineViewPr>
  <p:notesTextViewPr>
    <p:cViewPr>
      <p:scale>
        <a:sx n="136" d="100"/>
        <a:sy n="136" d="100"/>
      </p:scale>
      <p:origin x="0" y="0"/>
    </p:cViewPr>
  </p:notesTextViewPr>
  <p:sorterViewPr>
    <p:cViewPr varScale="1">
      <p:scale>
        <a:sx n="1" d="1"/>
        <a:sy n="1" d="1"/>
      </p:scale>
      <p:origin x="0" y="0"/>
    </p:cViewPr>
  </p:sorterViewPr>
  <p:notesViewPr>
    <p:cSldViewPr snapToGrid="0">
      <p:cViewPr varScale="1">
        <p:scale>
          <a:sx n="68" d="100"/>
          <a:sy n="68" d="100"/>
        </p:scale>
        <p:origin x="2838" y="78"/>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7/14/2022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tutorial on Prosody, </a:t>
            </a:r>
            <a:r>
              <a:rPr lang="en-US"/>
              <a:t>a 24-lecture </a:t>
            </a:r>
            <a:r>
              <a:rPr lang="en-US" dirty="0"/>
              <a:t>video series.</a:t>
            </a:r>
          </a:p>
          <a:p>
            <a:r>
              <a:rPr lang="en-US" dirty="0"/>
              <a:t>Our aim is to overview everything about prosody:</a:t>
            </a:r>
            <a:r>
              <a:rPr lang="en-US" baseline="0" dirty="0"/>
              <a:t>  how it’s produced, what meanings it has,  how to analyze it,  how to teach it, and how to use it in computational applications. </a:t>
            </a:r>
            <a:endParaRPr lang="en-US" dirty="0"/>
          </a:p>
          <a:p>
            <a:endParaRPr lang="en-US" dirty="0"/>
          </a:p>
          <a:p>
            <a:r>
              <a:rPr lang="en-US" dirty="0"/>
              <a:t>In fact, this tutorial was originally presented last</a:t>
            </a:r>
            <a:r>
              <a:rPr lang="en-US" baseline="0" dirty="0"/>
              <a:t> year at the </a:t>
            </a:r>
            <a:r>
              <a:rPr lang="en-US" dirty="0"/>
              <a:t>Association for Computational Linguistics Conference.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a:t>
            </a:r>
            <a:r>
              <a:rPr lang="en-US" baseline="0" dirty="0"/>
              <a:t> this version has better explanations, to be clearer for non-technical viewers.</a:t>
            </a:r>
            <a:endParaRPr lang="en-US" dirty="0"/>
          </a:p>
          <a:p>
            <a:r>
              <a:rPr lang="en-US" dirty="0"/>
              <a:t>And</a:t>
            </a:r>
            <a:r>
              <a:rPr lang="en-US" baseline="0" dirty="0"/>
              <a:t> we’ve </a:t>
            </a:r>
            <a:r>
              <a:rPr lang="en-US" dirty="0"/>
              <a:t>updated the</a:t>
            </a:r>
            <a:r>
              <a:rPr lang="en-US" baseline="0" dirty="0"/>
              <a:t> content, and have split it into a series of smallish videos, so you can watch just what you’re interested in.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[for each, describe the group</a:t>
            </a:r>
            <a:r>
              <a:rPr lang="en-US" baseline="0" dirty="0"/>
              <a:t> in a way to appeal to those who identify with it.  Then say why they should care.  Then say how this tutorial can help]   </a:t>
            </a:r>
          </a:p>
          <a:p>
            <a:r>
              <a:rPr lang="en-US" dirty="0"/>
              <a:t>Students</a:t>
            </a:r>
            <a:r>
              <a:rPr lang="en-US"/>
              <a:t>: prosody often falls in the cracks, and gets covered briefly or not-at-all.  </a:t>
            </a:r>
            <a:r>
              <a:rPr lang="en-US" dirty="0"/>
              <a:t>Here we give 3 hours worth of the key information we wish we’d been taught as students</a:t>
            </a:r>
            <a:r>
              <a:rPr lang="en-US"/>
              <a:t>. </a:t>
            </a:r>
          </a:p>
          <a:p>
            <a:endParaRPr lang="en-US" dirty="0"/>
          </a:p>
          <a:p>
            <a:r>
              <a:rPr lang="en-US" dirty="0"/>
              <a:t>Engineers: We designed this tutorial to help engineers, but we won’t be presenting </a:t>
            </a:r>
            <a:r>
              <a:rPr lang="en-US"/>
              <a:t>any specific algorithms</a:t>
            </a:r>
            <a:r>
              <a:rPr lang="en-US" dirty="0"/>
              <a:t>.  We will mention transformers, end-to-end models, and deep learning, but only to explain what aspects of prosody make such models suitable, and when they’re not.  </a:t>
            </a:r>
          </a:p>
          <a:p>
            <a:endParaRPr lang="en-US" dirty="0"/>
          </a:p>
          <a:p>
            <a:r>
              <a:rPr lang="en-US" dirty="0"/>
              <a:t>Scientists: With increasing interest in language in real life, beyond made-up sentences and tightly controlled in-laboratory recordings, the importance of prosody is becoming evident.  While </a:t>
            </a:r>
            <a:r>
              <a:rPr lang="en-US" dirty="0" err="1"/>
              <a:t>prosodists</a:t>
            </a:r>
            <a:r>
              <a:rPr lang="en-US" dirty="0"/>
              <a:t> know what’s new, those in allied fields often do not .</a:t>
            </a:r>
          </a:p>
          <a:p>
            <a:endParaRPr lang="en-US" dirty="0"/>
          </a:p>
          <a:p>
            <a:r>
              <a:rPr lang="en-US" dirty="0"/>
              <a:t>Teachers and Clinicians:  It</a:t>
            </a:r>
            <a:r>
              <a:rPr lang="en-US" baseline="0" dirty="0"/>
              <a:t> would be great if everyone was a good communicator, fully adept at prosody.  And if they aren’t, if we could help them.  This is possible, sometimes, but u</a:t>
            </a:r>
            <a:r>
              <a:rPr lang="en-US" dirty="0"/>
              <a:t>nfortunately existing resources (textbooks, other </a:t>
            </a:r>
            <a:r>
              <a:rPr lang="en-US" dirty="0" err="1"/>
              <a:t>Youtube</a:t>
            </a:r>
            <a:r>
              <a:rPr lang="en-US" dirty="0"/>
              <a:t> resources) are spotty and often dated.   We aim to … </a:t>
            </a:r>
          </a:p>
          <a:p>
            <a:endParaRPr lang="en-US" dirty="0"/>
          </a:p>
          <a:p>
            <a:r>
              <a:rPr lang="en-US" dirty="0"/>
              <a:t>Anyone: To be honest, despite the practical applications, prosody is just really</a:t>
            </a:r>
            <a:r>
              <a:rPr lang="en-US" baseline="0" dirty="0"/>
              <a:t> neat</a:t>
            </a:r>
            <a:r>
              <a:rPr lang="en-US" baseline="0"/>
              <a:t>.  And there are some exciting new findings…</a:t>
            </a:r>
            <a:endParaRPr lang="en-US" dirty="0"/>
          </a:p>
          <a:p>
            <a:r>
              <a:rPr lang="en-US" dirty="0"/>
              <a:t> </a:t>
            </a:r>
          </a:p>
        </p:txBody>
      </p:sp>
      <p:sp>
        <p:nvSpPr>
          <p:cNvPr id="4" name="Slide Number Placeholder 3"/>
          <p:cNvSpPr>
            <a:spLocks noGrp="1"/>
          </p:cNvSpPr>
          <p:nvPr>
            <p:ph type="sldNum" sz="quarter" idx="10"/>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415248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Those</a:t>
            </a:r>
            <a:r>
              <a:rPr lang="en-US" baseline="0"/>
              <a:t> </a:t>
            </a:r>
            <a:r>
              <a:rPr lang="en-US" baseline="0" dirty="0"/>
              <a:t>new findings are the reason why </a:t>
            </a:r>
            <a:r>
              <a:rPr lang="en-US" dirty="0"/>
              <a:t>we’re teaching </a:t>
            </a:r>
            <a:r>
              <a:rPr lang="en-US"/>
              <a:t>this course … t</a:t>
            </a:r>
            <a:r>
              <a:rPr lang="en-US" baseline="0"/>
              <a:t>he field has really changed, over the past 5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a:t>
            </a:r>
            <a:r>
              <a:rPr lang="en-US" dirty="0"/>
              <a:t>won’t be presenting anyone’s specific latest research </a:t>
            </a:r>
            <a:r>
              <a:rPr lang="en-US"/>
              <a:t>results,</a:t>
            </a:r>
            <a:r>
              <a:rPr lang="en-US" baseline="0"/>
              <a:t> instead our aim is </a:t>
            </a:r>
            <a:r>
              <a:rPr lang="en-US" baseline="0" dirty="0"/>
              <a:t>to share the new </a:t>
            </a:r>
            <a:r>
              <a:rPr lang="en-US" baseline="0"/>
              <a:t>emerging perspective </a:t>
            </a:r>
            <a:r>
              <a:rPr lang="en-US" baseline="0" dirty="0"/>
              <a:t>with a wide audience. </a:t>
            </a:r>
          </a:p>
          <a:p>
            <a:endParaRPr lang="en-US" dirty="0"/>
          </a:p>
          <a:p>
            <a:r>
              <a:rPr lang="en-US"/>
              <a:t>Gina and I each </a:t>
            </a:r>
            <a:r>
              <a:rPr lang="en-US" dirty="0"/>
              <a:t>have 30 years experience, but please</a:t>
            </a:r>
            <a:r>
              <a:rPr lang="en-US" baseline="0" dirty="0"/>
              <a:t> don’t call us old timers: we’re both research-active.  </a:t>
            </a:r>
          </a:p>
          <a:p>
            <a:r>
              <a:rPr lang="en-US" baseline="0" dirty="0"/>
              <a:t>Gina is in </a:t>
            </a:r>
            <a:r>
              <a:rPr lang="en-US" baseline="0"/>
              <a:t>Linguistics, at the U of W,  </a:t>
            </a:r>
            <a:r>
              <a:rPr lang="en-US" baseline="0" dirty="0"/>
              <a:t>where she teaches in the Computational Linguistics Masters </a:t>
            </a:r>
            <a:r>
              <a:rPr lang="en-US" baseline="0"/>
              <a:t>program … </a:t>
            </a:r>
            <a:r>
              <a:rPr lang="en-US" baseline="0" dirty="0"/>
              <a:t>trains the folk who go on to work for Amazon Alexa, Microsoft, start-ups  … Nigel is in Computer Science, and teaches at U T E P.  The students from his lab go to work for various companies including Google, and the US Government.  Our aim is to give you this knowledge for free, as best we can.</a:t>
            </a:r>
          </a:p>
          <a:p>
            <a:endParaRPr lang="en-US"/>
          </a:p>
          <a:p>
            <a:r>
              <a:rPr lang="en-US"/>
              <a:t>[</a:t>
            </a: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we’d like to acknowledge </a:t>
            </a:r>
            <a:r>
              <a:rPr lang="en-US" baseline="0"/>
              <a:t>a </a:t>
            </a:r>
            <a:r>
              <a:rPr lang="en-US" baseline="0" dirty="0"/>
              <a:t>lot of </a:t>
            </a:r>
            <a:r>
              <a:rPr lang="en-US" baseline="0"/>
              <a:t>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((Prosody is not just for the academics and engineers … it’s fun, and useful, and empowering … so we’re here reaching out widely.))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302241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a:p>
          <a:p>
            <a:pPr marL="0" indent="0">
              <a:buNone/>
            </a:pPr>
            <a:endParaRPr lang="en-US" sz="1200" dirty="0"/>
          </a:p>
          <a:p>
            <a:pPr marL="0" indent="0">
              <a:buNone/>
            </a:pPr>
            <a:r>
              <a:rPr lang="en-US" sz="1200"/>
              <a:t>Okay, so that was the “introduction to the introduction”.  The next two lectures are … </a:t>
            </a:r>
            <a:r>
              <a:rPr lang="en-US" sz="1200" baseline="0"/>
              <a:t> </a:t>
            </a:r>
          </a:p>
          <a:p>
            <a:pPr marL="0" indent="0">
              <a:buNone/>
            </a:pPr>
            <a:endParaRPr lang="en-US" sz="1200" baseline="0"/>
          </a:p>
          <a:p>
            <a:pPr marL="0" indent="0">
              <a:buNone/>
            </a:pPr>
            <a:r>
              <a:rPr lang="en-US" sz="1200" baseline="0"/>
              <a:t>Or you can skip ahead to lecture 4, where …</a:t>
            </a:r>
            <a:endParaRPr lang="en-US" sz="1200"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315197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14</a:t>
            </a:fld>
            <a:endParaRPr lang="en-US"/>
          </a:p>
        </p:txBody>
      </p:sp>
    </p:spTree>
    <p:extLst>
      <p:ext uri="{BB962C8B-B14F-4D97-AF65-F5344CB8AC3E}">
        <p14:creationId xmlns:p14="http://schemas.microsoft.com/office/powerpoint/2010/main" val="26304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prosody? </a:t>
            </a:r>
          </a:p>
          <a:p>
            <a:endParaRPr lang="en-US" dirty="0"/>
          </a:p>
          <a:p>
            <a:r>
              <a:rPr lang="en-US" dirty="0"/>
              <a:t>In this series we’ll look at it</a:t>
            </a:r>
            <a:r>
              <a:rPr lang="en-US" baseline="0" dirty="0"/>
              <a:t> from many angles, and use several definitions. Here let’s just consider one …. </a:t>
            </a:r>
          </a:p>
          <a:p>
            <a:endParaRPr lang="en-US" baseline="0" dirty="0"/>
          </a:p>
          <a:p>
            <a:r>
              <a:rPr lang="en-US" baseline="0" dirty="0"/>
              <a:t>[break it down] </a:t>
            </a:r>
            <a:endParaRPr lang="en-US" dirty="0"/>
          </a:p>
          <a:p>
            <a:endParaRPr lang="en-US" dirty="0"/>
          </a:p>
          <a:p>
            <a:r>
              <a:rPr lang="en-US" dirty="0"/>
              <a:t>This is NOT about the prosody of poetry…. that</a:t>
            </a:r>
            <a:r>
              <a:rPr lang="en-US" baseline="0" dirty="0"/>
              <a:t> is</a:t>
            </a:r>
            <a:r>
              <a:rPr lang="en-US" dirty="0"/>
              <a:t> another meaning of “Prosody”, but not our focus here. </a:t>
            </a:r>
          </a:p>
          <a:p>
            <a:endParaRPr lang="en-US" dirty="0"/>
          </a:p>
          <a:p>
            <a:r>
              <a:rPr lang="en-US" dirty="0"/>
              <a:t>Not</a:t>
            </a:r>
            <a:r>
              <a:rPr lang="en-US" baseline="0" dirty="0"/>
              <a:t> the prosody of any specific language.</a:t>
            </a:r>
          </a:p>
          <a:p>
            <a:endParaRPr lang="en-US" baseline="0" dirty="0"/>
          </a:p>
          <a:p>
            <a:r>
              <a:rPr lang="en-US" baseline="0" dirty="0"/>
              <a:t>Not just intonation … a word on “intonation” versus “prosody”…</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19</a:t>
            </a:fld>
            <a:endParaRPr lang="en-US"/>
          </a:p>
        </p:txBody>
      </p:sp>
    </p:spTree>
    <p:extLst>
      <p:ext uri="{BB962C8B-B14F-4D97-AF65-F5344CB8AC3E}">
        <p14:creationId xmlns:p14="http://schemas.microsoft.com/office/powerpoint/2010/main" val="1976448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thru the points] </a:t>
            </a:r>
          </a:p>
          <a:p>
            <a:endParaRPr lang="en-US" dirty="0"/>
          </a:p>
          <a:p>
            <a:r>
              <a:rPr lang="en-US" dirty="0"/>
              <a:t>Well, I hope you enjoy the series.</a:t>
            </a:r>
          </a:p>
          <a:p>
            <a:endParaRPr lang="en-US" baseline="0" dirty="0"/>
          </a:p>
          <a:p>
            <a:r>
              <a:rPr lang="en-US" dirty="0"/>
              <a:t>That’s it for this lecture</a:t>
            </a:r>
            <a:r>
              <a:rPr lang="en-US" baseline="0" dirty="0"/>
              <a:t>.  I’ll see you in t</a:t>
            </a:r>
            <a:r>
              <a:rPr lang="en-US" dirty="0"/>
              <a:t>he next one:</a:t>
            </a:r>
            <a:r>
              <a:rPr lang="en-US" baseline="0" dirty="0"/>
              <a:t> Why Prosody Matters.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20</a:t>
            </a:fld>
            <a:endParaRPr lang="en-US"/>
          </a:p>
        </p:txBody>
      </p:sp>
    </p:spTree>
    <p:extLst>
      <p:ext uri="{BB962C8B-B14F-4D97-AF65-F5344CB8AC3E}">
        <p14:creationId xmlns:p14="http://schemas.microsoft.com/office/powerpoint/2010/main" val="654058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a:t>
            </a:r>
            <a:r>
              <a:rPr lang="en-US" dirty="0"/>
              <a:t>every language has two streams of information: the lexical and the prosodic. </a:t>
            </a:r>
          </a:p>
          <a:p>
            <a:endParaRPr lang="en-US" dirty="0"/>
          </a:p>
          <a:p>
            <a:r>
              <a:rPr lang="en-US" dirty="0"/>
              <a:t>The lexical stream</a:t>
            </a:r>
            <a:r>
              <a:rPr lang="en-US" baseline="0" dirty="0"/>
              <a:t> </a:t>
            </a:r>
            <a:r>
              <a:rPr lang="en-US" dirty="0"/>
              <a:t>is well-understood.  You can see these words and know what I mean.  In</a:t>
            </a:r>
            <a:r>
              <a:rPr lang="en-US" baseline="0" dirty="0"/>
              <a:t> fact, you spent many years in grade school learning all about letters and words. </a:t>
            </a:r>
          </a:p>
          <a:p>
            <a:endParaRPr lang="en-US" baseline="0" dirty="0"/>
          </a:p>
          <a:p>
            <a:r>
              <a:rPr lang="en-US" dirty="0"/>
              <a:t>The</a:t>
            </a:r>
            <a:r>
              <a:rPr lang="en-US" baseline="0" dirty="0"/>
              <a:t> prosodic stream </a:t>
            </a:r>
            <a:r>
              <a:rPr lang="en-US" dirty="0"/>
              <a:t>is seldom thought about, but often crucial.</a:t>
            </a:r>
            <a:r>
              <a:rPr lang="en-US" baseline="0" dirty="0"/>
              <a:t> </a:t>
            </a:r>
          </a:p>
          <a:p>
            <a:endParaRPr lang="en-US" baseline="0" dirty="0"/>
          </a:p>
          <a:p>
            <a:r>
              <a:rPr lang="en-US" baseline="0" dirty="0"/>
              <a:t>For example, the way I say “speech prosody” is highly informative. [say it]   From the speech signal, especially from the prosody, there’s a lot more information.  A diagram can help…</a:t>
            </a:r>
          </a:p>
          <a:p>
            <a:endParaRPr lang="en-US" baseline="0"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21</a:t>
            </a:fld>
            <a:endParaRPr lang="en-US"/>
          </a:p>
        </p:txBody>
      </p:sp>
    </p:spTree>
    <p:extLst>
      <p:ext uri="{BB962C8B-B14F-4D97-AF65-F5344CB8AC3E}">
        <p14:creationId xmlns:p14="http://schemas.microsoft.com/office/powerpoint/2010/main" val="183821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Language has two streams of information, the lexical and the prosodic.   The lexical is well-studied …</a:t>
            </a:r>
          </a:p>
          <a:p>
            <a:endParaRPr lang="en-US" baseline="0"/>
          </a:p>
          <a:p>
            <a:endParaRPr lang="en-US" baseline="0"/>
          </a:p>
          <a:p>
            <a:r>
              <a:rPr lang="en-US" baseline="0"/>
              <a:t>[click] Here </a:t>
            </a:r>
            <a:r>
              <a:rPr lang="en-US" baseline="0" dirty="0"/>
              <a:t>you see the waveform, in gray, and the black brushstrokes show some of the prosody: just the pitch and periodicity. </a:t>
            </a:r>
          </a:p>
          <a:p>
            <a:endParaRPr lang="en-US" baseline="0" dirty="0"/>
          </a:p>
          <a:p>
            <a:r>
              <a:rPr lang="en-US" baseline="0" dirty="0"/>
              <a:t>But you can already see that there’s a lot of extra information there. </a:t>
            </a:r>
          </a:p>
          <a:p>
            <a:endParaRPr lang="en-US" baseline="0" dirty="0"/>
          </a:p>
          <a:p>
            <a:r>
              <a:rPr lang="en-US" baseline="0" dirty="0"/>
              <a:t>When I say the words “Speech Prosody” like this, you can hear my feelings about this topic (positive, in awe) …  something about my stance (serious, intending to teach), … and a few more things I didn’t particularly intend to convey, like my approximate age and </a:t>
            </a:r>
            <a:r>
              <a:rPr lang="en-US" baseline="0"/>
              <a:t>my  level of alertness.</a:t>
            </a:r>
            <a:endParaRPr lang="en-US" baseline="0" dirty="0"/>
          </a:p>
          <a:p>
            <a:endParaRPr lang="en-US" baseline="0" dirty="0"/>
          </a:p>
          <a:p>
            <a:r>
              <a:rPr lang="en-US" baseline="0" dirty="0"/>
              <a:t>That’s a lot of information!  How is it all packed in?  How do people use prosody do all these things … and thereby communicate successfully</a:t>
            </a:r>
            <a:r>
              <a:rPr lang="en-US" baseline="0"/>
              <a:t>?  Stay tuned!</a:t>
            </a:r>
            <a:endParaRPr lang="en-US" baseline="0"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3258625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is prosody</a:t>
            </a:r>
            <a:r>
              <a:rPr lang="en-US"/>
              <a:t>?   We won’t give a hard definition, since we’re taking a very inclusive view. [click]</a:t>
            </a:r>
          </a:p>
          <a:p>
            <a:pPr marL="171450" indent="-171450">
              <a:buFontTx/>
              <a:buChar char="-"/>
            </a:pPr>
            <a:r>
              <a:rPr lang="en-US"/>
              <a:t>Musical aspects.  Sometimes operationalized as “melody and rhythm”, but here we’ll focus on the lower-level components. [click]  Now, there are lots of things that pattern with these [click] in particular [click] voice quality parameters, such as … . </a:t>
            </a:r>
          </a:p>
          <a:p>
            <a:pPr marL="171450" indent="-171450">
              <a:buFontTx/>
              <a:buChar char="-"/>
            </a:pPr>
            <a:r>
              <a:rPr lang="en-US"/>
              <a:t>In terms of production, all of these things involve things beyond familiar phonetic generators of the tongue and the lips, [click] so we can refer to as throat-generated aspects. </a:t>
            </a:r>
          </a:p>
          <a:p>
            <a:pPr marL="171450" indent="-171450">
              <a:buFontTx/>
              <a:buChar char="-"/>
            </a:pPr>
            <a:r>
              <a:rPr lang="en-US"/>
              <a:t>If we think about functions [click]  these are what makes speech more than text … the extra information that can be conveyed includes [click].  Also in here, with the exact location depending on the language are [click] tone and stress. </a:t>
            </a:r>
          </a:p>
          <a:p>
            <a:pPr marL="171450" indent="-171450">
              <a:buFontTx/>
              <a:buChar char="-"/>
            </a:pPr>
            <a:r>
              <a:rPr lang="en-US"/>
              <a:t>And then we have articulatory reduction [click] which patterns with the other things, even if, it only matches the “non-textual” definition.  </a:t>
            </a:r>
            <a:endParaRPr lang="en-US" dirty="0"/>
          </a:p>
          <a:p>
            <a:r>
              <a:rPr lang="en-US"/>
              <a:t>So, that’s a lot of things to cover!  All related, in various ways, and all studied under the umbrella of Speech Prosody.  </a:t>
            </a:r>
            <a:endParaRPr lang="en-US" dirty="0"/>
          </a:p>
          <a:p>
            <a:endParaRPr lang="en-US"/>
          </a:p>
          <a:p>
            <a:r>
              <a:rPr lang="en-US"/>
              <a:t>But we’re not covering just anything … in particular, the word “prosody” is also used to describe aspects of poetry, but that’s beyond the scope here. </a:t>
            </a:r>
            <a:endParaRPr lang="en-US" dirty="0"/>
          </a:p>
          <a:p>
            <a:endParaRPr lang="en-US" dirty="0"/>
          </a:p>
          <a:p>
            <a:r>
              <a:rPr lang="en-US" dirty="0"/>
              <a:t>Also</a:t>
            </a:r>
            <a:r>
              <a:rPr lang="en-US"/>
              <a:t>, our aim is not to cover t</a:t>
            </a:r>
            <a:r>
              <a:rPr lang="en-US" baseline="0"/>
              <a:t>he </a:t>
            </a:r>
            <a:r>
              <a:rPr lang="en-US" baseline="0" dirty="0"/>
              <a:t>prosody of any specific language.  But we will have lots of examples .. Mostly from English.</a:t>
            </a:r>
          </a:p>
          <a:p>
            <a:endParaRPr lang="en-US" baseline="0"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28828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a:p>
          <a:p>
            <a:pPr marL="0" indent="0">
              <a:buNone/>
            </a:pPr>
            <a:endParaRPr lang="en-US" sz="1200" dirty="0"/>
          </a:p>
          <a:p>
            <a:pPr marL="0" indent="0">
              <a:buNone/>
            </a:pPr>
            <a:r>
              <a:rPr lang="en-US" sz="1200" dirty="0"/>
              <a:t> Okay, here</a:t>
            </a:r>
            <a:r>
              <a:rPr lang="en-US" sz="1200" baseline="0" dirty="0"/>
              <a:t> are the topics we will be covering. </a:t>
            </a:r>
            <a:endParaRPr lang="en-US" sz="1200"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282699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1800"/>
              </a:spcBef>
            </a:pPr>
            <a:r>
              <a:rPr lang="en-US" sz="1200" dirty="0"/>
              <a:t>One major topic is the functions of prosody.</a:t>
            </a:r>
          </a:p>
          <a:p>
            <a:pPr>
              <a:spcBef>
                <a:spcPts val="1800"/>
              </a:spcBef>
            </a:pPr>
            <a:r>
              <a:rPr lang="en-US" sz="1200" dirty="0"/>
              <a:t>- We’ll start with the relatively</a:t>
            </a:r>
            <a:r>
              <a:rPr lang="en-US" sz="1200" baseline="0" dirty="0"/>
              <a:t> familiar [click]….  Aspects like the stress patterns in English, tone in Mandarin, contours and melodies.  Other phonological phenomena.   [click]</a:t>
            </a:r>
          </a:p>
          <a:p>
            <a:pPr marL="0" indent="0">
              <a:spcBef>
                <a:spcPts val="1800"/>
              </a:spcBef>
              <a:buFontTx/>
              <a:buNone/>
            </a:pPr>
            <a:r>
              <a:rPr lang="en-US" sz="1200" baseline="0" dirty="0"/>
              <a:t>- Then the less-well known….</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sz="1200" dirty="0"/>
              <a:t>--</a:t>
            </a:r>
            <a:r>
              <a:rPr lang="en-US" sz="1200" baseline="0" dirty="0"/>
              <a:t>  </a:t>
            </a:r>
            <a:r>
              <a:rPr lang="en-US" sz="1200" dirty="0"/>
              <a:t>How prosody connects directly to our visceral emotions, but is</a:t>
            </a:r>
            <a:r>
              <a:rPr lang="en-US" sz="1200" baseline="0" dirty="0"/>
              <a:t> also often deliberately controlled to achieve nuances.</a:t>
            </a:r>
          </a:p>
          <a:p>
            <a:pPr marL="0" indent="0">
              <a:spcBef>
                <a:spcPts val="1800"/>
              </a:spcBef>
              <a:buFontTx/>
              <a:buNone/>
            </a:pPr>
            <a:r>
              <a:rPr lang="en-US" sz="1200" baseline="0" dirty="0"/>
              <a:t>-- For example, t</a:t>
            </a:r>
            <a:r>
              <a:rPr lang="en-US" sz="1200" dirty="0"/>
              <a:t>he prosody of sincere praise; </a:t>
            </a:r>
          </a:p>
          <a:p>
            <a:pPr marL="0" indent="0">
              <a:spcBef>
                <a:spcPts val="1800"/>
              </a:spcBef>
              <a:buFontTx/>
              <a:buNone/>
            </a:pPr>
            <a:r>
              <a:rPr lang="en-US" sz="1200" dirty="0"/>
              <a:t>--- for example </a:t>
            </a:r>
            <a:r>
              <a:rPr lang="en-US" sz="1200" baseline="0" dirty="0"/>
              <a:t>p</a:t>
            </a:r>
            <a:r>
              <a:rPr lang="en-US" sz="1200" dirty="0"/>
              <a:t>oliteness via a half-syllable pitch peak shift.</a:t>
            </a:r>
          </a:p>
          <a:p>
            <a:pPr marL="0" indent="0">
              <a:spcBef>
                <a:spcPts val="1800"/>
              </a:spcBef>
              <a:buFontTx/>
              <a:buNone/>
            </a:pPr>
            <a:r>
              <a:rPr lang="en-US" sz="1200" dirty="0"/>
              <a:t>We’ll see how prosody can be misunderstood, with some</a:t>
            </a:r>
            <a:r>
              <a:rPr lang="en-US" sz="1200" baseline="0" dirty="0"/>
              <a:t> real-life examples, including a clash-of-cultures case.   And why prosodic misunderstandings can get really serious.</a:t>
            </a:r>
            <a:endParaRPr lang="en-US" sz="1200" dirty="0"/>
          </a:p>
          <a:p>
            <a:pPr>
              <a:spcBef>
                <a:spcPts val="1800"/>
              </a:spcBef>
            </a:pPr>
            <a:endParaRPr lang="en-US" sz="1200"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sz="1200" baseline="0" dirty="0"/>
              <a:t>We’ll also cover, how prosody is </a:t>
            </a:r>
            <a:r>
              <a:rPr lang="en-US" sz="1200" dirty="0"/>
              <a:t>unlike everything else in language.</a:t>
            </a:r>
          </a:p>
          <a:p>
            <a:pPr>
              <a:spcBef>
                <a:spcPts val="1800"/>
              </a:spcBef>
            </a:pPr>
            <a:endParaRPr lang="en-US" sz="120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3503384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en-US" sz="1200" dirty="0"/>
              <a:t>Another major</a:t>
            </a:r>
            <a:r>
              <a:rPr lang="en-US" sz="1200" baseline="0" dirty="0"/>
              <a:t> topic is </a:t>
            </a:r>
            <a:r>
              <a:rPr lang="en-US" sz="1200" dirty="0"/>
              <a:t>technology</a:t>
            </a:r>
            <a:r>
              <a:rPr lang="en-US" sz="1200" baseline="0" dirty="0"/>
              <a:t> and applications. </a:t>
            </a:r>
          </a:p>
          <a:p>
            <a:pPr>
              <a:spcBef>
                <a:spcPts val="1800"/>
              </a:spcBef>
            </a:pPr>
            <a:endParaRPr lang="en-US" sz="1200" baseline="0" dirty="0"/>
          </a:p>
          <a:p>
            <a:pPr>
              <a:spcBef>
                <a:spcPts val="1800"/>
              </a:spcBef>
            </a:pPr>
            <a:r>
              <a:rPr lang="en-US" sz="1200" baseline="0" dirty="0"/>
              <a:t>We will provide a high-level overview.  No algorithms or download instructions.  But we will explain how the technology works, and lay out some of the choices for developers ---  for example [click] regarding Feature set issues: which to select  for machine learning … and a little on models, for example, why transformers are effective for prosody.  </a:t>
            </a:r>
            <a:endParaRPr lang="en-US" sz="1200" dirty="0"/>
          </a:p>
          <a:p>
            <a:pPr>
              <a:spcBef>
                <a:spcPts val="1800"/>
              </a:spcBef>
            </a:pPr>
            <a:endParaRPr lang="en-US" sz="1200" dirty="0"/>
          </a:p>
          <a:p>
            <a:pPr>
              <a:spcBef>
                <a:spcPts val="1800"/>
              </a:spcBef>
            </a:pPr>
            <a:r>
              <a:rPr lang="en-US" sz="1200" dirty="0"/>
              <a:t>And we’ll review the state of the art.  Today there are some </a:t>
            </a:r>
            <a:r>
              <a:rPr lang="en-US" sz="1200" baseline="0" dirty="0"/>
              <a:t>things that </a:t>
            </a:r>
            <a:r>
              <a:rPr lang="en-US" sz="1200" dirty="0"/>
              <a:t>computers can do better than people, involving prosody.  But also things that any 3-year</a:t>
            </a:r>
            <a:r>
              <a:rPr lang="en-US" sz="1200" baseline="0" dirty="0"/>
              <a:t> old can, like be charming, or get people to help him, in ways that no program yet can. </a:t>
            </a:r>
            <a:endParaRPr lang="en-US" sz="1200" dirty="0"/>
          </a:p>
          <a:p>
            <a:pPr marL="0" indent="0">
              <a:buNone/>
            </a:pPr>
            <a:endParaRPr lang="en-US" sz="1200" dirty="0"/>
          </a:p>
          <a:p>
            <a:pPr marL="0" indent="0">
              <a:buNone/>
            </a:pPr>
            <a:endParaRPr lang="en-US" sz="1200" dirty="0"/>
          </a:p>
          <a:p>
            <a:pPr marL="0" indent="0">
              <a:buNone/>
            </a:pPr>
            <a:r>
              <a:rPr lang="en-US" sz="1200" dirty="0"/>
              <a:t> </a:t>
            </a:r>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58357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1800"/>
              </a:spcBef>
            </a:pPr>
            <a:r>
              <a:rPr lang="en-US" sz="1200" dirty="0"/>
              <a:t>The third major topic is the fundamentals,</a:t>
            </a:r>
            <a:r>
              <a:rPr lang="en-US" sz="1200" baseline="0" dirty="0"/>
              <a:t> and </a:t>
            </a:r>
            <a:r>
              <a:rPr lang="en-US" sz="1200" baseline="0"/>
              <a:t>that’s what we’ll cover first. </a:t>
            </a:r>
            <a:r>
              <a:rPr lang="en-US" sz="1200"/>
              <a:t>  </a:t>
            </a:r>
            <a:r>
              <a:rPr lang="en-US" sz="1200" dirty="0"/>
              <a:t>What is prosody?  How is it produced?  (spoiler</a:t>
            </a:r>
            <a:r>
              <a:rPr lang="en-US" sz="1200" baseline="0" dirty="0"/>
              <a:t> alert, using special hardware in the throat)  </a:t>
            </a:r>
            <a:r>
              <a:rPr lang="en-US" sz="1200" dirty="0"/>
              <a:t>How is it perceived?  (spoiler alert, special hardware in the ear, plus</a:t>
            </a:r>
            <a:r>
              <a:rPr lang="en-US" sz="1200" baseline="0" dirty="0"/>
              <a:t> of course the role of the brain)   </a:t>
            </a:r>
            <a:r>
              <a:rPr lang="en-US" sz="1200" dirty="0"/>
              <a:t>How can we measure it and visualize it?  </a:t>
            </a:r>
          </a:p>
          <a:p>
            <a:pPr>
              <a:spcBef>
                <a:spcPts val="1800"/>
              </a:spcBef>
            </a:pPr>
            <a:endParaRPr lang="en-US" sz="1200" baseline="0" dirty="0"/>
          </a:p>
          <a:p>
            <a:pPr>
              <a:spcBef>
                <a:spcPts val="1800"/>
              </a:spcBef>
            </a:pPr>
            <a:r>
              <a:rPr lang="en-US" sz="1200" baseline="0" dirty="0"/>
              <a:t>There’s a paradox here: prosody is very important, yet it’s very hard to perceive.  [resolve the contradiction]  </a:t>
            </a:r>
          </a:p>
          <a:p>
            <a:pPr>
              <a:spcBef>
                <a:spcPts val="1800"/>
              </a:spcBef>
            </a:pPr>
            <a:endParaRPr lang="en-US" sz="1200" baseline="0" dirty="0"/>
          </a:p>
          <a:p>
            <a:pPr>
              <a:spcBef>
                <a:spcPts val="1800"/>
              </a:spcBef>
            </a:pPr>
            <a:r>
              <a:rPr lang="en-US" sz="1200" baseline="0" dirty="0"/>
              <a:t>Skill-building. It’s not just facts; you want to be able to hear these things, and produce them, and discuss them.</a:t>
            </a:r>
          </a:p>
          <a:p>
            <a:pPr>
              <a:spcBef>
                <a:spcPts val="1800"/>
              </a:spcBef>
            </a:pPr>
            <a:endParaRPr lang="en-US" sz="1200" baseline="0"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sz="1200" baseline="0" dirty="0"/>
              <a:t>For all these topics … we’ll give a pretty comprehensive</a:t>
            </a:r>
            <a:r>
              <a:rPr lang="en-US" sz="1200" baseline="0"/>
              <a:t>, entry-level, guided tour.   </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sz="1200" baseline="0"/>
              <a:t>For </a:t>
            </a:r>
            <a:r>
              <a:rPr lang="en-US" sz="1200" baseline="0" dirty="0"/>
              <a:t>those wanting more</a:t>
            </a:r>
            <a:r>
              <a:rPr lang="en-US" sz="1200" baseline="0"/>
              <a:t>, in the final lecture we’ll give some pointers to other resources. </a:t>
            </a:r>
            <a:endParaRPr lang="en-US" sz="1200" baseline="0" dirty="0"/>
          </a:p>
          <a:p>
            <a:pPr>
              <a:spcBef>
                <a:spcPts val="1800"/>
              </a:spcBef>
            </a:pPr>
            <a:endParaRPr lang="en-US" sz="1200"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199715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800"/>
              </a:spcBef>
            </a:pPr>
            <a:r>
              <a:rPr lang="en-US" sz="1200" dirty="0"/>
              <a:t>And all that content will be sandwiched between the intro and the outro.  </a:t>
            </a:r>
            <a:endParaRPr lang="en-US" sz="1200" baseline="0" dirty="0"/>
          </a:p>
          <a:p>
            <a:pPr>
              <a:spcBef>
                <a:spcPts val="1800"/>
              </a:spcBef>
            </a:pPr>
            <a:endParaRPr lang="en-US" sz="1200" baseline="0" dirty="0"/>
          </a:p>
          <a:p>
            <a:pPr>
              <a:spcBef>
                <a:spcPts val="1800"/>
              </a:spcBef>
            </a:pPr>
            <a:r>
              <a:rPr lang="en-US" sz="1200" dirty="0"/>
              <a:t>In the outro… </a:t>
            </a:r>
            <a:r>
              <a:rPr lang="en-US" sz="1200" baseline="0" dirty="0"/>
              <a:t> [click]</a:t>
            </a:r>
            <a:endParaRPr lang="en-US" sz="1200" dirty="0"/>
          </a:p>
          <a:p>
            <a:pPr marL="171450" indent="-171450">
              <a:spcBef>
                <a:spcPts val="1800"/>
              </a:spcBef>
              <a:buFontTx/>
              <a:buChar char="-"/>
            </a:pPr>
            <a:r>
              <a:rPr lang="en-US" sz="1200" baseline="0" dirty="0"/>
              <a:t>Historical perspectives: </a:t>
            </a:r>
            <a:r>
              <a:rPr lang="en-US" sz="1200" dirty="0"/>
              <a:t>How it’s been misunderstood, in some critical ways, for five centuries,</a:t>
            </a:r>
            <a:r>
              <a:rPr lang="en-US" sz="1200" baseline="0" dirty="0"/>
              <a:t> and how we’re now arriving at a better understanding, but still need to work to escape entirely. </a:t>
            </a:r>
          </a:p>
          <a:p>
            <a:pPr marL="171450" indent="-171450">
              <a:spcBef>
                <a:spcPts val="1800"/>
              </a:spcBef>
              <a:buFontTx/>
              <a:buChar char="-"/>
            </a:pPr>
            <a:r>
              <a:rPr lang="en-US" sz="1200" baseline="0" dirty="0"/>
              <a:t>Teaching: why it’s important, why it’s hard, some techniques that can help</a:t>
            </a:r>
          </a:p>
          <a:p>
            <a:pPr marL="171450" indent="-171450">
              <a:spcBef>
                <a:spcPts val="1800"/>
              </a:spcBef>
              <a:buFontTx/>
              <a:buChar char="-"/>
            </a:pPr>
            <a:r>
              <a:rPr lang="en-US" sz="1200" baseline="0" dirty="0"/>
              <a:t> and a conclusion</a:t>
            </a:r>
          </a:p>
          <a:p>
            <a:pPr marL="0" indent="0">
              <a:spcBef>
                <a:spcPts val="1800"/>
              </a:spcBef>
              <a:buFontTx/>
              <a:buNone/>
            </a:pPr>
            <a:r>
              <a:rPr lang="en-US" sz="1200" baseline="0" dirty="0"/>
              <a:t>The intro [click] … after this lecture, we’ll talk about why prosody matters in the next lecture, and then the applications overview. </a:t>
            </a:r>
            <a:endParaRPr lang="en-US" sz="1200" dirty="0"/>
          </a:p>
          <a:p>
            <a:pPr marL="0" indent="0">
              <a:buNone/>
            </a:pPr>
            <a:endParaRPr lang="en-US" sz="1200" dirty="0"/>
          </a:p>
          <a:p>
            <a:pPr marL="0" indent="0">
              <a:buNone/>
            </a:pPr>
            <a:endParaRPr lang="en-US" sz="1200" dirty="0"/>
          </a:p>
          <a:p>
            <a:pPr marL="0" indent="0">
              <a:buNone/>
            </a:pPr>
            <a:r>
              <a:rPr lang="en-US" sz="1200" dirty="0"/>
              <a:t> </a:t>
            </a:r>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215786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[for each, describe the group</a:t>
            </a:r>
            <a:r>
              <a:rPr lang="en-US" baseline="0" dirty="0"/>
              <a:t> in a way to appeal to those who identify with it.  Then say why they should care.  Then say how this tutorial can help]   </a:t>
            </a:r>
          </a:p>
          <a:p>
            <a:r>
              <a:rPr lang="en-US" dirty="0"/>
              <a:t>Students: prosody belongs not just in phonetics, and not just in pragmatics, etc.,… but as a result, it never gets properly covered in any class. </a:t>
            </a:r>
            <a:r>
              <a:rPr lang="en-US" b="1" dirty="0"/>
              <a:t>Here we give 3 hours worth of the key information we wish we’d been taught as </a:t>
            </a:r>
            <a:r>
              <a:rPr lang="en-US" b="1"/>
              <a:t>students.</a:t>
            </a:r>
            <a:r>
              <a:rPr lang="en-US" baseline="0"/>
              <a:t> </a:t>
            </a:r>
            <a:endParaRPr lang="en-US" dirty="0"/>
          </a:p>
          <a:p>
            <a:endParaRPr lang="en-US" dirty="0"/>
          </a:p>
          <a:p>
            <a:r>
              <a:rPr lang="en-US" dirty="0"/>
              <a:t>Engineers: We designed this tutorial to help engineers, but we won’t be presenting any machine learning algorithms.  We will mention transformers, end-to-end models, and deep learning, but only to explain what aspects of prosody make such models suitable, and when they’re not.  </a:t>
            </a:r>
          </a:p>
          <a:p>
            <a:endParaRPr lang="en-US" dirty="0"/>
          </a:p>
          <a:p>
            <a:r>
              <a:rPr lang="en-US" dirty="0"/>
              <a:t>Scientists: With increasing interest in language in real life, beyond made-up sentences and tightly controlled in-laboratory recordings, the importance of prosody is becoming evident.  While </a:t>
            </a:r>
            <a:r>
              <a:rPr lang="en-US" dirty="0" err="1"/>
              <a:t>prosodists</a:t>
            </a:r>
            <a:r>
              <a:rPr lang="en-US" dirty="0"/>
              <a:t> know what’s new, those in allied fields often do not .</a:t>
            </a:r>
          </a:p>
          <a:p>
            <a:endParaRPr lang="en-US" dirty="0"/>
          </a:p>
          <a:p>
            <a:r>
              <a:rPr lang="en-US" dirty="0"/>
              <a:t>Teachers and Clinicians:  It</a:t>
            </a:r>
            <a:r>
              <a:rPr lang="en-US" baseline="0" dirty="0"/>
              <a:t> would be great if everyone was a good communicator, fully adept at prosody.  And if they aren’t, if we could help them.  This is possible, sometimes, but u</a:t>
            </a:r>
            <a:r>
              <a:rPr lang="en-US" dirty="0"/>
              <a:t>nfortunately existing resources (textbooks, other </a:t>
            </a:r>
            <a:r>
              <a:rPr lang="en-US" dirty="0" err="1"/>
              <a:t>Youtube</a:t>
            </a:r>
            <a:r>
              <a:rPr lang="en-US" dirty="0"/>
              <a:t> resources) are spotty and often dated.   We aim to … </a:t>
            </a:r>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270782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04367"/>
          </a:xfrm>
          <a:prstGeom prst="rect">
            <a:avLst/>
          </a:prstGeom>
        </p:spPr>
        <p:txBody>
          <a:bodyPr wrap="square">
            <a:spAutoFit/>
          </a:bodyPr>
          <a:lstStyle/>
          <a:p>
            <a:pPr>
              <a:lnSpc>
                <a:spcPct val="140000"/>
              </a:lnSpc>
            </a:pPr>
            <a:r>
              <a:rPr lang="en-US" sz="5400" b="1"/>
              <a:t>Prosody </a:t>
            </a:r>
          </a:p>
          <a:p>
            <a:pPr>
              <a:lnSpc>
                <a:spcPct val="140000"/>
              </a:lnSpc>
            </a:pPr>
            <a:r>
              <a:rPr lang="en-US" sz="3400" b="1"/>
              <a:t>- Models, Methods, and Applications -</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1012" y="2645193"/>
            <a:ext cx="5173560" cy="1114408"/>
          </a:xfrm>
          <a:prstGeom prst="rect">
            <a:avLst/>
          </a:prstGeom>
        </p:spPr>
        <p:txBody>
          <a:bodyPr wrap="square">
            <a:spAutoFit/>
          </a:bodyPr>
          <a:lstStyle/>
          <a:p>
            <a:pPr>
              <a:lnSpc>
                <a:spcPct val="200000"/>
              </a:lnSpc>
            </a:pPr>
            <a:r>
              <a:rPr lang="en-US" b="1"/>
              <a:t>Nigel G. Ward</a:t>
            </a:r>
            <a:r>
              <a:rPr lang="en-US"/>
              <a:t>, University </a:t>
            </a:r>
            <a:r>
              <a:rPr lang="en-US" dirty="0"/>
              <a:t>of Texas at </a:t>
            </a:r>
            <a:r>
              <a:rPr lang="en-US"/>
              <a:t>El Paso</a:t>
            </a:r>
          </a:p>
          <a:p>
            <a:pPr>
              <a:lnSpc>
                <a:spcPct val="20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2961189"/>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2961189"/>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1026" name="Picture 2">
            <a:extLst>
              <a:ext uri="{FF2B5EF4-FFF2-40B4-BE49-F238E27FC236}">
                <a16:creationId xmlns:a16="http://schemas.microsoft.com/office/drawing/2014/main" id="{B792CD19-AE62-BA81-1008-769666FAD23A}"/>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99644" y="5066669"/>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5693"/>
      </p:ext>
    </p:extLst>
  </p:cSld>
  <p:clrMapOvr>
    <a:masterClrMapping/>
  </p:clrMapOvr>
  <mc:AlternateContent xmlns:mc="http://schemas.openxmlformats.org/markup-compatibility/2006" xmlns:p14="http://schemas.microsoft.com/office/powerpoint/2010/main">
    <mc:Choice Requires="p14">
      <p:transition spd="slow" p14:dur="2000" advTm="20486"/>
    </mc:Choice>
    <mc:Fallback xmlns="">
      <p:transition spd="slow" advTm="204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9882"/>
            <a:ext cx="8229600" cy="1143000"/>
          </a:xfrm>
        </p:spPr>
        <p:txBody>
          <a:bodyPr/>
          <a:lstStyle/>
          <a:p>
            <a:pPr algn="l"/>
            <a:r>
              <a:rPr lang="en-US" dirty="0"/>
              <a:t>Intended Audiences</a:t>
            </a:r>
          </a:p>
        </p:txBody>
      </p:sp>
      <p:sp>
        <p:nvSpPr>
          <p:cNvPr id="3" name="Content Placeholder 2"/>
          <p:cNvSpPr>
            <a:spLocks noGrp="1"/>
          </p:cNvSpPr>
          <p:nvPr>
            <p:ph idx="1"/>
          </p:nvPr>
        </p:nvSpPr>
        <p:spPr>
          <a:xfrm>
            <a:off x="1539088" y="1579829"/>
            <a:ext cx="7722607" cy="4132907"/>
          </a:xfrm>
        </p:spPr>
        <p:txBody>
          <a:bodyPr/>
          <a:lstStyle/>
          <a:p>
            <a:pPr marL="0" indent="0">
              <a:buNone/>
            </a:pPr>
            <a:r>
              <a:rPr lang="en-US" sz="2800"/>
              <a:t>	  </a:t>
            </a:r>
            <a:r>
              <a:rPr lang="en-US" sz="1800"/>
              <a:t>(of computational linguistics, of phonetics, of English …)</a:t>
            </a:r>
          </a:p>
          <a:p>
            <a:pPr marL="0" indent="0">
              <a:buNone/>
            </a:pPr>
            <a:r>
              <a:rPr lang="en-US" sz="2800"/>
              <a:t>	  </a:t>
            </a:r>
            <a:r>
              <a:rPr lang="en-US" sz="1800"/>
              <a:t>(building dialog systems, translation systems … )</a:t>
            </a:r>
          </a:p>
          <a:p>
            <a:pPr marL="0" indent="0">
              <a:buNone/>
            </a:pPr>
            <a:r>
              <a:rPr lang="en-US" sz="2800"/>
              <a:t>	  </a:t>
            </a:r>
            <a:r>
              <a:rPr lang="en-US" sz="1800" dirty="0"/>
              <a:t>(linguists, psycholinguists, neuroscientists, sociolinguists …)</a:t>
            </a:r>
          </a:p>
          <a:p>
            <a:pPr marL="0" indent="0">
              <a:buNone/>
            </a:pPr>
            <a:r>
              <a:rPr lang="en-US" sz="2800"/>
              <a:t>	  </a:t>
            </a:r>
            <a:r>
              <a:rPr lang="en-US" sz="1800" dirty="0"/>
              <a:t>(of English, of other languages, of communications …) </a:t>
            </a:r>
          </a:p>
          <a:p>
            <a:pPr marL="0" indent="0">
              <a:buNone/>
            </a:pPr>
            <a:r>
              <a:rPr lang="en-US" sz="2800"/>
              <a:t>	  </a:t>
            </a:r>
            <a:r>
              <a:rPr lang="en-US" sz="1800" dirty="0"/>
              <a:t>(for diagnosis, design of interventions …)</a:t>
            </a:r>
          </a:p>
          <a:p>
            <a:endParaRPr lang="en-US" sz="3600" dirty="0"/>
          </a:p>
          <a:p>
            <a:pPr marL="0" indent="0">
              <a:buNone/>
            </a:pPr>
            <a:r>
              <a:rPr lang="en-US" sz="1800"/>
              <a:t>	who’s </a:t>
            </a:r>
            <a:r>
              <a:rPr lang="en-US" sz="1800" dirty="0"/>
              <a:t>fascinated by how language works</a:t>
            </a:r>
            <a:r>
              <a:rPr lang="en-US" sz="1800"/>
              <a:t>, or</a:t>
            </a:r>
          </a:p>
          <a:p>
            <a:pPr marL="0" indent="0">
              <a:spcBef>
                <a:spcPts val="1200"/>
              </a:spcBef>
              <a:buNone/>
            </a:pPr>
            <a:r>
              <a:rPr lang="en-US" sz="1800">
                <a:cs typeface="+mn-cs"/>
              </a:rPr>
              <a:t>	who </a:t>
            </a:r>
            <a:r>
              <a:rPr lang="en-US" sz="1800" dirty="0">
                <a:cs typeface="+mn-cs"/>
              </a:rPr>
              <a:t>wants to communicate more effectively </a:t>
            </a:r>
          </a:p>
        </p:txBody>
      </p:sp>
      <p:sp>
        <p:nvSpPr>
          <p:cNvPr id="4" name="Content Placeholder 2">
            <a:extLst>
              <a:ext uri="{FF2B5EF4-FFF2-40B4-BE49-F238E27FC236}">
                <a16:creationId xmlns:a16="http://schemas.microsoft.com/office/drawing/2014/main" id="{7BF2B42E-84B9-4825-3133-2DD59AB67B47}"/>
              </a:ext>
            </a:extLst>
          </p:cNvPr>
          <p:cNvSpPr txBox="1">
            <a:spLocks/>
          </p:cNvSpPr>
          <p:nvPr/>
        </p:nvSpPr>
        <p:spPr bwMode="auto">
          <a:xfrm>
            <a:off x="457199" y="1579830"/>
            <a:ext cx="2639086" cy="37967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r>
              <a:rPr lang="en-US" sz="2800" kern="0"/>
              <a:t>Students  </a:t>
            </a:r>
            <a:endParaRPr lang="en-US" sz="1800" kern="0"/>
          </a:p>
          <a:p>
            <a:r>
              <a:rPr lang="en-US" sz="2800" kern="0"/>
              <a:t>Engineers  </a:t>
            </a:r>
            <a:endParaRPr lang="en-US" sz="1800" kern="0"/>
          </a:p>
          <a:p>
            <a:r>
              <a:rPr lang="en-US" sz="2800" kern="0"/>
              <a:t>Scientists  </a:t>
            </a:r>
            <a:r>
              <a:rPr lang="en-US" sz="1800" kern="0"/>
              <a:t> </a:t>
            </a:r>
          </a:p>
          <a:p>
            <a:r>
              <a:rPr lang="en-US" sz="2800" kern="0"/>
              <a:t>Teachers  </a:t>
            </a:r>
            <a:r>
              <a:rPr lang="en-US" sz="1800" kern="0"/>
              <a:t> </a:t>
            </a:r>
          </a:p>
          <a:p>
            <a:r>
              <a:rPr lang="en-US" sz="2800" kern="0"/>
              <a:t>Clinicians  </a:t>
            </a:r>
            <a:r>
              <a:rPr lang="en-US" sz="1800" kern="0"/>
              <a:t> </a:t>
            </a:r>
          </a:p>
          <a:p>
            <a:endParaRPr lang="en-US" sz="2800" kern="0"/>
          </a:p>
          <a:p>
            <a:r>
              <a:rPr lang="en-US" sz="2800" kern="0"/>
              <a:t>Anyone</a:t>
            </a:r>
            <a:endParaRPr lang="en-US" sz="1800" kern="0" dirty="0"/>
          </a:p>
        </p:txBody>
      </p:sp>
    </p:spTree>
    <p:extLst>
      <p:ext uri="{BB962C8B-B14F-4D97-AF65-F5344CB8AC3E}">
        <p14:creationId xmlns:p14="http://schemas.microsoft.com/office/powerpoint/2010/main" val="714027862"/>
      </p:ext>
    </p:extLst>
  </p:cSld>
  <p:clrMapOvr>
    <a:masterClrMapping/>
  </p:clrMapOvr>
  <mc:AlternateContent xmlns:mc="http://schemas.openxmlformats.org/markup-compatibility/2006" xmlns:p14="http://schemas.microsoft.com/office/powerpoint/2010/main">
    <mc:Choice Requires="p14">
      <p:transition spd="slow" p14:dur="2000" advTm="112911"/>
    </mc:Choice>
    <mc:Fallback xmlns="">
      <p:transition spd="slow" advTm="112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670E-ECF9-4D0A-9780-54735558118D}"/>
              </a:ext>
            </a:extLst>
          </p:cNvPr>
          <p:cNvSpPr>
            <a:spLocks noGrp="1"/>
          </p:cNvSpPr>
          <p:nvPr>
            <p:ph type="title"/>
          </p:nvPr>
        </p:nvSpPr>
        <p:spPr>
          <a:xfrm>
            <a:off x="457200" y="149900"/>
            <a:ext cx="8229600" cy="1143000"/>
          </a:xfrm>
        </p:spPr>
        <p:txBody>
          <a:bodyPr/>
          <a:lstStyle/>
          <a:p>
            <a:pPr algn="l"/>
            <a:r>
              <a:rPr lang="en-US" dirty="0"/>
              <a:t>Your Instructors</a:t>
            </a:r>
          </a:p>
        </p:txBody>
      </p:sp>
      <p:sp>
        <p:nvSpPr>
          <p:cNvPr id="3" name="Content Placeholder 2">
            <a:extLst>
              <a:ext uri="{FF2B5EF4-FFF2-40B4-BE49-F238E27FC236}">
                <a16:creationId xmlns:a16="http://schemas.microsoft.com/office/drawing/2014/main" id="{39D7392B-3697-4681-9D10-B285D8EC7468}"/>
              </a:ext>
            </a:extLst>
          </p:cNvPr>
          <p:cNvSpPr>
            <a:spLocks noGrp="1"/>
          </p:cNvSpPr>
          <p:nvPr>
            <p:ph idx="1"/>
          </p:nvPr>
        </p:nvSpPr>
        <p:spPr>
          <a:xfrm>
            <a:off x="685172" y="5021880"/>
            <a:ext cx="2465110" cy="367244"/>
          </a:xfrm>
        </p:spPr>
        <p:txBody>
          <a:bodyPr/>
          <a:lstStyle/>
          <a:p>
            <a:pPr marL="0" indent="0" algn="ctr">
              <a:buNone/>
            </a:pPr>
            <a:r>
              <a:rPr lang="en-US" sz="2400" dirty="0"/>
              <a:t>Nigel G. Ward</a:t>
            </a:r>
          </a:p>
        </p:txBody>
      </p:sp>
      <p:pic>
        <p:nvPicPr>
          <p:cNvPr id="1026" name="Picture 2" descr="t5">
            <a:extLst>
              <a:ext uri="{FF2B5EF4-FFF2-40B4-BE49-F238E27FC236}">
                <a16:creationId xmlns:a16="http://schemas.microsoft.com/office/drawing/2014/main" id="{11675303-314B-4FDD-847C-5246A3F7F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04" y="1292900"/>
            <a:ext cx="5715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07DF4BD-AA55-44E1-966F-909341B056D2}"/>
              </a:ext>
            </a:extLst>
          </p:cNvPr>
          <p:cNvSpPr txBox="1">
            <a:spLocks/>
          </p:cNvSpPr>
          <p:nvPr/>
        </p:nvSpPr>
        <p:spPr bwMode="auto">
          <a:xfrm>
            <a:off x="3310538" y="5021880"/>
            <a:ext cx="2894029" cy="6740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gn="ctr">
              <a:buFontTx/>
              <a:buNone/>
            </a:pPr>
            <a:r>
              <a:rPr lang="en-US" sz="2400" kern="0" dirty="0"/>
              <a:t>Gina-Anne </a:t>
            </a:r>
            <a:r>
              <a:rPr lang="en-US" sz="2400" kern="0" dirty="0" err="1"/>
              <a:t>Levow</a:t>
            </a:r>
            <a:endParaRPr lang="en-US" sz="2400" kern="0" dirty="0"/>
          </a:p>
        </p:txBody>
      </p:sp>
      <p:sp>
        <p:nvSpPr>
          <p:cNvPr id="6" name="Rectangle 5"/>
          <p:cNvSpPr/>
          <p:nvPr/>
        </p:nvSpPr>
        <p:spPr>
          <a:xfrm>
            <a:off x="6450256" y="2709006"/>
            <a:ext cx="2511182" cy="2751522"/>
          </a:xfrm>
          <a:prstGeom prst="rect">
            <a:avLst/>
          </a:prstGeom>
        </p:spPr>
        <p:txBody>
          <a:bodyPr wrap="square">
            <a:spAutoFit/>
          </a:bodyPr>
          <a:lstStyle/>
          <a:p>
            <a:pPr marL="0" indent="0">
              <a:lnSpc>
                <a:spcPct val="120000"/>
              </a:lnSpc>
              <a:buNone/>
            </a:pPr>
            <a:r>
              <a:rPr lang="en-US" dirty="0"/>
              <a:t>With help from </a:t>
            </a:r>
          </a:p>
          <a:p>
            <a:pPr marL="0" indent="0">
              <a:lnSpc>
                <a:spcPct val="120000"/>
              </a:lnSpc>
              <a:buNone/>
            </a:pPr>
            <a:r>
              <a:rPr lang="en-US" dirty="0"/>
              <a:t>Francisco </a:t>
            </a:r>
            <a:r>
              <a:rPr lang="en-US" dirty="0" err="1"/>
              <a:t>Torriera</a:t>
            </a:r>
            <a:r>
              <a:rPr lang="en-US" dirty="0"/>
              <a:t>, </a:t>
            </a:r>
          </a:p>
          <a:p>
            <a:pPr marL="0" indent="0">
              <a:lnSpc>
                <a:spcPct val="120000"/>
              </a:lnSpc>
              <a:buNone/>
            </a:pPr>
            <a:r>
              <a:rPr lang="en-US" dirty="0"/>
              <a:t>Andrew Rosenberg, </a:t>
            </a:r>
          </a:p>
          <a:p>
            <a:pPr marL="0" indent="0">
              <a:lnSpc>
                <a:spcPct val="120000"/>
              </a:lnSpc>
              <a:buNone/>
            </a:pPr>
            <a:r>
              <a:rPr lang="en-US" dirty="0"/>
              <a:t>Nicholas Cummins, </a:t>
            </a:r>
          </a:p>
          <a:p>
            <a:pPr marL="0" indent="0">
              <a:lnSpc>
                <a:spcPct val="120000"/>
              </a:lnSpc>
              <a:buNone/>
            </a:pPr>
            <a:r>
              <a:rPr lang="en-US" err="1"/>
              <a:t>Aviad</a:t>
            </a:r>
            <a:r>
              <a:rPr lang="en-US"/>
              <a:t> Albert, </a:t>
            </a:r>
            <a:endParaRPr lang="en-US" dirty="0"/>
          </a:p>
          <a:p>
            <a:pPr marL="0" indent="0">
              <a:lnSpc>
                <a:spcPct val="120000"/>
              </a:lnSpc>
              <a:buNone/>
            </a:pPr>
            <a:r>
              <a:rPr lang="en-US" dirty="0"/>
              <a:t>Francesco </a:t>
            </a:r>
            <a:r>
              <a:rPr lang="en-US" dirty="0" err="1"/>
              <a:t>Cangemi</a:t>
            </a:r>
            <a:r>
              <a:rPr lang="en-US" dirty="0"/>
              <a:t>, </a:t>
            </a:r>
          </a:p>
          <a:p>
            <a:pPr marL="0" indent="0">
              <a:lnSpc>
                <a:spcPct val="120000"/>
              </a:lnSpc>
              <a:buNone/>
            </a:pPr>
            <a:r>
              <a:rPr lang="en-US" dirty="0"/>
              <a:t>and others</a:t>
            </a:r>
          </a:p>
          <a:p>
            <a:pPr marL="0" indent="0">
              <a:lnSpc>
                <a:spcPct val="120000"/>
              </a:lnSpc>
              <a:buNone/>
            </a:pPr>
            <a:endParaRPr lang="en-US" dirty="0"/>
          </a:p>
        </p:txBody>
      </p:sp>
    </p:spTree>
    <p:extLst>
      <p:ext uri="{BB962C8B-B14F-4D97-AF65-F5344CB8AC3E}">
        <p14:creationId xmlns:p14="http://schemas.microsoft.com/office/powerpoint/2010/main" val="2933301641"/>
      </p:ext>
    </p:extLst>
  </p:cSld>
  <p:clrMapOvr>
    <a:masterClrMapping/>
  </p:clrMapOvr>
  <mc:AlternateContent xmlns:mc="http://schemas.openxmlformats.org/markup-compatibility/2006" xmlns:p14="http://schemas.microsoft.com/office/powerpoint/2010/main">
    <mc:Choice Requires="p14">
      <p:transition spd="slow" p14:dur="2000" advTm="4388"/>
    </mc:Choice>
    <mc:Fallback xmlns="">
      <p:transition spd="slow" advTm="4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8229600"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Paralinguistic and Pragmatic Functions</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58862" y="1099261"/>
            <a:ext cx="4572000" cy="1584280"/>
          </a:xfrm>
          <a:prstGeom prst="rect">
            <a:avLst/>
          </a:prstGeom>
        </p:spPr>
        <p:txBody>
          <a:bodyPr>
            <a:spAutoFit/>
          </a:bodyPr>
          <a:lstStyle/>
          <a:p>
            <a:pPr>
              <a:lnSpc>
                <a:spcPct val="140000"/>
              </a:lnSpc>
            </a:pPr>
            <a:r>
              <a:rPr lang="en-US" sz="2400" b="1" dirty="0">
                <a:solidFill>
                  <a:schemeClr val="tx1">
                    <a:lumMod val="50000"/>
                  </a:schemeClr>
                </a:solidFill>
              </a:rPr>
              <a:t>1:  Introduction </a:t>
            </a:r>
          </a:p>
          <a:p>
            <a:pPr>
              <a:lnSpc>
                <a:spcPct val="140000"/>
              </a:lnSpc>
            </a:pPr>
            <a:r>
              <a:rPr lang="en-US" sz="2400" b="1" dirty="0"/>
              <a:t>2:  Why Prosody Matters</a:t>
            </a:r>
          </a:p>
          <a:p>
            <a:pPr>
              <a:lnSpc>
                <a:spcPct val="140000"/>
              </a:lnSpc>
            </a:pPr>
            <a:r>
              <a:rPr lang="en-US" sz="2400" b="1" dirty="0"/>
              <a:t>3:  Applications Overview </a:t>
            </a:r>
          </a:p>
        </p:txBody>
      </p:sp>
      <p:sp>
        <p:nvSpPr>
          <p:cNvPr id="7" name="Left Brace 6"/>
          <p:cNvSpPr/>
          <p:nvPr/>
        </p:nvSpPr>
        <p:spPr bwMode="auto">
          <a:xfrm>
            <a:off x="4720867" y="1283422"/>
            <a:ext cx="237995" cy="1400119"/>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5" name="Curved Connector 4"/>
          <p:cNvCxnSpPr/>
          <p:nvPr/>
        </p:nvCxnSpPr>
        <p:spPr bwMode="auto">
          <a:xfrm>
            <a:off x="2803490" y="1657978"/>
            <a:ext cx="1812577" cy="325058"/>
          </a:xfrm>
          <a:prstGeom prst="curvedConnector3">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76586997"/>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303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122551"/>
          </a:xfrm>
          <a:prstGeom prst="rect">
            <a:avLst/>
          </a:prstGeom>
        </p:spPr>
        <p:txBody>
          <a:bodyPr wrap="square">
            <a:spAutoFit/>
          </a:bodyPr>
          <a:lstStyle/>
          <a:p>
            <a:pPr>
              <a:lnSpc>
                <a:spcPct val="140000"/>
              </a:lnSpc>
            </a:pPr>
            <a:r>
              <a:rPr lang="en-US" sz="5400" b="1"/>
              <a:t>Prosody </a:t>
            </a:r>
            <a:endParaRPr lang="en-US" sz="5400" b="1" dirty="0"/>
          </a:p>
        </p:txBody>
      </p:sp>
      <p:sp>
        <p:nvSpPr>
          <p:cNvPr id="10" name="TextBox 9">
            <a:extLst>
              <a:ext uri="{FF2B5EF4-FFF2-40B4-BE49-F238E27FC236}">
                <a16:creationId xmlns:a16="http://schemas.microsoft.com/office/drawing/2014/main" id="{3CF72325-434F-19F6-03B7-B96BEE86B4BC}"/>
              </a:ext>
            </a:extLst>
          </p:cNvPr>
          <p:cNvSpPr txBox="1"/>
          <p:nvPr/>
        </p:nvSpPr>
        <p:spPr>
          <a:xfrm>
            <a:off x="561012" y="1595550"/>
            <a:ext cx="7817444" cy="3539430"/>
          </a:xfrm>
          <a:prstGeom prst="rect">
            <a:avLst/>
          </a:prstGeom>
          <a:noFill/>
        </p:spPr>
        <p:txBody>
          <a:bodyPr wrap="square">
            <a:spAutoFit/>
          </a:bodyPr>
          <a:lstStyle/>
          <a:p>
            <a:pPr>
              <a:lnSpc>
                <a:spcPct val="140000"/>
              </a:lnSpc>
            </a:pPr>
            <a:r>
              <a:rPr lang="en-US" sz="3200" b="1" dirty="0">
                <a:solidFill>
                  <a:schemeClr val="tx1">
                    <a:lumMod val="50000"/>
                  </a:schemeClr>
                </a:solidFill>
              </a:rPr>
              <a:t>1:  Introduction </a:t>
            </a:r>
          </a:p>
          <a:p>
            <a:pPr>
              <a:lnSpc>
                <a:spcPct val="140000"/>
              </a:lnSpc>
            </a:pPr>
            <a:r>
              <a:rPr lang="en-US" sz="3200" b="1" dirty="0"/>
              <a:t>2:  Why Prosody Matters</a:t>
            </a:r>
          </a:p>
          <a:p>
            <a:pPr>
              <a:lnSpc>
                <a:spcPct val="140000"/>
              </a:lnSpc>
            </a:pPr>
            <a:r>
              <a:rPr lang="en-US" sz="3200" b="1" dirty="0"/>
              <a:t>3:  Applications Overview </a:t>
            </a:r>
          </a:p>
          <a:p>
            <a:pPr>
              <a:lnSpc>
                <a:spcPct val="140000"/>
              </a:lnSpc>
            </a:pPr>
            <a:r>
              <a:rPr lang="en-US" sz="3200" b="1" dirty="0"/>
              <a:t>4:  Pitch Production </a:t>
            </a:r>
          </a:p>
          <a:p>
            <a:pPr>
              <a:lnSpc>
                <a:spcPct val="140000"/>
              </a:lnSpc>
            </a:pPr>
            <a:r>
              <a:rPr lang="en-US" sz="3200" b="1" dirty="0"/>
              <a:t>     …</a:t>
            </a:r>
          </a:p>
        </p:txBody>
      </p:sp>
    </p:spTree>
    <p:extLst>
      <p:ext uri="{BB962C8B-B14F-4D97-AF65-F5344CB8AC3E}">
        <p14:creationId xmlns:p14="http://schemas.microsoft.com/office/powerpoint/2010/main" val="813750816"/>
      </p:ext>
    </p:extLst>
  </p:cSld>
  <p:clrMapOvr>
    <a:masterClrMapping/>
  </p:clrMapOvr>
  <mc:AlternateContent xmlns:mc="http://schemas.openxmlformats.org/markup-compatibility/2006" xmlns:p14="http://schemas.microsoft.com/office/powerpoint/2010/main">
    <mc:Choice Requires="p14">
      <p:transition spd="slow" p14:dur="2000" advTm="27842"/>
    </mc:Choice>
    <mc:Fallback xmlns="">
      <p:transition spd="slow" advTm="2784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B9579-81FD-469A-AA64-CCBB741D2C4B}"/>
              </a:ext>
            </a:extLst>
          </p:cNvPr>
          <p:cNvSpPr>
            <a:spLocks noGrp="1"/>
          </p:cNvSpPr>
          <p:nvPr>
            <p:ph idx="1"/>
          </p:nvPr>
        </p:nvSpPr>
        <p:spPr>
          <a:xfrm>
            <a:off x="363894" y="1225485"/>
            <a:ext cx="8416212" cy="5315146"/>
          </a:xfrm>
        </p:spPr>
        <p:txBody>
          <a:bodyPr/>
          <a:lstStyle/>
          <a:p>
            <a:pPr>
              <a:spcBef>
                <a:spcPts val="1200"/>
              </a:spcBef>
              <a:spcAft>
                <a:spcPts val="600"/>
              </a:spcAft>
            </a:pPr>
            <a:r>
              <a:rPr lang="en-US" sz="2400"/>
              <a:t>How do I choose or adapt a prosodic feature set? </a:t>
            </a:r>
          </a:p>
          <a:p>
            <a:pPr>
              <a:spcBef>
                <a:spcPts val="1200"/>
              </a:spcBef>
              <a:spcAft>
                <a:spcPts val="600"/>
              </a:spcAft>
            </a:pPr>
            <a:r>
              <a:rPr lang="en-US" sz="2400"/>
              <a:t>When do Machine Learning models outperform humans?</a:t>
            </a:r>
          </a:p>
          <a:p>
            <a:pPr>
              <a:spcBef>
                <a:spcPts val="1200"/>
              </a:spcBef>
              <a:spcAft>
                <a:spcPts val="600"/>
              </a:spcAft>
            </a:pPr>
            <a:r>
              <a:rPr lang="en-US" sz="2400"/>
              <a:t>What about pretrained models? </a:t>
            </a:r>
          </a:p>
          <a:p>
            <a:pPr>
              <a:spcBef>
                <a:spcPts val="1200"/>
              </a:spcBef>
              <a:spcAft>
                <a:spcPts val="600"/>
              </a:spcAft>
            </a:pPr>
            <a:endParaRPr lang="en-US" sz="2400"/>
          </a:p>
          <a:p>
            <a:pPr>
              <a:spcBef>
                <a:spcPts val="1200"/>
              </a:spcBef>
              <a:spcAft>
                <a:spcPts val="600"/>
              </a:spcAft>
            </a:pPr>
            <a:r>
              <a:rPr lang="en-US" sz="2400"/>
              <a:t>What myths about prosody still impede progress?</a:t>
            </a:r>
          </a:p>
          <a:p>
            <a:pPr>
              <a:spcBef>
                <a:spcPts val="1200"/>
              </a:spcBef>
              <a:spcAft>
                <a:spcPts val="600"/>
              </a:spcAft>
            </a:pPr>
            <a:r>
              <a:rPr lang="en-US" sz="2400"/>
              <a:t>What are the open problems and technical challenges?</a:t>
            </a:r>
          </a:p>
          <a:p>
            <a:pPr>
              <a:spcBef>
                <a:spcPts val="1200"/>
              </a:spcBef>
              <a:spcAft>
                <a:spcPts val="600"/>
              </a:spcAft>
            </a:pPr>
            <a:endParaRPr lang="en-US" sz="2400"/>
          </a:p>
        </p:txBody>
      </p:sp>
    </p:spTree>
    <p:extLst>
      <p:ext uri="{BB962C8B-B14F-4D97-AF65-F5344CB8AC3E}">
        <p14:creationId xmlns:p14="http://schemas.microsoft.com/office/powerpoint/2010/main" val="303963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B9579-81FD-469A-AA64-CCBB741D2C4B}"/>
              </a:ext>
            </a:extLst>
          </p:cNvPr>
          <p:cNvSpPr>
            <a:spLocks noGrp="1"/>
          </p:cNvSpPr>
          <p:nvPr>
            <p:ph idx="1"/>
          </p:nvPr>
        </p:nvSpPr>
        <p:spPr>
          <a:xfrm>
            <a:off x="363894" y="1206631"/>
            <a:ext cx="8416212" cy="5390561"/>
          </a:xfrm>
        </p:spPr>
        <p:txBody>
          <a:bodyPr/>
          <a:lstStyle/>
          <a:p>
            <a:pPr>
              <a:spcBef>
                <a:spcPts val="1200"/>
              </a:spcBef>
              <a:spcAft>
                <a:spcPts val="600"/>
              </a:spcAft>
            </a:pPr>
            <a:r>
              <a:rPr lang="en-US" sz="2400"/>
              <a:t>Why is prosody unlike everything else in language?</a:t>
            </a:r>
          </a:p>
          <a:p>
            <a:pPr>
              <a:spcBef>
                <a:spcPts val="1200"/>
              </a:spcBef>
              <a:spcAft>
                <a:spcPts val="600"/>
              </a:spcAft>
            </a:pPr>
            <a:r>
              <a:rPr lang="en-US" sz="2400"/>
              <a:t>How does prosody convey so much, using only pitch etc.?</a:t>
            </a:r>
          </a:p>
          <a:p>
            <a:pPr>
              <a:spcBef>
                <a:spcPts val="1200"/>
              </a:spcBef>
              <a:spcAft>
                <a:spcPts val="600"/>
              </a:spcAft>
            </a:pPr>
            <a:r>
              <a:rPr lang="en-US" sz="2400"/>
              <a:t>How are the latest models better? </a:t>
            </a:r>
          </a:p>
          <a:p>
            <a:pPr>
              <a:spcBef>
                <a:spcPts val="1200"/>
              </a:spcBef>
              <a:spcAft>
                <a:spcPts val="600"/>
              </a:spcAft>
            </a:pPr>
            <a:endParaRPr lang="en-US" sz="2400"/>
          </a:p>
          <a:p>
            <a:pPr>
              <a:spcBef>
                <a:spcPts val="1200"/>
              </a:spcBef>
              <a:spcAft>
                <a:spcPts val="600"/>
              </a:spcAft>
            </a:pPr>
            <a:r>
              <a:rPr lang="en-US" sz="2400"/>
              <a:t>Why is prosody high-risk, but also high-reward?</a:t>
            </a:r>
          </a:p>
        </p:txBody>
      </p:sp>
    </p:spTree>
    <p:extLst>
      <p:ext uri="{BB962C8B-B14F-4D97-AF65-F5344CB8AC3E}">
        <p14:creationId xmlns:p14="http://schemas.microsoft.com/office/powerpoint/2010/main" val="252826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viad-albert-SP_25">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804472" y="2104245"/>
            <a:ext cx="609600" cy="609600"/>
          </a:xfrm>
          <a:prstGeom prst="rect">
            <a:avLst/>
          </a:prstGeom>
        </p:spPr>
      </p:pic>
      <p:sp>
        <p:nvSpPr>
          <p:cNvPr id="5" name="TextBox 4"/>
          <p:cNvSpPr txBox="1"/>
          <p:nvPr/>
        </p:nvSpPr>
        <p:spPr>
          <a:xfrm>
            <a:off x="804472" y="3417757"/>
            <a:ext cx="3561873" cy="369332"/>
          </a:xfrm>
          <a:prstGeom prst="rect">
            <a:avLst/>
          </a:prstGeom>
          <a:noFill/>
        </p:spPr>
        <p:txBody>
          <a:bodyPr wrap="none" rtlCol="0">
            <a:spAutoFit/>
          </a:bodyPr>
          <a:lstStyle/>
          <a:p>
            <a:r>
              <a:rPr lang="en-US" dirty="0" err="1"/>
              <a:t>Aviad’s</a:t>
            </a:r>
            <a:r>
              <a:rPr lang="en-US" dirty="0"/>
              <a:t> voice for the actual figure</a:t>
            </a:r>
          </a:p>
        </p:txBody>
      </p:sp>
    </p:spTree>
    <p:extLst>
      <p:ext uri="{BB962C8B-B14F-4D97-AF65-F5344CB8AC3E}">
        <p14:creationId xmlns:p14="http://schemas.microsoft.com/office/powerpoint/2010/main" val="7923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md type="call" cmd="stop">
                                      <p:cBhvr>
                                        <p:cTn id="8"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Things to Look Forward To </a:t>
            </a:r>
          </a:p>
        </p:txBody>
      </p:sp>
      <p:sp>
        <p:nvSpPr>
          <p:cNvPr id="3" name="Content Placeholder 2"/>
          <p:cNvSpPr>
            <a:spLocks noGrp="1"/>
          </p:cNvSpPr>
          <p:nvPr>
            <p:ph idx="1"/>
          </p:nvPr>
        </p:nvSpPr>
        <p:spPr>
          <a:xfrm>
            <a:off x="348793" y="1307969"/>
            <a:ext cx="8455842" cy="4495800"/>
          </a:xfrm>
        </p:spPr>
        <p:txBody>
          <a:bodyPr/>
          <a:lstStyle/>
          <a:p>
            <a:pPr>
              <a:spcBef>
                <a:spcPts val="1800"/>
              </a:spcBef>
            </a:pPr>
            <a:r>
              <a:rPr lang="en-US" sz="2600" dirty="0"/>
              <a:t>Politeness via a half-syllable pitch peak shift </a:t>
            </a:r>
          </a:p>
          <a:p>
            <a:pPr>
              <a:spcBef>
                <a:spcPts val="1800"/>
              </a:spcBef>
            </a:pPr>
            <a:r>
              <a:rPr lang="en-US" sz="2600" dirty="0"/>
              <a:t>The prosody of sincere praise</a:t>
            </a:r>
          </a:p>
          <a:p>
            <a:pPr>
              <a:spcBef>
                <a:spcPts val="1800"/>
              </a:spcBef>
            </a:pPr>
            <a:r>
              <a:rPr lang="en-US" sz="2600" dirty="0"/>
              <a:t>Cross-cultural prosodic misunderstandings</a:t>
            </a:r>
          </a:p>
          <a:p>
            <a:pPr>
              <a:spcBef>
                <a:spcPts val="1800"/>
              </a:spcBef>
            </a:pPr>
            <a:r>
              <a:rPr lang="en-US" sz="2600" dirty="0"/>
              <a:t>What computers can do better than people</a:t>
            </a:r>
          </a:p>
          <a:p>
            <a:pPr>
              <a:spcBef>
                <a:spcPts val="1800"/>
              </a:spcBef>
            </a:pPr>
            <a:r>
              <a:rPr lang="en-US" sz="2600" dirty="0"/>
              <a:t>What computers can’t yet do at all</a:t>
            </a:r>
          </a:p>
          <a:p>
            <a:pPr>
              <a:spcBef>
                <a:spcPts val="1800"/>
              </a:spcBef>
            </a:pPr>
            <a:r>
              <a:rPr lang="en-US" sz="2600" dirty="0"/>
              <a:t>How prosody is unlike everything else in language</a:t>
            </a:r>
          </a:p>
          <a:p>
            <a:pPr>
              <a:spcBef>
                <a:spcPts val="1800"/>
              </a:spcBef>
            </a:pPr>
            <a:r>
              <a:rPr lang="en-US" sz="2600" dirty="0"/>
              <a:t>5 century-old misconceptions, plus recent ones</a:t>
            </a:r>
          </a:p>
          <a:p>
            <a:pPr marL="0" indent="0">
              <a:buNone/>
            </a:pPr>
            <a:endParaRPr lang="en-US" sz="2600" dirty="0"/>
          </a:p>
          <a:p>
            <a:pPr marL="0" indent="0">
              <a:buNone/>
            </a:pPr>
            <a:endParaRPr lang="en-US" sz="2600" dirty="0"/>
          </a:p>
          <a:p>
            <a:pPr marL="0" indent="0">
              <a:buNone/>
            </a:pPr>
            <a:r>
              <a:rPr lang="en-US" sz="2600" dirty="0"/>
              <a:t> </a:t>
            </a:r>
          </a:p>
        </p:txBody>
      </p:sp>
    </p:spTree>
    <p:extLst>
      <p:ext uri="{BB962C8B-B14F-4D97-AF65-F5344CB8AC3E}">
        <p14:creationId xmlns:p14="http://schemas.microsoft.com/office/powerpoint/2010/main" val="185530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428" y="228600"/>
            <a:ext cx="8000372" cy="1143000"/>
          </a:xfrm>
        </p:spPr>
        <p:txBody>
          <a:bodyPr/>
          <a:lstStyle/>
          <a:p>
            <a:pPr algn="l"/>
            <a:r>
              <a:rPr lang="en-US" dirty="0"/>
              <a:t>What is Prosody? </a:t>
            </a:r>
          </a:p>
        </p:txBody>
      </p:sp>
      <p:sp>
        <p:nvSpPr>
          <p:cNvPr id="3" name="Content Placeholder 2"/>
          <p:cNvSpPr>
            <a:spLocks noGrp="1"/>
          </p:cNvSpPr>
          <p:nvPr>
            <p:ph idx="1"/>
          </p:nvPr>
        </p:nvSpPr>
        <p:spPr>
          <a:xfrm>
            <a:off x="651922" y="1651958"/>
            <a:ext cx="7763523" cy="3810786"/>
          </a:xfrm>
        </p:spPr>
        <p:txBody>
          <a:bodyPr/>
          <a:lstStyle/>
          <a:p>
            <a:pPr marL="0" indent="0">
              <a:lnSpc>
                <a:spcPct val="150000"/>
              </a:lnSpc>
              <a:buNone/>
            </a:pPr>
            <a:r>
              <a:rPr lang="en-US" sz="2600" dirty="0"/>
              <a:t>A Useful Definition</a:t>
            </a:r>
          </a:p>
          <a:p>
            <a:pPr marL="514350" indent="-514350">
              <a:lnSpc>
                <a:spcPct val="150000"/>
              </a:lnSpc>
              <a:buAutoNum type="arabicPeriod"/>
            </a:pPr>
            <a:r>
              <a:rPr lang="en-US" sz="2600" dirty="0"/>
              <a:t>The musical aspects of speech</a:t>
            </a:r>
          </a:p>
          <a:p>
            <a:pPr marL="400050" lvl="1" indent="0">
              <a:lnSpc>
                <a:spcPct val="150000"/>
              </a:lnSpc>
              <a:buNone/>
            </a:pPr>
            <a:r>
              <a:rPr lang="en-US" sz="2000" dirty="0"/>
              <a:t> pitch, loudness, timing, and things that pattern with them </a:t>
            </a:r>
          </a:p>
          <a:p>
            <a:pPr marL="514350" indent="-514350">
              <a:lnSpc>
                <a:spcPct val="150000"/>
              </a:lnSpc>
              <a:buAutoNum type="arabicPeriod"/>
            </a:pPr>
            <a:r>
              <a:rPr lang="en-US" sz="2600" dirty="0" err="1">
                <a:solidFill>
                  <a:schemeClr val="accent4">
                    <a:lumMod val="50000"/>
                  </a:schemeClr>
                </a:solidFill>
              </a:rPr>
              <a:t>Suprasegmental</a:t>
            </a:r>
            <a:r>
              <a:rPr lang="en-US" sz="2600" dirty="0">
                <a:solidFill>
                  <a:schemeClr val="accent4">
                    <a:lumMod val="50000"/>
                  </a:schemeClr>
                </a:solidFill>
              </a:rPr>
              <a:t> aspects of speech</a:t>
            </a:r>
          </a:p>
          <a:p>
            <a:pPr marL="514350" indent="-514350">
              <a:spcBef>
                <a:spcPts val="2400"/>
              </a:spcBef>
              <a:buAutoNum type="arabicPeriod"/>
            </a:pPr>
            <a:r>
              <a:rPr lang="en-US" sz="2600" dirty="0">
                <a:solidFill>
                  <a:schemeClr val="accent4">
                    <a:lumMod val="50000"/>
                  </a:schemeClr>
                </a:solidFill>
              </a:rPr>
              <a:t>Aspects of speech controlled by processes below the tongue  </a:t>
            </a:r>
          </a:p>
          <a:p>
            <a:pPr marL="514350" indent="-514350">
              <a:lnSpc>
                <a:spcPct val="150000"/>
              </a:lnSpc>
              <a:buAutoNum type="arabicPeriod"/>
            </a:pPr>
            <a:endParaRPr lang="en-US" sz="2400" dirty="0"/>
          </a:p>
          <a:p>
            <a:pPr marL="514350" indent="-514350">
              <a:lnSpc>
                <a:spcPct val="150000"/>
              </a:lnSpc>
              <a:buAutoNum type="arabicPeriod"/>
            </a:pPr>
            <a:endParaRPr lang="en-US" sz="2400" dirty="0"/>
          </a:p>
        </p:txBody>
      </p:sp>
      <p:sp>
        <p:nvSpPr>
          <p:cNvPr id="4" name="TextBox 3"/>
          <p:cNvSpPr txBox="1"/>
          <p:nvPr/>
        </p:nvSpPr>
        <p:spPr>
          <a:xfrm>
            <a:off x="696897" y="6325385"/>
            <a:ext cx="2168222" cy="369332"/>
          </a:xfrm>
          <a:prstGeom prst="rect">
            <a:avLst/>
          </a:prstGeom>
          <a:noFill/>
        </p:spPr>
        <p:txBody>
          <a:bodyPr wrap="none" rtlCol="0">
            <a:spAutoFit/>
          </a:bodyPr>
          <a:lstStyle/>
          <a:p>
            <a:r>
              <a:rPr lang="en-US" dirty="0"/>
              <a:t>And what it’s not …</a:t>
            </a:r>
          </a:p>
        </p:txBody>
      </p:sp>
    </p:spTree>
    <p:extLst>
      <p:ext uri="{BB962C8B-B14F-4D97-AF65-F5344CB8AC3E}">
        <p14:creationId xmlns:p14="http://schemas.microsoft.com/office/powerpoint/2010/main" val="113110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6565" y="1219150"/>
            <a:ext cx="8190870" cy="4236535"/>
          </a:xfrm>
        </p:spPr>
      </p:pic>
      <p:sp>
        <p:nvSpPr>
          <p:cNvPr id="5" name="TextBox 4"/>
          <p:cNvSpPr txBox="1"/>
          <p:nvPr/>
        </p:nvSpPr>
        <p:spPr>
          <a:xfrm>
            <a:off x="7959778" y="5455685"/>
            <a:ext cx="816249" cy="246221"/>
          </a:xfrm>
          <a:prstGeom prst="rect">
            <a:avLst/>
          </a:prstGeom>
          <a:noFill/>
        </p:spPr>
        <p:txBody>
          <a:bodyPr wrap="none" rtlCol="0">
            <a:spAutoFit/>
          </a:bodyPr>
          <a:lstStyle/>
          <a:p>
            <a:r>
              <a:rPr lang="en-US" sz="1000" dirty="0"/>
              <a:t>sprosig.org</a:t>
            </a:r>
          </a:p>
        </p:txBody>
      </p:sp>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73715"/>
          <a:stretch/>
        </p:blipFill>
        <p:spPr bwMode="auto">
          <a:xfrm>
            <a:off x="476565" y="4342101"/>
            <a:ext cx="8190870" cy="111358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963333739"/>
      </p:ext>
    </p:extLst>
  </p:cSld>
  <p:clrMapOvr>
    <a:masterClrMapping/>
  </p:clrMapOvr>
  <mc:AlternateContent xmlns:mc="http://schemas.openxmlformats.org/markup-compatibility/2006" xmlns:p14="http://schemas.microsoft.com/office/powerpoint/2010/main">
    <mc:Choice Requires="p14">
      <p:transition spd="slow" p14:dur="2000" advTm="31471"/>
    </mc:Choice>
    <mc:Fallback xmlns="">
      <p:transition spd="slow" advTm="31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B40D-556C-40D9-8235-A830005DB141}"/>
              </a:ext>
            </a:extLst>
          </p:cNvPr>
          <p:cNvSpPr>
            <a:spLocks noGrp="1"/>
          </p:cNvSpPr>
          <p:nvPr>
            <p:ph type="title"/>
          </p:nvPr>
        </p:nvSpPr>
        <p:spPr>
          <a:xfrm>
            <a:off x="457199" y="206652"/>
            <a:ext cx="8229600" cy="1143000"/>
          </a:xfrm>
        </p:spPr>
        <p:txBody>
          <a:bodyPr/>
          <a:lstStyle/>
          <a:p>
            <a:pPr algn="l"/>
            <a:r>
              <a:rPr lang="en-US" dirty="0"/>
              <a:t>Teaching Philosophy </a:t>
            </a:r>
          </a:p>
        </p:txBody>
      </p:sp>
      <p:sp>
        <p:nvSpPr>
          <p:cNvPr id="3" name="Content Placeholder 2">
            <a:extLst>
              <a:ext uri="{FF2B5EF4-FFF2-40B4-BE49-F238E27FC236}">
                <a16:creationId xmlns:a16="http://schemas.microsoft.com/office/drawing/2014/main" id="{1B203938-81BE-407B-BC67-7629365B4C5F}"/>
              </a:ext>
            </a:extLst>
          </p:cNvPr>
          <p:cNvSpPr>
            <a:spLocks noGrp="1"/>
          </p:cNvSpPr>
          <p:nvPr>
            <p:ph idx="1"/>
          </p:nvPr>
        </p:nvSpPr>
        <p:spPr>
          <a:xfrm>
            <a:off x="593888" y="1553861"/>
            <a:ext cx="8092911" cy="4089647"/>
          </a:xfrm>
        </p:spPr>
        <p:txBody>
          <a:bodyPr/>
          <a:lstStyle/>
          <a:p>
            <a:pPr marL="0" indent="0">
              <a:lnSpc>
                <a:spcPct val="165000"/>
              </a:lnSpc>
              <a:buNone/>
            </a:pPr>
            <a:r>
              <a:rPr lang="en-US" sz="2700" dirty="0"/>
              <a:t>Introductory-level, yet not dumbed-down </a:t>
            </a:r>
          </a:p>
          <a:p>
            <a:pPr marL="0" indent="0">
              <a:lnSpc>
                <a:spcPct val="165000"/>
              </a:lnSpc>
              <a:buNone/>
            </a:pPr>
            <a:r>
              <a:rPr lang="en-US" sz="2700" dirty="0"/>
              <a:t>A comprehensive overview, with occasional depth</a:t>
            </a:r>
          </a:p>
          <a:p>
            <a:pPr marL="0" indent="0">
              <a:lnSpc>
                <a:spcPct val="165000"/>
              </a:lnSpc>
              <a:buNone/>
            </a:pPr>
            <a:r>
              <a:rPr lang="en-US" sz="2700" dirty="0"/>
              <a:t>Skills, not just facts</a:t>
            </a:r>
          </a:p>
          <a:p>
            <a:pPr marL="0" indent="0">
              <a:lnSpc>
                <a:spcPct val="114000"/>
              </a:lnSpc>
              <a:buNone/>
            </a:pPr>
            <a:r>
              <a:rPr lang="en-US" sz="2600" dirty="0"/>
              <a:t>       </a:t>
            </a:r>
            <a:r>
              <a:rPr lang="en-US" sz="2300" dirty="0"/>
              <a:t>for more exercises:  http://nigelward.com/prosody</a:t>
            </a:r>
          </a:p>
          <a:p>
            <a:pPr marL="0" indent="0">
              <a:lnSpc>
                <a:spcPct val="165000"/>
              </a:lnSpc>
              <a:buNone/>
            </a:pPr>
            <a:endParaRPr lang="en-US" sz="2400" dirty="0"/>
          </a:p>
          <a:p>
            <a:pPr marL="0" indent="0">
              <a:lnSpc>
                <a:spcPct val="165000"/>
              </a:lnSpc>
              <a:buNone/>
            </a:pPr>
            <a:endParaRPr lang="en-US" sz="2400" dirty="0"/>
          </a:p>
          <a:p>
            <a:pPr marL="0" indent="0">
              <a:lnSpc>
                <a:spcPct val="165000"/>
              </a:lnSpc>
              <a:buNone/>
            </a:pPr>
            <a:endParaRPr lang="en-US" sz="2400" dirty="0"/>
          </a:p>
        </p:txBody>
      </p:sp>
    </p:spTree>
    <p:extLst>
      <p:ext uri="{BB962C8B-B14F-4D97-AF65-F5344CB8AC3E}">
        <p14:creationId xmlns:p14="http://schemas.microsoft.com/office/powerpoint/2010/main" val="146055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59778" y="5455685"/>
            <a:ext cx="816249" cy="246221"/>
          </a:xfrm>
          <a:prstGeom prst="rect">
            <a:avLst/>
          </a:prstGeom>
          <a:noFill/>
        </p:spPr>
        <p:txBody>
          <a:bodyPr wrap="none" rtlCol="0">
            <a:spAutoFit/>
          </a:bodyPr>
          <a:lstStyle/>
          <a:p>
            <a:r>
              <a:rPr lang="en-US" sz="1000" dirty="0"/>
              <a:t>sprosig.org</a:t>
            </a:r>
          </a:p>
        </p:txBody>
      </p:sp>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73715"/>
          <a:stretch/>
        </p:blipFill>
        <p:spPr bwMode="auto">
          <a:xfrm>
            <a:off x="476565" y="4342101"/>
            <a:ext cx="8190870" cy="1113584"/>
          </a:xfrm>
          <a:prstGeom prst="rect">
            <a:avLst/>
          </a:prstGeom>
          <a:noFill/>
          <a:ln w="9525">
            <a:noFill/>
            <a:miter lim="800000"/>
            <a:headEnd/>
            <a:tailEnd/>
          </a:ln>
          <a:effectLst/>
        </p:spPr>
      </p:pic>
      <p:sp>
        <p:nvSpPr>
          <p:cNvPr id="13" name="Rectangle 12"/>
          <p:cNvSpPr/>
          <p:nvPr/>
        </p:nvSpPr>
        <p:spPr bwMode="auto">
          <a:xfrm>
            <a:off x="476565" y="4175490"/>
            <a:ext cx="8190870" cy="25894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custDataLst>
      <p:tags r:id="rId1"/>
    </p:custDataLst>
    <p:extLst>
      <p:ext uri="{BB962C8B-B14F-4D97-AF65-F5344CB8AC3E}">
        <p14:creationId xmlns:p14="http://schemas.microsoft.com/office/powerpoint/2010/main" val="2929269929"/>
      </p:ext>
    </p:extLst>
  </p:cSld>
  <p:clrMapOvr>
    <a:masterClrMapping/>
  </p:clrMapOvr>
  <mc:AlternateContent xmlns:mc="http://schemas.openxmlformats.org/markup-compatibility/2006" xmlns:p14="http://schemas.microsoft.com/office/powerpoint/2010/main">
    <mc:Choice Requires="p14">
      <p:transition spd="slow" p14:dur="2000" advTm="31471"/>
    </mc:Choice>
    <mc:Fallback xmlns="">
      <p:transition spd="slow" advTm="314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64" y="163283"/>
            <a:ext cx="8000372" cy="1143000"/>
          </a:xfrm>
        </p:spPr>
        <p:txBody>
          <a:bodyPr/>
          <a:lstStyle/>
          <a:p>
            <a:pPr algn="l"/>
            <a:r>
              <a:rPr lang="en-US"/>
              <a:t>Scope</a:t>
            </a:r>
            <a:endParaRPr lang="en-US" dirty="0"/>
          </a:p>
        </p:txBody>
      </p:sp>
      <p:sp>
        <p:nvSpPr>
          <p:cNvPr id="3" name="Content Placeholder 2"/>
          <p:cNvSpPr>
            <a:spLocks noGrp="1"/>
          </p:cNvSpPr>
          <p:nvPr>
            <p:ph idx="1"/>
          </p:nvPr>
        </p:nvSpPr>
        <p:spPr>
          <a:xfrm>
            <a:off x="783786" y="1499558"/>
            <a:ext cx="2375110" cy="1391929"/>
          </a:xfrm>
        </p:spPr>
        <p:txBody>
          <a:bodyPr/>
          <a:lstStyle/>
          <a:p>
            <a:pPr marL="0" indent="0">
              <a:buNone/>
            </a:pPr>
            <a:r>
              <a:rPr lang="en-US" sz="2600"/>
              <a:t>The </a:t>
            </a:r>
            <a:r>
              <a:rPr lang="en-US" sz="2600" dirty="0"/>
              <a:t>musical aspects of speech</a:t>
            </a:r>
          </a:p>
          <a:p>
            <a:pPr marL="514350" indent="-514350">
              <a:buAutoNum type="arabicPeriod"/>
            </a:pPr>
            <a:endParaRPr lang="en-US" sz="2400" dirty="0"/>
          </a:p>
          <a:p>
            <a:pPr marL="514350" indent="-514350">
              <a:buAutoNum type="arabicPeriod"/>
            </a:pPr>
            <a:endParaRPr lang="en-US" sz="2400" dirty="0"/>
          </a:p>
        </p:txBody>
      </p:sp>
      <p:sp>
        <p:nvSpPr>
          <p:cNvPr id="6" name="Content Placeholder 2">
            <a:extLst>
              <a:ext uri="{FF2B5EF4-FFF2-40B4-BE49-F238E27FC236}">
                <a16:creationId xmlns:a16="http://schemas.microsoft.com/office/drawing/2014/main" id="{4014285A-B7E5-1D27-1A36-9AED6988093A}"/>
              </a:ext>
            </a:extLst>
          </p:cNvPr>
          <p:cNvSpPr txBox="1">
            <a:spLocks/>
          </p:cNvSpPr>
          <p:nvPr/>
        </p:nvSpPr>
        <p:spPr bwMode="auto">
          <a:xfrm>
            <a:off x="783786" y="4369676"/>
            <a:ext cx="3124184"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600" kern="0"/>
              <a:t>The non-textual  aspects of speech* </a:t>
            </a:r>
            <a:endParaRPr lang="en-US" sz="2400" kern="0" dirty="0"/>
          </a:p>
        </p:txBody>
      </p:sp>
      <p:grpSp>
        <p:nvGrpSpPr>
          <p:cNvPr id="16" name="Group 15">
            <a:extLst>
              <a:ext uri="{FF2B5EF4-FFF2-40B4-BE49-F238E27FC236}">
                <a16:creationId xmlns:a16="http://schemas.microsoft.com/office/drawing/2014/main" id="{E6C757E1-FA69-4DE6-426F-F8DBFC2661CF}"/>
              </a:ext>
            </a:extLst>
          </p:cNvPr>
          <p:cNvGrpSpPr/>
          <p:nvPr/>
        </p:nvGrpSpPr>
        <p:grpSpPr>
          <a:xfrm>
            <a:off x="3026229" y="2358582"/>
            <a:ext cx="1894114" cy="1323510"/>
            <a:chOff x="3925321" y="2577687"/>
            <a:chExt cx="1894114" cy="1323510"/>
          </a:xfrm>
        </p:grpSpPr>
        <p:sp>
          <p:nvSpPr>
            <p:cNvPr id="7" name="TextBox 6">
              <a:extLst>
                <a:ext uri="{FF2B5EF4-FFF2-40B4-BE49-F238E27FC236}">
                  <a16:creationId xmlns:a16="http://schemas.microsoft.com/office/drawing/2014/main" id="{68F5BF80-AA5B-66C5-EBFD-D0087F33EF3C}"/>
                </a:ext>
              </a:extLst>
            </p:cNvPr>
            <p:cNvSpPr txBox="1"/>
            <p:nvPr/>
          </p:nvSpPr>
          <p:spPr>
            <a:xfrm>
              <a:off x="3925321" y="2577687"/>
              <a:ext cx="914400" cy="400110"/>
            </a:xfrm>
            <a:prstGeom prst="rect">
              <a:avLst/>
            </a:prstGeom>
            <a:noFill/>
          </p:spPr>
          <p:txBody>
            <a:bodyPr wrap="square" rtlCol="0">
              <a:spAutoFit/>
            </a:bodyPr>
            <a:lstStyle/>
            <a:p>
              <a:r>
                <a:rPr lang="en-US" sz="2000">
                  <a:solidFill>
                    <a:srgbClr val="FFFF00"/>
                  </a:solidFill>
                </a:rPr>
                <a:t>pitch</a:t>
              </a:r>
            </a:p>
          </p:txBody>
        </p:sp>
        <p:sp>
          <p:nvSpPr>
            <p:cNvPr id="8" name="TextBox 7">
              <a:extLst>
                <a:ext uri="{FF2B5EF4-FFF2-40B4-BE49-F238E27FC236}">
                  <a16:creationId xmlns:a16="http://schemas.microsoft.com/office/drawing/2014/main" id="{6FA4A87A-54FC-520E-4FA0-78999F88054C}"/>
                </a:ext>
              </a:extLst>
            </p:cNvPr>
            <p:cNvSpPr txBox="1"/>
            <p:nvPr/>
          </p:nvSpPr>
          <p:spPr>
            <a:xfrm>
              <a:off x="4169230" y="2891487"/>
              <a:ext cx="1371600" cy="400110"/>
            </a:xfrm>
            <a:prstGeom prst="rect">
              <a:avLst/>
            </a:prstGeom>
            <a:noFill/>
          </p:spPr>
          <p:txBody>
            <a:bodyPr wrap="square" rtlCol="0">
              <a:spAutoFit/>
            </a:bodyPr>
            <a:lstStyle/>
            <a:p>
              <a:r>
                <a:rPr lang="en-US" sz="2000">
                  <a:solidFill>
                    <a:srgbClr val="FFFF00"/>
                  </a:solidFill>
                </a:rPr>
                <a:t>loudness</a:t>
              </a:r>
            </a:p>
          </p:txBody>
        </p:sp>
        <p:sp>
          <p:nvSpPr>
            <p:cNvPr id="9" name="TextBox 8">
              <a:extLst>
                <a:ext uri="{FF2B5EF4-FFF2-40B4-BE49-F238E27FC236}">
                  <a16:creationId xmlns:a16="http://schemas.microsoft.com/office/drawing/2014/main" id="{09FF5369-89C8-6668-BB9F-B8C086B5D01B}"/>
                </a:ext>
              </a:extLst>
            </p:cNvPr>
            <p:cNvSpPr txBox="1"/>
            <p:nvPr/>
          </p:nvSpPr>
          <p:spPr>
            <a:xfrm>
              <a:off x="4447835" y="3185790"/>
              <a:ext cx="1371600" cy="400110"/>
            </a:xfrm>
            <a:prstGeom prst="rect">
              <a:avLst/>
            </a:prstGeom>
            <a:noFill/>
          </p:spPr>
          <p:txBody>
            <a:bodyPr wrap="square" rtlCol="0">
              <a:spAutoFit/>
            </a:bodyPr>
            <a:lstStyle/>
            <a:p>
              <a:r>
                <a:rPr lang="en-US" sz="2000">
                  <a:solidFill>
                    <a:srgbClr val="FFFF00"/>
                  </a:solidFill>
                </a:rPr>
                <a:t>duration</a:t>
              </a:r>
            </a:p>
          </p:txBody>
        </p:sp>
        <p:sp>
          <p:nvSpPr>
            <p:cNvPr id="10" name="TextBox 9">
              <a:extLst>
                <a:ext uri="{FF2B5EF4-FFF2-40B4-BE49-F238E27FC236}">
                  <a16:creationId xmlns:a16="http://schemas.microsoft.com/office/drawing/2014/main" id="{83CFC531-7D24-5032-C43F-9F804B5FB059}"/>
                </a:ext>
              </a:extLst>
            </p:cNvPr>
            <p:cNvSpPr txBox="1"/>
            <p:nvPr/>
          </p:nvSpPr>
          <p:spPr>
            <a:xfrm>
              <a:off x="4767466" y="3501087"/>
              <a:ext cx="914400" cy="400110"/>
            </a:xfrm>
            <a:prstGeom prst="rect">
              <a:avLst/>
            </a:prstGeom>
            <a:noFill/>
          </p:spPr>
          <p:txBody>
            <a:bodyPr wrap="square" rtlCol="0">
              <a:spAutoFit/>
            </a:bodyPr>
            <a:lstStyle/>
            <a:p>
              <a:r>
                <a:rPr lang="en-US" sz="2000">
                  <a:solidFill>
                    <a:srgbClr val="FFFF00"/>
                  </a:solidFill>
                </a:rPr>
                <a:t>timing</a:t>
              </a:r>
              <a:r>
                <a:rPr lang="en-US" sz="2000"/>
                <a:t> </a:t>
              </a:r>
            </a:p>
          </p:txBody>
        </p:sp>
      </p:grpSp>
      <p:sp>
        <p:nvSpPr>
          <p:cNvPr id="11" name="TextBox 10">
            <a:extLst>
              <a:ext uri="{FF2B5EF4-FFF2-40B4-BE49-F238E27FC236}">
                <a16:creationId xmlns:a16="http://schemas.microsoft.com/office/drawing/2014/main" id="{02874B73-D929-E803-EE2E-8C8A4DA388AD}"/>
              </a:ext>
            </a:extLst>
          </p:cNvPr>
          <p:cNvSpPr txBox="1"/>
          <p:nvPr/>
        </p:nvSpPr>
        <p:spPr>
          <a:xfrm>
            <a:off x="6211319" y="3721464"/>
            <a:ext cx="914400" cy="400110"/>
          </a:xfrm>
          <a:prstGeom prst="rect">
            <a:avLst/>
          </a:prstGeom>
          <a:noFill/>
        </p:spPr>
        <p:txBody>
          <a:bodyPr wrap="square" rtlCol="0">
            <a:spAutoFit/>
          </a:bodyPr>
          <a:lstStyle/>
          <a:p>
            <a:r>
              <a:rPr lang="en-US" sz="2000">
                <a:solidFill>
                  <a:srgbClr val="FFCCFF"/>
                </a:solidFill>
              </a:rPr>
              <a:t>tone</a:t>
            </a:r>
            <a:r>
              <a:rPr lang="en-US" sz="2000"/>
              <a:t> </a:t>
            </a:r>
          </a:p>
        </p:txBody>
      </p:sp>
      <p:sp>
        <p:nvSpPr>
          <p:cNvPr id="12" name="TextBox 11">
            <a:extLst>
              <a:ext uri="{FF2B5EF4-FFF2-40B4-BE49-F238E27FC236}">
                <a16:creationId xmlns:a16="http://schemas.microsoft.com/office/drawing/2014/main" id="{751727FF-012B-85F7-6197-8B58FB8CF8F8}"/>
              </a:ext>
            </a:extLst>
          </p:cNvPr>
          <p:cNvSpPr txBox="1"/>
          <p:nvPr/>
        </p:nvSpPr>
        <p:spPr>
          <a:xfrm>
            <a:off x="6620553" y="4351510"/>
            <a:ext cx="914400" cy="400110"/>
          </a:xfrm>
          <a:prstGeom prst="rect">
            <a:avLst/>
          </a:prstGeom>
          <a:noFill/>
        </p:spPr>
        <p:txBody>
          <a:bodyPr wrap="square" rtlCol="0">
            <a:spAutoFit/>
          </a:bodyPr>
          <a:lstStyle/>
          <a:p>
            <a:r>
              <a:rPr lang="en-US" sz="2000">
                <a:solidFill>
                  <a:srgbClr val="FFCCFF"/>
                </a:solidFill>
              </a:rPr>
              <a:t>stress</a:t>
            </a:r>
            <a:r>
              <a:rPr lang="en-US" sz="2000"/>
              <a:t> </a:t>
            </a:r>
          </a:p>
        </p:txBody>
      </p:sp>
      <p:sp>
        <p:nvSpPr>
          <p:cNvPr id="13" name="TextBox 12">
            <a:extLst>
              <a:ext uri="{FF2B5EF4-FFF2-40B4-BE49-F238E27FC236}">
                <a16:creationId xmlns:a16="http://schemas.microsoft.com/office/drawing/2014/main" id="{184A75C3-3732-04EA-EFD9-C0A40C42AD91}"/>
              </a:ext>
            </a:extLst>
          </p:cNvPr>
          <p:cNvSpPr txBox="1"/>
          <p:nvPr/>
        </p:nvSpPr>
        <p:spPr>
          <a:xfrm>
            <a:off x="5296920" y="4541066"/>
            <a:ext cx="1371599" cy="400110"/>
          </a:xfrm>
          <a:prstGeom prst="rect">
            <a:avLst/>
          </a:prstGeom>
          <a:noFill/>
        </p:spPr>
        <p:txBody>
          <a:bodyPr wrap="square" rtlCol="0">
            <a:spAutoFit/>
          </a:bodyPr>
          <a:lstStyle/>
          <a:p>
            <a:r>
              <a:rPr lang="en-US" sz="2000">
                <a:solidFill>
                  <a:srgbClr val="FFCCFF"/>
                </a:solidFill>
              </a:rPr>
              <a:t>phrasing </a:t>
            </a:r>
          </a:p>
        </p:txBody>
      </p:sp>
      <p:sp>
        <p:nvSpPr>
          <p:cNvPr id="14" name="TextBox 13">
            <a:extLst>
              <a:ext uri="{FF2B5EF4-FFF2-40B4-BE49-F238E27FC236}">
                <a16:creationId xmlns:a16="http://schemas.microsoft.com/office/drawing/2014/main" id="{32C12245-CA33-7823-5B32-EA14EC916198}"/>
              </a:ext>
            </a:extLst>
          </p:cNvPr>
          <p:cNvSpPr txBox="1"/>
          <p:nvPr/>
        </p:nvSpPr>
        <p:spPr>
          <a:xfrm>
            <a:off x="3618002" y="4283366"/>
            <a:ext cx="1678917" cy="400110"/>
          </a:xfrm>
          <a:prstGeom prst="rect">
            <a:avLst/>
          </a:prstGeom>
          <a:noFill/>
        </p:spPr>
        <p:txBody>
          <a:bodyPr wrap="square" rtlCol="0">
            <a:spAutoFit/>
          </a:bodyPr>
          <a:lstStyle/>
          <a:p>
            <a:r>
              <a:rPr lang="en-US" sz="2000">
                <a:solidFill>
                  <a:srgbClr val="FFCCFF"/>
                </a:solidFill>
              </a:rPr>
              <a:t>prominence </a:t>
            </a:r>
          </a:p>
        </p:txBody>
      </p:sp>
      <p:sp>
        <p:nvSpPr>
          <p:cNvPr id="15" name="TextBox 14">
            <a:extLst>
              <a:ext uri="{FF2B5EF4-FFF2-40B4-BE49-F238E27FC236}">
                <a16:creationId xmlns:a16="http://schemas.microsoft.com/office/drawing/2014/main" id="{03C1E05C-A564-B030-FB22-18B66DF7D91D}"/>
              </a:ext>
            </a:extLst>
          </p:cNvPr>
          <p:cNvSpPr txBox="1"/>
          <p:nvPr/>
        </p:nvSpPr>
        <p:spPr>
          <a:xfrm>
            <a:off x="3491799" y="5398931"/>
            <a:ext cx="1678917" cy="400110"/>
          </a:xfrm>
          <a:prstGeom prst="rect">
            <a:avLst/>
          </a:prstGeom>
          <a:noFill/>
        </p:spPr>
        <p:txBody>
          <a:bodyPr wrap="square" rtlCol="0">
            <a:spAutoFit/>
          </a:bodyPr>
          <a:lstStyle/>
          <a:p>
            <a:r>
              <a:rPr lang="en-US" sz="2000">
                <a:solidFill>
                  <a:srgbClr val="FFCCFF"/>
                </a:solidFill>
              </a:rPr>
              <a:t>pragmatics</a:t>
            </a:r>
            <a:r>
              <a:rPr lang="en-US" sz="2000"/>
              <a:t> </a:t>
            </a:r>
          </a:p>
        </p:txBody>
      </p:sp>
      <p:grpSp>
        <p:nvGrpSpPr>
          <p:cNvPr id="22" name="Group 21">
            <a:extLst>
              <a:ext uri="{FF2B5EF4-FFF2-40B4-BE49-F238E27FC236}">
                <a16:creationId xmlns:a16="http://schemas.microsoft.com/office/drawing/2014/main" id="{EE993A86-CE09-CF49-B8BE-1BBEC6A33BBF}"/>
              </a:ext>
            </a:extLst>
          </p:cNvPr>
          <p:cNvGrpSpPr/>
          <p:nvPr/>
        </p:nvGrpSpPr>
        <p:grpSpPr>
          <a:xfrm>
            <a:off x="489554" y="2288612"/>
            <a:ext cx="5264583" cy="4462739"/>
            <a:chOff x="489554" y="2288612"/>
            <a:chExt cx="5264583" cy="4462739"/>
          </a:xfrm>
        </p:grpSpPr>
        <p:sp>
          <p:nvSpPr>
            <p:cNvPr id="4" name="TextBox 3"/>
            <p:cNvSpPr txBox="1"/>
            <p:nvPr/>
          </p:nvSpPr>
          <p:spPr>
            <a:xfrm>
              <a:off x="489554" y="6228131"/>
              <a:ext cx="5264583" cy="523220"/>
            </a:xfrm>
            <a:prstGeom prst="rect">
              <a:avLst/>
            </a:prstGeom>
            <a:noFill/>
          </p:spPr>
          <p:txBody>
            <a:bodyPr wrap="none" rtlCol="0">
              <a:spAutoFit/>
            </a:bodyPr>
            <a:lstStyle/>
            <a:p>
              <a:r>
                <a:rPr lang="en-US" sz="2800"/>
                <a:t>*</a:t>
              </a:r>
              <a:r>
                <a:rPr lang="en-US" sz="2600">
                  <a:latin typeface="+mn-lt"/>
                  <a:ea typeface="+mn-ea"/>
                </a:rPr>
                <a:t>and things that pattern with them </a:t>
              </a:r>
              <a:endParaRPr lang="en-US" sz="2600" dirty="0">
                <a:latin typeface="+mn-lt"/>
                <a:ea typeface="+mn-ea"/>
              </a:endParaRPr>
            </a:p>
          </p:txBody>
        </p:sp>
        <p:sp>
          <p:nvSpPr>
            <p:cNvPr id="17" name="Content Placeholder 2">
              <a:extLst>
                <a:ext uri="{FF2B5EF4-FFF2-40B4-BE49-F238E27FC236}">
                  <a16:creationId xmlns:a16="http://schemas.microsoft.com/office/drawing/2014/main" id="{A4ADFD28-9F29-C40B-381D-EE359E6A7A99}"/>
                </a:ext>
              </a:extLst>
            </p:cNvPr>
            <p:cNvSpPr txBox="1">
              <a:spLocks/>
            </p:cNvSpPr>
            <p:nvPr/>
          </p:nvSpPr>
          <p:spPr bwMode="auto">
            <a:xfrm>
              <a:off x="1936706" y="2288612"/>
              <a:ext cx="914400" cy="48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kern="0"/>
                <a:t>*</a:t>
              </a:r>
            </a:p>
            <a:p>
              <a:pPr marL="514350" indent="-514350">
                <a:buFontTx/>
                <a:buAutoNum type="arabicPeriod"/>
              </a:pPr>
              <a:endParaRPr lang="en-US" sz="2400" kern="0"/>
            </a:p>
            <a:p>
              <a:pPr marL="514350" indent="-514350">
                <a:buFontTx/>
                <a:buAutoNum type="arabicPeriod"/>
              </a:pPr>
              <a:endParaRPr lang="en-US" sz="2400" kern="0" dirty="0"/>
            </a:p>
          </p:txBody>
        </p:sp>
      </p:grpSp>
      <p:sp>
        <p:nvSpPr>
          <p:cNvPr id="19" name="TextBox 18">
            <a:extLst>
              <a:ext uri="{FF2B5EF4-FFF2-40B4-BE49-F238E27FC236}">
                <a16:creationId xmlns:a16="http://schemas.microsoft.com/office/drawing/2014/main" id="{F37C3D3E-F3A2-AAB9-875F-FBED1AE11719}"/>
              </a:ext>
            </a:extLst>
          </p:cNvPr>
          <p:cNvSpPr txBox="1"/>
          <p:nvPr/>
        </p:nvSpPr>
        <p:spPr>
          <a:xfrm>
            <a:off x="5952750" y="2558637"/>
            <a:ext cx="2042090" cy="707886"/>
          </a:xfrm>
          <a:prstGeom prst="rect">
            <a:avLst/>
          </a:prstGeom>
          <a:noFill/>
        </p:spPr>
        <p:txBody>
          <a:bodyPr wrap="square" rtlCol="0">
            <a:spAutoFit/>
          </a:bodyPr>
          <a:lstStyle/>
          <a:p>
            <a:r>
              <a:rPr lang="en-US" sz="2000">
                <a:solidFill>
                  <a:srgbClr val="FFFF00"/>
                </a:solidFill>
              </a:rPr>
              <a:t>creakiness</a:t>
            </a:r>
          </a:p>
          <a:p>
            <a:r>
              <a:rPr lang="en-US" sz="2000">
                <a:solidFill>
                  <a:srgbClr val="FFFF00"/>
                </a:solidFill>
              </a:rPr>
              <a:t>     breathiness  </a:t>
            </a:r>
          </a:p>
        </p:txBody>
      </p:sp>
      <p:grpSp>
        <p:nvGrpSpPr>
          <p:cNvPr id="18" name="Group 17">
            <a:extLst>
              <a:ext uri="{FF2B5EF4-FFF2-40B4-BE49-F238E27FC236}">
                <a16:creationId xmlns:a16="http://schemas.microsoft.com/office/drawing/2014/main" id="{0D96BAD3-4F34-A3A9-E6C7-F842C1B066F8}"/>
              </a:ext>
            </a:extLst>
          </p:cNvPr>
          <p:cNvGrpSpPr/>
          <p:nvPr/>
        </p:nvGrpSpPr>
        <p:grpSpPr>
          <a:xfrm>
            <a:off x="5345189" y="1306283"/>
            <a:ext cx="3615960" cy="1084987"/>
            <a:chOff x="5345189" y="1306283"/>
            <a:chExt cx="3615960" cy="1084987"/>
          </a:xfrm>
        </p:grpSpPr>
        <p:sp>
          <p:nvSpPr>
            <p:cNvPr id="5" name="Content Placeholder 2">
              <a:extLst>
                <a:ext uri="{FF2B5EF4-FFF2-40B4-BE49-F238E27FC236}">
                  <a16:creationId xmlns:a16="http://schemas.microsoft.com/office/drawing/2014/main" id="{F4084354-9127-90A0-1626-85A754DDAE99}"/>
                </a:ext>
              </a:extLst>
            </p:cNvPr>
            <p:cNvSpPr txBox="1">
              <a:spLocks/>
            </p:cNvSpPr>
            <p:nvPr/>
          </p:nvSpPr>
          <p:spPr bwMode="auto">
            <a:xfrm>
              <a:off x="5345189" y="1306283"/>
              <a:ext cx="3320620" cy="1084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600" kern="0"/>
                <a:t>The throat-generated aspects of speech </a:t>
              </a:r>
            </a:p>
            <a:p>
              <a:pPr marL="514350" indent="-514350">
                <a:buFontTx/>
                <a:buAutoNum type="arabicPeriod"/>
              </a:pPr>
              <a:endParaRPr lang="en-US" sz="2400" kern="0"/>
            </a:p>
            <a:p>
              <a:pPr marL="514350" indent="-514350">
                <a:buFontTx/>
                <a:buAutoNum type="arabicPeriod"/>
              </a:pPr>
              <a:endParaRPr lang="en-US" sz="2400" kern="0" dirty="0"/>
            </a:p>
          </p:txBody>
        </p:sp>
        <p:sp>
          <p:nvSpPr>
            <p:cNvPr id="20" name="Content Placeholder 2">
              <a:extLst>
                <a:ext uri="{FF2B5EF4-FFF2-40B4-BE49-F238E27FC236}">
                  <a16:creationId xmlns:a16="http://schemas.microsoft.com/office/drawing/2014/main" id="{ED52ED0A-B1AE-7BB7-CADF-12B6EEAB570C}"/>
                </a:ext>
              </a:extLst>
            </p:cNvPr>
            <p:cNvSpPr txBox="1">
              <a:spLocks/>
            </p:cNvSpPr>
            <p:nvPr/>
          </p:nvSpPr>
          <p:spPr bwMode="auto">
            <a:xfrm>
              <a:off x="8046749" y="1664142"/>
              <a:ext cx="914400" cy="48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kern="0"/>
                <a:t>*</a:t>
              </a:r>
            </a:p>
            <a:p>
              <a:pPr marL="514350" indent="-514350">
                <a:buFontTx/>
                <a:buAutoNum type="arabicPeriod"/>
              </a:pPr>
              <a:endParaRPr lang="en-US" sz="2400" kern="0"/>
            </a:p>
            <a:p>
              <a:pPr marL="514350" indent="-514350">
                <a:buFontTx/>
                <a:buAutoNum type="arabicPeriod"/>
              </a:pPr>
              <a:endParaRPr lang="en-US" sz="2400" kern="0" dirty="0"/>
            </a:p>
          </p:txBody>
        </p:sp>
      </p:grpSp>
      <p:sp>
        <p:nvSpPr>
          <p:cNvPr id="23" name="TextBox 22">
            <a:extLst>
              <a:ext uri="{FF2B5EF4-FFF2-40B4-BE49-F238E27FC236}">
                <a16:creationId xmlns:a16="http://schemas.microsoft.com/office/drawing/2014/main" id="{09747AB5-8762-920B-73AB-0AAE085FB50C}"/>
              </a:ext>
            </a:extLst>
          </p:cNvPr>
          <p:cNvSpPr txBox="1"/>
          <p:nvPr/>
        </p:nvSpPr>
        <p:spPr>
          <a:xfrm>
            <a:off x="7072851" y="5112566"/>
            <a:ext cx="1592957" cy="400110"/>
          </a:xfrm>
          <a:prstGeom prst="rect">
            <a:avLst/>
          </a:prstGeom>
          <a:noFill/>
        </p:spPr>
        <p:txBody>
          <a:bodyPr wrap="square" rtlCol="0">
            <a:spAutoFit/>
          </a:bodyPr>
          <a:lstStyle/>
          <a:p>
            <a:r>
              <a:rPr lang="en-US" sz="2000">
                <a:solidFill>
                  <a:srgbClr val="FFFF00"/>
                </a:solidFill>
              </a:rPr>
              <a:t>reduction</a:t>
            </a:r>
            <a:r>
              <a:rPr lang="en-US" sz="2000"/>
              <a:t> </a:t>
            </a:r>
          </a:p>
        </p:txBody>
      </p:sp>
    </p:spTree>
    <p:extLst>
      <p:ext uri="{BB962C8B-B14F-4D97-AF65-F5344CB8AC3E}">
        <p14:creationId xmlns:p14="http://schemas.microsoft.com/office/powerpoint/2010/main" val="1518350805"/>
      </p:ext>
    </p:extLst>
  </p:cSld>
  <p:clrMapOvr>
    <a:masterClrMapping/>
  </p:clrMapOvr>
  <mc:AlternateContent xmlns:mc="http://schemas.openxmlformats.org/markup-compatibility/2006" xmlns:p14="http://schemas.microsoft.com/office/powerpoint/2010/main">
    <mc:Choice Requires="p14">
      <p:transition spd="slow" p14:dur="2000" advTm="3757"/>
    </mc:Choice>
    <mc:Fallback xmlns="">
      <p:transition spd="slow" advTm="3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p:bldP spid="12" grpId="0"/>
      <p:bldP spid="13" grpId="0"/>
      <p:bldP spid="14" grpId="0"/>
      <p:bldP spid="15" grpId="0"/>
      <p:bldP spid="19"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8229600"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Paralinguistic and Pragmatic Functions</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92274"/>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8229600"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rgbClr val="FFFF00"/>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solidFill>
                  <a:srgbClr val="FFFF00"/>
                </a:solidFill>
                <a:latin typeface="Calibri" panose="020F0502020204030204" pitchFamily="34" charset="0"/>
                <a:ea typeface="ＭＳ Ｐゴシック" panose="020B0600070205080204" pitchFamily="34" charset="-128"/>
              </a:rPr>
              <a:t>Paralinguistic and Pragmatic Functions</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Perspectives</a:t>
            </a:r>
            <a:endParaRPr lang="en-US" sz="2400" dirty="0">
              <a:latin typeface="Calibri" panose="020F0502020204030204" pitchFamily="34" charset="0"/>
              <a:ea typeface="ＭＳ Ｐゴシック" panose="020B0600070205080204" pitchFamily="34" charset="-128"/>
            </a:endParaRP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5331" y="2113555"/>
            <a:ext cx="2557110" cy="1703030"/>
          </a:xfrm>
          <a:prstGeom prst="rect">
            <a:avLst/>
          </a:prstGeom>
          <a:noFill/>
        </p:spPr>
        <p:txBody>
          <a:bodyPr wrap="none" rtlCol="0">
            <a:spAutoFit/>
          </a:bodyPr>
          <a:lstStyle/>
          <a:p>
            <a:pPr>
              <a:lnSpc>
                <a:spcPct val="150000"/>
              </a:lnSpc>
            </a:pPr>
            <a:r>
              <a:rPr lang="en-US" dirty="0"/>
              <a:t>Stress and prominence</a:t>
            </a:r>
          </a:p>
          <a:p>
            <a:pPr>
              <a:lnSpc>
                <a:spcPct val="150000"/>
              </a:lnSpc>
            </a:pPr>
            <a:r>
              <a:rPr lang="en-US" dirty="0"/>
              <a:t>Tone</a:t>
            </a:r>
          </a:p>
          <a:p>
            <a:pPr>
              <a:lnSpc>
                <a:spcPct val="150000"/>
              </a:lnSpc>
            </a:pPr>
            <a:r>
              <a:rPr lang="en-US" dirty="0"/>
              <a:t>Contours and melodies</a:t>
            </a:r>
          </a:p>
          <a:p>
            <a:pPr>
              <a:lnSpc>
                <a:spcPct val="150000"/>
              </a:lnSpc>
            </a:pPr>
            <a:endParaRPr lang="en-US" dirty="0"/>
          </a:p>
        </p:txBody>
      </p:sp>
      <p:sp>
        <p:nvSpPr>
          <p:cNvPr id="10" name="TextBox 9"/>
          <p:cNvSpPr txBox="1"/>
          <p:nvPr/>
        </p:nvSpPr>
        <p:spPr>
          <a:xfrm>
            <a:off x="6870480" y="3763491"/>
            <a:ext cx="1633781" cy="2169825"/>
          </a:xfrm>
          <a:prstGeom prst="rect">
            <a:avLst/>
          </a:prstGeom>
          <a:noFill/>
        </p:spPr>
        <p:txBody>
          <a:bodyPr wrap="none" rtlCol="0">
            <a:spAutoFit/>
          </a:bodyPr>
          <a:lstStyle/>
          <a:p>
            <a:pPr>
              <a:lnSpc>
                <a:spcPct val="150000"/>
              </a:lnSpc>
            </a:pPr>
            <a:r>
              <a:rPr lang="en-US" dirty="0"/>
              <a:t>Emotion </a:t>
            </a:r>
          </a:p>
          <a:p>
            <a:pPr>
              <a:lnSpc>
                <a:spcPct val="150000"/>
              </a:lnSpc>
            </a:pPr>
            <a:r>
              <a:rPr lang="en-US" dirty="0"/>
              <a:t>Sentiment</a:t>
            </a:r>
          </a:p>
          <a:p>
            <a:pPr>
              <a:lnSpc>
                <a:spcPct val="150000"/>
              </a:lnSpc>
            </a:pPr>
            <a:r>
              <a:rPr lang="en-US" dirty="0"/>
              <a:t>Social control </a:t>
            </a:r>
          </a:p>
          <a:p>
            <a:pPr>
              <a:lnSpc>
                <a:spcPct val="150000"/>
              </a:lnSpc>
            </a:pPr>
            <a:r>
              <a:rPr lang="en-US" dirty="0"/>
              <a:t>Politeness</a:t>
            </a:r>
          </a:p>
          <a:p>
            <a:pPr>
              <a:lnSpc>
                <a:spcPct val="150000"/>
              </a:lnSpc>
            </a:pPr>
            <a:endParaRPr lang="en-US" dirty="0"/>
          </a:p>
        </p:txBody>
      </p:sp>
    </p:spTree>
    <p:custDataLst>
      <p:tags r:id="rId1"/>
    </p:custDataLst>
    <p:extLst>
      <p:ext uri="{BB962C8B-B14F-4D97-AF65-F5344CB8AC3E}">
        <p14:creationId xmlns:p14="http://schemas.microsoft.com/office/powerpoint/2010/main" val="1865304086"/>
      </p:ext>
    </p:extLst>
  </p:cSld>
  <p:clrMapOvr>
    <a:masterClrMapping/>
  </p:clrMapOvr>
  <mc:AlternateContent xmlns:mc="http://schemas.openxmlformats.org/markup-compatibility/2006" xmlns:p14="http://schemas.microsoft.com/office/powerpoint/2010/main">
    <mc:Choice Requires="p14">
      <p:transition spd="slow" p14:dur="2000" advTm="63743"/>
    </mc:Choice>
    <mc:Fallback xmlns="">
      <p:transition spd="slow" advTm="63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8229600"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b="0" i="0" u="none" strike="noStrike" kern="1200" dirty="0">
                <a:effectLst/>
                <a:latin typeface="Calibri" panose="020F0502020204030204" pitchFamily="34" charset="0"/>
                <a:ea typeface="ＭＳ Ｐゴシック" panose="020B0600070205080204" pitchFamily="34" charset="-128"/>
              </a:rPr>
              <a:t>Introduction</a:t>
            </a:r>
            <a:endParaRPr lang="en-US" sz="2400" b="0" i="0" u="none" strike="noStrike" kern="1200" dirty="0">
              <a:effectLst/>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dirty="0">
                <a:solidFill>
                  <a:srgbClr val="FFFF00"/>
                </a:solidFill>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Paralinguistic and Pragmatic Functions</a:t>
            </a:r>
          </a:p>
          <a:p>
            <a:pPr fontAlgn="b">
              <a:lnSpc>
                <a:spcPct val="140000"/>
              </a:lnSpc>
              <a:spcBef>
                <a:spcPts val="0"/>
              </a:spcBef>
              <a:spcAft>
                <a:spcPts val="0"/>
              </a:spcAft>
            </a:pPr>
            <a:r>
              <a:rPr lang="en-US" sz="2800" dirty="0">
                <a:solidFill>
                  <a:srgbClr val="FFFF00"/>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Perspectives</a:t>
            </a:r>
            <a:endParaRPr lang="en-US" sz="2400" dirty="0">
              <a:latin typeface="Calibri" panose="020F0502020204030204" pitchFamily="34" charset="0"/>
              <a:ea typeface="ＭＳ Ｐゴシック" panose="020B0600070205080204" pitchFamily="34" charset="-128"/>
            </a:endParaRP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70342" y="2406992"/>
            <a:ext cx="2416046" cy="1338828"/>
          </a:xfrm>
          <a:prstGeom prst="rect">
            <a:avLst/>
          </a:prstGeom>
          <a:noFill/>
        </p:spPr>
        <p:txBody>
          <a:bodyPr wrap="none" rtlCol="0">
            <a:spAutoFit/>
          </a:bodyPr>
          <a:lstStyle/>
          <a:p>
            <a:pPr>
              <a:lnSpc>
                <a:spcPct val="150000"/>
              </a:lnSpc>
            </a:pPr>
            <a:r>
              <a:rPr lang="en-US" dirty="0"/>
              <a:t>Feature computations</a:t>
            </a:r>
          </a:p>
          <a:p>
            <a:pPr>
              <a:lnSpc>
                <a:spcPct val="150000"/>
              </a:lnSpc>
            </a:pPr>
            <a:r>
              <a:rPr lang="en-US" dirty="0"/>
              <a:t>Machine learning</a:t>
            </a:r>
          </a:p>
          <a:p>
            <a:pPr>
              <a:lnSpc>
                <a:spcPct val="150000"/>
              </a:lnSpc>
            </a:pPr>
            <a:r>
              <a:rPr lang="en-US" dirty="0"/>
              <a:t>Speech recognition </a:t>
            </a:r>
          </a:p>
        </p:txBody>
      </p:sp>
    </p:spTree>
    <p:custDataLst>
      <p:tags r:id="rId1"/>
    </p:custDataLst>
    <p:extLst>
      <p:ext uri="{BB962C8B-B14F-4D97-AF65-F5344CB8AC3E}">
        <p14:creationId xmlns:p14="http://schemas.microsoft.com/office/powerpoint/2010/main" val="1261106275"/>
      </p:ext>
    </p:extLst>
  </p:cSld>
  <p:clrMapOvr>
    <a:masterClrMapping/>
  </p:clrMapOvr>
  <mc:AlternateContent xmlns:mc="http://schemas.openxmlformats.org/markup-compatibility/2006" xmlns:p14="http://schemas.microsoft.com/office/powerpoint/2010/main">
    <mc:Choice Requires="p14">
      <p:transition spd="slow" p14:dur="2000" advTm="14372"/>
    </mc:Choice>
    <mc:Fallback xmlns="">
      <p:transition spd="slow" advTm="14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8229600"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b="0" i="0" u="none" strike="noStrike" kern="1200" dirty="0">
                <a:effectLst/>
                <a:latin typeface="Calibri" panose="020F0502020204030204" pitchFamily="34" charset="0"/>
                <a:ea typeface="ＭＳ Ｐゴシック" panose="020B0600070205080204" pitchFamily="34" charset="-128"/>
              </a:rPr>
              <a:t>Introduction</a:t>
            </a:r>
            <a:endParaRPr lang="en-US" sz="2400" b="0" i="0" u="none" strike="noStrike" kern="1200" dirty="0">
              <a:effectLst/>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dirty="0">
                <a:solidFill>
                  <a:srgbClr val="FFFF00"/>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Paralinguistic and Pragmatic Functions</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Perspectives</a:t>
            </a:r>
            <a:endParaRPr lang="en-US" sz="2400" dirty="0">
              <a:latin typeface="Calibri" panose="020F0502020204030204" pitchFamily="34" charset="0"/>
              <a:ea typeface="ＭＳ Ｐゴシック" panose="020B0600070205080204" pitchFamily="34" charset="-128"/>
            </a:endParaRP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47572"/>
      </p:ext>
    </p:extLst>
  </p:cSld>
  <p:clrMapOvr>
    <a:masterClrMapping/>
  </p:clrMapOvr>
  <mc:AlternateContent xmlns:mc="http://schemas.openxmlformats.org/markup-compatibility/2006" xmlns:p14="http://schemas.microsoft.com/office/powerpoint/2010/main">
    <mc:Choice Requires="p14">
      <p:transition spd="slow" p14:dur="2000" advTm="44058"/>
    </mc:Choice>
    <mc:Fallback xmlns="">
      <p:transition spd="slow" advTm="440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8229600"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b="0" i="0" u="none" strike="noStrike" kern="1200" dirty="0">
                <a:solidFill>
                  <a:srgbClr val="FFFF00"/>
                </a:solidFill>
                <a:effectLst/>
                <a:latin typeface="Calibri" panose="020F0502020204030204" pitchFamily="34" charset="0"/>
                <a:ea typeface="ＭＳ Ｐゴシック" panose="020B0600070205080204" pitchFamily="34" charset="-128"/>
              </a:rPr>
              <a:t>Introduction</a:t>
            </a:r>
            <a:endParaRPr lang="en-US" sz="2400" b="0" i="0" u="none" strike="noStrike" kern="1200" dirty="0">
              <a:solidFill>
                <a:srgbClr val="FFFF00"/>
              </a:solidFill>
              <a:effectLst/>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Paralinguistic and Pragmatic Functions</a:t>
            </a:r>
          </a:p>
          <a:p>
            <a:pPr fontAlgn="b">
              <a:lnSpc>
                <a:spcPct val="140000"/>
              </a:lnSpc>
              <a:spcBef>
                <a:spcPts val="0"/>
              </a:spcBef>
              <a:spcAft>
                <a:spcPts val="0"/>
              </a:spcAft>
            </a:pPr>
            <a:r>
              <a:rPr lang="en-US" sz="2800" dirty="0">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dirty="0">
                <a:solidFill>
                  <a:srgbClr val="FFFF00"/>
                </a:solidFill>
                <a:latin typeface="Calibri" panose="020F0502020204030204" pitchFamily="34" charset="0"/>
                <a:ea typeface="ＭＳ Ｐゴシック" panose="020B0600070205080204" pitchFamily="34" charset="-128"/>
              </a:rPr>
              <a:t>Perspectives</a:t>
            </a:r>
            <a:endParaRPr lang="en-US" sz="2400" dirty="0">
              <a:solidFill>
                <a:srgbClr val="FFFF00"/>
              </a:solidFill>
              <a:latin typeface="Calibri" panose="020F0502020204030204" pitchFamily="34" charset="0"/>
              <a:ea typeface="ＭＳ Ｐゴシック" panose="020B0600070205080204" pitchFamily="34" charset="-128"/>
            </a:endParaRP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5741006" y="1349141"/>
            <a:ext cx="2950941" cy="1754326"/>
            <a:chOff x="5735859" y="1388708"/>
            <a:chExt cx="2950941" cy="1754326"/>
          </a:xfrm>
        </p:grpSpPr>
        <p:sp>
          <p:nvSpPr>
            <p:cNvPr id="3" name="Rectangle 2"/>
            <p:cNvSpPr/>
            <p:nvPr/>
          </p:nvSpPr>
          <p:spPr>
            <a:xfrm>
              <a:off x="5735859" y="1388708"/>
              <a:ext cx="2950941" cy="1754326"/>
            </a:xfrm>
            <a:prstGeom prst="rect">
              <a:avLst/>
            </a:prstGeom>
          </p:spPr>
          <p:txBody>
            <a:bodyPr wrap="square">
              <a:spAutoFit/>
            </a:bodyPr>
            <a:lstStyle/>
            <a:p>
              <a:pPr lvl="1" fontAlgn="b">
                <a:lnSpc>
                  <a:spcPct val="150000"/>
                </a:lnSpc>
                <a:spcBef>
                  <a:spcPts val="0"/>
                </a:spcBef>
                <a:spcAft>
                  <a:spcPts val="0"/>
                </a:spcAft>
              </a:pPr>
              <a:endParaRPr lang="en-US" dirty="0">
                <a:latin typeface="Calibri" panose="020F0502020204030204" pitchFamily="34" charset="0"/>
                <a:ea typeface="ＭＳ Ｐゴシック" panose="020B0600070205080204" pitchFamily="34" charset="-128"/>
              </a:endParaRPr>
            </a:p>
            <a:p>
              <a:pPr lvl="1" fontAlgn="b">
                <a:lnSpc>
                  <a:spcPct val="150000"/>
                </a:lnSpc>
                <a:spcBef>
                  <a:spcPts val="0"/>
                </a:spcBef>
                <a:spcAft>
                  <a:spcPts val="0"/>
                </a:spcAft>
              </a:pPr>
              <a:r>
                <a:rPr lang="en-US" dirty="0">
                  <a:latin typeface="Calibri" panose="020F0502020204030204" pitchFamily="34" charset="0"/>
                  <a:ea typeface="ＭＳ Ｐゴシック" panose="020B0600070205080204" pitchFamily="34" charset="-128"/>
                </a:rPr>
                <a:t>About the tutorial</a:t>
              </a:r>
            </a:p>
            <a:p>
              <a:pPr lvl="1" fontAlgn="b">
                <a:lnSpc>
                  <a:spcPct val="150000"/>
                </a:lnSpc>
                <a:spcBef>
                  <a:spcPts val="0"/>
                </a:spcBef>
                <a:spcAft>
                  <a:spcPts val="0"/>
                </a:spcAft>
              </a:pPr>
              <a:r>
                <a:rPr lang="en-US" dirty="0">
                  <a:latin typeface="Calibri" panose="020F0502020204030204" pitchFamily="34" charset="0"/>
                  <a:ea typeface="ＭＳ Ｐゴシック" panose="020B0600070205080204" pitchFamily="34" charset="-128"/>
                </a:rPr>
                <a:t>Why prosody matters</a:t>
              </a:r>
            </a:p>
            <a:p>
              <a:pPr lvl="1" fontAlgn="b">
                <a:lnSpc>
                  <a:spcPct val="150000"/>
                </a:lnSpc>
                <a:spcBef>
                  <a:spcPts val="0"/>
                </a:spcBef>
                <a:spcAft>
                  <a:spcPts val="0"/>
                </a:spcAft>
              </a:pPr>
              <a:r>
                <a:rPr lang="en-US" dirty="0">
                  <a:latin typeface="Calibri" panose="020F0502020204030204" pitchFamily="34" charset="0"/>
                  <a:ea typeface="ＭＳ Ｐゴシック" panose="020B0600070205080204" pitchFamily="34" charset="-128"/>
                </a:rPr>
                <a:t>Applications overview</a:t>
              </a:r>
            </a:p>
          </p:txBody>
        </p:sp>
        <p:sp>
          <p:nvSpPr>
            <p:cNvPr id="7" name="Left Brace 6"/>
            <p:cNvSpPr/>
            <p:nvPr/>
          </p:nvSpPr>
          <p:spPr bwMode="auto">
            <a:xfrm>
              <a:off x="6037545" y="1853852"/>
              <a:ext cx="237995" cy="1215957"/>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cxnSp>
        <p:nvCxnSpPr>
          <p:cNvPr id="12" name="Curved Connector 11"/>
          <p:cNvCxnSpPr/>
          <p:nvPr/>
        </p:nvCxnSpPr>
        <p:spPr bwMode="auto">
          <a:xfrm>
            <a:off x="2892824" y="1583540"/>
            <a:ext cx="3081403" cy="840550"/>
          </a:xfrm>
          <a:prstGeom prst="curvedConnector3">
            <a:avLst/>
          </a:prstGeom>
          <a:solidFill>
            <a:schemeClr val="accent1"/>
          </a:solidFill>
          <a:ln w="9525" cap="flat" cmpd="sng" algn="ctr">
            <a:solidFill>
              <a:schemeClr val="tx1"/>
            </a:solidFill>
            <a:prstDash val="solid"/>
            <a:round/>
            <a:headEnd type="none" w="med" len="med"/>
            <a:tailEnd type="none" w="med" len="med"/>
          </a:ln>
          <a:effectLst/>
        </p:spPr>
      </p:cxnSp>
      <p:grpSp>
        <p:nvGrpSpPr>
          <p:cNvPr id="15" name="Group 14"/>
          <p:cNvGrpSpPr/>
          <p:nvPr/>
        </p:nvGrpSpPr>
        <p:grpSpPr>
          <a:xfrm>
            <a:off x="2892824" y="3981689"/>
            <a:ext cx="6251176" cy="1754326"/>
            <a:chOff x="2892824" y="3981689"/>
            <a:chExt cx="6251176" cy="1754326"/>
          </a:xfrm>
        </p:grpSpPr>
        <p:grpSp>
          <p:nvGrpSpPr>
            <p:cNvPr id="9" name="Group 8"/>
            <p:cNvGrpSpPr/>
            <p:nvPr/>
          </p:nvGrpSpPr>
          <p:grpSpPr>
            <a:xfrm>
              <a:off x="5730568" y="3981689"/>
              <a:ext cx="3413432" cy="1754326"/>
              <a:chOff x="5735859" y="1388708"/>
              <a:chExt cx="2950941" cy="1754326"/>
            </a:xfrm>
          </p:grpSpPr>
          <p:sp>
            <p:nvSpPr>
              <p:cNvPr id="10" name="Rectangle 9"/>
              <p:cNvSpPr/>
              <p:nvPr/>
            </p:nvSpPr>
            <p:spPr>
              <a:xfrm>
                <a:off x="5735859" y="1388708"/>
                <a:ext cx="2950941" cy="1754326"/>
              </a:xfrm>
              <a:prstGeom prst="rect">
                <a:avLst/>
              </a:prstGeom>
            </p:spPr>
            <p:txBody>
              <a:bodyPr wrap="square">
                <a:spAutoFit/>
              </a:bodyPr>
              <a:lstStyle/>
              <a:p>
                <a:pPr lvl="1" fontAlgn="b">
                  <a:lnSpc>
                    <a:spcPct val="150000"/>
                  </a:lnSpc>
                  <a:spcBef>
                    <a:spcPts val="0"/>
                  </a:spcBef>
                  <a:spcAft>
                    <a:spcPts val="0"/>
                  </a:spcAft>
                </a:pPr>
                <a:endParaRPr lang="en-US" dirty="0">
                  <a:latin typeface="Calibri" panose="020F0502020204030204" pitchFamily="34" charset="0"/>
                  <a:ea typeface="ＭＳ Ｐゴシック" panose="020B0600070205080204" pitchFamily="34" charset="-128"/>
                </a:endParaRPr>
              </a:p>
              <a:p>
                <a:pPr lvl="1" fontAlgn="b">
                  <a:lnSpc>
                    <a:spcPct val="150000"/>
                  </a:lnSpc>
                  <a:spcBef>
                    <a:spcPts val="0"/>
                  </a:spcBef>
                  <a:spcAft>
                    <a:spcPts val="0"/>
                  </a:spcAft>
                </a:pPr>
                <a:r>
                  <a:rPr lang="en-US" dirty="0">
                    <a:latin typeface="Calibri" panose="020F0502020204030204" pitchFamily="34" charset="0"/>
                    <a:ea typeface="ＭＳ Ｐゴシック" panose="020B0600070205080204" pitchFamily="34" charset="-128"/>
                  </a:rPr>
                  <a:t> Historical perspective</a:t>
                </a:r>
              </a:p>
              <a:p>
                <a:pPr lvl="1" fontAlgn="b">
                  <a:lnSpc>
                    <a:spcPct val="150000"/>
                  </a:lnSpc>
                  <a:spcBef>
                    <a:spcPts val="0"/>
                  </a:spcBef>
                  <a:spcAft>
                    <a:spcPts val="0"/>
                  </a:spcAft>
                </a:pPr>
                <a:r>
                  <a:rPr lang="en-US" dirty="0">
                    <a:latin typeface="Calibri" panose="020F0502020204030204" pitchFamily="34" charset="0"/>
                    <a:ea typeface="ＭＳ Ｐゴシック" panose="020B0600070205080204" pitchFamily="34" charset="-128"/>
                  </a:rPr>
                  <a:t> Teaching prosody </a:t>
                </a:r>
              </a:p>
              <a:p>
                <a:pPr lvl="1" fontAlgn="b">
                  <a:lnSpc>
                    <a:spcPct val="150000"/>
                  </a:lnSpc>
                  <a:spcBef>
                    <a:spcPts val="0"/>
                  </a:spcBef>
                  <a:spcAft>
                    <a:spcPts val="0"/>
                  </a:spcAft>
                </a:pPr>
                <a:r>
                  <a:rPr lang="en-US" dirty="0">
                    <a:latin typeface="Calibri" panose="020F0502020204030204" pitchFamily="34" charset="0"/>
                    <a:ea typeface="ＭＳ Ｐゴシック" panose="020B0600070205080204" pitchFamily="34" charset="-128"/>
                  </a:rPr>
                  <a:t> Prospects and Challenges </a:t>
                </a:r>
              </a:p>
            </p:txBody>
          </p:sp>
          <p:sp>
            <p:nvSpPr>
              <p:cNvPr id="11" name="Left Brace 10"/>
              <p:cNvSpPr/>
              <p:nvPr/>
            </p:nvSpPr>
            <p:spPr bwMode="auto">
              <a:xfrm>
                <a:off x="6037545" y="1853852"/>
                <a:ext cx="237995" cy="1215957"/>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cxnSp>
          <p:nvCxnSpPr>
            <p:cNvPr id="14" name="Curved Connector 13"/>
            <p:cNvCxnSpPr/>
            <p:nvPr/>
          </p:nvCxnSpPr>
          <p:spPr bwMode="auto">
            <a:xfrm flipV="1">
              <a:off x="2892824" y="5054811"/>
              <a:ext cx="3069734" cy="168474"/>
            </a:xfrm>
            <a:prstGeom prst="curvedConnector3">
              <a:avLst/>
            </a:prstGeom>
            <a:solidFill>
              <a:schemeClr val="accent1"/>
            </a:solidFill>
            <a:ln w="9525" cap="flat" cmpd="sng" algn="ctr">
              <a:solidFill>
                <a:schemeClr val="tx1"/>
              </a:solidFill>
              <a:prstDash val="solid"/>
              <a:round/>
              <a:headEnd type="none" w="med" len="med"/>
              <a:tailEnd type="none" w="med" len="med"/>
            </a:ln>
            <a:effectLst/>
          </p:spPr>
        </p:cxnSp>
      </p:grpSp>
    </p:spTree>
    <p:custDataLst>
      <p:tags r:id="rId1"/>
    </p:custDataLst>
    <p:extLst>
      <p:ext uri="{BB962C8B-B14F-4D97-AF65-F5344CB8AC3E}">
        <p14:creationId xmlns:p14="http://schemas.microsoft.com/office/powerpoint/2010/main" val="3625070992"/>
      </p:ext>
    </p:extLst>
  </p:cSld>
  <p:clrMapOvr>
    <a:masterClrMapping/>
  </p:clrMapOvr>
  <mc:AlternateContent xmlns:mc="http://schemas.openxmlformats.org/markup-compatibility/2006" xmlns:p14="http://schemas.microsoft.com/office/powerpoint/2010/main">
    <mc:Choice Requires="p14">
      <p:transition spd="slow" p14:dur="2000" advTm="15058"/>
    </mc:Choice>
    <mc:Fallback xmlns="">
      <p:transition spd="slow" advTm="150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9882"/>
            <a:ext cx="8229600" cy="1143000"/>
          </a:xfrm>
        </p:spPr>
        <p:txBody>
          <a:bodyPr/>
          <a:lstStyle/>
          <a:p>
            <a:pPr algn="l"/>
            <a:r>
              <a:rPr lang="en-US" dirty="0"/>
              <a:t>Intended Audiences</a:t>
            </a:r>
          </a:p>
        </p:txBody>
      </p:sp>
      <p:sp>
        <p:nvSpPr>
          <p:cNvPr id="3" name="Content Placeholder 2"/>
          <p:cNvSpPr>
            <a:spLocks noGrp="1"/>
          </p:cNvSpPr>
          <p:nvPr>
            <p:ph idx="1"/>
          </p:nvPr>
        </p:nvSpPr>
        <p:spPr>
          <a:xfrm>
            <a:off x="457199" y="1600200"/>
            <a:ext cx="2639086" cy="3796748"/>
          </a:xfrm>
        </p:spPr>
        <p:txBody>
          <a:bodyPr/>
          <a:lstStyle/>
          <a:p>
            <a:r>
              <a:rPr lang="en-US" sz="2800"/>
              <a:t>Students  </a:t>
            </a:r>
            <a:endParaRPr lang="en-US" sz="1800"/>
          </a:p>
          <a:p>
            <a:r>
              <a:rPr lang="en-US" sz="2800"/>
              <a:t>Engineers  </a:t>
            </a:r>
            <a:endParaRPr lang="en-US" sz="1800" dirty="0"/>
          </a:p>
          <a:p>
            <a:r>
              <a:rPr lang="en-US" sz="2800"/>
              <a:t>Scientists  </a:t>
            </a:r>
            <a:r>
              <a:rPr lang="en-US" sz="1800"/>
              <a:t> </a:t>
            </a:r>
            <a:endParaRPr lang="en-US" sz="1800" dirty="0"/>
          </a:p>
          <a:p>
            <a:r>
              <a:rPr lang="en-US" sz="2800"/>
              <a:t>Teachers  </a:t>
            </a:r>
            <a:r>
              <a:rPr lang="en-US" sz="1800"/>
              <a:t> </a:t>
            </a:r>
            <a:endParaRPr lang="en-US" sz="1800" dirty="0"/>
          </a:p>
          <a:p>
            <a:r>
              <a:rPr lang="en-US" sz="2800"/>
              <a:t>Clinicians  </a:t>
            </a:r>
            <a:r>
              <a:rPr lang="en-US" sz="1800"/>
              <a:t> </a:t>
            </a:r>
          </a:p>
          <a:p>
            <a:endParaRPr lang="en-US" sz="2800" dirty="0"/>
          </a:p>
          <a:p>
            <a:r>
              <a:rPr lang="en-US" sz="2800"/>
              <a:t>Anyone</a:t>
            </a:r>
            <a:endParaRPr lang="en-US" sz="1800" dirty="0">
              <a:cs typeface="+mn-cs"/>
            </a:endParaRPr>
          </a:p>
        </p:txBody>
      </p:sp>
    </p:spTree>
    <p:extLst>
      <p:ext uri="{BB962C8B-B14F-4D97-AF65-F5344CB8AC3E}">
        <p14:creationId xmlns:p14="http://schemas.microsoft.com/office/powerpoint/2010/main" val="1303106657"/>
      </p:ext>
    </p:extLst>
  </p:cSld>
  <p:clrMapOvr>
    <a:masterClrMapping/>
  </p:clrMapOvr>
  <mc:AlternateContent xmlns:mc="http://schemas.openxmlformats.org/markup-compatibility/2006" xmlns:p14="http://schemas.microsoft.com/office/powerpoint/2010/main">
    <mc:Choice Requires="p14">
      <p:transition spd="slow" p14:dur="2000" advTm="112911"/>
    </mc:Choice>
    <mc:Fallback xmlns="">
      <p:transition spd="slow" advTm="11291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20|0.7"/>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5|0.4"/>
</p:tagLst>
</file>

<file path=ppt/tags/tag5.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47282</TotalTime>
  <Words>2563</Words>
  <Application>Microsoft Office PowerPoint</Application>
  <PresentationFormat>On-screen Show (4:3)</PresentationFormat>
  <Paragraphs>312</Paragraphs>
  <Slides>21</Slides>
  <Notes>16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Mountain Top</vt:lpstr>
      <vt:lpstr>PowerPoint Presentation</vt:lpstr>
      <vt:lpstr>PowerPoint Presentation</vt:lpstr>
      <vt:lpstr>Scope</vt:lpstr>
      <vt:lpstr>Contents </vt:lpstr>
      <vt:lpstr>Contents </vt:lpstr>
      <vt:lpstr>Contents </vt:lpstr>
      <vt:lpstr>Contents </vt:lpstr>
      <vt:lpstr>Contents </vt:lpstr>
      <vt:lpstr>Intended Audiences</vt:lpstr>
      <vt:lpstr>Intended Audiences</vt:lpstr>
      <vt:lpstr>Your Instructors</vt:lpstr>
      <vt:lpstr>Contents </vt:lpstr>
      <vt:lpstr>PowerPoint Presentation</vt:lpstr>
      <vt:lpstr>PowerPoint Presentation</vt:lpstr>
      <vt:lpstr>PowerPoint Presentation</vt:lpstr>
      <vt:lpstr>PowerPoint Presentation</vt:lpstr>
      <vt:lpstr>PowerPoint Presentation</vt:lpstr>
      <vt:lpstr>Things to Look Forward To </vt:lpstr>
      <vt:lpstr>What is Prosody? </vt:lpstr>
      <vt:lpstr>Teaching Philosophy </vt:lpstr>
      <vt:lpstr>PowerPoint Presentation</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3828</cp:revision>
  <cp:lastPrinted>2021-05-18T23:20:02Z</cp:lastPrinted>
  <dcterms:created xsi:type="dcterms:W3CDTF">2002-10-17T07:23:49Z</dcterms:created>
  <dcterms:modified xsi:type="dcterms:W3CDTF">2022-07-14T13:53:17Z</dcterms:modified>
</cp:coreProperties>
</file>