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1053" r:id="rId2"/>
    <p:sldId id="748" r:id="rId3"/>
    <p:sldId id="1069" r:id="rId4"/>
    <p:sldId id="1070" r:id="rId5"/>
    <p:sldId id="1060" r:id="rId6"/>
    <p:sldId id="1068" r:id="rId7"/>
    <p:sldId id="1073" r:id="rId8"/>
    <p:sldId id="1072" r:id="rId9"/>
    <p:sldId id="741" r:id="rId10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419E"/>
    <a:srgbClr val="FFCCFF"/>
    <a:srgbClr val="0072BD"/>
    <a:srgbClr val="D95319"/>
    <a:srgbClr val="01359A"/>
    <a:srgbClr val="003295"/>
    <a:srgbClr val="084AA1"/>
    <a:srgbClr val="0A51A3"/>
    <a:srgbClr val="002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3" autoAdjust="0"/>
    <p:restoredTop sz="62574" autoAdjust="0"/>
  </p:normalViewPr>
  <p:slideViewPr>
    <p:cSldViewPr snapToGrid="0">
      <p:cViewPr varScale="1">
        <p:scale>
          <a:sx n="73" d="100"/>
          <a:sy n="73" d="100"/>
        </p:scale>
        <p:origin x="1632" y="6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-1194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Welcome to lecture 2 of our series.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Since you’re watching, you presumably already feel that </a:t>
            </a:r>
            <a:r>
              <a:rPr lang="en-US" baseline="0"/>
              <a:t>prosody is important, but this video will lay out a few reasons  why prosody matters.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</a:t>
            </a:r>
            <a:r>
              <a:rPr lang="en-US" baseline="0" dirty="0"/>
              <a:t> first,  [say it, blandly].   Well, that was no good, let me try again [say it sincerely].</a:t>
            </a:r>
          </a:p>
          <a:p>
            <a:r>
              <a:rPr lang="en-US" baseline="0" dirty="0"/>
              <a:t>That </a:t>
            </a:r>
            <a:r>
              <a:rPr lang="en-US" baseline="0"/>
              <a:t>was better.  Hopefully it sounded more sincere.    </a:t>
            </a:r>
            <a:r>
              <a:rPr lang="en-US" baseline="0" dirty="0"/>
              <a:t>The prosody certainly helped.  [click]</a:t>
            </a:r>
          </a:p>
          <a:p>
            <a:r>
              <a:rPr lang="en-US" baseline="0"/>
              <a:t>So, the </a:t>
            </a:r>
            <a:r>
              <a:rPr lang="en-US" baseline="0" dirty="0"/>
              <a:t>first message of this lecture is that [read it]. </a:t>
            </a:r>
          </a:p>
          <a:p>
            <a:r>
              <a:rPr lang="en-US"/>
              <a:t>Now, how it does this is complicated.  Could you say what about t</a:t>
            </a:r>
            <a:r>
              <a:rPr lang="en-US" baseline="0"/>
              <a:t>he prosody made it </a:t>
            </a:r>
            <a:r>
              <a:rPr lang="en-US" baseline="0" dirty="0"/>
              <a:t>sound sincere? [say it again] </a:t>
            </a:r>
          </a:p>
          <a:p>
            <a:r>
              <a:rPr lang="en-US" baseline="0" dirty="0"/>
              <a:t>Well [click] pitch is certainly involved.</a:t>
            </a:r>
          </a:p>
          <a:p>
            <a:r>
              <a:rPr lang="en-US" baseline="0" dirty="0"/>
              <a:t>[explain the graph]</a:t>
            </a:r>
          </a:p>
          <a:p>
            <a:r>
              <a:rPr lang="en-US" baseline="0" dirty="0"/>
              <a:t>I’m just showing this as a teaser: there’s a lot more detail.  </a:t>
            </a:r>
          </a:p>
          <a:p>
            <a:r>
              <a:rPr lang="en-US" baseline="0" dirty="0"/>
              <a:t>In fact, English has a specific “construction” for positive assessment [click] as we’ll see in a later lecture.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94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[run through it] </a:t>
            </a:r>
          </a:p>
          <a:p>
            <a:r>
              <a:rPr lang="en-US"/>
              <a:t>[click]</a:t>
            </a:r>
          </a:p>
          <a:p>
            <a:r>
              <a:rPr lang="en-US"/>
              <a:t>… or your students or patients … </a:t>
            </a:r>
            <a:endParaRPr lang="en-US" dirty="0"/>
          </a:p>
          <a:p>
            <a:endParaRPr lang="en-US" dirty="0"/>
          </a:p>
          <a:p>
            <a:r>
              <a:rPr lang="en-US" dirty="0"/>
              <a:t>And THAT’S</a:t>
            </a:r>
            <a:r>
              <a:rPr lang="en-US" baseline="0" dirty="0"/>
              <a:t> why </a:t>
            </a:r>
            <a:r>
              <a:rPr lang="en-US" baseline="0"/>
              <a:t>prosody matters… why it matters to people.</a:t>
            </a:r>
          </a:p>
          <a:p>
            <a:endParaRPr lang="en-US" baseline="0"/>
          </a:p>
          <a:p>
            <a:r>
              <a:rPr lang="en-US" baseline="0"/>
              <a:t>There’s also a business case 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35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the call center industry.  A huge employer.  Many dedicated and patient agents.  //</a:t>
            </a:r>
          </a:p>
          <a:p>
            <a:r>
              <a:rPr lang="en-US" dirty="0"/>
              <a:t>But it’s strange, when you think about it [click] … in essence, you have the digital world and a customer who something there….</a:t>
            </a:r>
          </a:p>
          <a:p>
            <a:r>
              <a:rPr lang="en-US" dirty="0"/>
              <a:t>So why are millions of people in this role?  Of course, they’re faster, more trustable… conversations are more satisfying …//</a:t>
            </a:r>
          </a:p>
          <a:p>
            <a:r>
              <a:rPr lang="en-US" dirty="0"/>
              <a:t>Prosody has a huge role in all of this.  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[[a hidden </a:t>
            </a:r>
            <a:r>
              <a:rPr lang="en-US" smtClean="0"/>
              <a:t>thought:</a:t>
            </a:r>
            <a:r>
              <a:rPr lang="en-US" baseline="0" smtClean="0"/>
              <a:t> a </a:t>
            </a:r>
            <a:r>
              <a:rPr lang="en-US" baseline="0" dirty="0" smtClean="0"/>
              <a:t>lot of people in India aspire to call-center jobs requiring English ]]]</a:t>
            </a:r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48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Okay, </a:t>
            </a:r>
            <a:r>
              <a:rPr lang="en-US"/>
              <a:t>so hopefully you’re convinced by now, that </a:t>
            </a:r>
            <a:r>
              <a:rPr lang="en-US" dirty="0"/>
              <a:t>prosody matters. </a:t>
            </a:r>
          </a:p>
          <a:p>
            <a:r>
              <a:rPr lang="en-US" dirty="0"/>
              <a:t>Still, why do we need a tutorial</a:t>
            </a:r>
            <a:r>
              <a:rPr lang="en-US" baseline="0" dirty="0"/>
              <a:t> series on it? </a:t>
            </a:r>
            <a:endParaRPr lang="en-US" dirty="0"/>
          </a:p>
          <a:p>
            <a:r>
              <a:rPr lang="en-US" dirty="0"/>
              <a:t>1. Recent advances:  human prosody hasn’t changed</a:t>
            </a:r>
            <a:r>
              <a:rPr lang="en-US" baseline="0" dirty="0"/>
              <a:t> … but our understanding certainly has.  Huge advances in the last 10 years.     </a:t>
            </a:r>
          </a:p>
          <a:p>
            <a:r>
              <a:rPr lang="en-US" baseline="0" dirty="0"/>
              <a:t>... all this can help teachers, and every one of us</a:t>
            </a:r>
            <a:r>
              <a:rPr lang="en-US" baseline="0"/>
              <a:t>, in our roles as a </a:t>
            </a:r>
            <a:r>
              <a:rPr lang="en-US" baseline="0" dirty="0"/>
              <a:t>co-worker, or </a:t>
            </a:r>
            <a:r>
              <a:rPr lang="en-US" baseline="0"/>
              <a:t>as parents, </a:t>
            </a:r>
            <a:r>
              <a:rPr lang="en-US" baseline="0" dirty="0"/>
              <a:t>or </a:t>
            </a:r>
            <a:r>
              <a:rPr lang="en-US" baseline="0"/>
              <a:t>as a </a:t>
            </a:r>
            <a:r>
              <a:rPr lang="en-US" baseline="0" dirty="0"/>
              <a:t>friend</a:t>
            </a:r>
            <a:r>
              <a:rPr lang="en-US" baseline="0"/>
              <a:t>. </a:t>
            </a:r>
            <a:endParaRPr lang="en-US" baseline="0" dirty="0"/>
          </a:p>
          <a:p>
            <a:r>
              <a:rPr lang="en-US" baseline="0" dirty="0"/>
              <a:t>2</a:t>
            </a:r>
            <a:r>
              <a:rPr lang="en-US" baseline="0"/>
              <a:t>. And it’s challenging    It’s </a:t>
            </a:r>
            <a:r>
              <a:rPr lang="en-US" baseline="0" dirty="0"/>
              <a:t>not like you can just think a little and </a:t>
            </a:r>
            <a:r>
              <a:rPr lang="en-US" baseline="0"/>
              <a:t>figure prosody out for yourself [click] </a:t>
            </a:r>
          </a:p>
          <a:p>
            <a:r>
              <a:rPr lang="en-US" baseline="0"/>
              <a:t>In particular, “prosody is hard to hear”.  Of course, we can …. perceive prosodic messages and react with appropriate prosody</a:t>
            </a:r>
          </a:p>
          <a:p>
            <a:r>
              <a:rPr lang="en-US" baseline="0"/>
              <a:t>in our own voice.  (Or at least most people can.)  Subconsciously.  But when we try to describe what we’re doing, </a:t>
            </a:r>
          </a:p>
          <a:p>
            <a:r>
              <a:rPr lang="en-US" baseline="0"/>
              <a:t>or explain it to someone, or manage it in a foreign language, or model it, then it’s really hard.  </a:t>
            </a:r>
          </a:p>
          <a:p>
            <a:r>
              <a:rPr lang="en-US" baseline="0"/>
              <a:t>After watching this tutorial, you should be better placed to do those things.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41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Okay, so now a question for you.  </a:t>
            </a:r>
          </a:p>
          <a:p>
            <a:r>
              <a:rPr lang="en-US"/>
              <a:t>We’re </a:t>
            </a:r>
            <a:r>
              <a:rPr lang="en-US" dirty="0"/>
              <a:t>really curious about why folks are watching these videos, and what </a:t>
            </a:r>
            <a:r>
              <a:rPr lang="en-US" dirty="0" err="1"/>
              <a:t>y’all</a:t>
            </a:r>
            <a:r>
              <a:rPr lang="en-US" dirty="0"/>
              <a:t> would like to hear</a:t>
            </a:r>
            <a:r>
              <a:rPr lang="en-US" baseline="0" dirty="0"/>
              <a:t> </a:t>
            </a:r>
            <a:r>
              <a:rPr lang="en-US" baseline="0"/>
              <a:t>more about.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We’ll be releasing these lectures over the next few weeks, so we can fine-tune based on your input</a:t>
            </a:r>
            <a:r>
              <a:rPr lang="en-US" baseline="0"/>
              <a:t>. </a:t>
            </a:r>
          </a:p>
          <a:p>
            <a:endParaRPr lang="en-US" baseline="0"/>
          </a:p>
          <a:p>
            <a:r>
              <a:rPr lang="en-US" baseline="0"/>
              <a:t>[show but don’t read the last 3 lines] </a:t>
            </a:r>
          </a:p>
          <a:p>
            <a:endParaRPr lang="en-US" baseline="0"/>
          </a:p>
          <a:p>
            <a:r>
              <a:rPr lang="en-US" baseline="0"/>
              <a:t>Okay, that’s it for lecture 2 [click]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63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/>
              <a:t>In the next lecture we’ll overview how prosody is relevant for applications,  such as speech synthesis and dialog systems</a:t>
            </a:r>
            <a:r>
              <a:rPr lang="en-US" sz="12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51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</a:t>
            </a:r>
            <a:r>
              <a:rPr lang="en-US" baseline="0" dirty="0"/>
              <a:t> just these words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0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 dirty="0"/>
              <a:t>Lecture 2: Why Prosody Matters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20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xmlns="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9604" y="1664748"/>
            <a:ext cx="8530768" cy="822971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“thank you for watching these videos” </a:t>
            </a:r>
          </a:p>
        </p:txBody>
      </p:sp>
      <p:sp>
        <p:nvSpPr>
          <p:cNvPr id="4" name="AutoShape 2" descr="Image result for musical r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AutoShape 4" descr="Image result for musical re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60A7F5E-3A41-4558-A855-8B77625BD04E}"/>
              </a:ext>
            </a:extLst>
          </p:cNvPr>
          <p:cNvSpPr txBox="1"/>
          <p:nvPr/>
        </p:nvSpPr>
        <p:spPr>
          <a:xfrm>
            <a:off x="1097318" y="5280851"/>
            <a:ext cx="643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Prosody does what the words alone can’t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64013" y="6353435"/>
            <a:ext cx="4121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Positive Assessment Construction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65806" y="2370345"/>
            <a:ext cx="7745460" cy="2288161"/>
            <a:chOff x="365806" y="2370345"/>
            <a:chExt cx="7745460" cy="228816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87DB1799-835F-473A-80D0-1B527D1A2D2B}"/>
                </a:ext>
              </a:extLst>
            </p:cNvPr>
            <p:cNvGrpSpPr/>
            <p:nvPr/>
          </p:nvGrpSpPr>
          <p:grpSpPr>
            <a:xfrm>
              <a:off x="365806" y="2370345"/>
              <a:ext cx="7745460" cy="1836320"/>
              <a:chOff x="365806" y="2670597"/>
              <a:chExt cx="7745460" cy="1836320"/>
            </a:xfrm>
          </p:grpSpPr>
          <p:cxnSp>
            <p:nvCxnSpPr>
              <p:cNvPr id="5" name="Straight Connector 4"/>
              <p:cNvCxnSpPr>
                <a:cxnSpLocks/>
              </p:cNvCxnSpPr>
              <p:nvPr/>
            </p:nvCxnSpPr>
            <p:spPr bwMode="auto">
              <a:xfrm>
                <a:off x="2567354" y="4054926"/>
                <a:ext cx="1397202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Straight Connector 6"/>
              <p:cNvCxnSpPr>
                <a:cxnSpLocks/>
              </p:cNvCxnSpPr>
              <p:nvPr/>
            </p:nvCxnSpPr>
            <p:spPr bwMode="auto">
              <a:xfrm>
                <a:off x="1602920" y="3583199"/>
                <a:ext cx="639118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Arrow Connector 8"/>
              <p:cNvCxnSpPr>
                <a:cxnSpLocks/>
              </p:cNvCxnSpPr>
              <p:nvPr/>
            </p:nvCxnSpPr>
            <p:spPr bwMode="auto">
              <a:xfrm flipV="1">
                <a:off x="1097318" y="2670597"/>
                <a:ext cx="0" cy="18363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>
                <a:off x="1097318" y="4506917"/>
                <a:ext cx="701394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365806" y="3398533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FFFF"/>
                    </a:solidFill>
                  </a:rPr>
                  <a:t>pitch</a:t>
                </a:r>
              </a:p>
            </p:txBody>
          </p:sp>
          <p:cxnSp>
            <p:nvCxnSpPr>
              <p:cNvPr id="17" name="Straight Connector 16"/>
              <p:cNvCxnSpPr>
                <a:cxnSpLocks/>
              </p:cNvCxnSpPr>
              <p:nvPr/>
            </p:nvCxnSpPr>
            <p:spPr bwMode="auto">
              <a:xfrm>
                <a:off x="4739054" y="4059708"/>
                <a:ext cx="1705289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6650275" y="3583198"/>
                <a:ext cx="225910" cy="1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>
                <a:cxnSpLocks/>
              </p:cNvCxnSpPr>
              <p:nvPr/>
            </p:nvCxnSpPr>
            <p:spPr bwMode="auto">
              <a:xfrm>
                <a:off x="7143581" y="4082975"/>
                <a:ext cx="47328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xmlns="" id="{3BC1799E-7694-43B4-8A03-FEC11703C08B}"/>
                  </a:ext>
                </a:extLst>
              </p:cNvPr>
              <p:cNvCxnSpPr/>
              <p:nvPr/>
            </p:nvCxnSpPr>
            <p:spPr bwMode="auto">
              <a:xfrm>
                <a:off x="4216998" y="3583198"/>
                <a:ext cx="355002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0" name="TextBox 19"/>
            <p:cNvSpPr txBox="1"/>
            <p:nvPr/>
          </p:nvSpPr>
          <p:spPr>
            <a:xfrm>
              <a:off x="3951317" y="428917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174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AAEFF7-B122-40EE-9C70-E1A54B154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748" y="1483477"/>
            <a:ext cx="8229600" cy="430753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400" dirty="0"/>
              <a:t>With effective prosody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you</a:t>
            </a:r>
            <a:r>
              <a:rPr lang="en-US" sz="2800" baseline="16000" dirty="0"/>
              <a:t> </a:t>
            </a:r>
            <a:r>
              <a:rPr lang="en-US" sz="2400" dirty="0"/>
              <a:t> can seem sincere, warm, polite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you</a:t>
            </a:r>
            <a:r>
              <a:rPr lang="en-US" sz="2800" baseline="16000" dirty="0"/>
              <a:t> </a:t>
            </a:r>
            <a:r>
              <a:rPr lang="en-US" sz="2400" dirty="0"/>
              <a:t> can better understand people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you</a:t>
            </a:r>
            <a:r>
              <a:rPr lang="en-US" sz="2800" baseline="16000" dirty="0"/>
              <a:t> </a:t>
            </a:r>
            <a:r>
              <a:rPr lang="en-US" sz="2400" dirty="0"/>
              <a:t> can make people do things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In short, you  are empowered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5112D7B0-B074-4048-9F1C-075ACF37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6712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Why Prosody Matters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388AC6-11AF-430E-9B4B-54425BB4EA4B}"/>
              </a:ext>
            </a:extLst>
          </p:cNvPr>
          <p:cNvSpPr txBox="1"/>
          <p:nvPr/>
        </p:nvSpPr>
        <p:spPr>
          <a:xfrm>
            <a:off x="2057399" y="5066552"/>
            <a:ext cx="67246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ea typeface="+mn-ea"/>
              </a:rPr>
              <a:t>*or your students, or your dialog system …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2AAEFF7-B122-40EE-9C70-E1A54B154796}"/>
              </a:ext>
            </a:extLst>
          </p:cNvPr>
          <p:cNvSpPr txBox="1">
            <a:spLocks/>
          </p:cNvSpPr>
          <p:nvPr/>
        </p:nvSpPr>
        <p:spPr bwMode="auto">
          <a:xfrm>
            <a:off x="1202614" y="2104672"/>
            <a:ext cx="6016893" cy="286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FontTx/>
              <a:buNone/>
            </a:pPr>
            <a:r>
              <a:rPr lang="en-US" sz="2400" kern="0" dirty="0"/>
              <a:t>	</a:t>
            </a:r>
            <a:r>
              <a:rPr lang="en-US" sz="2800" kern="0" baseline="16000" dirty="0"/>
              <a:t>*</a:t>
            </a:r>
            <a:r>
              <a:rPr lang="en-US" sz="2400" kern="0" dirty="0"/>
              <a:t>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sz="2400" kern="0" dirty="0"/>
              <a:t>	</a:t>
            </a:r>
            <a:r>
              <a:rPr lang="en-US" sz="2800" kern="0" baseline="16000" dirty="0"/>
              <a:t>*</a:t>
            </a:r>
            <a:r>
              <a:rPr lang="en-US" sz="2400" kern="0" dirty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sz="2400" kern="0" dirty="0"/>
              <a:t>	</a:t>
            </a:r>
            <a:r>
              <a:rPr lang="en-US" sz="2800" kern="0" baseline="16000" dirty="0"/>
              <a:t>*</a:t>
            </a:r>
            <a:endParaRPr lang="en-US" sz="2400" kern="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sz="2400" kern="0" dirty="0"/>
              <a:t>              * </a:t>
            </a:r>
          </a:p>
        </p:txBody>
      </p:sp>
    </p:spTree>
    <p:extLst>
      <p:ext uri="{BB962C8B-B14F-4D97-AF65-F5344CB8AC3E}">
        <p14:creationId xmlns:p14="http://schemas.microsoft.com/office/powerpoint/2010/main" val="17337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05C5D-1F2F-4C37-A122-FE20A779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32" y="15318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Commercial Importance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7774DB16-4958-492F-8EED-FAE056E9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018" y="2034352"/>
            <a:ext cx="3056273" cy="171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333741" y="2034352"/>
            <a:ext cx="1310420" cy="2039871"/>
            <a:chOff x="1333741" y="2034352"/>
            <a:chExt cx="1310420" cy="203987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60D31A65-BB9E-433A-A6A1-D74A761A9CFD}"/>
                </a:ext>
              </a:extLst>
            </p:cNvPr>
            <p:cNvGrpSpPr/>
            <p:nvPr/>
          </p:nvGrpSpPr>
          <p:grpSpPr>
            <a:xfrm>
              <a:off x="1456834" y="2034352"/>
              <a:ext cx="606669" cy="1389185"/>
              <a:chOff x="1230923" y="2602523"/>
              <a:chExt cx="606669" cy="1389185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xmlns="" id="{B8B9BD43-EEEC-4DDB-A88B-F0727542FC8E}"/>
                  </a:ext>
                </a:extLst>
              </p:cNvPr>
              <p:cNvSpPr/>
              <p:nvPr/>
            </p:nvSpPr>
            <p:spPr bwMode="auto">
              <a:xfrm>
                <a:off x="1230923" y="2602523"/>
                <a:ext cx="606669" cy="60666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" name="Rectangle: Top Corners Snipped 4">
                <a:extLst>
                  <a:ext uri="{FF2B5EF4-FFF2-40B4-BE49-F238E27FC236}">
                    <a16:creationId xmlns:a16="http://schemas.microsoft.com/office/drawing/2014/main" xmlns="" id="{75495CEA-A31E-4AE5-99D4-1AAA7B16F723}"/>
                  </a:ext>
                </a:extLst>
              </p:cNvPr>
              <p:cNvSpPr/>
              <p:nvPr/>
            </p:nvSpPr>
            <p:spPr bwMode="auto">
              <a:xfrm>
                <a:off x="1230923" y="3209192"/>
                <a:ext cx="606669" cy="782516"/>
              </a:xfrm>
              <a:prstGeom prst="snip2Same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507A24BE-90EF-4C21-ACDB-F72B8496B673}"/>
                </a:ext>
              </a:extLst>
            </p:cNvPr>
            <p:cNvSpPr txBox="1"/>
            <p:nvPr/>
          </p:nvSpPr>
          <p:spPr>
            <a:xfrm>
              <a:off x="1333741" y="370489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human	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51CBFC27-B1F1-4D74-B0C4-2805D0FEEB0D}"/>
                </a:ext>
              </a:extLst>
            </p:cNvPr>
            <p:cNvGrpSpPr/>
            <p:nvPr/>
          </p:nvGrpSpPr>
          <p:grpSpPr>
            <a:xfrm>
              <a:off x="2181406" y="2732099"/>
              <a:ext cx="462755" cy="158009"/>
              <a:chOff x="1960685" y="3736731"/>
              <a:chExt cx="462755" cy="158009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xmlns="" id="{0C307D6F-8745-4C87-80A7-2A8888D18627}"/>
                  </a:ext>
                </a:extLst>
              </p:cNvPr>
              <p:cNvCxnSpPr/>
              <p:nvPr/>
            </p:nvCxnSpPr>
            <p:spPr bwMode="auto">
              <a:xfrm>
                <a:off x="1972749" y="3736731"/>
                <a:ext cx="45069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xmlns="" id="{87FA34B7-6772-47B5-BFE1-FB4EDA51DA67}"/>
                  </a:ext>
                </a:extLst>
              </p:cNvPr>
              <p:cNvCxnSpPr/>
              <p:nvPr/>
            </p:nvCxnSpPr>
            <p:spPr bwMode="auto">
              <a:xfrm>
                <a:off x="1960685" y="3894740"/>
                <a:ext cx="45069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</p:grpSp>
      </p:grpSp>
      <p:grpSp>
        <p:nvGrpSpPr>
          <p:cNvPr id="8" name="Group 7"/>
          <p:cNvGrpSpPr/>
          <p:nvPr/>
        </p:nvGrpSpPr>
        <p:grpSpPr>
          <a:xfrm>
            <a:off x="5965194" y="2280537"/>
            <a:ext cx="1977725" cy="1793686"/>
            <a:chOff x="5965194" y="2280537"/>
            <a:chExt cx="1977725" cy="1793686"/>
          </a:xfrm>
        </p:grpSpPr>
        <p:sp>
          <p:nvSpPr>
            <p:cNvPr id="6" name="Flowchart: Magnetic Disk 5">
              <a:extLst>
                <a:ext uri="{FF2B5EF4-FFF2-40B4-BE49-F238E27FC236}">
                  <a16:creationId xmlns:a16="http://schemas.microsoft.com/office/drawing/2014/main" xmlns="" id="{1081213A-F94D-4428-826E-74261E364129}"/>
                </a:ext>
              </a:extLst>
            </p:cNvPr>
            <p:cNvSpPr/>
            <p:nvPr/>
          </p:nvSpPr>
          <p:spPr bwMode="auto">
            <a:xfrm>
              <a:off x="6553675" y="2280537"/>
              <a:ext cx="1239715" cy="1143000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2CFA92C-69E7-499C-A4C5-760BF9DB75B6}"/>
                </a:ext>
              </a:extLst>
            </p:cNvPr>
            <p:cNvSpPr txBox="1"/>
            <p:nvPr/>
          </p:nvSpPr>
          <p:spPr>
            <a:xfrm>
              <a:off x="6475851" y="3704891"/>
              <a:ext cx="1467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digital world 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AFD05A29-34F1-41D9-B887-1A0D33DB698A}"/>
                </a:ext>
              </a:extLst>
            </p:cNvPr>
            <p:cNvGrpSpPr/>
            <p:nvPr/>
          </p:nvGrpSpPr>
          <p:grpSpPr>
            <a:xfrm>
              <a:off x="5965194" y="2781824"/>
              <a:ext cx="462755" cy="158009"/>
              <a:chOff x="1960685" y="3736731"/>
              <a:chExt cx="462755" cy="158009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xmlns="" id="{6072A3C0-F586-47CD-859C-CFE067719FDC}"/>
                  </a:ext>
                </a:extLst>
              </p:cNvPr>
              <p:cNvCxnSpPr/>
              <p:nvPr/>
            </p:nvCxnSpPr>
            <p:spPr bwMode="auto">
              <a:xfrm>
                <a:off x="1972749" y="3736731"/>
                <a:ext cx="45069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xmlns="" id="{1F3460FA-EBC5-4E0E-9BF8-3D2DE4EC8542}"/>
                  </a:ext>
                </a:extLst>
              </p:cNvPr>
              <p:cNvCxnSpPr/>
              <p:nvPr/>
            </p:nvCxnSpPr>
            <p:spPr bwMode="auto">
              <a:xfrm>
                <a:off x="1960685" y="3894740"/>
                <a:ext cx="45069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86884F5-B218-4C95-BEBE-9BB25F3EEF01}"/>
              </a:ext>
            </a:extLst>
          </p:cNvPr>
          <p:cNvSpPr txBox="1"/>
          <p:nvPr/>
        </p:nvSpPr>
        <p:spPr>
          <a:xfrm>
            <a:off x="1871112" y="4348070"/>
            <a:ext cx="4682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1 - 2% of the workforce is in call centers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the “human touch” is greatly valued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AEB3F34-7F58-4028-B70A-B9E59CD69B34}"/>
              </a:ext>
            </a:extLst>
          </p:cNvPr>
          <p:cNvSpPr txBox="1"/>
          <p:nvPr/>
        </p:nvSpPr>
        <p:spPr>
          <a:xfrm>
            <a:off x="4231170" y="3739859"/>
            <a:ext cx="23905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900" dirty="0">
                <a:solidFill>
                  <a:schemeClr val="tx1">
                    <a:lumMod val="65000"/>
                  </a:schemeClr>
                </a:solidFill>
              </a:rPr>
              <a:t>Wikimedia Commons</a:t>
            </a:r>
          </a:p>
        </p:txBody>
      </p:sp>
    </p:spTree>
    <p:extLst>
      <p:ext uri="{BB962C8B-B14F-4D97-AF65-F5344CB8AC3E}">
        <p14:creationId xmlns:p14="http://schemas.microsoft.com/office/powerpoint/2010/main" val="392469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778CE2-2632-4BD3-BC17-3FB789CA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58" y="95936"/>
            <a:ext cx="8127242" cy="1143000"/>
          </a:xfrm>
        </p:spPr>
        <p:txBody>
          <a:bodyPr/>
          <a:lstStyle/>
          <a:p>
            <a:pPr algn="l"/>
            <a:r>
              <a:rPr lang="en-US" dirty="0"/>
              <a:t>Why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AD02FC-4780-4A53-9A26-CAC41FBF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3105"/>
            <a:ext cx="8112034" cy="2406192"/>
          </a:xfrm>
        </p:spPr>
        <p:txBody>
          <a:bodyPr/>
          <a:lstStyle/>
          <a:p>
            <a:pPr>
              <a:lnSpc>
                <a:spcPct val="175000"/>
              </a:lnSpc>
              <a:spcBef>
                <a:spcPts val="0"/>
              </a:spcBef>
            </a:pPr>
            <a:r>
              <a:rPr lang="en-US" sz="2400" dirty="0"/>
              <a:t>Recent advances open new possibilities</a:t>
            </a:r>
          </a:p>
          <a:p>
            <a:pPr>
              <a:lnSpc>
                <a:spcPct val="175000"/>
              </a:lnSpc>
              <a:spcBef>
                <a:spcPts val="0"/>
              </a:spcBef>
            </a:pPr>
            <a:r>
              <a:rPr lang="en-US" sz="2400" dirty="0"/>
              <a:t>Prosody is more challenging than most think</a:t>
            </a:r>
          </a:p>
          <a:p>
            <a:pPr>
              <a:lnSpc>
                <a:spcPct val="175000"/>
              </a:lnSpc>
            </a:pPr>
            <a:endParaRPr lang="en-US" sz="2400" dirty="0"/>
          </a:p>
          <a:p>
            <a:pPr>
              <a:lnSpc>
                <a:spcPct val="175000"/>
              </a:lnSpc>
            </a:pPr>
            <a:endParaRPr lang="en-US" sz="2400" dirty="0"/>
          </a:p>
          <a:p>
            <a:pPr>
              <a:lnSpc>
                <a:spcPct val="175000"/>
              </a:lnSpc>
            </a:pPr>
            <a:endParaRPr lang="en-US" sz="2400" dirty="0"/>
          </a:p>
          <a:p>
            <a:pPr>
              <a:lnSpc>
                <a:spcPct val="175000"/>
              </a:lnSpc>
            </a:pPr>
            <a:endParaRPr lang="en-US" sz="2400" dirty="0"/>
          </a:p>
          <a:p>
            <a:pPr>
              <a:lnSpc>
                <a:spcPct val="175000"/>
              </a:lnSpc>
            </a:pPr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8AD02FC-4780-4A53-9A26-CAC41FBFB761}"/>
              </a:ext>
            </a:extLst>
          </p:cNvPr>
          <p:cNvSpPr txBox="1">
            <a:spLocks/>
          </p:cNvSpPr>
          <p:nvPr/>
        </p:nvSpPr>
        <p:spPr bwMode="auto">
          <a:xfrm>
            <a:off x="1340381" y="2750370"/>
            <a:ext cx="3914007" cy="240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75000"/>
              </a:lnSpc>
              <a:buFont typeface="Courier New" panose="02070309020205020404" pitchFamily="49" charset="0"/>
              <a:buChar char="o"/>
            </a:pPr>
            <a:r>
              <a:rPr lang="en-US" sz="2000" kern="0" dirty="0"/>
              <a:t>Hard to hear</a:t>
            </a:r>
          </a:p>
          <a:p>
            <a:pPr>
              <a:lnSpc>
                <a:spcPct val="175000"/>
              </a:lnSpc>
              <a:buFont typeface="Courier New" panose="02070309020205020404" pitchFamily="49" charset="0"/>
              <a:buChar char="o"/>
            </a:pPr>
            <a:r>
              <a:rPr lang="en-US" sz="2000" kern="0" dirty="0"/>
              <a:t>Hard to describe </a:t>
            </a:r>
          </a:p>
          <a:p>
            <a:pPr>
              <a:lnSpc>
                <a:spcPct val="175000"/>
              </a:lnSpc>
              <a:buFont typeface="Courier New" panose="02070309020205020404" pitchFamily="49" charset="0"/>
              <a:buChar char="o"/>
            </a:pPr>
            <a:r>
              <a:rPr lang="en-US" sz="2000" kern="0" dirty="0"/>
              <a:t>Hard to model </a:t>
            </a:r>
          </a:p>
          <a:p>
            <a:pPr>
              <a:lnSpc>
                <a:spcPct val="175000"/>
              </a:lnSpc>
              <a:buFont typeface="Courier New" panose="02070309020205020404" pitchFamily="49" charset="0"/>
              <a:buChar char="o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563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B8B4E0-22F2-4560-8B96-5B358677A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384" y="150276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Questions for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59C9F0-9FB0-4D50-B6BD-A4066D52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854" y="1480932"/>
            <a:ext cx="7752945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What are your interests in watching these videos?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please post a note in the comments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what</a:t>
            </a:r>
            <a:r>
              <a:rPr lang="en-US" sz="2400" dirty="0"/>
              <a:t> </a:t>
            </a:r>
            <a:r>
              <a:rPr lang="en-US" sz="2000" dirty="0"/>
              <a:t>specific aspects of prosody?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what practical or scientific questions?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… or anything else</a:t>
            </a:r>
          </a:p>
          <a:p>
            <a:pPr marL="0" indent="0">
              <a:lnSpc>
                <a:spcPct val="13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14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8229600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1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Paralinguistic and Pragmatic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xmlns="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958862" y="878921"/>
            <a:ext cx="4572000" cy="16435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chemeClr val="tx1">
                    <a:lumMod val="50000"/>
                  </a:schemeClr>
                </a:solidFill>
              </a:rPr>
              <a:t>1:  Introduction </a:t>
            </a:r>
          </a:p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chemeClr val="tx1">
                    <a:lumMod val="50000"/>
                  </a:schemeClr>
                </a:solidFill>
              </a:rPr>
              <a:t>2:  Why Prosody Matters</a:t>
            </a:r>
          </a:p>
          <a:p>
            <a:pPr>
              <a:lnSpc>
                <a:spcPct val="140000"/>
              </a:lnSpc>
            </a:pPr>
            <a:r>
              <a:rPr lang="en-US" sz="2400" b="1" dirty="0"/>
              <a:t>3:  Applications Overview </a:t>
            </a:r>
          </a:p>
        </p:txBody>
      </p:sp>
      <p:sp>
        <p:nvSpPr>
          <p:cNvPr id="7" name="Left Brace 6"/>
          <p:cNvSpPr/>
          <p:nvPr/>
        </p:nvSpPr>
        <p:spPr bwMode="auto">
          <a:xfrm>
            <a:off x="4720867" y="1063082"/>
            <a:ext cx="237995" cy="1400119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5" name="Curved Connector 4"/>
          <p:cNvCxnSpPr/>
          <p:nvPr/>
        </p:nvCxnSpPr>
        <p:spPr bwMode="auto">
          <a:xfrm>
            <a:off x="2803490" y="1657978"/>
            <a:ext cx="1798655" cy="100484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432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9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295" y="1600196"/>
            <a:ext cx="7799705" cy="822971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“we’re really glad you’re here”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V="1">
            <a:off x="1097318" y="2364242"/>
            <a:ext cx="0" cy="18456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097318" y="4209919"/>
            <a:ext cx="70139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951317" y="428917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time</a:t>
            </a:r>
          </a:p>
        </p:txBody>
      </p:sp>
      <p:sp>
        <p:nvSpPr>
          <p:cNvPr id="4" name="AutoShape 2" descr="Image result for musical rest"/>
          <p:cNvSpPr>
            <a:spLocks noChangeAspect="1" noChangeArrowheads="1"/>
          </p:cNvSpPr>
          <p:nvPr/>
        </p:nvSpPr>
        <p:spPr bwMode="auto">
          <a:xfrm>
            <a:off x="155575" y="-2520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AutoShape 4" descr="Image result for musical rest"/>
          <p:cNvSpPr>
            <a:spLocks noChangeAspect="1" noChangeArrowheads="1"/>
          </p:cNvSpPr>
          <p:nvPr/>
        </p:nvSpPr>
        <p:spPr bwMode="auto">
          <a:xfrm>
            <a:off x="307975" y="-996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3F82C6-C6CB-409A-B720-FAFB1C5D411A}"/>
              </a:ext>
            </a:extLst>
          </p:cNvPr>
          <p:cNvSpPr txBox="1"/>
          <p:nvPr/>
        </p:nvSpPr>
        <p:spPr>
          <a:xfrm>
            <a:off x="365806" y="5176912"/>
            <a:ext cx="8442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Meant sincerely, and felt sincerely … thanks to the prosody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602920" y="2903649"/>
            <a:ext cx="4821332" cy="507535"/>
            <a:chOff x="1602920" y="2903649"/>
            <a:chExt cx="4821332" cy="507535"/>
          </a:xfrm>
        </p:grpSpPr>
        <p:cxnSp>
          <p:nvCxnSpPr>
            <p:cNvPr id="5" name="Straight Connector 4"/>
            <p:cNvCxnSpPr>
              <a:cxnSpLocks/>
            </p:cNvCxnSpPr>
            <p:nvPr/>
          </p:nvCxnSpPr>
          <p:spPr bwMode="auto">
            <a:xfrm>
              <a:off x="1602920" y="3409276"/>
              <a:ext cx="600349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2624866" y="2903649"/>
              <a:ext cx="430719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 flipV="1">
              <a:off x="3103601" y="3403388"/>
              <a:ext cx="305052" cy="684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D031CD76-AEE2-4B88-8D69-09CFA85B28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35957" y="3403388"/>
              <a:ext cx="430719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A2035FF1-012E-46C4-A57B-F77B10B5AEA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614498" y="3409276"/>
              <a:ext cx="809754" cy="19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D031CD76-AEE2-4B88-8D69-09CFA85B28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10310" y="3299891"/>
              <a:ext cx="430719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Rectangle 9"/>
          <p:cNvSpPr/>
          <p:nvPr/>
        </p:nvSpPr>
        <p:spPr>
          <a:xfrm>
            <a:off x="564013" y="6353435"/>
            <a:ext cx="4121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Positive Assessment Construction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5806" y="309828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pitch</a:t>
            </a:r>
          </a:p>
        </p:txBody>
      </p:sp>
    </p:spTree>
    <p:extLst>
      <p:ext uri="{BB962C8B-B14F-4D97-AF65-F5344CB8AC3E}">
        <p14:creationId xmlns:p14="http://schemas.microsoft.com/office/powerpoint/2010/main" val="375199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47332</TotalTime>
  <Words>776</Words>
  <Application>Microsoft Office PowerPoint</Application>
  <PresentationFormat>On-screen Show (4:3)</PresentationFormat>
  <Paragraphs>112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Mountain Top</vt:lpstr>
      <vt:lpstr>PowerPoint Presentation</vt:lpstr>
      <vt:lpstr>PowerPoint Presentation</vt:lpstr>
      <vt:lpstr>Why Prosody Matters</vt:lpstr>
      <vt:lpstr>Commercial Importance</vt:lpstr>
      <vt:lpstr>Why Today?</vt:lpstr>
      <vt:lpstr>Questions for You</vt:lpstr>
      <vt:lpstr>Contents </vt:lpstr>
      <vt:lpstr>PowerPoint Presentation</vt:lpstr>
      <vt:lpstr>PowerPoint Presentation</vt:lpstr>
    </vt:vector>
  </TitlesOfParts>
  <Company>Univ. of Tokyo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Nigel Ward</cp:lastModifiedBy>
  <cp:revision>3706</cp:revision>
  <cp:lastPrinted>2021-05-18T23:20:02Z</cp:lastPrinted>
  <dcterms:created xsi:type="dcterms:W3CDTF">2002-10-17T07:23:49Z</dcterms:created>
  <dcterms:modified xsi:type="dcterms:W3CDTF">2022-07-15T16:03:27Z</dcterms:modified>
</cp:coreProperties>
</file>