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1053" r:id="rId2"/>
    <p:sldId id="2078" r:id="rId3"/>
    <p:sldId id="2079" r:id="rId4"/>
    <p:sldId id="918" r:id="rId5"/>
    <p:sldId id="2075" r:id="rId6"/>
    <p:sldId id="2074" r:id="rId7"/>
    <p:sldId id="2076" r:id="rId8"/>
    <p:sldId id="2080" r:id="rId9"/>
    <p:sldId id="2077" r:id="rId10"/>
    <p:sldId id="1055" r:id="rId11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419E"/>
    <a:srgbClr val="FFCCFF"/>
    <a:srgbClr val="0072BD"/>
    <a:srgbClr val="D95319"/>
    <a:srgbClr val="01359A"/>
    <a:srgbClr val="003295"/>
    <a:srgbClr val="084AA1"/>
    <a:srgbClr val="0A51A3"/>
    <a:srgbClr val="002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3" autoAdjust="0"/>
    <p:restoredTop sz="66392" autoAdjust="0"/>
  </p:normalViewPr>
  <p:slideViewPr>
    <p:cSldViewPr snapToGrid="0">
      <p:cViewPr varScale="1">
        <p:scale>
          <a:sx n="75" d="100"/>
          <a:sy n="75" d="100"/>
        </p:scale>
        <p:origin x="3018" y="7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94" d="100"/>
        <a:sy n="194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7/13/2022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 to Lecture 3: an Overview of Applications involving Prosody.  </a:t>
            </a:r>
            <a:endParaRPr lang="en-US" dirty="0"/>
          </a:p>
          <a:p>
            <a:r>
              <a:rPr lang="en-US" dirty="0"/>
              <a:t>Now</a:t>
            </a:r>
            <a:r>
              <a:rPr lang="en-US"/>
              <a:t>, maybe you are watching </a:t>
            </a:r>
            <a:r>
              <a:rPr lang="en-US" dirty="0"/>
              <a:t>these lectures looking for start-up ideas… </a:t>
            </a:r>
            <a:r>
              <a:rPr lang="en-US" baseline="0" dirty="0"/>
              <a:t> </a:t>
            </a:r>
          </a:p>
          <a:p>
            <a:r>
              <a:rPr lang="en-US" baseline="0" dirty="0"/>
              <a:t>Maybe you want to use prosody to launch an amazing company that everyone will love.</a:t>
            </a:r>
          </a:p>
          <a:p>
            <a:r>
              <a:rPr lang="en-US" dirty="0"/>
              <a:t>Or maybe you just want to </a:t>
            </a:r>
            <a:r>
              <a:rPr lang="en-US"/>
              <a:t>make an existing product </a:t>
            </a:r>
            <a:r>
              <a:rPr lang="en-US" dirty="0"/>
              <a:t>better. </a:t>
            </a:r>
          </a:p>
          <a:p>
            <a:r>
              <a:rPr lang="en-US" dirty="0"/>
              <a:t>This lecture </a:t>
            </a:r>
            <a:r>
              <a:rPr lang="en-US"/>
              <a:t>is our first one on </a:t>
            </a:r>
            <a:r>
              <a:rPr lang="en-US" dirty="0"/>
              <a:t>speech technology.  </a:t>
            </a:r>
          </a:p>
          <a:p>
            <a:r>
              <a:rPr lang="en-US" baseline="0"/>
              <a:t>Just an initial overview, </a:t>
            </a:r>
            <a:r>
              <a:rPr lang="en-US" baseline="0" dirty="0"/>
              <a:t>of some applications areas where prosody </a:t>
            </a:r>
            <a:r>
              <a:rPr lang="en-US" baseline="0"/>
              <a:t>is relevant, at least potentially. </a:t>
            </a:r>
          </a:p>
          <a:p>
            <a:r>
              <a:rPr lang="en-US" baseline="0"/>
              <a:t>We’ll dive deeper in </a:t>
            </a:r>
            <a:r>
              <a:rPr lang="en-US" baseline="0" dirty="0"/>
              <a:t>later lectures.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first application is speech recognition, where we want to extract from the speech signal </a:t>
            </a:r>
          </a:p>
          <a:p>
            <a:r>
              <a:rPr lang="en-US"/>
              <a:t>the words that were said.  Prosody can help, a little, but it can help a lot when it comes to punctuation.</a:t>
            </a:r>
          </a:p>
          <a:p>
            <a:r>
              <a:rPr lang="en-US"/>
              <a:t>[click] where to put a comma or a period.  Then we have </a:t>
            </a:r>
            <a:endParaRPr lang="en-US" dirty="0"/>
          </a:p>
          <a:p>
            <a:r>
              <a:rPr lang="en-US"/>
              <a:t>[click] speech synthesis … prosody </a:t>
            </a:r>
            <a:endParaRPr lang="en-US" dirty="0"/>
          </a:p>
          <a:p>
            <a:r>
              <a:rPr lang="en-US"/>
              <a:t>[click] it’s always good to remember that a real human is involved in most applications. </a:t>
            </a:r>
            <a:endParaRPr lang="en-US" dirty="0"/>
          </a:p>
          <a:p>
            <a:r>
              <a:rPr lang="en-US"/>
              <a:t>[click] and sometimes multiple humans, some trying to spoof the system … prosody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9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Further, we may be interested in the speaker’s internal state …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[click] … excited, stressed, confused … prosody can help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 those are component-level technologies.  If you want utility in a real system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[click] for example, a robot that can talk with people as it does work with them,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Or even just Alexa or Siri, you want more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For speech </a:t>
            </a:r>
            <a:r>
              <a:rPr lang="en-US" baseline="0" dirty="0"/>
              <a:t>synthesis, … going beyond mere “</a:t>
            </a:r>
            <a:r>
              <a:rPr lang="en-US" baseline="0"/>
              <a:t>text-to-speech”,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to also convey intents and be contextually appropriate.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Or understanding the user’s micro-intents in the conversation, moment-by-moment,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and responding appropriately to them.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In other words [click] prosody is critical in successful dialog.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19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Here’s a summary.  In addition to those we saw on the previous slide, there are other applications, with a few listed here at </a:t>
            </a:r>
            <a:r>
              <a:rPr lang="en-US" dirty="0"/>
              <a:t>the bottom … </a:t>
            </a:r>
          </a:p>
          <a:p>
            <a:r>
              <a:rPr lang="en-US" baseline="0"/>
              <a:t>-Summarization (where prosody </a:t>
            </a:r>
            <a:r>
              <a:rPr lang="en-US" baseline="0" dirty="0"/>
              <a:t>marks importance); </a:t>
            </a:r>
          </a:p>
          <a:p>
            <a:r>
              <a:rPr lang="en-US" baseline="0"/>
              <a:t>- Filtering (where prosody </a:t>
            </a:r>
            <a:r>
              <a:rPr lang="en-US" baseline="0" dirty="0"/>
              <a:t>marks </a:t>
            </a:r>
            <a:r>
              <a:rPr lang="en-US" baseline="0"/>
              <a:t>urgency)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-  Assessment, tutoring, (about language …or about other things), motivational coaching,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84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Okay, so speech</a:t>
            </a:r>
            <a:r>
              <a:rPr lang="en-US" baseline="0" dirty="0"/>
              <a:t> </a:t>
            </a:r>
            <a:r>
              <a:rPr lang="en-US" baseline="0"/>
              <a:t>technology has a lot of things going on.  It’s a very active field, with prosody often very relevant.</a:t>
            </a:r>
          </a:p>
          <a:p>
            <a:r>
              <a:rPr lang="en-US" baseline="0"/>
              <a:t>Even if you’re not a techy, it’s worth knowing something about applications topics.  </a:t>
            </a:r>
          </a:p>
          <a:p>
            <a:r>
              <a:rPr lang="en-US" baseline="0"/>
              <a:t>Especially since, historically</a:t>
            </a:r>
            <a:r>
              <a:rPr lang="en-US" baseline="0" dirty="0"/>
              <a:t>, the needs of speech </a:t>
            </a:r>
            <a:r>
              <a:rPr lang="en-US" baseline="0"/>
              <a:t>technology drove many advances in speech science.  </a:t>
            </a:r>
            <a:endParaRPr lang="en-US" baseline="0" dirty="0"/>
          </a:p>
          <a:p>
            <a:r>
              <a:rPr lang="en-US" baseline="0" dirty="0"/>
              <a:t>More recently, </a:t>
            </a:r>
            <a:r>
              <a:rPr lang="en-US" baseline="0"/>
              <a:t>the two disciplines are are </a:t>
            </a:r>
            <a:r>
              <a:rPr lang="en-US" baseline="0" dirty="0"/>
              <a:t>pulling </a:t>
            </a:r>
            <a:r>
              <a:rPr lang="en-US" baseline="0"/>
              <a:t>apart. [click]</a:t>
            </a:r>
            <a:endParaRPr lang="en-US" baseline="0" dirty="0"/>
          </a:p>
          <a:p>
            <a:r>
              <a:rPr lang="en-US" baseline="0"/>
              <a:t>Even the the results are mostly presented in separate </a:t>
            </a:r>
            <a:r>
              <a:rPr lang="en-US" baseline="0" dirty="0"/>
              <a:t>conferences</a:t>
            </a:r>
            <a:r>
              <a:rPr lang="en-US" baseline="0"/>
              <a:t>.  </a:t>
            </a:r>
          </a:p>
          <a:p>
            <a:r>
              <a:rPr lang="en-US" baseline="0"/>
              <a:t>It’s sad, but there’s a reason….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77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and that is the amazing power of big data and deep</a:t>
            </a:r>
            <a:r>
              <a:rPr lang="en-US" baseline="0" dirty="0"/>
              <a:t> learning</a:t>
            </a:r>
            <a:r>
              <a:rPr lang="en-US" baseline="0"/>
              <a:t>. </a:t>
            </a:r>
          </a:p>
          <a:p>
            <a:endParaRPr lang="en-US" baseline="0"/>
          </a:p>
          <a:p>
            <a:r>
              <a:rPr lang="en-US" baseline="0"/>
              <a:t>So it can be true that, “knowledge of prosody has little value”, in some contexts,</a:t>
            </a:r>
          </a:p>
          <a:p>
            <a:r>
              <a:rPr lang="en-US" baseline="0"/>
              <a:t>For example, if you’re </a:t>
            </a:r>
            <a:r>
              <a:rPr lang="en-US" baseline="0" dirty="0"/>
              <a:t>a </a:t>
            </a:r>
            <a:r>
              <a:rPr lang="en-US" baseline="0"/>
              <a:t>big corporation, with the ability to train huge models.  Or if you only care about languages with large resources, like English and Mandarin. Or </a:t>
            </a:r>
            <a:r>
              <a:rPr lang="en-US" baseline="0" dirty="0"/>
              <a:t>if you only want to incrementally improve existing systems</a:t>
            </a:r>
            <a:r>
              <a:rPr lang="en-US" baseline="0"/>
              <a:t>. </a:t>
            </a:r>
          </a:p>
          <a:p>
            <a:r>
              <a:rPr lang="en-US" baseline="0"/>
              <a:t>[click] but at the same time, it’s not always true</a:t>
            </a:r>
            <a:endParaRPr lang="en-US" baseline="0" dirty="0"/>
          </a:p>
          <a:p>
            <a:r>
              <a:rPr lang="en-US" baseline="0"/>
              <a:t>[click] there are cases where knowledge of prosody is vital. </a:t>
            </a:r>
            <a:endParaRPr lang="en-US" baseline="0" dirty="0"/>
          </a:p>
          <a:p>
            <a:r>
              <a:rPr lang="en-US" dirty="0"/>
              <a:t>For example, </a:t>
            </a:r>
            <a:r>
              <a:rPr lang="en-US"/>
              <a:t>low-resource</a:t>
            </a:r>
            <a:r>
              <a:rPr lang="en-US" baseline="0"/>
              <a:t> situations.  Brand new applications!  Minority </a:t>
            </a:r>
            <a:r>
              <a:rPr lang="en-US" baseline="0" dirty="0"/>
              <a:t>languages; </a:t>
            </a:r>
            <a:r>
              <a:rPr lang="en-US" baseline="0"/>
              <a:t>specific dialects.  Modeling </a:t>
            </a:r>
            <a:r>
              <a:rPr lang="en-US" baseline="0" dirty="0"/>
              <a:t>specific individuals as individuals, to meet </a:t>
            </a:r>
            <a:r>
              <a:rPr lang="en-US" baseline="0"/>
              <a:t>their needs!  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33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So, one aim of these lectures [click] is to </a:t>
            </a:r>
            <a:r>
              <a:rPr lang="en-US" baseline="0"/>
              <a:t>distill </a:t>
            </a:r>
            <a:r>
              <a:rPr lang="en-US" baseline="0" dirty="0"/>
              <a:t>the important </a:t>
            </a:r>
            <a:r>
              <a:rPr lang="en-US" baseline="0"/>
              <a:t>recent scientific discoveries so that speech system engineers can benefit.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[click] And conversely.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And who knows, maybe one of you will see a new connection,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create that new product, and get rich and famous.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We’re rooting for you!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2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/>
              <a:t>This concludes our three introductory lectures.</a:t>
            </a:r>
          </a:p>
          <a:p>
            <a:pPr marL="0" indent="0">
              <a:buNone/>
            </a:pPr>
            <a:r>
              <a:rPr lang="en-US" sz="1200"/>
              <a:t>In the next lecture, Gina will we kick off the topic of production and perception,</a:t>
            </a:r>
          </a:p>
          <a:p>
            <a:pPr marL="0" indent="0">
              <a:buNone/>
            </a:pPr>
            <a:r>
              <a:rPr lang="en-US" sz="1200"/>
              <a:t>with our first lecture on pitch. 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49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the subtitle of our tutorial.  Even</a:t>
            </a:r>
            <a:r>
              <a:rPr lang="en-US" baseline="0" dirty="0"/>
              <a:t> if applications are your interest, we hope you stay with us to also hear about the</a:t>
            </a:r>
          </a:p>
          <a:p>
            <a:r>
              <a:rPr lang="en-US" baseline="0" dirty="0"/>
              <a:t>Fundamental models </a:t>
            </a:r>
            <a:r>
              <a:rPr lang="en-US" baseline="0"/>
              <a:t>and methods … </a:t>
            </a:r>
            <a:r>
              <a:rPr lang="en-US"/>
              <a:t>Gina </a:t>
            </a:r>
            <a:r>
              <a:rPr lang="en-US" dirty="0"/>
              <a:t>and I</a:t>
            </a:r>
            <a:r>
              <a:rPr lang="en-US" baseline="0" dirty="0"/>
              <a:t> sincerely believe that knowledge of models is helpful --- e.g. what sorts of temporal configurations convey prosodic meanings ---…… and of methods is helpful, …. e.g. how to analyze the prosody of an audio clip, or of an entire language. We’ll cover all these things.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5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1988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 dirty="0"/>
              <a:t>Lecture 3: Applications Overview </a:t>
            </a:r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20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792CD19-AE62-BA81-1008-769666FA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7958061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- Models, Methods, and Applications -</a:t>
            </a:r>
            <a:endParaRPr lang="en-US" sz="3400" b="1" dirty="0"/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Nigel G. Ward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University of Texas at El Paso</a:t>
            </a:r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Gina-Anne </a:t>
            </a:r>
            <a:r>
              <a:rPr lang="en-US" b="1" dirty="0" err="1">
                <a:solidFill>
                  <a:schemeClr val="accent4">
                    <a:lumMod val="50000"/>
                  </a:schemeClr>
                </a:solidFill>
              </a:rPr>
              <a:t>Levow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, University of Washington 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1012" y="4402552"/>
            <a:ext cx="5295254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Tutorial presented at ACL 2021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4">
                <a:lumMod val="10000"/>
                <a:tint val="45000"/>
                <a:satMod val="400000"/>
              </a:schemeClr>
            </a:duotone>
          </a:blip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B792CD19-AE62-BA81-1008-769666FA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49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7882" y="6577321"/>
            <a:ext cx="20265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Icons from Wikimedia Commons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17123" y="1401984"/>
            <a:ext cx="2000437" cy="1589189"/>
            <a:chOff x="1906292" y="763587"/>
            <a:chExt cx="2169762" cy="1673225"/>
          </a:xfrm>
        </p:grpSpPr>
        <p:sp>
          <p:nvSpPr>
            <p:cNvPr id="14" name="Oval 13"/>
            <p:cNvSpPr/>
            <p:nvPr/>
          </p:nvSpPr>
          <p:spPr bwMode="auto">
            <a:xfrm>
              <a:off x="1906292" y="763587"/>
              <a:ext cx="2169762" cy="167322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2" name="Picture 4" descr="File:Linecons speech-bubble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4488" y="763587"/>
              <a:ext cx="1673225" cy="167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6426011" y="1557874"/>
            <a:ext cx="1631661" cy="1631661"/>
            <a:chOff x="5433254" y="936769"/>
            <a:chExt cx="1631661" cy="1631661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641383" y="936769"/>
              <a:ext cx="1239864" cy="163166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6" name="Picture 8" descr="File:Document icon (the Noun Project 27904).svg - Wikimedia Common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3254" y="936769"/>
              <a:ext cx="1631661" cy="16316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461451" y="3047641"/>
            <a:ext cx="1135655" cy="1542404"/>
            <a:chOff x="2672058" y="3980480"/>
            <a:chExt cx="1135655" cy="1542404"/>
          </a:xfrm>
        </p:grpSpPr>
        <p:grpSp>
          <p:nvGrpSpPr>
            <p:cNvPr id="15" name="Group 14"/>
            <p:cNvGrpSpPr/>
            <p:nvPr/>
          </p:nvGrpSpPr>
          <p:grpSpPr>
            <a:xfrm>
              <a:off x="2672058" y="3980480"/>
              <a:ext cx="1135655" cy="1542404"/>
              <a:chOff x="919015" y="2061274"/>
              <a:chExt cx="1135655" cy="1542404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919016" y="2061274"/>
                <a:ext cx="1135654" cy="1379349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17" name="Picture 2" descr="https://upload.wikimedia.org/wikipedia/commons/thumb/2/24/Noun_Panic_1325499.svg/96px-Noun_Panic_1325499.svg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19015" y="2184109"/>
                <a:ext cx="1135654" cy="141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Oval 8"/>
            <p:cNvSpPr/>
            <p:nvPr/>
          </p:nvSpPr>
          <p:spPr bwMode="auto">
            <a:xfrm>
              <a:off x="2847115" y="4246537"/>
              <a:ext cx="701997" cy="67521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397517" y="1105529"/>
            <a:ext cx="169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speech </a:t>
            </a:r>
          </a:p>
          <a:p>
            <a:r>
              <a:rPr lang="en-US" sz="2400" dirty="0"/>
              <a:t>recognition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448067" y="1991969"/>
            <a:ext cx="193294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438579" y="2501723"/>
            <a:ext cx="193294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931897" y="2515282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speech </a:t>
            </a:r>
          </a:p>
          <a:p>
            <a:r>
              <a:rPr lang="en-US" sz="2400" dirty="0"/>
              <a:t>synthesis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5375" y="4691050"/>
            <a:ext cx="2255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speaker</a:t>
            </a:r>
          </a:p>
          <a:p>
            <a:r>
              <a:rPr lang="en-US" sz="2400" dirty="0"/>
              <a:t>identification</a:t>
            </a:r>
          </a:p>
        </p:txBody>
      </p:sp>
      <p:grpSp>
        <p:nvGrpSpPr>
          <p:cNvPr id="69" name="Group 68"/>
          <p:cNvGrpSpPr/>
          <p:nvPr/>
        </p:nvGrpSpPr>
        <p:grpSpPr>
          <a:xfrm flipH="1">
            <a:off x="2932508" y="3436196"/>
            <a:ext cx="1683548" cy="1884898"/>
            <a:chOff x="1618794" y="3209765"/>
            <a:chExt cx="1683548" cy="1884898"/>
          </a:xfrm>
        </p:grpSpPr>
        <p:grpSp>
          <p:nvGrpSpPr>
            <p:cNvPr id="60" name="Group 59"/>
            <p:cNvGrpSpPr/>
            <p:nvPr/>
          </p:nvGrpSpPr>
          <p:grpSpPr>
            <a:xfrm>
              <a:off x="1618794" y="3209765"/>
              <a:ext cx="1683548" cy="1884898"/>
              <a:chOff x="472256" y="220875"/>
              <a:chExt cx="1683548" cy="1884898"/>
            </a:xfrm>
          </p:grpSpPr>
          <p:sp>
            <p:nvSpPr>
              <p:cNvPr id="58" name="Rounded Rectangle 57"/>
              <p:cNvSpPr/>
              <p:nvPr/>
            </p:nvSpPr>
            <p:spPr bwMode="auto">
              <a:xfrm>
                <a:off x="472256" y="220875"/>
                <a:ext cx="1683548" cy="1658913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807658" y="331270"/>
                <a:ext cx="834894" cy="844446"/>
              </a:xfrm>
              <a:prstGeom prst="ellipse">
                <a:avLst/>
              </a:prstGeom>
              <a:noFill/>
              <a:ln w="571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9" name="Rounded Rectangle 58"/>
              <p:cNvSpPr/>
              <p:nvPr/>
            </p:nvSpPr>
            <p:spPr bwMode="auto">
              <a:xfrm>
                <a:off x="896471" y="627626"/>
                <a:ext cx="853833" cy="747098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906365" y="517401"/>
                <a:ext cx="834894" cy="844446"/>
              </a:xfrm>
              <a:prstGeom prst="ellipse">
                <a:avLst/>
              </a:prstGeom>
              <a:noFill/>
              <a:ln w="571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5" name="Rounded Rectangle 64"/>
              <p:cNvSpPr/>
              <p:nvPr/>
            </p:nvSpPr>
            <p:spPr bwMode="auto">
              <a:xfrm rot="20702800">
                <a:off x="1170656" y="810201"/>
                <a:ext cx="710735" cy="747098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66" name="Picture 2" descr="https://upload.wikimedia.org/wikipedia/commons/thumb/2/24/Noun_Panic_1325499.svg/96px-Noun_Panic_1325499.svg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19310" y="686204"/>
                <a:ext cx="1135654" cy="141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7" name="Oval 66"/>
              <p:cNvSpPr/>
              <p:nvPr/>
            </p:nvSpPr>
            <p:spPr bwMode="auto">
              <a:xfrm>
                <a:off x="1172007" y="817446"/>
                <a:ext cx="701997" cy="675212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cxnSp>
          <p:nvCxnSpPr>
            <p:cNvPr id="63" name="Straight Connector 62"/>
            <p:cNvCxnSpPr>
              <a:endCxn id="66" idx="3"/>
            </p:cNvCxnSpPr>
            <p:nvPr/>
          </p:nvCxnSpPr>
          <p:spPr bwMode="auto">
            <a:xfrm flipH="1">
              <a:off x="2165848" y="4235548"/>
              <a:ext cx="23907" cy="149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H="1">
              <a:off x="2019407" y="4017253"/>
              <a:ext cx="23907" cy="149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TextBox 70"/>
          <p:cNvSpPr txBox="1"/>
          <p:nvPr/>
        </p:nvSpPr>
        <p:spPr>
          <a:xfrm>
            <a:off x="7477243" y="1863791"/>
            <a:ext cx="325730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,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en-US" b="1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?</a:t>
            </a:r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F6784CEA-9D42-45F1-B031-86EC1AD2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237844"/>
            <a:ext cx="6332515" cy="90008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Prosody Applications</a:t>
            </a:r>
          </a:p>
          <a:p>
            <a:pPr marL="0" indent="0">
              <a:spcAft>
                <a:spcPts val="600"/>
              </a:spcAft>
              <a:buNone/>
            </a:pPr>
            <a:endParaRPr lang="en-US" sz="25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753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217123" y="1401984"/>
            <a:ext cx="2000437" cy="1589189"/>
            <a:chOff x="1906292" y="763587"/>
            <a:chExt cx="2169762" cy="1673225"/>
          </a:xfrm>
        </p:grpSpPr>
        <p:sp>
          <p:nvSpPr>
            <p:cNvPr id="14" name="Oval 13"/>
            <p:cNvSpPr/>
            <p:nvPr/>
          </p:nvSpPr>
          <p:spPr bwMode="auto">
            <a:xfrm>
              <a:off x="1906292" y="763587"/>
              <a:ext cx="2169762" cy="167322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2" name="Picture 4" descr="File:Linecons speech-bubble.sv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4488" y="763587"/>
              <a:ext cx="1673225" cy="1673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1528553" y="3028206"/>
            <a:ext cx="1135655" cy="1542404"/>
            <a:chOff x="919015" y="2061274"/>
            <a:chExt cx="1135655" cy="1542404"/>
          </a:xfrm>
        </p:grpSpPr>
        <p:sp>
          <p:nvSpPr>
            <p:cNvPr id="7" name="Rectangle 6"/>
            <p:cNvSpPr/>
            <p:nvPr/>
          </p:nvSpPr>
          <p:spPr bwMode="auto">
            <a:xfrm>
              <a:off x="919016" y="2061274"/>
              <a:ext cx="1135654" cy="137934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4" name="Picture 2" descr="https://upload.wikimedia.org/wikipedia/commons/thumb/2/24/Noun_Panic_1325499.svg/96px-Noun_Panic_1325499.sv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19015" y="2184109"/>
              <a:ext cx="1135654" cy="1419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6426011" y="1557874"/>
            <a:ext cx="1631661" cy="1631661"/>
            <a:chOff x="5433254" y="936769"/>
            <a:chExt cx="1631661" cy="1631661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641383" y="936769"/>
              <a:ext cx="1239864" cy="163166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6" name="Picture 8" descr="File:Document icon (the Noun Project 27904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3254" y="936769"/>
              <a:ext cx="1631661" cy="16316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1528991" y="2991173"/>
            <a:ext cx="1163789" cy="1542404"/>
            <a:chOff x="2629855" y="3980480"/>
            <a:chExt cx="1163789" cy="1542404"/>
          </a:xfrm>
        </p:grpSpPr>
        <p:grpSp>
          <p:nvGrpSpPr>
            <p:cNvPr id="15" name="Group 14"/>
            <p:cNvGrpSpPr/>
            <p:nvPr/>
          </p:nvGrpSpPr>
          <p:grpSpPr>
            <a:xfrm>
              <a:off x="2629855" y="3980480"/>
              <a:ext cx="1163789" cy="1542404"/>
              <a:chOff x="876812" y="2061274"/>
              <a:chExt cx="1163789" cy="1542404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876812" y="2061274"/>
                <a:ext cx="1135654" cy="1379349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17" name="Picture 2" descr="https://upload.wikimedia.org/wikipedia/commons/thumb/2/24/Noun_Panic_1325499.svg/96px-Noun_Panic_1325499.svg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04947" y="2184109"/>
                <a:ext cx="1135654" cy="141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Oval 8"/>
            <p:cNvSpPr/>
            <p:nvPr/>
          </p:nvSpPr>
          <p:spPr bwMode="auto">
            <a:xfrm>
              <a:off x="2847115" y="4246537"/>
              <a:ext cx="701997" cy="67521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397517" y="1105529"/>
            <a:ext cx="1693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speech </a:t>
            </a:r>
          </a:p>
          <a:p>
            <a:r>
              <a:rPr lang="en-US" sz="2400" dirty="0"/>
              <a:t>recognition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448067" y="1991969"/>
            <a:ext cx="193294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438579" y="2501723"/>
            <a:ext cx="193294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931897" y="2515282"/>
            <a:ext cx="146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speech </a:t>
            </a:r>
          </a:p>
          <a:p>
            <a:r>
              <a:rPr lang="en-US" sz="2400" dirty="0"/>
              <a:t>synthesis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5375" y="4691050"/>
            <a:ext cx="2255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speaker</a:t>
            </a:r>
          </a:p>
          <a:p>
            <a:r>
              <a:rPr lang="en-US" sz="2400" dirty="0"/>
              <a:t>identification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570426" y="1494891"/>
            <a:ext cx="1631661" cy="1689316"/>
            <a:chOff x="5665728" y="4103315"/>
            <a:chExt cx="1866448" cy="2018516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5665728" y="4103315"/>
              <a:ext cx="1866448" cy="2018516"/>
            </a:xfrm>
            <a:prstGeom prst="round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8" name="Picture 10" descr="https://upload.wikimedia.org/wikipedia/commons/thumb/d/d8/Big-bot-icon.svg/480px-Big-bot-icon.svg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0663" y="4284508"/>
              <a:ext cx="1816015" cy="1816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/>
          <p:cNvGrpSpPr/>
          <p:nvPr/>
        </p:nvGrpSpPr>
        <p:grpSpPr>
          <a:xfrm flipH="1">
            <a:off x="2932508" y="3436196"/>
            <a:ext cx="1683548" cy="1884898"/>
            <a:chOff x="1618794" y="3209765"/>
            <a:chExt cx="1683548" cy="1884898"/>
          </a:xfrm>
        </p:grpSpPr>
        <p:grpSp>
          <p:nvGrpSpPr>
            <p:cNvPr id="60" name="Group 59"/>
            <p:cNvGrpSpPr/>
            <p:nvPr/>
          </p:nvGrpSpPr>
          <p:grpSpPr>
            <a:xfrm>
              <a:off x="1618794" y="3209765"/>
              <a:ext cx="1683548" cy="1884898"/>
              <a:chOff x="472256" y="220875"/>
              <a:chExt cx="1683548" cy="1884898"/>
            </a:xfrm>
          </p:grpSpPr>
          <p:sp>
            <p:nvSpPr>
              <p:cNvPr id="58" name="Rounded Rectangle 57"/>
              <p:cNvSpPr/>
              <p:nvPr/>
            </p:nvSpPr>
            <p:spPr bwMode="auto">
              <a:xfrm>
                <a:off x="472256" y="220875"/>
                <a:ext cx="1683548" cy="1658913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807658" y="331270"/>
                <a:ext cx="834894" cy="844446"/>
              </a:xfrm>
              <a:prstGeom prst="ellipse">
                <a:avLst/>
              </a:prstGeom>
              <a:noFill/>
              <a:ln w="571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9" name="Rounded Rectangle 58"/>
              <p:cNvSpPr/>
              <p:nvPr/>
            </p:nvSpPr>
            <p:spPr bwMode="auto">
              <a:xfrm>
                <a:off x="896471" y="627626"/>
                <a:ext cx="853833" cy="747098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906365" y="517401"/>
                <a:ext cx="834894" cy="844446"/>
              </a:xfrm>
              <a:prstGeom prst="ellipse">
                <a:avLst/>
              </a:prstGeom>
              <a:noFill/>
              <a:ln w="57150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65" name="Rounded Rectangle 64"/>
              <p:cNvSpPr/>
              <p:nvPr/>
            </p:nvSpPr>
            <p:spPr bwMode="auto">
              <a:xfrm rot="20702800">
                <a:off x="1170656" y="810201"/>
                <a:ext cx="710735" cy="747098"/>
              </a:xfrm>
              <a:prstGeom prst="round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66" name="Picture 2" descr="https://upload.wikimedia.org/wikipedia/commons/thumb/2/24/Noun_Panic_1325499.svg/96px-Noun_Panic_1325499.svg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19310" y="686204"/>
                <a:ext cx="1135654" cy="141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7" name="Oval 66"/>
              <p:cNvSpPr/>
              <p:nvPr/>
            </p:nvSpPr>
            <p:spPr bwMode="auto">
              <a:xfrm>
                <a:off x="1172007" y="817446"/>
                <a:ext cx="701997" cy="675212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cxnSp>
          <p:nvCxnSpPr>
            <p:cNvPr id="63" name="Straight Connector 62"/>
            <p:cNvCxnSpPr>
              <a:endCxn id="66" idx="3"/>
            </p:cNvCxnSpPr>
            <p:nvPr/>
          </p:nvCxnSpPr>
          <p:spPr bwMode="auto">
            <a:xfrm flipH="1">
              <a:off x="2165848" y="4235548"/>
              <a:ext cx="23907" cy="149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H="1">
              <a:off x="2019407" y="4017253"/>
              <a:ext cx="23907" cy="149331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5" name="TextBox 74"/>
          <p:cNvSpPr txBox="1"/>
          <p:nvPr/>
        </p:nvSpPr>
        <p:spPr>
          <a:xfrm>
            <a:off x="687231" y="2173016"/>
            <a:ext cx="2255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emotion</a:t>
            </a:r>
          </a:p>
          <a:p>
            <a:r>
              <a:rPr lang="en-US" sz="2400" dirty="0"/>
              <a:t>recognition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1625" y="540333"/>
            <a:ext cx="8764466" cy="5233744"/>
            <a:chOff x="301625" y="540333"/>
            <a:chExt cx="8764466" cy="5233744"/>
          </a:xfrm>
        </p:grpSpPr>
        <p:sp>
          <p:nvSpPr>
            <p:cNvPr id="76" name="TextBox 75"/>
            <p:cNvSpPr txBox="1"/>
            <p:nvPr/>
          </p:nvSpPr>
          <p:spPr>
            <a:xfrm>
              <a:off x="6810852" y="4851667"/>
              <a:ext cx="22552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dialog</a:t>
              </a:r>
            </a:p>
          </p:txBody>
        </p:sp>
        <p:sp>
          <p:nvSpPr>
            <p:cNvPr id="70" name="Flowchart: Alternate Process 69"/>
            <p:cNvSpPr/>
            <p:nvPr/>
          </p:nvSpPr>
          <p:spPr bwMode="auto">
            <a:xfrm>
              <a:off x="301625" y="540333"/>
              <a:ext cx="8575247" cy="5233744"/>
            </a:xfrm>
            <a:prstGeom prst="flowChartAlternateProcess">
              <a:avLst/>
            </a:prstGeom>
            <a:noFill/>
            <a:ln w="57150" cap="flat" cmpd="sng" algn="ctr">
              <a:solidFill>
                <a:schemeClr val="bg2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12BDC3D-9F77-F8BE-9B2C-25E73D5715BF}"/>
              </a:ext>
            </a:extLst>
          </p:cNvPr>
          <p:cNvSpPr txBox="1"/>
          <p:nvPr/>
        </p:nvSpPr>
        <p:spPr>
          <a:xfrm>
            <a:off x="3467882" y="6577321"/>
            <a:ext cx="20265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Icons from Wikimedia Commons</a:t>
            </a:r>
          </a:p>
        </p:txBody>
      </p:sp>
    </p:spTree>
    <p:extLst>
      <p:ext uri="{BB962C8B-B14F-4D97-AF65-F5344CB8AC3E}">
        <p14:creationId xmlns:p14="http://schemas.microsoft.com/office/powerpoint/2010/main" val="124135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4CEA-9D42-45F1-B031-86EC1AD2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09" y="296544"/>
            <a:ext cx="7968343" cy="5865264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Prosody Applications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Speech recognition, punctuation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Speech synthesis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Identifying people, as individuals, or as group members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Detecting their current states: emotion, sentiment …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Dialog systems</a:t>
            </a:r>
          </a:p>
          <a:p>
            <a:pPr marL="0" indent="0">
              <a:spcAft>
                <a:spcPts val="600"/>
              </a:spcAft>
              <a:buNone/>
            </a:pPr>
            <a:endParaRPr lang="en-US" sz="105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500" dirty="0"/>
              <a:t>Information retrieval, summarization, filtering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2500" dirty="0"/>
              <a:t>Assessment, tutoring, and coaching</a:t>
            </a:r>
          </a:p>
          <a:p>
            <a:pPr marL="0" indent="0">
              <a:spcAft>
                <a:spcPts val="600"/>
              </a:spcAft>
              <a:buNone/>
            </a:pPr>
            <a:endParaRPr lang="en-US" sz="25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823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/>
          </a:p>
        </p:txBody>
      </p:sp>
      <p:sp>
        <p:nvSpPr>
          <p:cNvPr id="4" name="Flowchart: Alternate Process 3"/>
          <p:cNvSpPr/>
          <p:nvPr/>
        </p:nvSpPr>
        <p:spPr bwMode="auto">
          <a:xfrm>
            <a:off x="1088574" y="2667000"/>
            <a:ext cx="2383971" cy="1240971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Speech Technology</a:t>
            </a:r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5660573" y="2667000"/>
            <a:ext cx="2383971" cy="1240971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Speech Science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9359" y="2944582"/>
            <a:ext cx="8545284" cy="664030"/>
            <a:chOff x="299359" y="2944582"/>
            <a:chExt cx="8545284" cy="664030"/>
          </a:xfrm>
        </p:grpSpPr>
        <p:sp>
          <p:nvSpPr>
            <p:cNvPr id="6" name="Down Arrow 5"/>
            <p:cNvSpPr/>
            <p:nvPr/>
          </p:nvSpPr>
          <p:spPr bwMode="auto">
            <a:xfrm rot="16200000">
              <a:off x="8218714" y="2982683"/>
              <a:ext cx="664029" cy="58782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Down Arrow 6"/>
            <p:cNvSpPr/>
            <p:nvPr/>
          </p:nvSpPr>
          <p:spPr bwMode="auto">
            <a:xfrm rot="5400000" flipH="1">
              <a:off x="261259" y="2982682"/>
              <a:ext cx="664029" cy="58782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943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8B4E0-22F2-4560-8B96-5B358677A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4" y="114777"/>
            <a:ext cx="8229600" cy="1143000"/>
          </a:xfrm>
        </p:spPr>
        <p:txBody>
          <a:bodyPr/>
          <a:lstStyle/>
          <a:p>
            <a:pPr algn="l"/>
            <a:r>
              <a:rPr lang="en-US"/>
              <a:t>Opinions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9C9F0-9FB0-4D50-B6BD-A4066D52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1388168"/>
            <a:ext cx="8011885" cy="129123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Modern speech technology = applying big data and deep learning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	so knowledge of prosody has little value.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634972" y="3549754"/>
            <a:ext cx="831526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/>
              <a:t>Knowledge of prosody</a:t>
            </a:r>
            <a:endParaRPr lang="en-US" sz="2000" dirty="0"/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/>
              <a:t>can help select or </a:t>
            </a:r>
            <a:r>
              <a:rPr lang="en-US" sz="2000" dirty="0"/>
              <a:t>design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/>
              <a:t>	data, features, and models, and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/>
              <a:t>can enable </a:t>
            </a:r>
            <a:r>
              <a:rPr lang="en-US" sz="2000" dirty="0"/>
              <a:t>progress in low-resource situations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914" y="2723471"/>
            <a:ext cx="6357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… while this is sometimes true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/>
          </a:p>
        </p:txBody>
      </p:sp>
      <p:sp>
        <p:nvSpPr>
          <p:cNvPr id="4" name="Flowchart: Alternate Process 3"/>
          <p:cNvSpPr/>
          <p:nvPr/>
        </p:nvSpPr>
        <p:spPr bwMode="auto">
          <a:xfrm>
            <a:off x="1088574" y="2667000"/>
            <a:ext cx="2383971" cy="1240971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Speech Technology</a:t>
            </a:r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5660573" y="2667000"/>
            <a:ext cx="2383971" cy="1240971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Speech Science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9359" y="2944582"/>
            <a:ext cx="8545284" cy="664030"/>
            <a:chOff x="299359" y="2944582"/>
            <a:chExt cx="8545284" cy="664030"/>
          </a:xfrm>
        </p:grpSpPr>
        <p:sp>
          <p:nvSpPr>
            <p:cNvPr id="6" name="Down Arrow 5"/>
            <p:cNvSpPr/>
            <p:nvPr/>
          </p:nvSpPr>
          <p:spPr bwMode="auto">
            <a:xfrm rot="16200000">
              <a:off x="8218714" y="2982683"/>
              <a:ext cx="664029" cy="58782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Down Arrow 6"/>
            <p:cNvSpPr/>
            <p:nvPr/>
          </p:nvSpPr>
          <p:spPr bwMode="auto">
            <a:xfrm rot="5400000" flipH="1">
              <a:off x="261259" y="2982682"/>
              <a:ext cx="664029" cy="587829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3" name="Curved Down Arrow 2"/>
          <p:cNvSpPr/>
          <p:nvPr/>
        </p:nvSpPr>
        <p:spPr bwMode="auto">
          <a:xfrm>
            <a:off x="3145971" y="1861456"/>
            <a:ext cx="3080658" cy="1083125"/>
          </a:xfrm>
          <a:prstGeom prst="curvedDownArrow">
            <a:avLst/>
          </a:prstGeom>
          <a:solidFill>
            <a:schemeClr val="tx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Curved Down Arrow 8"/>
          <p:cNvSpPr/>
          <p:nvPr/>
        </p:nvSpPr>
        <p:spPr bwMode="auto">
          <a:xfrm flipH="1" flipV="1">
            <a:off x="3075216" y="3608608"/>
            <a:ext cx="3080658" cy="1083125"/>
          </a:xfrm>
          <a:prstGeom prst="curvedDownArrow">
            <a:avLst/>
          </a:prstGeom>
          <a:solidFill>
            <a:schemeClr val="tx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3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Ling.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1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Brace 6"/>
          <p:cNvSpPr/>
          <p:nvPr/>
        </p:nvSpPr>
        <p:spPr bwMode="auto">
          <a:xfrm>
            <a:off x="5022165" y="1686837"/>
            <a:ext cx="267287" cy="2427963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89452" y="1569519"/>
            <a:ext cx="4572000" cy="12427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4:  Pitch Production </a:t>
            </a:r>
          </a:p>
          <a:p>
            <a:pPr>
              <a:lnSpc>
                <a:spcPct val="140000"/>
              </a:lnSpc>
            </a:pPr>
            <a:r>
              <a:rPr 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  </a:t>
            </a:r>
            <a:r>
              <a:rPr lang="en-US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. . . </a:t>
            </a:r>
            <a:endParaRPr lang="en-US" sz="28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Straight Connector 13"/>
          <p:cNvCxnSpPr>
            <a:cxnSpLocks/>
            <a:endCxn id="7" idx="1"/>
          </p:cNvCxnSpPr>
          <p:nvPr/>
        </p:nvCxnSpPr>
        <p:spPr bwMode="auto">
          <a:xfrm>
            <a:off x="4346917" y="2293034"/>
            <a:ext cx="675248" cy="6077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584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43118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47437</TotalTime>
  <Words>1000</Words>
  <Application>Microsoft Office PowerPoint</Application>
  <PresentationFormat>On-screen Show (4:3)</PresentationFormat>
  <Paragraphs>126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Opinions </vt:lpstr>
      <vt:lpstr>PowerPoint Presentation</vt:lpstr>
      <vt:lpstr>Contents </vt:lpstr>
      <vt:lpstr>PowerPoint Presentation</vt:lpstr>
      <vt:lpstr>PowerPoint Presentation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3812</cp:revision>
  <cp:lastPrinted>2021-05-18T23:20:02Z</cp:lastPrinted>
  <dcterms:created xsi:type="dcterms:W3CDTF">2002-10-17T07:23:49Z</dcterms:created>
  <dcterms:modified xsi:type="dcterms:W3CDTF">2022-07-13T15:49:41Z</dcterms:modified>
</cp:coreProperties>
</file>