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1089" r:id="rId2"/>
    <p:sldId id="1097" r:id="rId3"/>
    <p:sldId id="313" r:id="rId4"/>
    <p:sldId id="1062" r:id="rId5"/>
    <p:sldId id="1077" r:id="rId6"/>
    <p:sldId id="1086" r:id="rId7"/>
    <p:sldId id="1085" r:id="rId8"/>
    <p:sldId id="1101" r:id="rId9"/>
    <p:sldId id="1098" r:id="rId10"/>
    <p:sldId id="1102" r:id="rId11"/>
    <p:sldId id="1100" r:id="rId12"/>
    <p:sldId id="1059" r:id="rId13"/>
    <p:sldId id="1103" r:id="rId14"/>
    <p:sldId id="1090" r:id="rId15"/>
    <p:sldId id="1104" r:id="rId16"/>
    <p:sldId id="1084" r:id="rId17"/>
  </p:sldIdLst>
  <p:sldSz cx="9144000" cy="6858000" type="screen4x3"/>
  <p:notesSz cx="6858000" cy="9239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3CA"/>
    <a:srgbClr val="02A8EA"/>
    <a:srgbClr val="003295"/>
    <a:srgbClr val="FFFFFF"/>
    <a:srgbClr val="FFFF00"/>
    <a:srgbClr val="05ADEB"/>
    <a:srgbClr val="05419E"/>
    <a:srgbClr val="92D050"/>
    <a:srgbClr val="FFCCFF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98" autoAdjust="0"/>
    <p:restoredTop sz="67920" autoAdjust="0"/>
  </p:normalViewPr>
  <p:slideViewPr>
    <p:cSldViewPr snapToGrid="0">
      <p:cViewPr varScale="1">
        <p:scale>
          <a:sx n="76" d="100"/>
          <a:sy n="76" d="100"/>
        </p:scale>
        <p:origin x="2136" y="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9" d="100"/>
        <a:sy n="129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10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3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3" rIns="90242" bIns="451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8645"/>
            <a:ext cx="5486400" cy="4157663"/>
          </a:xfrm>
          <a:prstGeom prst="rect">
            <a:avLst/>
          </a:prstGeom>
        </p:spPr>
        <p:txBody>
          <a:bodyPr vert="horz" lIns="90242" tIns="45123" rIns="90242" bIns="451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Welcome to Lecture 5 of our series on Prosody.</a:t>
            </a:r>
            <a:r>
              <a:rPr lang="en-US" baseline="0" dirty="0"/>
              <a:t>  Here </a:t>
            </a:r>
            <a:r>
              <a:rPr lang="en-US" baseline="0"/>
              <a:t>we’ll start on the Acoustic aspects of prosody.  We’ll cover </a:t>
            </a:r>
            <a:r>
              <a:rPr lang="en-US" baseline="0" dirty="0"/>
              <a:t>very basic signal processing, and </a:t>
            </a:r>
            <a:r>
              <a:rPr lang="en-US" baseline="0"/>
              <a:t>introduce F0 contours,  which we’ll </a:t>
            </a:r>
            <a:r>
              <a:rPr lang="en-US" baseline="0" dirty="0"/>
              <a:t>use a lot in this course.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Pitch trackers make mistakes.  For example</a:t>
            </a:r>
            <a:r>
              <a:rPr lang="en-US" baseline="0" dirty="0"/>
              <a:t> something looks strange here</a:t>
            </a:r>
            <a:r>
              <a:rPr lang="en-US" dirty="0"/>
              <a:t> [click].</a:t>
            </a:r>
          </a:p>
          <a:p>
            <a:r>
              <a:rPr lang="en-US" dirty="0"/>
              <a:t>We know there</a:t>
            </a:r>
            <a:r>
              <a:rPr lang="en-US" baseline="0" dirty="0"/>
              <a:t> is an error here, because the glottis can’t instantaneously reconfigure to create such an extreme pitch shift.  </a:t>
            </a:r>
          </a:p>
          <a:p>
            <a:r>
              <a:rPr lang="en-US" baseline="0" dirty="0"/>
              <a:t>One of these two points must be wrong.  Which?  </a:t>
            </a:r>
          </a:p>
          <a:p>
            <a:r>
              <a:rPr lang="en-US" baseline="0" dirty="0"/>
              <a:t>Almost certainly the top one.  Continuity constraints. … configurability of pitch trackers.</a:t>
            </a:r>
          </a:p>
          <a:p>
            <a:r>
              <a:rPr lang="en-US" baseline="0" dirty="0"/>
              <a:t>…</a:t>
            </a:r>
          </a:p>
          <a:p>
            <a:r>
              <a:rPr lang="en-US" baseline="0" dirty="0"/>
              <a:t>And finally there are issues due to </a:t>
            </a:r>
            <a:r>
              <a:rPr lang="en-US" baseline="0" dirty="0" err="1"/>
              <a:t>microprosody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say “legumes are a good”, probably you hear a pretty smooth pitch declination.</a:t>
            </a:r>
            <a:r>
              <a:rPr lang="en-US" baseline="0" dirty="0"/>
              <a:t> </a:t>
            </a:r>
          </a:p>
          <a:p>
            <a:r>
              <a:rPr lang="en-US" baseline="0" dirty="0"/>
              <a:t>Maybe to your ear </a:t>
            </a:r>
            <a:r>
              <a:rPr lang="en-US" baseline="0"/>
              <a:t>it may sounds </a:t>
            </a:r>
            <a:r>
              <a:rPr lang="en-US" baseline="0" dirty="0"/>
              <a:t>like this [click</a:t>
            </a:r>
            <a:r>
              <a:rPr lang="en-US" baseline="0"/>
              <a:t>].  Also for the second part [click] So </a:t>
            </a:r>
            <a:r>
              <a:rPr lang="en-US" baseline="0" dirty="0"/>
              <a:t>then why does the graph </a:t>
            </a:r>
            <a:r>
              <a:rPr lang="en-US" baseline="0"/>
              <a:t>have some little </a:t>
            </a:r>
            <a:r>
              <a:rPr lang="en-US" baseline="0" dirty="0"/>
              <a:t>dips? </a:t>
            </a:r>
          </a:p>
          <a:p>
            <a:r>
              <a:rPr lang="en-US" baseline="0" dirty="0"/>
              <a:t>[click] Well, these are due to obstructions to the airflow. [click] For example, on the /g/, my tongue</a:t>
            </a:r>
          </a:p>
          <a:p>
            <a:r>
              <a:rPr lang="en-US" baseline="0" dirty="0"/>
              <a:t>momentarily stops the airflow. That doesn’t stop the vibrations, but slows them down.  Same for /v/. </a:t>
            </a:r>
          </a:p>
          <a:p>
            <a:r>
              <a:rPr lang="en-US" baseline="0" dirty="0"/>
              <a:t>That is to say [click] </a:t>
            </a:r>
            <a:r>
              <a:rPr lang="en-US" baseline="0"/>
              <a:t>…   but … 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8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Now, it would be great if F0 and pitch always corresponded.  But they just don’t.  </a:t>
            </a:r>
          </a:p>
          <a:p>
            <a:r>
              <a:rPr lang="en-US"/>
              <a:t>Pitch is defined as something that we hear … it’s in our ears and brain.  Acoustics is what you can measure with a microphone or compute from that signal.</a:t>
            </a:r>
          </a:p>
          <a:p>
            <a:r>
              <a:rPr lang="en-US"/>
              <a:t>It’s a “proxy” for pitch … usefully close, but not accurate. </a:t>
            </a:r>
          </a:p>
          <a:p>
            <a:r>
              <a:rPr lang="en-US"/>
              <a:t>In fact, for every prosodic feature we can talk in terms of these two aspects --- ---  and actually a third [click] --- the articulatory mechanisms.</a:t>
            </a:r>
          </a:p>
          <a:p>
            <a:r>
              <a:rPr lang="en-US"/>
              <a:t>For pitch, these were of course the glottal closures.  For pitch, these correspond pretty well to the acoustic measure, </a:t>
            </a:r>
          </a:p>
          <a:p>
            <a:r>
              <a:rPr lang="en-US"/>
              <a:t>And the discrepancies are mostly between the percept and the acoustic measure, (technically we’ll ususually use *log* F0, as we’ll explain later.)  </a:t>
            </a:r>
          </a:p>
          <a:p>
            <a:r>
              <a:rPr lang="en-US"/>
              <a:t>Now for pitch the discrepancies are relatively minor, but for the other features, it’s far worse, as we’ll see, much later.</a:t>
            </a:r>
          </a:p>
          <a:p>
            <a:r>
              <a:rPr lang="en-US"/>
              <a:t>But for the next few lectures we’ll focus on the perceptions and the articulatory mechanisms [next]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0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leaving acoustic measures for later. </a:t>
            </a:r>
          </a:p>
          <a:p>
            <a:pPr marL="0" indent="0">
              <a:buFontTx/>
              <a:buNone/>
            </a:pPr>
            <a:r>
              <a:rPr lang="en-US"/>
              <a:t>Okay, so [next]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aseline="0"/>
              <a:t>In this lecture we’ve explained the Fundamental Frequency, or F0, seen how to graph it, and explained that it corresponds to the perception of pitch, but not exactly.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aseline="0" dirty="0"/>
              <a:t>Next up</a:t>
            </a:r>
            <a:r>
              <a:rPr lang="en-US" sz="1200" baseline="0"/>
              <a:t>, we’ll set pitch aside for two lectures while we complete our tour of prosodic properties.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last lecture we saw</a:t>
            </a:r>
            <a:r>
              <a:rPr lang="en-US" baseline="0" dirty="0"/>
              <a:t> how the vocal folds, the white bands here, can open and close as air passes through the glottis. </a:t>
            </a:r>
          </a:p>
          <a:p>
            <a:r>
              <a:rPr lang="en-US" baseline="0" dirty="0"/>
              <a:t>How does this relate to pitch?</a:t>
            </a:r>
          </a:p>
          <a:p>
            <a:r>
              <a:rPr lang="en-US" baseline="0" dirty="0"/>
              <a:t>First, to give the short answer:  each open-close cycle is a pitch period, </a:t>
            </a:r>
          </a:p>
          <a:p>
            <a:r>
              <a:rPr lang="en-US" baseline="0" dirty="0"/>
              <a:t>and as those get shorter,  meaning a faster vibration rate,   the pitch is higher, and conversely.  </a:t>
            </a:r>
          </a:p>
          <a:p>
            <a:r>
              <a:rPr lang="en-US" baseline="0" dirty="0"/>
              <a:t>… but </a:t>
            </a:r>
            <a:r>
              <a:rPr lang="en-US" baseline="0"/>
              <a:t>it’s actually more complicated</a:t>
            </a:r>
            <a:r>
              <a:rPr lang="en-US" baseline="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Graphing it can help. Here</a:t>
            </a:r>
            <a:r>
              <a:rPr lang="en-US" baseline="0"/>
              <a:t> </a:t>
            </a:r>
            <a:r>
              <a:rPr lang="en-US" baseline="0" dirty="0"/>
              <a:t>tim</a:t>
            </a:r>
            <a:r>
              <a:rPr lang="en-US" dirty="0"/>
              <a:t>e is on the</a:t>
            </a:r>
            <a:r>
              <a:rPr lang="en-US" baseline="0" dirty="0"/>
              <a:t> x-axis.  This indicates the effects of the glottis repeatedly opening (high airflow) and closing (plunging down to zero).  This is not a direct measurement of the glottis, but a measurement of what’s going on in the air, so it’s an “acoustic” view, where before we only had the </a:t>
            </a:r>
            <a:r>
              <a:rPr lang="en-US" baseline="0"/>
              <a:t>“articulatory” view.</a:t>
            </a:r>
            <a:endParaRPr lang="en-US" baseline="0" dirty="0"/>
          </a:p>
          <a:p>
            <a:r>
              <a:rPr lang="en-US" baseline="0" dirty="0"/>
              <a:t>Now, the “fundamental frequency</a:t>
            </a:r>
            <a:r>
              <a:rPr lang="en-US" baseline="0"/>
              <a:t>” is a good way to summarize this pattern:  </a:t>
            </a:r>
            <a:r>
              <a:rPr lang="en-US" baseline="0" dirty="0"/>
              <a:t>It’s how many times this cycle repeats.  The units are </a:t>
            </a:r>
            <a:r>
              <a:rPr lang="en-US" baseline="0" dirty="0" err="1"/>
              <a:t>cyles</a:t>
            </a:r>
            <a:r>
              <a:rPr lang="en-US" baseline="0" dirty="0"/>
              <a:t>-per-second, which is Hertz.</a:t>
            </a:r>
          </a:p>
          <a:p>
            <a:r>
              <a:rPr lang="en-US" baseline="0" dirty="0"/>
              <a:t>The fundamental frequency is also called “F0” for short.  </a:t>
            </a:r>
          </a:p>
          <a:p>
            <a:r>
              <a:rPr lang="en-US" baseline="0" dirty="0"/>
              <a:t>To compute it</a:t>
            </a:r>
            <a:r>
              <a:rPr lang="en-US" baseline="0"/>
              <a:t>, you can count how many cycles </a:t>
            </a:r>
            <a:r>
              <a:rPr lang="en-US" baseline="0" dirty="0"/>
              <a:t>across a </a:t>
            </a:r>
            <a:r>
              <a:rPr lang="en-US" baseline="0"/>
              <a:t>whole second, but since it may change faster than that, [</a:t>
            </a:r>
            <a:r>
              <a:rPr lang="en-US" baseline="0" dirty="0"/>
              <a:t>click] you can just measure one pitch period, here 6.6 </a:t>
            </a:r>
            <a:r>
              <a:rPr lang="en-US" baseline="0" dirty="0" err="1"/>
              <a:t>ms</a:t>
            </a:r>
            <a:r>
              <a:rPr lang="en-US" baseline="0" dirty="0"/>
              <a:t>, </a:t>
            </a:r>
          </a:p>
          <a:p>
            <a:r>
              <a:rPr lang="en-US" baseline="0" dirty="0"/>
              <a:t>and compute the F0 using the formula, 1/ period</a:t>
            </a:r>
            <a:r>
              <a:rPr lang="en-US" baseline="0"/>
              <a:t>.  [click]</a:t>
            </a:r>
            <a:endParaRPr lang="en-US" baseline="0" dirty="0"/>
          </a:p>
          <a:p>
            <a:r>
              <a:rPr lang="en-US" baseline="0" dirty="0"/>
              <a:t>This sounds like [click click</a:t>
            </a:r>
            <a:r>
              <a:rPr lang="en-US" baseline="0"/>
              <a:t>].  I think you can </a:t>
            </a:r>
            <a:r>
              <a:rPr lang="en-US" baseline="0" dirty="0"/>
              <a:t>hear </a:t>
            </a:r>
            <a:r>
              <a:rPr lang="en-US" baseline="0"/>
              <a:t>the pitch [click].  It’s 150 ms.</a:t>
            </a:r>
            <a:endParaRPr lang="en-US" baseline="0" dirty="0"/>
          </a:p>
          <a:p>
            <a:r>
              <a:rPr lang="en-US" baseline="0" dirty="0"/>
              <a:t>(Incidentally, you can also hear that this is not a real human voice [click].  In part because real human glottal flow is more complex … because the vocal folds wobble and dance as the air flow pushes them.   Also, the human voice doesn’t come straight from the throat; it has to pass through oral and nasal cavities, which add some nice resonances. </a:t>
            </a:r>
          </a:p>
          <a:p>
            <a:endParaRPr lang="en-US" baseline="0" dirty="0"/>
          </a:p>
          <a:p>
            <a:r>
              <a:rPr lang="en-US" baseline="0" dirty="0"/>
              <a:t>[[comment: not clear what’s actually the y axis in this graph]]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F8797-A792-F542-87A1-0272E9116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now let’s compare two waveforms.</a:t>
            </a:r>
            <a:r>
              <a:rPr lang="en-US" baseline="0" dirty="0"/>
              <a:t>  The one on the left we’ve already seen.  </a:t>
            </a:r>
          </a:p>
          <a:p>
            <a:r>
              <a:rPr lang="en-US" baseline="0" dirty="0"/>
              <a:t>On the right is a f</a:t>
            </a:r>
            <a:r>
              <a:rPr lang="en-US" dirty="0"/>
              <a:t>aster version, with the periods</a:t>
            </a:r>
            <a:r>
              <a:rPr lang="en-US" baseline="0" dirty="0"/>
              <a:t> shorter.  The result is higher fundamental frequency…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…Time</a:t>
            </a:r>
            <a:r>
              <a:rPr lang="en-US" baseline="0" dirty="0"/>
              <a:t> domain and frequency domain.  We’ll mostly be using the latter… it’s makes things easier to see. </a:t>
            </a:r>
          </a:p>
          <a:p>
            <a:endParaRPr lang="en-US" baseline="0" dirty="0"/>
          </a:p>
          <a:p>
            <a:r>
              <a:rPr lang="en-US" baseline="0" dirty="0"/>
              <a:t>Now in these two examples the pitch is constant.  In speech that’s rare.  So, let’s test your perception skill…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Is it going up or down? [click] up or down?  [click] </a:t>
            </a:r>
          </a:p>
          <a:p>
            <a:r>
              <a:rPr lang="en-US" baseline="0" dirty="0"/>
              <a:t>Well, I hear it going up</a:t>
            </a:r>
            <a:r>
              <a:rPr lang="en-US" baseline="0"/>
              <a:t>. [dramatic pause] </a:t>
            </a:r>
            <a:r>
              <a:rPr lang="en-US" baseline="0" dirty="0"/>
              <a:t>[click]  Not everyone does!  Perceptions vary</a:t>
            </a:r>
            <a:r>
              <a:rPr lang="en-US" baseline="0"/>
              <a:t>!   </a:t>
            </a:r>
          </a:p>
          <a:p>
            <a:r>
              <a:rPr lang="en-US" baseline="0"/>
              <a:t>Now, some people find this hard to believe.  People with strong musical training, and a good ear may think this trivially obvious. </a:t>
            </a:r>
            <a:endParaRPr lang="en-US" baseline="0" dirty="0"/>
          </a:p>
          <a:p>
            <a:r>
              <a:rPr lang="en-US" baseline="0"/>
              <a:t>But many people </a:t>
            </a:r>
            <a:r>
              <a:rPr lang="en-US"/>
              <a:t>find </a:t>
            </a:r>
            <a:r>
              <a:rPr lang="en-US" dirty="0"/>
              <a:t>it hard to accurately classify small pitch differences or small pitch movements.  </a:t>
            </a:r>
          </a:p>
          <a:p>
            <a:r>
              <a:rPr lang="en-US" baseline="0" dirty="0"/>
              <a:t>How do they survive?  Well, in daily communication, prosodic meanings never rely on small pitch differences alone; there are correlates, which people can perceive.  So you don’t have to be great at pitch to communicate.  </a:t>
            </a:r>
          </a:p>
          <a:p>
            <a:r>
              <a:rPr lang="en-US" baseline="0" dirty="0"/>
              <a:t>But there are also people who have “</a:t>
            </a:r>
            <a:r>
              <a:rPr lang="en-US" baseline="0" dirty="0" err="1"/>
              <a:t>amusia</a:t>
            </a:r>
            <a:r>
              <a:rPr lang="en-US" baseline="0" dirty="0"/>
              <a:t>” … they are tone deaf, for example, as the result of stroke.  That’s terrible for music appreciation, again, not necessarily for speech. </a:t>
            </a:r>
          </a:p>
          <a:p>
            <a:r>
              <a:rPr lang="en-US" baseline="0" dirty="0"/>
              <a:t>Anyway, the reason I say here, confidently, “</a:t>
            </a:r>
            <a:r>
              <a:rPr lang="en-US" baseline="0"/>
              <a:t>Up”, is that most people agree with me, plus we can check, by graphing the signal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here, what “</a:t>
            </a:r>
            <a:r>
              <a:rPr lang="en-US" dirty="0" err="1"/>
              <a:t>Praat</a:t>
            </a:r>
            <a:r>
              <a:rPr lang="en-US" dirty="0"/>
              <a:t>” shows us.  (It’s a great tool, easy to download</a:t>
            </a:r>
            <a:r>
              <a:rPr lang="en-US" baseline="0" dirty="0"/>
              <a:t> and run.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en-US" dirty="0"/>
              <a:t> Here’s the sound again [click].</a:t>
            </a:r>
          </a:p>
          <a:p>
            <a:r>
              <a:rPr lang="en-US" baseline="0"/>
              <a:t>Its waveform…. looks </a:t>
            </a:r>
            <a:r>
              <a:rPr lang="en-US" baseline="0" dirty="0"/>
              <a:t>roughly like </a:t>
            </a:r>
            <a:r>
              <a:rPr lang="en-US" baseline="0"/>
              <a:t>the synthetic one </a:t>
            </a:r>
            <a:r>
              <a:rPr lang="en-US" baseline="0" dirty="0"/>
              <a:t>we saw before, but this </a:t>
            </a:r>
            <a:r>
              <a:rPr lang="en-US" baseline="0"/>
              <a:t>is more complex, since it’s real.</a:t>
            </a:r>
          </a:p>
          <a:p>
            <a:r>
              <a:rPr lang="en-US" baseline="0"/>
              <a:t>You can still see the glottal opennings, so we can </a:t>
            </a:r>
            <a:r>
              <a:rPr lang="en-US" baseline="0" dirty="0"/>
              <a:t>we can mark off two cycles at the </a:t>
            </a:r>
            <a:r>
              <a:rPr lang="en-US" baseline="0"/>
              <a:t>upper left [click], </a:t>
            </a:r>
            <a:r>
              <a:rPr lang="en-US" baseline="0" dirty="0"/>
              <a:t>with the glottal </a:t>
            </a:r>
            <a:r>
              <a:rPr lang="en-US" baseline="0" dirty="0" err="1"/>
              <a:t>opennings</a:t>
            </a:r>
            <a:r>
              <a:rPr lang="en-US" baseline="0" dirty="0"/>
              <a:t> marked with arrows.  The blue rectangle marks out 2 cycles. And [click] at the upper right </a:t>
            </a:r>
            <a:r>
              <a:rPr lang="en-US" baseline="0"/>
              <a:t>…  faster/shorter/higher….   We can also get some help from Praat …</a:t>
            </a:r>
            <a:endParaRPr lang="en-US" baseline="0" dirty="0"/>
          </a:p>
          <a:p>
            <a:r>
              <a:rPr lang="en-US" baseline="0" dirty="0"/>
              <a:t>[click</a:t>
            </a:r>
            <a:r>
              <a:rPr lang="en-US" baseline="0"/>
              <a:t>] The blue oline is the “F0” that </a:t>
            </a:r>
            <a:r>
              <a:rPr lang="en-US" baseline="0" dirty="0" err="1"/>
              <a:t>Praat</a:t>
            </a:r>
            <a:r>
              <a:rPr lang="en-US" baseline="0" dirty="0"/>
              <a:t> computes.    It is a “proxy” for pitch, for reasons we’ll discuss.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first, a  little digression … male or female?  … Well, it’s a female, though</a:t>
            </a:r>
            <a:r>
              <a:rPr lang="en-US" baseline="0" dirty="0"/>
              <a:t> it could also be a male child.  But not an adult male.  How do you know</a:t>
            </a:r>
            <a:r>
              <a:rPr lang="en-US" baseline="0"/>
              <a:t>?   </a:t>
            </a:r>
          </a:p>
          <a:p>
            <a:r>
              <a:rPr lang="en-US" baseline="0"/>
              <a:t>The pitch is high-ish.  The vocal folds are vibrating quickly, since they’re short, since they’re in a smallish larynx.  Not an adult male, since we have</a:t>
            </a:r>
          </a:p>
          <a:p>
            <a:r>
              <a:rPr lang="en-US" baseline="0"/>
              <a:t>larger larynxes, that even bulge out of our throats.   But of course the prosody of gender is actually very complicated, more </a:t>
            </a:r>
            <a:r>
              <a:rPr lang="en-US" baseline="0" dirty="0"/>
              <a:t>social </a:t>
            </a:r>
            <a:r>
              <a:rPr lang="en-US" baseline="0"/>
              <a:t>than physical.  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Anyway, pitch diagrams are really useful.  Download </a:t>
            </a:r>
            <a:r>
              <a:rPr lang="en-US" baseline="0" dirty="0" err="1"/>
              <a:t>Praat</a:t>
            </a:r>
            <a:r>
              <a:rPr lang="en-US" baseline="0" dirty="0"/>
              <a:t> and record your own voice, and take a look!  </a:t>
            </a:r>
          </a:p>
          <a:p>
            <a:endParaRPr lang="en-US" baseline="0" dirty="0"/>
          </a:p>
          <a:p>
            <a:r>
              <a:rPr lang="en-US" baseline="0" dirty="0"/>
              <a:t>Of course, most of the time F0 contours are much more complex that this.  To understand them, there are a few things to be aware of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gaps, errors, and microprosodic effects.   We’ll cover each of these in turn.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lets</a:t>
            </a:r>
            <a:r>
              <a:rPr lang="en-US" baseline="0" dirty="0"/>
              <a:t> look </a:t>
            </a:r>
            <a:r>
              <a:rPr lang="en-US" baseline="0"/>
              <a:t>at the pitch tracks for a real sentence [click].</a:t>
            </a:r>
            <a:endParaRPr lang="en-US" baseline="0" dirty="0"/>
          </a:p>
          <a:p>
            <a:r>
              <a:rPr lang="en-US" baseline="0"/>
              <a:t>Looking at the F0 contour, the blue line, you may notice some gaps [click].</a:t>
            </a:r>
            <a:endParaRPr lang="en-US" baseline="0" dirty="0"/>
          </a:p>
          <a:p>
            <a:r>
              <a:rPr lang="en-US" baseline="0" dirty="0"/>
              <a:t>These occur at the two /s/ sounds in “source”.  [click]  They are unvoiced … the glottis is open, with no vibration in the larynx.  Try it with your hand on your throat and you’ll see:  /s/ has no vibration.  Unlike the /z/ sound of vitamins.  </a:t>
            </a:r>
          </a:p>
          <a:p>
            <a:r>
              <a:rPr lang="en-US" baseline="0"/>
              <a:t>In general [click] …</a:t>
            </a:r>
            <a:endParaRPr lang="en-US" baseline="0" dirty="0"/>
          </a:p>
          <a:p>
            <a:r>
              <a:rPr lang="en-US" baseline="0" dirty="0"/>
              <a:t>…</a:t>
            </a:r>
          </a:p>
          <a:p>
            <a:r>
              <a:rPr lang="en-US" baseline="0" dirty="0"/>
              <a:t>Now another issue 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133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7958061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40000"/>
              </a:lnSpc>
            </a:pPr>
            <a:r>
              <a:rPr lang="en-US" sz="3400" b="1" dirty="0"/>
              <a:t>Lecture 5:  Pitch and F</a:t>
            </a:r>
            <a:r>
              <a:rPr lang="en-US" sz="3400" b="1" baseline="-12000" dirty="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12" y="4402552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2645193"/>
            <a:ext cx="5173560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Nigel G. Ward</a:t>
            </a:r>
            <a:r>
              <a:rPr lang="en-US" dirty="0"/>
              <a:t>, University of Texas at El Paso</a:t>
            </a:r>
          </a:p>
          <a:p>
            <a:pPr>
              <a:lnSpc>
                <a:spcPct val="200000"/>
              </a:lnSpc>
            </a:pPr>
            <a:r>
              <a:rPr lang="en-US" b="1" dirty="0"/>
              <a:t>Gina-Anne </a:t>
            </a:r>
            <a:r>
              <a:rPr lang="en-US" b="1" dirty="0" err="1"/>
              <a:t>Levow</a:t>
            </a:r>
            <a:r>
              <a:rPr lang="en-US"/>
              <a:t>, University of Washington  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2961189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2961189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4429" b="18623"/>
          <a:stretch/>
        </p:blipFill>
        <p:spPr>
          <a:xfrm>
            <a:off x="0" y="2158142"/>
            <a:ext cx="9144000" cy="1934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250" y="4092450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|     legumes       | are |   a   |good|    source   |  of   |         vitamins          |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6BB2-1FB4-42AA-A4CE-DDA0B96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989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Errors</a:t>
            </a:r>
          </a:p>
        </p:txBody>
      </p:sp>
      <p:pic>
        <p:nvPicPr>
          <p:cNvPr id="18" name="legu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4833982"/>
            <a:ext cx="609600" cy="609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8584" y="2983424"/>
            <a:ext cx="415547" cy="961533"/>
            <a:chOff x="3708584" y="2983424"/>
            <a:chExt cx="415547" cy="961533"/>
          </a:xfrm>
        </p:grpSpPr>
        <p:sp>
          <p:nvSpPr>
            <p:cNvPr id="19" name="Oval 18"/>
            <p:cNvSpPr/>
            <p:nvPr/>
          </p:nvSpPr>
          <p:spPr bwMode="auto">
            <a:xfrm>
              <a:off x="3746529" y="3582156"/>
              <a:ext cx="377602" cy="362801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08584" y="2983424"/>
              <a:ext cx="377602" cy="362801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1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29" b="18623"/>
          <a:stretch/>
        </p:blipFill>
        <p:spPr>
          <a:xfrm>
            <a:off x="0" y="2125876"/>
            <a:ext cx="9144000" cy="1934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250" y="4060184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|     legumes       | are |   a   |good|    source   |  of   |         vitamins          |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09115-75ED-A74C-9DCE-F5904888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92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dirty="0" err="1"/>
              <a:t>Microprosody</a:t>
            </a:r>
            <a:endParaRPr lang="en-US" altLang="en-US" dirty="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2C1953D-EC68-284E-8CE4-150A11D5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64" y="4788928"/>
            <a:ext cx="7153836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2000" dirty="0"/>
              <a:t>F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can be perturbed by vocal tract constrictions.</a:t>
            </a:r>
          </a:p>
          <a:p>
            <a:pPr>
              <a:lnSpc>
                <a:spcPct val="130000"/>
              </a:lnSpc>
              <a:defRPr/>
            </a:pPr>
            <a:endParaRPr lang="en-US" altLang="en-US" sz="1000" dirty="0"/>
          </a:p>
          <a:p>
            <a:pPr>
              <a:lnSpc>
                <a:spcPct val="130000"/>
              </a:lnSpc>
              <a:defRPr/>
            </a:pPr>
            <a:r>
              <a:rPr lang="en-US" altLang="en-US" sz="2000" dirty="0"/>
              <a:t>But humans don’t perceive these as pitch dips.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8255" y="3270151"/>
            <a:ext cx="4989553" cy="799953"/>
            <a:chOff x="1368255" y="3568324"/>
            <a:chExt cx="4989553" cy="799953"/>
          </a:xfrm>
        </p:grpSpPr>
        <p:sp>
          <p:nvSpPr>
            <p:cNvPr id="12" name="Oval 11"/>
            <p:cNvSpPr/>
            <p:nvPr/>
          </p:nvSpPr>
          <p:spPr bwMode="auto">
            <a:xfrm>
              <a:off x="1368255" y="3568324"/>
              <a:ext cx="528060" cy="456696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829300" y="3606424"/>
              <a:ext cx="466726" cy="456696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13233" y="3976525"/>
              <a:ext cx="5189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/g/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38825" y="3998945"/>
              <a:ext cx="5189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/v/ 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 rot="700567">
            <a:off x="982332" y="3283010"/>
            <a:ext cx="3095491" cy="337931"/>
          </a:xfrm>
          <a:prstGeom prst="rect">
            <a:avLst/>
          </a:prstGeom>
          <a:solidFill>
            <a:srgbClr val="0893CA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957657">
            <a:off x="4802424" y="3361142"/>
            <a:ext cx="3413648" cy="337931"/>
          </a:xfrm>
          <a:prstGeom prst="rect">
            <a:avLst/>
          </a:prstGeom>
          <a:solidFill>
            <a:srgbClr val="0893CA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6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A79-2FE2-4321-9758-B315866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1869297"/>
            <a:ext cx="2437642" cy="694266"/>
          </a:xfrm>
        </p:spPr>
        <p:txBody>
          <a:bodyPr/>
          <a:lstStyle/>
          <a:p>
            <a:pPr algn="l"/>
            <a:r>
              <a:rPr lang="en-US" sz="3200" u="sng"/>
              <a:t>Percept</a:t>
            </a:r>
            <a:endParaRPr lang="en-US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4" y="2682321"/>
            <a:ext cx="8140610" cy="1493357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pitch … 	       			</a:t>
            </a:r>
            <a:r>
              <a:rPr lang="en-US" sz="2400" b="0" i="0">
                <a:effectLst/>
                <a:latin typeface="Roboto" panose="02000000000000000000" pitchFamily="2" charset="0"/>
              </a:rPr>
              <a:t>	 log </a:t>
            </a:r>
            <a:r>
              <a:rPr lang="en-US" sz="2400" i="0">
                <a:effectLst/>
                <a:latin typeface="+mj-lt"/>
              </a:rPr>
              <a:t>F</a:t>
            </a:r>
            <a:r>
              <a:rPr lang="en-US" sz="2400" i="0" baseline="-25000">
                <a:effectLst/>
                <a:latin typeface="+mj-lt"/>
              </a:rPr>
              <a:t>0</a:t>
            </a:r>
          </a:p>
          <a:p>
            <a:pPr marL="0" indent="0">
              <a:buNone/>
            </a:pPr>
            <a:endParaRPr lang="en-US" sz="120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2F75BD-061E-739D-A5DB-EED69AABEA0E}"/>
              </a:ext>
            </a:extLst>
          </p:cNvPr>
          <p:cNvSpPr txBox="1">
            <a:spLocks/>
          </p:cNvSpPr>
          <p:nvPr/>
        </p:nvSpPr>
        <p:spPr bwMode="auto">
          <a:xfrm>
            <a:off x="6146800" y="1383867"/>
            <a:ext cx="24376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3200" kern="0"/>
              <a:t>Acoustic </a:t>
            </a:r>
            <a:r>
              <a:rPr lang="en-US" sz="3200" u="sng" kern="0"/>
              <a:t>Measure </a:t>
            </a:r>
            <a:endParaRPr lang="en-US" sz="3200" u="sng" kern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7B7B7-34F4-5352-F671-C2DFE8FDB6A1}"/>
              </a:ext>
            </a:extLst>
          </p:cNvPr>
          <p:cNvSpPr txBox="1">
            <a:spLocks/>
          </p:cNvSpPr>
          <p:nvPr/>
        </p:nvSpPr>
        <p:spPr bwMode="auto">
          <a:xfrm>
            <a:off x="457200" y="779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/>
              <a:t>Three Aspects</a:t>
            </a:r>
            <a:endParaRPr lang="en-US" kern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BFDB4E-8130-2FCF-FFA5-7E36ABBB0713}"/>
              </a:ext>
            </a:extLst>
          </p:cNvPr>
          <p:cNvGrpSpPr/>
          <p:nvPr/>
        </p:nvGrpSpPr>
        <p:grpSpPr>
          <a:xfrm>
            <a:off x="2958473" y="1391551"/>
            <a:ext cx="3142903" cy="1736938"/>
            <a:chOff x="2958473" y="1391551"/>
            <a:chExt cx="3142903" cy="1736938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FAE5A8F-7CB6-A495-913B-CB91C7A18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58473" y="1391551"/>
              <a:ext cx="314290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/>
              <a:r>
                <a:rPr lang="en-US" sz="3200" u="sng" kern="0"/>
                <a:t>Articulatory Mechanism</a:t>
              </a:r>
              <a:endParaRPr lang="en-US" sz="3200" u="sng" kern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A17519-DE5F-8B00-CC50-FA936B53EC3D}"/>
                </a:ext>
              </a:extLst>
            </p:cNvPr>
            <p:cNvSpPr txBox="1"/>
            <p:nvPr/>
          </p:nvSpPr>
          <p:spPr>
            <a:xfrm>
              <a:off x="2997200" y="2666824"/>
              <a:ext cx="27713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/>
                <a:t>glottal cycles …</a:t>
              </a:r>
              <a:r>
                <a:rPr lang="en-US" sz="2400" b="0" i="0">
                  <a:effectLst/>
                  <a:latin typeface="Roboto" panose="02000000000000000000" pitchFamily="2" charset="0"/>
                </a:rPr>
                <a:t> 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51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A79-2FE2-4321-9758-B315866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1869297"/>
            <a:ext cx="2437642" cy="694266"/>
          </a:xfrm>
        </p:spPr>
        <p:txBody>
          <a:bodyPr/>
          <a:lstStyle/>
          <a:p>
            <a:pPr algn="l"/>
            <a:r>
              <a:rPr lang="en-US" sz="3200" u="sng"/>
              <a:t>Percept</a:t>
            </a:r>
            <a:endParaRPr lang="en-US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4" y="2682321"/>
            <a:ext cx="8140610" cy="1493357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pitch 	 	       			</a:t>
            </a:r>
            <a:r>
              <a:rPr lang="en-US" sz="2400" b="0" i="0">
                <a:effectLst/>
                <a:latin typeface="Roboto" panose="02000000000000000000" pitchFamily="2" charset="0"/>
              </a:rPr>
              <a:t>	 </a:t>
            </a:r>
            <a:r>
              <a:rPr lang="en-US" sz="2400" b="0" i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log </a:t>
            </a:r>
            <a:r>
              <a:rPr lang="en-US" sz="2400" i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F</a:t>
            </a:r>
            <a:r>
              <a:rPr lang="en-US" sz="2400" i="0" baseline="-2500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0</a:t>
            </a:r>
          </a:p>
          <a:p>
            <a:pPr marL="0" indent="0">
              <a:buNone/>
            </a:pPr>
            <a:endParaRPr lang="en-US" sz="120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2F75BD-061E-739D-A5DB-EED69AABEA0E}"/>
              </a:ext>
            </a:extLst>
          </p:cNvPr>
          <p:cNvSpPr txBox="1">
            <a:spLocks/>
          </p:cNvSpPr>
          <p:nvPr/>
        </p:nvSpPr>
        <p:spPr bwMode="auto">
          <a:xfrm>
            <a:off x="6146800" y="1383867"/>
            <a:ext cx="24376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3200" kern="0">
                <a:solidFill>
                  <a:schemeClr val="accent4">
                    <a:lumMod val="75000"/>
                  </a:schemeClr>
                </a:solidFill>
              </a:rPr>
              <a:t>Acoustic </a:t>
            </a:r>
            <a:r>
              <a:rPr lang="en-US" sz="3200" u="sng" kern="0">
                <a:solidFill>
                  <a:schemeClr val="accent4">
                    <a:lumMod val="75000"/>
                  </a:schemeClr>
                </a:solidFill>
              </a:rPr>
              <a:t>Measure </a:t>
            </a:r>
            <a:endParaRPr lang="en-US" sz="3200" u="sng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7B7B7-34F4-5352-F671-C2DFE8FDB6A1}"/>
              </a:ext>
            </a:extLst>
          </p:cNvPr>
          <p:cNvSpPr txBox="1">
            <a:spLocks/>
          </p:cNvSpPr>
          <p:nvPr/>
        </p:nvSpPr>
        <p:spPr bwMode="auto">
          <a:xfrm>
            <a:off x="457200" y="779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/>
              <a:t>Three Aspects</a:t>
            </a:r>
            <a:endParaRPr lang="en-US" kern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BFDB4E-8130-2FCF-FFA5-7E36ABBB0713}"/>
              </a:ext>
            </a:extLst>
          </p:cNvPr>
          <p:cNvGrpSpPr/>
          <p:nvPr/>
        </p:nvGrpSpPr>
        <p:grpSpPr>
          <a:xfrm>
            <a:off x="2958473" y="1391551"/>
            <a:ext cx="3142903" cy="1736938"/>
            <a:chOff x="2958473" y="1391551"/>
            <a:chExt cx="3142903" cy="1736938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FAE5A8F-7CB6-A495-913B-CB91C7A18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58473" y="1391551"/>
              <a:ext cx="314290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/>
              <a:r>
                <a:rPr lang="en-US" sz="3200" u="sng" kern="0"/>
                <a:t>Articulatory Mechanism</a:t>
              </a:r>
              <a:endParaRPr lang="en-US" sz="3200" u="sng" kern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A17519-DE5F-8B00-CC50-FA936B53EC3D}"/>
                </a:ext>
              </a:extLst>
            </p:cNvPr>
            <p:cNvSpPr txBox="1"/>
            <p:nvPr/>
          </p:nvSpPr>
          <p:spPr>
            <a:xfrm>
              <a:off x="2997200" y="2666824"/>
              <a:ext cx="27713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/>
                <a:t>glottal cycles …</a:t>
              </a:r>
              <a:r>
                <a:rPr lang="en-US" sz="2400" b="0" i="0">
                  <a:effectLst/>
                  <a:latin typeface="Roboto" panose="02000000000000000000" pitchFamily="2" charset="0"/>
                </a:rPr>
                <a:t> 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96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7"/>
            <a:ext cx="267287" cy="29005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9724" y="1569519"/>
            <a:ext cx="481758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4:  Pitch Production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5:  Pitch and F0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6.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Loudness, Timing, etc.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7</a:t>
            </a: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Phonation Types</a:t>
            </a:r>
            <a:endParaRPr lang="en-US" sz="28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8:  Exercises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9:  Pitch Perception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6917" y="2293034"/>
            <a:ext cx="675248" cy="84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21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7"/>
            <a:ext cx="267287" cy="29005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452" y="1569519"/>
            <a:ext cx="4572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4:  Pitch Production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5:  Pitch and F</a:t>
            </a:r>
            <a:r>
              <a:rPr lang="en-US" sz="2800" baseline="-1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0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6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 Loudness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, Timing, etc.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7</a:t>
            </a: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 Phonation Types</a:t>
            </a:r>
            <a:endParaRPr lang="en-US" sz="28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8:  Exercises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9:  Pitch Perception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6917" y="2293034"/>
            <a:ext cx="675248" cy="84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80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5D87-C8D1-5B73-41F2-65FE49FE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69C2-75E4-35C0-9909-C5916056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65" t="31782" r="9422" b="22959"/>
          <a:stretch/>
        </p:blipFill>
        <p:spPr>
          <a:xfrm>
            <a:off x="559941" y="294494"/>
            <a:ext cx="8024118" cy="4520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941032"/>
            <a:ext cx="4977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W. Wang et al, vial Wikimedia Commons https://commons.wikimedia.org/wiki/File:Laryngeal-Reinnervation-Using-Ansa-Cervicalis-for-Thyroid-Surgery-Related-Unilateral-Vocal-Fold-pone.0019128.s002.ogv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7650" y="4815124"/>
            <a:ext cx="614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https://commons.wikimedia.org/wiki/File:Laryngeal-Reinnervation-Using-Ansa-Cervicalis-for-Thyroid-Surgery-Related-Unilateral-Vocal-Fold-pone.0019128.s002.ogv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456667" y="3507404"/>
            <a:ext cx="2501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W. Wang </a:t>
            </a:r>
            <a:r>
              <a:rPr lang="en-US" sz="1000" i="1" dirty="0"/>
              <a:t>et al.</a:t>
            </a:r>
            <a:r>
              <a:rPr lang="en-US" sz="1000" dirty="0"/>
              <a:t> via Wikimedia Commons </a:t>
            </a:r>
          </a:p>
        </p:txBody>
      </p:sp>
    </p:spTree>
    <p:extLst>
      <p:ext uri="{BB962C8B-B14F-4D97-AF65-F5344CB8AC3E}">
        <p14:creationId xmlns:p14="http://schemas.microsoft.com/office/powerpoint/2010/main" val="108865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Fundamental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741"/>
          <a:stretch/>
        </p:blipFill>
        <p:spPr>
          <a:xfrm>
            <a:off x="597876" y="1333054"/>
            <a:ext cx="5174934" cy="3175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ADB52-6B6E-AD48-AB33-D7C8051C407E}"/>
              </a:ext>
            </a:extLst>
          </p:cNvPr>
          <p:cNvSpPr txBox="1"/>
          <p:nvPr/>
        </p:nvSpPr>
        <p:spPr>
          <a:xfrm>
            <a:off x="504092" y="4640454"/>
            <a:ext cx="8414458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100" dirty="0"/>
              <a:t>Fundamental frequency, </a:t>
            </a:r>
            <a:r>
              <a:rPr lang="en-US" sz="2000" dirty="0"/>
              <a:t>F</a:t>
            </a:r>
            <a:r>
              <a:rPr lang="en-US" sz="2000" baseline="-25000" dirty="0"/>
              <a:t>0 </a:t>
            </a:r>
            <a:r>
              <a:rPr lang="en-US" sz="2100" dirty="0"/>
              <a:t>: cycles per second (Hertz, Hz)</a:t>
            </a:r>
          </a:p>
          <a:p>
            <a:pPr>
              <a:lnSpc>
                <a:spcPct val="130000"/>
              </a:lnSpc>
            </a:pPr>
            <a:r>
              <a:rPr lang="en-US" sz="2100" dirty="0"/>
              <a:t>Period: Time lapse between repeating cycles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F</a:t>
            </a:r>
            <a:r>
              <a:rPr lang="en-US" sz="2000" baseline="-25000" dirty="0"/>
              <a:t>0 </a:t>
            </a:r>
            <a:r>
              <a:rPr lang="en-US" sz="2100" dirty="0"/>
              <a:t>= 1 /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2C0EA-8C86-5646-B60A-B5B89E2E4CB2}"/>
              </a:ext>
            </a:extLst>
          </p:cNvPr>
          <p:cNvSpPr txBox="1"/>
          <p:nvPr/>
        </p:nvSpPr>
        <p:spPr>
          <a:xfrm>
            <a:off x="6487120" y="375727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= 150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A113B-F75F-4919-A456-69B4D6254F62}"/>
              </a:ext>
            </a:extLst>
          </p:cNvPr>
          <p:cNvSpPr txBox="1"/>
          <p:nvPr/>
        </p:nvSpPr>
        <p:spPr>
          <a:xfrm>
            <a:off x="1671107" y="6498940"/>
            <a:ext cx="420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Synthetic glottal wave, Francisco </a:t>
            </a:r>
            <a:r>
              <a:rPr lang="en-US" sz="1000" dirty="0" err="1"/>
              <a:t>Torreira</a:t>
            </a:r>
            <a:endParaRPr lang="en-US" sz="1000" dirty="0"/>
          </a:p>
        </p:txBody>
      </p:sp>
      <p:pic>
        <p:nvPicPr>
          <p:cNvPr id="11" name="source_189_11_100" descr="source_189_11_100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1829" y="2217588"/>
            <a:ext cx="509207" cy="4580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 bwMode="auto">
          <a:xfrm>
            <a:off x="1043353" y="1477551"/>
            <a:ext cx="1676400" cy="4568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2" name="source_189_11_100" descr="source_189_11_100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4229" y="2369988"/>
            <a:ext cx="509207" cy="458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source_189_11_100" descr="source_189_11_100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6629" y="2522388"/>
            <a:ext cx="509207" cy="4580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797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2652-0ED4-4222-9F56-ABB05204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Basic Visualizations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42D4-DF37-4C40-AD6A-E072E026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98" y="3750590"/>
            <a:ext cx="8229600" cy="23454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0</a:t>
            </a:r>
            <a:r>
              <a:rPr lang="en-US" sz="2400" dirty="0"/>
              <a:t> plots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DBE58-63D6-49AF-BD27-FD7AF693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0" t="19186" r="1404" b="30831"/>
          <a:stretch/>
        </p:blipFill>
        <p:spPr>
          <a:xfrm>
            <a:off x="548640" y="2107474"/>
            <a:ext cx="4023360" cy="1321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26DCC-4DC2-4BBF-BB8A-2160C31AD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0" t="19186" r="1404" b="30831"/>
          <a:stretch/>
        </p:blipFill>
        <p:spPr>
          <a:xfrm>
            <a:off x="4759224" y="2107474"/>
            <a:ext cx="2381794" cy="132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4662E-6C73-4B4C-8F08-A8E48299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0" t="19186" r="10194" b="30831"/>
          <a:stretch/>
        </p:blipFill>
        <p:spPr>
          <a:xfrm>
            <a:off x="6629411" y="2107474"/>
            <a:ext cx="2148829" cy="13215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25E128-9229-4443-9FA1-009B97A55E4A}"/>
              </a:ext>
            </a:extLst>
          </p:cNvPr>
          <p:cNvSpPr/>
          <p:nvPr/>
        </p:nvSpPr>
        <p:spPr bwMode="auto">
          <a:xfrm>
            <a:off x="548640" y="4354286"/>
            <a:ext cx="4023360" cy="8360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2C1805-4B58-4DD0-8E33-0518C3A6FACB}"/>
              </a:ext>
            </a:extLst>
          </p:cNvPr>
          <p:cNvSpPr/>
          <p:nvPr/>
        </p:nvSpPr>
        <p:spPr bwMode="auto">
          <a:xfrm>
            <a:off x="4754880" y="4354286"/>
            <a:ext cx="4023360" cy="8360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CA3475-1C3B-470B-AB36-6AF4C4C6A676}"/>
              </a:ext>
            </a:extLst>
          </p:cNvPr>
          <p:cNvCxnSpPr>
            <a:cxnSpLocks/>
          </p:cNvCxnSpPr>
          <p:nvPr/>
        </p:nvCxnSpPr>
        <p:spPr bwMode="auto">
          <a:xfrm>
            <a:off x="548640" y="4833112"/>
            <a:ext cx="4023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87810-345A-4F98-907D-BB18BEFD72E0}"/>
              </a:ext>
            </a:extLst>
          </p:cNvPr>
          <p:cNvCxnSpPr>
            <a:cxnSpLocks/>
          </p:cNvCxnSpPr>
          <p:nvPr/>
        </p:nvCxnSpPr>
        <p:spPr bwMode="auto">
          <a:xfrm>
            <a:off x="4754880" y="4658569"/>
            <a:ext cx="4023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DA113B-F75F-4919-A456-69B4D6254F62}"/>
              </a:ext>
            </a:extLst>
          </p:cNvPr>
          <p:cNvSpPr txBox="1"/>
          <p:nvPr/>
        </p:nvSpPr>
        <p:spPr>
          <a:xfrm>
            <a:off x="3335784" y="6581001"/>
            <a:ext cx="2472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Francisco </a:t>
            </a:r>
            <a:r>
              <a:rPr lang="en-US" sz="1000" dirty="0" err="1"/>
              <a:t>Torreira</a:t>
            </a:r>
            <a:endParaRPr lang="en-US" sz="1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E142D4-DF37-4C40-AD6A-E072E026AB61}"/>
              </a:ext>
            </a:extLst>
          </p:cNvPr>
          <p:cNvSpPr txBox="1">
            <a:spLocks/>
          </p:cNvSpPr>
          <p:nvPr/>
        </p:nvSpPr>
        <p:spPr bwMode="auto">
          <a:xfrm>
            <a:off x="464950" y="1570662"/>
            <a:ext cx="4258934" cy="16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Waveforms</a:t>
            </a:r>
          </a:p>
          <a:p>
            <a:pPr marL="0" indent="0">
              <a:buFontTx/>
              <a:buNone/>
            </a:pPr>
            <a:endParaRPr lang="en-US" sz="2400" kern="0" dirty="0"/>
          </a:p>
          <a:p>
            <a:pPr marL="0" indent="0">
              <a:buFontTx/>
              <a:buNone/>
            </a:pPr>
            <a:r>
              <a:rPr lang="en-US" sz="2400" kern="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95614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www-isabel">
            <a:hlinkClick r:id="" action="ppaction://media"/>
            <a:extLst>
              <a:ext uri="{FF2B5EF4-FFF2-40B4-BE49-F238E27FC236}">
                <a16:creationId xmlns:a16="http://schemas.microsoft.com/office/drawing/2014/main" id="{FC997EBB-997B-4E26-877C-73111742CE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" end="42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406" y="3985491"/>
            <a:ext cx="609600" cy="6096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1FDEB1-322C-200B-7330-C384CFF4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3" y="1137353"/>
            <a:ext cx="5638797" cy="18993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going up in pitch or down?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1FDEB1-322C-200B-7330-C384CFF4E7B9}"/>
              </a:ext>
            </a:extLst>
          </p:cNvPr>
          <p:cNvSpPr txBox="1">
            <a:spLocks/>
          </p:cNvSpPr>
          <p:nvPr/>
        </p:nvSpPr>
        <p:spPr bwMode="auto">
          <a:xfrm>
            <a:off x="3115737" y="2475086"/>
            <a:ext cx="5638797" cy="18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Up.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/>
              <a:t>but not for everyone …</a:t>
            </a:r>
          </a:p>
        </p:txBody>
      </p:sp>
      <p:pic>
        <p:nvPicPr>
          <p:cNvPr id="5" name="awww-isabel">
            <a:hlinkClick r:id="" action="ppaction://media"/>
            <a:extLst>
              <a:ext uri="{FF2B5EF4-FFF2-40B4-BE49-F238E27FC236}">
                <a16:creationId xmlns:a16="http://schemas.microsoft.com/office/drawing/2014/main" id="{FC997EBB-997B-4E26-877C-73111742CE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" end="42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4070" y="3985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3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6981-7650-45B8-AE9C-69386B18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4" y="1223647"/>
            <a:ext cx="2933596" cy="6170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real waveform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1DB77A-64E6-4222-BA18-0F5FD63082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9" t="17310" r="24369" b="23058"/>
          <a:stretch/>
        </p:blipFill>
        <p:spPr>
          <a:xfrm>
            <a:off x="257100" y="1882273"/>
            <a:ext cx="8665501" cy="23509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0891" y="1859527"/>
            <a:ext cx="427652" cy="654497"/>
            <a:chOff x="370891" y="1859527"/>
            <a:chExt cx="427652" cy="6544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101B5D-DA8C-40B6-86CA-5684B33B7B1A}"/>
                </a:ext>
              </a:extLst>
            </p:cNvPr>
            <p:cNvSpPr/>
            <p:nvPr/>
          </p:nvSpPr>
          <p:spPr bwMode="auto">
            <a:xfrm>
              <a:off x="431127" y="2407492"/>
              <a:ext cx="311824" cy="1065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A26883BD-20A0-4E1F-B4EA-BA35DE6D2C3A}"/>
                </a:ext>
              </a:extLst>
            </p:cNvPr>
            <p:cNvSpPr/>
            <p:nvPr/>
          </p:nvSpPr>
          <p:spPr bwMode="auto">
            <a:xfrm>
              <a:off x="370891" y="1859529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861CC479-FBD2-4800-BEF5-1BBEBE095996}"/>
                </a:ext>
              </a:extLst>
            </p:cNvPr>
            <p:cNvSpPr/>
            <p:nvPr/>
          </p:nvSpPr>
          <p:spPr bwMode="auto">
            <a:xfrm>
              <a:off x="526921" y="1859528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id="{BB64B5C8-A02D-429C-9765-1FF791CC81C3}"/>
                </a:ext>
              </a:extLst>
            </p:cNvPr>
            <p:cNvSpPr/>
            <p:nvPr/>
          </p:nvSpPr>
          <p:spPr bwMode="auto">
            <a:xfrm>
              <a:off x="685332" y="1859527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78056" y="1867345"/>
            <a:ext cx="366686" cy="673312"/>
            <a:chOff x="7978056" y="1867345"/>
            <a:chExt cx="366686" cy="6733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3C52C2-1179-47DC-920E-504E94779FA4}"/>
                </a:ext>
              </a:extLst>
            </p:cNvPr>
            <p:cNvSpPr/>
            <p:nvPr/>
          </p:nvSpPr>
          <p:spPr bwMode="auto">
            <a:xfrm>
              <a:off x="8034662" y="2434125"/>
              <a:ext cx="254144" cy="1065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090C3517-B440-4777-8E40-0532E2897251}"/>
                </a:ext>
              </a:extLst>
            </p:cNvPr>
            <p:cNvSpPr/>
            <p:nvPr/>
          </p:nvSpPr>
          <p:spPr bwMode="auto">
            <a:xfrm>
              <a:off x="7978056" y="187055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2" name="Arrow: Down 51">
              <a:extLst>
                <a:ext uri="{FF2B5EF4-FFF2-40B4-BE49-F238E27FC236}">
                  <a16:creationId xmlns:a16="http://schemas.microsoft.com/office/drawing/2014/main" id="{A4C5520E-CFE4-4554-9D72-4ABE47FD4D2B}"/>
                </a:ext>
              </a:extLst>
            </p:cNvPr>
            <p:cNvSpPr/>
            <p:nvPr/>
          </p:nvSpPr>
          <p:spPr bwMode="auto">
            <a:xfrm>
              <a:off x="8101551" y="1870553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AEE2829D-A086-49F8-9EC1-AB3013385C6F}"/>
                </a:ext>
              </a:extLst>
            </p:cNvPr>
            <p:cNvSpPr/>
            <p:nvPr/>
          </p:nvSpPr>
          <p:spPr bwMode="auto">
            <a:xfrm>
              <a:off x="8231531" y="1867345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pic>
        <p:nvPicPr>
          <p:cNvPr id="12" name="awww-isabel">
            <a:hlinkClick r:id="" action="ppaction://media"/>
            <a:extLst>
              <a:ext uri="{FF2B5EF4-FFF2-40B4-BE49-F238E27FC236}">
                <a16:creationId xmlns:a16="http://schemas.microsoft.com/office/drawing/2014/main" id="{FC997EBB-997B-4E26-877C-73111742CE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" end="42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603" y="444833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7F1DB-442B-23A1-B95F-A3922695B855}"/>
              </a:ext>
            </a:extLst>
          </p:cNvPr>
          <p:cNvSpPr txBox="1"/>
          <p:nvPr/>
        </p:nvSpPr>
        <p:spPr>
          <a:xfrm>
            <a:off x="4513972" y="4735932"/>
            <a:ext cx="352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0</a:t>
            </a:r>
            <a:r>
              <a:rPr lang="en-US" sz="2400" dirty="0"/>
              <a:t> (a proxy for pitch)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325165-3F7F-8DEF-288F-390764ADE208}"/>
              </a:ext>
            </a:extLst>
          </p:cNvPr>
          <p:cNvSpPr/>
          <p:nvPr/>
        </p:nvSpPr>
        <p:spPr bwMode="auto">
          <a:xfrm rot="9262815">
            <a:off x="4342521" y="3764177"/>
            <a:ext cx="342900" cy="9835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00" y="6367975"/>
            <a:ext cx="2271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https://www.fon.hum.uva.nl/praat/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136" y="42331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Praat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62405" y="3099661"/>
            <a:ext cx="8644698" cy="11335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518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6981-7650-45B8-AE9C-69386B18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27" y="998437"/>
            <a:ext cx="8229600" cy="617083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A real waveform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1DB77A-64E6-4222-BA18-0F5FD63082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9" t="17310" r="24369" b="23058"/>
          <a:stretch/>
        </p:blipFill>
        <p:spPr>
          <a:xfrm>
            <a:off x="257100" y="1882273"/>
            <a:ext cx="8665501" cy="23509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101B5D-DA8C-40B6-86CA-5684B33B7B1A}"/>
              </a:ext>
            </a:extLst>
          </p:cNvPr>
          <p:cNvSpPr/>
          <p:nvPr/>
        </p:nvSpPr>
        <p:spPr bwMode="auto">
          <a:xfrm>
            <a:off x="431127" y="2407492"/>
            <a:ext cx="311824" cy="1065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A26883BD-20A0-4E1F-B4EA-BA35DE6D2C3A}"/>
              </a:ext>
            </a:extLst>
          </p:cNvPr>
          <p:cNvSpPr/>
          <p:nvPr/>
        </p:nvSpPr>
        <p:spPr bwMode="auto">
          <a:xfrm>
            <a:off x="370891" y="1859529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861CC479-FBD2-4800-BEF5-1BBEBE095996}"/>
              </a:ext>
            </a:extLst>
          </p:cNvPr>
          <p:cNvSpPr/>
          <p:nvPr/>
        </p:nvSpPr>
        <p:spPr bwMode="auto">
          <a:xfrm>
            <a:off x="526921" y="1859528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BB64B5C8-A02D-429C-9765-1FF791CC81C3}"/>
              </a:ext>
            </a:extLst>
          </p:cNvPr>
          <p:cNvSpPr/>
          <p:nvPr/>
        </p:nvSpPr>
        <p:spPr bwMode="auto">
          <a:xfrm>
            <a:off x="685332" y="1859527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090C3517-B440-4777-8E40-0532E2897251}"/>
              </a:ext>
            </a:extLst>
          </p:cNvPr>
          <p:cNvSpPr/>
          <p:nvPr/>
        </p:nvSpPr>
        <p:spPr bwMode="auto">
          <a:xfrm>
            <a:off x="7978056" y="1870552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A4C5520E-CFE4-4554-9D72-4ABE47FD4D2B}"/>
              </a:ext>
            </a:extLst>
          </p:cNvPr>
          <p:cNvSpPr/>
          <p:nvPr/>
        </p:nvSpPr>
        <p:spPr bwMode="auto">
          <a:xfrm>
            <a:off x="8101551" y="1870553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AEE2829D-A086-49F8-9EC1-AB3013385C6F}"/>
              </a:ext>
            </a:extLst>
          </p:cNvPr>
          <p:cNvSpPr/>
          <p:nvPr/>
        </p:nvSpPr>
        <p:spPr bwMode="auto">
          <a:xfrm>
            <a:off x="8231531" y="1867345"/>
            <a:ext cx="113211" cy="2002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2" name="awww-isabel">
            <a:hlinkClick r:id="" action="ppaction://media"/>
            <a:extLst>
              <a:ext uri="{FF2B5EF4-FFF2-40B4-BE49-F238E27FC236}">
                <a16:creationId xmlns:a16="http://schemas.microsoft.com/office/drawing/2014/main" id="{FC997EBB-997B-4E26-877C-73111742CE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" end="42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603" y="444833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7F1DB-442B-23A1-B95F-A3922695B855}"/>
              </a:ext>
            </a:extLst>
          </p:cNvPr>
          <p:cNvSpPr txBox="1"/>
          <p:nvPr/>
        </p:nvSpPr>
        <p:spPr>
          <a:xfrm>
            <a:off x="4513972" y="4735932"/>
            <a:ext cx="352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0</a:t>
            </a:r>
            <a:r>
              <a:rPr lang="en-US" sz="2400" dirty="0"/>
              <a:t> (a proxy for pitch)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325165-3F7F-8DEF-288F-390764ADE208}"/>
              </a:ext>
            </a:extLst>
          </p:cNvPr>
          <p:cNvSpPr/>
          <p:nvPr/>
        </p:nvSpPr>
        <p:spPr bwMode="auto">
          <a:xfrm rot="9262815">
            <a:off x="4342521" y="3764177"/>
            <a:ext cx="342900" cy="9835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38458-9DCE-BD9B-CCEC-C9A637BEB29C}"/>
              </a:ext>
            </a:extLst>
          </p:cNvPr>
          <p:cNvSpPr txBox="1"/>
          <p:nvPr/>
        </p:nvSpPr>
        <p:spPr>
          <a:xfrm>
            <a:off x="2022862" y="5515678"/>
            <a:ext cx="571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 or female voice?   How do you know?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C52C2-1179-47DC-920E-504E94779FA4}"/>
              </a:ext>
            </a:extLst>
          </p:cNvPr>
          <p:cNvSpPr/>
          <p:nvPr/>
        </p:nvSpPr>
        <p:spPr bwMode="auto">
          <a:xfrm>
            <a:off x="8034662" y="2434125"/>
            <a:ext cx="254144" cy="1065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8136" y="42331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7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</a:t>
            </a:r>
            <a:r>
              <a:rPr lang="en-US" baseline="-20000" dirty="0"/>
              <a:t>0</a:t>
            </a:r>
            <a:r>
              <a:rPr lang="en-US" dirty="0"/>
              <a:t> </a:t>
            </a:r>
            <a:r>
              <a:rPr lang="en-US" dirty="0">
                <a:effectLst/>
              </a:rPr>
              <a:t>≠ </a:t>
            </a:r>
            <a:r>
              <a:rPr lang="en-US" dirty="0"/>
              <a:t>Pitch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Gaps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Errors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Differences </a:t>
            </a:r>
          </a:p>
          <a:p>
            <a:pPr lvl="1">
              <a:lnSpc>
                <a:spcPct val="150000"/>
              </a:lnSpc>
            </a:pPr>
            <a:r>
              <a:rPr lang="en-US" sz="2400" dirty="0" err="1"/>
              <a:t>Microprosody</a:t>
            </a:r>
            <a:r>
              <a:rPr lang="en-US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F</a:t>
            </a:r>
            <a:r>
              <a:rPr lang="en-US" sz="2800" baseline="-20000" dirty="0"/>
              <a:t>0</a:t>
            </a:r>
            <a:r>
              <a:rPr lang="en-US" sz="2800" dirty="0"/>
              <a:t> is a proxy for pitch </a:t>
            </a:r>
          </a:p>
        </p:txBody>
      </p:sp>
    </p:spTree>
    <p:extLst>
      <p:ext uri="{BB962C8B-B14F-4D97-AF65-F5344CB8AC3E}">
        <p14:creationId xmlns:p14="http://schemas.microsoft.com/office/powerpoint/2010/main" val="1286488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4429" b="18623"/>
          <a:stretch/>
        </p:blipFill>
        <p:spPr>
          <a:xfrm>
            <a:off x="0" y="2158142"/>
            <a:ext cx="9144000" cy="1934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250" y="4092450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|     legumes       | are |   a   |good|    source   |  of   |         vitamins          |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6BB2-1FB4-42AA-A4CE-DDA0B96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989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Missing pitch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46258" y="3288785"/>
            <a:ext cx="1299518" cy="369332"/>
            <a:chOff x="4546258" y="3536218"/>
            <a:chExt cx="1299518" cy="369332"/>
          </a:xfrm>
        </p:grpSpPr>
        <p:sp>
          <p:nvSpPr>
            <p:cNvPr id="11" name="Rectangle 10"/>
            <p:cNvSpPr/>
            <p:nvPr/>
          </p:nvSpPr>
          <p:spPr>
            <a:xfrm>
              <a:off x="4546258" y="3536218"/>
              <a:ext cx="5189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/s/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93841" y="3536218"/>
              <a:ext cx="5519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/s/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9579" y="2928253"/>
            <a:ext cx="1346371" cy="914400"/>
            <a:chOff x="4349579" y="3175686"/>
            <a:chExt cx="1346371" cy="914400"/>
          </a:xfrm>
        </p:grpSpPr>
        <p:sp>
          <p:nvSpPr>
            <p:cNvPr id="13" name="Oval 12"/>
            <p:cNvSpPr/>
            <p:nvPr/>
          </p:nvSpPr>
          <p:spPr bwMode="auto">
            <a:xfrm>
              <a:off x="4349579" y="3175686"/>
              <a:ext cx="641522" cy="91440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48300" y="3175686"/>
              <a:ext cx="247650" cy="914400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4896115"/>
            <a:ext cx="6694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Unvoiced consonants have no pitch</a:t>
            </a:r>
          </a:p>
          <a:p>
            <a:endParaRPr lang="en-US" dirty="0"/>
          </a:p>
          <a:p>
            <a:r>
              <a:rPr lang="en-US" altLang="en-US" dirty="0"/>
              <a:t>i.e., F</a:t>
            </a:r>
            <a:r>
              <a:rPr lang="en-US" altLang="en-US" baseline="-25000" dirty="0"/>
              <a:t>0</a:t>
            </a:r>
            <a:r>
              <a:rPr lang="en-US" altLang="en-US" dirty="0"/>
              <a:t> is not defined for consonants without vocal fold vibration</a:t>
            </a:r>
          </a:p>
          <a:p>
            <a:endParaRPr lang="en-US" dirty="0"/>
          </a:p>
        </p:txBody>
      </p:sp>
      <p:pic>
        <p:nvPicPr>
          <p:cNvPr id="18" name="legu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4833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53641</TotalTime>
  <Words>1984</Words>
  <Application>Microsoft Office PowerPoint</Application>
  <PresentationFormat>On-screen Show (4:3)</PresentationFormat>
  <Paragraphs>181</Paragraphs>
  <Slides>16</Slides>
  <Notes>16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Mountain Top</vt:lpstr>
      <vt:lpstr>PowerPoint Presentation</vt:lpstr>
      <vt:lpstr>PowerPoint Presentation</vt:lpstr>
      <vt:lpstr>Fundamental Frequency</vt:lpstr>
      <vt:lpstr>Basic Visualizations</vt:lpstr>
      <vt:lpstr>PowerPoint Presentation</vt:lpstr>
      <vt:lpstr>PowerPoint Presentation</vt:lpstr>
      <vt:lpstr>PowerPoint Presentation</vt:lpstr>
      <vt:lpstr>F0 ≠ Pitch </vt:lpstr>
      <vt:lpstr>Missing pitch </vt:lpstr>
      <vt:lpstr>Errors</vt:lpstr>
      <vt:lpstr>Microprosody</vt:lpstr>
      <vt:lpstr>Percept</vt:lpstr>
      <vt:lpstr>Percept</vt:lpstr>
      <vt:lpstr>Contents </vt:lpstr>
      <vt:lpstr>Contents </vt:lpstr>
      <vt:lpstr>PowerPoint Presentation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4155</cp:revision>
  <cp:lastPrinted>2021-05-18T23:20:02Z</cp:lastPrinted>
  <dcterms:created xsi:type="dcterms:W3CDTF">2002-10-17T07:23:49Z</dcterms:created>
  <dcterms:modified xsi:type="dcterms:W3CDTF">2022-10-04T01:57:19Z</dcterms:modified>
</cp:coreProperties>
</file>