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1053" r:id="rId2"/>
    <p:sldId id="946" r:id="rId3"/>
    <p:sldId id="2104" r:id="rId4"/>
    <p:sldId id="1059" r:id="rId5"/>
    <p:sldId id="2110" r:id="rId6"/>
    <p:sldId id="2111" r:id="rId7"/>
    <p:sldId id="2094" r:id="rId8"/>
    <p:sldId id="2108" r:id="rId9"/>
    <p:sldId id="2105" r:id="rId10"/>
    <p:sldId id="2099" r:id="rId11"/>
    <p:sldId id="2101" r:id="rId12"/>
    <p:sldId id="2106" r:id="rId13"/>
    <p:sldId id="2109" r:id="rId14"/>
    <p:sldId id="2102" r:id="rId15"/>
    <p:sldId id="2107" r:id="rId16"/>
    <p:sldId id="1090" r:id="rId17"/>
    <p:sldId id="2112" r:id="rId18"/>
    <p:sldId id="2092" r:id="rId19"/>
    <p:sldId id="2070" r:id="rId20"/>
  </p:sldIdLst>
  <p:sldSz cx="9144000" cy="6858000" type="screen4x3"/>
  <p:notesSz cx="6858000" cy="923925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05419E"/>
    <a:srgbClr val="FFCCFF"/>
    <a:srgbClr val="0072BD"/>
    <a:srgbClr val="D95319"/>
    <a:srgbClr val="01359A"/>
    <a:srgbClr val="003295"/>
    <a:srgbClr val="084AA1"/>
    <a:srgbClr val="0A5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66712" autoAdjust="0"/>
  </p:normalViewPr>
  <p:slideViewPr>
    <p:cSldViewPr snapToGrid="0">
      <p:cViewPr varScale="1">
        <p:scale>
          <a:sx n="72" d="100"/>
          <a:sy n="72" d="100"/>
        </p:scale>
        <p:origin x="2244" y="7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-10502"/>
    </p:cViewPr>
  </p:outlineViewPr>
  <p:notesTextViewPr>
    <p:cViewPr>
      <p:scale>
        <a:sx n="132" d="100"/>
        <a:sy n="132" d="100"/>
      </p:scale>
      <p:origin x="0" y="0"/>
    </p:cViewPr>
  </p:notesTextViewPr>
  <p:sorterViewPr>
    <p:cViewPr varScale="1">
      <p:scale>
        <a:sx n="1" d="1"/>
        <a:sy n="1" d="1"/>
      </p:scale>
      <p:origin x="0" y="-624"/>
    </p:cViewPr>
  </p:sorterViewPr>
  <p:notesViewPr>
    <p:cSldViewPr snapToGrid="0">
      <p:cViewPr varScale="1">
        <p:scale>
          <a:sx n="51" d="100"/>
          <a:sy n="51" d="100"/>
        </p:scale>
        <p:origin x="2938" y="62"/>
      </p:cViewPr>
      <p:guideLst>
        <p:guide orient="horz" pos="2910"/>
        <p:guide pos="216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42" tIns="45123" rIns="90242" bIns="451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3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42" tIns="45123" rIns="90242" bIns="451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7287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42" tIns="45123" rIns="90242" bIns="451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3" y="8777287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42" tIns="45123" rIns="90242" bIns="451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933D1E-80BE-444B-94DB-FA0AC1C459D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2496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0242" tIns="45123" rIns="90242" bIns="451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61963"/>
          </a:xfrm>
          <a:prstGeom prst="rect">
            <a:avLst/>
          </a:prstGeom>
        </p:spPr>
        <p:txBody>
          <a:bodyPr vert="horz" lIns="90242" tIns="45123" rIns="90242" bIns="45123" rtlCol="0"/>
          <a:lstStyle>
            <a:lvl1pPr algn="r">
              <a:defRPr sz="1200"/>
            </a:lvl1pPr>
          </a:lstStyle>
          <a:p>
            <a:fld id="{FB4605E5-09BA-467E-8D5F-790F7A9DC9D7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42" tIns="45123" rIns="90242" bIns="451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388645"/>
            <a:ext cx="5486400" cy="4157663"/>
          </a:xfrm>
          <a:prstGeom prst="rect">
            <a:avLst/>
          </a:prstGeom>
        </p:spPr>
        <p:txBody>
          <a:bodyPr vert="horz" lIns="90242" tIns="45123" rIns="90242" bIns="4512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3"/>
            <a:ext cx="2971800" cy="461963"/>
          </a:xfrm>
          <a:prstGeom prst="rect">
            <a:avLst/>
          </a:prstGeom>
        </p:spPr>
        <p:txBody>
          <a:bodyPr vert="horz" lIns="90242" tIns="45123" rIns="90242" bIns="451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6" y="8775683"/>
            <a:ext cx="2971800" cy="461963"/>
          </a:xfrm>
          <a:prstGeom prst="rect">
            <a:avLst/>
          </a:prstGeom>
        </p:spPr>
        <p:txBody>
          <a:bodyPr vert="horz" lIns="90242" tIns="45123" rIns="90242" bIns="45123" rtlCol="0" anchor="b"/>
          <a:lstStyle>
            <a:lvl1pPr algn="r">
              <a:defRPr sz="1200"/>
            </a:lvl1pPr>
          </a:lstStyle>
          <a:p>
            <a:fld id="{29BDAC53-7A3B-4047-838F-AC2D1EB755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60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r>
              <a:rPr lang="en-US"/>
              <a:t>Welcome to lecture 6 of our series on prosody.  </a:t>
            </a:r>
          </a:p>
          <a:p>
            <a:r>
              <a:rPr lang="en-US"/>
              <a:t>While </a:t>
            </a:r>
            <a:r>
              <a:rPr lang="en-US" dirty="0"/>
              <a:t>pitch is important</a:t>
            </a:r>
            <a:r>
              <a:rPr lang="en-US" baseline="0" dirty="0"/>
              <a:t> (</a:t>
            </a:r>
            <a:r>
              <a:rPr lang="en-US" dirty="0"/>
              <a:t>which is why we devoted two</a:t>
            </a:r>
            <a:r>
              <a:rPr lang="en-US" baseline="0" dirty="0"/>
              <a:t> whole lectures to it)</a:t>
            </a:r>
            <a:r>
              <a:rPr lang="en-US" dirty="0"/>
              <a:t>,</a:t>
            </a:r>
            <a:r>
              <a:rPr lang="en-US" baseline="0" dirty="0"/>
              <a:t> </a:t>
            </a:r>
            <a:r>
              <a:rPr lang="en-US" dirty="0"/>
              <a:t>prosody</a:t>
            </a:r>
            <a:r>
              <a:rPr lang="en-US" baseline="0" dirty="0"/>
              <a:t> is far more than just pitch</a:t>
            </a:r>
            <a:r>
              <a:rPr lang="en-US" baseline="0"/>
              <a:t>.  </a:t>
            </a:r>
          </a:p>
          <a:p>
            <a:r>
              <a:rPr lang="en-US" baseline="0"/>
              <a:t>This </a:t>
            </a:r>
            <a:r>
              <a:rPr lang="en-US" baseline="0" dirty="0"/>
              <a:t>lecture and the next </a:t>
            </a:r>
            <a:r>
              <a:rPr lang="en-US" baseline="0"/>
              <a:t>will cover </a:t>
            </a:r>
            <a:r>
              <a:rPr lang="en-US" baseline="0" dirty="0"/>
              <a:t>the other prosodic features.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95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((Show for 5 seconds, then)) [next]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67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mostly about the tongue …..   Produce sounds atatata  and akakak to illustrate the blue arrows.</a:t>
            </a:r>
          </a:p>
          <a:p>
            <a:r>
              <a:rPr lang="en-US"/>
              <a:t>Then say the word “articulation” first in a precise, enunciated (hyperarticulated) way, then in a mumbled way. </a:t>
            </a:r>
          </a:p>
          <a:p>
            <a:r>
              <a:rPr lang="en-US"/>
              <a:t>Functions of reduction?  Known, predictable, unimportant.  Over-enunciation can be insulting / talking down.  Also involved in turn taking.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84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Okay, so that’s reduction versus enunciation … also known as  “precision of articulation”. </a:t>
            </a:r>
          </a:p>
          <a:p>
            <a:r>
              <a:rPr lang="en-US"/>
              <a:t>[read it] </a:t>
            </a:r>
          </a:p>
          <a:p>
            <a:endParaRPr lang="en-US"/>
          </a:p>
          <a:p>
            <a:r>
              <a:rPr lang="en-US"/>
              <a:t>And, no surprise, microprosody is huge for this also.  </a:t>
            </a:r>
          </a:p>
          <a:p>
            <a:endParaRPr lang="en-US"/>
          </a:p>
          <a:p>
            <a:r>
              <a:rPr lang="en-US"/>
              <a:t>Our next topic is [next] 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538B5-ABD2-4748-AA58-1416D5A1FD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8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It is only borderline prosodic, but at times relevant.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538B5-ABD2-4748-AA58-1416D5A1FD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11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….</a:t>
            </a:r>
          </a:p>
          <a:p>
            <a:endParaRPr lang="en-US"/>
          </a:p>
          <a:p>
            <a:r>
              <a:rPr lang="en-US"/>
              <a:t>First one is nasal; very subtle; may have to listen many times, with headphones.</a:t>
            </a:r>
          </a:p>
          <a:p>
            <a:endParaRPr lang="en-US"/>
          </a:p>
          <a:p>
            <a:r>
              <a:rPr lang="en-US"/>
              <a:t>Phoneme linked, such as /n/ … but also suprasegmental.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56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summarize, mechanism … acoustics …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538B5-ABD2-4748-AA58-1416D5A1FD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60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So, we have discussed loudness, various timing properties, articulatory precision, and nasalization. </a:t>
            </a:r>
          </a:p>
          <a:p>
            <a:r>
              <a:rPr lang="en-US" sz="1200"/>
              <a:t>In the next lecture…. [next]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98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… we’ll dive back down the throat, to visit our friend the glottis again, to discuss </a:t>
            </a:r>
          </a:p>
          <a:p>
            <a:r>
              <a:rPr lang="en-US"/>
              <a:t>phonation types.  And thereby wrap up our discussion of the components of prosody. 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58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﻿language content, form,</a:t>
            </a:r>
          </a:p>
          <a:p>
            <a:endParaRPr lang="en-AU" dirty="0"/>
          </a:p>
          <a:p>
            <a:r>
              <a:rPr lang="en-AU" dirty="0"/>
              <a:t>Gillam, Ronald B.; Gillam, Ronald B.; Marquardt, Thomas P.; Marquardt, Thomas P.. Communication Sciences and Disorders (p. 41). Jones &amp; Bartlett Learning. Kindle Edition.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444538-3A81-C247-AFA5-CCC3A2DACC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64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Recalling our definition</a:t>
            </a:r>
            <a:r>
              <a:rPr lang="en-US" baseline="0" dirty="0"/>
              <a:t> [next]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538B5-ABD2-4748-AA58-1416D5A1FD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32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lecture we’ll cover …</a:t>
            </a:r>
          </a:p>
          <a:p>
            <a:endParaRPr lang="en-US"/>
          </a:p>
          <a:p>
            <a:r>
              <a:rPr lang="en-US"/>
              <a:t>Starting with loudness.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538B5-ABD2-4748-AA58-1416D5A1FD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03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/>
              <a:t>So, building out our table from the last lecture,  loudness --- the perception --- can be approximated by log energy or log intensity. [click]</a:t>
            </a:r>
          </a:p>
          <a:p>
            <a:pPr marL="0" indent="0">
              <a:buFontTx/>
              <a:buNone/>
            </a:pPr>
            <a:r>
              <a:rPr lang="en-US" baseline="0"/>
              <a:t>In terms of articulation, h</a:t>
            </a:r>
            <a:r>
              <a:rPr lang="en-US"/>
              <a:t>ow </a:t>
            </a:r>
            <a:r>
              <a:rPr lang="en-US" dirty="0"/>
              <a:t>do you make sounds louder?  More airflow is one way</a:t>
            </a:r>
            <a:r>
              <a:rPr lang="en-US"/>
              <a:t>.  </a:t>
            </a:r>
          </a:p>
          <a:p>
            <a:pPr marL="0" indent="0">
              <a:buFontTx/>
              <a:buNone/>
            </a:pPr>
            <a:endParaRPr lang="en-US"/>
          </a:p>
          <a:p>
            <a:pPr marL="0" indent="0">
              <a:buFontTx/>
              <a:buNone/>
            </a:pPr>
            <a:r>
              <a:rPr lang="en-US"/>
              <a:t>Here’s a fun experiment … ask someone to produce a constant sound, then give them a stiff hug from behind.</a:t>
            </a:r>
          </a:p>
          <a:p>
            <a:pPr marL="0" indent="0">
              <a:buFontTx/>
              <a:buNone/>
            </a:pPr>
            <a:endParaRPr lang="en-US"/>
          </a:p>
          <a:p>
            <a:pPr marL="0" indent="0">
              <a:buFontTx/>
              <a:buNone/>
            </a:pPr>
            <a:r>
              <a:rPr lang="en-US"/>
              <a:t>Here, let’s try it.  </a:t>
            </a:r>
            <a:r>
              <a:rPr lang="en-US" dirty="0"/>
              <a:t>[click] Volume increases</a:t>
            </a:r>
            <a:r>
              <a:rPr lang="en-US"/>
              <a:t>.   </a:t>
            </a:r>
            <a:r>
              <a:rPr lang="en-US" dirty="0"/>
              <a:t>Did you hear it</a:t>
            </a:r>
            <a:r>
              <a:rPr lang="en-US"/>
              <a:t>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80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/>
              <a:t>- In Praat, it’s the green line.  </a:t>
            </a:r>
          </a:p>
          <a:p>
            <a:pPr marL="0" indent="0">
              <a:buFontTx/>
              <a:buNone/>
            </a:pPr>
            <a:r>
              <a:rPr lang="en-US"/>
              <a:t>- Actually the effects of the squeeze are pretty minor, compared to the effects of conscious control.</a:t>
            </a:r>
          </a:p>
          <a:p>
            <a:pPr marL="0" indent="0">
              <a:buFontTx/>
              <a:buNone/>
            </a:pPr>
            <a:r>
              <a:rPr lang="en-US"/>
              <a:t>Let’s digress a little here … you probably noticed that the squeeze caused the pitch goes up too.  [click] </a:t>
            </a:r>
          </a:p>
          <a:p>
            <a:pPr marL="0" indent="0">
              <a:buFontTx/>
              <a:buNone/>
            </a:pPr>
            <a:r>
              <a:rPr lang="en-US"/>
              <a:t>Here it is again [click].</a:t>
            </a:r>
          </a:p>
          <a:p>
            <a:pPr marL="0" indent="0">
              <a:buFontTx/>
              <a:buNone/>
            </a:pPr>
            <a:r>
              <a:rPr lang="en-US"/>
              <a:t>This  makes sense: More airflow, faster vibration.  Pitch and energy correlate, as a default.  Of course it’s mostly under conscious control.  But remember the correlation thing: we’ll discuss in a later lecture.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97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/>
              <a:t>Microprosody is an issue, f</a:t>
            </a:r>
            <a:r>
              <a:rPr lang="en-US" baseline="0"/>
              <a:t>or loudness too.  Look at this crazy variation in intensity.  What’s going on?</a:t>
            </a:r>
          </a:p>
          <a:p>
            <a:pPr marL="0" indent="0">
              <a:buFontTx/>
              <a:buNone/>
            </a:pPr>
            <a:r>
              <a:rPr lang="en-US" baseline="0"/>
              <a:t>But if you listen to it [click] , I don’t think there’s a lot of variation.  Some syllable stress differences, sure, but</a:t>
            </a:r>
          </a:p>
          <a:p>
            <a:pPr marL="0" indent="0">
              <a:buFontTx/>
              <a:buNone/>
            </a:pPr>
            <a:r>
              <a:rPr lang="en-US" baseline="0"/>
              <a:t>not as crazy as it looks.   But of course the issue is the vowels and consonants [click]. </a:t>
            </a:r>
          </a:p>
          <a:p>
            <a:pPr marL="0" indent="0">
              <a:buFontTx/>
              <a:buNone/>
            </a:pPr>
            <a:r>
              <a:rPr lang="en-US" baseline="0"/>
              <a:t>The microprosody of intensity is even worse than that of pitch.</a:t>
            </a:r>
          </a:p>
          <a:p>
            <a:pPr marL="0" indent="0">
              <a:buFontTx/>
              <a:buNone/>
            </a:pPr>
            <a:endParaRPr lang="en-US" baseline="0"/>
          </a:p>
          <a:p>
            <a:pPr marL="0" indent="0">
              <a:buFontTx/>
              <a:buNone/>
            </a:pPr>
            <a:r>
              <a:rPr lang="en-US" baseline="0"/>
              <a:t>Averaging over substantial windows helps.  Also normalization. But that’s a later lecture.</a:t>
            </a:r>
          </a:p>
          <a:p>
            <a:pPr marL="0" indent="0">
              <a:buFontTx/>
              <a:buNone/>
            </a:pPr>
            <a:endParaRPr lang="en-US" baseline="0"/>
          </a:p>
          <a:p>
            <a:pPr marL="0" indent="0">
              <a:buFontTx/>
              <a:buNone/>
            </a:pPr>
            <a:r>
              <a:rPr lang="en-US" baseline="0"/>
              <a:t>Now the other properties of music that are most relevant are … </a:t>
            </a:r>
            <a:endParaRPr lang="en-US"/>
          </a:p>
          <a:p>
            <a:pPr marL="0" indent="0">
              <a:buFontTx/>
              <a:buNone/>
            </a:pPr>
            <a:r>
              <a:rPr lang="en-US"/>
              <a:t>[next]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27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[next]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35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((Just talk through these.))</a:t>
            </a:r>
          </a:p>
          <a:p>
            <a:endParaRPr lang="en-US"/>
          </a:p>
          <a:p>
            <a:r>
              <a:rPr lang="en-US"/>
              <a:t>Again microprosody is an issue…. Consider the duration of    “peach” vs “pitch”  .   </a:t>
            </a:r>
          </a:p>
          <a:p>
            <a:r>
              <a:rPr lang="en-US"/>
              <a:t>Mostly serving to mark phoneme identity, nothing more.  For many purposes, that’s just an annoyance.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28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Okay, next something a little different: articulatory precision, ranging from highly articulated to very reduced.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538B5-ABD2-4748-AA58-1416D5A1FD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05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51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512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13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0163E5B-82AC-4787-8415-FF8699C5043D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2B880-C0BB-44C1-8AC9-C51D04CF0B1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49918-BC7F-40D9-B22C-9B0F7F46F27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C2852-C21C-48FF-9C48-C01BA854C3FA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52627-1FD7-48DC-86B7-26D5D43A9FB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8DB14-8A3B-429B-8D6E-A3AEE008E29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1ADF1-CA16-4DE1-8D9D-033EB25882D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52331-BE03-47D8-BAD0-F6BC65B8D60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7B694-A21E-413D-8924-E0177E7DDEE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FA49D-4BB6-4723-AE15-752136DEE38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ABE7A-140D-4652-9E1D-56A5B212939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1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ja-JP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ja-JP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5E2AF24-5323-4747-B67F-38D0FF57F09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media" Target="../media/media4.wav"/><Relationship Id="rId7" Type="http://schemas.microsoft.com/office/2007/relationships/hdphoto" Target="../media/hdphoto1.wdp"/><Relationship Id="rId2" Type="http://schemas.microsoft.com/office/2007/relationships/media" Target="../media/media3.wav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012" y="360010"/>
            <a:ext cx="8400108" cy="190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5400" b="1" dirty="0"/>
              <a:t>Prosody </a:t>
            </a:r>
          </a:p>
          <a:p>
            <a:pPr>
              <a:lnSpc>
                <a:spcPct val="140000"/>
              </a:lnSpc>
            </a:pPr>
            <a:r>
              <a:rPr lang="en-US" sz="3400" b="1"/>
              <a:t>Lecture 6: </a:t>
            </a:r>
            <a:r>
              <a:rPr lang="en-US" sz="3400" b="1" dirty="0"/>
              <a:t>Loudness, Timing, and More</a:t>
            </a:r>
          </a:p>
        </p:txBody>
      </p:sp>
      <p:sp>
        <p:nvSpPr>
          <p:cNvPr id="3" name="Rectangle 2"/>
          <p:cNvSpPr/>
          <p:nvPr/>
        </p:nvSpPr>
        <p:spPr>
          <a:xfrm>
            <a:off x="561012" y="4402552"/>
            <a:ext cx="52952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Tutorial presented at ACL 2021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61012" y="2645193"/>
            <a:ext cx="5173560" cy="1114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/>
              <a:t>Nigel G. Ward</a:t>
            </a:r>
            <a:r>
              <a:rPr lang="en-US"/>
              <a:t>, University </a:t>
            </a:r>
            <a:r>
              <a:rPr lang="en-US" dirty="0"/>
              <a:t>of Texas at </a:t>
            </a:r>
            <a:r>
              <a:rPr lang="en-US"/>
              <a:t>El Paso</a:t>
            </a:r>
          </a:p>
          <a:p>
            <a:pPr>
              <a:lnSpc>
                <a:spcPct val="200000"/>
              </a:lnSpc>
            </a:pPr>
            <a:r>
              <a:rPr lang="en-US" b="1"/>
              <a:t>Gina-Anne Levow</a:t>
            </a:r>
            <a:r>
              <a:rPr lang="en-US"/>
              <a:t>, University of Washington  </a:t>
            </a:r>
            <a:endParaRPr 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AF9EC5A-B427-4A2A-BBEA-96A203DE6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710" y="2961189"/>
            <a:ext cx="2587765" cy="86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University of Texas at El Paso - UTEP">
            <a:extLst>
              <a:ext uri="{FF2B5EF4-FFF2-40B4-BE49-F238E27FC236}">
                <a16:creationId xmlns:a16="http://schemas.microsoft.com/office/drawing/2014/main" id="{3AFF0749-B2A5-44EB-A417-5B7910A29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345" y="2961189"/>
            <a:ext cx="1044731" cy="79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4776" t="26124" r="37015" b="39263"/>
          <a:stretch/>
        </p:blipFill>
        <p:spPr>
          <a:xfrm>
            <a:off x="638679" y="5105831"/>
            <a:ext cx="3493827" cy="7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0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381DA-7043-AE88-E7D4-F8B777286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BCA458-25FF-4B94-87F5-070C803D2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0"/>
            <a:ext cx="6823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8278DF-2909-E53F-3769-5513325B54CD}"/>
              </a:ext>
            </a:extLst>
          </p:cNvPr>
          <p:cNvSpPr txBox="1"/>
          <p:nvPr/>
        </p:nvSpPr>
        <p:spPr>
          <a:xfrm>
            <a:off x="7974989" y="5806414"/>
            <a:ext cx="960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2088769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381DA-7043-AE88-E7D4-F8B777286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BCA458-25FF-4B94-87F5-070C803D2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0"/>
            <a:ext cx="6823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5F2C57-4914-BA3C-9DCD-495561B652A2}"/>
              </a:ext>
            </a:extLst>
          </p:cNvPr>
          <p:cNvSpPr txBox="1"/>
          <p:nvPr/>
        </p:nvSpPr>
        <p:spPr>
          <a:xfrm>
            <a:off x="7974989" y="5806414"/>
            <a:ext cx="960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Wikimedia Commons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A516DE1-9392-07D3-62C8-647EC3BDB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t="57817" r="45685" b="3349"/>
          <a:stretch/>
        </p:blipFill>
        <p:spPr bwMode="auto">
          <a:xfrm>
            <a:off x="1543050" y="3966210"/>
            <a:ext cx="3314700" cy="266319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72796C5-EA00-553F-0473-900EC9A4CA6F}"/>
              </a:ext>
            </a:extLst>
          </p:cNvPr>
          <p:cNvGrpSpPr/>
          <p:nvPr/>
        </p:nvGrpSpPr>
        <p:grpSpPr>
          <a:xfrm>
            <a:off x="2492027" y="4667959"/>
            <a:ext cx="1323478" cy="385968"/>
            <a:chOff x="2492027" y="4667959"/>
            <a:chExt cx="1323478" cy="385968"/>
          </a:xfrm>
        </p:grpSpPr>
        <p:sp>
          <p:nvSpPr>
            <p:cNvPr id="9" name="Arrow: Up 8">
              <a:extLst>
                <a:ext uri="{FF2B5EF4-FFF2-40B4-BE49-F238E27FC236}">
                  <a16:creationId xmlns:a16="http://schemas.microsoft.com/office/drawing/2014/main" id="{F4BB22D2-B2CB-C3F2-A064-E8046D71B302}"/>
                </a:ext>
              </a:extLst>
            </p:cNvPr>
            <p:cNvSpPr/>
            <p:nvPr/>
          </p:nvSpPr>
          <p:spPr bwMode="auto">
            <a:xfrm rot="561969">
              <a:off x="3541188" y="4667959"/>
              <a:ext cx="274317" cy="365756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0" name="Arrow: Up 9">
              <a:extLst>
                <a:ext uri="{FF2B5EF4-FFF2-40B4-BE49-F238E27FC236}">
                  <a16:creationId xmlns:a16="http://schemas.microsoft.com/office/drawing/2014/main" id="{DBB4BDB9-FCE3-4E78-2E2B-1672A1DC9B65}"/>
                </a:ext>
              </a:extLst>
            </p:cNvPr>
            <p:cNvSpPr/>
            <p:nvPr/>
          </p:nvSpPr>
          <p:spPr bwMode="auto">
            <a:xfrm rot="20151985">
              <a:off x="2492027" y="4688171"/>
              <a:ext cx="274317" cy="365756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275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54" y="196455"/>
            <a:ext cx="7000225" cy="857250"/>
          </a:xfrm>
        </p:spPr>
        <p:txBody>
          <a:bodyPr/>
          <a:lstStyle/>
          <a:p>
            <a:pPr algn="l"/>
            <a:r>
              <a:rPr lang="en-US" dirty="0"/>
              <a:t>Prosody is 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100" y="1383773"/>
            <a:ext cx="7954392" cy="4988142"/>
          </a:xfrm>
        </p:spPr>
        <p:txBody>
          <a:bodyPr/>
          <a:lstStyle/>
          <a:p>
            <a:pPr marL="0" indent="0">
              <a:lnSpc>
                <a:spcPct val="122000"/>
              </a:lnSpc>
              <a:buNone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The musical aspects of speech</a:t>
            </a:r>
          </a:p>
          <a:p>
            <a:pPr>
              <a:lnSpc>
                <a:spcPct val="122000"/>
              </a:lnSpc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Pitch, loudness</a:t>
            </a:r>
            <a:r>
              <a:rPr lang="en-US" sz="2400">
                <a:solidFill>
                  <a:schemeClr val="tx1">
                    <a:lumMod val="75000"/>
                  </a:schemeClr>
                </a:solidFill>
              </a:rPr>
              <a:t>, timing, duration, and rate</a:t>
            </a:r>
            <a:endParaRPr lang="en-US" sz="2400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lnSpc>
                <a:spcPct val="122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and things that pattern with them</a:t>
            </a:r>
            <a:r>
              <a:rPr lang="en-US" sz="2800">
                <a:solidFill>
                  <a:schemeClr val="tx1">
                    <a:lumMod val="75000"/>
                  </a:schemeClr>
                </a:solidFill>
              </a:rPr>
              <a:t>: </a:t>
            </a:r>
          </a:p>
          <a:p>
            <a:pPr>
              <a:lnSpc>
                <a:spcPct val="122000"/>
              </a:lnSpc>
              <a:spcBef>
                <a:spcPts val="0"/>
              </a:spcBef>
            </a:pPr>
            <a:r>
              <a:rPr lang="en-US" sz="2400">
                <a:solidFill>
                  <a:srgbClr val="FFFF00"/>
                </a:solidFill>
              </a:rPr>
              <a:t>reduction   versus   enunciation</a:t>
            </a:r>
          </a:p>
          <a:p>
            <a:pPr>
              <a:lnSpc>
                <a:spcPct val="122000"/>
              </a:lnSpc>
              <a:spcBef>
                <a:spcPts val="0"/>
              </a:spcBef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2FADC8-8E4F-AF9F-4E98-DC6BAAF32563}"/>
              </a:ext>
            </a:extLst>
          </p:cNvPr>
          <p:cNvSpPr txBox="1"/>
          <p:nvPr/>
        </p:nvSpPr>
        <p:spPr>
          <a:xfrm>
            <a:off x="478408" y="3670300"/>
            <a:ext cx="7954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      approximating the targets </a:t>
            </a:r>
          </a:p>
          <a:p>
            <a:r>
              <a:rPr lang="en-US" sz="2400" i="1"/>
              <a:t>		    versus   </a:t>
            </a:r>
          </a:p>
          <a:p>
            <a:r>
              <a:rPr lang="en-US" sz="2400" i="1"/>
              <a:t>		                </a:t>
            </a:r>
            <a:r>
              <a:rPr lang="en-US" sz="2400"/>
              <a:t>hitting the targets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569B0F-BF44-10C5-5E49-D9B26A89628B}"/>
              </a:ext>
            </a:extLst>
          </p:cNvPr>
          <p:cNvSpPr txBox="1"/>
          <p:nvPr/>
        </p:nvSpPr>
        <p:spPr>
          <a:xfrm>
            <a:off x="622100" y="5474227"/>
            <a:ext cx="7954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microprosody</a:t>
            </a:r>
          </a:p>
        </p:txBody>
      </p:sp>
    </p:spTree>
    <p:extLst>
      <p:ext uri="{BB962C8B-B14F-4D97-AF65-F5344CB8AC3E}">
        <p14:creationId xmlns:p14="http://schemas.microsoft.com/office/powerpoint/2010/main" val="3951870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54" y="196455"/>
            <a:ext cx="7000225" cy="857250"/>
          </a:xfrm>
        </p:spPr>
        <p:txBody>
          <a:bodyPr/>
          <a:lstStyle/>
          <a:p>
            <a:pPr algn="l"/>
            <a:r>
              <a:rPr lang="en-US" dirty="0"/>
              <a:t>Prosody is 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100" y="1383773"/>
            <a:ext cx="7954392" cy="4988142"/>
          </a:xfrm>
        </p:spPr>
        <p:txBody>
          <a:bodyPr/>
          <a:lstStyle/>
          <a:p>
            <a:pPr marL="0" indent="0">
              <a:lnSpc>
                <a:spcPct val="122000"/>
              </a:lnSpc>
              <a:buNone/>
            </a:pPr>
            <a:r>
              <a:rPr lang="en-US" sz="2800" dirty="0"/>
              <a:t>The musical aspects of speech</a:t>
            </a:r>
          </a:p>
          <a:p>
            <a:pPr>
              <a:lnSpc>
                <a:spcPct val="122000"/>
              </a:lnSpc>
            </a:pPr>
            <a:r>
              <a:rPr lang="en-US" sz="2400" dirty="0"/>
              <a:t>Pitch, loudness</a:t>
            </a:r>
            <a:r>
              <a:rPr lang="en-US" sz="2400"/>
              <a:t>, timing, duration, and rate</a:t>
            </a:r>
            <a:endParaRPr lang="en-US" sz="2400" dirty="0"/>
          </a:p>
          <a:p>
            <a:pPr marL="0" indent="0">
              <a:lnSpc>
                <a:spcPct val="122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800" dirty="0"/>
              <a:t>and things that pattern with them</a:t>
            </a:r>
            <a:r>
              <a:rPr lang="en-US" sz="2800"/>
              <a:t>: </a:t>
            </a:r>
          </a:p>
          <a:p>
            <a:pPr>
              <a:lnSpc>
                <a:spcPct val="122000"/>
              </a:lnSpc>
              <a:spcBef>
                <a:spcPts val="0"/>
              </a:spcBef>
            </a:pPr>
            <a:r>
              <a:rPr lang="en-US" sz="2400"/>
              <a:t>Reduction / enunciation</a:t>
            </a:r>
          </a:p>
          <a:p>
            <a:pPr>
              <a:lnSpc>
                <a:spcPct val="122000"/>
              </a:lnSpc>
              <a:spcBef>
                <a:spcPts val="0"/>
              </a:spcBef>
            </a:pPr>
            <a:r>
              <a:rPr lang="en-US" sz="2400">
                <a:solidFill>
                  <a:srgbClr val="FFFF00"/>
                </a:solidFill>
              </a:rPr>
              <a:t>Nasalization</a:t>
            </a:r>
          </a:p>
          <a:p>
            <a:pPr>
              <a:lnSpc>
                <a:spcPct val="122000"/>
              </a:lnSpc>
              <a:spcBef>
                <a:spcPts val="0"/>
              </a:spcBef>
            </a:pPr>
            <a:r>
              <a:rPr lang="en-US" sz="2400"/>
              <a:t>Phonation type</a:t>
            </a:r>
            <a:r>
              <a:rPr lang="en-US" sz="2400" dirty="0"/>
              <a:t>: creaky / breathy </a:t>
            </a:r>
            <a:r>
              <a:rPr lang="en-US" sz="2400"/>
              <a:t>/ falsetto …</a:t>
            </a:r>
            <a:endParaRPr lang="en-US" sz="2400" dirty="0"/>
          </a:p>
          <a:p>
            <a:pPr>
              <a:lnSpc>
                <a:spcPct val="122000"/>
              </a:lnSpc>
              <a:spcBef>
                <a:spcPts val="450"/>
              </a:spcBef>
            </a:pPr>
            <a:r>
              <a:rPr lang="en-US" sz="2400"/>
              <a:t>Voicing presence, periodicity</a:t>
            </a:r>
          </a:p>
          <a:p>
            <a:pPr>
              <a:lnSpc>
                <a:spcPct val="122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22000"/>
              </a:lnSpc>
              <a:spcBef>
                <a:spcPts val="0"/>
              </a:spcBef>
            </a:pPr>
            <a:r>
              <a:rPr lang="en-US" sz="2400" dirty="0"/>
              <a:t>Thousands of derived features </a:t>
            </a:r>
          </a:p>
        </p:txBody>
      </p:sp>
    </p:spTree>
    <p:extLst>
      <p:ext uri="{BB962C8B-B14F-4D97-AF65-F5344CB8AC3E}">
        <p14:creationId xmlns:p14="http://schemas.microsoft.com/office/powerpoint/2010/main" val="3290152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381DA-7043-AE88-E7D4-F8B777286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BCA458-25FF-4B94-87F5-070C803D2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0"/>
            <a:ext cx="6823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5F2C57-4914-BA3C-9DCD-495561B652A2}"/>
              </a:ext>
            </a:extLst>
          </p:cNvPr>
          <p:cNvSpPr txBox="1"/>
          <p:nvPr/>
        </p:nvSpPr>
        <p:spPr>
          <a:xfrm>
            <a:off x="7974989" y="5806414"/>
            <a:ext cx="960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Wikimedia Commons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C99D868-2323-F118-CC60-4E83605BC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4" t="48501" r="35133" b="18333"/>
          <a:stretch/>
        </p:blipFill>
        <p:spPr bwMode="auto">
          <a:xfrm>
            <a:off x="3383280" y="3326130"/>
            <a:ext cx="2205990" cy="22745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1468E74-F772-4441-89AF-5EFC826434A4}"/>
              </a:ext>
            </a:extLst>
          </p:cNvPr>
          <p:cNvGrpSpPr/>
          <p:nvPr/>
        </p:nvGrpSpPr>
        <p:grpSpPr>
          <a:xfrm>
            <a:off x="3968000" y="4421056"/>
            <a:ext cx="1060486" cy="525602"/>
            <a:chOff x="3968000" y="4421056"/>
            <a:chExt cx="1060486" cy="525602"/>
          </a:xfrm>
        </p:grpSpPr>
        <p:sp>
          <p:nvSpPr>
            <p:cNvPr id="12" name="Arrow: Up 11">
              <a:extLst>
                <a:ext uri="{FF2B5EF4-FFF2-40B4-BE49-F238E27FC236}">
                  <a16:creationId xmlns:a16="http://schemas.microsoft.com/office/drawing/2014/main" id="{AE8BF202-8A4F-BE11-6E6C-C95D7D3694D8}"/>
                </a:ext>
              </a:extLst>
            </p:cNvPr>
            <p:cNvSpPr/>
            <p:nvPr/>
          </p:nvSpPr>
          <p:spPr bwMode="auto">
            <a:xfrm rot="14990083">
              <a:off x="4013719" y="4626622"/>
              <a:ext cx="274317" cy="365756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3" name="Arrow: Up 12">
              <a:extLst>
                <a:ext uri="{FF2B5EF4-FFF2-40B4-BE49-F238E27FC236}">
                  <a16:creationId xmlns:a16="http://schemas.microsoft.com/office/drawing/2014/main" id="{B62E2439-CC24-3FAB-EA2B-C96B9804322F}"/>
                </a:ext>
              </a:extLst>
            </p:cNvPr>
            <p:cNvSpPr/>
            <p:nvPr/>
          </p:nvSpPr>
          <p:spPr bwMode="auto">
            <a:xfrm rot="4185337">
              <a:off x="4708449" y="4375337"/>
              <a:ext cx="274317" cy="365756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pic>
        <p:nvPicPr>
          <p:cNvPr id="5" name="aaa-non-nasal">
            <a:hlinkClick r:id="" action="ppaction://media"/>
            <a:extLst>
              <a:ext uri="{FF2B5EF4-FFF2-40B4-BE49-F238E27FC236}">
                <a16:creationId xmlns:a16="http://schemas.microsoft.com/office/drawing/2014/main" id="{9FE9E951-9FDD-28C0-275F-21AE08B366F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99" end="67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66272" y="3853815"/>
            <a:ext cx="609600" cy="609600"/>
          </a:xfrm>
          <a:prstGeom prst="rect">
            <a:avLst/>
          </a:prstGeom>
        </p:spPr>
      </p:pic>
      <p:pic>
        <p:nvPicPr>
          <p:cNvPr id="9" name="nyaah-nyaah">
            <a:hlinkClick r:id="" action="ppaction://media"/>
            <a:extLst>
              <a:ext uri="{FF2B5EF4-FFF2-40B4-BE49-F238E27FC236}">
                <a16:creationId xmlns:a16="http://schemas.microsoft.com/office/drawing/2014/main" id="{41794BCF-3252-FD35-A46E-9C11DA390B4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64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66272" y="1544016"/>
            <a:ext cx="609600" cy="609600"/>
          </a:xfrm>
          <a:prstGeom prst="rect">
            <a:avLst/>
          </a:prstGeom>
        </p:spPr>
      </p:pic>
      <p:pic>
        <p:nvPicPr>
          <p:cNvPr id="18" name="nyaah-nyaah">
            <a:hlinkClick r:id="" action="ppaction://media"/>
            <a:extLst>
              <a:ext uri="{FF2B5EF4-FFF2-40B4-BE49-F238E27FC236}">
                <a16:creationId xmlns:a16="http://schemas.microsoft.com/office/drawing/2014/main" id="{5F468709-3260-95D7-0454-08F9ADA02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899" end="282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66272" y="26746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6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8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5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54" y="196455"/>
            <a:ext cx="7000225" cy="857250"/>
          </a:xfrm>
        </p:spPr>
        <p:txBody>
          <a:bodyPr/>
          <a:lstStyle/>
          <a:p>
            <a:pPr algn="l"/>
            <a:r>
              <a:rPr lang="en-US" dirty="0"/>
              <a:t>Prosody is 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100" y="1383773"/>
            <a:ext cx="7954392" cy="4988142"/>
          </a:xfrm>
        </p:spPr>
        <p:txBody>
          <a:bodyPr/>
          <a:lstStyle/>
          <a:p>
            <a:pPr marL="0" indent="0">
              <a:lnSpc>
                <a:spcPct val="122000"/>
              </a:lnSpc>
              <a:buNone/>
            </a:pPr>
            <a:r>
              <a:rPr lang="en-US" sz="2800" dirty="0"/>
              <a:t>The musical aspects of speech</a:t>
            </a:r>
          </a:p>
          <a:p>
            <a:pPr>
              <a:lnSpc>
                <a:spcPct val="122000"/>
              </a:lnSpc>
            </a:pPr>
            <a:r>
              <a:rPr lang="en-US" sz="2400" dirty="0"/>
              <a:t>Pitch, loudness</a:t>
            </a:r>
            <a:r>
              <a:rPr lang="en-US" sz="2400"/>
              <a:t>, timing, duration, and rate</a:t>
            </a:r>
            <a:endParaRPr lang="en-US" sz="2400" dirty="0"/>
          </a:p>
          <a:p>
            <a:pPr marL="0" indent="0">
              <a:lnSpc>
                <a:spcPct val="122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800" dirty="0"/>
              <a:t>and things that pattern with them</a:t>
            </a:r>
            <a:r>
              <a:rPr lang="en-US" sz="2800"/>
              <a:t>: </a:t>
            </a:r>
          </a:p>
          <a:p>
            <a:pPr>
              <a:lnSpc>
                <a:spcPct val="122000"/>
              </a:lnSpc>
              <a:spcBef>
                <a:spcPts val="0"/>
              </a:spcBef>
            </a:pPr>
            <a:r>
              <a:rPr lang="en-US" sz="2400"/>
              <a:t>Reduction / enunciation</a:t>
            </a:r>
          </a:p>
          <a:p>
            <a:pPr>
              <a:lnSpc>
                <a:spcPct val="122000"/>
              </a:lnSpc>
              <a:spcBef>
                <a:spcPts val="0"/>
              </a:spcBef>
            </a:pPr>
            <a:r>
              <a:rPr lang="en-US" sz="2400">
                <a:solidFill>
                  <a:srgbClr val="FFFF00"/>
                </a:solidFill>
              </a:rPr>
              <a:t>Nasalization</a:t>
            </a:r>
          </a:p>
          <a:p>
            <a:pPr marL="0" indent="0">
              <a:lnSpc>
                <a:spcPct val="122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rgbClr val="FFFF00"/>
                </a:solidFill>
              </a:rPr>
              <a:t>           </a:t>
            </a:r>
            <a:r>
              <a:rPr lang="en-US" sz="2400"/>
              <a:t>lowering of the velum </a:t>
            </a:r>
          </a:p>
          <a:p>
            <a:pPr marL="0" indent="0">
              <a:lnSpc>
                <a:spcPct val="122000"/>
              </a:lnSpc>
              <a:spcBef>
                <a:spcPts val="0"/>
              </a:spcBef>
              <a:buNone/>
            </a:pPr>
            <a:r>
              <a:rPr lang="en-US" sz="2400"/>
              <a:t>	detectable by formant shifts</a:t>
            </a:r>
          </a:p>
        </p:txBody>
      </p:sp>
    </p:spTree>
    <p:extLst>
      <p:ext uri="{BB962C8B-B14F-4D97-AF65-F5344CB8AC3E}">
        <p14:creationId xmlns:p14="http://schemas.microsoft.com/office/powerpoint/2010/main" val="947713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EABD4-B531-4E15-B148-770C53D5B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465"/>
            <a:ext cx="3889717" cy="1077468"/>
          </a:xfrm>
        </p:spPr>
        <p:txBody>
          <a:bodyPr/>
          <a:lstStyle/>
          <a:p>
            <a:pPr algn="l"/>
            <a:r>
              <a:rPr lang="en-US" dirty="0"/>
              <a:t>Contents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5E204D-3005-4944-A3BC-5B72E8B91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26" y="1282801"/>
            <a:ext cx="6400754" cy="4062167"/>
          </a:xfrm>
        </p:spPr>
        <p:txBody>
          <a:bodyPr numCol="1"/>
          <a:lstStyle/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Introduction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Production, Perception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Classic Ling. Prosody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Technology 1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Para. &amp; </a:t>
            </a:r>
            <a:r>
              <a:rPr lang="en-US" sz="2800" kern="12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Prag</a:t>
            </a: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. Functions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Speech Synthesis and Dialog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Perspectives</a:t>
            </a:r>
          </a:p>
          <a:p>
            <a:pPr marL="0" indent="0">
              <a:lnSpc>
                <a:spcPct val="140000"/>
              </a:lnSpc>
              <a:spcBef>
                <a:spcPts val="1200"/>
              </a:spcBef>
              <a:buNone/>
            </a:pPr>
            <a:endParaRPr lang="en-US" sz="4000" dirty="0"/>
          </a:p>
        </p:txBody>
      </p:sp>
      <p:pic>
        <p:nvPicPr>
          <p:cNvPr id="1028" name="Picture 4" descr="Background, Seamless, Repetition, Pattern, Design">
            <a:extLst>
              <a:ext uri="{FF2B5EF4-FFF2-40B4-BE49-F238E27FC236}">
                <a16:creationId xmlns:a16="http://schemas.microsoft.com/office/drawing/2014/main" id="{AEA75B64-C9CD-4397-93B5-71B004703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86" b="41718"/>
          <a:stretch/>
        </p:blipFill>
        <p:spPr bwMode="auto">
          <a:xfrm>
            <a:off x="0" y="6007318"/>
            <a:ext cx="9144000" cy="90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 Brace 6"/>
          <p:cNvSpPr/>
          <p:nvPr/>
        </p:nvSpPr>
        <p:spPr bwMode="auto">
          <a:xfrm>
            <a:off x="5022165" y="1686837"/>
            <a:ext cx="267287" cy="290052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89452" y="1569519"/>
            <a:ext cx="4572000" cy="37117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4:  Pitch Production </a:t>
            </a:r>
          </a:p>
          <a:p>
            <a:pPr>
              <a:lnSpc>
                <a:spcPct val="140000"/>
              </a:lnSpc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5:  Pitch and F0</a:t>
            </a:r>
          </a:p>
          <a:p>
            <a:pPr>
              <a:lnSpc>
                <a:spcPct val="140000"/>
              </a:lnSpc>
            </a:pPr>
            <a:r>
              <a:rPr 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6</a:t>
            </a:r>
            <a:r>
              <a:rPr lang="en-US" sz="2800">
                <a:latin typeface="Calibri" panose="020F0502020204030204" pitchFamily="34" charset="0"/>
                <a:ea typeface="ＭＳ Ｐゴシック" panose="020B0600070205080204" pitchFamily="34" charset="-128"/>
              </a:rPr>
              <a:t>.  Loudness</a:t>
            </a:r>
            <a:r>
              <a:rPr 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, Timing, etc.</a:t>
            </a:r>
          </a:p>
          <a:p>
            <a:pPr>
              <a:lnSpc>
                <a:spcPct val="140000"/>
              </a:lnSpc>
            </a:pPr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7</a:t>
            </a:r>
            <a:r>
              <a:rPr lang="en-US" sz="280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:  Phonation Types</a:t>
            </a:r>
            <a:endParaRPr lang="en-US" sz="2800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140000"/>
              </a:lnSpc>
            </a:pPr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8:  Exercises</a:t>
            </a:r>
          </a:p>
          <a:p>
            <a:pPr>
              <a:lnSpc>
                <a:spcPct val="140000"/>
              </a:lnSpc>
            </a:pPr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9:  Pitch Perception 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346917" y="2293034"/>
            <a:ext cx="675248" cy="8440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3219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6"/>
    </mc:Choice>
    <mc:Fallback xmlns="">
      <p:transition spd="slow" advTm="223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EABD4-B531-4E15-B148-770C53D5B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465"/>
            <a:ext cx="3889717" cy="1077468"/>
          </a:xfrm>
        </p:spPr>
        <p:txBody>
          <a:bodyPr/>
          <a:lstStyle/>
          <a:p>
            <a:pPr algn="l"/>
            <a:r>
              <a:rPr lang="en-US" dirty="0"/>
              <a:t>Contents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5E204D-3005-4944-A3BC-5B72E8B91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26" y="1282801"/>
            <a:ext cx="6400754" cy="4062167"/>
          </a:xfrm>
        </p:spPr>
        <p:txBody>
          <a:bodyPr numCol="1"/>
          <a:lstStyle/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Introduction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Production, Perception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Classic Ling. Prosody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Technology 1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Para. &amp; </a:t>
            </a:r>
            <a:r>
              <a:rPr lang="en-US" sz="2800" kern="12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Prag</a:t>
            </a: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. Functions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Speech Synthesis and Dialog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Perspectives</a:t>
            </a:r>
          </a:p>
          <a:p>
            <a:pPr marL="0" indent="0">
              <a:lnSpc>
                <a:spcPct val="140000"/>
              </a:lnSpc>
              <a:spcBef>
                <a:spcPts val="1200"/>
              </a:spcBef>
              <a:buNone/>
            </a:pPr>
            <a:endParaRPr lang="en-US" sz="4000" dirty="0"/>
          </a:p>
        </p:txBody>
      </p:sp>
      <p:pic>
        <p:nvPicPr>
          <p:cNvPr id="1028" name="Picture 4" descr="Background, Seamless, Repetition, Pattern, Design">
            <a:extLst>
              <a:ext uri="{FF2B5EF4-FFF2-40B4-BE49-F238E27FC236}">
                <a16:creationId xmlns:a16="http://schemas.microsoft.com/office/drawing/2014/main" id="{AEA75B64-C9CD-4397-93B5-71B004703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86" b="41718"/>
          <a:stretch/>
        </p:blipFill>
        <p:spPr bwMode="auto">
          <a:xfrm>
            <a:off x="0" y="6007318"/>
            <a:ext cx="9144000" cy="90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 Brace 6"/>
          <p:cNvSpPr/>
          <p:nvPr/>
        </p:nvSpPr>
        <p:spPr bwMode="auto">
          <a:xfrm>
            <a:off x="5022165" y="1686837"/>
            <a:ext cx="267287" cy="290052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89452" y="1569519"/>
            <a:ext cx="4572000" cy="37117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4:  Pitch Production </a:t>
            </a:r>
          </a:p>
          <a:p>
            <a:pPr>
              <a:lnSpc>
                <a:spcPct val="140000"/>
              </a:lnSpc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5:  Pitch and F0</a:t>
            </a:r>
          </a:p>
          <a:p>
            <a:pPr>
              <a:lnSpc>
                <a:spcPct val="140000"/>
              </a:lnSpc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6</a:t>
            </a:r>
            <a:r>
              <a:rPr lang="en-US" sz="28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.  Loudness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, Timing, etc.</a:t>
            </a:r>
          </a:p>
          <a:p>
            <a:pPr>
              <a:lnSpc>
                <a:spcPct val="140000"/>
              </a:lnSpc>
            </a:pPr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7</a:t>
            </a:r>
            <a:r>
              <a:rPr lang="en-US" sz="2800">
                <a:solidFill>
                  <a:srgbClr val="FFFF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:  Phonation Types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140000"/>
              </a:lnSpc>
            </a:pPr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8:  Exercises</a:t>
            </a:r>
          </a:p>
          <a:p>
            <a:pPr>
              <a:lnSpc>
                <a:spcPct val="140000"/>
              </a:lnSpc>
            </a:pPr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9:  Pitch Perception 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346917" y="2293034"/>
            <a:ext cx="675248" cy="8440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8818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6"/>
    </mc:Choice>
    <mc:Fallback xmlns="">
      <p:transition spd="slow" advTm="223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5BF63-2EC4-4088-8664-360C40EC6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9BB47-0C2B-4C95-9924-227E7094D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41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134" y="266330"/>
            <a:ext cx="8478980" cy="791743"/>
          </a:xfrm>
        </p:spPr>
        <p:txBody>
          <a:bodyPr/>
          <a:lstStyle/>
          <a:p>
            <a:r>
              <a:rPr lang="en-AU" sz="3600" dirty="0"/>
              <a:t>Speech Production</a:t>
            </a:r>
            <a:r>
              <a:rPr lang="en-AU" sz="3600"/>
              <a:t>: </a:t>
            </a:r>
            <a:br>
              <a:rPr lang="en-AU" sz="3600"/>
            </a:br>
            <a:r>
              <a:rPr lang="en-AU" sz="3600"/>
              <a:t>Cognitive and muscular </a:t>
            </a:r>
            <a:r>
              <a:rPr lang="en-AU" sz="3600" dirty="0"/>
              <a:t>actions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34A740-14F0-624E-A350-6BC189055084}"/>
              </a:ext>
            </a:extLst>
          </p:cNvPr>
          <p:cNvSpPr/>
          <p:nvPr/>
        </p:nvSpPr>
        <p:spPr>
          <a:xfrm>
            <a:off x="405134" y="6073170"/>
            <a:ext cx="51002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/>
            <a:r>
              <a:rPr lang="en-GB" sz="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/>
              </a:rPr>
              <a:t>Image sources:</a:t>
            </a:r>
          </a:p>
          <a:p>
            <a:pPr marL="285743" indent="-285743" defTabSz="685783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/>
              </a:rPr>
              <a:t>Gillam, R.B. and Marquardt, T.P., 2019. </a:t>
            </a:r>
            <a:r>
              <a:rPr lang="en-GB" sz="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/>
              </a:rPr>
              <a:t>Communication sciences and disorders: From science to clinical practice</a:t>
            </a:r>
            <a:r>
              <a:rPr lang="en-GB" sz="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/>
              </a:rPr>
              <a:t>. Jones &amp; Bartlett Learning</a:t>
            </a:r>
          </a:p>
          <a:p>
            <a:pPr marL="285743" indent="-285743" defTabSz="685783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/>
              </a:rPr>
              <a:t>Cummins, N., Scherer, S., </a:t>
            </a:r>
            <a:r>
              <a:rPr lang="en-GB" sz="8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/>
              </a:rPr>
              <a:t>Krajewski</a:t>
            </a:r>
            <a:r>
              <a:rPr lang="en-GB" sz="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/>
              </a:rPr>
              <a:t>, J., </a:t>
            </a:r>
            <a:r>
              <a:rPr lang="en-GB" sz="8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/>
              </a:rPr>
              <a:t>Schnieder</a:t>
            </a:r>
            <a:r>
              <a:rPr lang="en-GB" sz="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/>
              </a:rPr>
              <a:t>, S., Epps, J. and </a:t>
            </a:r>
            <a:r>
              <a:rPr lang="en-GB" sz="8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/>
              </a:rPr>
              <a:t>Quatieri</a:t>
            </a:r>
            <a:r>
              <a:rPr lang="en-GB" sz="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/>
              </a:rPr>
              <a:t>, T.F., 2015. A review of depression and suicide risk assessment using speech analysis. </a:t>
            </a:r>
            <a:r>
              <a:rPr lang="en-GB" sz="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/>
              </a:rPr>
              <a:t>Speech Communication</a:t>
            </a:r>
            <a:r>
              <a:rPr lang="en-GB" sz="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/>
              </a:rPr>
              <a:t>, </a:t>
            </a:r>
            <a:r>
              <a:rPr lang="en-GB" sz="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/>
              </a:rPr>
              <a:t>71</a:t>
            </a:r>
            <a:r>
              <a:rPr lang="en-GB" sz="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/>
              </a:rPr>
              <a:t>, pp.10-49</a:t>
            </a:r>
            <a:endParaRPr lang="en-AU" sz="800" dirty="0">
              <a:solidFill>
                <a:schemeClr val="accent3">
                  <a:lumMod val="40000"/>
                  <a:lumOff val="6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5472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54" y="196455"/>
            <a:ext cx="7000225" cy="857250"/>
          </a:xfrm>
        </p:spPr>
        <p:txBody>
          <a:bodyPr/>
          <a:lstStyle/>
          <a:p>
            <a:pPr algn="l"/>
            <a:r>
              <a:rPr lang="en-US" dirty="0"/>
              <a:t>Prosody is 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100" y="1383773"/>
            <a:ext cx="7954392" cy="4988142"/>
          </a:xfrm>
        </p:spPr>
        <p:txBody>
          <a:bodyPr/>
          <a:lstStyle/>
          <a:p>
            <a:pPr marL="0" indent="0">
              <a:lnSpc>
                <a:spcPct val="122000"/>
              </a:lnSpc>
              <a:buNone/>
            </a:pPr>
            <a:r>
              <a:rPr lang="en-US" sz="2800" dirty="0"/>
              <a:t>The musical aspects of speech</a:t>
            </a:r>
          </a:p>
          <a:p>
            <a:pPr>
              <a:lnSpc>
                <a:spcPct val="122000"/>
              </a:lnSpc>
            </a:pPr>
            <a:r>
              <a:rPr lang="en-US" sz="2400" dirty="0"/>
              <a:t>Pitch, loudness</a:t>
            </a:r>
            <a:r>
              <a:rPr lang="en-US" sz="2400"/>
              <a:t>, timing, duration, and rate</a:t>
            </a:r>
            <a:endParaRPr lang="en-US" sz="2400" dirty="0"/>
          </a:p>
          <a:p>
            <a:pPr marL="0" indent="0">
              <a:lnSpc>
                <a:spcPct val="122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800" dirty="0"/>
              <a:t>and things that pattern with them</a:t>
            </a:r>
            <a:r>
              <a:rPr lang="en-US" sz="2800"/>
              <a:t>: </a:t>
            </a:r>
          </a:p>
          <a:p>
            <a:pPr>
              <a:lnSpc>
                <a:spcPct val="122000"/>
              </a:lnSpc>
              <a:spcBef>
                <a:spcPts val="0"/>
              </a:spcBef>
            </a:pPr>
            <a:r>
              <a:rPr lang="en-US" sz="2400"/>
              <a:t>Reduction / enunciation</a:t>
            </a:r>
          </a:p>
          <a:p>
            <a:pPr>
              <a:lnSpc>
                <a:spcPct val="122000"/>
              </a:lnSpc>
              <a:spcBef>
                <a:spcPts val="0"/>
              </a:spcBef>
            </a:pPr>
            <a:r>
              <a:rPr lang="en-US" sz="2400"/>
              <a:t>Nasalization</a:t>
            </a:r>
          </a:p>
          <a:p>
            <a:pPr>
              <a:lnSpc>
                <a:spcPct val="122000"/>
              </a:lnSpc>
              <a:spcBef>
                <a:spcPts val="0"/>
              </a:spcBef>
            </a:pPr>
            <a:r>
              <a:rPr lang="en-US" sz="2400"/>
              <a:t>Phonation type</a:t>
            </a:r>
            <a:r>
              <a:rPr lang="en-US" sz="2400" dirty="0"/>
              <a:t>: creaky / breathy </a:t>
            </a:r>
            <a:r>
              <a:rPr lang="en-US" sz="2400"/>
              <a:t>/ falsetto …</a:t>
            </a:r>
            <a:endParaRPr lang="en-US" sz="2400" dirty="0"/>
          </a:p>
          <a:p>
            <a:pPr>
              <a:lnSpc>
                <a:spcPct val="122000"/>
              </a:lnSpc>
              <a:spcBef>
                <a:spcPts val="450"/>
              </a:spcBef>
            </a:pPr>
            <a:r>
              <a:rPr lang="en-US" sz="2400"/>
              <a:t>Voicing presence, periodicity</a:t>
            </a:r>
          </a:p>
          <a:p>
            <a:pPr>
              <a:lnSpc>
                <a:spcPct val="122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22000"/>
              </a:lnSpc>
              <a:spcBef>
                <a:spcPts val="0"/>
              </a:spcBef>
            </a:pPr>
            <a:r>
              <a:rPr lang="en-US" sz="2400" dirty="0"/>
              <a:t>Thousands of derived features </a:t>
            </a:r>
          </a:p>
        </p:txBody>
      </p:sp>
    </p:spTree>
    <p:extLst>
      <p:ext uri="{BB962C8B-B14F-4D97-AF65-F5344CB8AC3E}">
        <p14:creationId xmlns:p14="http://schemas.microsoft.com/office/powerpoint/2010/main" val="543429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54" y="196455"/>
            <a:ext cx="7000225" cy="857250"/>
          </a:xfrm>
        </p:spPr>
        <p:txBody>
          <a:bodyPr/>
          <a:lstStyle/>
          <a:p>
            <a:pPr algn="l"/>
            <a:r>
              <a:rPr lang="en-US" dirty="0"/>
              <a:t>Prosody is 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100" y="1383773"/>
            <a:ext cx="7954392" cy="4988142"/>
          </a:xfrm>
        </p:spPr>
        <p:txBody>
          <a:bodyPr/>
          <a:lstStyle/>
          <a:p>
            <a:pPr marL="0" indent="0">
              <a:lnSpc>
                <a:spcPct val="122000"/>
              </a:lnSpc>
              <a:buNone/>
            </a:pPr>
            <a:r>
              <a:rPr lang="en-US" sz="2800" dirty="0"/>
              <a:t>The musical aspects of speech</a:t>
            </a:r>
          </a:p>
          <a:p>
            <a:pPr>
              <a:lnSpc>
                <a:spcPct val="122000"/>
              </a:lnSpc>
            </a:pPr>
            <a:r>
              <a:rPr lang="en-US" sz="2400" dirty="0"/>
              <a:t>Pitch, </a:t>
            </a:r>
            <a:r>
              <a:rPr lang="en-US" sz="2400" dirty="0">
                <a:solidFill>
                  <a:srgbClr val="FFFF00"/>
                </a:solidFill>
              </a:rPr>
              <a:t>loudness</a:t>
            </a:r>
            <a:r>
              <a:rPr lang="en-US" sz="2400">
                <a:solidFill>
                  <a:srgbClr val="FFFF00"/>
                </a:solidFill>
              </a:rPr>
              <a:t>, timing, duration, and rate</a:t>
            </a:r>
            <a:endParaRPr lang="en-US" sz="2400" dirty="0">
              <a:solidFill>
                <a:srgbClr val="FFFF00"/>
              </a:solidFill>
            </a:endParaRPr>
          </a:p>
          <a:p>
            <a:pPr marL="0" indent="0">
              <a:lnSpc>
                <a:spcPct val="122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800" dirty="0"/>
              <a:t>and things that pattern with them</a:t>
            </a:r>
            <a:r>
              <a:rPr lang="en-US" sz="2800"/>
              <a:t>: </a:t>
            </a:r>
          </a:p>
          <a:p>
            <a:pPr>
              <a:lnSpc>
                <a:spcPct val="122000"/>
              </a:lnSpc>
              <a:spcBef>
                <a:spcPts val="0"/>
              </a:spcBef>
            </a:pPr>
            <a:r>
              <a:rPr lang="en-US" sz="2400">
                <a:solidFill>
                  <a:srgbClr val="FFFF00"/>
                </a:solidFill>
              </a:rPr>
              <a:t>Reduction / enunciation</a:t>
            </a:r>
          </a:p>
          <a:p>
            <a:pPr>
              <a:lnSpc>
                <a:spcPct val="122000"/>
              </a:lnSpc>
              <a:spcBef>
                <a:spcPts val="0"/>
              </a:spcBef>
            </a:pPr>
            <a:r>
              <a:rPr lang="en-US" sz="2400">
                <a:solidFill>
                  <a:srgbClr val="FFFF00"/>
                </a:solidFill>
              </a:rPr>
              <a:t>Nasalization</a:t>
            </a:r>
          </a:p>
          <a:p>
            <a:pPr>
              <a:lnSpc>
                <a:spcPct val="122000"/>
              </a:lnSpc>
              <a:spcBef>
                <a:spcPts val="0"/>
              </a:spcBef>
            </a:pPr>
            <a:r>
              <a:rPr lang="en-US" sz="2400"/>
              <a:t>Phonation type</a:t>
            </a:r>
            <a:r>
              <a:rPr lang="en-US" sz="2400" dirty="0"/>
              <a:t>: creaky / breathy </a:t>
            </a:r>
            <a:r>
              <a:rPr lang="en-US" sz="2400"/>
              <a:t>/ falsetto …</a:t>
            </a:r>
            <a:endParaRPr lang="en-US" sz="2400" dirty="0"/>
          </a:p>
          <a:p>
            <a:pPr>
              <a:lnSpc>
                <a:spcPct val="122000"/>
              </a:lnSpc>
              <a:spcBef>
                <a:spcPts val="450"/>
              </a:spcBef>
            </a:pPr>
            <a:r>
              <a:rPr lang="en-US" sz="2400"/>
              <a:t>Voicing presence, periodicity</a:t>
            </a:r>
          </a:p>
          <a:p>
            <a:pPr>
              <a:lnSpc>
                <a:spcPct val="122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22000"/>
              </a:lnSpc>
              <a:spcBef>
                <a:spcPts val="0"/>
              </a:spcBef>
            </a:pPr>
            <a:r>
              <a:rPr lang="en-US" sz="2400" dirty="0"/>
              <a:t>Thousands of derived features </a:t>
            </a:r>
          </a:p>
        </p:txBody>
      </p:sp>
    </p:spTree>
    <p:extLst>
      <p:ext uri="{BB962C8B-B14F-4D97-AF65-F5344CB8AC3E}">
        <p14:creationId xmlns:p14="http://schemas.microsoft.com/office/powerpoint/2010/main" val="2247326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78A79-2FE2-4321-9758-B315866A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58" y="221664"/>
            <a:ext cx="7335672" cy="1143000"/>
          </a:xfrm>
        </p:spPr>
        <p:txBody>
          <a:bodyPr/>
          <a:lstStyle/>
          <a:p>
            <a:pPr algn="l"/>
            <a:r>
              <a:rPr lang="en-US" sz="3600" u="sng" dirty="0"/>
              <a:t>Percept</a:t>
            </a:r>
            <a:r>
              <a:rPr lang="en-US" sz="3600" dirty="0"/>
              <a:t>   </a:t>
            </a:r>
            <a:r>
              <a:rPr lang="en-US" sz="3600" u="sng" dirty="0"/>
              <a:t>Articulation</a:t>
            </a:r>
            <a:r>
              <a:rPr lang="en-US" sz="3600" dirty="0"/>
              <a:t>   </a:t>
            </a:r>
            <a:r>
              <a:rPr lang="en-US" sz="3600" u="sng" dirty="0"/>
              <a:t>Measure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2676-4743-4042-ABB1-470B9FE28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440" y="1471912"/>
            <a:ext cx="8140610" cy="149335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Pitch … 	glottal cycles …</a:t>
            </a:r>
            <a:r>
              <a:rPr lang="en-US" sz="2400" b="0" i="0" dirty="0">
                <a:effectLst/>
                <a:latin typeface="Roboto" panose="02000000000000000000" pitchFamily="2" charset="0"/>
              </a:rPr>
              <a:t> 	</a:t>
            </a:r>
            <a:r>
              <a:rPr lang="en-US" sz="2400" i="0" dirty="0">
                <a:effectLst/>
                <a:latin typeface="+mj-lt"/>
              </a:rPr>
              <a:t>log F</a:t>
            </a:r>
            <a:r>
              <a:rPr lang="en-US" sz="2400" i="0" baseline="-25000" dirty="0">
                <a:effectLst/>
                <a:latin typeface="+mj-lt"/>
              </a:rPr>
              <a:t>0</a:t>
            </a:r>
          </a:p>
          <a:p>
            <a:pPr marL="0" indent="0">
              <a:buNone/>
            </a:pPr>
            <a:endParaRPr lang="en-US" sz="1200" dirty="0"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/>
              <a:t>Loudness</a:t>
            </a:r>
            <a:endParaRPr lang="en-US" sz="12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aaa-squeeze">
            <a:hlinkClick r:id="" action="ppaction://media"/>
            <a:extLst>
              <a:ext uri="{FF2B5EF4-FFF2-40B4-BE49-F238E27FC236}">
                <a16:creationId xmlns:a16="http://schemas.microsoft.com/office/drawing/2014/main" id="{5C0BC776-FEF1-5DAB-96D8-648E3A8536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22594" y="2112512"/>
            <a:ext cx="609600" cy="6096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BB72676-4743-4042-ABB1-470B9FE280E6}"/>
              </a:ext>
            </a:extLst>
          </p:cNvPr>
          <p:cNvSpPr txBox="1">
            <a:spLocks/>
          </p:cNvSpPr>
          <p:nvPr/>
        </p:nvSpPr>
        <p:spPr bwMode="auto">
          <a:xfrm>
            <a:off x="2408871" y="2109650"/>
            <a:ext cx="7139863" cy="96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kern="0" dirty="0"/>
              <a:t>airflow 		</a:t>
            </a:r>
            <a:r>
              <a:rPr lang="en-US" sz="2400" kern="0" dirty="0">
                <a:latin typeface="Roboto" panose="02000000000000000000" pitchFamily="2" charset="0"/>
              </a:rPr>
              <a:t>l</a:t>
            </a:r>
            <a:r>
              <a:rPr lang="en-US" sz="2400" kern="0" dirty="0"/>
              <a:t>og energy </a:t>
            </a:r>
            <a:r>
              <a:rPr lang="en-US" sz="1600" kern="0" dirty="0"/>
              <a:t>(or log intensity)</a:t>
            </a:r>
          </a:p>
          <a:p>
            <a:pPr marL="0" indent="0">
              <a:buFontTx/>
              <a:buNone/>
            </a:pPr>
            <a:endParaRPr lang="en-US" sz="1200" kern="0" dirty="0"/>
          </a:p>
          <a:p>
            <a:pPr marL="0" indent="0">
              <a:buFontTx/>
              <a:buNone/>
            </a:pPr>
            <a:r>
              <a:rPr lang="en-US" sz="2400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511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8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A631D-CA90-1406-0AD2-BFF32CB96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7942" y="4954253"/>
            <a:ext cx="1941226" cy="68954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squeeze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236DF3-1ACD-FB9A-ADFA-4784412AD3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574" t="46448"/>
          <a:stretch/>
        </p:blipFill>
        <p:spPr>
          <a:xfrm>
            <a:off x="126857" y="2443397"/>
            <a:ext cx="8919251" cy="20236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C59228-D776-C198-577B-CCF6CF1F6A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574" t="46448"/>
          <a:stretch/>
        </p:blipFill>
        <p:spPr>
          <a:xfrm>
            <a:off x="126858" y="2443397"/>
            <a:ext cx="8919250" cy="2023673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8DA7EFD7-60A4-5894-9D07-B5CD6E8C6402}"/>
              </a:ext>
            </a:extLst>
          </p:cNvPr>
          <p:cNvSpPr/>
          <p:nvPr/>
        </p:nvSpPr>
        <p:spPr bwMode="auto">
          <a:xfrm rot="16200000">
            <a:off x="6992912" y="3743795"/>
            <a:ext cx="1851286" cy="40473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11" name="aaa-squeeze">
            <a:hlinkClick r:id="" action="ppaction://media"/>
            <a:extLst>
              <a:ext uri="{FF2B5EF4-FFF2-40B4-BE49-F238E27FC236}">
                <a16:creationId xmlns:a16="http://schemas.microsoft.com/office/drawing/2014/main" id="{4D59C2BC-FCF7-6909-A0FC-883BCC75427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34954" y="1710276"/>
            <a:ext cx="609600" cy="6096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281459E-4BEA-A04E-D036-FC8FDD8E55A8}"/>
              </a:ext>
            </a:extLst>
          </p:cNvPr>
          <p:cNvSpPr txBox="1">
            <a:spLocks/>
          </p:cNvSpPr>
          <p:nvPr/>
        </p:nvSpPr>
        <p:spPr bwMode="auto">
          <a:xfrm>
            <a:off x="429904" y="232012"/>
            <a:ext cx="621073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pPr algn="l"/>
            <a:r>
              <a:rPr lang="en-US" sz="4000" kern="0"/>
              <a:t>Picture of a Squeeze</a:t>
            </a:r>
            <a:endParaRPr 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192463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92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81B8C99-8D33-0A05-F78E-AA095D27BF52}"/>
              </a:ext>
            </a:extLst>
          </p:cNvPr>
          <p:cNvSpPr txBox="1">
            <a:spLocks/>
          </p:cNvSpPr>
          <p:nvPr/>
        </p:nvSpPr>
        <p:spPr bwMode="auto">
          <a:xfrm>
            <a:off x="429904" y="232012"/>
            <a:ext cx="621073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pPr algn="l"/>
            <a:r>
              <a:rPr lang="en-US" sz="4000" kern="0"/>
              <a:t>Microprosody in Intensity </a:t>
            </a:r>
            <a:endParaRPr lang="en-US" sz="4000" kern="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7ED5ABE-F845-0967-3312-A777A1307E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0000" b="16653"/>
          <a:stretch/>
        </p:blipFill>
        <p:spPr>
          <a:xfrm>
            <a:off x="-575187" y="2123768"/>
            <a:ext cx="10309122" cy="141584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5C9320C-A7E7-CAD3-2ADC-34217C8E0080}"/>
              </a:ext>
            </a:extLst>
          </p:cNvPr>
          <p:cNvSpPr txBox="1"/>
          <p:nvPr/>
        </p:nvSpPr>
        <p:spPr>
          <a:xfrm>
            <a:off x="429904" y="2967335"/>
            <a:ext cx="914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2"/>
                </a:solidFill>
              </a:rPr>
              <a:t>  s         p    i        tʃ                       p  r  o        s  o      d      i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9D5361-A786-687A-522C-4FF6680A1561}"/>
              </a:ext>
            </a:extLst>
          </p:cNvPr>
          <p:cNvSpPr txBox="1"/>
          <p:nvPr/>
        </p:nvSpPr>
        <p:spPr>
          <a:xfrm>
            <a:off x="429903" y="4152347"/>
            <a:ext cx="914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Speech Prosody </a:t>
            </a:r>
          </a:p>
        </p:txBody>
      </p:sp>
      <p:pic>
        <p:nvPicPr>
          <p:cNvPr id="33" name="aviad-albert-SP_25">
            <a:hlinkClick r:id="" action="ppaction://media"/>
            <a:extLst>
              <a:ext uri="{FF2B5EF4-FFF2-40B4-BE49-F238E27FC236}">
                <a16:creationId xmlns:a16="http://schemas.microsoft.com/office/drawing/2014/main" id="{B0F902F8-4C51-B636-76A6-EBBA55AC1D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44581" y="3855925"/>
            <a:ext cx="609600" cy="6096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16D791D-4909-24C1-D745-3CAE8891473A}"/>
              </a:ext>
            </a:extLst>
          </p:cNvPr>
          <p:cNvSpPr txBox="1"/>
          <p:nvPr/>
        </p:nvSpPr>
        <p:spPr>
          <a:xfrm>
            <a:off x="429903" y="6421642"/>
            <a:ext cx="16591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Aviad Albert</a:t>
            </a:r>
          </a:p>
        </p:txBody>
      </p:sp>
    </p:spTree>
    <p:extLst>
      <p:ext uri="{BB962C8B-B14F-4D97-AF65-F5344CB8AC3E}">
        <p14:creationId xmlns:p14="http://schemas.microsoft.com/office/powerpoint/2010/main" val="393094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29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2676-4743-4042-ABB1-470B9FE28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944" y="1499204"/>
            <a:ext cx="8105775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Pitch </a:t>
            </a:r>
            <a:r>
              <a:rPr lang="en-US" sz="2400" b="0" i="0" dirty="0">
                <a:effectLst/>
                <a:latin typeface="Roboto" panose="02000000000000000000" pitchFamily="2" charset="0"/>
              </a:rPr>
              <a:t> </a:t>
            </a:r>
            <a:endParaRPr lang="en-US" sz="2400" b="0" i="0" baseline="-25000" dirty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sz="1200" dirty="0"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/>
              <a:t>Loudness </a:t>
            </a:r>
            <a:endParaRPr lang="en-US" sz="16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400" dirty="0"/>
              <a:t>Timing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/>
              <a:t>	Rate </a:t>
            </a:r>
            <a:r>
              <a:rPr lang="en-US" sz="2400" b="0" i="0" dirty="0">
                <a:effectLst/>
                <a:latin typeface="Roboto" panose="02000000000000000000" pitchFamily="2" charset="0"/>
              </a:rPr>
              <a:t>∝</a:t>
            </a:r>
            <a:r>
              <a:rPr lang="en-US" sz="2400" dirty="0"/>
              <a:t> syllable rate and/or phoneme rate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dirty="0"/>
              <a:t>		for unlabeled speech, use </a:t>
            </a:r>
            <a:r>
              <a:rPr lang="en-US" sz="1800" dirty="0" err="1"/>
              <a:t>mrate</a:t>
            </a:r>
            <a:r>
              <a:rPr lang="en-US" sz="1800" dirty="0"/>
              <a:t> or </a:t>
            </a:r>
            <a:r>
              <a:rPr lang="en-US" sz="1800" dirty="0" err="1"/>
              <a:t>ceptral</a:t>
            </a:r>
            <a:r>
              <a:rPr lang="en-US" sz="1800" dirty="0"/>
              <a:t> flux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/>
              <a:t>	Pause lengths </a:t>
            </a:r>
            <a:r>
              <a:rPr lang="en-US" sz="1800" dirty="0"/>
              <a:t>(log scale?)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/>
              <a:t>	Segment/word durations </a:t>
            </a:r>
            <a:r>
              <a:rPr lang="en-US" sz="1600" dirty="0"/>
              <a:t>(cepstral flux)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/>
              <a:t> </a:t>
            </a:r>
            <a:endParaRPr lang="en-US" sz="18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340F8E-D9EA-C0A2-4C8B-BC7C3B8B1CEA}"/>
              </a:ext>
            </a:extLst>
          </p:cNvPr>
          <p:cNvSpPr txBox="1">
            <a:spLocks/>
          </p:cNvSpPr>
          <p:nvPr/>
        </p:nvSpPr>
        <p:spPr bwMode="auto">
          <a:xfrm>
            <a:off x="429904" y="23201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pPr algn="l"/>
            <a:r>
              <a:rPr lang="en-US" sz="4000" kern="0"/>
              <a:t> “Musical” Properties</a:t>
            </a:r>
            <a:endParaRPr 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2350300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2676-4743-4042-ABB1-470B9FE28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944" y="1499204"/>
            <a:ext cx="8105775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Pitch </a:t>
            </a:r>
            <a:r>
              <a:rPr lang="en-US" sz="2400" b="0" i="0" dirty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endParaRPr lang="en-US" sz="2400" b="0" i="0" baseline="-25000" dirty="0">
              <a:solidFill>
                <a:schemeClr val="accent3">
                  <a:lumMod val="75000"/>
                </a:schemeClr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sz="1200" dirty="0">
              <a:solidFill>
                <a:schemeClr val="accent3">
                  <a:lumMod val="75000"/>
                </a:schemeClr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Loudness 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400" dirty="0"/>
              <a:t>Timing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dirty="0"/>
              <a:t>	</a:t>
            </a:r>
            <a:r>
              <a:rPr lang="en-US" sz="2400"/>
              <a:t>Rate  </a:t>
            </a:r>
            <a:r>
              <a:rPr lang="en-US" sz="2400" b="0" i="0">
                <a:effectLst/>
                <a:latin typeface="Roboto" panose="02000000000000000000" pitchFamily="2" charset="0"/>
              </a:rPr>
              <a:t>∝</a:t>
            </a:r>
            <a:r>
              <a:rPr lang="en-US" sz="2400"/>
              <a:t> </a:t>
            </a:r>
            <a:r>
              <a:rPr lang="en-US" sz="2400" dirty="0"/>
              <a:t>syllable rate and/or phoneme rate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800"/>
              <a:t> </a:t>
            </a:r>
            <a:r>
              <a:rPr lang="en-US" sz="2400"/>
              <a:t>	Segment/word durations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/>
              <a:t>	Pause </a:t>
            </a:r>
            <a:r>
              <a:rPr lang="en-US" sz="2400" dirty="0"/>
              <a:t>lengths  </a:t>
            </a:r>
            <a:r>
              <a:rPr lang="en-US" sz="1800" dirty="0"/>
              <a:t>(log scale)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/>
              <a:t>	</a:t>
            </a:r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340F8E-D9EA-C0A2-4C8B-BC7C3B8B1CEA}"/>
              </a:ext>
            </a:extLst>
          </p:cNvPr>
          <p:cNvSpPr txBox="1">
            <a:spLocks/>
          </p:cNvSpPr>
          <p:nvPr/>
        </p:nvSpPr>
        <p:spPr bwMode="auto">
          <a:xfrm>
            <a:off x="429904" y="23201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pPr algn="l"/>
            <a:r>
              <a:rPr lang="en-US" sz="4000" kern="0"/>
              <a:t> “Musical” Properties</a:t>
            </a:r>
            <a:endParaRPr lang="en-US" sz="4000" kern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F9B8D7-1C6E-075C-32C1-B27605D61B46}"/>
              </a:ext>
            </a:extLst>
          </p:cNvPr>
          <p:cNvSpPr txBox="1"/>
          <p:nvPr/>
        </p:nvSpPr>
        <p:spPr>
          <a:xfrm>
            <a:off x="559558" y="6244046"/>
            <a:ext cx="3021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microprosody</a:t>
            </a:r>
            <a:r>
              <a:rPr lang="en-US" sz="2400" dirty="0"/>
              <a:t>, again </a:t>
            </a:r>
          </a:p>
        </p:txBody>
      </p:sp>
    </p:spTree>
    <p:extLst>
      <p:ext uri="{BB962C8B-B14F-4D97-AF65-F5344CB8AC3E}">
        <p14:creationId xmlns:p14="http://schemas.microsoft.com/office/powerpoint/2010/main" val="218873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54" y="196455"/>
            <a:ext cx="7000225" cy="857250"/>
          </a:xfrm>
        </p:spPr>
        <p:txBody>
          <a:bodyPr/>
          <a:lstStyle/>
          <a:p>
            <a:pPr algn="l"/>
            <a:r>
              <a:rPr lang="en-US" dirty="0"/>
              <a:t>Prosody is 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100" y="1383773"/>
            <a:ext cx="7954392" cy="4988142"/>
          </a:xfrm>
        </p:spPr>
        <p:txBody>
          <a:bodyPr/>
          <a:lstStyle/>
          <a:p>
            <a:pPr marL="0" indent="0">
              <a:lnSpc>
                <a:spcPct val="122000"/>
              </a:lnSpc>
              <a:buNone/>
            </a:pPr>
            <a:r>
              <a:rPr lang="en-US" sz="2800" dirty="0"/>
              <a:t>The musical aspects of speech</a:t>
            </a:r>
          </a:p>
          <a:p>
            <a:pPr>
              <a:lnSpc>
                <a:spcPct val="122000"/>
              </a:lnSpc>
            </a:pPr>
            <a:r>
              <a:rPr lang="en-US" sz="2400" dirty="0"/>
              <a:t>Pitch, loudness</a:t>
            </a:r>
            <a:r>
              <a:rPr lang="en-US" sz="2400"/>
              <a:t>, timing, duration, and rate</a:t>
            </a:r>
            <a:endParaRPr lang="en-US" sz="2400" dirty="0"/>
          </a:p>
          <a:p>
            <a:pPr marL="0" indent="0">
              <a:lnSpc>
                <a:spcPct val="122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800" dirty="0"/>
              <a:t>and things that pattern with them</a:t>
            </a:r>
            <a:r>
              <a:rPr lang="en-US" sz="2800"/>
              <a:t>: </a:t>
            </a:r>
          </a:p>
          <a:p>
            <a:pPr>
              <a:lnSpc>
                <a:spcPct val="122000"/>
              </a:lnSpc>
              <a:spcBef>
                <a:spcPts val="0"/>
              </a:spcBef>
            </a:pPr>
            <a:r>
              <a:rPr lang="en-US" sz="2400">
                <a:solidFill>
                  <a:srgbClr val="FFFF00"/>
                </a:solidFill>
              </a:rPr>
              <a:t>Reduction / enunciation</a:t>
            </a:r>
          </a:p>
          <a:p>
            <a:pPr>
              <a:lnSpc>
                <a:spcPct val="122000"/>
              </a:lnSpc>
              <a:spcBef>
                <a:spcPts val="0"/>
              </a:spcBef>
            </a:pPr>
            <a:r>
              <a:rPr lang="en-US" sz="2400"/>
              <a:t>Nasalization</a:t>
            </a:r>
          </a:p>
          <a:p>
            <a:pPr>
              <a:lnSpc>
                <a:spcPct val="122000"/>
              </a:lnSpc>
              <a:spcBef>
                <a:spcPts val="0"/>
              </a:spcBef>
            </a:pPr>
            <a:r>
              <a:rPr lang="en-US" sz="2400"/>
              <a:t>Phonation type</a:t>
            </a:r>
            <a:r>
              <a:rPr lang="en-US" sz="2400" dirty="0"/>
              <a:t>: creaky / breathy </a:t>
            </a:r>
            <a:r>
              <a:rPr lang="en-US" sz="2400"/>
              <a:t>/ falsetto …</a:t>
            </a:r>
            <a:endParaRPr lang="en-US" sz="2400" dirty="0"/>
          </a:p>
          <a:p>
            <a:pPr>
              <a:lnSpc>
                <a:spcPct val="122000"/>
              </a:lnSpc>
              <a:spcBef>
                <a:spcPts val="450"/>
              </a:spcBef>
            </a:pPr>
            <a:r>
              <a:rPr lang="en-US" sz="2400"/>
              <a:t>Voicing presence, periodicity</a:t>
            </a:r>
          </a:p>
          <a:p>
            <a:pPr>
              <a:lnSpc>
                <a:spcPct val="122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22000"/>
              </a:lnSpc>
              <a:spcBef>
                <a:spcPts val="0"/>
              </a:spcBef>
            </a:pPr>
            <a:r>
              <a:rPr lang="en-US" sz="2400" dirty="0"/>
              <a:t>Thousands of derived features </a:t>
            </a:r>
          </a:p>
        </p:txBody>
      </p:sp>
    </p:spTree>
    <p:extLst>
      <p:ext uri="{BB962C8B-B14F-4D97-AF65-F5344CB8AC3E}">
        <p14:creationId xmlns:p14="http://schemas.microsoft.com/office/powerpoint/2010/main" val="3593086303"/>
      </p:ext>
    </p:extLst>
  </p:cSld>
  <p:clrMapOvr>
    <a:masterClrMapping/>
  </p:clrMapOvr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49231</TotalTime>
  <Words>1332</Words>
  <Application>Microsoft Office PowerPoint</Application>
  <PresentationFormat>On-screen Show (4:3)</PresentationFormat>
  <Paragraphs>211</Paragraphs>
  <Slides>19</Slides>
  <Notes>18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Roboto</vt:lpstr>
      <vt:lpstr>Mountain Top</vt:lpstr>
      <vt:lpstr>PowerPoint Presentation</vt:lpstr>
      <vt:lpstr>Prosody is … </vt:lpstr>
      <vt:lpstr>Prosody is … </vt:lpstr>
      <vt:lpstr>Percept   Articulation   Measure </vt:lpstr>
      <vt:lpstr>PowerPoint Presentation</vt:lpstr>
      <vt:lpstr>PowerPoint Presentation</vt:lpstr>
      <vt:lpstr>PowerPoint Presentation</vt:lpstr>
      <vt:lpstr>PowerPoint Presentation</vt:lpstr>
      <vt:lpstr>Prosody is … </vt:lpstr>
      <vt:lpstr>Reduction</vt:lpstr>
      <vt:lpstr>Reduction</vt:lpstr>
      <vt:lpstr>Prosody is … </vt:lpstr>
      <vt:lpstr>Prosody is … </vt:lpstr>
      <vt:lpstr>Reduction</vt:lpstr>
      <vt:lpstr>Prosody is … </vt:lpstr>
      <vt:lpstr>Contents </vt:lpstr>
      <vt:lpstr>Contents </vt:lpstr>
      <vt:lpstr>PowerPoint Presentation</vt:lpstr>
      <vt:lpstr>Speech Production:  Cognitive and muscular actions</vt:lpstr>
    </vt:vector>
  </TitlesOfParts>
  <Company>Univ. of Tokyo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Systems Group</dc:title>
  <dc:creator>Sanpo Lab</dc:creator>
  <cp:lastModifiedBy>Ward, Nigel G.</cp:lastModifiedBy>
  <cp:revision>3936</cp:revision>
  <cp:lastPrinted>2021-06-24T21:22:15Z</cp:lastPrinted>
  <dcterms:created xsi:type="dcterms:W3CDTF">2002-10-17T07:23:49Z</dcterms:created>
  <dcterms:modified xsi:type="dcterms:W3CDTF">2022-10-04T01:57:05Z</dcterms:modified>
</cp:coreProperties>
</file>