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1053" r:id="rId2"/>
    <p:sldId id="2100" r:id="rId3"/>
    <p:sldId id="2117" r:id="rId4"/>
    <p:sldId id="2118" r:id="rId5"/>
    <p:sldId id="2119" r:id="rId6"/>
    <p:sldId id="2120" r:id="rId7"/>
    <p:sldId id="2121" r:id="rId8"/>
    <p:sldId id="2122" r:id="rId9"/>
    <p:sldId id="2105" r:id="rId10"/>
    <p:sldId id="2114" r:id="rId11"/>
    <p:sldId id="2099" r:id="rId12"/>
    <p:sldId id="2101" r:id="rId13"/>
    <p:sldId id="2115" r:id="rId14"/>
    <p:sldId id="2116" r:id="rId15"/>
    <p:sldId id="2106" r:id="rId16"/>
    <p:sldId id="2104" r:id="rId17"/>
  </p:sldIdLst>
  <p:sldSz cx="9144000" cy="6858000" type="screen4x3"/>
  <p:notesSz cx="6858000" cy="92392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000000"/>
    <a:srgbClr val="CCCEDF"/>
    <a:srgbClr val="92D050"/>
    <a:srgbClr val="FFFFFF"/>
    <a:srgbClr val="05419E"/>
    <a:srgbClr val="FFCCFF"/>
    <a:srgbClr val="0072BD"/>
    <a:srgbClr val="D95319"/>
    <a:srgbClr val="0135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33" autoAdjust="0"/>
    <p:restoredTop sz="48370" autoAdjust="0"/>
  </p:normalViewPr>
  <p:slideViewPr>
    <p:cSldViewPr snapToGrid="0">
      <p:cViewPr varScale="1">
        <p:scale>
          <a:sx n="47" d="100"/>
          <a:sy n="47" d="100"/>
        </p:scale>
        <p:origin x="1422" y="54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-10502"/>
    </p:cViewPr>
  </p:outlineViewPr>
  <p:notesTextViewPr>
    <p:cViewPr>
      <p:scale>
        <a:sx n="146" d="100"/>
        <a:sy n="146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938" y="62"/>
      </p:cViewPr>
      <p:guideLst>
        <p:guide orient="horz" pos="291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3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287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3" y="8777287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933D1E-80BE-444B-94DB-FA0AC1C459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2496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6" y="0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/>
          <a:lstStyle>
            <a:lvl1pPr algn="r">
              <a:defRPr sz="1200"/>
            </a:lvl1pPr>
          </a:lstStyle>
          <a:p>
            <a:fld id="{FB4605E5-09BA-467E-8D5F-790F7A9DC9D7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3738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42" tIns="45123" rIns="90242" bIns="451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388645"/>
            <a:ext cx="5486400" cy="4157663"/>
          </a:xfrm>
          <a:prstGeom prst="rect">
            <a:avLst/>
          </a:prstGeom>
        </p:spPr>
        <p:txBody>
          <a:bodyPr vert="horz" lIns="90242" tIns="45123" rIns="90242" bIns="4512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683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6" y="8775683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 anchor="b"/>
          <a:lstStyle>
            <a:lvl1pPr algn="r">
              <a:defRPr sz="1200"/>
            </a:lvl1pPr>
          </a:lstStyle>
          <a:p>
            <a:fld id="{29BDAC53-7A3B-4047-838F-AC2D1EB755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60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Welcome to Video 8 of our series on prosody.  This video is for you, if either, 1) you want to get better at spotting prosody, or 2) if you want to get better at *producing* all the diverse elements of prosody.  Really, to do anything with prosody, it helps to have these basic skills.</a:t>
            </a:r>
          </a:p>
          <a:p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Most of these skills build on knowledge, so these exercises will be most useful if you’ve already listened to lectures 4, 6, and 7.  </a:t>
            </a:r>
          </a:p>
          <a:p>
            <a:endParaRPr lang="en-US"/>
          </a:p>
          <a:p>
            <a:r>
              <a:rPr lang="en-US"/>
              <a:t>Also, as a caveat, while the exercises here worked well in classroom settings; their utility in a video format is    unknown. But let’s give it a try. </a:t>
            </a:r>
          </a:p>
          <a:p>
            <a:endParaRPr lang="en-US"/>
          </a:p>
          <a:p>
            <a:r>
              <a:rPr lang="en-US"/>
              <a:t>[[application: if teaching, hearing detail in the speech of your students so you can give them directed feedback]]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956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/>
              <a:t>… so that for every clip, I can remember to listen for everything.</a:t>
            </a:r>
          </a:p>
          <a:p>
            <a:r>
              <a:rPr lang="en-US"/>
              <a:t>Fourth, I discussed them with someone.  [Rafael story]</a:t>
            </a:r>
          </a:p>
          <a:p>
            <a:pPr marL="0" indent="0">
              <a:buFontTx/>
              <a:buNone/>
            </a:pPr>
            <a:endParaRPr lang="en-US"/>
          </a:p>
          <a:p>
            <a:pPr marL="0" indent="0">
              <a:buFontTx/>
              <a:buNone/>
            </a:pPr>
            <a:r>
              <a:rPr lang="en-US"/>
              <a:t>So, if we differed, don’t feel bad.  I don’t </a:t>
            </a:r>
            <a:r>
              <a:rPr lang="en-US">
                <a:sym typeface="Wingdings" panose="05000000000000000000" pitchFamily="2" charset="2"/>
              </a:rPr>
              <a:t>.   I’m sure that, i</a:t>
            </a:r>
            <a:r>
              <a:rPr lang="en-US"/>
              <a:t>f we could sit down together, and discuss our perceptions, after a while we’d better understand each other and start to converge.  You might try this with a friend, and see what they hear.  </a:t>
            </a:r>
          </a:p>
          <a:p>
            <a:pPr marL="0" indent="0">
              <a:buFontTx/>
              <a:buNone/>
            </a:pPr>
            <a:endParaRPr lang="en-US"/>
          </a:p>
          <a:p>
            <a:r>
              <a:rPr lang="en-US"/>
              <a:t>And, a friend will definitately help for the next set of exercises. [next]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D538B5-ABD2-4748-AA58-1416D5A1FD4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0025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[explain]</a:t>
            </a:r>
          </a:p>
          <a:p>
            <a:r>
              <a:rPr lang="en-US"/>
              <a:t>[dramatic pause for them to try]</a:t>
            </a:r>
          </a:p>
          <a:p>
            <a:r>
              <a:rPr lang="en-US"/>
              <a:t>Was it hard?</a:t>
            </a:r>
          </a:p>
          <a:p>
            <a:r>
              <a:rPr lang="en-US"/>
              <a:t>Let’s try something harder. [click]</a:t>
            </a:r>
          </a:p>
          <a:p>
            <a:r>
              <a:rPr lang="en-US"/>
              <a:t>[explain] </a:t>
            </a:r>
          </a:p>
          <a:p>
            <a:r>
              <a:rPr lang="en-US"/>
              <a:t>Were you able to modify just one, and not the other? It’s unnatural in terms of English.  Attaining full prosodic control is not easy!</a:t>
            </a:r>
          </a:p>
          <a:p>
            <a:r>
              <a:rPr lang="en-US"/>
              <a:t>Now, let’s try a different approach… repetition of unfamiliar sound objects.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633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>
                <a:effectLst/>
                <a:ea typeface="Calibri" panose="020F0502020204030204" pitchFamily="34" charset="0"/>
              </a:rPr>
              <a:t>These are chosen to be easy, from a phonologically simple language, and mostly babytalk examples.  But here we’re exercising Production *and* Perception, together.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2162175" algn="l"/>
              </a:tabLst>
            </a:pPr>
            <a:r>
              <a:rPr lang="en-US" sz="2000" i="0">
                <a:effectLst/>
                <a:ea typeface="Calibri" panose="020F0502020204030204" pitchFamily="34" charset="0"/>
              </a:rPr>
              <a:t>If you like, work in pairs, and critique each other. Or record your voice, then play it back. [click * 7]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2162175" algn="l"/>
              </a:tabLst>
            </a:pPr>
            <a:r>
              <a:rPr lang="en-US" sz="2000" i="0">
                <a:effectLst/>
                <a:ea typeface="Calibri" panose="020F0502020204030204" pitchFamily="34" charset="0"/>
              </a:rPr>
              <a:t>Okay, I hope that went well. Prosody is hard!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2162175" algn="l"/>
              </a:tabLst>
              <a:defRPr/>
            </a:pPr>
            <a:r>
              <a:rPr lang="en-US" sz="2000"/>
              <a:t>Well, that’s it for the exercises [next]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2162175" algn="l"/>
              </a:tabLst>
            </a:pPr>
            <a:endParaRPr lang="en-US" sz="2000" i="0">
              <a:effectLst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2162175" algn="l"/>
              </a:tabLst>
            </a:pPr>
            <a:endParaRPr lang="en-US" sz="2000" i="0">
              <a:effectLst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  <a:tab pos="914400" algn="l"/>
                <a:tab pos="1371600" algn="l"/>
                <a:tab pos="2162175" algn="l"/>
              </a:tabLst>
            </a:pPr>
            <a:r>
              <a:rPr lang="en-US" sz="2000" i="0">
                <a:effectLst/>
                <a:ea typeface="Calibri" panose="020F0502020204030204" pitchFamily="34" charset="0"/>
              </a:rPr>
              <a:t>[[comment: can do it as blind mimicry, or via recognizing and then reproducing the specific properties. 1)  the former is more like how kids do it; 2)   the latter will help you review the vocabulary we’ve seen]]</a:t>
            </a:r>
          </a:p>
          <a:p>
            <a:endParaRPr lang="en-US" sz="480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i="1">
                <a:effectLst/>
                <a:ea typeface="Calibri" panose="020F0502020204030204" pitchFamily="34" charset="0"/>
              </a:rPr>
              <a:t>[chodai-f, dakko-f, gambatte-f,    achichi-m, baibai-m, ii-na-m,   ne-ne-f,  yatta-f]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i="0">
                <a:effectLst/>
                <a:ea typeface="Calibri" panose="020F0502020204030204" pitchFamily="34" charset="0"/>
              </a:rPr>
              <a:t>((What was hard here?  Does that give you some ideas about language teaching? We’ll discuss this later.))</a:t>
            </a:r>
          </a:p>
          <a:p>
            <a:r>
              <a:rPr lang="en-US" sz="4800"/>
              <a:t>[[NB shadowing is unrealistic wit the video format.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503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/>
              <a:t>Okay, that’s it for the exercises [next] 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516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/>
              <a:t>I know some of these were hard,   and some of this was for very interesting reasons,</a:t>
            </a:r>
          </a:p>
          <a:p>
            <a:pPr marL="0" indent="0">
              <a:buNone/>
            </a:pPr>
            <a:r>
              <a:rPr lang="en-US" sz="1200"/>
              <a:t>which we’ll see in the next lecture, on pitch *perception*,  and other psychoacoustic issues.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002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083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prosody did </a:t>
            </a:r>
            <a:r>
              <a:rPr lang="en-US" dirty="0"/>
              <a:t>you hear</a:t>
            </a:r>
            <a:r>
              <a:rPr lang="en-US"/>
              <a:t>?  </a:t>
            </a:r>
          </a:p>
          <a:p>
            <a:endParaRPr lang="en-US"/>
          </a:p>
          <a:p>
            <a:r>
              <a:rPr lang="en-US"/>
              <a:t>Creaky voice is one of the topics of the next lecture: on voice quality.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30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Okay, we’ll start with a perception exercise.  Here are some clips of “good job” all from the same person.  How do they differ prosodically? [click]  Okay, that was A.  To give you some context, these were all taken from dialogs in which one student acted as a tutor, doing a sort of practice quiz with a student.  When they got an answer right, she praised them.  So, what do you hear in A? [click].  I heard some element of nasal voice.  There may be other things going on, prosodically.  You may also have noticed things like control and a  businesslike attitude ... But for purposes of this exercise, the social dimensinos are distractions.  Try to focus on these as just sound objects. </a:t>
            </a:r>
          </a:p>
          <a:p>
            <a:r>
              <a:rPr lang="en-US"/>
              <a:t>Okay, now I’m going to play B through F, and you can note down your observations. Feel free to play them all a couple of times.  Headphones may help.  After that, I’ll reveal my own perceptions, and you can see how well we agree.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641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about A again? [click] Pretty middle-of-the road on all scales.  </a:t>
            </a:r>
          </a:p>
          <a:p>
            <a:r>
              <a:rPr lang="en-US"/>
              <a:t>It seemed nasal when I first listened, but on comparison with the others, it seems averagely nasal for this speaker.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656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about B? [click]  I hear [click]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93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about C? [click] I hear [click]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5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about D?  [click] …  I hear [click]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372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Now E  [click]   I hear [click]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Finally F.  [click]  To be honest, again this is middle-of-the-road. At least to my ear.  Maybe you noticed something I didn’t [next]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032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/>
              <a:t>There is certainly an element of subjectivity … perhaps you really hear things differently, or perhaps we have different ideas of what “breathy” means. </a:t>
            </a:r>
          </a:p>
          <a:p>
            <a:pPr marL="0" indent="0">
              <a:buFontTx/>
              <a:buNone/>
            </a:pPr>
            <a:r>
              <a:rPr lang="en-US"/>
              <a:t>I must confess that I had some advantages here</a:t>
            </a:r>
          </a:p>
          <a:p>
            <a:pPr marL="171450" indent="-171450">
              <a:buFontTx/>
              <a:buChar char="-"/>
            </a:pPr>
            <a:r>
              <a:rPr lang="en-US"/>
              <a:t>First, I have these clips on my computer, so I can play them repeatedly.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/>
              <a:t>Second, I looked at them in Praat, so I could “see” the sound, not just hear it. </a:t>
            </a:r>
          </a:p>
          <a:p>
            <a:pPr marL="171450" indent="-171450">
              <a:buFontTx/>
              <a:buChar char="-"/>
            </a:pPr>
            <a:r>
              <a:rPr lang="en-US"/>
              <a:t>Third, I looked at the list from the previous lecture [next]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64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5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51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1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136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0163E5B-82AC-4787-8415-FF8699C5043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2B880-C0BB-44C1-8AC9-C51D04CF0B1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49918-BC7F-40D9-B22C-9B0F7F46F27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C2852-C21C-48FF-9C48-C01BA854C3FA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52627-1FD7-48DC-86B7-26D5D43A9FB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8DB14-8A3B-429B-8D6E-A3AEE008E29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1ADF1-CA16-4DE1-8D9D-033EB25882D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52331-BE03-47D8-BAD0-F6BC65B8D60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7B694-A21E-413D-8924-E0177E7DDEE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FA49D-4BB6-4723-AE15-752136DEE38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ABE7A-140D-4652-9E1D-56A5B212939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ja-JP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ja-JP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5E2AF24-5323-4747-B67F-38D0FF57F09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media" Target="../media/media11.wav"/><Relationship Id="rId13" Type="http://schemas.openxmlformats.org/officeDocument/2006/relationships/audio" Target="../media/media13.wav"/><Relationship Id="rId3" Type="http://schemas.openxmlformats.org/officeDocument/2006/relationships/audio" Target="NULL" TargetMode="External"/><Relationship Id="rId7" Type="http://schemas.openxmlformats.org/officeDocument/2006/relationships/audio" Target="../media/media10.wav"/><Relationship Id="rId12" Type="http://schemas.microsoft.com/office/2007/relationships/media" Target="../media/media13.wav"/><Relationship Id="rId2" Type="http://schemas.openxmlformats.org/officeDocument/2006/relationships/audio" Target="../media/media7.wav"/><Relationship Id="rId16" Type="http://schemas.openxmlformats.org/officeDocument/2006/relationships/image" Target="../media/image4.png"/><Relationship Id="rId1" Type="http://schemas.microsoft.com/office/2007/relationships/media" Target="../media/media7.wav"/><Relationship Id="rId6" Type="http://schemas.microsoft.com/office/2007/relationships/media" Target="../media/media10.wav"/><Relationship Id="rId11" Type="http://schemas.openxmlformats.org/officeDocument/2006/relationships/audio" Target="../media/media12.wav"/><Relationship Id="rId5" Type="http://schemas.microsoft.com/office/2007/relationships/media" Target="../media/media9.wav"/><Relationship Id="rId15" Type="http://schemas.openxmlformats.org/officeDocument/2006/relationships/notesSlide" Target="../notesSlides/notesSlide12.xml"/><Relationship Id="rId10" Type="http://schemas.microsoft.com/office/2007/relationships/media" Target="../media/media12.wav"/><Relationship Id="rId4" Type="http://schemas.microsoft.com/office/2007/relationships/media" Target="../media/media8.wav"/><Relationship Id="rId9" Type="http://schemas.openxmlformats.org/officeDocument/2006/relationships/audio" Target="../media/media11.wav"/><Relationship Id="rId1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wav"/><Relationship Id="rId13" Type="http://schemas.openxmlformats.org/officeDocument/2006/relationships/slideLayout" Target="../slideLayouts/slideLayout2.xml"/><Relationship Id="rId3" Type="http://schemas.microsoft.com/office/2007/relationships/media" Target="../media/media2.wav"/><Relationship Id="rId7" Type="http://schemas.microsoft.com/office/2007/relationships/media" Target="../media/media4.wav"/><Relationship Id="rId12" Type="http://schemas.openxmlformats.org/officeDocument/2006/relationships/audio" Target="../media/media6.wav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audio" Target="../media/media3.wav"/><Relationship Id="rId11" Type="http://schemas.microsoft.com/office/2007/relationships/media" Target="../media/media6.wav"/><Relationship Id="rId5" Type="http://schemas.microsoft.com/office/2007/relationships/media" Target="../media/media3.wav"/><Relationship Id="rId15" Type="http://schemas.openxmlformats.org/officeDocument/2006/relationships/image" Target="../media/image4.png"/><Relationship Id="rId10" Type="http://schemas.openxmlformats.org/officeDocument/2006/relationships/audio" Target="../media/media5.wav"/><Relationship Id="rId4" Type="http://schemas.openxmlformats.org/officeDocument/2006/relationships/audio" Target="../media/media2.wav"/><Relationship Id="rId9" Type="http://schemas.microsoft.com/office/2007/relationships/media" Target="../media/media5.wav"/><Relationship Id="rId1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1012" y="360010"/>
            <a:ext cx="7958061" cy="1904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5400" b="1" dirty="0"/>
              <a:t>Prosody </a:t>
            </a:r>
          </a:p>
          <a:p>
            <a:pPr>
              <a:lnSpc>
                <a:spcPct val="140000"/>
              </a:lnSpc>
            </a:pPr>
            <a:r>
              <a:rPr lang="en-US" sz="3400" b="1"/>
              <a:t>Video 8: Exercises</a:t>
            </a:r>
            <a:endParaRPr lang="en-US" sz="3400" b="1" dirty="0"/>
          </a:p>
        </p:txBody>
      </p:sp>
      <p:sp>
        <p:nvSpPr>
          <p:cNvPr id="3" name="Rectangle 2"/>
          <p:cNvSpPr/>
          <p:nvPr/>
        </p:nvSpPr>
        <p:spPr>
          <a:xfrm>
            <a:off x="561012" y="4567071"/>
            <a:ext cx="529525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Tutorial presented at ACL 2021  </a:t>
            </a:r>
          </a:p>
        </p:txBody>
      </p:sp>
      <p:sp>
        <p:nvSpPr>
          <p:cNvPr id="9" name="Rectangle 8"/>
          <p:cNvSpPr/>
          <p:nvPr/>
        </p:nvSpPr>
        <p:spPr>
          <a:xfrm>
            <a:off x="581136" y="3429000"/>
            <a:ext cx="5173560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/>
              <a:t>Nigel G. Ward</a:t>
            </a:r>
            <a:r>
              <a:rPr lang="en-US"/>
              <a:t>, University </a:t>
            </a:r>
            <a:r>
              <a:rPr lang="en-US" dirty="0"/>
              <a:t>of Texas at </a:t>
            </a:r>
            <a:r>
              <a:rPr lang="en-US"/>
              <a:t>El Paso</a:t>
            </a:r>
          </a:p>
          <a:p>
            <a:pPr>
              <a:lnSpc>
                <a:spcPct val="150000"/>
              </a:lnSpc>
            </a:pPr>
            <a:r>
              <a:rPr lang="en-US" b="1"/>
              <a:t>Gina-Anne Levow</a:t>
            </a:r>
            <a:r>
              <a:rPr lang="en-US"/>
              <a:t>, University of Washington  </a:t>
            </a:r>
            <a:endParaRPr 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2AF9EC5A-B427-4A2A-BBEA-96A203DE6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710" y="2961189"/>
            <a:ext cx="2587765" cy="86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he University of Texas at El Paso - UTEP">
            <a:extLst>
              <a:ext uri="{FF2B5EF4-FFF2-40B4-BE49-F238E27FC236}">
                <a16:creationId xmlns:a16="http://schemas.microsoft.com/office/drawing/2014/main" id="{3AFF0749-B2A5-44EB-A417-5B7910A29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345" y="2961189"/>
            <a:ext cx="1044731" cy="79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l="24776" t="26124" r="37015" b="39263"/>
          <a:stretch/>
        </p:blipFill>
        <p:spPr>
          <a:xfrm>
            <a:off x="638679" y="5105831"/>
            <a:ext cx="3493827" cy="73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005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4879" y="225620"/>
            <a:ext cx="6172200" cy="857250"/>
          </a:xfrm>
        </p:spPr>
        <p:txBody>
          <a:bodyPr/>
          <a:lstStyle/>
          <a:p>
            <a:r>
              <a:rPr lang="en-US" dirty="0"/>
              <a:t>Prosody is 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8890" y="1290108"/>
            <a:ext cx="7954392" cy="4988142"/>
          </a:xfrm>
        </p:spPr>
        <p:txBody>
          <a:bodyPr/>
          <a:lstStyle/>
          <a:p>
            <a:pPr marL="0" indent="0">
              <a:lnSpc>
                <a:spcPct val="122000"/>
              </a:lnSpc>
              <a:buNone/>
            </a:pPr>
            <a:r>
              <a:rPr lang="en-US" sz="2800" dirty="0"/>
              <a:t>The musical aspects of speech</a:t>
            </a:r>
          </a:p>
          <a:p>
            <a:pPr>
              <a:lnSpc>
                <a:spcPct val="122000"/>
              </a:lnSpc>
            </a:pPr>
            <a:r>
              <a:rPr lang="en-US" sz="2400" dirty="0"/>
              <a:t>Pitch, loudness, timing, duration, and rate</a:t>
            </a:r>
          </a:p>
          <a:p>
            <a:pPr marL="0" indent="0">
              <a:lnSpc>
                <a:spcPct val="122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800" dirty="0"/>
              <a:t>and things that pattern with them: </a:t>
            </a:r>
          </a:p>
          <a:p>
            <a:pPr>
              <a:lnSpc>
                <a:spcPct val="122000"/>
              </a:lnSpc>
              <a:spcBef>
                <a:spcPts val="450"/>
              </a:spcBef>
            </a:pPr>
            <a:r>
              <a:rPr lang="en-US" sz="2400" dirty="0"/>
              <a:t>Voicing present (binary) or periodicity</a:t>
            </a:r>
          </a:p>
          <a:p>
            <a:pPr>
              <a:lnSpc>
                <a:spcPct val="122000"/>
              </a:lnSpc>
              <a:spcBef>
                <a:spcPts val="0"/>
              </a:spcBef>
            </a:pPr>
            <a:r>
              <a:rPr lang="en-US" sz="2400" dirty="0"/>
              <a:t>Phonation type: creaky / breathy / falsetto …</a:t>
            </a:r>
          </a:p>
          <a:p>
            <a:pPr>
              <a:lnSpc>
                <a:spcPct val="122000"/>
              </a:lnSpc>
              <a:spcBef>
                <a:spcPts val="0"/>
              </a:spcBef>
            </a:pPr>
            <a:r>
              <a:rPr lang="en-US" sz="2400" dirty="0"/>
              <a:t>Reduction / enunciation</a:t>
            </a:r>
          </a:p>
          <a:p>
            <a:pPr>
              <a:lnSpc>
                <a:spcPct val="122000"/>
              </a:lnSpc>
              <a:spcBef>
                <a:spcPts val="0"/>
              </a:spcBef>
            </a:pPr>
            <a:r>
              <a:rPr lang="en-US" sz="2400" dirty="0"/>
              <a:t>Nasalization</a:t>
            </a:r>
          </a:p>
          <a:p>
            <a:pPr>
              <a:lnSpc>
                <a:spcPct val="122000"/>
              </a:lnSpc>
              <a:spcBef>
                <a:spcPts val="0"/>
              </a:spcBef>
            </a:pPr>
            <a:endParaRPr lang="en-US" sz="2400" dirty="0"/>
          </a:p>
          <a:p>
            <a:pPr>
              <a:lnSpc>
                <a:spcPct val="122000"/>
              </a:lnSpc>
              <a:spcBef>
                <a:spcPts val="0"/>
              </a:spcBef>
            </a:pPr>
            <a:r>
              <a:rPr lang="en-US" sz="2400" dirty="0"/>
              <a:t>Thousands of derived features </a:t>
            </a:r>
          </a:p>
        </p:txBody>
      </p:sp>
    </p:spTree>
    <p:extLst>
      <p:ext uri="{BB962C8B-B14F-4D97-AF65-F5344CB8AC3E}">
        <p14:creationId xmlns:p14="http://schemas.microsoft.com/office/powerpoint/2010/main" val="4291825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96"/>
            <a:ext cx="8229600" cy="1143000"/>
          </a:xfrm>
        </p:spPr>
        <p:txBody>
          <a:bodyPr/>
          <a:lstStyle/>
          <a:p>
            <a:pPr algn="l"/>
            <a:r>
              <a:rPr lang="en-US"/>
              <a:t>Production Exercise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023336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/>
              <a:t>Say “</a:t>
            </a:r>
            <a:r>
              <a:rPr lang="en-US" sz="2400" i="1"/>
              <a:t>Why </a:t>
            </a:r>
            <a:r>
              <a:rPr lang="en-US" sz="2400" i="1" dirty="0"/>
              <a:t>don’t you come </a:t>
            </a:r>
            <a:r>
              <a:rPr lang="en-US" sz="2400" i="1"/>
              <a:t>along?” </a:t>
            </a:r>
            <a:r>
              <a:rPr lang="en-US" sz="2400"/>
              <a:t>varying the: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000"/>
              <a:t>Pitch height: high / low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000"/>
              <a:t>Pitch </a:t>
            </a:r>
            <a:r>
              <a:rPr lang="en-US" sz="2000" dirty="0"/>
              <a:t>range: monotone / expressive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000" dirty="0"/>
              <a:t>Pitch slope: rising / falling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000" dirty="0"/>
              <a:t>Intensity: loud / quiet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000" dirty="0"/>
              <a:t>Rate: slow / fast 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000" dirty="0"/>
              <a:t>Articulation: enunciated / reduced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000"/>
              <a:t>Voicing: modal / creaky </a:t>
            </a:r>
            <a:r>
              <a:rPr lang="en-US" sz="2000" dirty="0"/>
              <a:t>/ breathy / falsetto / harmonic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000" dirty="0"/>
              <a:t>Nasal / purely oral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5280621"/>
            <a:ext cx="8229600" cy="685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sz="2400" kern="0"/>
              <a:t>Time permitting, now apply each to </a:t>
            </a:r>
            <a:r>
              <a:rPr lang="en-US" sz="2400" u="sng" kern="0" dirty="0"/>
              <a:t>just one</a:t>
            </a:r>
            <a:r>
              <a:rPr lang="en-US" sz="2400" kern="0" dirty="0"/>
              <a:t> of the words.</a:t>
            </a:r>
          </a:p>
        </p:txBody>
      </p:sp>
    </p:spTree>
    <p:extLst>
      <p:ext uri="{BB962C8B-B14F-4D97-AF65-F5344CB8AC3E}">
        <p14:creationId xmlns:p14="http://schemas.microsoft.com/office/powerpoint/2010/main" val="412431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hodai-f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1188757" y="2682219"/>
            <a:ext cx="609600" cy="609600"/>
          </a:xfrm>
          <a:prstGeom prst="rect">
            <a:avLst/>
          </a:prstGeom>
        </p:spPr>
      </p:pic>
      <p:pic>
        <p:nvPicPr>
          <p:cNvPr id="5" name="dakko-f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4">
                  <p14:trim st="362"/>
                </p14:media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2468903" y="2682219"/>
            <a:ext cx="609600" cy="609600"/>
          </a:xfrm>
          <a:prstGeom prst="rect">
            <a:avLst/>
          </a:prstGeom>
        </p:spPr>
      </p:pic>
      <p:pic>
        <p:nvPicPr>
          <p:cNvPr id="6" name="gambatte-f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5">
                  <p14:trim st="902"/>
                </p14:media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3762301" y="2682219"/>
            <a:ext cx="609600" cy="609600"/>
          </a:xfrm>
          <a:prstGeom prst="rect">
            <a:avLst/>
          </a:prstGeom>
        </p:spPr>
      </p:pic>
      <p:pic>
        <p:nvPicPr>
          <p:cNvPr id="7" name="achichi-m">
            <a:hlinkClick r:id="" action="ppaction://media"/>
          </p:cNvPr>
          <p:cNvPicPr>
            <a:picLocks noChangeAspect="1"/>
          </p:cNvPicPr>
          <p:nvPr>
            <a:audioFile r:link="rId7"/>
            <p:extLst>
              <p:ext uri="{DAA4B4D4-6D71-4841-9C94-3DE7FCFB9230}">
                <p14:media xmlns:p14="http://schemas.microsoft.com/office/powerpoint/2010/main" r:embed="rId6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4280067" y="4637555"/>
            <a:ext cx="609600" cy="609600"/>
          </a:xfrm>
          <a:prstGeom prst="rect">
            <a:avLst/>
          </a:prstGeom>
        </p:spPr>
      </p:pic>
      <p:pic>
        <p:nvPicPr>
          <p:cNvPr id="8" name="baibai-m">
            <a:hlinkClick r:id="" action="ppaction://media"/>
          </p:cNvPr>
          <p:cNvPicPr>
            <a:picLocks noChangeAspect="1"/>
          </p:cNvPicPr>
          <p:nvPr>
            <a:audioFile r:link="rId9"/>
            <p:extLst>
              <p:ext uri="{DAA4B4D4-6D71-4841-9C94-3DE7FCFB9230}">
                <p14:media xmlns:p14="http://schemas.microsoft.com/office/powerpoint/2010/main" r:embed="rId8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5048197" y="2682219"/>
            <a:ext cx="609600" cy="609600"/>
          </a:xfrm>
          <a:prstGeom prst="rect">
            <a:avLst/>
          </a:prstGeom>
        </p:spPr>
      </p:pic>
      <p:pic>
        <p:nvPicPr>
          <p:cNvPr id="9" name="ne-ne-f">
            <a:hlinkClick r:id="" action="ppaction://media"/>
          </p:cNvPr>
          <p:cNvPicPr>
            <a:picLocks noChangeAspect="1"/>
          </p:cNvPicPr>
          <p:nvPr>
            <a:audioFile r:link="rId11"/>
            <p:extLst>
              <p:ext uri="{DAA4B4D4-6D71-4841-9C94-3DE7FCFB9230}">
                <p14:media xmlns:p14="http://schemas.microsoft.com/office/powerpoint/2010/main" r:embed="rId10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1132185" y="4637555"/>
            <a:ext cx="609600" cy="609600"/>
          </a:xfrm>
          <a:prstGeom prst="rect">
            <a:avLst/>
          </a:prstGeom>
        </p:spPr>
      </p:pic>
      <p:pic>
        <p:nvPicPr>
          <p:cNvPr id="10" name="yatta-f">
            <a:hlinkClick r:id="" action="ppaction://media"/>
          </p:cNvPr>
          <p:cNvPicPr>
            <a:picLocks noChangeAspect="1"/>
          </p:cNvPicPr>
          <p:nvPr>
            <a:audioFile r:link="rId13"/>
            <p:extLst>
              <p:ext uri="{DAA4B4D4-6D71-4841-9C94-3DE7FCFB9230}">
                <p14:media xmlns:p14="http://schemas.microsoft.com/office/powerpoint/2010/main" r:embed="rId12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2706126" y="4637555"/>
            <a:ext cx="609600" cy="6096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196734" y="3337561"/>
            <a:ext cx="4352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1                  2                   3                   4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96734" y="5257780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5                       6                      </a:t>
            </a:r>
            <a:r>
              <a:rPr lang="en-US" dirty="0"/>
              <a:t>7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DEFDC99F-3E31-2B2B-4E19-8B936B100177}"/>
              </a:ext>
            </a:extLst>
          </p:cNvPr>
          <p:cNvSpPr txBox="1">
            <a:spLocks/>
          </p:cNvSpPr>
          <p:nvPr/>
        </p:nvSpPr>
        <p:spPr bwMode="auto">
          <a:xfrm>
            <a:off x="457200" y="13719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9pPr>
          </a:lstStyle>
          <a:p>
            <a:pPr algn="l"/>
            <a:r>
              <a:rPr lang="en-US" kern="0"/>
              <a:t>Integrated Exercise </a:t>
            </a:r>
            <a:endParaRPr lang="en-US" kern="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1A3153-9650-29DF-BD60-0B85799F88BF}"/>
              </a:ext>
            </a:extLst>
          </p:cNvPr>
          <p:cNvSpPr txBox="1"/>
          <p:nvPr/>
        </p:nvSpPr>
        <p:spPr>
          <a:xfrm>
            <a:off x="823001" y="1583732"/>
            <a:ext cx="3108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Repeat or shadow</a:t>
            </a:r>
          </a:p>
        </p:txBody>
      </p:sp>
    </p:spTree>
    <p:extLst>
      <p:ext uri="{BB962C8B-B14F-4D97-AF65-F5344CB8AC3E}">
        <p14:creationId xmlns:p14="http://schemas.microsoft.com/office/powerpoint/2010/main" val="24764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9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43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45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02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205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154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469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3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80000">
                <p:cTn id="3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80000">
                <p:cTn id="3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80000">
                <p:cTn id="3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80000">
                <p:cTn id="3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80000">
                <p:cTn id="3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3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EABD4-B531-4E15-B148-770C53D5B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65"/>
            <a:ext cx="3889717" cy="1077468"/>
          </a:xfrm>
        </p:spPr>
        <p:txBody>
          <a:bodyPr/>
          <a:lstStyle/>
          <a:p>
            <a:pPr algn="l"/>
            <a:r>
              <a:rPr lang="en-US" dirty="0"/>
              <a:t>Contents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5E204D-3005-4944-A3BC-5B72E8B9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26" y="1282801"/>
            <a:ext cx="6400754" cy="4062167"/>
          </a:xfrm>
        </p:spPr>
        <p:txBody>
          <a:bodyPr numCol="1"/>
          <a:lstStyle/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Introduction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Production, Perception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Classic Ling. Prosody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Technology 1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Para. &amp; </a:t>
            </a:r>
            <a:r>
              <a:rPr lang="en-US" sz="2800" kern="1200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Prag</a:t>
            </a: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. Functions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Speech Synthesis and Dialog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Perspectives</a:t>
            </a:r>
          </a:p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endParaRPr lang="en-US" sz="4000" dirty="0"/>
          </a:p>
        </p:txBody>
      </p:sp>
      <p:pic>
        <p:nvPicPr>
          <p:cNvPr id="1028" name="Picture 4" descr="Background, Seamless, Repetition, Pattern, Design">
            <a:extLst>
              <a:ext uri="{FF2B5EF4-FFF2-40B4-BE49-F238E27FC236}">
                <a16:creationId xmlns:a16="http://schemas.microsoft.com/office/drawing/2014/main" id="{AEA75B64-C9CD-4397-93B5-71B0047034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86" b="41718"/>
          <a:stretch/>
        </p:blipFill>
        <p:spPr bwMode="auto">
          <a:xfrm>
            <a:off x="0" y="6007318"/>
            <a:ext cx="9144000" cy="90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Left Brace 6"/>
          <p:cNvSpPr/>
          <p:nvPr/>
        </p:nvSpPr>
        <p:spPr bwMode="auto">
          <a:xfrm>
            <a:off x="5022165" y="1686837"/>
            <a:ext cx="267287" cy="2900520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89452" y="1569519"/>
            <a:ext cx="4572000" cy="365574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4:  Pitch Production </a:t>
            </a:r>
          </a:p>
          <a:p>
            <a:pPr>
              <a:lnSpc>
                <a:spcPct val="140000"/>
              </a:lnSpc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5:  Pitch and F0</a:t>
            </a:r>
          </a:p>
          <a:p>
            <a:pPr>
              <a:lnSpc>
                <a:spcPct val="140000"/>
              </a:lnSpc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6</a:t>
            </a:r>
            <a:r>
              <a:rPr lang="en-US" sz="280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.  Loudness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, Timing, etc.</a:t>
            </a:r>
          </a:p>
          <a:p>
            <a:pPr>
              <a:lnSpc>
                <a:spcPct val="140000"/>
              </a:lnSpc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7</a:t>
            </a:r>
            <a:r>
              <a:rPr lang="en-US" sz="280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:  Phonation Types</a:t>
            </a:r>
            <a:endParaRPr lang="en-US" sz="2800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140000"/>
              </a:lnSpc>
            </a:pPr>
            <a:r>
              <a:rPr lang="en-US" sz="28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8:  Exercises</a:t>
            </a:r>
          </a:p>
          <a:p>
            <a:pPr>
              <a:lnSpc>
                <a:spcPct val="140000"/>
              </a:lnSpc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9</a:t>
            </a:r>
            <a:r>
              <a:rPr lang="en-US" sz="280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:  Psychoacoustics</a:t>
            </a:r>
            <a:endParaRPr lang="en-US" sz="2800" dirty="0">
              <a:solidFill>
                <a:schemeClr val="tx1">
                  <a:lumMod val="65000"/>
                </a:schemeClr>
              </a:solidFill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4346917" y="2293034"/>
            <a:ext cx="675248" cy="8440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504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6"/>
    </mc:Choice>
    <mc:Fallback xmlns="">
      <p:transition spd="slow" advTm="2236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EABD4-B531-4E15-B148-770C53D5B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65"/>
            <a:ext cx="3889717" cy="1077468"/>
          </a:xfrm>
        </p:spPr>
        <p:txBody>
          <a:bodyPr/>
          <a:lstStyle/>
          <a:p>
            <a:pPr algn="l"/>
            <a:r>
              <a:rPr lang="en-US" dirty="0"/>
              <a:t>Contents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5E204D-3005-4944-A3BC-5B72E8B9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26" y="1282801"/>
            <a:ext cx="6400754" cy="4062167"/>
          </a:xfrm>
        </p:spPr>
        <p:txBody>
          <a:bodyPr numCol="1"/>
          <a:lstStyle/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Introduction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Production, Perception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Classic Ling. Prosody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Technology 1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Para. &amp; </a:t>
            </a:r>
            <a:r>
              <a:rPr lang="en-US" sz="2800" kern="1200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Prag</a:t>
            </a: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. Functions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Speech Synthesis and Dialog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Perspectives</a:t>
            </a:r>
          </a:p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endParaRPr lang="en-US" sz="4000" dirty="0"/>
          </a:p>
        </p:txBody>
      </p:sp>
      <p:pic>
        <p:nvPicPr>
          <p:cNvPr id="1028" name="Picture 4" descr="Background, Seamless, Repetition, Pattern, Design">
            <a:extLst>
              <a:ext uri="{FF2B5EF4-FFF2-40B4-BE49-F238E27FC236}">
                <a16:creationId xmlns:a16="http://schemas.microsoft.com/office/drawing/2014/main" id="{AEA75B64-C9CD-4397-93B5-71B0047034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86" b="41718"/>
          <a:stretch/>
        </p:blipFill>
        <p:spPr bwMode="auto">
          <a:xfrm>
            <a:off x="0" y="6007318"/>
            <a:ext cx="9144000" cy="90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Left Brace 6"/>
          <p:cNvSpPr/>
          <p:nvPr/>
        </p:nvSpPr>
        <p:spPr bwMode="auto">
          <a:xfrm>
            <a:off x="5022165" y="1686837"/>
            <a:ext cx="267287" cy="2900520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89452" y="1569519"/>
            <a:ext cx="4572000" cy="371178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4:  Pitch Production </a:t>
            </a:r>
          </a:p>
          <a:p>
            <a:pPr>
              <a:lnSpc>
                <a:spcPct val="140000"/>
              </a:lnSpc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5:  Pitch and F0</a:t>
            </a:r>
          </a:p>
          <a:p>
            <a:pPr>
              <a:lnSpc>
                <a:spcPct val="140000"/>
              </a:lnSpc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6</a:t>
            </a:r>
            <a:r>
              <a:rPr lang="en-US" sz="280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.  Loudness</a:t>
            </a:r>
            <a:r>
              <a:rPr lang="en-US" sz="28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, Timing, etc.</a:t>
            </a:r>
          </a:p>
          <a:p>
            <a:pPr>
              <a:lnSpc>
                <a:spcPct val="140000"/>
              </a:lnSpc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7</a:t>
            </a:r>
            <a:r>
              <a:rPr lang="en-US" sz="280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:  Phonation Types</a:t>
            </a:r>
            <a:endParaRPr lang="en-US" sz="2800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140000"/>
              </a:lnSpc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8:  Exercises</a:t>
            </a:r>
          </a:p>
          <a:p>
            <a:pPr>
              <a:lnSpc>
                <a:spcPct val="140000"/>
              </a:lnSpc>
            </a:pPr>
            <a:r>
              <a:rPr lang="en-US" sz="28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9</a:t>
            </a:r>
            <a:r>
              <a:rPr lang="en-US" sz="280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:  Psychoacoustics</a:t>
            </a:r>
            <a:endParaRPr lang="en-US" sz="2800" dirty="0">
              <a:solidFill>
                <a:srgbClr val="FFFF00"/>
              </a:solidFill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4346917" y="2293034"/>
            <a:ext cx="675248" cy="8440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4873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6"/>
    </mc:Choice>
    <mc:Fallback xmlns="">
      <p:transition spd="slow" advTm="2236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BA16D-3455-CEC0-382E-CA6A94260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9716E-5F8D-F8EB-DA59-CA324A1EC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15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B243D77-8890-79B5-D498-B841FCEA0271}"/>
              </a:ext>
            </a:extLst>
          </p:cNvPr>
          <p:cNvSpPr txBox="1"/>
          <p:nvPr/>
        </p:nvSpPr>
        <p:spPr>
          <a:xfrm>
            <a:off x="2354620" y="1406933"/>
            <a:ext cx="5760657" cy="134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/>
              <a:t>	</a:t>
            </a:r>
            <a:r>
              <a:rPr lang="en-US" sz="2400" i="1"/>
              <a:t>ii naa</a:t>
            </a:r>
            <a:endParaRPr lang="en-US" sz="2400"/>
          </a:p>
          <a:p>
            <a:pPr>
              <a:lnSpc>
                <a:spcPct val="150000"/>
              </a:lnSpc>
            </a:pPr>
            <a:r>
              <a:rPr lang="en-US" sz="2400"/>
              <a:t>What did you perceive?</a:t>
            </a:r>
            <a:endParaRPr lang="en-US" sz="2400" dirty="0"/>
          </a:p>
          <a:p>
            <a:pPr>
              <a:lnSpc>
                <a:spcPct val="150000"/>
              </a:lnSpc>
            </a:pPr>
            <a:endParaRPr lang="en-US" sz="7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1C8906B-912B-F7C1-8265-24D5E5411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327"/>
            <a:ext cx="9144000" cy="8572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4400"/>
              <a:t>Perception Warm-up Exercise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4C6F27-98B0-3A78-45FC-582FBFD9C23F}"/>
              </a:ext>
            </a:extLst>
          </p:cNvPr>
          <p:cNvSpPr txBox="1"/>
          <p:nvPr/>
        </p:nvSpPr>
        <p:spPr>
          <a:xfrm>
            <a:off x="2354620" y="2953244"/>
            <a:ext cx="5760657" cy="3347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/>
              <a:t>I hear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/>
              <a:t>Pitch downstep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/>
              <a:t>Lengthening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/>
              <a:t>Nasalization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/>
              <a:t>Creaky voice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780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71F0-1434-4363-AA4F-DD750AA7C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216" y="137196"/>
            <a:ext cx="8229600" cy="1143000"/>
          </a:xfrm>
        </p:spPr>
        <p:txBody>
          <a:bodyPr/>
          <a:lstStyle/>
          <a:p>
            <a:pPr algn="l"/>
            <a:r>
              <a:rPr lang="en-US"/>
              <a:t>Perception Exercise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A37AB-6D15-42A7-9279-00DB8996A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6579" y="1415406"/>
            <a:ext cx="1644652" cy="154522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good job</a:t>
            </a:r>
            <a:endParaRPr lang="en-US" sz="24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/>
          </a:p>
        </p:txBody>
      </p:sp>
      <p:pic>
        <p:nvPicPr>
          <p:cNvPr id="4" name="good-job-creaky-elong">
            <a:hlinkClick r:id="" action="ppaction://media"/>
            <a:extLst>
              <a:ext uri="{FF2B5EF4-FFF2-40B4-BE49-F238E27FC236}">
                <a16:creationId xmlns:a16="http://schemas.microsoft.com/office/drawing/2014/main" id="{5F02ACBF-D29B-43FE-98B6-A7341E37F66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5294825" y="2082138"/>
            <a:ext cx="609600" cy="609600"/>
          </a:xfrm>
          <a:prstGeom prst="rect">
            <a:avLst/>
          </a:prstGeom>
        </p:spPr>
      </p:pic>
      <p:pic>
        <p:nvPicPr>
          <p:cNvPr id="5" name="good-job-elongated">
            <a:hlinkClick r:id="" action="ppaction://media"/>
            <a:extLst>
              <a:ext uri="{FF2B5EF4-FFF2-40B4-BE49-F238E27FC236}">
                <a16:creationId xmlns:a16="http://schemas.microsoft.com/office/drawing/2014/main" id="{5BCC35BB-E1A5-4A48-BF9F-E5E8A6FB24C0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5262295" y="3173792"/>
            <a:ext cx="609600" cy="609600"/>
          </a:xfrm>
          <a:prstGeom prst="rect">
            <a:avLst/>
          </a:prstGeom>
        </p:spPr>
      </p:pic>
      <p:pic>
        <p:nvPicPr>
          <p:cNvPr id="6" name="good-job-enthusiastic">
            <a:hlinkClick r:id="" action="ppaction://media"/>
            <a:extLst>
              <a:ext uri="{FF2B5EF4-FFF2-40B4-BE49-F238E27FC236}">
                <a16:creationId xmlns:a16="http://schemas.microsoft.com/office/drawing/2014/main" id="{B1A7D4ED-E9BA-4654-B3EC-55AA2C9E71A0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1188757" y="3160998"/>
            <a:ext cx="609600" cy="609600"/>
          </a:xfrm>
          <a:prstGeom prst="rect">
            <a:avLst/>
          </a:prstGeom>
        </p:spPr>
      </p:pic>
      <p:pic>
        <p:nvPicPr>
          <p:cNvPr id="7" name="good-job-neutral">
            <a:hlinkClick r:id="" action="ppaction://media"/>
            <a:extLst>
              <a:ext uri="{FF2B5EF4-FFF2-40B4-BE49-F238E27FC236}">
                <a16:creationId xmlns:a16="http://schemas.microsoft.com/office/drawing/2014/main" id="{D1A90511-0C0D-4B72-8319-00C47C9F7849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1188757" y="2088681"/>
            <a:ext cx="609600" cy="609600"/>
          </a:xfrm>
          <a:prstGeom prst="rect">
            <a:avLst/>
          </a:prstGeom>
        </p:spPr>
      </p:pic>
      <p:pic>
        <p:nvPicPr>
          <p:cNvPr id="8" name="good-job-upturn">
            <a:hlinkClick r:id="" action="ppaction://media"/>
            <a:extLst>
              <a:ext uri="{FF2B5EF4-FFF2-40B4-BE49-F238E27FC236}">
                <a16:creationId xmlns:a16="http://schemas.microsoft.com/office/drawing/2014/main" id="{4E1EE4F1-5B20-4F8F-8DF1-F2A982CAB1A4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1188757" y="5288253"/>
            <a:ext cx="609600" cy="609600"/>
          </a:xfrm>
          <a:prstGeom prst="rect">
            <a:avLst/>
          </a:prstGeom>
        </p:spPr>
      </p:pic>
      <p:pic>
        <p:nvPicPr>
          <p:cNvPr id="9" name="good-job-vibrato">
            <a:hlinkClick r:id="" action="ppaction://media"/>
            <a:extLst>
              <a:ext uri="{FF2B5EF4-FFF2-40B4-BE49-F238E27FC236}">
                <a16:creationId xmlns:a16="http://schemas.microsoft.com/office/drawing/2014/main" id="{E76E408A-AA88-49F9-AB98-F31C95C995DB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1188757" y="4196090"/>
            <a:ext cx="609600" cy="6096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B056720-5F1A-475C-922F-666E77B27523}"/>
              </a:ext>
            </a:extLst>
          </p:cNvPr>
          <p:cNvSpPr txBox="1"/>
          <p:nvPr/>
        </p:nvSpPr>
        <p:spPr>
          <a:xfrm>
            <a:off x="710987" y="5341194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D</a:t>
            </a:r>
            <a:endParaRPr lang="en-US" sz="2400" dirty="0"/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C3F02251-5E29-4E76-9E60-B4E2AE7725CD}"/>
              </a:ext>
            </a:extLst>
          </p:cNvPr>
          <p:cNvSpPr txBox="1">
            <a:spLocks/>
          </p:cNvSpPr>
          <p:nvPr/>
        </p:nvSpPr>
        <p:spPr bwMode="auto">
          <a:xfrm>
            <a:off x="4700440" y="2158832"/>
            <a:ext cx="5618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sz="2400" kern="0"/>
              <a:t>E</a:t>
            </a:r>
            <a:endParaRPr lang="en-US" sz="2400" kern="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7CB787-7BDF-4329-A84C-D56784C92332}"/>
              </a:ext>
            </a:extLst>
          </p:cNvPr>
          <p:cNvSpPr txBox="1"/>
          <p:nvPr/>
        </p:nvSpPr>
        <p:spPr>
          <a:xfrm>
            <a:off x="691730" y="1415405"/>
            <a:ext cx="4289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Describe the differences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CB451D-B979-10CB-45A5-D45836A6F306}"/>
              </a:ext>
            </a:extLst>
          </p:cNvPr>
          <p:cNvSpPr txBox="1"/>
          <p:nvPr/>
        </p:nvSpPr>
        <p:spPr>
          <a:xfrm>
            <a:off x="4700440" y="3245800"/>
            <a:ext cx="325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F</a:t>
            </a:r>
            <a:endParaRPr lang="en-US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CB87A5A-09A4-BA75-0C4D-3FAD36707CD1}"/>
              </a:ext>
            </a:extLst>
          </p:cNvPr>
          <p:cNvSpPr txBox="1"/>
          <p:nvPr/>
        </p:nvSpPr>
        <p:spPr>
          <a:xfrm>
            <a:off x="698163" y="4251269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C</a:t>
            </a:r>
            <a:endParaRPr lang="en-US" sz="2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206151A-04A4-0B50-7820-A15AA126DE22}"/>
              </a:ext>
            </a:extLst>
          </p:cNvPr>
          <p:cNvSpPr txBox="1"/>
          <p:nvPr/>
        </p:nvSpPr>
        <p:spPr>
          <a:xfrm>
            <a:off x="697914" y="323307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B</a:t>
            </a:r>
            <a:endParaRPr lang="en-US" sz="2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F15497C-4B33-0867-E4E8-A4AF67585C98}"/>
              </a:ext>
            </a:extLst>
          </p:cNvPr>
          <p:cNvSpPr txBox="1"/>
          <p:nvPr/>
        </p:nvSpPr>
        <p:spPr>
          <a:xfrm>
            <a:off x="710987" y="220018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A</a:t>
            </a:r>
            <a:endParaRPr lang="en-US" sz="2400" dirty="0"/>
          </a:p>
        </p:txBody>
      </p:sp>
      <p:pic>
        <p:nvPicPr>
          <p:cNvPr id="20" name="good-job-neutral">
            <a:hlinkClick r:id="" action="ppaction://media"/>
            <a:extLst>
              <a:ext uri="{FF2B5EF4-FFF2-40B4-BE49-F238E27FC236}">
                <a16:creationId xmlns:a16="http://schemas.microsoft.com/office/drawing/2014/main" id="{98D80ED7-27AE-2DDB-C03F-6EE44E0B8811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2133852" y="207138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2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75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875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437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56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5" dur="45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5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80000">
                <p:cTn id="5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80000">
                <p:cTn id="5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80000">
                <p:cTn id="5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80000">
                <p:cTn id="6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80000">
                <p:cTn id="6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 showWhenStopped="0">
                <p:cTn id="6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</p:childTnLst>
        </p:cTn>
      </p:par>
    </p:tnLst>
    <p:bldLst>
      <p:bldP spid="10" grpId="0"/>
      <p:bldP spid="11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71F0-1434-4363-AA4F-DD750AA7C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216" y="137196"/>
            <a:ext cx="8229600" cy="1143000"/>
          </a:xfrm>
        </p:spPr>
        <p:txBody>
          <a:bodyPr/>
          <a:lstStyle/>
          <a:p>
            <a:pPr algn="l"/>
            <a:r>
              <a:rPr lang="en-US"/>
              <a:t>Perception Exercise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A37AB-6D15-42A7-9279-00DB8996A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6579" y="1415406"/>
            <a:ext cx="1644652" cy="154522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good job</a:t>
            </a:r>
            <a:endParaRPr lang="en-US" sz="24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/>
          </a:p>
        </p:txBody>
      </p:sp>
      <p:pic>
        <p:nvPicPr>
          <p:cNvPr id="7" name="good-job-neutral">
            <a:hlinkClick r:id="" action="ppaction://media"/>
            <a:extLst>
              <a:ext uri="{FF2B5EF4-FFF2-40B4-BE49-F238E27FC236}">
                <a16:creationId xmlns:a16="http://schemas.microsoft.com/office/drawing/2014/main" id="{D1A90511-0C0D-4B72-8319-00C47C9F784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88757" y="2088681"/>
            <a:ext cx="609600" cy="6096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47CB787-7BDF-4329-A84C-D56784C92332}"/>
              </a:ext>
            </a:extLst>
          </p:cNvPr>
          <p:cNvSpPr txBox="1"/>
          <p:nvPr/>
        </p:nvSpPr>
        <p:spPr>
          <a:xfrm>
            <a:off x="691730" y="1415405"/>
            <a:ext cx="4289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Describe the differences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F15497C-4B33-0867-E4E8-A4AF67585C98}"/>
              </a:ext>
            </a:extLst>
          </p:cNvPr>
          <p:cNvSpPr txBox="1"/>
          <p:nvPr/>
        </p:nvSpPr>
        <p:spPr>
          <a:xfrm>
            <a:off x="710987" y="220018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A</a:t>
            </a:r>
            <a:endParaRPr lang="en-US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77EF24-4A77-5E60-D0AC-0694438A52B8}"/>
              </a:ext>
            </a:extLst>
          </p:cNvPr>
          <p:cNvSpPr txBox="1"/>
          <p:nvPr/>
        </p:nvSpPr>
        <p:spPr>
          <a:xfrm>
            <a:off x="2503305" y="2661854"/>
            <a:ext cx="2895600" cy="1381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/>
              <a:t>fairly flat pitch 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/>
              <a:t>modal voice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2899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71F0-1434-4363-AA4F-DD750AA7C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216" y="137196"/>
            <a:ext cx="8229600" cy="1143000"/>
          </a:xfrm>
        </p:spPr>
        <p:txBody>
          <a:bodyPr/>
          <a:lstStyle/>
          <a:p>
            <a:pPr algn="l"/>
            <a:r>
              <a:rPr lang="en-US"/>
              <a:t>Perception Exercise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A37AB-6D15-42A7-9279-00DB8996A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6579" y="1415406"/>
            <a:ext cx="1644652" cy="154522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good job</a:t>
            </a:r>
            <a:endParaRPr lang="en-US" sz="24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/>
          </a:p>
        </p:txBody>
      </p:sp>
      <p:pic>
        <p:nvPicPr>
          <p:cNvPr id="6" name="good-job-enthusiastic">
            <a:hlinkClick r:id="" action="ppaction://media"/>
            <a:extLst>
              <a:ext uri="{FF2B5EF4-FFF2-40B4-BE49-F238E27FC236}">
                <a16:creationId xmlns:a16="http://schemas.microsoft.com/office/drawing/2014/main" id="{B1A7D4ED-E9BA-4654-B3EC-55AA2C9E71A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88757" y="3160998"/>
            <a:ext cx="609600" cy="6096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47CB787-7BDF-4329-A84C-D56784C92332}"/>
              </a:ext>
            </a:extLst>
          </p:cNvPr>
          <p:cNvSpPr txBox="1"/>
          <p:nvPr/>
        </p:nvSpPr>
        <p:spPr>
          <a:xfrm>
            <a:off x="691730" y="1415405"/>
            <a:ext cx="4289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Describe the differences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206151A-04A4-0B50-7820-A15AA126DE22}"/>
              </a:ext>
            </a:extLst>
          </p:cNvPr>
          <p:cNvSpPr txBox="1"/>
          <p:nvPr/>
        </p:nvSpPr>
        <p:spPr>
          <a:xfrm>
            <a:off x="697914" y="323307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B</a:t>
            </a:r>
            <a:endParaRPr lang="en-US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E63A01F-0522-6852-D65C-51DCC2A7DCB7}"/>
              </a:ext>
            </a:extLst>
          </p:cNvPr>
          <p:cNvSpPr txBox="1"/>
          <p:nvPr/>
        </p:nvSpPr>
        <p:spPr>
          <a:xfrm>
            <a:off x="2503304" y="2661854"/>
            <a:ext cx="4458969" cy="315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/>
              <a:t>longer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/>
              <a:t>louder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/>
              <a:t>higher in pitch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/>
              <a:t>wider pitch range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/>
              <a:t>pitch downstep 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/>
              <a:t>more harmonic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66020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71F0-1434-4363-AA4F-DD750AA7C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216" y="137196"/>
            <a:ext cx="8229600" cy="1143000"/>
          </a:xfrm>
        </p:spPr>
        <p:txBody>
          <a:bodyPr/>
          <a:lstStyle/>
          <a:p>
            <a:pPr algn="l"/>
            <a:r>
              <a:rPr lang="en-US"/>
              <a:t>Perception Exercise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A37AB-6D15-42A7-9279-00DB8996A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6579" y="1415406"/>
            <a:ext cx="1644652" cy="154522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good job</a:t>
            </a:r>
            <a:endParaRPr lang="en-US" sz="24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/>
          </a:p>
        </p:txBody>
      </p:sp>
      <p:pic>
        <p:nvPicPr>
          <p:cNvPr id="9" name="good-job-vibrato">
            <a:hlinkClick r:id="" action="ppaction://media"/>
            <a:extLst>
              <a:ext uri="{FF2B5EF4-FFF2-40B4-BE49-F238E27FC236}">
                <a16:creationId xmlns:a16="http://schemas.microsoft.com/office/drawing/2014/main" id="{E76E408A-AA88-49F9-AB98-F31C95C995D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88757" y="4196090"/>
            <a:ext cx="609600" cy="6096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47CB787-7BDF-4329-A84C-D56784C92332}"/>
              </a:ext>
            </a:extLst>
          </p:cNvPr>
          <p:cNvSpPr txBox="1"/>
          <p:nvPr/>
        </p:nvSpPr>
        <p:spPr>
          <a:xfrm>
            <a:off x="691730" y="1415405"/>
            <a:ext cx="4289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Describe the differences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CB87A5A-09A4-BA75-0C4D-3FAD36707CD1}"/>
              </a:ext>
            </a:extLst>
          </p:cNvPr>
          <p:cNvSpPr txBox="1"/>
          <p:nvPr/>
        </p:nvSpPr>
        <p:spPr>
          <a:xfrm>
            <a:off x="698163" y="4251269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C</a:t>
            </a:r>
            <a:endParaRPr lang="en-US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E124E72-5953-8BA4-9EFA-EBBC1E8A5AAF}"/>
              </a:ext>
            </a:extLst>
          </p:cNvPr>
          <p:cNvSpPr txBox="1"/>
          <p:nvPr/>
        </p:nvSpPr>
        <p:spPr>
          <a:xfrm>
            <a:off x="2503304" y="2661854"/>
            <a:ext cx="4458969" cy="1381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/>
              <a:t>longer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/>
              <a:t>vibrato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20170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75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71F0-1434-4363-AA4F-DD750AA7C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216" y="137196"/>
            <a:ext cx="8229600" cy="1143000"/>
          </a:xfrm>
        </p:spPr>
        <p:txBody>
          <a:bodyPr/>
          <a:lstStyle/>
          <a:p>
            <a:pPr algn="l"/>
            <a:r>
              <a:rPr lang="en-US"/>
              <a:t>Perception Exercise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A37AB-6D15-42A7-9279-00DB8996A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6579" y="1415406"/>
            <a:ext cx="1644652" cy="154522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good job</a:t>
            </a:r>
            <a:endParaRPr lang="en-US" sz="24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/>
          </a:p>
        </p:txBody>
      </p:sp>
      <p:pic>
        <p:nvPicPr>
          <p:cNvPr id="8" name="good-job-upturn">
            <a:hlinkClick r:id="" action="ppaction://media"/>
            <a:extLst>
              <a:ext uri="{FF2B5EF4-FFF2-40B4-BE49-F238E27FC236}">
                <a16:creationId xmlns:a16="http://schemas.microsoft.com/office/drawing/2014/main" id="{4E1EE4F1-5B20-4F8F-8DF1-F2A982CAB1A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88757" y="5288253"/>
            <a:ext cx="609600" cy="6096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B056720-5F1A-475C-922F-666E77B27523}"/>
              </a:ext>
            </a:extLst>
          </p:cNvPr>
          <p:cNvSpPr txBox="1"/>
          <p:nvPr/>
        </p:nvSpPr>
        <p:spPr>
          <a:xfrm>
            <a:off x="710987" y="5341194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D</a:t>
            </a:r>
            <a:endParaRPr lang="en-US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7CB787-7BDF-4329-A84C-D56784C92332}"/>
              </a:ext>
            </a:extLst>
          </p:cNvPr>
          <p:cNvSpPr txBox="1"/>
          <p:nvPr/>
        </p:nvSpPr>
        <p:spPr>
          <a:xfrm>
            <a:off x="691730" y="1415405"/>
            <a:ext cx="4289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Describe the differences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944E2C1-8510-942C-0AA0-93CA506A79DD}"/>
              </a:ext>
            </a:extLst>
          </p:cNvPr>
          <p:cNvSpPr txBox="1"/>
          <p:nvPr/>
        </p:nvSpPr>
        <p:spPr>
          <a:xfrm>
            <a:off x="2503304" y="2661854"/>
            <a:ext cx="4458969" cy="1824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/>
              <a:t>creaky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/>
              <a:t>shorter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/>
              <a:t>final pitch upturn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953769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7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71F0-1434-4363-AA4F-DD750AA7C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216" y="137196"/>
            <a:ext cx="8229600" cy="1143000"/>
          </a:xfrm>
        </p:spPr>
        <p:txBody>
          <a:bodyPr/>
          <a:lstStyle/>
          <a:p>
            <a:pPr algn="l"/>
            <a:r>
              <a:rPr lang="en-US"/>
              <a:t>Perception Exercise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A37AB-6D15-42A7-9279-00DB8996A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6579" y="1415406"/>
            <a:ext cx="1644652" cy="154522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good job</a:t>
            </a:r>
            <a:endParaRPr lang="en-US" sz="24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/>
          </a:p>
        </p:txBody>
      </p:sp>
      <p:pic>
        <p:nvPicPr>
          <p:cNvPr id="4" name="good-job-creaky-elong">
            <a:hlinkClick r:id="" action="ppaction://media"/>
            <a:extLst>
              <a:ext uri="{FF2B5EF4-FFF2-40B4-BE49-F238E27FC236}">
                <a16:creationId xmlns:a16="http://schemas.microsoft.com/office/drawing/2014/main" id="{5F02ACBF-D29B-43FE-98B6-A7341E37F66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294825" y="2082138"/>
            <a:ext cx="609600" cy="609600"/>
          </a:xfrm>
          <a:prstGeom prst="rect">
            <a:avLst/>
          </a:prstGeom>
        </p:spPr>
      </p:pic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C3F02251-5E29-4E76-9E60-B4E2AE7725CD}"/>
              </a:ext>
            </a:extLst>
          </p:cNvPr>
          <p:cNvSpPr txBox="1">
            <a:spLocks/>
          </p:cNvSpPr>
          <p:nvPr/>
        </p:nvSpPr>
        <p:spPr bwMode="auto">
          <a:xfrm>
            <a:off x="4700440" y="2158832"/>
            <a:ext cx="5618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sz="2400" kern="0"/>
              <a:t>E</a:t>
            </a:r>
            <a:endParaRPr lang="en-US" sz="2400" kern="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7CB787-7BDF-4329-A84C-D56784C92332}"/>
              </a:ext>
            </a:extLst>
          </p:cNvPr>
          <p:cNvSpPr txBox="1"/>
          <p:nvPr/>
        </p:nvSpPr>
        <p:spPr>
          <a:xfrm>
            <a:off x="691730" y="1415405"/>
            <a:ext cx="4289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Describe the differences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3C1DD4F-0648-A3C4-751E-880036588A8A}"/>
              </a:ext>
            </a:extLst>
          </p:cNvPr>
          <p:cNvSpPr txBox="1"/>
          <p:nvPr/>
        </p:nvSpPr>
        <p:spPr>
          <a:xfrm>
            <a:off x="2005999" y="2791887"/>
            <a:ext cx="4458969" cy="1824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/>
              <a:t>long second syllable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/>
              <a:t>very creaky end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/>
              <a:t>reduced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81614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6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71F0-1434-4363-AA4F-DD750AA7C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216" y="137196"/>
            <a:ext cx="8229600" cy="1143000"/>
          </a:xfrm>
        </p:spPr>
        <p:txBody>
          <a:bodyPr/>
          <a:lstStyle/>
          <a:p>
            <a:pPr algn="l"/>
            <a:r>
              <a:rPr lang="en-US"/>
              <a:t>Perception Exercise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A37AB-6D15-42A7-9279-00DB8996A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6579" y="1415406"/>
            <a:ext cx="1644652" cy="154522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good job</a:t>
            </a:r>
            <a:endParaRPr lang="en-US" sz="24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/>
          </a:p>
        </p:txBody>
      </p:sp>
      <p:pic>
        <p:nvPicPr>
          <p:cNvPr id="5" name="good-job-elongated">
            <a:hlinkClick r:id="" action="ppaction://media"/>
            <a:extLst>
              <a:ext uri="{FF2B5EF4-FFF2-40B4-BE49-F238E27FC236}">
                <a16:creationId xmlns:a16="http://schemas.microsoft.com/office/drawing/2014/main" id="{5BCC35BB-E1A5-4A48-BF9F-E5E8A6FB24C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262295" y="3173792"/>
            <a:ext cx="609600" cy="6096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47CB787-7BDF-4329-A84C-D56784C92332}"/>
              </a:ext>
            </a:extLst>
          </p:cNvPr>
          <p:cNvSpPr txBox="1"/>
          <p:nvPr/>
        </p:nvSpPr>
        <p:spPr>
          <a:xfrm>
            <a:off x="691730" y="1415405"/>
            <a:ext cx="4289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Describe the differences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CB451D-B979-10CB-45A5-D45836A6F306}"/>
              </a:ext>
            </a:extLst>
          </p:cNvPr>
          <p:cNvSpPr txBox="1"/>
          <p:nvPr/>
        </p:nvSpPr>
        <p:spPr>
          <a:xfrm>
            <a:off x="4700440" y="3245800"/>
            <a:ext cx="325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F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5130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5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A37AB-6D15-42A7-9279-00DB8996A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6579" y="1415406"/>
            <a:ext cx="1644652" cy="154522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good job</a:t>
            </a:r>
            <a:endParaRPr lang="en-US" sz="24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7CB787-7BDF-4329-A84C-D56784C92332}"/>
              </a:ext>
            </a:extLst>
          </p:cNvPr>
          <p:cNvSpPr txBox="1"/>
          <p:nvPr/>
        </p:nvSpPr>
        <p:spPr>
          <a:xfrm>
            <a:off x="691730" y="1415405"/>
            <a:ext cx="4289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Describe the differences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7B1934EC-B627-3564-C14F-A640D72A2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907" y="137196"/>
            <a:ext cx="8229600" cy="1143000"/>
          </a:xfrm>
        </p:spPr>
        <p:txBody>
          <a:bodyPr/>
          <a:lstStyle/>
          <a:p>
            <a:pPr algn="l"/>
            <a:r>
              <a:rPr lang="en-US"/>
              <a:t>Perception Exercise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84664F-AC11-4AFF-5A3B-FA8A29EF7EAC}"/>
              </a:ext>
            </a:extLst>
          </p:cNvPr>
          <p:cNvSpPr txBox="1"/>
          <p:nvPr/>
        </p:nvSpPr>
        <p:spPr>
          <a:xfrm>
            <a:off x="726088" y="6472884"/>
            <a:ext cx="39852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Ward and Escalante-Ruiz, 2009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142CB6-388A-B4BF-B8B7-CF735B0FB960}"/>
              </a:ext>
            </a:extLst>
          </p:cNvPr>
          <p:cNvSpPr txBox="1"/>
          <p:nvPr/>
        </p:nvSpPr>
        <p:spPr>
          <a:xfrm>
            <a:off x="691730" y="2482323"/>
            <a:ext cx="37939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Retrospective</a:t>
            </a:r>
            <a:r>
              <a:rPr lang="en-US" sz="4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4896043"/>
      </p:ext>
    </p:extLst>
  </p:cSld>
  <p:clrMapOvr>
    <a:masterClrMapping/>
  </p:clrMapOvr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48348</TotalTime>
  <Words>1367</Words>
  <Application>Microsoft Office PowerPoint</Application>
  <PresentationFormat>On-screen Show (4:3)</PresentationFormat>
  <Paragraphs>187</Paragraphs>
  <Slides>16</Slides>
  <Notes>16</Notes>
  <HiddenSlides>0</HiddenSlides>
  <MMClips>20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Mountain Top</vt:lpstr>
      <vt:lpstr>PowerPoint Presentation</vt:lpstr>
      <vt:lpstr>Perception Exercise</vt:lpstr>
      <vt:lpstr>Perception Exercise</vt:lpstr>
      <vt:lpstr>Perception Exercise</vt:lpstr>
      <vt:lpstr>Perception Exercise</vt:lpstr>
      <vt:lpstr>Perception Exercise</vt:lpstr>
      <vt:lpstr>Perception Exercise</vt:lpstr>
      <vt:lpstr>Perception Exercise</vt:lpstr>
      <vt:lpstr>Perception Exercise</vt:lpstr>
      <vt:lpstr>Prosody is … </vt:lpstr>
      <vt:lpstr>Production Exercise </vt:lpstr>
      <vt:lpstr>PowerPoint Presentation</vt:lpstr>
      <vt:lpstr>Contents </vt:lpstr>
      <vt:lpstr>Contents </vt:lpstr>
      <vt:lpstr>PowerPoint Presentation</vt:lpstr>
      <vt:lpstr>Perception Warm-up Exercise</vt:lpstr>
    </vt:vector>
  </TitlesOfParts>
  <Company>Univ. of Tokyo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Interactive Systems Group</dc:title>
  <dc:creator>Sanpo Lab</dc:creator>
  <cp:lastModifiedBy>Ward, Nigel G.</cp:lastModifiedBy>
  <cp:revision>3949</cp:revision>
  <cp:lastPrinted>2021-06-24T21:22:15Z</cp:lastPrinted>
  <dcterms:created xsi:type="dcterms:W3CDTF">2002-10-17T07:23:49Z</dcterms:created>
  <dcterms:modified xsi:type="dcterms:W3CDTF">2022-07-19T17:21:30Z</dcterms:modified>
</cp:coreProperties>
</file>