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1085" r:id="rId2"/>
    <p:sldId id="1086" r:id="rId3"/>
    <p:sldId id="1088" r:id="rId4"/>
    <p:sldId id="1090" r:id="rId5"/>
    <p:sldId id="1091" r:id="rId6"/>
    <p:sldId id="1092" r:id="rId7"/>
    <p:sldId id="1089" r:id="rId8"/>
    <p:sldId id="1093" r:id="rId9"/>
    <p:sldId id="1095" r:id="rId10"/>
    <p:sldId id="776" r:id="rId11"/>
    <p:sldId id="777" r:id="rId12"/>
    <p:sldId id="1096" r:id="rId13"/>
    <p:sldId id="1098" r:id="rId14"/>
    <p:sldId id="1097" r:id="rId15"/>
    <p:sldId id="1094" r:id="rId16"/>
    <p:sldId id="716" r:id="rId17"/>
    <p:sldId id="1073" r:id="rId18"/>
    <p:sldId id="1074" r:id="rId19"/>
    <p:sldId id="1075" r:id="rId20"/>
    <p:sldId id="788" r:id="rId21"/>
    <p:sldId id="787" r:id="rId22"/>
    <p:sldId id="1087" r:id="rId23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05419E"/>
    <a:srgbClr val="FFCCFF"/>
    <a:srgbClr val="0072BD"/>
    <a:srgbClr val="D95319"/>
    <a:srgbClr val="01359A"/>
    <a:srgbClr val="003295"/>
    <a:srgbClr val="084AA1"/>
    <a:srgbClr val="0A51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AB258-43E8-1DEB-D1B3-9C9F3C84404D}" v="338" dt="2021-07-31T04:03:56.016"/>
    <p1510:client id="{B2D23A66-4A7E-E2AA-094E-60949CBFD649}" v="6" dt="2021-07-23T22:05:41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4" autoAdjust="0"/>
    <p:restoredTop sz="66980" autoAdjust="0"/>
  </p:normalViewPr>
  <p:slideViewPr>
    <p:cSldViewPr snapToGrid="0">
      <p:cViewPr varScale="1">
        <p:scale>
          <a:sx n="77" d="100"/>
          <a:sy n="77" d="100"/>
        </p:scale>
        <p:origin x="516" y="78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5" d="100"/>
        <a:sy n="115" d="100"/>
      </p:scale>
      <p:origin x="0" y="0"/>
    </p:cViewPr>
  </p:notesTextViewPr>
  <p:sorterViewPr>
    <p:cViewPr varScale="1">
      <p:scale>
        <a:sx n="1" d="1"/>
        <a:sy n="1" d="1"/>
      </p:scale>
      <p:origin x="0" y="-624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57c27715e318a7909f0025107ab389f0cf88a314dc7e3e7667f9f9fcb29e20c3::" providerId="AD" clId="Web-{B2D23A66-4A7E-E2AA-094E-60949CBFD649}"/>
    <pc:docChg chg="modSld">
      <pc:chgData name="Guest User" userId="S::urn:spo:anon#57c27715e318a7909f0025107ab389f0cf88a314dc7e3e7667f9f9fcb29e20c3::" providerId="AD" clId="Web-{B2D23A66-4A7E-E2AA-094E-60949CBFD649}" dt="2021-07-23T22:05:41.432" v="5" actId="20577"/>
      <pc:docMkLst>
        <pc:docMk/>
      </pc:docMkLst>
      <pc:sldChg chg="modSp">
        <pc:chgData name="Guest User" userId="S::urn:spo:anon#57c27715e318a7909f0025107ab389f0cf88a314dc7e3e7667f9f9fcb29e20c3::" providerId="AD" clId="Web-{B2D23A66-4A7E-E2AA-094E-60949CBFD649}" dt="2021-07-23T22:05:41.432" v="5" actId="20577"/>
        <pc:sldMkLst>
          <pc:docMk/>
          <pc:sldMk cId="1875330544" sldId="921"/>
        </pc:sldMkLst>
        <pc:spChg chg="mod">
          <ac:chgData name="Guest User" userId="S::urn:spo:anon#57c27715e318a7909f0025107ab389f0cf88a314dc7e3e7667f9f9fcb29e20c3::" providerId="AD" clId="Web-{B2D23A66-4A7E-E2AA-094E-60949CBFD649}" dt="2021-07-23T22:05:41.432" v="5" actId="20577"/>
          <ac:spMkLst>
            <pc:docMk/>
            <pc:sldMk cId="1875330544" sldId="921"/>
            <ac:spMk id="3" creationId="{1B505D84-C52A-8C41-9269-058CD9E531DD}"/>
          </ac:spMkLst>
        </pc:spChg>
      </pc:sldChg>
    </pc:docChg>
  </pc:docChgLst>
  <pc:docChgLst>
    <pc:chgData name="Guest User" userId="S::urn:spo:anon#c8bf4f9517a9ce078776a01c07673affc99a956fd186a5f6743d1e1b5b4ff52b::" providerId="AD" clId="Web-{9CFAB258-43E8-1DEB-D1B3-9C9F3C84404D}"/>
    <pc:docChg chg="addSld modSld">
      <pc:chgData name="Guest User" userId="S::urn:spo:anon#c8bf4f9517a9ce078776a01c07673affc99a956fd186a5f6743d1e1b5b4ff52b::" providerId="AD" clId="Web-{9CFAB258-43E8-1DEB-D1B3-9C9F3C84404D}" dt="2021-07-31T04:03:56.016" v="259" actId="20577"/>
      <pc:docMkLst>
        <pc:docMk/>
      </pc:docMkLst>
      <pc:sldChg chg="modSp">
        <pc:chgData name="Guest User" userId="S::urn:spo:anon#c8bf4f9517a9ce078776a01c07673affc99a956fd186a5f6743d1e1b5b4ff52b::" providerId="AD" clId="Web-{9CFAB258-43E8-1DEB-D1B3-9C9F3C84404D}" dt="2021-07-31T02:40:29.079" v="24" actId="20577"/>
        <pc:sldMkLst>
          <pc:docMk/>
          <pc:sldMk cId="794309750" sldId="928"/>
        </pc:sldMkLst>
        <pc:spChg chg="mod">
          <ac:chgData name="Guest User" userId="S::urn:spo:anon#c8bf4f9517a9ce078776a01c07673affc99a956fd186a5f6743d1e1b5b4ff52b::" providerId="AD" clId="Web-{9CFAB258-43E8-1DEB-D1B3-9C9F3C84404D}" dt="2021-07-31T02:40:29.079" v="24" actId="20577"/>
          <ac:spMkLst>
            <pc:docMk/>
            <pc:sldMk cId="794309750" sldId="928"/>
            <ac:spMk id="3" creationId="{561E2FB3-B80D-4B4C-B552-E6D075D67582}"/>
          </ac:spMkLst>
        </pc:spChg>
      </pc:sldChg>
      <pc:sldChg chg="modSp">
        <pc:chgData name="Guest User" userId="S::urn:spo:anon#c8bf4f9517a9ce078776a01c07673affc99a956fd186a5f6743d1e1b5b4ff52b::" providerId="AD" clId="Web-{9CFAB258-43E8-1DEB-D1B3-9C9F3C84404D}" dt="2021-07-31T02:34:02.487" v="3" actId="20577"/>
        <pc:sldMkLst>
          <pc:docMk/>
          <pc:sldMk cId="167070817" sldId="930"/>
        </pc:sldMkLst>
        <pc:spChg chg="mod">
          <ac:chgData name="Guest User" userId="S::urn:spo:anon#c8bf4f9517a9ce078776a01c07673affc99a956fd186a5f6743d1e1b5b4ff52b::" providerId="AD" clId="Web-{9CFAB258-43E8-1DEB-D1B3-9C9F3C84404D}" dt="2021-07-31T02:34:02.487" v="3" actId="20577"/>
          <ac:spMkLst>
            <pc:docMk/>
            <pc:sldMk cId="167070817" sldId="930"/>
            <ac:spMk id="3" creationId="{642B9D72-20FB-BA44-A55F-657ACF1D7C21}"/>
          </ac:spMkLst>
        </pc:spChg>
      </pc:sldChg>
      <pc:sldChg chg="addSp modSp new modMedia addAnim">
        <pc:chgData name="Guest User" userId="S::urn:spo:anon#c8bf4f9517a9ce078776a01c07673affc99a956fd186a5f6743d1e1b5b4ff52b::" providerId="AD" clId="Web-{9CFAB258-43E8-1DEB-D1B3-9C9F3C84404D}" dt="2021-07-31T03:56:45.840" v="181" actId="1076"/>
        <pc:sldMkLst>
          <pc:docMk/>
          <pc:sldMk cId="2092544427" sldId="935"/>
        </pc:sldMkLst>
        <pc:spChg chg="mod">
          <ac:chgData name="Guest User" userId="S::urn:spo:anon#c8bf4f9517a9ce078776a01c07673affc99a956fd186a5f6743d1e1b5b4ff52b::" providerId="AD" clId="Web-{9CFAB258-43E8-1DEB-D1B3-9C9F3C84404D}" dt="2021-07-31T02:40:58.329" v="38" actId="20577"/>
          <ac:spMkLst>
            <pc:docMk/>
            <pc:sldMk cId="2092544427" sldId="935"/>
            <ac:spMk id="2" creationId="{F32A2C3C-CDCF-4CAD-AD0B-F258326AAF96}"/>
          </ac:spMkLst>
        </pc:spChg>
        <pc:spChg chg="mod">
          <ac:chgData name="Guest User" userId="S::urn:spo:anon#c8bf4f9517a9ce078776a01c07673affc99a956fd186a5f6743d1e1b5b4ff52b::" providerId="AD" clId="Web-{9CFAB258-43E8-1DEB-D1B3-9C9F3C84404D}" dt="2021-07-31T03:56:39.089" v="179" actId="20577"/>
          <ac:spMkLst>
            <pc:docMk/>
            <pc:sldMk cId="2092544427" sldId="935"/>
            <ac:spMk id="3" creationId="{E7D7ABCB-019A-463F-8A56-467B345B5CC0}"/>
          </ac:spMkLst>
        </pc:spChg>
        <pc:spChg chg="add mod">
          <ac:chgData name="Guest User" userId="S::urn:spo:anon#c8bf4f9517a9ce078776a01c07673affc99a956fd186a5f6743d1e1b5b4ff52b::" providerId="AD" clId="Web-{9CFAB258-43E8-1DEB-D1B3-9C9F3C84404D}" dt="2021-07-31T03:56:42.418" v="180" actId="1076"/>
          <ac:spMkLst>
            <pc:docMk/>
            <pc:sldMk cId="2092544427" sldId="935"/>
            <ac:spMk id="4" creationId="{61123671-E6C1-467D-92FE-5BABC9487AF9}"/>
          </ac:spMkLst>
        </pc:spChg>
        <pc:picChg chg="add mod">
          <ac:chgData name="Guest User" userId="S::urn:spo:anon#c8bf4f9517a9ce078776a01c07673affc99a956fd186a5f6743d1e1b5b4ff52b::" providerId="AD" clId="Web-{9CFAB258-43E8-1DEB-D1B3-9C9F3C84404D}" dt="2021-07-31T03:56:45.840" v="181" actId="1076"/>
          <ac:picMkLst>
            <pc:docMk/>
            <pc:sldMk cId="2092544427" sldId="935"/>
            <ac:picMk id="5" creationId="{E9DA77A6-BE15-4A65-ACCC-1A484C9AA9AD}"/>
          </ac:picMkLst>
        </pc:picChg>
      </pc:sldChg>
      <pc:sldChg chg="addSp modSp new modMedia addAnim">
        <pc:chgData name="Guest User" userId="S::urn:spo:anon#c8bf4f9517a9ce078776a01c07673affc99a956fd186a5f6743d1e1b5b4ff52b::" providerId="AD" clId="Web-{9CFAB258-43E8-1DEB-D1B3-9C9F3C84404D}" dt="2021-07-31T04:03:56.016" v="259" actId="20577"/>
        <pc:sldMkLst>
          <pc:docMk/>
          <pc:sldMk cId="1453811335" sldId="936"/>
        </pc:sldMkLst>
        <pc:spChg chg="mod">
          <ac:chgData name="Guest User" userId="S::urn:spo:anon#c8bf4f9517a9ce078776a01c07673affc99a956fd186a5f6743d1e1b5b4ff52b::" providerId="AD" clId="Web-{9CFAB258-43E8-1DEB-D1B3-9C9F3C84404D}" dt="2021-07-31T03:56:29.043" v="169" actId="20577"/>
          <ac:spMkLst>
            <pc:docMk/>
            <pc:sldMk cId="1453811335" sldId="936"/>
            <ac:spMk id="2" creationId="{176CCB23-DC86-4274-90F2-77C592204597}"/>
          </ac:spMkLst>
        </pc:spChg>
        <pc:spChg chg="mod">
          <ac:chgData name="Guest User" userId="S::urn:spo:anon#c8bf4f9517a9ce078776a01c07673affc99a956fd186a5f6743d1e1b5b4ff52b::" providerId="AD" clId="Web-{9CFAB258-43E8-1DEB-D1B3-9C9F3C84404D}" dt="2021-07-31T04:01:42.046" v="228" actId="20577"/>
          <ac:spMkLst>
            <pc:docMk/>
            <pc:sldMk cId="1453811335" sldId="936"/>
            <ac:spMk id="3" creationId="{90B4041E-2924-4235-9F59-C72D41D31EB9}"/>
          </ac:spMkLst>
        </pc:spChg>
        <pc:spChg chg="add mod">
          <ac:chgData name="Guest User" userId="S::urn:spo:anon#c8bf4f9517a9ce078776a01c07673affc99a956fd186a5f6743d1e1b5b4ff52b::" providerId="AD" clId="Web-{9CFAB258-43E8-1DEB-D1B3-9C9F3C84404D}" dt="2021-07-31T04:03:56.016" v="259" actId="20577"/>
          <ac:spMkLst>
            <pc:docMk/>
            <pc:sldMk cId="1453811335" sldId="936"/>
            <ac:spMk id="4" creationId="{710E88E5-5E09-4BED-AF86-73D6348B9BDD}"/>
          </ac:spMkLst>
        </pc:spChg>
        <pc:picChg chg="add mod">
          <ac:chgData name="Guest User" userId="S::urn:spo:anon#c8bf4f9517a9ce078776a01c07673affc99a956fd186a5f6743d1e1b5b4ff52b::" providerId="AD" clId="Web-{9CFAB258-43E8-1DEB-D1B3-9C9F3C84404D}" dt="2021-07-31T03:59:18.622" v="216" actId="1076"/>
          <ac:picMkLst>
            <pc:docMk/>
            <pc:sldMk cId="1453811335" sldId="936"/>
            <ac:picMk id="5" creationId="{AA8B5291-CD53-46D7-A53A-3E99F2F2E55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5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Lecture 11 of our series on prosody.  In the last lecture we saw how prosody can identify units, </a:t>
            </a:r>
          </a:p>
          <a:p>
            <a:r>
              <a:rPr lang="en-US" dirty="0"/>
              <a:t>such as tones for syllables and morphemes, and stress patterns for words.  </a:t>
            </a:r>
          </a:p>
          <a:p>
            <a:r>
              <a:rPr lang="en-US" dirty="0"/>
              <a:t>Building on that, let’s consider the prosody of *sequences* of units.  </a:t>
            </a:r>
            <a:endParaRPr lang="en-US" dirty="0" smtClean="0"/>
          </a:p>
          <a:p>
            <a:r>
              <a:rPr lang="en-US" baseline="0" dirty="0" smtClean="0"/>
              <a:t>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41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where the addition of a morpheme adds something to the original meaning.  How do suffixes affect stress locations in English?</a:t>
            </a:r>
          </a:p>
          <a:p>
            <a:pPr>
              <a:lnSpc>
                <a:spcPct val="150000"/>
              </a:lnSpc>
            </a:pPr>
            <a:r>
              <a:rPr lang="en-US"/>
              <a:t>If you like, hit pause and try to figure it out.   [dramatic pause]  Okay, you’re back already.  </a:t>
            </a:r>
          </a:p>
          <a:p>
            <a:pPr>
              <a:lnSpc>
                <a:spcPct val="150000"/>
              </a:lnSpc>
            </a:pPr>
            <a:r>
              <a:rPr lang="en-US"/>
              <a:t>Different suffixes have different rules.   “al” does not change the stress of the stem (but it’s complicated [click]), wherease “ese” pulls the stress one to the right.  Kreidler’s book has all the details. </a:t>
            </a:r>
          </a:p>
          <a:p>
            <a:pPr>
              <a:lnSpc>
                <a:spcPct val="150000"/>
              </a:lnSpc>
            </a:pPr>
            <a:r>
              <a:rPr lang="en-US"/>
              <a:t>Other rules apply for different kinds of combinations.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14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here’s another puzzle. [read it].</a:t>
            </a:r>
          </a:p>
          <a:p>
            <a:endParaRPr lang="en-US"/>
          </a:p>
          <a:p>
            <a:r>
              <a:rPr lang="en-US"/>
              <a:t>Of course, the answer is “a”.  Why?  It’s like “green house” and “greenhouse”.  </a:t>
            </a:r>
          </a:p>
          <a:p>
            <a:r>
              <a:rPr lang="en-US"/>
              <a:t>Here the words “Spanish” and “Professor” are combined in a new descriptor, “Spanish Professor”, </a:t>
            </a:r>
          </a:p>
          <a:p>
            <a:r>
              <a:rPr lang="en-US"/>
              <a:t>And this combination process takes away the stress of the second noun.  [click]  </a:t>
            </a:r>
          </a:p>
          <a:p>
            <a:r>
              <a:rPr lang="en-US"/>
              <a:t>Details aside, the point is that prosody can indicate semantic relations.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6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Here’s another example.  To talk about one of Niebuhr’s insights, I can connect the two words “Niebuhr” and “Insight” in at least two ways, with a phonetically realized morpheme, apostrophe-s, or </a:t>
            </a:r>
            <a:r>
              <a:rPr lang="en-US"/>
              <a:t>with that combining process, that </a:t>
            </a:r>
            <a:r>
              <a:rPr lang="en-US" dirty="0"/>
              <a:t>includes a </a:t>
            </a:r>
            <a:r>
              <a:rPr lang="en-US"/>
              <a:t>prosodic rule </a:t>
            </a:r>
            <a:r>
              <a:rPr lang="en-US" dirty="0"/>
              <a:t>for destressing. </a:t>
            </a:r>
          </a:p>
          <a:p>
            <a:r>
              <a:rPr lang="en-US" dirty="0"/>
              <a:t>That is to say, in the latter case [click] the stress on “Insight” is</a:t>
            </a:r>
            <a:r>
              <a:rPr lang="en-US" baseline="0" dirty="0"/>
              <a:t> suppressed. </a:t>
            </a:r>
          </a:p>
          <a:p>
            <a:endParaRPr lang="en-US" dirty="0"/>
          </a:p>
          <a:p>
            <a:r>
              <a:rPr lang="en-US"/>
              <a:t>Now, it would be neat and tidy if always syntax </a:t>
            </a:r>
            <a:r>
              <a:rPr lang="en-US" dirty="0"/>
              <a:t>did its thing, and prosody did its own thing, and they stayed out of each others’ way.</a:t>
            </a:r>
          </a:p>
          <a:p>
            <a:r>
              <a:rPr lang="en-US" dirty="0"/>
              <a:t>But </a:t>
            </a:r>
            <a:r>
              <a:rPr lang="en-US"/>
              <a:t>in thise types of semantic </a:t>
            </a:r>
            <a:r>
              <a:rPr lang="en-US" dirty="0"/>
              <a:t>connections, they’re active in the same space.  </a:t>
            </a:r>
          </a:p>
          <a:p>
            <a:endParaRPr lang="en-US" dirty="0"/>
          </a:p>
          <a:p>
            <a:r>
              <a:rPr lang="en-US"/>
              <a:t>Actually this </a:t>
            </a:r>
            <a:r>
              <a:rPr lang="en-US" dirty="0"/>
              <a:t>happens a lot: especially when you look at other languages</a:t>
            </a:r>
            <a:r>
              <a:rPr lang="en-US"/>
              <a:t>.  What prosody does in some languages is quite amazing.  </a:t>
            </a:r>
          </a:p>
          <a:p>
            <a:r>
              <a:rPr lang="en-US"/>
              <a:t>And it’s also amazing how some languages convey typically prosody-type functions *without* prosody.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655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Alright</a:t>
            </a:r>
            <a:r>
              <a:rPr lang="en-US"/>
              <a:t>,</a:t>
            </a:r>
            <a:r>
              <a:rPr lang="en-US" baseline="0"/>
              <a:t> this lecture has discussed some </a:t>
            </a:r>
            <a:r>
              <a:rPr lang="en-US" baseline="0" dirty="0"/>
              <a:t>basic ways in which prosody can serve to sequence and connect units.  [next]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64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next lecture, we’ll look at </a:t>
            </a:r>
            <a:r>
              <a:rPr lang="en-US"/>
              <a:t>other forms </a:t>
            </a:r>
            <a:r>
              <a:rPr lang="en-US" dirty="0"/>
              <a:t>of </a:t>
            </a:r>
            <a:r>
              <a:rPr lang="en-US"/>
              <a:t>prosodic connections, </a:t>
            </a:r>
            <a:r>
              <a:rPr lang="en-US" dirty="0"/>
              <a:t>and </a:t>
            </a:r>
            <a:r>
              <a:rPr lang="en-US"/>
              <a:t>how prosody relates to  other structures of language</a:t>
            </a:r>
            <a:r>
              <a:rPr lang="en-US" baseline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4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will see how the prosody of a unit can affect its neighbors’ prosody, and how prosody can mark semantic connections.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9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Okay, suppose you’ve being practicing your Mandarin tones diligently and are really good</a:t>
            </a:r>
          </a:p>
          <a:p>
            <a:r>
              <a:rPr lang="en-US"/>
              <a:t>at the high tone and the falling tone. </a:t>
            </a:r>
          </a:p>
          <a:p>
            <a:r>
              <a:rPr lang="en-US"/>
              <a:t>Then one day you need to produce an entire word, with two tones. </a:t>
            </a:r>
          </a:p>
          <a:p>
            <a:r>
              <a:rPr lang="en-US"/>
              <a:t>Putting tones together is sometimes easy [click]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8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But what if you have two falling tones?  [click]</a:t>
            </a:r>
          </a:p>
          <a:p>
            <a:r>
              <a:rPr lang="en-US"/>
              <a:t>You can’t instantaneously stretch your vocal folds to hit a higher pitch!</a:t>
            </a:r>
          </a:p>
          <a:p>
            <a:r>
              <a:rPr lang="en-US"/>
              <a:t>And pausing for a moment between every tone would be tedious and weird. </a:t>
            </a:r>
          </a:p>
          <a:p>
            <a:r>
              <a:rPr lang="en-US"/>
              <a:t>So, both tones change a little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92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may start the first a little higher than usual, and the second rather lower, and reduce its slope.  </a:t>
            </a:r>
          </a:p>
          <a:p>
            <a:r>
              <a:rPr lang="en-US"/>
              <a:t>This is legit! The exact start and end points will change; so it’s no longer 5 down to 1. </a:t>
            </a:r>
          </a:p>
          <a:p>
            <a:r>
              <a:rPr lang="en-US"/>
              <a:t>But that’s not the important thing: the essence of Tone 4 is the falling slope, and it’s still there in both: both tones are perceived just fine. </a:t>
            </a:r>
          </a:p>
          <a:p>
            <a:r>
              <a:rPr lang="en-US"/>
              <a:t>Another interesting example is 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2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Tone 3 followed by Tone 4. [click]  What people do is  [next]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9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something like this.  You sort of smooth things out.   You can cut corners, especially when you’re in a hurry: when the speaking rate is high.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Some aspects of the targets are not fully reached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But again, critically, the slope of Tone 4 is preserved.  The underlying essence of Tone 4 is its slope [click].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(As a side note, this case may also be analyzed as involving a kind of allophone, the half tone.)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But the point is, this sort of thing is common: processes of smoothing, or “coarticulation”, where the properties of one target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bundle, affect the realization of a neighboring target bundle.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This is often, mostly just about operating your larynx as economically as possible, while still getting the job done.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But not always.   Sometimes things are different. 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Imagine now that you if you have to produce two Tone 3 syllables together. </a:t>
            </a:r>
          </a:p>
          <a:p>
            <a:r>
              <a:rPr lang="en-US"/>
              <a:t>Here just smoothing is No Good.  Instead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14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second syllable changes to Tone 2 [click].  You can hear this in the common greeting NiHao [click] </a:t>
            </a:r>
          </a:p>
          <a:p>
            <a:r>
              <a:rPr lang="en-US"/>
              <a:t>This is an example of Tone Sandhi. </a:t>
            </a:r>
          </a:p>
          <a:p>
            <a:r>
              <a:rPr lang="en-US"/>
              <a:t>It’s a phonological rule of the language [click]:  Tone 3 changes to Tone 2 when preceeded by Tone 3. </a:t>
            </a:r>
          </a:p>
          <a:p>
            <a:r>
              <a:rPr lang="en-US"/>
              <a:t>This may seem strange.  It would be neat and tidy if the properties of a tone were all *internal* to the syllable it marks. </a:t>
            </a:r>
          </a:p>
          <a:p>
            <a:r>
              <a:rPr lang="en-US"/>
              <a:t>But no, things can leak across to, or influence their neighbors, or even distant neighbors, in almost arbitrary ways.</a:t>
            </a:r>
          </a:p>
          <a:p>
            <a:r>
              <a:rPr lang="en-US"/>
              <a:t>And this is not uncommon.  </a:t>
            </a:r>
          </a:p>
          <a:p>
            <a:r>
              <a:rPr lang="en-US"/>
              <a:t>Many kinds of tone sandhi are common, including tonal copying and tone spreading, to mention just two of the simplest. </a:t>
            </a:r>
          </a:p>
          <a:p>
            <a:endParaRPr lang="en-US"/>
          </a:p>
          <a:p>
            <a:r>
              <a:rPr lang="en-US"/>
              <a:t>Now this example is (to a first approximation), just about sequencing.  But some of these non-internal effects involve semantic connections. </a:t>
            </a:r>
          </a:p>
          <a:p>
            <a:r>
              <a:rPr lang="en-US"/>
              <a:t>Consider some English suffixes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7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7958061" cy="2636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Lecture 11: Sequencing</a:t>
            </a:r>
          </a:p>
          <a:p>
            <a:pPr>
              <a:lnSpc>
                <a:spcPct val="125000"/>
              </a:lnSpc>
            </a:pPr>
            <a:r>
              <a:rPr lang="en-US" sz="3400" b="1"/>
              <a:t>		     and Connecting 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567071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3292890"/>
            <a:ext cx="5173560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Nigel G. Ward</a:t>
            </a:r>
            <a:r>
              <a:rPr lang="en-US" dirty="0"/>
              <a:t>, University of Texas at El Paso</a:t>
            </a:r>
          </a:p>
          <a:p>
            <a:pPr>
              <a:lnSpc>
                <a:spcPct val="150000"/>
              </a:lnSpc>
            </a:pPr>
            <a:r>
              <a:rPr lang="en-US" b="1" dirty="0"/>
              <a:t>Gina-Anne </a:t>
            </a:r>
            <a:r>
              <a:rPr lang="en-US" b="1" dirty="0" err="1"/>
              <a:t>Levow</a:t>
            </a:r>
            <a:r>
              <a:rPr lang="en-US" dirty="0"/>
              <a:t>, University of Washington 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3366512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xmlns="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3366512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B792CD19-AE62-BA81-1008-769666FAD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9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B3DC01A1-0A51-2855-6CAF-607AAD9FAC7C}"/>
              </a:ext>
            </a:extLst>
          </p:cNvPr>
          <p:cNvSpPr txBox="1">
            <a:spLocks/>
          </p:cNvSpPr>
          <p:nvPr/>
        </p:nvSpPr>
        <p:spPr bwMode="auto">
          <a:xfrm>
            <a:off x="609600" y="284744"/>
            <a:ext cx="569494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Suffixes and Stress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823001" y="1417342"/>
            <a:ext cx="4572000" cy="31813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apˈprove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apˈproval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aˈrrive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aˈrrival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ˈbury ... ˈburial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ˈfatal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faˈtality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ˈlethal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leˈthality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ˈnational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nationˈality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periˈodic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perioˈdicity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17707" y="1417342"/>
            <a:ext cx="4572000" cy="2782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Jaˈpan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Japaˈnese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Seneˈgal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Senegaˈlese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ˈBurma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Burˈmese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ˈlove ... ˈlovely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ˈfriend ... ˈfriendly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preˈcise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...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preˈcisely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1562" y="6383144"/>
            <a:ext cx="40430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latin typeface="+mn-lt"/>
              </a:rPr>
              <a:t> The Pronunciation of English, 2</a:t>
            </a:r>
            <a:r>
              <a:rPr lang="en-US" sz="1000" baseline="30000" dirty="0">
                <a:latin typeface="+mn-lt"/>
              </a:rPr>
              <a:t>nd</a:t>
            </a:r>
            <a:r>
              <a:rPr lang="en-US" sz="1000" dirty="0">
                <a:latin typeface="+mn-lt"/>
              </a:rPr>
              <a:t> Edition, Charles W. </a:t>
            </a:r>
            <a:r>
              <a:rPr lang="en-US" sz="1000" dirty="0" err="1">
                <a:latin typeface="+mn-lt"/>
              </a:rPr>
              <a:t>Kreidler</a:t>
            </a:r>
            <a:r>
              <a:rPr lang="en-US" sz="1000" dirty="0">
                <a:latin typeface="+mn-lt"/>
              </a:rPr>
              <a:t>, 1989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562" y="5108002"/>
            <a:ext cx="6846746" cy="785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+mj-lt"/>
              </a:rPr>
              <a:t>English has two -</a:t>
            </a:r>
            <a:r>
              <a:rPr lang="en-US" sz="1600" i="1" dirty="0">
                <a:latin typeface="+mj-lt"/>
              </a:rPr>
              <a:t>al </a:t>
            </a:r>
            <a:r>
              <a:rPr lang="en-US" sz="1600">
                <a:latin typeface="+mj-lt"/>
              </a:rPr>
              <a:t>inflectional morphemes </a:t>
            </a:r>
            <a:r>
              <a:rPr lang="en-US" sz="1600"/>
              <a:t>with different stress rules: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+mj-lt"/>
              </a:rPr>
              <a:t>            </a:t>
            </a:r>
            <a:r>
              <a:rPr lang="en-US" sz="1600" b="1" dirty="0">
                <a:latin typeface="+mj-lt"/>
              </a:rPr>
              <a:t>verb ... noun </a:t>
            </a:r>
            <a:r>
              <a:rPr lang="en-US" sz="1600" dirty="0">
                <a:latin typeface="+mj-lt"/>
              </a:rPr>
              <a:t>and </a:t>
            </a:r>
            <a:r>
              <a:rPr lang="en-US" sz="1600" b="1" dirty="0">
                <a:latin typeface="+mj-lt"/>
              </a:rPr>
              <a:t>noun ... adjective </a:t>
            </a:r>
            <a:r>
              <a:rPr lang="en-US" sz="1600" dirty="0">
                <a:latin typeface="+mj-lt"/>
              </a:rPr>
              <a:t>(</a:t>
            </a:r>
            <a:r>
              <a:rPr lang="en-US" sz="1600" i="1" dirty="0">
                <a:latin typeface="+mj-lt"/>
              </a:rPr>
              <a:t>oriental, tribal, </a:t>
            </a:r>
            <a:r>
              <a:rPr lang="en-US" sz="1600" i="1">
                <a:latin typeface="+mj-lt"/>
              </a:rPr>
              <a:t>universal </a:t>
            </a:r>
            <a:r>
              <a:rPr lang="en-US" sz="1600">
                <a:latin typeface="+mj-lt"/>
              </a:rPr>
              <a:t>…)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715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624" y="1600200"/>
            <a:ext cx="7989683" cy="2011678"/>
          </a:xfrm>
        </p:spPr>
        <p:txBody>
          <a:bodyPr/>
          <a:lstStyle/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Dr. Francisco Torreira is originally from Spain.  He is a professor in the Linguistics Department at McGill Uninversity, where he teaches Phonetics and Prosody.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a) Fran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cisco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Spanish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fessor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2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b) Fran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cisco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Spanish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professor.</a:t>
            </a:r>
          </a:p>
          <a:p>
            <a:pPr marL="800100" lvl="2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c) none of the above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7353" y="5074007"/>
            <a:ext cx="39318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Palatino" panose="02040602050305020304" pitchFamily="18" charset="0"/>
              </a:rPr>
              <a:t>NP </a:t>
            </a:r>
            <a:r>
              <a:rPr lang="en-US" sz="2000" dirty="0"/>
              <a:t>→</a:t>
            </a:r>
            <a:r>
              <a:rPr lang="en-US" sz="2000" dirty="0">
                <a:latin typeface="Palatino" panose="02040602050305020304" pitchFamily="18" charset="0"/>
              </a:rPr>
              <a:t> adjective  noun  </a:t>
            </a:r>
          </a:p>
          <a:p>
            <a:endParaRPr lang="en-US" sz="2000" dirty="0">
              <a:latin typeface="Palatino" panose="02040602050305020304" pitchFamily="18" charset="0"/>
            </a:endParaRPr>
          </a:p>
          <a:p>
            <a:r>
              <a:rPr lang="en-US" sz="2000" dirty="0">
                <a:latin typeface="Palatino" panose="02040602050305020304" pitchFamily="18" charset="0"/>
              </a:rPr>
              <a:t>NP </a:t>
            </a:r>
            <a:r>
              <a:rPr lang="en-US" sz="2000" dirty="0"/>
              <a:t>→</a:t>
            </a:r>
            <a:r>
              <a:rPr lang="en-US" sz="2000" dirty="0">
                <a:latin typeface="Palatino" panose="02040602050305020304" pitchFamily="18" charset="0"/>
              </a:rPr>
              <a:t> noun  noun(destressed)</a:t>
            </a:r>
          </a:p>
        </p:txBody>
      </p:sp>
    </p:spTree>
    <p:extLst>
      <p:ext uri="{BB962C8B-B14F-4D97-AF65-F5344CB8AC3E}">
        <p14:creationId xmlns:p14="http://schemas.microsoft.com/office/powerpoint/2010/main" val="390568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Semantic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79" y="1600200"/>
            <a:ext cx="4239362" cy="201167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Niebuhr’s 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insight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Niebuhr  insight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26340" y="1659369"/>
            <a:ext cx="806825" cy="1258643"/>
            <a:chOff x="2326340" y="1659369"/>
            <a:chExt cx="806825" cy="1258643"/>
          </a:xfrm>
        </p:grpSpPr>
        <p:sp>
          <p:nvSpPr>
            <p:cNvPr id="4" name="Oval 3"/>
            <p:cNvSpPr/>
            <p:nvPr/>
          </p:nvSpPr>
          <p:spPr bwMode="auto">
            <a:xfrm>
              <a:off x="2595282" y="2393576"/>
              <a:ext cx="537883" cy="524436"/>
            </a:xfrm>
            <a:prstGeom prst="ellipse">
              <a:avLst/>
            </a:prstGeom>
            <a:noFill/>
            <a:ln w="5715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326340" y="1659369"/>
              <a:ext cx="537883" cy="524436"/>
            </a:xfrm>
            <a:prstGeom prst="ellipse">
              <a:avLst/>
            </a:prstGeom>
            <a:noFill/>
            <a:ln w="5715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065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xmlns="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22165" y="1577662"/>
            <a:ext cx="267287" cy="2575775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 bwMode="auto">
          <a:xfrm flipV="1">
            <a:off x="4609578" y="2865550"/>
            <a:ext cx="412587" cy="279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09A9C8E-810D-A636-F7E3-7A8ECF148DF5}"/>
              </a:ext>
            </a:extLst>
          </p:cNvPr>
          <p:cNvSpPr txBox="1"/>
          <p:nvPr/>
        </p:nvSpPr>
        <p:spPr>
          <a:xfrm>
            <a:off x="5374994" y="1480997"/>
            <a:ext cx="4572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 startAt="10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Tone and Stress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marL="514350" indent="-514350">
              <a:spcBef>
                <a:spcPts val="1200"/>
              </a:spcBef>
              <a:buAutoNum type="arabicPeriod" startAt="10"/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Sequencing and  </a:t>
            </a:r>
          </a:p>
          <a:p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         Connecting</a:t>
            </a: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Prosodic Structures</a:t>
            </a: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Representations</a:t>
            </a:r>
          </a:p>
          <a:p>
            <a:pPr marL="514350" indent="-514350">
              <a:buAutoNum type="arabicPeriod" startAt="10"/>
            </a:pP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09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xmlns="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22165" y="1577662"/>
            <a:ext cx="267287" cy="2575775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 bwMode="auto">
          <a:xfrm flipV="1">
            <a:off x="4609578" y="2865550"/>
            <a:ext cx="412587" cy="279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09A9C8E-810D-A636-F7E3-7A8ECF148DF5}"/>
              </a:ext>
            </a:extLst>
          </p:cNvPr>
          <p:cNvSpPr txBox="1"/>
          <p:nvPr/>
        </p:nvSpPr>
        <p:spPr>
          <a:xfrm>
            <a:off x="5374994" y="1480997"/>
            <a:ext cx="4572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 startAt="10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Tone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and Stress</a:t>
            </a:r>
          </a:p>
          <a:p>
            <a:pPr marL="514350" indent="-514350">
              <a:spcBef>
                <a:spcPts val="1200"/>
              </a:spcBef>
              <a:buAutoNum type="arabicPeriod" startAt="10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Sequencing and  </a:t>
            </a:r>
          </a:p>
          <a:p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        Connecting</a:t>
            </a: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Prosodic Structures</a:t>
            </a:r>
          </a:p>
          <a:p>
            <a:pPr marL="514350" indent="-514350">
              <a:spcBef>
                <a:spcPts val="1200"/>
              </a:spcBef>
              <a:buAutoNum type="arabicPeriod" startAt="12"/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Representations</a:t>
            </a:r>
          </a:p>
          <a:p>
            <a:pPr marL="514350" indent="-514350">
              <a:buAutoNum type="arabicPeriod" startAt="10"/>
            </a:pP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75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FEB9D5-01AB-9825-16A0-FB8BDB93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789163-A1F9-1503-8D6F-E62ED8C6D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80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D36C883-5FE0-4B33-B059-0D89D2E6F2EF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976543" y="443883"/>
            <a:ext cx="7381783" cy="1491449"/>
          </a:xfrm>
        </p:spPr>
        <p:txBody>
          <a:bodyPr/>
          <a:lstStyle/>
          <a:p>
            <a:r>
              <a:rPr lang="en-US">
                <a:effectLst/>
              </a:rPr>
              <a:t>Ways of combining constructions/forms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F0B5525-0FFB-4D09-91DB-5EB51E924ADF}"/>
              </a:ext>
            </a:extLst>
          </p:cNvPr>
          <p:cNvSpPr txBox="1"/>
          <p:nvPr/>
        </p:nvSpPr>
        <p:spPr>
          <a:xfrm>
            <a:off x="1738913" y="1340904"/>
            <a:ext cx="6428543" cy="1685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effectLst/>
              </a:rPr>
              <a:t>Concatenation (like the rest of language)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effectLst/>
              </a:rPr>
              <a:t>Superposition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effectLst/>
              </a:rPr>
              <a:t>… (various alignment processes)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080FB3B-9585-42F2-AE23-CD00B4172CF8}"/>
              </a:ext>
            </a:extLst>
          </p:cNvPr>
          <p:cNvSpPr txBox="1"/>
          <p:nvPr/>
        </p:nvSpPr>
        <p:spPr>
          <a:xfrm>
            <a:off x="1038687" y="3351322"/>
            <a:ext cx="7599286" cy="244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/>
              <a:t>For synthesis</a:t>
            </a:r>
          </a:p>
          <a:p>
            <a:pPr>
              <a:lnSpc>
                <a:spcPct val="130000"/>
              </a:lnSpc>
            </a:pPr>
            <a:r>
              <a:rPr lang="en-US" sz="2400"/>
              <a:t>	need to combine all these (multiplex them) </a:t>
            </a:r>
          </a:p>
          <a:p>
            <a:pPr>
              <a:lnSpc>
                <a:spcPct val="130000"/>
              </a:lnSpc>
            </a:pPr>
            <a:endParaRPr lang="en-US" sz="2400"/>
          </a:p>
          <a:p>
            <a:pPr>
              <a:lnSpc>
                <a:spcPct val="130000"/>
              </a:lnSpc>
            </a:pPr>
            <a:r>
              <a:rPr lang="en-US" sz="2400"/>
              <a:t>For recognition and understanding</a:t>
            </a:r>
          </a:p>
          <a:p>
            <a:pPr>
              <a:lnSpc>
                <a:spcPct val="130000"/>
              </a:lnSpc>
            </a:pPr>
            <a:r>
              <a:rPr lang="en-US" sz="2400"/>
              <a:t>	 need to detect them all (demux them)</a:t>
            </a:r>
          </a:p>
        </p:txBody>
      </p:sp>
    </p:spTree>
    <p:extLst>
      <p:ext uri="{BB962C8B-B14F-4D97-AF65-F5344CB8AC3E}">
        <p14:creationId xmlns:p14="http://schemas.microsoft.com/office/powerpoint/2010/main" val="308471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D04065-533C-F64F-AC37-FDCC71CD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Realization: Phonology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DAADF9-EF1D-5B45-9FE0-B04AF57CB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English stress shift</a:t>
            </a:r>
          </a:p>
          <a:p>
            <a:endParaRPr lang="en-US" dirty="0"/>
          </a:p>
          <a:p>
            <a:r>
              <a:rPr lang="en-US" dirty="0"/>
              <a:t>(Morpho-)phonological tone spreading</a:t>
            </a:r>
          </a:p>
          <a:p>
            <a:pPr lvl="2"/>
            <a:r>
              <a:rPr lang="en-US" dirty="0"/>
              <a:t>E.g. in Bantu languages, affixation affects tone</a:t>
            </a:r>
          </a:p>
          <a:p>
            <a:pPr lvl="2"/>
            <a:endParaRPr lang="en-US" dirty="0"/>
          </a:p>
          <a:p>
            <a:r>
              <a:rPr lang="en-US" dirty="0"/>
              <a:t>Tone sandhi</a:t>
            </a:r>
          </a:p>
          <a:p>
            <a:pPr lvl="2"/>
            <a:r>
              <a:rPr lang="en-US" dirty="0"/>
              <a:t>Systematic tone changes in context: </a:t>
            </a:r>
          </a:p>
          <a:p>
            <a:pPr lvl="3"/>
            <a:r>
              <a:rPr lang="en-US" dirty="0"/>
              <a:t>E.g. Mandarin: tone3 tone3 </a:t>
            </a:r>
            <a:r>
              <a:rPr lang="en-US" dirty="0">
                <a:sym typeface="Wingdings" pitchFamily="2" charset="2"/>
              </a:rPr>
              <a:t> tone2 tone3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32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F0E9EF-06FA-334D-87F1-CAE7C260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Realization: Phonetic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06AA67-A767-0944-9092-04C4A9BB4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Prosodic coarticulation:</a:t>
            </a:r>
          </a:p>
          <a:p>
            <a:pPr lvl="1"/>
            <a:r>
              <a:rPr lang="en-US" dirty="0"/>
              <a:t>Similar to coarticulation at segmental level</a:t>
            </a:r>
          </a:p>
          <a:p>
            <a:pPr lvl="1"/>
            <a:r>
              <a:rPr lang="en-US" dirty="0"/>
              <a:t>Affected by neighboring prosodic events</a:t>
            </a:r>
          </a:p>
          <a:p>
            <a:pPr lvl="2"/>
            <a:r>
              <a:rPr lang="en-US" dirty="0"/>
              <a:t>Especially in faster or casual speech</a:t>
            </a:r>
          </a:p>
          <a:p>
            <a:pPr lvl="3"/>
            <a:r>
              <a:rPr lang="en-US" dirty="0"/>
              <a:t>Maximum speech of pitch change</a:t>
            </a:r>
          </a:p>
          <a:p>
            <a:r>
              <a:rPr lang="en-US" dirty="0"/>
              <a:t>Prosodic targets not fully reached </a:t>
            </a:r>
          </a:p>
          <a:p>
            <a:pPr lvl="1"/>
            <a:r>
              <a:rPr lang="en-US" dirty="0"/>
              <a:t>Context can even reverse tonal contours</a:t>
            </a:r>
          </a:p>
          <a:p>
            <a:pPr lvl="1"/>
            <a:r>
              <a:rPr lang="en-US" dirty="0"/>
              <a:t>Predominantly carry-over from prior syllables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8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1C4822-0688-384F-BB7E-78A979DA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Realization: Phonetic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E2CBC7-01D7-2848-95C8-9280B9EDB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Shih &amp; Kochanski</a:t>
            </a:r>
            <a:r>
              <a:rPr lang="en-US"/>
              <a:t>, 2000, Figure 3 </a:t>
            </a:r>
            <a:endParaRPr lang="en-US" dirty="0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xmlns="" id="{6CF0DE59-9F65-324B-8327-8CD6681C6782}"/>
              </a:ext>
            </a:extLst>
          </p:cNvPr>
          <p:cNvSpPr/>
          <p:nvPr/>
        </p:nvSpPr>
        <p:spPr bwMode="auto">
          <a:xfrm>
            <a:off x="3821723" y="2497016"/>
            <a:ext cx="293077" cy="77372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39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F501A0-BE79-57C3-9369-524533E22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Sequencing and Connecting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96F947-C39F-AE89-D3BA-E7AD00C15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Prosodic </a:t>
            </a:r>
            <a:r>
              <a:rPr lang="en-US" dirty="0" err="1"/>
              <a:t>coarticulation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Tone sandhi</a:t>
            </a:r>
          </a:p>
          <a:p>
            <a:pPr>
              <a:lnSpc>
                <a:spcPct val="130000"/>
              </a:lnSpc>
            </a:pPr>
            <a:r>
              <a:rPr lang="en-US" dirty="0"/>
              <a:t>Noun-noun compounding</a:t>
            </a:r>
          </a:p>
          <a:p>
            <a:pPr marL="457200" lvl="1" indent="0">
              <a:lnSpc>
                <a:spcPct val="130000"/>
              </a:lnSpc>
              <a:buNone/>
            </a:pPr>
            <a:endParaRPr lang="en-US" sz="3200" dirty="0"/>
          </a:p>
          <a:p>
            <a:pPr>
              <a:lnSpc>
                <a:spcPct val="13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02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49E4F-29AD-41EE-B709-FA095675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23BF51-EDE1-4DC7-8477-9109FDD6A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Mark intonation break locations and stress locations for the following. Use IPA conventions (below) if they seem helpful; otherwise any ad hoc notation.</a:t>
            </a:r>
          </a:p>
          <a:p>
            <a:endParaRPr lang="en-US" sz="1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en-US" sz="1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  pledge  allegiance  to  the  flag  of  the  United  States  of  America  and  to  the  republic  for  which  it  stands  one  nation  under  God  indivisible  with  liberty  and  justice  for  all</a:t>
            </a:r>
            <a:endParaRPr lang="en-US" sz="180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180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180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1CF3CAD-273B-4069-AE45-4065102F2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4196619"/>
            <a:ext cx="44767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170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49E4F-29AD-41EE-B709-FA095675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23BF51-EDE1-4DC7-8477-9109FDD6A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Mark intonation break locations and stress locations for the following. Use IPA conventions (below) if they seem helpful; otherwise any ad hoc notation.</a:t>
            </a:r>
          </a:p>
          <a:p>
            <a:endParaRPr lang="en-US" sz="180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en-US" sz="180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  pledge  allegiance  to  the  flag  of  the  United  States  of  America  and  to  the  republic  for  which  it  stands  one  nation  under  God  indivisible  with  liberty  and  justice  for  all</a:t>
            </a:r>
            <a:endParaRPr lang="en-US" sz="180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180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What do you think are the reasons why the stresses fall in these positions?</a:t>
            </a:r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What do you observe as prosodic correlates of the stresses?  Of the intonational phrases and breaks? </a:t>
            </a:r>
          </a:p>
          <a:p>
            <a:pPr marL="0" indent="0">
              <a:buNone/>
            </a:pPr>
            <a:endParaRPr lang="en-US" sz="180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21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512A713C-F487-F7B5-9840-B2476E80B324}"/>
              </a:ext>
            </a:extLst>
          </p:cNvPr>
          <p:cNvGrpSpPr/>
          <p:nvPr/>
        </p:nvGrpSpPr>
        <p:grpSpPr>
          <a:xfrm>
            <a:off x="4008971" y="3925431"/>
            <a:ext cx="1276539" cy="1990640"/>
            <a:chOff x="4019738" y="3925431"/>
            <a:chExt cx="1276539" cy="1990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99FD64F-A0D4-E0DA-34C5-301CA0A88FBF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xmlns="" id="{F8D336AF-5C14-F291-A7FB-DF8E4BF614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591546D2-B456-D4B2-87C9-EE48F571D2FF}"/>
              </a:ext>
            </a:extLst>
          </p:cNvPr>
          <p:cNvGrpSpPr/>
          <p:nvPr/>
        </p:nvGrpSpPr>
        <p:grpSpPr>
          <a:xfrm>
            <a:off x="457200" y="1600200"/>
            <a:ext cx="6764942" cy="1990640"/>
            <a:chOff x="922492" y="3544312"/>
            <a:chExt cx="6764942" cy="1990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BF91927-14C8-720B-1AA9-D87D1B6D7A66}"/>
                </a:ext>
              </a:extLst>
            </p:cNvPr>
            <p:cNvSpPr/>
            <p:nvPr/>
          </p:nvSpPr>
          <p:spPr bwMode="auto">
            <a:xfrm>
              <a:off x="922492" y="3544312"/>
              <a:ext cx="6756850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xmlns="" id="{BBEB0F5E-C2C6-052D-4434-6172BB9D3C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584" y="3550324"/>
              <a:ext cx="6756850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Sequencing and Connecting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E16AC71-B441-C6F5-8B14-D11E0C079C2D}"/>
              </a:ext>
            </a:extLst>
          </p:cNvPr>
          <p:cNvGrpSpPr/>
          <p:nvPr/>
        </p:nvGrpSpPr>
        <p:grpSpPr>
          <a:xfrm>
            <a:off x="5584274" y="3925431"/>
            <a:ext cx="1276744" cy="1990640"/>
            <a:chOff x="5584274" y="3925431"/>
            <a:chExt cx="1276744" cy="199064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817B135-B7B8-C875-83CD-A127AC559F8D}"/>
                </a:ext>
              </a:extLst>
            </p:cNvPr>
            <p:cNvSpPr/>
            <p:nvPr/>
          </p:nvSpPr>
          <p:spPr bwMode="auto">
            <a:xfrm>
              <a:off x="5584479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43C8EB5A-9379-E450-B2F3-DDEF1C47E3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84274" y="393144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CEAE8BF7-5444-7944-960D-441627B272AC}"/>
              </a:ext>
            </a:extLst>
          </p:cNvPr>
          <p:cNvGrpSpPr/>
          <p:nvPr/>
        </p:nvGrpSpPr>
        <p:grpSpPr>
          <a:xfrm>
            <a:off x="7149220" y="3925431"/>
            <a:ext cx="1278787" cy="1990640"/>
            <a:chOff x="7149220" y="3925431"/>
            <a:chExt cx="1278787" cy="19906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6DD306A2-BA7D-5D21-8BCA-0BE835777CA6}"/>
                </a:ext>
              </a:extLst>
            </p:cNvPr>
            <p:cNvSpPr/>
            <p:nvPr/>
          </p:nvSpPr>
          <p:spPr bwMode="auto">
            <a:xfrm>
              <a:off x="7149220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xmlns="" id="{22438D19-112B-D544-785B-40D4FC5AA9F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7249340" y="3926209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FD89A3FB-E492-C867-F600-1422895DB255}"/>
              </a:ext>
            </a:extLst>
          </p:cNvPr>
          <p:cNvGrpSpPr/>
          <p:nvPr/>
        </p:nvGrpSpPr>
        <p:grpSpPr>
          <a:xfrm>
            <a:off x="2633230" y="3916516"/>
            <a:ext cx="1278787" cy="1990640"/>
            <a:chOff x="2633230" y="3916516"/>
            <a:chExt cx="1278787" cy="199064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E54824F6-05D1-81B3-2902-9191DBB93A8B}"/>
                </a:ext>
              </a:extLst>
            </p:cNvPr>
            <p:cNvSpPr/>
            <p:nvPr/>
          </p:nvSpPr>
          <p:spPr bwMode="auto">
            <a:xfrm>
              <a:off x="2634355" y="3916516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xmlns="" id="{ABB4D67A-7105-8155-7804-F4BC3700D1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02" r="76873"/>
            <a:stretch/>
          </p:blipFill>
          <p:spPr bwMode="auto">
            <a:xfrm>
              <a:off x="2633230" y="3926209"/>
              <a:ext cx="127878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7C4A7463-CD11-3427-0821-E8F1CDBB5F25}"/>
              </a:ext>
            </a:extLst>
          </p:cNvPr>
          <p:cNvGrpSpPr/>
          <p:nvPr/>
        </p:nvGrpSpPr>
        <p:grpSpPr>
          <a:xfrm>
            <a:off x="559884" y="3925431"/>
            <a:ext cx="1285592" cy="1990640"/>
            <a:chOff x="559884" y="3925431"/>
            <a:chExt cx="1285592" cy="199064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36305485-3FC4-2C36-CF0B-894F86DD5B6A}"/>
                </a:ext>
              </a:extLst>
            </p:cNvPr>
            <p:cNvSpPr/>
            <p:nvPr/>
          </p:nvSpPr>
          <p:spPr bwMode="auto">
            <a:xfrm>
              <a:off x="568937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34" name="Picture 2">
              <a:extLst>
                <a:ext uri="{FF2B5EF4-FFF2-40B4-BE49-F238E27FC236}">
                  <a16:creationId xmlns:a16="http://schemas.microsoft.com/office/drawing/2014/main" xmlns="" id="{EE765015-CFB9-684D-111D-E1F3090CF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985" t="762" r="53122" b="-762"/>
            <a:stretch/>
          </p:blipFill>
          <p:spPr bwMode="auto">
            <a:xfrm>
              <a:off x="559884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2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Coarticulation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E16AC71-B441-C6F5-8B14-D11E0C079C2D}"/>
              </a:ext>
            </a:extLst>
          </p:cNvPr>
          <p:cNvGrpSpPr/>
          <p:nvPr/>
        </p:nvGrpSpPr>
        <p:grpSpPr>
          <a:xfrm>
            <a:off x="4449175" y="1801063"/>
            <a:ext cx="1612094" cy="2836545"/>
            <a:chOff x="5584274" y="3925431"/>
            <a:chExt cx="1178667" cy="199064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817B135-B7B8-C875-83CD-A127AC559F8D}"/>
                </a:ext>
              </a:extLst>
            </p:cNvPr>
            <p:cNvSpPr/>
            <p:nvPr/>
          </p:nvSpPr>
          <p:spPr bwMode="auto">
            <a:xfrm>
              <a:off x="5584479" y="3925431"/>
              <a:ext cx="1178462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43C8EB5A-9379-E450-B2F3-DDEF1C47E3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84274" y="393144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B76C8AA1-07E4-E300-98A8-E9C1FB39A924}"/>
              </a:ext>
            </a:extLst>
          </p:cNvPr>
          <p:cNvGrpSpPr/>
          <p:nvPr/>
        </p:nvGrpSpPr>
        <p:grpSpPr>
          <a:xfrm>
            <a:off x="903040" y="1844452"/>
            <a:ext cx="1822054" cy="2836545"/>
            <a:chOff x="2633230" y="3916516"/>
            <a:chExt cx="1278787" cy="199064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322C6DDF-C4B6-1509-9E11-8E67E535EF85}"/>
                </a:ext>
              </a:extLst>
            </p:cNvPr>
            <p:cNvSpPr/>
            <p:nvPr/>
          </p:nvSpPr>
          <p:spPr bwMode="auto">
            <a:xfrm>
              <a:off x="2634355" y="3916516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7" name="Picture 2">
              <a:extLst>
                <a:ext uri="{FF2B5EF4-FFF2-40B4-BE49-F238E27FC236}">
                  <a16:creationId xmlns:a16="http://schemas.microsoft.com/office/drawing/2014/main" xmlns="" id="{B8E70918-79C3-A344-6D2C-C9B37B59A1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02" r="76873"/>
            <a:stretch/>
          </p:blipFill>
          <p:spPr bwMode="auto">
            <a:xfrm>
              <a:off x="2633230" y="3926209"/>
              <a:ext cx="127878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0303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834 L -0.18854 0.005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Coarticulation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E16AC71-B441-C6F5-8B14-D11E0C079C2D}"/>
              </a:ext>
            </a:extLst>
          </p:cNvPr>
          <p:cNvGrpSpPr/>
          <p:nvPr/>
        </p:nvGrpSpPr>
        <p:grpSpPr>
          <a:xfrm>
            <a:off x="4449175" y="1801063"/>
            <a:ext cx="1612094" cy="2836545"/>
            <a:chOff x="5584274" y="3925431"/>
            <a:chExt cx="1178667" cy="199064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817B135-B7B8-C875-83CD-A127AC559F8D}"/>
                </a:ext>
              </a:extLst>
            </p:cNvPr>
            <p:cNvSpPr/>
            <p:nvPr/>
          </p:nvSpPr>
          <p:spPr bwMode="auto">
            <a:xfrm>
              <a:off x="5584479" y="3925431"/>
              <a:ext cx="1178462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43C8EB5A-9379-E450-B2F3-DDEF1C47E3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84274" y="393144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F7302EB-569F-3BA6-7ADA-FB59C6CD199F}"/>
              </a:ext>
            </a:extLst>
          </p:cNvPr>
          <p:cNvGrpSpPr/>
          <p:nvPr/>
        </p:nvGrpSpPr>
        <p:grpSpPr>
          <a:xfrm>
            <a:off x="1052897" y="1827736"/>
            <a:ext cx="1620867" cy="2836545"/>
            <a:chOff x="5584479" y="3925431"/>
            <a:chExt cx="1185081" cy="1990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74C9431C-87E5-4D74-93A3-81A9ED867912}"/>
                </a:ext>
              </a:extLst>
            </p:cNvPr>
            <p:cNvSpPr/>
            <p:nvPr/>
          </p:nvSpPr>
          <p:spPr bwMode="auto">
            <a:xfrm>
              <a:off x="5584479" y="3925431"/>
              <a:ext cx="1178462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xmlns="" id="{AFB34EBD-E946-89BF-69CE-76003DCF45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90893" y="394317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834 L -0.18854 0.005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Coarticulation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CD8909B-B4BD-A3A7-BB01-006F33C714C9}"/>
              </a:ext>
            </a:extLst>
          </p:cNvPr>
          <p:cNvGrpSpPr/>
          <p:nvPr/>
        </p:nvGrpSpPr>
        <p:grpSpPr>
          <a:xfrm>
            <a:off x="2872643" y="2067448"/>
            <a:ext cx="2806866" cy="2868142"/>
            <a:chOff x="1052897" y="1669095"/>
            <a:chExt cx="2806866" cy="286814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74C9431C-87E5-4D74-93A3-81A9ED867912}"/>
                </a:ext>
              </a:extLst>
            </p:cNvPr>
            <p:cNvSpPr/>
            <p:nvPr/>
          </p:nvSpPr>
          <p:spPr bwMode="auto">
            <a:xfrm>
              <a:off x="1052897" y="1827737"/>
              <a:ext cx="1611814" cy="2550858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xmlns="" id="{AFB34EBD-E946-89BF-69CE-76003DCF45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9055" b="22494"/>
            <a:stretch/>
          </p:blipFill>
          <p:spPr bwMode="auto">
            <a:xfrm>
              <a:off x="1070443" y="1669095"/>
              <a:ext cx="1292231" cy="2178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817B135-B7B8-C875-83CD-A127AC559F8D}"/>
                </a:ext>
              </a:extLst>
            </p:cNvPr>
            <p:cNvSpPr/>
            <p:nvPr/>
          </p:nvSpPr>
          <p:spPr bwMode="auto">
            <a:xfrm>
              <a:off x="2362674" y="1827736"/>
              <a:ext cx="1497089" cy="2550859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43C8EB5A-9379-E450-B2F3-DDEF1C47E3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03" r="5595" b="25064"/>
            <a:stretch/>
          </p:blipFill>
          <p:spPr bwMode="auto">
            <a:xfrm>
              <a:off x="2380220" y="2588960"/>
              <a:ext cx="1479543" cy="1948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CDB194F1-12CA-14AD-67E0-85CAE71B9098}"/>
              </a:ext>
            </a:extLst>
          </p:cNvPr>
          <p:cNvGrpSpPr/>
          <p:nvPr/>
        </p:nvGrpSpPr>
        <p:grpSpPr>
          <a:xfrm>
            <a:off x="6622356" y="2341904"/>
            <a:ext cx="1612094" cy="2836545"/>
            <a:chOff x="5584274" y="3925431"/>
            <a:chExt cx="1178667" cy="199064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0F2ACF1-16A3-E944-4F02-C97370F8CECF}"/>
                </a:ext>
              </a:extLst>
            </p:cNvPr>
            <p:cNvSpPr/>
            <p:nvPr/>
          </p:nvSpPr>
          <p:spPr bwMode="auto">
            <a:xfrm>
              <a:off x="5584479" y="3925431"/>
              <a:ext cx="1178462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xmlns="" id="{3E8B3349-D942-51FD-958D-87A5A5C46A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84274" y="393144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408A14BA-82C9-2EEF-10A8-24F993E3E821}"/>
              </a:ext>
            </a:extLst>
          </p:cNvPr>
          <p:cNvGrpSpPr/>
          <p:nvPr/>
        </p:nvGrpSpPr>
        <p:grpSpPr>
          <a:xfrm>
            <a:off x="880881" y="2316623"/>
            <a:ext cx="1620867" cy="2836545"/>
            <a:chOff x="5584479" y="3925431"/>
            <a:chExt cx="1185081" cy="199064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91B47CE-F4B7-D2C5-6A41-5A40E768A72F}"/>
                </a:ext>
              </a:extLst>
            </p:cNvPr>
            <p:cNvSpPr/>
            <p:nvPr/>
          </p:nvSpPr>
          <p:spPr bwMode="auto">
            <a:xfrm>
              <a:off x="5584479" y="3925431"/>
              <a:ext cx="1178462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xmlns="" id="{E9A22336-DDF8-A452-0AD4-B33B46A1563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90893" y="394317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8AB8E6F-DD07-44ED-A844-F7B2AD57AAF4}"/>
              </a:ext>
            </a:extLst>
          </p:cNvPr>
          <p:cNvSpPr/>
          <p:nvPr/>
        </p:nvSpPr>
        <p:spPr bwMode="auto">
          <a:xfrm>
            <a:off x="5359651" y="4490519"/>
            <a:ext cx="319858" cy="286429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811E08-6B4D-9504-BFDC-116C1281E399}"/>
              </a:ext>
            </a:extLst>
          </p:cNvPr>
          <p:cNvSpPr txBox="1"/>
          <p:nvPr/>
        </p:nvSpPr>
        <p:spPr>
          <a:xfrm>
            <a:off x="809814" y="6477000"/>
            <a:ext cx="4121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(Shih&amp;Kochanski 2000, Yi Xu 2001)</a:t>
            </a:r>
          </a:p>
        </p:txBody>
      </p:sp>
    </p:spTree>
    <p:extLst>
      <p:ext uri="{BB962C8B-B14F-4D97-AF65-F5344CB8AC3E}">
        <p14:creationId xmlns:p14="http://schemas.microsoft.com/office/powerpoint/2010/main" val="207769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512A713C-F487-F7B5-9840-B2476E80B324}"/>
              </a:ext>
            </a:extLst>
          </p:cNvPr>
          <p:cNvGrpSpPr/>
          <p:nvPr/>
        </p:nvGrpSpPr>
        <p:grpSpPr>
          <a:xfrm>
            <a:off x="1195052" y="2115859"/>
            <a:ext cx="1745956" cy="2836545"/>
            <a:chOff x="4019738" y="3925431"/>
            <a:chExt cx="1276539" cy="1990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99FD64F-A0D4-E0DA-34C5-301CA0A88FBF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xmlns="" id="{F8D336AF-5C14-F291-A7FB-DF8E4BF614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Coarticulation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E16AC71-B441-C6F5-8B14-D11E0C079C2D}"/>
              </a:ext>
            </a:extLst>
          </p:cNvPr>
          <p:cNvGrpSpPr/>
          <p:nvPr/>
        </p:nvGrpSpPr>
        <p:grpSpPr>
          <a:xfrm>
            <a:off x="4977688" y="2124426"/>
            <a:ext cx="1746237" cy="2836545"/>
            <a:chOff x="5584274" y="3925431"/>
            <a:chExt cx="1276744" cy="199064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817B135-B7B8-C875-83CD-A127AC559F8D}"/>
                </a:ext>
              </a:extLst>
            </p:cNvPr>
            <p:cNvSpPr/>
            <p:nvPr/>
          </p:nvSpPr>
          <p:spPr bwMode="auto">
            <a:xfrm>
              <a:off x="5584479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43C8EB5A-9379-E450-B2F3-DDEF1C47E3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84274" y="393144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1442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0.22135 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512A713C-F487-F7B5-9840-B2476E80B324}"/>
              </a:ext>
            </a:extLst>
          </p:cNvPr>
          <p:cNvGrpSpPr/>
          <p:nvPr/>
        </p:nvGrpSpPr>
        <p:grpSpPr>
          <a:xfrm>
            <a:off x="3231872" y="2120351"/>
            <a:ext cx="1745956" cy="2836545"/>
            <a:chOff x="4019738" y="3925431"/>
            <a:chExt cx="1276539" cy="1990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99FD64F-A0D4-E0DA-34C5-301CA0A88FBF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xmlns="" id="{F8D336AF-5C14-F291-A7FB-DF8E4BF614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633082F9-6486-B61C-59A9-AC51740D9914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Coarticulation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E16AC71-B441-C6F5-8B14-D11E0C079C2D}"/>
              </a:ext>
            </a:extLst>
          </p:cNvPr>
          <p:cNvGrpSpPr/>
          <p:nvPr/>
        </p:nvGrpSpPr>
        <p:grpSpPr>
          <a:xfrm>
            <a:off x="4977688" y="2124426"/>
            <a:ext cx="1746237" cy="2836545"/>
            <a:chOff x="5584274" y="3925431"/>
            <a:chExt cx="1276744" cy="199064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817B135-B7B8-C875-83CD-A127AC559F8D}"/>
                </a:ext>
              </a:extLst>
            </p:cNvPr>
            <p:cNvSpPr/>
            <p:nvPr/>
          </p:nvSpPr>
          <p:spPr bwMode="auto">
            <a:xfrm>
              <a:off x="5584479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43C8EB5A-9379-E450-B2F3-DDEF1C47E3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2" r="5594"/>
            <a:stretch/>
          </p:blipFill>
          <p:spPr bwMode="auto">
            <a:xfrm>
              <a:off x="5584274" y="3931443"/>
              <a:ext cx="1178667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E94BA336-67EA-5898-30F4-5A5F1C121353}"/>
              </a:ext>
            </a:extLst>
          </p:cNvPr>
          <p:cNvSpPr/>
          <p:nvPr/>
        </p:nvSpPr>
        <p:spPr bwMode="auto">
          <a:xfrm>
            <a:off x="4255129" y="3358421"/>
            <a:ext cx="1928388" cy="643211"/>
          </a:xfrm>
          <a:custGeom>
            <a:avLst/>
            <a:gdLst>
              <a:gd name="connsiteX0" fmla="*/ 0 w 1928388"/>
              <a:gd name="connsiteY0" fmla="*/ 643211 h 643211"/>
              <a:gd name="connsiteX1" fmla="*/ 344031 w 1928388"/>
              <a:gd name="connsiteY1" fmla="*/ 471195 h 643211"/>
              <a:gd name="connsiteX2" fmla="*/ 814812 w 1928388"/>
              <a:gd name="connsiteY2" fmla="*/ 172430 h 643211"/>
              <a:gd name="connsiteX3" fmla="*/ 1276538 w 1928388"/>
              <a:gd name="connsiteY3" fmla="*/ 415 h 643211"/>
              <a:gd name="connsiteX4" fmla="*/ 1575303 w 1928388"/>
              <a:gd name="connsiteY4" fmla="*/ 136217 h 643211"/>
              <a:gd name="connsiteX5" fmla="*/ 1928388 w 1928388"/>
              <a:gd name="connsiteY5" fmla="*/ 489302 h 6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8388" h="643211">
                <a:moveTo>
                  <a:pt x="0" y="643211"/>
                </a:moveTo>
                <a:cubicBezTo>
                  <a:pt x="104114" y="596434"/>
                  <a:pt x="208229" y="549658"/>
                  <a:pt x="344031" y="471195"/>
                </a:cubicBezTo>
                <a:cubicBezTo>
                  <a:pt x="479833" y="392731"/>
                  <a:pt x="659394" y="250893"/>
                  <a:pt x="814812" y="172430"/>
                </a:cubicBezTo>
                <a:cubicBezTo>
                  <a:pt x="970230" y="93967"/>
                  <a:pt x="1149790" y="6450"/>
                  <a:pt x="1276538" y="415"/>
                </a:cubicBezTo>
                <a:cubicBezTo>
                  <a:pt x="1403286" y="-5620"/>
                  <a:pt x="1466661" y="54736"/>
                  <a:pt x="1575303" y="136217"/>
                </a:cubicBezTo>
                <a:cubicBezTo>
                  <a:pt x="1683945" y="217698"/>
                  <a:pt x="1806166" y="353500"/>
                  <a:pt x="1928388" y="489302"/>
                </a:cubicBezTo>
              </a:path>
            </a:pathLst>
          </a:custGeom>
          <a:ln w="76200">
            <a:solidFill>
              <a:schemeClr val="bg1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30712C8-7B9E-F503-890F-2DD3A7F09F18}"/>
              </a:ext>
            </a:extLst>
          </p:cNvPr>
          <p:cNvSpPr txBox="1"/>
          <p:nvPr/>
        </p:nvSpPr>
        <p:spPr>
          <a:xfrm>
            <a:off x="6990346" y="2879165"/>
            <a:ext cx="1848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Tone 4’s essence is the slope </a:t>
            </a:r>
          </a:p>
        </p:txBody>
      </p:sp>
    </p:spTree>
    <p:extLst>
      <p:ext uri="{BB962C8B-B14F-4D97-AF65-F5344CB8AC3E}">
        <p14:creationId xmlns:p14="http://schemas.microsoft.com/office/powerpoint/2010/main" val="364590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FEB9D5-01AB-9825-16A0-FB8BDB93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89BAB63-3BB0-E43E-8889-C00293B27E51}"/>
              </a:ext>
            </a:extLst>
          </p:cNvPr>
          <p:cNvGrpSpPr/>
          <p:nvPr/>
        </p:nvGrpSpPr>
        <p:grpSpPr>
          <a:xfrm>
            <a:off x="1195052" y="2115859"/>
            <a:ext cx="1745956" cy="2836545"/>
            <a:chOff x="4019738" y="3925431"/>
            <a:chExt cx="1276539" cy="19906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4CD45475-E4AB-F0C2-668E-910F1E3EAE43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xmlns="" id="{14EDCF43-8369-E997-270C-EEADD3C8AB3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1D281CC-A860-8367-A225-D20C5AA3A253}"/>
              </a:ext>
            </a:extLst>
          </p:cNvPr>
          <p:cNvGrpSpPr/>
          <p:nvPr/>
        </p:nvGrpSpPr>
        <p:grpSpPr>
          <a:xfrm>
            <a:off x="4335096" y="2124426"/>
            <a:ext cx="1745956" cy="2836545"/>
            <a:chOff x="4019738" y="3925431"/>
            <a:chExt cx="1276539" cy="199064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C81AFE9-EEBF-C765-6419-BB7376B7CE03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xmlns="" id="{EFA1DCB2-D6B2-B6CC-43E1-DC7349F11C8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506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0.15138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89BAB63-3BB0-E43E-8889-C00293B27E51}"/>
              </a:ext>
            </a:extLst>
          </p:cNvPr>
          <p:cNvGrpSpPr/>
          <p:nvPr/>
        </p:nvGrpSpPr>
        <p:grpSpPr>
          <a:xfrm>
            <a:off x="2566766" y="2124426"/>
            <a:ext cx="1745956" cy="2836545"/>
            <a:chOff x="4019738" y="3925431"/>
            <a:chExt cx="1276539" cy="19906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4CD45475-E4AB-F0C2-668E-910F1E3EAE43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xmlns="" id="{14EDCF43-8369-E997-270C-EEADD3C8AB3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1D281CC-A860-8367-A225-D20C5AA3A253}"/>
              </a:ext>
            </a:extLst>
          </p:cNvPr>
          <p:cNvGrpSpPr/>
          <p:nvPr/>
        </p:nvGrpSpPr>
        <p:grpSpPr>
          <a:xfrm>
            <a:off x="4335096" y="2124426"/>
            <a:ext cx="1745956" cy="2836545"/>
            <a:chOff x="4019738" y="3925431"/>
            <a:chExt cx="1276539" cy="199064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C81AFE9-EEBF-C765-6419-BB7376B7CE03}"/>
                </a:ext>
              </a:extLst>
            </p:cNvPr>
            <p:cNvSpPr/>
            <p:nvPr/>
          </p:nvSpPr>
          <p:spPr bwMode="auto">
            <a:xfrm>
              <a:off x="4019738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xmlns="" id="{EFA1DCB2-D6B2-B6CC-43E1-DC7349F11C8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85" r="28622"/>
            <a:stretch/>
          </p:blipFill>
          <p:spPr bwMode="auto">
            <a:xfrm>
              <a:off x="4019738" y="3931443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B11DBFC8-047D-47C7-2B01-4DAD356D2CCC}"/>
              </a:ext>
            </a:extLst>
          </p:cNvPr>
          <p:cNvGrpSpPr/>
          <p:nvPr/>
        </p:nvGrpSpPr>
        <p:grpSpPr>
          <a:xfrm>
            <a:off x="4335096" y="2124426"/>
            <a:ext cx="1680791" cy="2836544"/>
            <a:chOff x="559884" y="3925431"/>
            <a:chExt cx="1285592" cy="19906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F54CBD0-9688-3C7B-1B7F-C1512C0CAC17}"/>
                </a:ext>
              </a:extLst>
            </p:cNvPr>
            <p:cNvSpPr/>
            <p:nvPr/>
          </p:nvSpPr>
          <p:spPr bwMode="auto">
            <a:xfrm>
              <a:off x="568937" y="3925431"/>
              <a:ext cx="1276539" cy="199064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xmlns="" id="{4BA28B4A-A5FA-5C57-3BF8-3223A9E5B0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985" t="762" r="53122" b="-762"/>
            <a:stretch/>
          </p:blipFill>
          <p:spPr bwMode="auto">
            <a:xfrm>
              <a:off x="559884" y="3931444"/>
              <a:ext cx="1276539" cy="1960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6282D57-9FE2-03A7-2880-A71CFA05B963}"/>
              </a:ext>
            </a:extLst>
          </p:cNvPr>
          <p:cNvSpPr txBox="1"/>
          <p:nvPr/>
        </p:nvSpPr>
        <p:spPr>
          <a:xfrm>
            <a:off x="3886199" y="5224149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你好</a:t>
            </a: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7D31307F-13EB-4C12-6776-DC5051CD6A39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Tone Sandhi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D84E2990-7F12-CD79-E07F-1C989668BD1E}"/>
              </a:ext>
            </a:extLst>
          </p:cNvPr>
          <p:cNvGrpSpPr/>
          <p:nvPr/>
        </p:nvGrpSpPr>
        <p:grpSpPr>
          <a:xfrm>
            <a:off x="6541169" y="1600603"/>
            <a:ext cx="2398294" cy="2063751"/>
            <a:chOff x="6541169" y="1600603"/>
            <a:chExt cx="2398294" cy="206375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E3D08898-74F5-581C-3B91-4894711FFA68}"/>
                </a:ext>
              </a:extLst>
            </p:cNvPr>
            <p:cNvGrpSpPr/>
            <p:nvPr/>
          </p:nvGrpSpPr>
          <p:grpSpPr>
            <a:xfrm>
              <a:off x="6797843" y="2431600"/>
              <a:ext cx="2141620" cy="1232754"/>
              <a:chOff x="6797843" y="2431600"/>
              <a:chExt cx="2141620" cy="123275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032BA0BB-99D3-D26D-D474-2D7696D81796}"/>
                  </a:ext>
                </a:extLst>
              </p:cNvPr>
              <p:cNvSpPr txBox="1"/>
              <p:nvPr/>
            </p:nvSpPr>
            <p:spPr>
              <a:xfrm>
                <a:off x="6797843" y="2431600"/>
                <a:ext cx="21416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Tone3  Tone3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xmlns="" id="{29850E44-3394-0A0F-34B1-95FC59C04D7C}"/>
                  </a:ext>
                </a:extLst>
              </p:cNvPr>
              <p:cNvCxnSpPr/>
              <p:nvPr/>
            </p:nvCxnSpPr>
            <p:spPr bwMode="auto">
              <a:xfrm>
                <a:off x="8241632" y="2893265"/>
                <a:ext cx="0" cy="296501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22469AA9-10E0-D8C6-0C7F-445F5288D196}"/>
                  </a:ext>
                </a:extLst>
              </p:cNvPr>
              <p:cNvSpPr txBox="1"/>
              <p:nvPr/>
            </p:nvSpPr>
            <p:spPr>
              <a:xfrm>
                <a:off x="7792452" y="3202689"/>
                <a:ext cx="11470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Tone2</a:t>
                </a: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452EB303-51FB-4824-C268-F242CA967333}"/>
                </a:ext>
              </a:extLst>
            </p:cNvPr>
            <p:cNvSpPr txBox="1"/>
            <p:nvPr/>
          </p:nvSpPr>
          <p:spPr>
            <a:xfrm>
              <a:off x="6541169" y="1600603"/>
              <a:ext cx="21416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Phonological Rule: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796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52108</TotalTime>
  <Words>1563</Words>
  <Application>Microsoft Office PowerPoint</Application>
  <PresentationFormat>On-screen Show (4:3)</PresentationFormat>
  <Paragraphs>190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MS Mincho</vt:lpstr>
      <vt:lpstr>ＭＳ Ｐゴシック</vt:lpstr>
      <vt:lpstr>Arial</vt:lpstr>
      <vt:lpstr>Calibri</vt:lpstr>
      <vt:lpstr>Palatino</vt:lpstr>
      <vt:lpstr>Times New Roman</vt:lpstr>
      <vt:lpstr>Wingdings</vt:lpstr>
      <vt:lpstr>Mountain Top</vt:lpstr>
      <vt:lpstr>PowerPoint Presentation</vt:lpstr>
      <vt:lpstr>Sequencing and Connecting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Semantic Connections</vt:lpstr>
      <vt:lpstr>Contents </vt:lpstr>
      <vt:lpstr>Contents </vt:lpstr>
      <vt:lpstr>PowerPoint Presentation</vt:lpstr>
      <vt:lpstr>PowerPoint Presentation</vt:lpstr>
      <vt:lpstr>Realization: Phonology</vt:lpstr>
      <vt:lpstr>Realization: Phonetic</vt:lpstr>
      <vt:lpstr>Realization: Phonetic</vt:lpstr>
      <vt:lpstr>PowerPoint Presentation</vt:lpstr>
      <vt:lpstr>PowerPoint Presentation</vt:lpstr>
      <vt:lpstr>PowerPoint Presentation</vt:lpstr>
    </vt:vector>
  </TitlesOfParts>
  <Company>Univ. of Tokyo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Nigel Ward</cp:lastModifiedBy>
  <cp:revision>3711</cp:revision>
  <cp:lastPrinted>2021-05-18T23:20:02Z</cp:lastPrinted>
  <dcterms:created xsi:type="dcterms:W3CDTF">2002-10-17T07:23:49Z</dcterms:created>
  <dcterms:modified xsi:type="dcterms:W3CDTF">2022-10-07T16:10:43Z</dcterms:modified>
</cp:coreProperties>
</file>