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1085" r:id="rId2"/>
    <p:sldId id="1088" r:id="rId3"/>
    <p:sldId id="1097" r:id="rId4"/>
    <p:sldId id="1102" r:id="rId5"/>
    <p:sldId id="1101" r:id="rId6"/>
    <p:sldId id="1096" r:id="rId7"/>
    <p:sldId id="1105" r:id="rId8"/>
    <p:sldId id="1104" r:id="rId9"/>
    <p:sldId id="1099" r:id="rId10"/>
    <p:sldId id="1100" r:id="rId11"/>
    <p:sldId id="1106" r:id="rId12"/>
    <p:sldId id="918" r:id="rId13"/>
    <p:sldId id="919" r:id="rId14"/>
    <p:sldId id="921" r:id="rId15"/>
    <p:sldId id="922" r:id="rId16"/>
    <p:sldId id="923" r:id="rId17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05419E"/>
    <a:srgbClr val="FFCCFF"/>
    <a:srgbClr val="0072BD"/>
    <a:srgbClr val="D95319"/>
    <a:srgbClr val="01359A"/>
    <a:srgbClr val="003295"/>
    <a:srgbClr val="084AA1"/>
    <a:srgbClr val="0A51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AB258-43E8-1DEB-D1B3-9C9F3C84404D}" v="338" dt="2021-07-31T04:03:56.016"/>
    <p1510:client id="{B2D23A66-4A7E-E2AA-094E-60949CBFD649}" v="6" dt="2021-07-23T22:05:41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4" autoAdjust="0"/>
    <p:restoredTop sz="65673" autoAdjust="0"/>
  </p:normalViewPr>
  <p:slideViewPr>
    <p:cSldViewPr snapToGrid="0">
      <p:cViewPr varScale="1">
        <p:scale>
          <a:sx n="71" d="100"/>
          <a:sy n="71" d="100"/>
        </p:scale>
        <p:origin x="2796" y="6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6" d="100"/>
        <a:sy n="136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57c27715e318a7909f0025107ab389f0cf88a314dc7e3e7667f9f9fcb29e20c3::" providerId="AD" clId="Web-{B2D23A66-4A7E-E2AA-094E-60949CBFD649}"/>
    <pc:docChg chg="modSld">
      <pc:chgData name="Guest User" userId="S::urn:spo:anon#57c27715e318a7909f0025107ab389f0cf88a314dc7e3e7667f9f9fcb29e20c3::" providerId="AD" clId="Web-{B2D23A66-4A7E-E2AA-094E-60949CBFD649}" dt="2021-07-23T22:05:41.432" v="5" actId="20577"/>
      <pc:docMkLst>
        <pc:docMk/>
      </pc:docMkLst>
      <pc:sldChg chg="modSp">
        <pc:chgData name="Guest User" userId="S::urn:spo:anon#57c27715e318a7909f0025107ab389f0cf88a314dc7e3e7667f9f9fcb29e20c3::" providerId="AD" clId="Web-{B2D23A66-4A7E-E2AA-094E-60949CBFD649}" dt="2021-07-23T22:05:41.432" v="5" actId="20577"/>
        <pc:sldMkLst>
          <pc:docMk/>
          <pc:sldMk cId="1875330544" sldId="921"/>
        </pc:sldMkLst>
        <pc:spChg chg="mod">
          <ac:chgData name="Guest User" userId="S::urn:spo:anon#57c27715e318a7909f0025107ab389f0cf88a314dc7e3e7667f9f9fcb29e20c3::" providerId="AD" clId="Web-{B2D23A66-4A7E-E2AA-094E-60949CBFD649}" dt="2021-07-23T22:05:41.432" v="5" actId="20577"/>
          <ac:spMkLst>
            <pc:docMk/>
            <pc:sldMk cId="1875330544" sldId="921"/>
            <ac:spMk id="3" creationId="{1B505D84-C52A-8C41-9269-058CD9E531DD}"/>
          </ac:spMkLst>
        </pc:spChg>
      </pc:sldChg>
    </pc:docChg>
  </pc:docChgLst>
  <pc:docChgLst>
    <pc:chgData name="Guest User" userId="S::urn:spo:anon#c8bf4f9517a9ce078776a01c07673affc99a956fd186a5f6743d1e1b5b4ff52b::" providerId="AD" clId="Web-{9CFAB258-43E8-1DEB-D1B3-9C9F3C84404D}"/>
    <pc:docChg chg="addSld modSld">
      <pc:chgData name="Guest User" userId="S::urn:spo:anon#c8bf4f9517a9ce078776a01c07673affc99a956fd186a5f6743d1e1b5b4ff52b::" providerId="AD" clId="Web-{9CFAB258-43E8-1DEB-D1B3-9C9F3C84404D}" dt="2021-07-31T04:03:56.016" v="259" actId="20577"/>
      <pc:docMkLst>
        <pc:docMk/>
      </pc:docMkLst>
      <pc:sldChg chg="modSp">
        <pc:chgData name="Guest User" userId="S::urn:spo:anon#c8bf4f9517a9ce078776a01c07673affc99a956fd186a5f6743d1e1b5b4ff52b::" providerId="AD" clId="Web-{9CFAB258-43E8-1DEB-D1B3-9C9F3C84404D}" dt="2021-07-31T02:40:29.079" v="24" actId="20577"/>
        <pc:sldMkLst>
          <pc:docMk/>
          <pc:sldMk cId="794309750" sldId="928"/>
        </pc:sldMkLst>
        <pc:spChg chg="mod">
          <ac:chgData name="Guest User" userId="S::urn:spo:anon#c8bf4f9517a9ce078776a01c07673affc99a956fd186a5f6743d1e1b5b4ff52b::" providerId="AD" clId="Web-{9CFAB258-43E8-1DEB-D1B3-9C9F3C84404D}" dt="2021-07-31T02:40:29.079" v="24" actId="20577"/>
          <ac:spMkLst>
            <pc:docMk/>
            <pc:sldMk cId="794309750" sldId="928"/>
            <ac:spMk id="3" creationId="{561E2FB3-B80D-4B4C-B552-E6D075D67582}"/>
          </ac:spMkLst>
        </pc:spChg>
      </pc:sldChg>
      <pc:sldChg chg="modSp">
        <pc:chgData name="Guest User" userId="S::urn:spo:anon#c8bf4f9517a9ce078776a01c07673affc99a956fd186a5f6743d1e1b5b4ff52b::" providerId="AD" clId="Web-{9CFAB258-43E8-1DEB-D1B3-9C9F3C84404D}" dt="2021-07-31T02:34:02.487" v="3" actId="20577"/>
        <pc:sldMkLst>
          <pc:docMk/>
          <pc:sldMk cId="167070817" sldId="930"/>
        </pc:sldMkLst>
        <pc:spChg chg="mod">
          <ac:chgData name="Guest User" userId="S::urn:spo:anon#c8bf4f9517a9ce078776a01c07673affc99a956fd186a5f6743d1e1b5b4ff52b::" providerId="AD" clId="Web-{9CFAB258-43E8-1DEB-D1B3-9C9F3C84404D}" dt="2021-07-31T02:34:02.487" v="3" actId="20577"/>
          <ac:spMkLst>
            <pc:docMk/>
            <pc:sldMk cId="167070817" sldId="930"/>
            <ac:spMk id="3" creationId="{642B9D72-20FB-BA44-A55F-657ACF1D7C21}"/>
          </ac:spMkLst>
        </pc:spChg>
      </pc:sldChg>
      <pc:sldChg chg="addSp modSp new modMedia addAnim">
        <pc:chgData name="Guest User" userId="S::urn:spo:anon#c8bf4f9517a9ce078776a01c07673affc99a956fd186a5f6743d1e1b5b4ff52b::" providerId="AD" clId="Web-{9CFAB258-43E8-1DEB-D1B3-9C9F3C84404D}" dt="2021-07-31T03:56:45.840" v="181" actId="1076"/>
        <pc:sldMkLst>
          <pc:docMk/>
          <pc:sldMk cId="2092544427" sldId="935"/>
        </pc:sldMkLst>
        <pc:spChg chg="mod">
          <ac:chgData name="Guest User" userId="S::urn:spo:anon#c8bf4f9517a9ce078776a01c07673affc99a956fd186a5f6743d1e1b5b4ff52b::" providerId="AD" clId="Web-{9CFAB258-43E8-1DEB-D1B3-9C9F3C84404D}" dt="2021-07-31T02:40:58.329" v="38" actId="20577"/>
          <ac:spMkLst>
            <pc:docMk/>
            <pc:sldMk cId="2092544427" sldId="935"/>
            <ac:spMk id="2" creationId="{F32A2C3C-CDCF-4CAD-AD0B-F258326AAF96}"/>
          </ac:spMkLst>
        </pc:spChg>
        <pc:spChg chg="mod">
          <ac:chgData name="Guest User" userId="S::urn:spo:anon#c8bf4f9517a9ce078776a01c07673affc99a956fd186a5f6743d1e1b5b4ff52b::" providerId="AD" clId="Web-{9CFAB258-43E8-1DEB-D1B3-9C9F3C84404D}" dt="2021-07-31T03:56:39.089" v="179" actId="20577"/>
          <ac:spMkLst>
            <pc:docMk/>
            <pc:sldMk cId="2092544427" sldId="935"/>
            <ac:spMk id="3" creationId="{E7D7ABCB-019A-463F-8A56-467B345B5CC0}"/>
          </ac:spMkLst>
        </pc:spChg>
        <pc:spChg chg="add mod">
          <ac:chgData name="Guest User" userId="S::urn:spo:anon#c8bf4f9517a9ce078776a01c07673affc99a956fd186a5f6743d1e1b5b4ff52b::" providerId="AD" clId="Web-{9CFAB258-43E8-1DEB-D1B3-9C9F3C84404D}" dt="2021-07-31T03:56:42.418" v="180" actId="1076"/>
          <ac:spMkLst>
            <pc:docMk/>
            <pc:sldMk cId="2092544427" sldId="935"/>
            <ac:spMk id="4" creationId="{61123671-E6C1-467D-92FE-5BABC9487AF9}"/>
          </ac:spMkLst>
        </pc:spChg>
        <pc:picChg chg="add mod">
          <ac:chgData name="Guest User" userId="S::urn:spo:anon#c8bf4f9517a9ce078776a01c07673affc99a956fd186a5f6743d1e1b5b4ff52b::" providerId="AD" clId="Web-{9CFAB258-43E8-1DEB-D1B3-9C9F3C84404D}" dt="2021-07-31T03:56:45.840" v="181" actId="1076"/>
          <ac:picMkLst>
            <pc:docMk/>
            <pc:sldMk cId="2092544427" sldId="935"/>
            <ac:picMk id="5" creationId="{E9DA77A6-BE15-4A65-ACCC-1A484C9AA9AD}"/>
          </ac:picMkLst>
        </pc:picChg>
      </pc:sldChg>
      <pc:sldChg chg="addSp modSp new modMedia addAnim">
        <pc:chgData name="Guest User" userId="S::urn:spo:anon#c8bf4f9517a9ce078776a01c07673affc99a956fd186a5f6743d1e1b5b4ff52b::" providerId="AD" clId="Web-{9CFAB258-43E8-1DEB-D1B3-9C9F3C84404D}" dt="2021-07-31T04:03:56.016" v="259" actId="20577"/>
        <pc:sldMkLst>
          <pc:docMk/>
          <pc:sldMk cId="1453811335" sldId="936"/>
        </pc:sldMkLst>
        <pc:spChg chg="mod">
          <ac:chgData name="Guest User" userId="S::urn:spo:anon#c8bf4f9517a9ce078776a01c07673affc99a956fd186a5f6743d1e1b5b4ff52b::" providerId="AD" clId="Web-{9CFAB258-43E8-1DEB-D1B3-9C9F3C84404D}" dt="2021-07-31T03:56:29.043" v="169" actId="20577"/>
          <ac:spMkLst>
            <pc:docMk/>
            <pc:sldMk cId="1453811335" sldId="936"/>
            <ac:spMk id="2" creationId="{176CCB23-DC86-4274-90F2-77C592204597}"/>
          </ac:spMkLst>
        </pc:spChg>
        <pc:spChg chg="mod">
          <ac:chgData name="Guest User" userId="S::urn:spo:anon#c8bf4f9517a9ce078776a01c07673affc99a956fd186a5f6743d1e1b5b4ff52b::" providerId="AD" clId="Web-{9CFAB258-43E8-1DEB-D1B3-9C9F3C84404D}" dt="2021-07-31T04:01:42.046" v="228" actId="20577"/>
          <ac:spMkLst>
            <pc:docMk/>
            <pc:sldMk cId="1453811335" sldId="936"/>
            <ac:spMk id="3" creationId="{90B4041E-2924-4235-9F59-C72D41D31EB9}"/>
          </ac:spMkLst>
        </pc:spChg>
        <pc:spChg chg="add mod">
          <ac:chgData name="Guest User" userId="S::urn:spo:anon#c8bf4f9517a9ce078776a01c07673affc99a956fd186a5f6743d1e1b5b4ff52b::" providerId="AD" clId="Web-{9CFAB258-43E8-1DEB-D1B3-9C9F3C84404D}" dt="2021-07-31T04:03:56.016" v="259" actId="20577"/>
          <ac:spMkLst>
            <pc:docMk/>
            <pc:sldMk cId="1453811335" sldId="936"/>
            <ac:spMk id="4" creationId="{710E88E5-5E09-4BED-AF86-73D6348B9BDD}"/>
          </ac:spMkLst>
        </pc:spChg>
        <pc:picChg chg="add mod">
          <ac:chgData name="Guest User" userId="S::urn:spo:anon#c8bf4f9517a9ce078776a01c07673affc99a956fd186a5f6743d1e1b5b4ff52b::" providerId="AD" clId="Web-{9CFAB258-43E8-1DEB-D1B3-9C9F3C84404D}" dt="2021-07-31T03:59:18.622" v="216" actId="1076"/>
          <ac:picMkLst>
            <pc:docMk/>
            <pc:sldMk cId="1453811335" sldId="936"/>
            <ac:picMk id="5" creationId="{AA8B5291-CD53-46D7-A53A-3E99F2F2E55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Lecture 12 of our series on prosody.   Here we’ll </a:t>
            </a:r>
            <a:r>
              <a:rPr lang="en-US"/>
              <a:t>cover </a:t>
            </a:r>
            <a:r>
              <a:rPr lang="en-US" baseline="0"/>
              <a:t>ways </a:t>
            </a:r>
            <a:r>
              <a:rPr lang="en-US" baseline="0" dirty="0"/>
              <a:t>things that </a:t>
            </a:r>
            <a:r>
              <a:rPr lang="en-US" baseline="0"/>
              <a:t>prosody does relating</a:t>
            </a:r>
          </a:p>
          <a:p>
            <a:r>
              <a:rPr lang="en-US" baseline="0"/>
              <a:t>to linguistic structures, for example, marking phrasing and boundaries. 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41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</a:t>
            </a:r>
            <a:r>
              <a:rPr lang="en-US" baseline="0" dirty="0"/>
              <a:t> to diagram, stylize, visualize, represent </a:t>
            </a:r>
            <a:r>
              <a:rPr lang="en-US" baseline="0"/>
              <a:t>prosodic properties.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1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We’ll start with constituency structure.    </a:t>
            </a:r>
            <a:endParaRPr lang="en-US" dirty="0"/>
          </a:p>
          <a:p>
            <a:r>
              <a:rPr lang="en-US" dirty="0"/>
              <a:t>Constituents like Prepositional Phrases [click] are the building</a:t>
            </a:r>
            <a:r>
              <a:rPr lang="en-US" baseline="0" dirty="0"/>
              <a:t> blocks of sentences.  [click]  For example … VP …</a:t>
            </a:r>
          </a:p>
          <a:p>
            <a:r>
              <a:rPr lang="en-US" baseline="0" dirty="0"/>
              <a:t>However </a:t>
            </a:r>
            <a:r>
              <a:rPr lang="en-US" baseline="0"/>
              <a:t>the groupings seen here are not respected by prosody.   </a:t>
            </a:r>
            <a:r>
              <a:rPr lang="en-US" baseline="0" dirty="0"/>
              <a:t>So for example, in Spoken </a:t>
            </a:r>
            <a:r>
              <a:rPr lang="en-US" baseline="0"/>
              <a:t>English I could say [click].   [say it] </a:t>
            </a:r>
            <a:endParaRPr lang="en-US" baseline="0" dirty="0"/>
          </a:p>
          <a:p>
            <a:r>
              <a:rPr lang="en-US" baseline="0"/>
              <a:t>Prosody uses different groupings. Some </a:t>
            </a:r>
            <a:r>
              <a:rPr lang="en-US" baseline="0" dirty="0"/>
              <a:t>analysts describe </a:t>
            </a:r>
            <a:r>
              <a:rPr lang="en-US" baseline="0"/>
              <a:t>these as </a:t>
            </a:r>
            <a:r>
              <a:rPr lang="en-US" baseline="0" dirty="0"/>
              <a:t>“prosodic words” or “prosodic </a:t>
            </a:r>
            <a:r>
              <a:rPr lang="en-US" baseline="0"/>
              <a:t>phrases”.  </a:t>
            </a:r>
            <a:endParaRPr lang="en-US" baseline="0" dirty="0"/>
          </a:p>
          <a:p>
            <a:r>
              <a:rPr lang="en-US" baseline="0" dirty="0"/>
              <a:t>Some researchers have sought to go further, to describe “prosodic structures”, [click] hierarchical like parse trees, but I think </a:t>
            </a:r>
          </a:p>
          <a:p>
            <a:r>
              <a:rPr lang="en-US" baseline="0" dirty="0"/>
              <a:t>today most would agree </a:t>
            </a:r>
            <a:r>
              <a:rPr lang="en-US" baseline="0"/>
              <a:t>that thre are better ways to describe these phenomena.</a:t>
            </a:r>
          </a:p>
          <a:p>
            <a:r>
              <a:rPr lang="en-US" baseline="0"/>
              <a:t>[[phonological rules, or grammatical constructions]]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85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</a:t>
            </a:r>
            <a:r>
              <a:rPr lang="en-US" baseline="0" dirty="0"/>
              <a:t> prosody can disambiguate things that</a:t>
            </a:r>
            <a:r>
              <a:rPr lang="en-US" baseline="0"/>
              <a:t>, are, just in terms of the words, are </a:t>
            </a:r>
            <a:r>
              <a:rPr lang="en-US" baseline="0" dirty="0"/>
              <a:t>ambiguous.   </a:t>
            </a:r>
          </a:p>
          <a:p>
            <a:r>
              <a:rPr lang="en-US" baseline="0" dirty="0"/>
              <a:t>Consider this example.  Do you see the ambiguity?   Take your time.  [dramatic pause].</a:t>
            </a:r>
          </a:p>
          <a:p>
            <a:r>
              <a:rPr lang="en-US" baseline="0" dirty="0"/>
              <a:t>Well, in *spoken* English there is no ambiguity [say it both ways].</a:t>
            </a:r>
          </a:p>
          <a:p>
            <a:r>
              <a:rPr lang="en-US" baseline="0" dirty="0"/>
              <a:t>There are </a:t>
            </a:r>
            <a:r>
              <a:rPr lang="en-US" baseline="0"/>
              <a:t>two simple </a:t>
            </a:r>
            <a:r>
              <a:rPr lang="en-US" baseline="0" dirty="0"/>
              <a:t>way to describe the difference: </a:t>
            </a:r>
          </a:p>
          <a:p>
            <a:pPr marL="228600" indent="-228600">
              <a:buAutoNum type="arabicParenR"/>
            </a:pPr>
            <a:r>
              <a:rPr lang="en-US" baseline="0" dirty="0"/>
              <a:t>we can say there is a difference in boundary location, here [click]  or here [next]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6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[click] and of course prosody is good at marking boundaries.   </a:t>
            </a:r>
          </a:p>
          <a:p>
            <a:pPr marL="0" indent="0">
              <a:buNone/>
            </a:pPr>
            <a:r>
              <a:rPr lang="en-US" baseline="0" dirty="0"/>
              <a:t>Pause length is a big part of it, but that’s not all. </a:t>
            </a:r>
          </a:p>
          <a:p>
            <a:pPr marL="0" indent="0">
              <a:buNone/>
            </a:pPr>
            <a:r>
              <a:rPr lang="en-US" baseline="0" dirty="0"/>
              <a:t>Or 2) we can say there is a difference in phrasing.   *Lack* of pauses is a big part </a:t>
            </a:r>
            <a:r>
              <a:rPr lang="en-US" baseline="0"/>
              <a:t>of identifying something as a phrase, </a:t>
            </a:r>
            <a:r>
              <a:rPr lang="en-US" baseline="0" dirty="0"/>
              <a:t>but </a:t>
            </a:r>
            <a:r>
              <a:rPr lang="en-US" baseline="0"/>
              <a:t>there’s more, notably [next] 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34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Pitch declination and reset. [click</a:t>
            </a:r>
            <a:r>
              <a:rPr lang="en-US" baseline="0"/>
              <a:t>]   These </a:t>
            </a:r>
            <a:r>
              <a:rPr lang="en-US" baseline="0" dirty="0"/>
              <a:t>pitch contours are *very</a:t>
            </a:r>
            <a:r>
              <a:rPr lang="en-US" baseline="0"/>
              <a:t>* conceptual, but they show …</a:t>
            </a:r>
            <a:endParaRPr lang="en-US" baseline="0" dirty="0"/>
          </a:p>
          <a:p>
            <a:r>
              <a:rPr lang="en-US" baseline="0"/>
              <a:t>In addition, final lengthening is common. </a:t>
            </a:r>
            <a:endParaRPr lang="en-US" baseline="0" dirty="0"/>
          </a:p>
          <a:p>
            <a:r>
              <a:rPr lang="en-US" baseline="0"/>
              <a:t>However … not </a:t>
            </a:r>
            <a:r>
              <a:rPr lang="en-US" baseline="0" dirty="0"/>
              <a:t>all boundaries are the same.   Consider the famous example [click] … …</a:t>
            </a:r>
          </a:p>
          <a:p>
            <a:r>
              <a:rPr lang="en-US" baseline="0" dirty="0"/>
              <a:t>… list intonation.  It’s not just any kind of break … not all commas are the same!</a:t>
            </a:r>
          </a:p>
          <a:p>
            <a:endParaRPr lang="en-US" baseline="0" dirty="0"/>
          </a:p>
          <a:p>
            <a:r>
              <a:rPr lang="en-US" baseline="0" dirty="0"/>
              <a:t>Interestingly, across languages, many of the same factors are involved in </a:t>
            </a:r>
            <a:r>
              <a:rPr lang="en-US" baseline="0"/>
              <a:t>phrasing and </a:t>
            </a:r>
            <a:r>
              <a:rPr lang="en-US" baseline="0" dirty="0"/>
              <a:t>boundary marking. </a:t>
            </a:r>
          </a:p>
          <a:p>
            <a:r>
              <a:rPr lang="en-US" baseline="0" dirty="0"/>
              <a:t>Another thing that’s expressed similarly in many languages is prominence [next]  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89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 reflected in writing by choice of font [next</a:t>
            </a:r>
            <a:r>
              <a:rPr lang="en-US"/>
              <a:t>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38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bolding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95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 capitals.  </a:t>
            </a:r>
            <a:r>
              <a:rPr lang="en-US"/>
              <a:t>In different cases </a:t>
            </a:r>
            <a:r>
              <a:rPr lang="en-US" dirty="0"/>
              <a:t>this can </a:t>
            </a:r>
            <a:r>
              <a:rPr lang="en-US"/>
              <a:t>reflect things like: contrast</a:t>
            </a:r>
            <a:r>
              <a:rPr lang="en-US" dirty="0"/>
              <a:t>, or narrow focus,</a:t>
            </a:r>
            <a:r>
              <a:rPr lang="en-US" baseline="0" dirty="0"/>
              <a:t> or new information, or emphasis for any other reason. </a:t>
            </a:r>
          </a:p>
          <a:p>
            <a:r>
              <a:rPr lang="en-US" baseline="0" dirty="0"/>
              <a:t>These are not all exactly the same</a:t>
            </a:r>
            <a:r>
              <a:rPr lang="en-US" baseline="0"/>
              <a:t>, neither in meaning, nor </a:t>
            </a:r>
            <a:r>
              <a:rPr lang="en-US" baseline="0" dirty="0"/>
              <a:t>in prosody. </a:t>
            </a:r>
          </a:p>
          <a:p>
            <a:r>
              <a:rPr lang="en-US" baseline="0" dirty="0"/>
              <a:t>But we can recognize a common element of “prominence”,</a:t>
            </a:r>
          </a:p>
          <a:p>
            <a:r>
              <a:rPr lang="en-US" baseline="0"/>
              <a:t>and </a:t>
            </a:r>
            <a:r>
              <a:rPr lang="en-US" baseline="0" dirty="0"/>
              <a:t>this is conveyed similarly across many languages.  For example</a:t>
            </a:r>
            <a:r>
              <a:rPr lang="en-US" baseline="0"/>
              <a:t>, consider the </a:t>
            </a:r>
            <a:r>
              <a:rPr lang="en-US" baseline="0" dirty="0"/>
              <a:t>properties of focus in Mandarin [</a:t>
            </a:r>
            <a:r>
              <a:rPr lang="en-US" baseline="0"/>
              <a:t>click] These include …</a:t>
            </a:r>
            <a:endParaRPr lang="en-US" baseline="0" dirty="0"/>
          </a:p>
          <a:p>
            <a:r>
              <a:rPr lang="en-US" baseline="0"/>
              <a:t>These are </a:t>
            </a:r>
            <a:r>
              <a:rPr lang="en-US" baseline="0" dirty="0"/>
              <a:t>also seen in English.  But not all languages; for example, post-focus compression is not universal.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9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Well</a:t>
            </a:r>
            <a:r>
              <a:rPr lang="en-US"/>
              <a:t>, in this lecture we’ve seen some ways that prosody</a:t>
            </a:r>
            <a:r>
              <a:rPr lang="en-US" baseline="0"/>
              <a:t> is involved in </a:t>
            </a:r>
            <a:r>
              <a:rPr lang="en-US" baseline="0" dirty="0"/>
              <a:t>linguistic structures. </a:t>
            </a:r>
          </a:p>
          <a:p>
            <a:r>
              <a:rPr lang="en-US" baseline="0" dirty="0"/>
              <a:t>This wraps up 3 lectures on the functions of prosody</a:t>
            </a:r>
            <a:r>
              <a:rPr lang="en-US" baseline="0"/>
              <a:t>; there will be another 3-lecture series later.   </a:t>
            </a:r>
            <a:r>
              <a:rPr lang="en-US" baseline="0" dirty="0"/>
              <a:t>But our next topic is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2731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  <a:spcBef>
                <a:spcPts val="1200"/>
              </a:spcBef>
            </a:pPr>
            <a:r>
              <a:rPr lang="en-US" sz="3400" b="1"/>
              <a:t>Lecture 12: Prosodic Structures </a:t>
            </a:r>
          </a:p>
          <a:p>
            <a:pPr>
              <a:lnSpc>
                <a:spcPct val="125000"/>
              </a:lnSpc>
            </a:pPr>
            <a:r>
              <a:rPr lang="en-US" sz="3400" b="1"/>
              <a:t>		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567071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3292890"/>
            <a:ext cx="5173560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Nigel G. Ward</a:t>
            </a:r>
            <a:r>
              <a:rPr lang="en-US" dirty="0"/>
              <a:t>, University of Texas at El Paso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Gina-Anne </a:t>
            </a:r>
            <a:r>
              <a:rPr lang="en-US" b="1" dirty="0" err="1"/>
              <a:t>Levow</a:t>
            </a:r>
            <a:r>
              <a:rPr lang="en-US" dirty="0"/>
              <a:t>, University of Washington 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3366512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3366512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792CD19-AE62-BA81-1008-769666FA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22165" y="1577662"/>
            <a:ext cx="267287" cy="257577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 bwMode="auto">
          <a:xfrm flipV="1">
            <a:off x="4609578" y="2865550"/>
            <a:ext cx="412587" cy="279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09A9C8E-810D-A636-F7E3-7A8ECF148DF5}"/>
              </a:ext>
            </a:extLst>
          </p:cNvPr>
          <p:cNvSpPr txBox="1"/>
          <p:nvPr/>
        </p:nvSpPr>
        <p:spPr>
          <a:xfrm>
            <a:off x="5374994" y="1480997"/>
            <a:ext cx="4572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 startAt="10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Tone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and Stress</a:t>
            </a:r>
          </a:p>
          <a:p>
            <a:pPr marL="514350" indent="-514350">
              <a:spcBef>
                <a:spcPts val="1200"/>
              </a:spcBef>
              <a:buAutoNum type="arabicPeriod" startAt="10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Sequencing and  </a:t>
            </a:r>
          </a:p>
          <a:p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     Connecting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Prosodic Structures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Representations</a:t>
            </a:r>
          </a:p>
          <a:p>
            <a:pPr marL="514350" indent="-514350">
              <a:buAutoNum type="arabicPeriod" startAt="10"/>
            </a:pP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82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42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B656-AE51-8440-A4E4-2D9AFACF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Prominence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1646-C199-D745-B8F1-AE178379D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510955" cy="4495800"/>
          </a:xfrm>
        </p:spPr>
        <p:txBody>
          <a:bodyPr/>
          <a:lstStyle/>
          <a:p>
            <a:r>
              <a:rPr lang="en-US" dirty="0"/>
              <a:t>Highlight salient words or units</a:t>
            </a:r>
          </a:p>
          <a:p>
            <a:pPr lvl="1"/>
            <a:r>
              <a:rPr lang="en-US" dirty="0"/>
              <a:t>In orthography, can use </a:t>
            </a:r>
            <a:r>
              <a:rPr lang="en-US" b="1" dirty="0"/>
              <a:t>Bold, </a:t>
            </a:r>
            <a:r>
              <a:rPr lang="en-US" i="1" dirty="0"/>
              <a:t>italics, </a:t>
            </a:r>
            <a:r>
              <a:rPr lang="en-US" dirty="0"/>
              <a:t>ALLCAPS</a:t>
            </a:r>
            <a:endParaRPr lang="en-US" i="1" dirty="0"/>
          </a:p>
          <a:p>
            <a:pPr lvl="1"/>
            <a:r>
              <a:rPr lang="en-US" dirty="0"/>
              <a:t>Part-of-speech: </a:t>
            </a:r>
          </a:p>
          <a:p>
            <a:pPr lvl="2"/>
            <a:r>
              <a:rPr lang="en-US" dirty="0"/>
              <a:t>Content words salient, function words not *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Focus:</a:t>
            </a:r>
          </a:p>
          <a:p>
            <a:pPr lvl="2"/>
            <a:r>
              <a:rPr lang="en-US" dirty="0"/>
              <a:t>New information in discourse</a:t>
            </a:r>
          </a:p>
          <a:p>
            <a:pPr lvl="3"/>
            <a:r>
              <a:rPr lang="en-US" dirty="0"/>
              <a:t>Affects reference resolution</a:t>
            </a:r>
          </a:p>
          <a:p>
            <a:pPr lvl="2"/>
            <a:r>
              <a:rPr lang="en-US" dirty="0"/>
              <a:t>Contrast</a:t>
            </a:r>
          </a:p>
        </p:txBody>
      </p:sp>
    </p:spTree>
    <p:extLst>
      <p:ext uri="{BB962C8B-B14F-4D97-AF65-F5344CB8AC3E}">
        <p14:creationId xmlns:p14="http://schemas.microsoft.com/office/powerpoint/2010/main" val="1796331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C0F7-4AEF-1744-ADBD-38C1B114D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Prosodic Phrasing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938BB-C43C-AB4C-B464-4CF504F0D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Prosodic phrasing:</a:t>
            </a:r>
          </a:p>
          <a:p>
            <a:pPr lvl="1"/>
            <a:r>
              <a:rPr lang="en-US" dirty="0"/>
              <a:t>In text, structure is marked</a:t>
            </a:r>
          </a:p>
          <a:p>
            <a:pPr lvl="2"/>
            <a:r>
              <a:rPr lang="en-US" dirty="0"/>
              <a:t>Punctuation, paragraphs, headings, </a:t>
            </a:r>
            <a:r>
              <a:rPr lang="en-US" dirty="0" err="1"/>
              <a:t>etc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In speech, prosody groups together units</a:t>
            </a:r>
          </a:p>
          <a:p>
            <a:pPr lvl="2"/>
            <a:r>
              <a:rPr lang="en-US" dirty="0"/>
              <a:t>Into words, phrases, sentences,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Disambiguates syntactic structures</a:t>
            </a:r>
          </a:p>
          <a:p>
            <a:pPr lvl="2"/>
            <a:r>
              <a:rPr lang="en-US" dirty="0"/>
              <a:t>Demarcates discourse structures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00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0CF65-EFBB-C14E-AD5E-D45C6F6D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Prominence: Mandarin Chinese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05D84-C52A-8C41-9269-058CD9E5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Tone language, exploits intonation, too</a:t>
            </a:r>
          </a:p>
          <a:p>
            <a:r>
              <a:rPr lang="en-US" dirty="0"/>
              <a:t>Acoustics of focus and prominence</a:t>
            </a:r>
          </a:p>
          <a:p>
            <a:pPr lvl="1"/>
            <a:r>
              <a:rPr lang="en-US" dirty="0"/>
              <a:t>On focused token:</a:t>
            </a:r>
            <a:endParaRPr lang="en-US" dirty="0">
              <a:cs typeface="Arial"/>
            </a:endParaRPr>
          </a:p>
          <a:p>
            <a:pPr lvl="2"/>
            <a:r>
              <a:rPr lang="en-US" dirty="0"/>
              <a:t>Elevated pitch height, expanded pitch range</a:t>
            </a:r>
          </a:p>
          <a:p>
            <a:pPr lvl="3"/>
            <a:r>
              <a:rPr lang="en-US" dirty="0"/>
              <a:t>Tonal characteristics clearly articulated</a:t>
            </a:r>
          </a:p>
          <a:p>
            <a:pPr lvl="1"/>
            <a:r>
              <a:rPr lang="en-US" dirty="0"/>
              <a:t>Elsewhere in phrase:</a:t>
            </a:r>
          </a:p>
          <a:p>
            <a:pPr lvl="2"/>
            <a:r>
              <a:rPr lang="en-US" dirty="0"/>
              <a:t>Post-focus lowering of pitch, compression of pitch range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3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8EE7-BD80-6541-905B-718038E1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Phrasing: Mandarin Chinese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950B-48DB-4748-ABF3-0331826D6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Prosodic phrasing: (Tseng et al, 2005)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5E49AE-8C5A-EA42-BE04-628614DD1ED7}"/>
              </a:ext>
            </a:extLst>
          </p:cNvPr>
          <p:cNvSpPr txBox="1"/>
          <p:nvPr/>
        </p:nvSpPr>
        <p:spPr>
          <a:xfrm>
            <a:off x="773723" y="4923692"/>
            <a:ext cx="24416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SYL: Syllable</a:t>
            </a:r>
          </a:p>
          <a:p>
            <a:r>
              <a:rPr lang="en-US" dirty="0"/>
              <a:t>PW:  Prosodic Word</a:t>
            </a:r>
          </a:p>
          <a:p>
            <a:r>
              <a:rPr lang="en-US" dirty="0" err="1"/>
              <a:t>PPh</a:t>
            </a:r>
            <a:r>
              <a:rPr lang="en-US" dirty="0"/>
              <a:t>: Prosodic Phrase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4FB79A-E73C-A148-88E1-1D4A42CBFFB1}"/>
              </a:ext>
            </a:extLst>
          </p:cNvPr>
          <p:cNvSpPr txBox="1"/>
          <p:nvPr/>
        </p:nvSpPr>
        <p:spPr>
          <a:xfrm>
            <a:off x="4302369" y="4923692"/>
            <a:ext cx="3743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BG: Breath Group (~Sentence)</a:t>
            </a:r>
          </a:p>
          <a:p>
            <a:r>
              <a:rPr lang="en-US" dirty="0"/>
              <a:t>PG:  Prosodic Group (~Paragraph)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FEDD84-11B6-4946-A299-2A5FA4125012}"/>
              </a:ext>
            </a:extLst>
          </p:cNvPr>
          <p:cNvSpPr txBox="1"/>
          <p:nvPr/>
        </p:nvSpPr>
        <p:spPr>
          <a:xfrm>
            <a:off x="6423055" y="6460123"/>
            <a:ext cx="2565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Hasegawa-Johnson, 2016</a:t>
            </a:r>
          </a:p>
        </p:txBody>
      </p:sp>
    </p:spTree>
    <p:extLst>
      <p:ext uri="{BB962C8B-B14F-4D97-AF65-F5344CB8AC3E}">
        <p14:creationId xmlns:p14="http://schemas.microsoft.com/office/powerpoint/2010/main" val="2280976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5AED-C0BD-4D44-85FA-5E7833D9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Mandarin Phrasing Acoustics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07F4F-E684-6C46-A346-A41FECD81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 findings:</a:t>
            </a:r>
          </a:p>
          <a:p>
            <a:pPr lvl="1"/>
            <a:r>
              <a:rPr lang="en-US" dirty="0"/>
              <a:t>Segment initial syllables:</a:t>
            </a:r>
          </a:p>
          <a:p>
            <a:pPr lvl="2"/>
            <a:r>
              <a:rPr lang="en-US" dirty="0"/>
              <a:t>Higher pitch, greater intensity</a:t>
            </a:r>
          </a:p>
          <a:p>
            <a:pPr lvl="1"/>
            <a:r>
              <a:rPr lang="en-US" dirty="0"/>
              <a:t>Segment final syllables:</a:t>
            </a:r>
          </a:p>
          <a:p>
            <a:pPr lvl="2"/>
            <a:r>
              <a:rPr lang="en-US" dirty="0"/>
              <a:t>Lower pitch, lower intensity, longer duration</a:t>
            </a:r>
          </a:p>
          <a:p>
            <a:pPr lvl="1"/>
            <a:r>
              <a:rPr lang="en-US" dirty="0"/>
              <a:t>Reinforcing, </a:t>
            </a:r>
            <a:r>
              <a:rPr lang="en-US" dirty="0" err="1"/>
              <a:t>superpositional</a:t>
            </a:r>
            <a:r>
              <a:rPr lang="en-US" dirty="0"/>
              <a:t> effects</a:t>
            </a:r>
          </a:p>
          <a:p>
            <a:pPr lvl="2"/>
            <a:r>
              <a:rPr lang="en-US" dirty="0"/>
              <a:t>Most pronounced at higher levels of hierarchy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508E2-23CC-F24D-B9B5-D225FD8E1642}"/>
              </a:ext>
            </a:extLst>
          </p:cNvPr>
          <p:cNvSpPr txBox="1"/>
          <p:nvPr/>
        </p:nvSpPr>
        <p:spPr>
          <a:xfrm>
            <a:off x="8288215" y="5474677"/>
            <a:ext cx="7886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Tseng </a:t>
            </a:r>
          </a:p>
          <a:p>
            <a:r>
              <a:rPr lang="en-US" sz="1600" dirty="0"/>
              <a:t>et  al,</a:t>
            </a:r>
          </a:p>
          <a:p>
            <a:r>
              <a:rPr lang="en-US" sz="1600" dirty="0"/>
              <a:t>2005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Prosodic Words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97098F-07C3-BBD7-CE92-D38145F7E333}"/>
              </a:ext>
            </a:extLst>
          </p:cNvPr>
          <p:cNvSpPr txBox="1"/>
          <p:nvPr/>
        </p:nvSpPr>
        <p:spPr>
          <a:xfrm>
            <a:off x="2429664" y="4311496"/>
            <a:ext cx="431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don’t want to go to school.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4B965D-5C8A-E856-C50B-3CB3C7A417ED}"/>
              </a:ext>
            </a:extLst>
          </p:cNvPr>
          <p:cNvSpPr txBox="1"/>
          <p:nvPr/>
        </p:nvSpPr>
        <p:spPr>
          <a:xfrm>
            <a:off x="2453670" y="4928574"/>
            <a:ext cx="431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don’t </a:t>
            </a:r>
            <a:r>
              <a:rPr lang="en-US" sz="2400" dirty="0" err="1"/>
              <a:t>wanna</a:t>
            </a:r>
            <a:r>
              <a:rPr lang="en-US" sz="2400" dirty="0"/>
              <a:t> go to school.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896600" y="3441031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5148784" y="3745831"/>
            <a:ext cx="724324" cy="602877"/>
            <a:chOff x="5148784" y="3745831"/>
            <a:chExt cx="724324" cy="602877"/>
          </a:xfrm>
        </p:grpSpPr>
        <p:sp>
          <p:nvSpPr>
            <p:cNvPr id="8" name="TextBox 7"/>
            <p:cNvSpPr txBox="1"/>
            <p:nvPr/>
          </p:nvSpPr>
          <p:spPr>
            <a:xfrm>
              <a:off x="5302595" y="3745831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PP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5699462" y="4090974"/>
              <a:ext cx="173646" cy="24693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5148784" y="4101775"/>
              <a:ext cx="173646" cy="24693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2601102" y="1844297"/>
            <a:ext cx="2947714" cy="2511134"/>
            <a:chOff x="2601102" y="1844297"/>
            <a:chExt cx="2947714" cy="2511134"/>
          </a:xfrm>
        </p:grpSpPr>
        <p:cxnSp>
          <p:nvCxnSpPr>
            <p:cNvPr id="4" name="Straight Connector 3"/>
            <p:cNvCxnSpPr/>
            <p:nvPr/>
          </p:nvCxnSpPr>
          <p:spPr bwMode="auto">
            <a:xfrm flipV="1">
              <a:off x="3279312" y="2148189"/>
              <a:ext cx="577078" cy="9656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5056373" y="3358053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55116" y="2196717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VP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35304" y="184429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H="1">
              <a:off x="4753709" y="3683044"/>
              <a:ext cx="357809" cy="67238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5366880" y="3685432"/>
              <a:ext cx="98027" cy="976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4822958" y="286844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iVP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30614" y="2521279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55271" y="3100952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</a:t>
              </a: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H="1">
              <a:off x="4303284" y="3216018"/>
              <a:ext cx="662568" cy="11272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3820653" y="2884682"/>
              <a:ext cx="719337" cy="14532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>
              <a:off x="3075164" y="2560424"/>
              <a:ext cx="1082454" cy="17306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2601102" y="3441031"/>
              <a:ext cx="474062" cy="8269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5148784" y="3208519"/>
              <a:ext cx="81235" cy="1885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4816215" y="2802803"/>
              <a:ext cx="98027" cy="976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441565" y="2447203"/>
              <a:ext cx="98027" cy="976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4137023" y="2098530"/>
              <a:ext cx="98027" cy="976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7019806" y="2579325"/>
            <a:ext cx="1852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c.f. Prosodic Structures</a:t>
            </a:r>
          </a:p>
          <a:p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303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Disambiguation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A7016-E4DE-02FF-625E-0FE7199B0424}"/>
              </a:ext>
            </a:extLst>
          </p:cNvPr>
          <p:cNvSpPr txBox="1"/>
          <p:nvPr/>
        </p:nvSpPr>
        <p:spPr>
          <a:xfrm>
            <a:off x="697828" y="3308002"/>
            <a:ext cx="6185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you learn gradually you worry more.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BA1951-FBF4-8DBA-75E5-4AB822423FE7}"/>
              </a:ext>
            </a:extLst>
          </p:cNvPr>
          <p:cNvSpPr txBox="1"/>
          <p:nvPr/>
        </p:nvSpPr>
        <p:spPr>
          <a:xfrm>
            <a:off x="609600" y="6477000"/>
            <a:ext cx="51976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(</a:t>
            </a:r>
            <a:r>
              <a:rPr lang="en-US" sz="1000" dirty="0" err="1"/>
              <a:t>Albritton</a:t>
            </a:r>
            <a:r>
              <a:rPr lang="en-US" sz="1000" dirty="0"/>
              <a:t> et al 1996, quoted in </a:t>
            </a:r>
            <a:r>
              <a:rPr lang="en-US" sz="1000" dirty="0" err="1"/>
              <a:t>Fery</a:t>
            </a:r>
            <a:r>
              <a:rPr lang="en-US" sz="1000" dirty="0"/>
              <a:t> 2017)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2803491" y="3146216"/>
            <a:ext cx="374786" cy="7117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5544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2990884" y="3250923"/>
            <a:ext cx="3590786" cy="586921"/>
          </a:xfrm>
          <a:prstGeom prst="roundRect">
            <a:avLst/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97828" y="3250923"/>
            <a:ext cx="2241132" cy="586921"/>
          </a:xfrm>
          <a:prstGeom prst="roundRect">
            <a:avLst/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A7016-E4DE-02FF-625E-0FE7199B0424}"/>
              </a:ext>
            </a:extLst>
          </p:cNvPr>
          <p:cNvSpPr txBox="1"/>
          <p:nvPr/>
        </p:nvSpPr>
        <p:spPr>
          <a:xfrm>
            <a:off x="697828" y="3308002"/>
            <a:ext cx="6185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you learn gradually you worry more.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BA1951-FBF4-8DBA-75E5-4AB822423FE7}"/>
              </a:ext>
            </a:extLst>
          </p:cNvPr>
          <p:cNvSpPr txBox="1"/>
          <p:nvPr/>
        </p:nvSpPr>
        <p:spPr>
          <a:xfrm>
            <a:off x="609600" y="6477000"/>
            <a:ext cx="51976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(</a:t>
            </a:r>
            <a:r>
              <a:rPr lang="en-US" sz="1000" dirty="0" err="1"/>
              <a:t>Albritton</a:t>
            </a:r>
            <a:r>
              <a:rPr lang="en-US" sz="1000" dirty="0"/>
              <a:t> et al 1996, quoted in </a:t>
            </a:r>
            <a:r>
              <a:rPr lang="en-US" sz="1000" dirty="0" err="1"/>
              <a:t>Fery</a:t>
            </a:r>
            <a:r>
              <a:rPr lang="en-US" sz="1000" dirty="0"/>
              <a:t> 2017)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2803491" y="3146216"/>
            <a:ext cx="374786" cy="7117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54614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 dirty="0"/>
              <a:t>Phrasing </a:t>
            </a:r>
          </a:p>
          <a:p>
            <a:pPr algn="l"/>
            <a:r>
              <a:rPr lang="en-US" kern="0" dirty="0"/>
              <a:t>and Boundaries </a:t>
            </a:r>
          </a:p>
        </p:txBody>
      </p:sp>
    </p:spTree>
    <p:extLst>
      <p:ext uri="{BB962C8B-B14F-4D97-AF65-F5344CB8AC3E}">
        <p14:creationId xmlns:p14="http://schemas.microsoft.com/office/powerpoint/2010/main" val="86441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528 L 0.03716 0.04375 C 0.04497 0.05023 0.0566 0.05393 0.06875 0.05393 C 0.08264 0.05393 0.09375 0.05023 0.10157 0.04375 L 0.13889 0.01528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4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4350936" y="3250923"/>
            <a:ext cx="2240781" cy="586921"/>
          </a:xfrm>
          <a:prstGeom prst="roundRect">
            <a:avLst/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97827" y="3250923"/>
            <a:ext cx="3532529" cy="586921"/>
          </a:xfrm>
          <a:prstGeom prst="roundRect">
            <a:avLst/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A7016-E4DE-02FF-625E-0FE7199B0424}"/>
              </a:ext>
            </a:extLst>
          </p:cNvPr>
          <p:cNvSpPr txBox="1"/>
          <p:nvPr/>
        </p:nvSpPr>
        <p:spPr>
          <a:xfrm>
            <a:off x="697828" y="3308002"/>
            <a:ext cx="6185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you learn gradually you worry more.</a:t>
            </a:r>
          </a:p>
        </p:txBody>
      </p:sp>
      <p:sp>
        <p:nvSpPr>
          <p:cNvPr id="6" name="Freeform 5"/>
          <p:cNvSpPr/>
          <p:nvPr/>
        </p:nvSpPr>
        <p:spPr bwMode="auto">
          <a:xfrm>
            <a:off x="806116" y="2217354"/>
            <a:ext cx="3260558" cy="706323"/>
          </a:xfrm>
          <a:custGeom>
            <a:avLst/>
            <a:gdLst>
              <a:gd name="connsiteX0" fmla="*/ 0 w 3260558"/>
              <a:gd name="connsiteY0" fmla="*/ 200997 h 706323"/>
              <a:gd name="connsiteX1" fmla="*/ 613610 w 3260558"/>
              <a:gd name="connsiteY1" fmla="*/ 32555 h 706323"/>
              <a:gd name="connsiteX2" fmla="*/ 1395663 w 3260558"/>
              <a:gd name="connsiteY2" fmla="*/ 68649 h 706323"/>
              <a:gd name="connsiteX3" fmla="*/ 3260558 w 3260558"/>
              <a:gd name="connsiteY3" fmla="*/ 706323 h 70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0558" h="706323">
                <a:moveTo>
                  <a:pt x="0" y="200997"/>
                </a:moveTo>
                <a:cubicBezTo>
                  <a:pt x="190500" y="127805"/>
                  <a:pt x="381000" y="54613"/>
                  <a:pt x="613610" y="32555"/>
                </a:cubicBezTo>
                <a:cubicBezTo>
                  <a:pt x="846220" y="10497"/>
                  <a:pt x="954505" y="-43646"/>
                  <a:pt x="1395663" y="68649"/>
                </a:cubicBezTo>
                <a:cubicBezTo>
                  <a:pt x="1836821" y="180944"/>
                  <a:pt x="2548689" y="443633"/>
                  <a:pt x="3260558" y="706323"/>
                </a:cubicBezTo>
              </a:path>
            </a:pathLst>
          </a:cu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435643" y="2545344"/>
            <a:ext cx="2061410" cy="608855"/>
          </a:xfrm>
          <a:custGeom>
            <a:avLst/>
            <a:gdLst>
              <a:gd name="connsiteX0" fmla="*/ 0 w 3260558"/>
              <a:gd name="connsiteY0" fmla="*/ 200997 h 706323"/>
              <a:gd name="connsiteX1" fmla="*/ 613610 w 3260558"/>
              <a:gd name="connsiteY1" fmla="*/ 32555 h 706323"/>
              <a:gd name="connsiteX2" fmla="*/ 1395663 w 3260558"/>
              <a:gd name="connsiteY2" fmla="*/ 68649 h 706323"/>
              <a:gd name="connsiteX3" fmla="*/ 3260558 w 3260558"/>
              <a:gd name="connsiteY3" fmla="*/ 706323 h 70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0558" h="706323">
                <a:moveTo>
                  <a:pt x="0" y="200997"/>
                </a:moveTo>
                <a:cubicBezTo>
                  <a:pt x="190500" y="127805"/>
                  <a:pt x="381000" y="54613"/>
                  <a:pt x="613610" y="32555"/>
                </a:cubicBezTo>
                <a:cubicBezTo>
                  <a:pt x="846220" y="10497"/>
                  <a:pt x="954505" y="-43646"/>
                  <a:pt x="1395663" y="68649"/>
                </a:cubicBezTo>
                <a:cubicBezTo>
                  <a:pt x="1836821" y="180944"/>
                  <a:pt x="2548689" y="443633"/>
                  <a:pt x="3260558" y="706323"/>
                </a:cubicBezTo>
              </a:path>
            </a:pathLst>
          </a:cu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FB4D6E-D647-D471-0CE4-98B5AD3F7B4D}"/>
              </a:ext>
            </a:extLst>
          </p:cNvPr>
          <p:cNvSpPr txBox="1"/>
          <p:nvPr/>
        </p:nvSpPr>
        <p:spPr>
          <a:xfrm>
            <a:off x="609600" y="4869375"/>
            <a:ext cx="8049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eats, shoots and leaves  </a:t>
            </a:r>
            <a:r>
              <a:rPr lang="en-US" sz="2400" dirty="0"/>
              <a:t>vs</a:t>
            </a:r>
            <a:r>
              <a:rPr lang="en-US" sz="2400" i="1" dirty="0"/>
              <a:t>  eats shoots and leaves</a:t>
            </a:r>
          </a:p>
          <a:p>
            <a:endParaRPr lang="en-US" sz="240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54614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 dirty="0"/>
              <a:t>Phrasing </a:t>
            </a:r>
          </a:p>
          <a:p>
            <a:pPr algn="l"/>
            <a:r>
              <a:rPr lang="en-US" kern="0" dirty="0"/>
              <a:t>and Boundaries </a:t>
            </a:r>
          </a:p>
        </p:txBody>
      </p:sp>
    </p:spTree>
    <p:extLst>
      <p:ext uri="{BB962C8B-B14F-4D97-AF65-F5344CB8AC3E}">
        <p14:creationId xmlns:p14="http://schemas.microsoft.com/office/powerpoint/2010/main" val="162475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Prominence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860702"/>
            <a:ext cx="4035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/>
              <a:t>Why don’t </a:t>
            </a:r>
            <a:r>
              <a:rPr lang="en-US" sz="2400" dirty="0"/>
              <a:t>you</a:t>
            </a:r>
            <a:r>
              <a:rPr lang="en-US" sz="2400" i="1" dirty="0"/>
              <a:t> come along?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50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Prominence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860702"/>
            <a:ext cx="4035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/>
              <a:t>Why don’t </a:t>
            </a:r>
            <a:r>
              <a:rPr lang="en-US" sz="2400" b="1" i="1" dirty="0"/>
              <a:t>you</a:t>
            </a:r>
            <a:r>
              <a:rPr lang="en-US" sz="2400" i="1" dirty="0"/>
              <a:t> come along?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649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Prominence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565836"/>
            <a:ext cx="4155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/>
              <a:t>Why don’t </a:t>
            </a:r>
            <a:r>
              <a:rPr lang="en-US" sz="2400" dirty="0"/>
              <a:t>YOU </a:t>
            </a:r>
            <a:r>
              <a:rPr lang="en-US" sz="2400" i="1" dirty="0"/>
              <a:t>come along?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21631" y="2230214"/>
            <a:ext cx="737936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Focus in Mandarin: </a:t>
            </a:r>
          </a:p>
          <a:p>
            <a:pPr lvl="1"/>
            <a:r>
              <a:rPr lang="en-US" sz="2400" dirty="0"/>
              <a:t>Focused token</a:t>
            </a:r>
            <a:endParaRPr lang="en-US" sz="2400" dirty="0">
              <a:cs typeface="Arial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Elevated pitch height,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Expanded pitch range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Tonal characteristics clearly articulated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Post-focus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Pitch lowering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Pitch range compression </a:t>
            </a:r>
          </a:p>
        </p:txBody>
      </p:sp>
    </p:spTree>
    <p:extLst>
      <p:ext uri="{BB962C8B-B14F-4D97-AF65-F5344CB8AC3E}">
        <p14:creationId xmlns:p14="http://schemas.microsoft.com/office/powerpoint/2010/main" val="378360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22165" y="1577662"/>
            <a:ext cx="267287" cy="257577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 bwMode="auto">
          <a:xfrm flipV="1">
            <a:off x="4609578" y="2865550"/>
            <a:ext cx="412587" cy="279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09A9C8E-810D-A636-F7E3-7A8ECF148DF5}"/>
              </a:ext>
            </a:extLst>
          </p:cNvPr>
          <p:cNvSpPr txBox="1"/>
          <p:nvPr/>
        </p:nvSpPr>
        <p:spPr>
          <a:xfrm>
            <a:off x="5374994" y="1480997"/>
            <a:ext cx="4572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 startAt="10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Tone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and Stress</a:t>
            </a:r>
          </a:p>
          <a:p>
            <a:pPr marL="514350" indent="-514350">
              <a:spcBef>
                <a:spcPts val="1200"/>
              </a:spcBef>
              <a:buAutoNum type="arabicPeriod" startAt="10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Sequencing and  </a:t>
            </a:r>
          </a:p>
          <a:p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     Connecting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Prosodic Structures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Representations</a:t>
            </a:r>
          </a:p>
          <a:p>
            <a:pPr marL="514350" indent="-514350">
              <a:buAutoNum type="arabicPeriod" startAt="10"/>
            </a:pP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25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52269</TotalTime>
  <Words>1024</Words>
  <Application>Microsoft Office PowerPoint</Application>
  <PresentationFormat>On-screen Show (4:3)</PresentationFormat>
  <Paragraphs>159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Contents </vt:lpstr>
      <vt:lpstr>Contents </vt:lpstr>
      <vt:lpstr>PowerPoint Presentation</vt:lpstr>
      <vt:lpstr>Prominence</vt:lpstr>
      <vt:lpstr>Prosodic Phrasing</vt:lpstr>
      <vt:lpstr>Prominence: Mandarin Chinese</vt:lpstr>
      <vt:lpstr>Phrasing: Mandarin Chinese</vt:lpstr>
      <vt:lpstr>Mandarin Phrasing Acoustics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3800</cp:revision>
  <cp:lastPrinted>2021-05-18T23:20:02Z</cp:lastPrinted>
  <dcterms:created xsi:type="dcterms:W3CDTF">2002-10-17T07:23:49Z</dcterms:created>
  <dcterms:modified xsi:type="dcterms:W3CDTF">2022-10-04T01:53:11Z</dcterms:modified>
</cp:coreProperties>
</file>