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943" r:id="rId2"/>
    <p:sldId id="953" r:id="rId3"/>
    <p:sldId id="944" r:id="rId4"/>
    <p:sldId id="945" r:id="rId5"/>
    <p:sldId id="946" r:id="rId6"/>
    <p:sldId id="947" r:id="rId7"/>
    <p:sldId id="954" r:id="rId8"/>
    <p:sldId id="956" r:id="rId9"/>
    <p:sldId id="948" r:id="rId10"/>
    <p:sldId id="955" r:id="rId11"/>
    <p:sldId id="949" r:id="rId12"/>
    <p:sldId id="936" r:id="rId13"/>
    <p:sldId id="951" r:id="rId14"/>
    <p:sldId id="957" r:id="rId15"/>
    <p:sldId id="958" r:id="rId16"/>
    <p:sldId id="1102" r:id="rId17"/>
    <p:sldId id="950" r:id="rId18"/>
    <p:sldId id="1100" r:id="rId19"/>
    <p:sldId id="1101" r:id="rId20"/>
    <p:sldId id="942" r:id="rId21"/>
    <p:sldId id="924" r:id="rId22"/>
    <p:sldId id="932" r:id="rId23"/>
    <p:sldId id="920" r:id="rId24"/>
    <p:sldId id="925" r:id="rId25"/>
    <p:sldId id="927" r:id="rId26"/>
    <p:sldId id="928" r:id="rId27"/>
    <p:sldId id="937" r:id="rId28"/>
    <p:sldId id="938" r:id="rId29"/>
    <p:sldId id="939" r:id="rId30"/>
    <p:sldId id="940" r:id="rId31"/>
    <p:sldId id="941" r:id="rId32"/>
  </p:sldIdLst>
  <p:sldSz cx="9144000" cy="6858000" type="screen4x3"/>
  <p:notesSz cx="6858000" cy="9239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2876"/>
    <a:srgbClr val="92D050"/>
    <a:srgbClr val="FFFFFF"/>
    <a:srgbClr val="05419E"/>
    <a:srgbClr val="FFCCFF"/>
    <a:srgbClr val="0072BD"/>
    <a:srgbClr val="D95319"/>
    <a:srgbClr val="01359A"/>
    <a:srgbClr val="003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FAB258-43E8-1DEB-D1B3-9C9F3C84404D}" v="338" dt="2021-07-31T04:03:56.016"/>
    <p1510:client id="{B2D23A66-4A7E-E2AA-094E-60949CBFD649}" v="6" dt="2021-07-23T22:05:41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426" autoAdjust="0"/>
    <p:restoredTop sz="72150" autoAdjust="0"/>
  </p:normalViewPr>
  <p:slideViewPr>
    <p:cSldViewPr snapToGrid="0">
      <p:cViewPr varScale="1">
        <p:scale>
          <a:sx n="78" d="100"/>
          <a:sy n="78" d="100"/>
        </p:scale>
        <p:origin x="3024" y="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420"/>
    </p:cViewPr>
  </p:sorterViewPr>
  <p:notesViewPr>
    <p:cSldViewPr snapToGrid="0">
      <p:cViewPr varScale="1">
        <p:scale>
          <a:sx n="68" d="100"/>
          <a:sy n="68" d="100"/>
        </p:scale>
        <p:origin x="2838" y="78"/>
      </p:cViewPr>
      <p:guideLst>
        <p:guide orient="horz" pos="291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57c27715e318a7909f0025107ab389f0cf88a314dc7e3e7667f9f9fcb29e20c3::" providerId="AD" clId="Web-{B2D23A66-4A7E-E2AA-094E-60949CBFD649}"/>
    <pc:docChg chg="modSld">
      <pc:chgData name="Guest User" userId="S::urn:spo:anon#57c27715e318a7909f0025107ab389f0cf88a314dc7e3e7667f9f9fcb29e20c3::" providerId="AD" clId="Web-{B2D23A66-4A7E-E2AA-094E-60949CBFD649}" dt="2021-07-23T22:05:41.432" v="5" actId="20577"/>
      <pc:docMkLst>
        <pc:docMk/>
      </pc:docMkLst>
      <pc:sldChg chg="modSp">
        <pc:chgData name="Guest User" userId="S::urn:spo:anon#57c27715e318a7909f0025107ab389f0cf88a314dc7e3e7667f9f9fcb29e20c3::" providerId="AD" clId="Web-{B2D23A66-4A7E-E2AA-094E-60949CBFD649}" dt="2021-07-23T22:05:41.432" v="5" actId="20577"/>
        <pc:sldMkLst>
          <pc:docMk/>
          <pc:sldMk cId="1875330544" sldId="921"/>
        </pc:sldMkLst>
        <pc:spChg chg="mod">
          <ac:chgData name="Guest User" userId="S::urn:spo:anon#57c27715e318a7909f0025107ab389f0cf88a314dc7e3e7667f9f9fcb29e20c3::" providerId="AD" clId="Web-{B2D23A66-4A7E-E2AA-094E-60949CBFD649}" dt="2021-07-23T22:05:41.432" v="5" actId="20577"/>
          <ac:spMkLst>
            <pc:docMk/>
            <pc:sldMk cId="1875330544" sldId="921"/>
            <ac:spMk id="3" creationId="{1B505D84-C52A-8C41-9269-058CD9E531DD}"/>
          </ac:spMkLst>
        </pc:spChg>
      </pc:sldChg>
    </pc:docChg>
  </pc:docChgLst>
  <pc:docChgLst>
    <pc:chgData name="Guest User" userId="S::urn:spo:anon#c8bf4f9517a9ce078776a01c07673affc99a956fd186a5f6743d1e1b5b4ff52b::" providerId="AD" clId="Web-{9CFAB258-43E8-1DEB-D1B3-9C9F3C84404D}"/>
    <pc:docChg chg="addSld modSld">
      <pc:chgData name="Guest User" userId="S::urn:spo:anon#c8bf4f9517a9ce078776a01c07673affc99a956fd186a5f6743d1e1b5b4ff52b::" providerId="AD" clId="Web-{9CFAB258-43E8-1DEB-D1B3-9C9F3C84404D}" dt="2021-07-31T04:03:56.016" v="259" actId="20577"/>
      <pc:docMkLst>
        <pc:docMk/>
      </pc:docMkLst>
      <pc:sldChg chg="modSp">
        <pc:chgData name="Guest User" userId="S::urn:spo:anon#c8bf4f9517a9ce078776a01c07673affc99a956fd186a5f6743d1e1b5b4ff52b::" providerId="AD" clId="Web-{9CFAB258-43E8-1DEB-D1B3-9C9F3C84404D}" dt="2021-07-31T02:40:29.079" v="24" actId="20577"/>
        <pc:sldMkLst>
          <pc:docMk/>
          <pc:sldMk cId="794309750" sldId="928"/>
        </pc:sldMkLst>
        <pc:spChg chg="mod">
          <ac:chgData name="Guest User" userId="S::urn:spo:anon#c8bf4f9517a9ce078776a01c07673affc99a956fd186a5f6743d1e1b5b4ff52b::" providerId="AD" clId="Web-{9CFAB258-43E8-1DEB-D1B3-9C9F3C84404D}" dt="2021-07-31T02:40:29.079" v="24" actId="20577"/>
          <ac:spMkLst>
            <pc:docMk/>
            <pc:sldMk cId="794309750" sldId="928"/>
            <ac:spMk id="3" creationId="{561E2FB3-B80D-4B4C-B552-E6D075D67582}"/>
          </ac:spMkLst>
        </pc:spChg>
      </pc:sldChg>
      <pc:sldChg chg="modSp">
        <pc:chgData name="Guest User" userId="S::urn:spo:anon#c8bf4f9517a9ce078776a01c07673affc99a956fd186a5f6743d1e1b5b4ff52b::" providerId="AD" clId="Web-{9CFAB258-43E8-1DEB-D1B3-9C9F3C84404D}" dt="2021-07-31T02:34:02.487" v="3" actId="20577"/>
        <pc:sldMkLst>
          <pc:docMk/>
          <pc:sldMk cId="167070817" sldId="930"/>
        </pc:sldMkLst>
        <pc:spChg chg="mod">
          <ac:chgData name="Guest User" userId="S::urn:spo:anon#c8bf4f9517a9ce078776a01c07673affc99a956fd186a5f6743d1e1b5b4ff52b::" providerId="AD" clId="Web-{9CFAB258-43E8-1DEB-D1B3-9C9F3C84404D}" dt="2021-07-31T02:34:02.487" v="3" actId="20577"/>
          <ac:spMkLst>
            <pc:docMk/>
            <pc:sldMk cId="167070817" sldId="930"/>
            <ac:spMk id="3" creationId="{642B9D72-20FB-BA44-A55F-657ACF1D7C21}"/>
          </ac:spMkLst>
        </pc:spChg>
      </pc:sldChg>
      <pc:sldChg chg="addSp modSp new modMedia addAnim">
        <pc:chgData name="Guest User" userId="S::urn:spo:anon#c8bf4f9517a9ce078776a01c07673affc99a956fd186a5f6743d1e1b5b4ff52b::" providerId="AD" clId="Web-{9CFAB258-43E8-1DEB-D1B3-9C9F3C84404D}" dt="2021-07-31T03:56:45.840" v="181" actId="1076"/>
        <pc:sldMkLst>
          <pc:docMk/>
          <pc:sldMk cId="2092544427" sldId="935"/>
        </pc:sldMkLst>
        <pc:spChg chg="mod">
          <ac:chgData name="Guest User" userId="S::urn:spo:anon#c8bf4f9517a9ce078776a01c07673affc99a956fd186a5f6743d1e1b5b4ff52b::" providerId="AD" clId="Web-{9CFAB258-43E8-1DEB-D1B3-9C9F3C84404D}" dt="2021-07-31T02:40:58.329" v="38" actId="20577"/>
          <ac:spMkLst>
            <pc:docMk/>
            <pc:sldMk cId="2092544427" sldId="935"/>
            <ac:spMk id="2" creationId="{F32A2C3C-CDCF-4CAD-AD0B-F258326AAF96}"/>
          </ac:spMkLst>
        </pc:spChg>
        <pc:spChg chg="mod">
          <ac:chgData name="Guest User" userId="S::urn:spo:anon#c8bf4f9517a9ce078776a01c07673affc99a956fd186a5f6743d1e1b5b4ff52b::" providerId="AD" clId="Web-{9CFAB258-43E8-1DEB-D1B3-9C9F3C84404D}" dt="2021-07-31T03:56:39.089" v="179" actId="20577"/>
          <ac:spMkLst>
            <pc:docMk/>
            <pc:sldMk cId="2092544427" sldId="935"/>
            <ac:spMk id="3" creationId="{E7D7ABCB-019A-463F-8A56-467B345B5CC0}"/>
          </ac:spMkLst>
        </pc:spChg>
        <pc:spChg chg="add mod">
          <ac:chgData name="Guest User" userId="S::urn:spo:anon#c8bf4f9517a9ce078776a01c07673affc99a956fd186a5f6743d1e1b5b4ff52b::" providerId="AD" clId="Web-{9CFAB258-43E8-1DEB-D1B3-9C9F3C84404D}" dt="2021-07-31T03:56:42.418" v="180" actId="1076"/>
          <ac:spMkLst>
            <pc:docMk/>
            <pc:sldMk cId="2092544427" sldId="935"/>
            <ac:spMk id="4" creationId="{61123671-E6C1-467D-92FE-5BABC9487AF9}"/>
          </ac:spMkLst>
        </pc:spChg>
        <pc:picChg chg="add mod">
          <ac:chgData name="Guest User" userId="S::urn:spo:anon#c8bf4f9517a9ce078776a01c07673affc99a956fd186a5f6743d1e1b5b4ff52b::" providerId="AD" clId="Web-{9CFAB258-43E8-1DEB-D1B3-9C9F3C84404D}" dt="2021-07-31T03:56:45.840" v="181" actId="1076"/>
          <ac:picMkLst>
            <pc:docMk/>
            <pc:sldMk cId="2092544427" sldId="935"/>
            <ac:picMk id="5" creationId="{E9DA77A6-BE15-4A65-ACCC-1A484C9AA9AD}"/>
          </ac:picMkLst>
        </pc:picChg>
      </pc:sldChg>
      <pc:sldChg chg="addSp modSp new modMedia addAnim">
        <pc:chgData name="Guest User" userId="S::urn:spo:anon#c8bf4f9517a9ce078776a01c07673affc99a956fd186a5f6743d1e1b5b4ff52b::" providerId="AD" clId="Web-{9CFAB258-43E8-1DEB-D1B3-9C9F3C84404D}" dt="2021-07-31T04:03:56.016" v="259" actId="20577"/>
        <pc:sldMkLst>
          <pc:docMk/>
          <pc:sldMk cId="1453811335" sldId="936"/>
        </pc:sldMkLst>
        <pc:spChg chg="mod">
          <ac:chgData name="Guest User" userId="S::urn:spo:anon#c8bf4f9517a9ce078776a01c07673affc99a956fd186a5f6743d1e1b5b4ff52b::" providerId="AD" clId="Web-{9CFAB258-43E8-1DEB-D1B3-9C9F3C84404D}" dt="2021-07-31T03:56:29.043" v="169" actId="20577"/>
          <ac:spMkLst>
            <pc:docMk/>
            <pc:sldMk cId="1453811335" sldId="936"/>
            <ac:spMk id="2" creationId="{176CCB23-DC86-4274-90F2-77C592204597}"/>
          </ac:spMkLst>
        </pc:spChg>
        <pc:spChg chg="mod">
          <ac:chgData name="Guest User" userId="S::urn:spo:anon#c8bf4f9517a9ce078776a01c07673affc99a956fd186a5f6743d1e1b5b4ff52b::" providerId="AD" clId="Web-{9CFAB258-43E8-1DEB-D1B3-9C9F3C84404D}" dt="2021-07-31T04:01:42.046" v="228" actId="20577"/>
          <ac:spMkLst>
            <pc:docMk/>
            <pc:sldMk cId="1453811335" sldId="936"/>
            <ac:spMk id="3" creationId="{90B4041E-2924-4235-9F59-C72D41D31EB9}"/>
          </ac:spMkLst>
        </pc:spChg>
        <pc:spChg chg="add mod">
          <ac:chgData name="Guest User" userId="S::urn:spo:anon#c8bf4f9517a9ce078776a01c07673affc99a956fd186a5f6743d1e1b5b4ff52b::" providerId="AD" clId="Web-{9CFAB258-43E8-1DEB-D1B3-9C9F3C84404D}" dt="2021-07-31T04:03:56.016" v="259" actId="20577"/>
          <ac:spMkLst>
            <pc:docMk/>
            <pc:sldMk cId="1453811335" sldId="936"/>
            <ac:spMk id="4" creationId="{710E88E5-5E09-4BED-AF86-73D6348B9BDD}"/>
          </ac:spMkLst>
        </pc:spChg>
        <pc:picChg chg="add mod">
          <ac:chgData name="Guest User" userId="S::urn:spo:anon#c8bf4f9517a9ce078776a01c07673affc99a956fd186a5f6743d1e1b5b4ff52b::" providerId="AD" clId="Web-{9CFAB258-43E8-1DEB-D1B3-9C9F3C84404D}" dt="2021-07-31T03:59:18.622" v="216" actId="1076"/>
          <ac:picMkLst>
            <pc:docMk/>
            <pc:sldMk cId="1453811335" sldId="936"/>
            <ac:picMk id="5" creationId="{AA8B5291-CD53-46D7-A53A-3E99F2F2E55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3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33D1E-80BE-444B-94DB-FA0AC1C459D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249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/>
          <a:lstStyle>
            <a:lvl1pPr algn="r">
              <a:defRPr sz="1200"/>
            </a:lvl1pPr>
          </a:lstStyle>
          <a:p>
            <a:fld id="{FB4605E5-09BA-467E-8D5F-790F7A9DC9D7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42" tIns="45123" rIns="90242" bIns="451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88645"/>
            <a:ext cx="5486400" cy="4157663"/>
          </a:xfrm>
          <a:prstGeom prst="rect">
            <a:avLst/>
          </a:prstGeom>
        </p:spPr>
        <p:txBody>
          <a:bodyPr vert="horz" lIns="90242" tIns="45123" rIns="90242" bIns="451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3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8775683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 anchor="b"/>
          <a:lstStyle>
            <a:lvl1pPr algn="r">
              <a:defRPr sz="1200"/>
            </a:lvl1pPr>
          </a:lstStyle>
          <a:p>
            <a:fld id="{29BDAC53-7A3B-4047-838F-AC2D1EB75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6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Lecture 13 of our series on prosody.</a:t>
            </a:r>
            <a:r>
              <a:rPr lang="en-US" baseline="0" dirty="0"/>
              <a:t>  Here we look at many different ways </a:t>
            </a:r>
            <a:r>
              <a:rPr lang="en-US" baseline="0"/>
              <a:t>to visualize and represent </a:t>
            </a:r>
            <a:r>
              <a:rPr lang="en-US" baseline="0" dirty="0"/>
              <a:t>prosody.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99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How’s this?</a:t>
            </a:r>
          </a:p>
          <a:p>
            <a:r>
              <a:rPr lang="en-US"/>
              <a:t>Clearly we’re losing even more information.  It’s risky, but for some purposes can be helpful.</a:t>
            </a:r>
          </a:p>
          <a:p>
            <a:r>
              <a:rPr lang="en-US"/>
              <a:t>Or maybe you have a different theory of what matterns: not the average height per word, but the *pitch turning points*. [next]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32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our original F0 contour, we might pick them out like this [click] .  Again, I did this by hand, but there are tools for this. </a:t>
            </a:r>
          </a:p>
          <a:p>
            <a:r>
              <a:rPr lang="en-US"/>
              <a:t>And also tools with the ability to draw lines between these points, [click] as a way to *stylize* the contour.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67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summary, we’ve seen two</a:t>
            </a:r>
            <a:r>
              <a:rPr lang="en-US" baseline="0"/>
              <a:t> strategies for abstraction:  two ways to deal with the overwhelming complexity of pitch tracks. 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/>
              <a:t>First, we can tidy things up.  Ideally our tools would detect microprosodic effects [click] and correct for them,</a:t>
            </a:r>
          </a:p>
          <a:p>
            <a:pPr marL="0" indent="0">
              <a:buFontTx/>
              <a:buNone/>
            </a:pPr>
            <a:r>
              <a:rPr lang="en-US" baseline="0"/>
              <a:t>   But today they mostly just smooth and interpolate.  This is not risk-free, but still on the conservative side. </a:t>
            </a:r>
          </a:p>
          <a:p>
            <a:pPr marL="0" indent="0">
              <a:buFontTx/>
              <a:buNone/>
            </a:pPr>
            <a:r>
              <a:rPr lang="en-US" baseline="0"/>
              <a:t>   And it’s universal, in that it doesn’t assume anything about the language. 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/>
              <a:t>The other strategy is the radical one of extracting what matters, either being perceptually salient [click] or otherwise important.  </a:t>
            </a:r>
          </a:p>
          <a:p>
            <a:pPr marL="0" indent="0">
              <a:buFontTx/>
              <a:buNone/>
            </a:pPr>
            <a:r>
              <a:rPr lang="en-US" baseline="0"/>
              <a:t>    Do we really know what matters?   Well, maybe we do, a little, at least for English.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05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English we know pitch height is important, and that the pitch on stressed syllables is more salient.  </a:t>
            </a:r>
          </a:p>
          <a:p>
            <a:r>
              <a:rPr lang="en-US"/>
              <a:t>So with one traditional British notation, we mark pitch height with height on the page,</a:t>
            </a:r>
          </a:p>
          <a:p>
            <a:r>
              <a:rPr lang="en-US"/>
              <a:t>syllable-by-syllable, and mark loudness by circle size. </a:t>
            </a:r>
          </a:p>
          <a:p>
            <a:r>
              <a:rPr lang="en-US"/>
              <a:t>Further, if there are significant pitch excursions within a syllable, we indicate that [click].</a:t>
            </a:r>
          </a:p>
          <a:p>
            <a:r>
              <a:rPr lang="en-US"/>
              <a:t>These are great for teaching; shown a figure like this, someone could really see</a:t>
            </a:r>
          </a:p>
          <a:p>
            <a:r>
              <a:rPr lang="en-US"/>
              <a:t>how I said it, and then replicate it pretty well.  If you’d like to try, hit pause [dramatic pause].</a:t>
            </a:r>
          </a:p>
          <a:p>
            <a:r>
              <a:rPr lang="en-US"/>
              <a:t>Okay, I said it like this [click]; did your re-creation match fairly well?  [next]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1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diagrams can be pretty informative.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Perhaps you can see overall shape of presence of a contradiction contour here.</a:t>
            </a:r>
          </a:p>
          <a:p>
            <a:r>
              <a:rPr lang="en-US"/>
              <a:t>The fact that these diagrams show the relation between pitch and intensity is also a big plus. </a:t>
            </a:r>
          </a:p>
          <a:p>
            <a:r>
              <a:rPr lang="en-US"/>
              <a:t>You can see a “late pitch rise” on “Learning”, that is, the pitch height point is displaced from the energy center.</a:t>
            </a:r>
          </a:p>
          <a:p>
            <a:r>
              <a:rPr lang="en-US"/>
              <a:t>If you were writing this down, that fact might impel you to add quotes around “Learning Styles”.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6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final example is ToBI, for “Tones and Break Indexes”.   (In the name, “Tone” is rather metaphorical.)</a:t>
            </a:r>
          </a:p>
          <a:p>
            <a:r>
              <a:rPr lang="en-US"/>
              <a:t>It builds on the old tradition of marking H and L.  </a:t>
            </a:r>
          </a:p>
          <a:p>
            <a:r>
              <a:rPr lang="en-US"/>
              <a:t>Now, ToBI makes two strong assumptions.  [click] First, it assumes that pitch height is categorical: that the exact values don’t matter, just whether it’s H or L. </a:t>
            </a:r>
          </a:p>
          <a:p>
            <a:r>
              <a:rPr lang="en-US"/>
              <a:t>Of course, in reality, some Hs will be higher than others.  But this can often be inferred.  </a:t>
            </a:r>
          </a:p>
          <a:p>
            <a:r>
              <a:rPr lang="en-US"/>
              <a:t>For example, we know that English sentences have declination, so the H at the start will be higher than the H at the end. </a:t>
            </a:r>
          </a:p>
          <a:p>
            <a:r>
              <a:rPr lang="en-US"/>
              <a:t>And since this is always true, there’s no need to clutter the representation with such details.</a:t>
            </a:r>
          </a:p>
          <a:p>
            <a:r>
              <a:rPr lang="en-US"/>
              <a:t>Second, ToBI assumes that only the targets matter.  In English, the unstressed syllables [click] mostly just come along for the ride.  </a:t>
            </a:r>
          </a:p>
          <a:p>
            <a:r>
              <a:rPr lang="en-US"/>
              <a:t>They don’t really have an independent pitch, so there’s no need to explicitly represent anything about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60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Now, the previous visualizations were mostly intended for describing individual sentences.</a:t>
            </a:r>
          </a:p>
          <a:p>
            <a:r>
              <a:rPr lang="en-US"/>
              <a:t>As visualizations, they can serve to show things, to human eyes. </a:t>
            </a:r>
          </a:p>
          <a:p>
            <a:r>
              <a:rPr lang="en-US"/>
              <a:t>ToBI, in contrast, approaches a “representation”. </a:t>
            </a:r>
          </a:p>
          <a:p>
            <a:r>
              <a:rPr lang="en-US"/>
              <a:t>In general, representations can be useful for encoding *general* rules about English or other languages. </a:t>
            </a:r>
          </a:p>
          <a:p>
            <a:r>
              <a:rPr lang="en-US"/>
              <a:t>Ideally, we could use them to represent prosody *symbolically*, and far more concisely, and forget about </a:t>
            </a:r>
          </a:p>
          <a:p>
            <a:r>
              <a:rPr lang="en-US"/>
              <a:t>all the messiness seen in any specific real sentence.  </a:t>
            </a:r>
          </a:p>
          <a:p>
            <a:r>
              <a:rPr lang="en-US"/>
              <a:t>But effective representations are, at best, incredibly difficult to design.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17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lots of methods are available.  </a:t>
            </a:r>
          </a:p>
          <a:p>
            <a:endParaRPr lang="en-US" dirty="0"/>
          </a:p>
          <a:p>
            <a:r>
              <a:rPr lang="en-US"/>
              <a:t>[read the points]  </a:t>
            </a:r>
          </a:p>
          <a:p>
            <a:endParaRPr lang="en-US"/>
          </a:p>
          <a:p>
            <a:r>
              <a:rPr lang="en-US"/>
              <a:t>Purposes: language teaching, linguistic theory, aids to empirical discovery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52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Okay, that wraps it up for the first half of discussion of linguistic prosody.  </a:t>
            </a:r>
          </a:p>
          <a:p>
            <a:r>
              <a:rPr lang="en-US"/>
              <a:t>In the next lecture we’ll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14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revisit questions of abstraction and representation, </a:t>
            </a:r>
          </a:p>
          <a:p>
            <a:r>
              <a:rPr lang="en-US"/>
              <a:t>starting with the nuts-and-bolts of computing features robustly.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3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Humans need visuals!  As we said earlier, sound is fleeting.   </a:t>
            </a:r>
          </a:p>
          <a:p>
            <a:r>
              <a:rPr lang="en-US"/>
              <a:t>Consider [click].  What can you say about the prosody?  Probably not much, as the sound rapidly fades </a:t>
            </a:r>
          </a:p>
          <a:p>
            <a:r>
              <a:rPr lang="en-US"/>
              <a:t>from your auditory buffer.  If we create a visualization, it’s static, and we can examine it at leisure. </a:t>
            </a:r>
          </a:p>
          <a:p>
            <a:r>
              <a:rPr lang="en-US"/>
              <a:t>Okay, so, let’s talk about our visualization options.  We’ve already seen pitch and energy plots. [next]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36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Tones and </a:t>
            </a:r>
            <a:r>
              <a:rPr lang="en-US"/>
              <a:t>Break Indices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2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 the blue dots for pitch and the green line for intensity. </a:t>
            </a:r>
          </a:p>
          <a:p>
            <a:r>
              <a:rPr lang="en-US"/>
              <a:t>It’s not that pitch and loudness are uniquely important, but that the other prosody properties </a:t>
            </a:r>
          </a:p>
          <a:p>
            <a:r>
              <a:rPr lang="en-US"/>
              <a:t> </a:t>
            </a:r>
            <a:r>
              <a:rPr lang="en-US" dirty="0"/>
              <a:t>--- creaky voice, lengthening, reduction --- </a:t>
            </a:r>
            <a:r>
              <a:rPr lang="en-US"/>
              <a:t>are even harder to compute reliably, so are rarely </a:t>
            </a:r>
            <a:r>
              <a:rPr lang="en-US" dirty="0"/>
              <a:t>visualized. </a:t>
            </a:r>
          </a:p>
          <a:p>
            <a:r>
              <a:rPr lang="en-US"/>
              <a:t>(There’s a huge unmet need here. ) </a:t>
            </a:r>
          </a:p>
          <a:p>
            <a:r>
              <a:rPr lang="en-US"/>
              <a:t>Now, looking just at the pitch dots [next]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 have a very honest representation of pitch across time.  Each dot represents one computed pitch point.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But, perceptually, we hear a smooth pitch contour, so let’s connect the dots. [next]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Praat makes this easy.  While we’ve lost some information, the results is much prettier.  It may even seems more informative.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 can go a step further [next]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5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And apply some smoothing.  Here comes the slow fade [click].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 did this in powerpoint, but there are packages that can automatically smooth, either by local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smoothing, or by fitting lines or curves to the F0 track.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Is it okay then to forget the original F0 information? [next]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8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Maybe.  This is rather prettier, and maybe more interpretable, though we’ve lost some information.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Further, we can interpolate.  While those pitch gaps are real, they are perhaps not perceptually significant.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 sometimes it’s okay to patch them up [click]  perhaps even just linearly, though this can be misleading.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81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 we can reject interpolation, and not only leave the gaps, but also show places where the percept fades.</a:t>
            </a:r>
          </a:p>
          <a:p>
            <a:r>
              <a:rPr lang="en-US"/>
              <a:t>We’ve seen these ribbon diagrams before, they encode not only pitch but also an intensity correlate. </a:t>
            </a:r>
          </a:p>
          <a:p>
            <a:r>
              <a:rPr lang="en-US"/>
              <a:t>(They’re also aesthetically pleasing; and shouldn’t we strive to have more beauty in our lives?)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Okay, so those are things we can do to enhance “fix up” the visualization.  Pretty conservative.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There’s a more radical approach: only represent what matters, and throw away the rest. [next]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7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[click] Here’s the same pitch track, stretched out I can add the words. [click] </a:t>
            </a:r>
          </a:p>
          <a:p>
            <a:r>
              <a:rPr lang="en-US"/>
              <a:t>Now, maybe we believe that only the average pitch on each word matters.  </a:t>
            </a:r>
          </a:p>
          <a:p>
            <a:r>
              <a:rPr lang="en-US"/>
              <a:t>If so, that’s easy to represent [click].  (assuming you have transcribed your data)</a:t>
            </a:r>
          </a:p>
          <a:p>
            <a:r>
              <a:rPr lang="en-US"/>
              <a:t>And, depending on your theory, that may be enough *by itself* to represent the pitch. [next]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163E5B-82AC-4787-8415-FF8699C5043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B880-C0BB-44C1-8AC9-C51D04CF0B1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49918-BC7F-40D9-B22C-9B0F7F46F27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2852-C21C-48FF-9C48-C01BA854C3FA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52627-1FD7-48DC-86B7-26D5D43A9FB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DB14-8A3B-429B-8D6E-A3AEE008E29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ADF1-CA16-4DE1-8D9D-033EB25882D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52331-BE03-47D8-BAD0-F6BC65B8D60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7B694-A21E-413D-8924-E0177E7DDEE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FA49D-4BB6-4723-AE15-752136DEE38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ABE7A-140D-4652-9E1D-56A5B212939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5E2AF24-5323-4747-B67F-38D0FF57F09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3" Type="http://schemas.microsoft.com/office/2007/relationships/media" Target="../media/media3.wav"/><Relationship Id="rId7" Type="http://schemas.microsoft.com/office/2007/relationships/media" Target="../media/media5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5" Type="http://schemas.microsoft.com/office/2007/relationships/media" Target="../media/media4.wav"/><Relationship Id="rId10" Type="http://schemas.openxmlformats.org/officeDocument/2006/relationships/image" Target="../media/image11.pn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012" y="360010"/>
            <a:ext cx="7958061" cy="337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5400" b="1" dirty="0"/>
              <a:t>Prosody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400" b="1" dirty="0"/>
              <a:t>Lecture 13: Visualizations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3400" b="1" dirty="0"/>
              <a:t>		     and Representations </a:t>
            </a:r>
          </a:p>
          <a:p>
            <a:pPr>
              <a:lnSpc>
                <a:spcPct val="125000"/>
              </a:lnSpc>
            </a:pPr>
            <a:r>
              <a:rPr lang="en-US" sz="3400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561012" y="4567071"/>
            <a:ext cx="5295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Tutorial presented at ACL 2021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1012" y="3292890"/>
            <a:ext cx="517356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Nigel G. Ward</a:t>
            </a:r>
            <a:r>
              <a:rPr lang="en-US" dirty="0"/>
              <a:t>, University of Texas at El Paso</a:t>
            </a:r>
          </a:p>
          <a:p>
            <a:pPr>
              <a:lnSpc>
                <a:spcPct val="150000"/>
              </a:lnSpc>
            </a:pPr>
            <a:r>
              <a:rPr lang="en-US" b="1" dirty="0"/>
              <a:t>Gina-Anne </a:t>
            </a:r>
            <a:r>
              <a:rPr lang="en-US" b="1" dirty="0" err="1"/>
              <a:t>Levow</a:t>
            </a:r>
            <a:r>
              <a:rPr lang="en-US" dirty="0"/>
              <a:t>, University of Washington 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AF9EC5A-B427-4A2A-BBEA-96A203DE6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10" y="3366512"/>
            <a:ext cx="2587765" cy="8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University of Texas at El Paso - UTEP">
            <a:extLst>
              <a:ext uri="{FF2B5EF4-FFF2-40B4-BE49-F238E27FC236}">
                <a16:creationId xmlns:a16="http://schemas.microsoft.com/office/drawing/2014/main" id="{3AFF0749-B2A5-44EB-A417-5B7910A2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45" y="3366512"/>
            <a:ext cx="1044731" cy="79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4776" t="26124" r="37015" b="39263"/>
          <a:stretch/>
        </p:blipFill>
        <p:spPr>
          <a:xfrm>
            <a:off x="638679" y="5105831"/>
            <a:ext cx="3493827" cy="7369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792CD19-AE62-BA81-1008-769666FAD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bg2">
                <a:lumMod val="10000"/>
                <a:lumOff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44" y="5066669"/>
            <a:ext cx="2202710" cy="77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18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92BC0-44ED-0A58-4529-59FBD82B858C}"/>
              </a:ext>
            </a:extLst>
          </p:cNvPr>
          <p:cNvSpPr/>
          <p:nvPr/>
        </p:nvSpPr>
        <p:spPr bwMode="auto">
          <a:xfrm>
            <a:off x="-274320" y="2096812"/>
            <a:ext cx="9656064" cy="3334724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Average Pitch Levels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206E81-8708-C52A-3B26-46B2A15645ED}"/>
              </a:ext>
            </a:extLst>
          </p:cNvPr>
          <p:cNvGrpSpPr/>
          <p:nvPr/>
        </p:nvGrpSpPr>
        <p:grpSpPr>
          <a:xfrm>
            <a:off x="457200" y="4861735"/>
            <a:ext cx="8647450" cy="400110"/>
            <a:chOff x="457200" y="4873641"/>
            <a:chExt cx="864745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4873641"/>
              <a:ext cx="864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  talking      about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15749" y="4873641"/>
              <a:ext cx="2482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learning     styles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82940" y="4873641"/>
              <a:ext cx="3193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is      not    going  to  help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>
            <a:off x="636998" y="3174714"/>
            <a:ext cx="1037690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cxnSpLocks/>
          </p:cNvCxnSpPr>
          <p:nvPr/>
        </p:nvCxnSpPr>
        <p:spPr bwMode="auto">
          <a:xfrm>
            <a:off x="1832635" y="4112714"/>
            <a:ext cx="85570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898169" y="4056639"/>
            <a:ext cx="1037690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098594" y="4581324"/>
            <a:ext cx="1037690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5245289" y="4725273"/>
            <a:ext cx="6850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cxnSpLocks/>
          </p:cNvCxnSpPr>
          <p:nvPr/>
        </p:nvCxnSpPr>
        <p:spPr bwMode="auto">
          <a:xfrm>
            <a:off x="5962482" y="4146036"/>
            <a:ext cx="60291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cxnSpLocks/>
          </p:cNvCxnSpPr>
          <p:nvPr/>
        </p:nvCxnSpPr>
        <p:spPr bwMode="auto">
          <a:xfrm>
            <a:off x="6716251" y="4180911"/>
            <a:ext cx="72696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cxnSpLocks/>
          </p:cNvCxnSpPr>
          <p:nvPr/>
        </p:nvCxnSpPr>
        <p:spPr bwMode="auto">
          <a:xfrm>
            <a:off x="7527018" y="4617772"/>
            <a:ext cx="27794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cxnSpLocks/>
          </p:cNvCxnSpPr>
          <p:nvPr/>
        </p:nvCxnSpPr>
        <p:spPr bwMode="auto">
          <a:xfrm>
            <a:off x="7833530" y="4708696"/>
            <a:ext cx="8004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222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/>
          <a:srcRect l="23613" t="48426" r="19977" b="14693"/>
          <a:stretch/>
        </p:blipFill>
        <p:spPr bwMode="auto">
          <a:xfrm>
            <a:off x="24026" y="2096812"/>
            <a:ext cx="9080624" cy="310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Pitch Turning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C72485-0972-95FE-07BC-7CA5C88B7132}"/>
              </a:ext>
            </a:extLst>
          </p:cNvPr>
          <p:cNvGrpSpPr/>
          <p:nvPr/>
        </p:nvGrpSpPr>
        <p:grpSpPr>
          <a:xfrm>
            <a:off x="1130158" y="2332232"/>
            <a:ext cx="7431642" cy="2731215"/>
            <a:chOff x="1130158" y="2332232"/>
            <a:chExt cx="7431642" cy="2731215"/>
          </a:xfrm>
        </p:grpSpPr>
        <p:sp>
          <p:nvSpPr>
            <p:cNvPr id="5" name="7-Point Star 4"/>
            <p:cNvSpPr/>
            <p:nvPr/>
          </p:nvSpPr>
          <p:spPr bwMode="auto">
            <a:xfrm>
              <a:off x="1130158" y="2332232"/>
              <a:ext cx="452063" cy="421241"/>
            </a:xfrm>
            <a:prstGeom prst="star7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7" name="7-Point Star 6"/>
            <p:cNvSpPr/>
            <p:nvPr/>
          </p:nvSpPr>
          <p:spPr bwMode="auto">
            <a:xfrm>
              <a:off x="2710666" y="4220965"/>
              <a:ext cx="452063" cy="421241"/>
            </a:xfrm>
            <a:prstGeom prst="star7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8" name="7-Point Star 7"/>
            <p:cNvSpPr/>
            <p:nvPr/>
          </p:nvSpPr>
          <p:spPr bwMode="auto">
            <a:xfrm>
              <a:off x="3142181" y="3285132"/>
              <a:ext cx="452063" cy="421241"/>
            </a:xfrm>
            <a:prstGeom prst="star7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" name="7-Point Star 8"/>
            <p:cNvSpPr/>
            <p:nvPr/>
          </p:nvSpPr>
          <p:spPr bwMode="auto">
            <a:xfrm>
              <a:off x="3789454" y="4301389"/>
              <a:ext cx="452063" cy="421241"/>
            </a:xfrm>
            <a:prstGeom prst="star7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0" name="7-Point Star 9"/>
            <p:cNvSpPr/>
            <p:nvPr/>
          </p:nvSpPr>
          <p:spPr bwMode="auto">
            <a:xfrm>
              <a:off x="4345968" y="4090768"/>
              <a:ext cx="452063" cy="421241"/>
            </a:xfrm>
            <a:prstGeom prst="star7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1" name="7-Point Star 10"/>
            <p:cNvSpPr/>
            <p:nvPr/>
          </p:nvSpPr>
          <p:spPr bwMode="auto">
            <a:xfrm>
              <a:off x="5056595" y="4549621"/>
              <a:ext cx="452063" cy="421241"/>
            </a:xfrm>
            <a:prstGeom prst="star7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2" name="7-Point Star 11"/>
            <p:cNvSpPr/>
            <p:nvPr/>
          </p:nvSpPr>
          <p:spPr bwMode="auto">
            <a:xfrm>
              <a:off x="6876831" y="3495752"/>
              <a:ext cx="452063" cy="421241"/>
            </a:xfrm>
            <a:prstGeom prst="star7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3" name="7-Point Star 12"/>
            <p:cNvSpPr/>
            <p:nvPr/>
          </p:nvSpPr>
          <p:spPr bwMode="auto">
            <a:xfrm>
              <a:off x="7679925" y="4642206"/>
              <a:ext cx="452063" cy="421241"/>
            </a:xfrm>
            <a:prstGeom prst="star7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4" name="7-Point Star 13"/>
            <p:cNvSpPr/>
            <p:nvPr/>
          </p:nvSpPr>
          <p:spPr bwMode="auto">
            <a:xfrm>
              <a:off x="8109737" y="4152458"/>
              <a:ext cx="452063" cy="421241"/>
            </a:xfrm>
            <a:prstGeom prst="star7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8E74FC-39AF-1060-A417-940CA888F654}"/>
              </a:ext>
            </a:extLst>
          </p:cNvPr>
          <p:cNvGrpSpPr/>
          <p:nvPr/>
        </p:nvGrpSpPr>
        <p:grpSpPr>
          <a:xfrm>
            <a:off x="1338729" y="2563906"/>
            <a:ext cx="6998093" cy="2336800"/>
            <a:chOff x="1338729" y="2563906"/>
            <a:chExt cx="6998093" cy="23368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1ED86F-8EC6-222A-FAAF-9C252857C08C}"/>
                </a:ext>
              </a:extLst>
            </p:cNvPr>
            <p:cNvCxnSpPr/>
            <p:nvPr/>
          </p:nvCxnSpPr>
          <p:spPr bwMode="auto">
            <a:xfrm>
              <a:off x="1338729" y="2563906"/>
              <a:ext cx="1589742" cy="1888565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5E23EA-77A8-8698-B64E-B000D15758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68212" y="3495752"/>
              <a:ext cx="676925" cy="1048739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FA81394-4A9D-9A93-49C3-508BC958BE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75628" y="3740669"/>
              <a:ext cx="830328" cy="1160037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190E90B-0B1B-61E7-5C55-B1FF916133A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905956" y="4351198"/>
              <a:ext cx="430866" cy="549508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1AF3898-F542-BBB0-2D14-3477AB3E4A9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282626" y="3711542"/>
              <a:ext cx="1772975" cy="1048699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31FAD80-FEF7-853F-FD3A-7BD0F7586B5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44913" y="3474790"/>
              <a:ext cx="428174" cy="977681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DD667D-8BCF-8B5C-F95A-9D28A14C576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27418" y="4293697"/>
              <a:ext cx="536920" cy="248227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4A1B4DD-2D5A-9E25-5D20-46BDF301C96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571999" y="4293697"/>
              <a:ext cx="710627" cy="466544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9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56589" cy="44958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Tidy things up </a:t>
            </a:r>
            <a:r>
              <a:rPr lang="en-US" sz="2400" dirty="0"/>
              <a:t>		</a:t>
            </a:r>
          </a:p>
          <a:p>
            <a:pPr>
              <a:spcAft>
                <a:spcPts val="1200"/>
              </a:spcAft>
            </a:pPr>
            <a:r>
              <a:rPr lang="en-US" sz="2400"/>
              <a:t>Little wiggles*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Gaps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69249" y="1600200"/>
            <a:ext cx="455658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u="sng" kern="0" dirty="0"/>
              <a:t>Extract things</a:t>
            </a:r>
          </a:p>
          <a:p>
            <a:pPr>
              <a:spcAft>
                <a:spcPts val="1200"/>
              </a:spcAft>
            </a:pPr>
            <a:r>
              <a:rPr lang="en-US" sz="2400" kern="0" dirty="0"/>
              <a:t>Pitch turning points</a:t>
            </a:r>
          </a:p>
          <a:p>
            <a:r>
              <a:rPr lang="en-US" sz="2400" kern="0" dirty="0"/>
              <a:t>Average pitch per syllable</a:t>
            </a:r>
          </a:p>
          <a:p>
            <a:endParaRPr lang="en-US" sz="2400" kern="0" dirty="0"/>
          </a:p>
          <a:p>
            <a:r>
              <a:rPr lang="en-US" sz="2400" kern="0" dirty="0"/>
              <a:t>Pitch range </a:t>
            </a:r>
          </a:p>
          <a:p>
            <a:r>
              <a:rPr lang="en-US" sz="2400" kern="0" dirty="0"/>
              <a:t>Pitch peak shapes</a:t>
            </a:r>
          </a:p>
          <a:p>
            <a:r>
              <a:rPr lang="en-US" sz="2400" kern="0" dirty="0"/>
              <a:t>Overall contours</a:t>
            </a:r>
          </a:p>
          <a:p>
            <a:r>
              <a:rPr lang="en-US" sz="2400" kern="0" dirty="0"/>
              <a:t>Slope, final slope</a:t>
            </a:r>
          </a:p>
          <a:p>
            <a:pPr marL="0" indent="0">
              <a:buFontTx/>
              <a:buNone/>
            </a:pPr>
            <a:r>
              <a:rPr lang="en-US" sz="2400" kern="0" dirty="0"/>
              <a:t>    </a:t>
            </a:r>
            <a:r>
              <a:rPr lang="en-US" sz="2400" b="1" kern="0" dirty="0"/>
              <a:t>. . .</a:t>
            </a:r>
          </a:p>
          <a:p>
            <a:pPr marL="0" indent="0">
              <a:buFontTx/>
              <a:buNone/>
            </a:pPr>
            <a:endParaRPr lang="en-US" sz="2400" kern="0" dirty="0"/>
          </a:p>
          <a:p>
            <a:endParaRPr lang="en-US" sz="2400" kern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Two Strategies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6AB176-0358-3AE2-97BA-E7DBA4C663B4}"/>
              </a:ext>
            </a:extLst>
          </p:cNvPr>
          <p:cNvSpPr/>
          <p:nvPr/>
        </p:nvSpPr>
        <p:spPr bwMode="auto">
          <a:xfrm>
            <a:off x="5071894" y="1595710"/>
            <a:ext cx="3936002" cy="529798"/>
          </a:xfrm>
          <a:prstGeom prst="rect">
            <a:avLst/>
          </a:prstGeom>
          <a:solidFill>
            <a:srgbClr val="002876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/>
              <a:t>Perceptually Salient Things</a:t>
            </a:r>
          </a:p>
          <a:p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6EE58-D770-5A92-01D4-4EA3DE3F48E3}"/>
              </a:ext>
            </a:extLst>
          </p:cNvPr>
          <p:cNvSpPr txBox="1"/>
          <p:nvPr/>
        </p:nvSpPr>
        <p:spPr>
          <a:xfrm>
            <a:off x="457200" y="5182949"/>
            <a:ext cx="309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n-lt"/>
                <a:ea typeface="+mn-ea"/>
              </a:rPr>
              <a:t>*Hopefully correcting for   </a:t>
            </a:r>
          </a:p>
          <a:p>
            <a:r>
              <a:rPr lang="en-US" sz="2000">
                <a:latin typeface="+mn-lt"/>
                <a:ea typeface="+mn-ea"/>
              </a:rPr>
              <a:t> microprosody effects</a:t>
            </a:r>
          </a:p>
        </p:txBody>
      </p:sp>
    </p:spTree>
    <p:extLst>
      <p:ext uri="{BB962C8B-B14F-4D97-AF65-F5344CB8AC3E}">
        <p14:creationId xmlns:p14="http://schemas.microsoft.com/office/powerpoint/2010/main" val="26722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Tadpole Notation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0B4253-5281-AF75-5FF3-C1D59015CF28}"/>
              </a:ext>
            </a:extLst>
          </p:cNvPr>
          <p:cNvSpPr/>
          <p:nvPr/>
        </p:nvSpPr>
        <p:spPr bwMode="auto">
          <a:xfrm>
            <a:off x="-274320" y="1740178"/>
            <a:ext cx="9656064" cy="3334724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E045E6-17D2-9B48-84DF-5CD70E824087}"/>
              </a:ext>
            </a:extLst>
          </p:cNvPr>
          <p:cNvGrpSpPr/>
          <p:nvPr/>
        </p:nvGrpSpPr>
        <p:grpSpPr>
          <a:xfrm>
            <a:off x="457200" y="4505101"/>
            <a:ext cx="8647450" cy="400110"/>
            <a:chOff x="457200" y="4873641"/>
            <a:chExt cx="8647450" cy="400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405283-82D3-08F3-E531-EFEF8700C2BF}"/>
                </a:ext>
              </a:extLst>
            </p:cNvPr>
            <p:cNvSpPr txBox="1"/>
            <p:nvPr/>
          </p:nvSpPr>
          <p:spPr>
            <a:xfrm>
              <a:off x="457200" y="4873641"/>
              <a:ext cx="864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  talking      about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93D7C3-D101-46B5-DBEF-7F47E638F743}"/>
                </a:ext>
              </a:extLst>
            </p:cNvPr>
            <p:cNvSpPr txBox="1"/>
            <p:nvPr/>
          </p:nvSpPr>
          <p:spPr>
            <a:xfrm>
              <a:off x="2915749" y="4873641"/>
              <a:ext cx="2482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learning     styles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C1FBE7-5C1D-0017-EC54-B1741E2F9766}"/>
                </a:ext>
              </a:extLst>
            </p:cNvPr>
            <p:cNvSpPr txBox="1"/>
            <p:nvPr/>
          </p:nvSpPr>
          <p:spPr>
            <a:xfrm>
              <a:off x="5482940" y="4873641"/>
              <a:ext cx="3193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is      not    going  to  help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7A103-73FF-EA54-3298-7126E6CCBD67}"/>
              </a:ext>
            </a:extLst>
          </p:cNvPr>
          <p:cNvSpPr txBox="1"/>
          <p:nvPr/>
        </p:nvSpPr>
        <p:spPr>
          <a:xfrm>
            <a:off x="449176" y="6590731"/>
            <a:ext cx="3486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Niebuhr, Alm, et al, 2017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0B7DD1-3D4F-9B48-920A-D95D76651DFC}"/>
              </a:ext>
            </a:extLst>
          </p:cNvPr>
          <p:cNvSpPr/>
          <p:nvPr/>
        </p:nvSpPr>
        <p:spPr bwMode="auto">
          <a:xfrm>
            <a:off x="679767" y="2601280"/>
            <a:ext cx="368881" cy="3475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4D372C-F982-A333-4692-9ED0D17D2B53}"/>
              </a:ext>
            </a:extLst>
          </p:cNvPr>
          <p:cNvSpPr/>
          <p:nvPr/>
        </p:nvSpPr>
        <p:spPr bwMode="auto">
          <a:xfrm>
            <a:off x="2303462" y="3567276"/>
            <a:ext cx="299857" cy="31940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786B89-5A86-E93A-9EB9-F7280DC6C7FE}"/>
              </a:ext>
            </a:extLst>
          </p:cNvPr>
          <p:cNvSpPr/>
          <p:nvPr/>
        </p:nvSpPr>
        <p:spPr bwMode="auto">
          <a:xfrm>
            <a:off x="2865773" y="3404144"/>
            <a:ext cx="368881" cy="3475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747AD-C435-6505-D5DC-FE17490E1B89}"/>
              </a:ext>
            </a:extLst>
          </p:cNvPr>
          <p:cNvSpPr/>
          <p:nvPr/>
        </p:nvSpPr>
        <p:spPr bwMode="auto">
          <a:xfrm>
            <a:off x="4412044" y="4050903"/>
            <a:ext cx="368881" cy="3475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ADD093-1C0A-198B-0F0E-C663E6DA2730}"/>
              </a:ext>
            </a:extLst>
          </p:cNvPr>
          <p:cNvSpPr/>
          <p:nvPr/>
        </p:nvSpPr>
        <p:spPr bwMode="auto">
          <a:xfrm>
            <a:off x="6104453" y="3600569"/>
            <a:ext cx="368881" cy="3475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CC3947D-1025-6F7A-039F-FFF18D28219D}"/>
              </a:ext>
            </a:extLst>
          </p:cNvPr>
          <p:cNvSpPr/>
          <p:nvPr/>
        </p:nvSpPr>
        <p:spPr bwMode="auto">
          <a:xfrm>
            <a:off x="7994387" y="4178275"/>
            <a:ext cx="368881" cy="3475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2B3AD1-76B9-2E4F-B17D-4A2DFE742D91}"/>
              </a:ext>
            </a:extLst>
          </p:cNvPr>
          <p:cNvSpPr/>
          <p:nvPr/>
        </p:nvSpPr>
        <p:spPr bwMode="auto">
          <a:xfrm>
            <a:off x="6854850" y="3563713"/>
            <a:ext cx="368881" cy="3475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A66BCB0-4158-ACF5-9C22-CC4AC651CC3D}"/>
              </a:ext>
            </a:extLst>
          </p:cNvPr>
          <p:cNvSpPr/>
          <p:nvPr/>
        </p:nvSpPr>
        <p:spPr bwMode="auto">
          <a:xfrm>
            <a:off x="5552289" y="4214103"/>
            <a:ext cx="299857" cy="31940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B80DB4-99FF-CB39-7C89-9440E3A5AC20}"/>
              </a:ext>
            </a:extLst>
          </p:cNvPr>
          <p:cNvSpPr/>
          <p:nvPr/>
        </p:nvSpPr>
        <p:spPr bwMode="auto">
          <a:xfrm>
            <a:off x="1272074" y="2629022"/>
            <a:ext cx="182774" cy="1826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1B2607B-641E-D5E6-9969-59DF529B063E}"/>
              </a:ext>
            </a:extLst>
          </p:cNvPr>
          <p:cNvSpPr/>
          <p:nvPr/>
        </p:nvSpPr>
        <p:spPr bwMode="auto">
          <a:xfrm>
            <a:off x="1862464" y="3635676"/>
            <a:ext cx="182774" cy="1826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94C20AD-C01D-DEFF-A783-1E4A27D68B81}"/>
              </a:ext>
            </a:extLst>
          </p:cNvPr>
          <p:cNvSpPr/>
          <p:nvPr/>
        </p:nvSpPr>
        <p:spPr bwMode="auto">
          <a:xfrm>
            <a:off x="3675742" y="3602177"/>
            <a:ext cx="182774" cy="1826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747B6F-D764-67F4-D92A-55AB4F7F6412}"/>
              </a:ext>
            </a:extLst>
          </p:cNvPr>
          <p:cNvSpPr/>
          <p:nvPr/>
        </p:nvSpPr>
        <p:spPr bwMode="auto">
          <a:xfrm>
            <a:off x="7260442" y="3955097"/>
            <a:ext cx="182774" cy="1826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C1AEEF-8345-D492-A720-F779056CD43F}"/>
              </a:ext>
            </a:extLst>
          </p:cNvPr>
          <p:cNvSpPr/>
          <p:nvPr/>
        </p:nvSpPr>
        <p:spPr bwMode="auto">
          <a:xfrm>
            <a:off x="7574605" y="4007383"/>
            <a:ext cx="182774" cy="1826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75A713-EC9C-DAA7-7ACE-365A5B14E2CA}"/>
              </a:ext>
            </a:extLst>
          </p:cNvPr>
          <p:cNvGrpSpPr/>
          <p:nvPr/>
        </p:nvGrpSpPr>
        <p:grpSpPr>
          <a:xfrm>
            <a:off x="1435693" y="2754035"/>
            <a:ext cx="7038962" cy="1649338"/>
            <a:chOff x="1435693" y="3110669"/>
            <a:chExt cx="7038962" cy="164933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F5A1907-7425-55DA-E3AE-7540DF2F2D98}"/>
                </a:ext>
              </a:extLst>
            </p:cNvPr>
            <p:cNvSpPr/>
            <p:nvPr/>
          </p:nvSpPr>
          <p:spPr bwMode="auto">
            <a:xfrm>
              <a:off x="1435693" y="3110669"/>
              <a:ext cx="264920" cy="615297"/>
            </a:xfrm>
            <a:custGeom>
              <a:avLst/>
              <a:gdLst>
                <a:gd name="connsiteX0" fmla="*/ 0 w 264920"/>
                <a:gd name="connsiteY0" fmla="*/ 0 h 615297"/>
                <a:gd name="connsiteX1" fmla="*/ 162371 w 264920"/>
                <a:gd name="connsiteY1" fmla="*/ 170916 h 615297"/>
                <a:gd name="connsiteX2" fmla="*/ 264920 w 264920"/>
                <a:gd name="connsiteY2" fmla="*/ 615297 h 61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920" h="615297">
                  <a:moveTo>
                    <a:pt x="0" y="0"/>
                  </a:moveTo>
                  <a:cubicBezTo>
                    <a:pt x="59109" y="34183"/>
                    <a:pt x="118218" y="68367"/>
                    <a:pt x="162371" y="170916"/>
                  </a:cubicBezTo>
                  <a:cubicBezTo>
                    <a:pt x="206524" y="273466"/>
                    <a:pt x="235722" y="444381"/>
                    <a:pt x="264920" y="615297"/>
                  </a:cubicBezTo>
                </a:path>
              </a:pathLst>
            </a:custGeom>
            <a:ln w="57150">
              <a:solidFill>
                <a:srgbClr val="3399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B0F7431-E13C-1C5A-DA74-DCE591A5BC92}"/>
                </a:ext>
              </a:extLst>
            </p:cNvPr>
            <p:cNvSpPr/>
            <p:nvPr/>
          </p:nvSpPr>
          <p:spPr bwMode="auto">
            <a:xfrm>
              <a:off x="2926098" y="3418317"/>
              <a:ext cx="564876" cy="931491"/>
            </a:xfrm>
            <a:custGeom>
              <a:avLst/>
              <a:gdLst>
                <a:gd name="connsiteX0" fmla="*/ 0 w 435835"/>
                <a:gd name="connsiteY0" fmla="*/ 982766 h 982766"/>
                <a:gd name="connsiteX1" fmla="*/ 145278 w 435835"/>
                <a:gd name="connsiteY1" fmla="*/ 418744 h 982766"/>
                <a:gd name="connsiteX2" fmla="*/ 435835 w 435835"/>
                <a:gd name="connsiteY2" fmla="*/ 0 h 98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5835" h="982766">
                  <a:moveTo>
                    <a:pt x="0" y="982766"/>
                  </a:moveTo>
                  <a:cubicBezTo>
                    <a:pt x="36319" y="782652"/>
                    <a:pt x="72639" y="582538"/>
                    <a:pt x="145278" y="418744"/>
                  </a:cubicBezTo>
                  <a:cubicBezTo>
                    <a:pt x="217917" y="254950"/>
                    <a:pt x="326876" y="127475"/>
                    <a:pt x="435835" y="0"/>
                  </a:cubicBezTo>
                </a:path>
              </a:pathLst>
            </a:custGeom>
            <a:ln w="57150">
              <a:solidFill>
                <a:srgbClr val="3399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64B9B65-BCBA-353C-9201-DA03E2FF0DAC}"/>
                </a:ext>
              </a:extLst>
            </p:cNvPr>
            <p:cNvSpPr/>
            <p:nvPr/>
          </p:nvSpPr>
          <p:spPr bwMode="auto">
            <a:xfrm>
              <a:off x="8169779" y="4366901"/>
              <a:ext cx="304876" cy="393106"/>
            </a:xfrm>
            <a:custGeom>
              <a:avLst/>
              <a:gdLst>
                <a:gd name="connsiteX0" fmla="*/ 0 w 304876"/>
                <a:gd name="connsiteY0" fmla="*/ 393106 h 393106"/>
                <a:gd name="connsiteX1" fmla="*/ 264920 w 304876"/>
                <a:gd name="connsiteY1" fmla="*/ 85458 h 393106"/>
                <a:gd name="connsiteX2" fmla="*/ 299103 w 304876"/>
                <a:gd name="connsiteY2" fmla="*/ 0 h 39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76" h="393106">
                  <a:moveTo>
                    <a:pt x="0" y="393106"/>
                  </a:moveTo>
                  <a:cubicBezTo>
                    <a:pt x="107535" y="272041"/>
                    <a:pt x="215070" y="150976"/>
                    <a:pt x="264920" y="85458"/>
                  </a:cubicBezTo>
                  <a:cubicBezTo>
                    <a:pt x="314770" y="19940"/>
                    <a:pt x="306936" y="9970"/>
                    <a:pt x="299103" y="0"/>
                  </a:cubicBezTo>
                </a:path>
              </a:pathLst>
            </a:custGeom>
            <a:ln w="57150">
              <a:solidFill>
                <a:srgbClr val="3399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pitchFamily="50" charset="-128"/>
              </a:endParaRPr>
            </a:p>
          </p:txBody>
        </p:sp>
      </p:grpSp>
      <p:pic>
        <p:nvPicPr>
          <p:cNvPr id="36" name="talking-about-learning-styles">
            <a:hlinkClick r:id="" action="ppaction://media"/>
            <a:extLst>
              <a:ext uri="{FF2B5EF4-FFF2-40B4-BE49-F238E27FC236}">
                <a16:creationId xmlns:a16="http://schemas.microsoft.com/office/drawing/2014/main" id="{60AD56A3-CC5F-FD70-C132-8604C2CF61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1" end="109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7244" y="5333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Tadpole Notation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0B4253-5281-AF75-5FF3-C1D59015CF28}"/>
              </a:ext>
            </a:extLst>
          </p:cNvPr>
          <p:cNvSpPr/>
          <p:nvPr/>
        </p:nvSpPr>
        <p:spPr bwMode="auto">
          <a:xfrm>
            <a:off x="-274320" y="1740178"/>
            <a:ext cx="9656064" cy="3334724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E045E6-17D2-9B48-84DF-5CD70E824087}"/>
              </a:ext>
            </a:extLst>
          </p:cNvPr>
          <p:cNvGrpSpPr/>
          <p:nvPr/>
        </p:nvGrpSpPr>
        <p:grpSpPr>
          <a:xfrm>
            <a:off x="457200" y="4505101"/>
            <a:ext cx="8647450" cy="400110"/>
            <a:chOff x="457200" y="4873641"/>
            <a:chExt cx="8647450" cy="400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405283-82D3-08F3-E531-EFEF8700C2BF}"/>
                </a:ext>
              </a:extLst>
            </p:cNvPr>
            <p:cNvSpPr txBox="1"/>
            <p:nvPr/>
          </p:nvSpPr>
          <p:spPr>
            <a:xfrm>
              <a:off x="457200" y="4873641"/>
              <a:ext cx="864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  talking      about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93D7C3-D101-46B5-DBEF-7F47E638F743}"/>
                </a:ext>
              </a:extLst>
            </p:cNvPr>
            <p:cNvSpPr txBox="1"/>
            <p:nvPr/>
          </p:nvSpPr>
          <p:spPr>
            <a:xfrm>
              <a:off x="2915749" y="4873641"/>
              <a:ext cx="2482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learning     styles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C1FBE7-5C1D-0017-EC54-B1741E2F9766}"/>
                </a:ext>
              </a:extLst>
            </p:cNvPr>
            <p:cNvSpPr txBox="1"/>
            <p:nvPr/>
          </p:nvSpPr>
          <p:spPr>
            <a:xfrm>
              <a:off x="5482940" y="4873641"/>
              <a:ext cx="3193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is      not    going  to  help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7A103-73FF-EA54-3298-7126E6CCBD67}"/>
              </a:ext>
            </a:extLst>
          </p:cNvPr>
          <p:cNvSpPr txBox="1"/>
          <p:nvPr/>
        </p:nvSpPr>
        <p:spPr>
          <a:xfrm>
            <a:off x="449176" y="6590731"/>
            <a:ext cx="3486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Niebuhr, Alm, et al, 2017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0B7DD1-3D4F-9B48-920A-D95D76651DFC}"/>
              </a:ext>
            </a:extLst>
          </p:cNvPr>
          <p:cNvSpPr/>
          <p:nvPr/>
        </p:nvSpPr>
        <p:spPr bwMode="auto">
          <a:xfrm>
            <a:off x="679767" y="2601280"/>
            <a:ext cx="368881" cy="3475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4D372C-F982-A333-4692-9ED0D17D2B53}"/>
              </a:ext>
            </a:extLst>
          </p:cNvPr>
          <p:cNvSpPr/>
          <p:nvPr/>
        </p:nvSpPr>
        <p:spPr bwMode="auto">
          <a:xfrm>
            <a:off x="2303462" y="3567276"/>
            <a:ext cx="299857" cy="31940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786B89-5A86-E93A-9EB9-F7280DC6C7FE}"/>
              </a:ext>
            </a:extLst>
          </p:cNvPr>
          <p:cNvSpPr/>
          <p:nvPr/>
        </p:nvSpPr>
        <p:spPr bwMode="auto">
          <a:xfrm>
            <a:off x="2865773" y="3404144"/>
            <a:ext cx="368881" cy="3475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747AD-C435-6505-D5DC-FE17490E1B89}"/>
              </a:ext>
            </a:extLst>
          </p:cNvPr>
          <p:cNvSpPr/>
          <p:nvPr/>
        </p:nvSpPr>
        <p:spPr bwMode="auto">
          <a:xfrm>
            <a:off x="4412044" y="4050903"/>
            <a:ext cx="368881" cy="3475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ADD093-1C0A-198B-0F0E-C663E6DA2730}"/>
              </a:ext>
            </a:extLst>
          </p:cNvPr>
          <p:cNvSpPr/>
          <p:nvPr/>
        </p:nvSpPr>
        <p:spPr bwMode="auto">
          <a:xfrm>
            <a:off x="6104453" y="3600569"/>
            <a:ext cx="368881" cy="3475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CC3947D-1025-6F7A-039F-FFF18D28219D}"/>
              </a:ext>
            </a:extLst>
          </p:cNvPr>
          <p:cNvSpPr/>
          <p:nvPr/>
        </p:nvSpPr>
        <p:spPr bwMode="auto">
          <a:xfrm>
            <a:off x="7994387" y="4178275"/>
            <a:ext cx="368881" cy="3475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2B3AD1-76B9-2E4F-B17D-4A2DFE742D91}"/>
              </a:ext>
            </a:extLst>
          </p:cNvPr>
          <p:cNvSpPr/>
          <p:nvPr/>
        </p:nvSpPr>
        <p:spPr bwMode="auto">
          <a:xfrm>
            <a:off x="6854850" y="3563713"/>
            <a:ext cx="368881" cy="3475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A66BCB0-4158-ACF5-9C22-CC4AC651CC3D}"/>
              </a:ext>
            </a:extLst>
          </p:cNvPr>
          <p:cNvSpPr/>
          <p:nvPr/>
        </p:nvSpPr>
        <p:spPr bwMode="auto">
          <a:xfrm>
            <a:off x="5552289" y="4214103"/>
            <a:ext cx="299857" cy="31940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B80DB4-99FF-CB39-7C89-9440E3A5AC20}"/>
              </a:ext>
            </a:extLst>
          </p:cNvPr>
          <p:cNvSpPr/>
          <p:nvPr/>
        </p:nvSpPr>
        <p:spPr bwMode="auto">
          <a:xfrm>
            <a:off x="1272074" y="2629022"/>
            <a:ext cx="182774" cy="1826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1B2607B-641E-D5E6-9969-59DF529B063E}"/>
              </a:ext>
            </a:extLst>
          </p:cNvPr>
          <p:cNvSpPr/>
          <p:nvPr/>
        </p:nvSpPr>
        <p:spPr bwMode="auto">
          <a:xfrm>
            <a:off x="1862464" y="3635676"/>
            <a:ext cx="182774" cy="1826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94C20AD-C01D-DEFF-A783-1E4A27D68B81}"/>
              </a:ext>
            </a:extLst>
          </p:cNvPr>
          <p:cNvSpPr/>
          <p:nvPr/>
        </p:nvSpPr>
        <p:spPr bwMode="auto">
          <a:xfrm>
            <a:off x="3675742" y="3602177"/>
            <a:ext cx="182774" cy="1826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747B6F-D764-67F4-D92A-55AB4F7F6412}"/>
              </a:ext>
            </a:extLst>
          </p:cNvPr>
          <p:cNvSpPr/>
          <p:nvPr/>
        </p:nvSpPr>
        <p:spPr bwMode="auto">
          <a:xfrm>
            <a:off x="7260442" y="3955097"/>
            <a:ext cx="182774" cy="1826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C1AEEF-8345-D492-A720-F779056CD43F}"/>
              </a:ext>
            </a:extLst>
          </p:cNvPr>
          <p:cNvSpPr/>
          <p:nvPr/>
        </p:nvSpPr>
        <p:spPr bwMode="auto">
          <a:xfrm>
            <a:off x="7574605" y="4007383"/>
            <a:ext cx="182774" cy="1826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75A713-EC9C-DAA7-7ACE-365A5B14E2CA}"/>
              </a:ext>
            </a:extLst>
          </p:cNvPr>
          <p:cNvGrpSpPr/>
          <p:nvPr/>
        </p:nvGrpSpPr>
        <p:grpSpPr>
          <a:xfrm>
            <a:off x="1435693" y="2754035"/>
            <a:ext cx="7038962" cy="1649338"/>
            <a:chOff x="1435693" y="3110669"/>
            <a:chExt cx="7038962" cy="164933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F5A1907-7425-55DA-E3AE-7540DF2F2D98}"/>
                </a:ext>
              </a:extLst>
            </p:cNvPr>
            <p:cNvSpPr/>
            <p:nvPr/>
          </p:nvSpPr>
          <p:spPr bwMode="auto">
            <a:xfrm>
              <a:off x="1435693" y="3110669"/>
              <a:ext cx="264920" cy="615297"/>
            </a:xfrm>
            <a:custGeom>
              <a:avLst/>
              <a:gdLst>
                <a:gd name="connsiteX0" fmla="*/ 0 w 264920"/>
                <a:gd name="connsiteY0" fmla="*/ 0 h 615297"/>
                <a:gd name="connsiteX1" fmla="*/ 162371 w 264920"/>
                <a:gd name="connsiteY1" fmla="*/ 170916 h 615297"/>
                <a:gd name="connsiteX2" fmla="*/ 264920 w 264920"/>
                <a:gd name="connsiteY2" fmla="*/ 615297 h 61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920" h="615297">
                  <a:moveTo>
                    <a:pt x="0" y="0"/>
                  </a:moveTo>
                  <a:cubicBezTo>
                    <a:pt x="59109" y="34183"/>
                    <a:pt x="118218" y="68367"/>
                    <a:pt x="162371" y="170916"/>
                  </a:cubicBezTo>
                  <a:cubicBezTo>
                    <a:pt x="206524" y="273466"/>
                    <a:pt x="235722" y="444381"/>
                    <a:pt x="264920" y="615297"/>
                  </a:cubicBezTo>
                </a:path>
              </a:pathLst>
            </a:custGeom>
            <a:ln w="57150">
              <a:solidFill>
                <a:srgbClr val="3399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B0F7431-E13C-1C5A-DA74-DCE591A5BC92}"/>
                </a:ext>
              </a:extLst>
            </p:cNvPr>
            <p:cNvSpPr/>
            <p:nvPr/>
          </p:nvSpPr>
          <p:spPr bwMode="auto">
            <a:xfrm>
              <a:off x="2926098" y="3418317"/>
              <a:ext cx="564876" cy="931491"/>
            </a:xfrm>
            <a:custGeom>
              <a:avLst/>
              <a:gdLst>
                <a:gd name="connsiteX0" fmla="*/ 0 w 435835"/>
                <a:gd name="connsiteY0" fmla="*/ 982766 h 982766"/>
                <a:gd name="connsiteX1" fmla="*/ 145278 w 435835"/>
                <a:gd name="connsiteY1" fmla="*/ 418744 h 982766"/>
                <a:gd name="connsiteX2" fmla="*/ 435835 w 435835"/>
                <a:gd name="connsiteY2" fmla="*/ 0 h 98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5835" h="982766">
                  <a:moveTo>
                    <a:pt x="0" y="982766"/>
                  </a:moveTo>
                  <a:cubicBezTo>
                    <a:pt x="36319" y="782652"/>
                    <a:pt x="72639" y="582538"/>
                    <a:pt x="145278" y="418744"/>
                  </a:cubicBezTo>
                  <a:cubicBezTo>
                    <a:pt x="217917" y="254950"/>
                    <a:pt x="326876" y="127475"/>
                    <a:pt x="435835" y="0"/>
                  </a:cubicBezTo>
                </a:path>
              </a:pathLst>
            </a:custGeom>
            <a:ln w="57150">
              <a:solidFill>
                <a:srgbClr val="3399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64B9B65-BCBA-353C-9201-DA03E2FF0DAC}"/>
                </a:ext>
              </a:extLst>
            </p:cNvPr>
            <p:cNvSpPr/>
            <p:nvPr/>
          </p:nvSpPr>
          <p:spPr bwMode="auto">
            <a:xfrm>
              <a:off x="8169779" y="4366901"/>
              <a:ext cx="304876" cy="393106"/>
            </a:xfrm>
            <a:custGeom>
              <a:avLst/>
              <a:gdLst>
                <a:gd name="connsiteX0" fmla="*/ 0 w 304876"/>
                <a:gd name="connsiteY0" fmla="*/ 393106 h 393106"/>
                <a:gd name="connsiteX1" fmla="*/ 264920 w 304876"/>
                <a:gd name="connsiteY1" fmla="*/ 85458 h 393106"/>
                <a:gd name="connsiteX2" fmla="*/ 299103 w 304876"/>
                <a:gd name="connsiteY2" fmla="*/ 0 h 39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76" h="393106">
                  <a:moveTo>
                    <a:pt x="0" y="393106"/>
                  </a:moveTo>
                  <a:cubicBezTo>
                    <a:pt x="107535" y="272041"/>
                    <a:pt x="215070" y="150976"/>
                    <a:pt x="264920" y="85458"/>
                  </a:cubicBezTo>
                  <a:cubicBezTo>
                    <a:pt x="314770" y="19940"/>
                    <a:pt x="306936" y="9970"/>
                    <a:pt x="299103" y="0"/>
                  </a:cubicBezTo>
                </a:path>
              </a:pathLst>
            </a:custGeom>
            <a:ln w="57150">
              <a:solidFill>
                <a:srgbClr val="3399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pitchFamily="50" charset="-128"/>
              </a:endParaRPr>
            </a:p>
          </p:txBody>
        </p:sp>
      </p:grpSp>
      <p:pic>
        <p:nvPicPr>
          <p:cNvPr id="36" name="talking-about-learning-styles">
            <a:hlinkClick r:id="" action="ppaction://media"/>
            <a:extLst>
              <a:ext uri="{FF2B5EF4-FFF2-40B4-BE49-F238E27FC236}">
                <a16:creationId xmlns:a16="http://schemas.microsoft.com/office/drawing/2014/main" id="{60AD56A3-CC5F-FD70-C132-8604C2CF61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1" end="109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7244" y="5333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092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9818C4-A0BB-D93A-2CA0-69014897B94C}"/>
              </a:ext>
            </a:extLst>
          </p:cNvPr>
          <p:cNvSpPr txBox="1">
            <a:spLocks/>
          </p:cNvSpPr>
          <p:nvPr/>
        </p:nvSpPr>
        <p:spPr bwMode="auto">
          <a:xfrm>
            <a:off x="609600" y="2286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kern="0"/>
              <a:t>ToBI</a:t>
            </a:r>
            <a:endParaRPr lang="en-US" kern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93B15-ADD3-7E85-DB69-90476F566EF3}"/>
              </a:ext>
            </a:extLst>
          </p:cNvPr>
          <p:cNvSpPr/>
          <p:nvPr/>
        </p:nvSpPr>
        <p:spPr bwMode="auto">
          <a:xfrm>
            <a:off x="-274320" y="1584931"/>
            <a:ext cx="9656064" cy="137158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50C815-BC4D-9556-2604-59C54B9C8DBB}"/>
              </a:ext>
            </a:extLst>
          </p:cNvPr>
          <p:cNvGrpSpPr/>
          <p:nvPr/>
        </p:nvGrpSpPr>
        <p:grpSpPr>
          <a:xfrm>
            <a:off x="457200" y="2386716"/>
            <a:ext cx="8647450" cy="400110"/>
            <a:chOff x="457200" y="4873641"/>
            <a:chExt cx="8647450" cy="4001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818BDE-487F-1930-5E53-6D9052884636}"/>
                </a:ext>
              </a:extLst>
            </p:cNvPr>
            <p:cNvSpPr txBox="1"/>
            <p:nvPr/>
          </p:nvSpPr>
          <p:spPr>
            <a:xfrm>
              <a:off x="457200" y="4873641"/>
              <a:ext cx="864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  talking      about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3F5234-7C74-E4E5-667D-DB7D101FC85D}"/>
                </a:ext>
              </a:extLst>
            </p:cNvPr>
            <p:cNvSpPr txBox="1"/>
            <p:nvPr/>
          </p:nvSpPr>
          <p:spPr>
            <a:xfrm>
              <a:off x="2915749" y="4873641"/>
              <a:ext cx="2482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learning     styles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22679D-4ABC-53A6-A000-808FA7FFFB2B}"/>
                </a:ext>
              </a:extLst>
            </p:cNvPr>
            <p:cNvSpPr txBox="1"/>
            <p:nvPr/>
          </p:nvSpPr>
          <p:spPr>
            <a:xfrm>
              <a:off x="5482940" y="4873641"/>
              <a:ext cx="3193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is      not    going  to  help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B07D9B1-FBE8-812D-B792-329768D33499}"/>
              </a:ext>
            </a:extLst>
          </p:cNvPr>
          <p:cNvSpPr txBox="1"/>
          <p:nvPr/>
        </p:nvSpPr>
        <p:spPr>
          <a:xfrm>
            <a:off x="772075" y="15587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HH*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83960-6CF7-E52C-1D6C-22109272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9248"/>
            <a:ext cx="8686800" cy="3398532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rgbClr val="C00000"/>
                </a:solidFill>
              </a:rPr>
              <a:t>  H*          L*     L*H       L*                H*             L-H%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D46EF8-44F2-8317-F8E2-6AADCEBFBB90}"/>
              </a:ext>
            </a:extLst>
          </p:cNvPr>
          <p:cNvGrpSpPr/>
          <p:nvPr/>
        </p:nvGrpSpPr>
        <p:grpSpPr>
          <a:xfrm>
            <a:off x="1097318" y="2786826"/>
            <a:ext cx="6675047" cy="2260"/>
            <a:chOff x="1097318" y="3625066"/>
            <a:chExt cx="6675047" cy="226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AA1B7C-2E99-954D-8485-43E48734EF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7318" y="3625066"/>
              <a:ext cx="274317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0C3F21-A0FF-FAA7-B275-B93F7F90D03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28830" y="3625066"/>
              <a:ext cx="182878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1E7AF8-FA8B-8A6F-0F83-7662340D8A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66171" y="3625066"/>
              <a:ext cx="365756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A07356-19B2-C9D1-94C3-58727C1E0C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77829" y="3625066"/>
              <a:ext cx="274317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27753D-F5FC-CD9A-33DE-8372845B5D4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57975" y="3625066"/>
              <a:ext cx="182878" cy="226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606FE0-5326-4C42-3F02-D7A3702C04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32292" y="3625066"/>
              <a:ext cx="365756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98BFB00-DD83-A180-92E5-038CDF0752C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89487" y="3625066"/>
              <a:ext cx="182878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AB0EA84-1D23-B6FA-B386-05B8D89E94E7}"/>
              </a:ext>
            </a:extLst>
          </p:cNvPr>
          <p:cNvSpPr txBox="1"/>
          <p:nvPr/>
        </p:nvSpPr>
        <p:spPr>
          <a:xfrm>
            <a:off x="772075" y="3363843"/>
            <a:ext cx="530346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Assumptions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Pitch height is categorical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Only some syllables have targets</a:t>
            </a:r>
          </a:p>
        </p:txBody>
      </p:sp>
    </p:spTree>
    <p:extLst>
      <p:ext uri="{BB962C8B-B14F-4D97-AF65-F5344CB8AC3E}">
        <p14:creationId xmlns:p14="http://schemas.microsoft.com/office/powerpoint/2010/main" val="18168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9818C4-A0BB-D93A-2CA0-69014897B94C}"/>
              </a:ext>
            </a:extLst>
          </p:cNvPr>
          <p:cNvSpPr txBox="1">
            <a:spLocks/>
          </p:cNvSpPr>
          <p:nvPr/>
        </p:nvSpPr>
        <p:spPr bwMode="auto">
          <a:xfrm>
            <a:off x="609600" y="2286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kern="0"/>
              <a:t>ToBI</a:t>
            </a:r>
            <a:endParaRPr lang="en-US" kern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93B15-ADD3-7E85-DB69-90476F566EF3}"/>
              </a:ext>
            </a:extLst>
          </p:cNvPr>
          <p:cNvSpPr/>
          <p:nvPr/>
        </p:nvSpPr>
        <p:spPr bwMode="auto">
          <a:xfrm>
            <a:off x="-274320" y="1584931"/>
            <a:ext cx="9656064" cy="137158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50C815-BC4D-9556-2604-59C54B9C8DBB}"/>
              </a:ext>
            </a:extLst>
          </p:cNvPr>
          <p:cNvGrpSpPr/>
          <p:nvPr/>
        </p:nvGrpSpPr>
        <p:grpSpPr>
          <a:xfrm>
            <a:off x="457200" y="2386716"/>
            <a:ext cx="8647450" cy="400110"/>
            <a:chOff x="457200" y="4873641"/>
            <a:chExt cx="8647450" cy="4001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818BDE-487F-1930-5E53-6D9052884636}"/>
                </a:ext>
              </a:extLst>
            </p:cNvPr>
            <p:cNvSpPr txBox="1"/>
            <p:nvPr/>
          </p:nvSpPr>
          <p:spPr>
            <a:xfrm>
              <a:off x="457200" y="4873641"/>
              <a:ext cx="864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  talking      about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3F5234-7C74-E4E5-667D-DB7D101FC85D}"/>
                </a:ext>
              </a:extLst>
            </p:cNvPr>
            <p:cNvSpPr txBox="1"/>
            <p:nvPr/>
          </p:nvSpPr>
          <p:spPr>
            <a:xfrm>
              <a:off x="2915749" y="4873641"/>
              <a:ext cx="2482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learning     styles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22679D-4ABC-53A6-A000-808FA7FFFB2B}"/>
                </a:ext>
              </a:extLst>
            </p:cNvPr>
            <p:cNvSpPr txBox="1"/>
            <p:nvPr/>
          </p:nvSpPr>
          <p:spPr>
            <a:xfrm>
              <a:off x="5482940" y="4873641"/>
              <a:ext cx="3193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is      not    going  to  help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B07D9B1-FBE8-812D-B792-329768D33499}"/>
              </a:ext>
            </a:extLst>
          </p:cNvPr>
          <p:cNvSpPr txBox="1"/>
          <p:nvPr/>
        </p:nvSpPr>
        <p:spPr>
          <a:xfrm>
            <a:off x="772075" y="15587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HH*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83960-6CF7-E52C-1D6C-22109272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9248"/>
            <a:ext cx="8686800" cy="3398532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rgbClr val="C00000"/>
                </a:solidFill>
              </a:rPr>
              <a:t>  H*          L*     L*H       L*                H*             L-H%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D46EF8-44F2-8317-F8E2-6AADCEBFBB90}"/>
              </a:ext>
            </a:extLst>
          </p:cNvPr>
          <p:cNvGrpSpPr/>
          <p:nvPr/>
        </p:nvGrpSpPr>
        <p:grpSpPr>
          <a:xfrm>
            <a:off x="1097318" y="2786826"/>
            <a:ext cx="6675047" cy="2260"/>
            <a:chOff x="1097318" y="3625066"/>
            <a:chExt cx="6675047" cy="226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AA1B7C-2E99-954D-8485-43E48734EF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7318" y="3625066"/>
              <a:ext cx="274317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0C3F21-A0FF-FAA7-B275-B93F7F90D03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28830" y="3625066"/>
              <a:ext cx="182878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1E7AF8-FA8B-8A6F-0F83-7662340D8A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66171" y="3625066"/>
              <a:ext cx="365756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A07356-19B2-C9D1-94C3-58727C1E0C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77829" y="3625066"/>
              <a:ext cx="274317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27753D-F5FC-CD9A-33DE-8372845B5D4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57975" y="3625066"/>
              <a:ext cx="182878" cy="226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606FE0-5326-4C42-3F02-D7A3702C04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32292" y="3625066"/>
              <a:ext cx="365756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98BFB00-DD83-A180-92E5-038CDF0752C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89487" y="3625066"/>
              <a:ext cx="182878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AB0EA84-1D23-B6FA-B386-05B8D89E94E7}"/>
              </a:ext>
            </a:extLst>
          </p:cNvPr>
          <p:cNvSpPr txBox="1"/>
          <p:nvPr/>
        </p:nvSpPr>
        <p:spPr>
          <a:xfrm>
            <a:off x="772075" y="3363843"/>
            <a:ext cx="530346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Assumptions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Pitch height is categorical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Only some syllables have targets</a:t>
            </a:r>
          </a:p>
        </p:txBody>
      </p:sp>
    </p:spTree>
    <p:extLst>
      <p:ext uri="{BB962C8B-B14F-4D97-AF65-F5344CB8AC3E}">
        <p14:creationId xmlns:p14="http://schemas.microsoft.com/office/powerpoint/2010/main" val="155927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Auditory and visual perception may differ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Intonation alone may mislead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Assumptions may be </a:t>
            </a:r>
            <a:r>
              <a:rPr lang="en-US" sz="2400"/>
              <a:t>language-inappropriate </a:t>
            </a:r>
          </a:p>
          <a:p>
            <a:pPr>
              <a:lnSpc>
                <a:spcPct val="150000"/>
              </a:lnSpc>
            </a:pPr>
            <a:endParaRPr lang="en-US" sz="2400"/>
          </a:p>
          <a:p>
            <a:pPr>
              <a:lnSpc>
                <a:spcPct val="150000"/>
              </a:lnSpc>
            </a:pPr>
            <a:r>
              <a:rPr lang="en-US" sz="2400"/>
              <a:t>Choose carefully a representation for your purpose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3228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ABD4-B531-4E15-B148-770C53D5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65"/>
            <a:ext cx="3889717" cy="1077468"/>
          </a:xfrm>
        </p:spPr>
        <p:txBody>
          <a:bodyPr/>
          <a:lstStyle/>
          <a:p>
            <a:pPr algn="l"/>
            <a:r>
              <a:rPr lang="en-US" dirty="0"/>
              <a:t>Contents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204D-3005-4944-A3BC-5B72E8B9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26" y="1282801"/>
            <a:ext cx="6400754" cy="4062167"/>
          </a:xfrm>
        </p:spPr>
        <p:txBody>
          <a:bodyPr numCol="1"/>
          <a:lstStyle/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Introduction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Production, Perception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Classic Linguistic Prosody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Technology  and Techniques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Para. &amp; </a:t>
            </a:r>
            <a:r>
              <a:rPr lang="en-US" sz="2800" kern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Prag</a:t>
            </a: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 Functions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Speech Synthesis and Dialog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Perspectives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endParaRPr lang="en-US" sz="4000" dirty="0"/>
          </a:p>
        </p:txBody>
      </p:sp>
      <p:pic>
        <p:nvPicPr>
          <p:cNvPr id="1028" name="Picture 4" descr="Background, Seamless, Repetition, Pattern, Design">
            <a:extLst>
              <a:ext uri="{FF2B5EF4-FFF2-40B4-BE49-F238E27FC236}">
                <a16:creationId xmlns:a16="http://schemas.microsoft.com/office/drawing/2014/main" id="{AEA75B64-C9CD-4397-93B5-71B004703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b="41718"/>
          <a:stretch/>
        </p:blipFill>
        <p:spPr bwMode="auto">
          <a:xfrm>
            <a:off x="0" y="6007318"/>
            <a:ext cx="9144000" cy="9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Brace 7"/>
          <p:cNvSpPr/>
          <p:nvPr/>
        </p:nvSpPr>
        <p:spPr bwMode="auto">
          <a:xfrm>
            <a:off x="5022165" y="1577662"/>
            <a:ext cx="267287" cy="2575775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9" name="Straight Connector 8"/>
          <p:cNvCxnSpPr>
            <a:endCxn id="8" idx="1"/>
          </p:cNvCxnSpPr>
          <p:nvPr/>
        </p:nvCxnSpPr>
        <p:spPr bwMode="auto">
          <a:xfrm flipV="1">
            <a:off x="4609578" y="2865550"/>
            <a:ext cx="412587" cy="27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9A9C8E-810D-A636-F7E3-7A8ECF148DF5}"/>
              </a:ext>
            </a:extLst>
          </p:cNvPr>
          <p:cNvSpPr txBox="1"/>
          <p:nvPr/>
        </p:nvSpPr>
        <p:spPr>
          <a:xfrm>
            <a:off x="5374994" y="1480997"/>
            <a:ext cx="457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 startAt="10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Tone 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and Stress</a:t>
            </a:r>
          </a:p>
          <a:p>
            <a:pPr marL="514350" indent="-514350">
              <a:spcBef>
                <a:spcPts val="1200"/>
              </a:spcBef>
              <a:buAutoNum type="arabicPeriod" startAt="10"/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Sequencing and  </a:t>
            </a:r>
          </a:p>
          <a:p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         Connecting</a:t>
            </a:r>
            <a:endParaRPr lang="en-US" sz="28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514350" indent="-514350">
              <a:spcBef>
                <a:spcPts val="1200"/>
              </a:spcBef>
              <a:buAutoNum type="arabicPeriod" startAt="12"/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Prosodic Structures</a:t>
            </a:r>
          </a:p>
          <a:p>
            <a:pPr marL="514350" indent="-514350">
              <a:spcBef>
                <a:spcPts val="1200"/>
              </a:spcBef>
              <a:buAutoNum type="arabicPeriod" startAt="12"/>
            </a:pPr>
            <a:r>
              <a:rPr 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Representations</a:t>
            </a:r>
          </a:p>
          <a:p>
            <a:pPr marL="514350" indent="-514350">
              <a:buAutoNum type="arabicPeriod" startAt="10"/>
            </a:pPr>
            <a:endParaRPr lang="en-US" sz="28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78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"/>
    </mc:Choice>
    <mc:Fallback xmlns="">
      <p:transition spd="slow" advTm="223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ABD4-B531-4E15-B148-770C53D5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65"/>
            <a:ext cx="3889717" cy="1077468"/>
          </a:xfrm>
        </p:spPr>
        <p:txBody>
          <a:bodyPr/>
          <a:lstStyle/>
          <a:p>
            <a:pPr algn="l"/>
            <a:r>
              <a:rPr lang="en-US" dirty="0"/>
              <a:t>Contents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204D-3005-4944-A3BC-5B72E8B9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26" y="1282801"/>
            <a:ext cx="6400754" cy="4062167"/>
          </a:xfrm>
        </p:spPr>
        <p:txBody>
          <a:bodyPr numCol="1"/>
          <a:lstStyle/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Introduction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Production, Perception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Classic Linguistic Prosody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Technology and </a:t>
            </a:r>
            <a:r>
              <a:rPr lang="en-US" sz="2800" kern="1200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Techniques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Para. &amp; </a:t>
            </a:r>
            <a:r>
              <a:rPr lang="en-US" sz="2800" kern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Prag</a:t>
            </a: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 Functions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Speech Synthesis and Dialog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Perspectives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endParaRPr lang="en-US" sz="4000" dirty="0"/>
          </a:p>
        </p:txBody>
      </p:sp>
      <p:pic>
        <p:nvPicPr>
          <p:cNvPr id="1028" name="Picture 4" descr="Background, Seamless, Repetition, Pattern, Design">
            <a:extLst>
              <a:ext uri="{FF2B5EF4-FFF2-40B4-BE49-F238E27FC236}">
                <a16:creationId xmlns:a16="http://schemas.microsoft.com/office/drawing/2014/main" id="{AEA75B64-C9CD-4397-93B5-71B004703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b="41718"/>
          <a:stretch/>
        </p:blipFill>
        <p:spPr bwMode="auto">
          <a:xfrm>
            <a:off x="0" y="6007318"/>
            <a:ext cx="9144000" cy="9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Brace 7"/>
          <p:cNvSpPr/>
          <p:nvPr/>
        </p:nvSpPr>
        <p:spPr bwMode="auto">
          <a:xfrm>
            <a:off x="5064670" y="2309698"/>
            <a:ext cx="267287" cy="2246769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6DDB2-A548-E1CC-0D3E-9134D409C356}"/>
              </a:ext>
            </a:extLst>
          </p:cNvPr>
          <p:cNvSpPr txBox="1"/>
          <p:nvPr/>
        </p:nvSpPr>
        <p:spPr>
          <a:xfrm>
            <a:off x="5203673" y="2305614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 startAt="14"/>
            </a:pPr>
            <a:r>
              <a:rPr lang="en-US" sz="280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Frame-Level </a:t>
            </a:r>
          </a:p>
          <a:p>
            <a:r>
              <a:rPr lang="en-US" sz="280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      Features  </a:t>
            </a:r>
          </a:p>
          <a:p>
            <a:pPr marL="514350" indent="-514350">
              <a:buAutoNum type="arabicPeriod" startAt="15"/>
            </a:pPr>
            <a:r>
              <a:rPr lang="en-US" sz="280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Mid-Level Features</a:t>
            </a:r>
          </a:p>
          <a:p>
            <a:pPr marL="514350" indent="-514350">
              <a:buAutoNum type="arabicPeriod" startAt="16"/>
            </a:pPr>
            <a:r>
              <a:rPr lang="en-US" sz="280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Machine Learning </a:t>
            </a:r>
          </a:p>
          <a:p>
            <a:r>
              <a:rPr lang="en-US" sz="280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17.  Speech Recognition</a:t>
            </a:r>
            <a:endParaRPr lang="en-US" sz="28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"/>
    </mc:Choice>
    <mc:Fallback xmlns="">
      <p:transition spd="slow" advTm="22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BC142-9998-EE00-CDDB-61B20933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lking-about-learning-styles">
            <a:hlinkClick r:id="" action="ppaction://media"/>
            <a:extLst>
              <a:ext uri="{FF2B5EF4-FFF2-40B4-BE49-F238E27FC236}">
                <a16:creationId xmlns:a16="http://schemas.microsoft.com/office/drawing/2014/main" id="{BABDC31A-13EE-5DA2-D871-654D36A10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5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C970-451B-5A51-C50E-A4CB7417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581EE-A0AB-E260-60F9-3EF265974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11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82DF-AF34-A847-8367-DD87A566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ToBI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CD4FD-05EB-C84E-9C39-03C2E77BC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07" y="6547206"/>
            <a:ext cx="6334018" cy="310794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(Silverman, Beckman </a:t>
            </a:r>
            <a:r>
              <a:rPr lang="en-US" sz="1000" i="1" dirty="0"/>
              <a:t>et al. </a:t>
            </a:r>
            <a:r>
              <a:rPr lang="en-US" sz="1000" dirty="0"/>
              <a:t>1992)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95236"/>
            <a:ext cx="53343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Inspired by the IPA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Has a pitch-shape inventory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Specifies only targets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Categorical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Works best for professional speech</a:t>
            </a:r>
          </a:p>
        </p:txBody>
      </p:sp>
    </p:spTree>
    <p:extLst>
      <p:ext uri="{BB962C8B-B14F-4D97-AF65-F5344CB8AC3E}">
        <p14:creationId xmlns:p14="http://schemas.microsoft.com/office/powerpoint/2010/main" val="3883551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People Perceive?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Candidates for significant prosodic events include:</a:t>
            </a:r>
          </a:p>
          <a:p>
            <a:r>
              <a:rPr lang="en-US" sz="2400" dirty="0"/>
              <a:t>Pitch turning points</a:t>
            </a:r>
          </a:p>
          <a:p>
            <a:r>
              <a:rPr lang="en-US" sz="2400" dirty="0"/>
              <a:t>Pitch peak shapes</a:t>
            </a:r>
          </a:p>
          <a:p>
            <a:r>
              <a:rPr lang="en-US" sz="2400" dirty="0"/>
              <a:t>Overall contours</a:t>
            </a:r>
          </a:p>
          <a:p>
            <a:r>
              <a:rPr lang="en-US" sz="2400" dirty="0"/>
              <a:t>Average pitch per syllable</a:t>
            </a:r>
          </a:p>
          <a:p>
            <a:r>
              <a:rPr lang="en-US" sz="2400" dirty="0"/>
              <a:t>Slope … final slope</a:t>
            </a:r>
          </a:p>
          <a:p>
            <a:r>
              <a:rPr lang="en-US" sz="2400" dirty="0"/>
              <a:t>Pitch range … standard deviation … </a:t>
            </a:r>
            <a:r>
              <a:rPr lang="en-US" sz="2400"/>
              <a:t>interquartile range</a:t>
            </a:r>
          </a:p>
          <a:p>
            <a:pPr marL="0" indent="0">
              <a:buNone/>
            </a:pPr>
            <a:r>
              <a:rPr lang="en-US" sz="2400"/>
              <a:t>    </a:t>
            </a:r>
            <a:r>
              <a:rPr lang="en-US" sz="2400" b="1"/>
              <a:t>. . .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394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1A62E-930B-2B41-AFEF-83D15043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Intonational Phonology:</a:t>
            </a:r>
            <a:br>
              <a:rPr lang="en-US" dirty="0"/>
            </a:br>
            <a:r>
              <a:rPr lang="en-US" dirty="0" err="1"/>
              <a:t>ToBI</a:t>
            </a:r>
            <a:r>
              <a:rPr lang="en-US" dirty="0"/>
              <a:t> and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7E30D-46BA-444D-8845-ECD8BD12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69569" cy="4495800"/>
          </a:xfrm>
        </p:spPr>
        <p:txBody>
          <a:bodyPr/>
          <a:lstStyle/>
          <a:p>
            <a:r>
              <a:rPr lang="en-US" dirty="0" err="1"/>
              <a:t>ToBI</a:t>
            </a:r>
            <a:endParaRPr lang="en-US" dirty="0"/>
          </a:p>
          <a:p>
            <a:pPr lvl="1"/>
            <a:r>
              <a:rPr lang="en-US" dirty="0"/>
              <a:t>“Tones and Break Indices” </a:t>
            </a:r>
            <a:r>
              <a:rPr lang="en-US" sz="1800" dirty="0"/>
              <a:t>(Pierrehumbert,1980)</a:t>
            </a:r>
          </a:p>
          <a:p>
            <a:pPr lvl="2"/>
            <a:r>
              <a:rPr lang="en-US" dirty="0"/>
              <a:t>Combined model of prominence and phrasing</a:t>
            </a:r>
          </a:p>
          <a:p>
            <a:pPr lvl="3"/>
            <a:r>
              <a:rPr lang="en-US" dirty="0"/>
              <a:t>Analogous models created for several other languages</a:t>
            </a:r>
          </a:p>
          <a:p>
            <a:pPr lvl="4"/>
            <a:r>
              <a:rPr lang="en-US" dirty="0"/>
              <a:t>J-</a:t>
            </a:r>
            <a:r>
              <a:rPr lang="en-US" dirty="0" err="1"/>
              <a:t>ToBI</a:t>
            </a:r>
            <a:r>
              <a:rPr lang="en-US" dirty="0"/>
              <a:t>, G-</a:t>
            </a:r>
            <a:r>
              <a:rPr lang="en-US" dirty="0" err="1"/>
              <a:t>ToBI</a:t>
            </a:r>
            <a:r>
              <a:rPr lang="en-US" dirty="0"/>
              <a:t>, K-</a:t>
            </a:r>
            <a:r>
              <a:rPr lang="en-US" dirty="0" err="1"/>
              <a:t>ToBI</a:t>
            </a:r>
            <a:r>
              <a:rPr lang="en-US" dirty="0"/>
              <a:t>, C-</a:t>
            </a:r>
            <a:r>
              <a:rPr lang="en-US" dirty="0" err="1"/>
              <a:t>ToBI</a:t>
            </a:r>
            <a:endParaRPr lang="en-US" dirty="0"/>
          </a:p>
          <a:p>
            <a:pPr lvl="1"/>
            <a:r>
              <a:rPr lang="en-US" dirty="0"/>
              <a:t>Model comprising four tiers</a:t>
            </a:r>
          </a:p>
          <a:p>
            <a:pPr lvl="2"/>
            <a:r>
              <a:rPr lang="en-US" dirty="0"/>
              <a:t>Orthographic tier: word transcription</a:t>
            </a:r>
          </a:p>
          <a:p>
            <a:pPr lvl="2"/>
            <a:r>
              <a:rPr lang="en-US" dirty="0"/>
              <a:t>Tonal tier: pitch accent, boundary tone transcription</a:t>
            </a:r>
          </a:p>
          <a:p>
            <a:pPr lvl="2"/>
            <a:r>
              <a:rPr lang="en-US" dirty="0"/>
              <a:t>Break-index tier: break transcription</a:t>
            </a:r>
          </a:p>
          <a:p>
            <a:pPr lvl="2"/>
            <a:r>
              <a:rPr lang="en-US" dirty="0"/>
              <a:t>Miscellaneous tier: other comments and notes</a:t>
            </a:r>
          </a:p>
        </p:txBody>
      </p:sp>
    </p:spTree>
    <p:extLst>
      <p:ext uri="{BB962C8B-B14F-4D97-AF65-F5344CB8AC3E}">
        <p14:creationId xmlns:p14="http://schemas.microsoft.com/office/powerpoint/2010/main" val="2004300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8069-FE05-C041-8913-41E285A9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5650D-1429-894B-BA64-74F6010BE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12139" cy="4495800"/>
          </a:xfrm>
        </p:spPr>
        <p:txBody>
          <a:bodyPr/>
          <a:lstStyle/>
          <a:p>
            <a:r>
              <a:rPr lang="en-US" dirty="0"/>
              <a:t>Indicate degree of disjuncture at boundary</a:t>
            </a:r>
          </a:p>
          <a:p>
            <a:pPr lvl="2"/>
            <a:r>
              <a:rPr lang="en-US" dirty="0"/>
              <a:t>0: no (or </a:t>
            </a:r>
            <a:r>
              <a:rPr lang="en-US" dirty="0" err="1"/>
              <a:t>cliticized</a:t>
            </a:r>
            <a:r>
              <a:rPr lang="en-US" dirty="0"/>
              <a:t>) boundary (~ Tseng’s SYL)</a:t>
            </a:r>
          </a:p>
          <a:p>
            <a:pPr lvl="2"/>
            <a:r>
              <a:rPr lang="en-US" dirty="0"/>
              <a:t>1: typical word boundary (~Tseng PW)</a:t>
            </a:r>
          </a:p>
          <a:p>
            <a:pPr lvl="2"/>
            <a:r>
              <a:rPr lang="en-US" dirty="0"/>
              <a:t>3: Intermediate phrase boundary (~Tseng </a:t>
            </a:r>
            <a:r>
              <a:rPr lang="en-US" dirty="0" err="1"/>
              <a:t>PPh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Often coincides with syntactic phrase</a:t>
            </a:r>
          </a:p>
          <a:p>
            <a:pPr lvl="2"/>
            <a:r>
              <a:rPr lang="en-US" dirty="0"/>
              <a:t>4: Intonational phrase boundary (~Tseng BG)</a:t>
            </a:r>
          </a:p>
          <a:p>
            <a:pPr lvl="3"/>
            <a:r>
              <a:rPr lang="en-US" dirty="0"/>
              <a:t>Often coincides with full clause, sentence boundary</a:t>
            </a:r>
          </a:p>
          <a:p>
            <a:pPr lvl="3"/>
            <a:endParaRPr lang="en-US" dirty="0"/>
          </a:p>
          <a:p>
            <a:r>
              <a:rPr lang="en-US" dirty="0"/>
              <a:t>(Relatively) Predictable from pause duration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96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31DD-CAF9-CE42-9FDF-F19778F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ToBI</a:t>
            </a:r>
            <a:r>
              <a:rPr lang="en-US" dirty="0"/>
              <a:t> Tonal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3D40D-AF17-764F-9346-BBF940419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Modeled as H(</a:t>
            </a:r>
            <a:r>
              <a:rPr lang="en-US" dirty="0" err="1"/>
              <a:t>igh</a:t>
            </a:r>
            <a:r>
              <a:rPr lang="en-US" dirty="0"/>
              <a:t>) or L(ow) pitch targets</a:t>
            </a:r>
          </a:p>
          <a:p>
            <a:r>
              <a:rPr lang="en-US" dirty="0"/>
              <a:t>Pitch accents</a:t>
            </a:r>
          </a:p>
          <a:p>
            <a:r>
              <a:rPr lang="en-US" dirty="0"/>
              <a:t>Phrase accents </a:t>
            </a:r>
          </a:p>
          <a:p>
            <a:r>
              <a:rPr lang="en-US" dirty="0"/>
              <a:t>Boundary tones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19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FC3F-8DEE-084F-AD28-3C18DFAD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ToBI</a:t>
            </a:r>
            <a:r>
              <a:rPr lang="en-US" dirty="0"/>
              <a:t> Pitch Accents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2FB3-B80D-4B4C-B552-E6D075D67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American English:</a:t>
            </a:r>
          </a:p>
          <a:p>
            <a:pPr lvl="3"/>
            <a:r>
              <a:rPr lang="en-US" dirty="0">
                <a:cs typeface="Arial"/>
              </a:rPr>
              <a:t>Prominence</a:t>
            </a:r>
          </a:p>
          <a:p>
            <a:pPr lvl="3"/>
            <a:r>
              <a:rPr lang="en-US" dirty="0"/>
              <a:t>* marks tone aligned with stressed syllable in word</a:t>
            </a:r>
            <a:endParaRPr lang="en-US" dirty="0">
              <a:cs typeface="Arial"/>
            </a:endParaRPr>
          </a:p>
          <a:p>
            <a:pPr lvl="2"/>
            <a:endParaRPr lang="en-US" dirty="0"/>
          </a:p>
          <a:p>
            <a:pPr lvl="2"/>
            <a:r>
              <a:rPr lang="en-US" dirty="0"/>
              <a:t>H*: high pitch accent, most common prominence</a:t>
            </a:r>
          </a:p>
          <a:p>
            <a:pPr lvl="2"/>
            <a:r>
              <a:rPr lang="en-US" dirty="0"/>
              <a:t>L*: low</a:t>
            </a:r>
          </a:p>
          <a:p>
            <a:pPr lvl="2"/>
            <a:r>
              <a:rPr lang="en-US" dirty="0"/>
              <a:t>L+H*: low rising to high on stressed syllable	</a:t>
            </a:r>
          </a:p>
          <a:p>
            <a:pPr lvl="2"/>
            <a:r>
              <a:rPr lang="en-US" dirty="0"/>
              <a:t>L*+H: low on stressed syllable	</a:t>
            </a:r>
          </a:p>
          <a:p>
            <a:pPr lvl="2"/>
            <a:r>
              <a:rPr lang="en-US" dirty="0"/>
              <a:t>!H*: </a:t>
            </a:r>
            <a:r>
              <a:rPr lang="en-US" dirty="0" err="1"/>
              <a:t>Downstepped</a:t>
            </a:r>
            <a:r>
              <a:rPr lang="en-US" dirty="0"/>
              <a:t> high</a:t>
            </a:r>
          </a:p>
        </p:txBody>
      </p:sp>
    </p:spTree>
    <p:extLst>
      <p:ext uri="{BB962C8B-B14F-4D97-AF65-F5344CB8AC3E}">
        <p14:creationId xmlns:p14="http://schemas.microsoft.com/office/powerpoint/2010/main" val="794309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6F3D-1AFF-2444-948E-DE1BDBD8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Phrase Accents &amp; Boundary 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D47D9-EED7-6444-AE9F-CB9D15970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22413" cy="4495800"/>
          </a:xfrm>
        </p:spPr>
        <p:txBody>
          <a:bodyPr/>
          <a:lstStyle/>
          <a:p>
            <a:r>
              <a:rPr lang="en-US" dirty="0"/>
              <a:t>Phrase accents: H-,L-</a:t>
            </a:r>
          </a:p>
          <a:p>
            <a:pPr lvl="2"/>
            <a:r>
              <a:rPr lang="en-US" dirty="0"/>
              <a:t>Extend from last pitch accent to end of intermediate phrase</a:t>
            </a:r>
          </a:p>
          <a:p>
            <a:r>
              <a:rPr lang="en-US" dirty="0"/>
              <a:t>Boundary tones: H%, L%</a:t>
            </a:r>
          </a:p>
          <a:p>
            <a:pPr lvl="2"/>
            <a:r>
              <a:rPr lang="en-US" dirty="0"/>
              <a:t>End intonational phrases</a:t>
            </a:r>
          </a:p>
          <a:p>
            <a:r>
              <a:rPr lang="en-US" dirty="0"/>
              <a:t>Common tone sequences and meanings:</a:t>
            </a:r>
          </a:p>
          <a:p>
            <a:pPr lvl="2"/>
            <a:r>
              <a:rPr lang="en-US" dirty="0"/>
              <a:t>L-L%: Final fall, completed thought, declarative</a:t>
            </a:r>
          </a:p>
          <a:p>
            <a:pPr lvl="2"/>
            <a:r>
              <a:rPr lang="en-US" dirty="0"/>
              <a:t>H-H%: High rise, typical of  yes/no questions</a:t>
            </a:r>
          </a:p>
          <a:p>
            <a:pPr lvl="2"/>
            <a:r>
              <a:rPr lang="en-US" dirty="0"/>
              <a:t>L-H%: “Continuation rise”, not finished speaking</a:t>
            </a:r>
          </a:p>
          <a:p>
            <a:pPr lvl="2"/>
            <a:r>
              <a:rPr lang="en-US" dirty="0"/>
              <a:t>H-L%: may mark implied question</a:t>
            </a:r>
          </a:p>
        </p:txBody>
      </p:sp>
      <p:pic>
        <p:nvPicPr>
          <p:cNvPr id="4" name="marm1_transcribe.wav" descr="marm1_transcribe.wav">
            <a:hlinkClick r:id="" action="ppaction://media"/>
            <a:extLst>
              <a:ext uri="{FF2B5EF4-FFF2-40B4-BE49-F238E27FC236}">
                <a16:creationId xmlns:a16="http://schemas.microsoft.com/office/drawing/2014/main" id="{3E6C976D-FF55-4049-8561-E675B8A4BF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65387" y="4500080"/>
            <a:ext cx="521413" cy="521413"/>
          </a:xfrm>
          <a:prstGeom prst="rect">
            <a:avLst/>
          </a:prstGeom>
        </p:spPr>
      </p:pic>
      <p:pic>
        <p:nvPicPr>
          <p:cNvPr id="5" name="marm4_transcribe.wav" descr="marm4_transcribe.wav">
            <a:hlinkClick r:id="" action="ppaction://media"/>
            <a:extLst>
              <a:ext uri="{FF2B5EF4-FFF2-40B4-BE49-F238E27FC236}">
                <a16:creationId xmlns:a16="http://schemas.microsoft.com/office/drawing/2014/main" id="{53579384-74FA-C442-BCBC-340B5F3270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00084" y="4989386"/>
            <a:ext cx="521413" cy="521413"/>
          </a:xfrm>
          <a:prstGeom prst="rect">
            <a:avLst/>
          </a:prstGeom>
        </p:spPr>
      </p:pic>
      <p:pic>
        <p:nvPicPr>
          <p:cNvPr id="6" name="mary1_transcribe.wav" descr="mary1_transcribe.wav">
            <a:hlinkClick r:id="" action="ppaction://media"/>
            <a:extLst>
              <a:ext uri="{FF2B5EF4-FFF2-40B4-BE49-F238E27FC236}">
                <a16:creationId xmlns:a16="http://schemas.microsoft.com/office/drawing/2014/main" id="{5C470591-A58F-DB44-B825-BD4B935347E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84462" y="5414904"/>
            <a:ext cx="585201" cy="585201"/>
          </a:xfrm>
          <a:prstGeom prst="rect">
            <a:avLst/>
          </a:prstGeom>
        </p:spPr>
      </p:pic>
      <p:pic>
        <p:nvPicPr>
          <p:cNvPr id="7" name="banana2.wav" descr="banana2.wav">
            <a:hlinkClick r:id="" action="ppaction://media"/>
            <a:extLst>
              <a:ext uri="{FF2B5EF4-FFF2-40B4-BE49-F238E27FC236}">
                <a16:creationId xmlns:a16="http://schemas.microsoft.com/office/drawing/2014/main" id="{52D477D6-95BB-0647-9B35-EA769D83845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97833" y="5918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A686-E6DA-D344-8689-F355A00C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ToBI</a:t>
            </a:r>
            <a:r>
              <a:rPr lang="en-US" dirty="0"/>
              <a:t>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B9D72-20FB-BA44-A55F-657ACF1D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1600200"/>
            <a:ext cx="8589195" cy="4495800"/>
          </a:xfrm>
        </p:spPr>
        <p:txBody>
          <a:bodyPr/>
          <a:lstStyle/>
          <a:p>
            <a:r>
              <a:rPr lang="en-US" dirty="0"/>
              <a:t>Formal framework for intonational phonology</a:t>
            </a:r>
          </a:p>
          <a:p>
            <a:pPr lvl="1"/>
            <a:r>
              <a:rPr lang="en-US" dirty="0"/>
              <a:t>Adapted for range of languages</a:t>
            </a:r>
          </a:p>
          <a:p>
            <a:pPr lvl="1"/>
            <a:r>
              <a:rPr lang="en-US" dirty="0"/>
              <a:t>Work on linking tone patterns to meaning</a:t>
            </a:r>
          </a:p>
          <a:p>
            <a:r>
              <a:rPr lang="en-US" dirty="0"/>
              <a:t>Computational applications: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Categorical inventory for continuous prosody</a:t>
            </a:r>
          </a:p>
          <a:p>
            <a:pPr lvl="1"/>
            <a:r>
              <a:rPr lang="en-US" dirty="0"/>
              <a:t>Inventory for prediction of prosodic labels</a:t>
            </a:r>
          </a:p>
          <a:p>
            <a:pPr lvl="2"/>
            <a:r>
              <a:rPr lang="en-US" dirty="0"/>
              <a:t>Recognition, synthesis</a:t>
            </a:r>
          </a:p>
          <a:p>
            <a:pPr lvl="1"/>
            <a:r>
              <a:rPr lang="en-US" dirty="0"/>
              <a:t>Representation for factored models in ASR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0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50BF-AE25-B343-B2B5-1A29BDAB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</a:t>
            </a:r>
            <a:r>
              <a:rPr lang="en-US" dirty="0" err="1"/>
              <a:t>ToBI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CFD38-7A59-D041-B5FE-A7E75E32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Phonological model, elides phonetic variation</a:t>
            </a:r>
          </a:p>
          <a:p>
            <a:pPr lvl="1"/>
            <a:r>
              <a:rPr lang="en-US" dirty="0"/>
              <a:t>Fine-grained labels difficult even for experts</a:t>
            </a:r>
          </a:p>
          <a:p>
            <a:pPr lvl="1"/>
            <a:r>
              <a:rPr lang="en-US" dirty="0"/>
              <a:t>Intermediate representation; may prefer E2E</a:t>
            </a:r>
          </a:p>
          <a:p>
            <a:r>
              <a:rPr lang="en-US" dirty="0"/>
              <a:t>Alternate models:</a:t>
            </a:r>
          </a:p>
          <a:p>
            <a:pPr lvl="1"/>
            <a:r>
              <a:rPr lang="en-US" dirty="0"/>
              <a:t>Stem-ML, Tilt, MOMEL, </a:t>
            </a:r>
            <a:r>
              <a:rPr lang="en-US" dirty="0" err="1"/>
              <a:t>IntSint</a:t>
            </a:r>
            <a:r>
              <a:rPr lang="en-US" dirty="0"/>
              <a:t>,  PENTA</a:t>
            </a:r>
          </a:p>
          <a:p>
            <a:pPr lvl="1"/>
            <a:r>
              <a:rPr lang="en-US" dirty="0" err="1"/>
              <a:t>RaP</a:t>
            </a:r>
            <a:r>
              <a:rPr lang="en-US" dirty="0"/>
              <a:t>, POLAR</a:t>
            </a:r>
          </a:p>
        </p:txBody>
      </p:sp>
    </p:spTree>
    <p:extLst>
      <p:ext uri="{BB962C8B-B14F-4D97-AF65-F5344CB8AC3E}">
        <p14:creationId xmlns:p14="http://schemas.microsoft.com/office/powerpoint/2010/main" val="137005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Raw F</a:t>
            </a:r>
            <a:r>
              <a:rPr lang="en-US" sz="4800" baseline="-16000" dirty="0"/>
              <a:t>0 </a:t>
            </a:r>
            <a:r>
              <a:rPr lang="en-US" sz="4800" dirty="0"/>
              <a:t>and Intensity</a:t>
            </a:r>
            <a:endParaRPr lang="en-US" sz="4800" baseline="-1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0711" y="1600200"/>
            <a:ext cx="692257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34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2C3C-CDCF-4CAD-AD0B-F258326A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Prosodic Labeling Exercise</a:t>
            </a:r>
            <a:endParaRPr kumimoji="1"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7ABCB-019A-463F-8A56-467B345B5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Prominence</a:t>
            </a:r>
          </a:p>
          <a:p>
            <a:pPr lvl="1"/>
            <a:r>
              <a:rPr lang="en-US" dirty="0">
                <a:cs typeface="Arial"/>
              </a:rPr>
              <a:t>Mark each acoustically salient word</a:t>
            </a:r>
          </a:p>
          <a:p>
            <a:pPr>
              <a:buClr>
                <a:srgbClr val="E3E3FF"/>
              </a:buClr>
            </a:pPr>
            <a:r>
              <a:rPr lang="en-US">
                <a:cs typeface="Arial"/>
              </a:rPr>
              <a:t>Phrasing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cs typeface="Arial"/>
              </a:rPr>
              <a:t>Mark each boundary with '|'</a:t>
            </a:r>
          </a:p>
          <a:p>
            <a:pPr lvl="1"/>
            <a:endParaRPr lang="en-US" dirty="0">
              <a:cs typeface="Arial"/>
            </a:endParaRPr>
          </a:p>
          <a:p>
            <a:pPr lvl="2"/>
            <a:endParaRPr lang="en-US" dirty="0">
              <a:cs typeface="Arial"/>
            </a:endParaRPr>
          </a:p>
          <a:p>
            <a:pPr lvl="2"/>
            <a:endParaRPr lang="en-US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23671-E6C1-467D-92FE-5BABC9487AF9}"/>
              </a:ext>
            </a:extLst>
          </p:cNvPr>
          <p:cNvSpPr txBox="1"/>
          <p:nvPr/>
        </p:nvSpPr>
        <p:spPr>
          <a:xfrm>
            <a:off x="1710648" y="4214972"/>
            <a:ext cx="537595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/>
                <a:ea typeface="ＭＳ Ｐゴシック"/>
                <a:cs typeface="Arial"/>
              </a:rPr>
              <a:t>I really don't know I think in today's world what they call the nineties that uh it's like everything is changed</a:t>
            </a:r>
          </a:p>
        </p:txBody>
      </p:sp>
      <p:pic>
        <p:nvPicPr>
          <p:cNvPr id="5" name="labeling_example">
            <a:hlinkClick r:id="" action="ppaction://media"/>
            <a:extLst>
              <a:ext uri="{FF2B5EF4-FFF2-40B4-BE49-F238E27FC236}">
                <a16:creationId xmlns:a16="http://schemas.microsoft.com/office/drawing/2014/main" id="{E9DA77A6-BE15-4A65-ACCC-1A484C9AA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66178" y="445088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4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CB23-DC86-4274-90F2-77C59220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Prosodic Labeling Exercise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041E-2924-4235-9F59-C72D41D31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Prominence</a:t>
            </a:r>
          </a:p>
          <a:p>
            <a:pPr lvl="1"/>
            <a:r>
              <a:rPr lang="en-US">
                <a:ea typeface="+mn-lt"/>
                <a:cs typeface="+mn-lt"/>
              </a:rPr>
              <a:t>Mark each acoustically salient word</a:t>
            </a:r>
          </a:p>
          <a:p>
            <a:r>
              <a:rPr lang="en-US">
                <a:ea typeface="+mn-lt"/>
                <a:cs typeface="+mn-lt"/>
              </a:rPr>
              <a:t>Phrasing</a:t>
            </a:r>
          </a:p>
          <a:p>
            <a:pPr lvl="1"/>
            <a:r>
              <a:rPr lang="en-US">
                <a:ea typeface="+mn-lt"/>
                <a:cs typeface="+mn-lt"/>
              </a:rPr>
              <a:t>Mark each boundary with '|'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0E88E5-5E09-4BED-AF86-73D6348B9BDD}"/>
              </a:ext>
            </a:extLst>
          </p:cNvPr>
          <p:cNvSpPr txBox="1"/>
          <p:nvPr/>
        </p:nvSpPr>
        <p:spPr>
          <a:xfrm>
            <a:off x="1556535" y="4202130"/>
            <a:ext cx="577407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/>
                <a:ea typeface="ＭＳ Ｐゴシック"/>
                <a:cs typeface="Arial"/>
              </a:rPr>
              <a:t>i 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really</a:t>
            </a:r>
            <a:r>
              <a:rPr lang="en-US" sz="24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don't</a:t>
            </a:r>
            <a:r>
              <a:rPr lang="en-US" sz="24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know</a:t>
            </a:r>
            <a:r>
              <a:rPr lang="en-US" sz="2400">
                <a:latin typeface="Arial"/>
                <a:ea typeface="ＭＳ Ｐゴシック"/>
                <a:cs typeface="Arial"/>
              </a:rPr>
              <a:t> | i </a:t>
            </a:r>
            <a:r>
              <a:rPr lang="en-US" sz="240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think</a:t>
            </a:r>
            <a:r>
              <a:rPr lang="en-US" sz="2400">
                <a:latin typeface="Arial"/>
                <a:ea typeface="ＭＳ Ｐゴシック"/>
                <a:cs typeface="Arial"/>
              </a:rPr>
              <a:t> | in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today's 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world </a:t>
            </a:r>
            <a:r>
              <a:rPr lang="en-US" sz="2400" dirty="0">
                <a:latin typeface="Arial"/>
                <a:ea typeface="ＭＳ Ｐゴシック"/>
                <a:cs typeface="Arial"/>
              </a:rPr>
              <a:t>|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 </a:t>
            </a:r>
            <a:r>
              <a:rPr lang="en-US" sz="2400">
                <a:latin typeface="Arial"/>
                <a:ea typeface="ＭＳ Ｐゴシック"/>
                <a:cs typeface="Arial"/>
              </a:rPr>
              <a:t>what they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call</a:t>
            </a:r>
            <a:r>
              <a:rPr lang="en-US" sz="2400" dirty="0">
                <a:latin typeface="Arial"/>
                <a:ea typeface="ＭＳ Ｐゴシック"/>
                <a:cs typeface="Arial"/>
              </a:rPr>
              <a:t> the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nineties</a:t>
            </a:r>
            <a:r>
              <a:rPr lang="en-US" sz="2400">
                <a:latin typeface="Arial"/>
                <a:ea typeface="ＭＳ Ｐゴシック"/>
                <a:cs typeface="Arial"/>
              </a:rPr>
              <a:t> | that |</a:t>
            </a:r>
            <a:endParaRPr lang="en-US">
              <a:cs typeface="Arial" charset="0"/>
            </a:endParaRPr>
          </a:p>
          <a:p>
            <a:r>
              <a:rPr lang="en-US" sz="2400">
                <a:latin typeface="Arial"/>
                <a:ea typeface="ＭＳ Ｐゴシック"/>
                <a:cs typeface="Arial"/>
              </a:rPr>
              <a:t>uh </a:t>
            </a:r>
            <a:r>
              <a:rPr lang="en-US" sz="2400" dirty="0">
                <a:latin typeface="Arial"/>
                <a:ea typeface="ＭＳ Ｐゴシック"/>
                <a:cs typeface="Arial"/>
              </a:rPr>
              <a:t>it's like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everything</a:t>
            </a:r>
            <a:r>
              <a:rPr lang="en-US" sz="2400" dirty="0">
                <a:latin typeface="Arial"/>
                <a:ea typeface="ＭＳ Ｐゴシック"/>
                <a:cs typeface="Arial"/>
              </a:rPr>
              <a:t> is </a:t>
            </a:r>
            <a:r>
              <a:rPr lang="en-US" sz="240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changed |</a:t>
            </a:r>
            <a:endParaRPr lang="en-US">
              <a:solidFill>
                <a:srgbClr val="FF0000"/>
              </a:solidFill>
              <a:cs typeface="Arial"/>
            </a:endParaRPr>
          </a:p>
        </p:txBody>
      </p:sp>
      <p:pic>
        <p:nvPicPr>
          <p:cNvPr id="5" name="labeling_example">
            <a:hlinkClick r:id="" action="ppaction://media"/>
            <a:extLst>
              <a:ext uri="{FF2B5EF4-FFF2-40B4-BE49-F238E27FC236}">
                <a16:creationId xmlns:a16="http://schemas.microsoft.com/office/drawing/2014/main" id="{AA8B5291-CD53-46D7-A53A-3E99F2F2E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79021" y="434814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Raw F</a:t>
            </a:r>
            <a:r>
              <a:rPr lang="en-US" sz="4800" baseline="-16000" dirty="0"/>
              <a:t>0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0711" y="1600200"/>
            <a:ext cx="692257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</a:t>
            </a:r>
            <a:r>
              <a:rPr lang="en-US" sz="4800" baseline="-16000" dirty="0"/>
              <a:t>0 </a:t>
            </a:r>
            <a:r>
              <a:rPr lang="en-US" dirty="0"/>
              <a:t>Contours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0711" y="1600200"/>
            <a:ext cx="692257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7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Smoothed F</a:t>
            </a:r>
            <a:r>
              <a:rPr lang="en-US" sz="4800" baseline="-16000" dirty="0"/>
              <a:t>0 </a:t>
            </a:r>
            <a:r>
              <a:rPr lang="en-US" dirty="0"/>
              <a:t>Contours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443" t="48426" r="9495" b="14693"/>
          <a:stretch/>
        </p:blipFill>
        <p:spPr>
          <a:xfrm>
            <a:off x="1450429" y="2096813"/>
            <a:ext cx="6400800" cy="193915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3081292" y="2413591"/>
            <a:ext cx="820857" cy="1158949"/>
          </a:xfrm>
          <a:custGeom>
            <a:avLst/>
            <a:gdLst>
              <a:gd name="connsiteX0" fmla="*/ 0 w 882502"/>
              <a:gd name="connsiteY0" fmla="*/ 0 h 1158949"/>
              <a:gd name="connsiteX1" fmla="*/ 180753 w 882502"/>
              <a:gd name="connsiteY1" fmla="*/ 510362 h 1158949"/>
              <a:gd name="connsiteX2" fmla="*/ 499730 w 882502"/>
              <a:gd name="connsiteY2" fmla="*/ 946297 h 1158949"/>
              <a:gd name="connsiteX3" fmla="*/ 882502 w 882502"/>
              <a:gd name="connsiteY3" fmla="*/ 1158949 h 1158949"/>
              <a:gd name="connsiteX0" fmla="*/ 0 w 820857"/>
              <a:gd name="connsiteY0" fmla="*/ 0 h 1158949"/>
              <a:gd name="connsiteX1" fmla="*/ 119108 w 820857"/>
              <a:gd name="connsiteY1" fmla="*/ 510362 h 1158949"/>
              <a:gd name="connsiteX2" fmla="*/ 438085 w 820857"/>
              <a:gd name="connsiteY2" fmla="*/ 946297 h 1158949"/>
              <a:gd name="connsiteX3" fmla="*/ 820857 w 820857"/>
              <a:gd name="connsiteY3" fmla="*/ 1158949 h 1158949"/>
              <a:gd name="connsiteX0" fmla="*/ 0 w 820857"/>
              <a:gd name="connsiteY0" fmla="*/ 0 h 1158949"/>
              <a:gd name="connsiteX1" fmla="*/ 170479 w 820857"/>
              <a:gd name="connsiteY1" fmla="*/ 530910 h 1158949"/>
              <a:gd name="connsiteX2" fmla="*/ 438085 w 820857"/>
              <a:gd name="connsiteY2" fmla="*/ 946297 h 1158949"/>
              <a:gd name="connsiteX3" fmla="*/ 820857 w 820857"/>
              <a:gd name="connsiteY3" fmla="*/ 1158949 h 115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857" h="1158949">
                <a:moveTo>
                  <a:pt x="0" y="0"/>
                </a:moveTo>
                <a:cubicBezTo>
                  <a:pt x="48732" y="176323"/>
                  <a:pt x="97465" y="373194"/>
                  <a:pt x="170479" y="530910"/>
                </a:cubicBezTo>
                <a:cubicBezTo>
                  <a:pt x="243493" y="688626"/>
                  <a:pt x="329689" y="841624"/>
                  <a:pt x="438085" y="946297"/>
                </a:cubicBezTo>
                <a:cubicBezTo>
                  <a:pt x="546481" y="1050970"/>
                  <a:pt x="687950" y="1106672"/>
                  <a:pt x="820857" y="1158949"/>
                </a:cubicBezTo>
              </a:path>
            </a:pathLst>
          </a:custGeom>
          <a:noFill/>
          <a:ln w="101600" cap="flat" cmpd="sng" algn="ctr">
            <a:solidFill>
              <a:srgbClr val="92D05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>
            <a:off x="3912781" y="2896357"/>
            <a:ext cx="1148317" cy="899466"/>
          </a:xfrm>
          <a:custGeom>
            <a:avLst/>
            <a:gdLst>
              <a:gd name="connsiteX0" fmla="*/ 0 w 1148317"/>
              <a:gd name="connsiteY0" fmla="*/ 654917 h 899466"/>
              <a:gd name="connsiteX1" fmla="*/ 95693 w 1148317"/>
              <a:gd name="connsiteY1" fmla="*/ 102024 h 899466"/>
              <a:gd name="connsiteX2" fmla="*/ 233917 w 1148317"/>
              <a:gd name="connsiteY2" fmla="*/ 27596 h 899466"/>
              <a:gd name="connsiteX3" fmla="*/ 499731 w 1148317"/>
              <a:gd name="connsiteY3" fmla="*/ 421001 h 899466"/>
              <a:gd name="connsiteX4" fmla="*/ 1148317 w 1148317"/>
              <a:gd name="connsiteY4" fmla="*/ 899466 h 89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317" h="899466">
                <a:moveTo>
                  <a:pt x="0" y="654917"/>
                </a:moveTo>
                <a:cubicBezTo>
                  <a:pt x="28353" y="430747"/>
                  <a:pt x="56707" y="206577"/>
                  <a:pt x="95693" y="102024"/>
                </a:cubicBezTo>
                <a:cubicBezTo>
                  <a:pt x="134679" y="-2530"/>
                  <a:pt x="166577" y="-25567"/>
                  <a:pt x="233917" y="27596"/>
                </a:cubicBezTo>
                <a:cubicBezTo>
                  <a:pt x="301257" y="80759"/>
                  <a:pt x="347331" y="275690"/>
                  <a:pt x="499731" y="421001"/>
                </a:cubicBezTo>
                <a:cubicBezTo>
                  <a:pt x="652131" y="566312"/>
                  <a:pt x="900224" y="732889"/>
                  <a:pt x="1148317" y="899466"/>
                </a:cubicBezTo>
              </a:path>
            </a:pathLst>
          </a:custGeom>
          <a:noFill/>
          <a:ln w="101600" cap="flat" cmpd="sng" algn="ctr">
            <a:solidFill>
              <a:srgbClr val="92D05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5465135" y="3284946"/>
            <a:ext cx="350874" cy="170635"/>
          </a:xfrm>
          <a:custGeom>
            <a:avLst/>
            <a:gdLst>
              <a:gd name="connsiteX0" fmla="*/ 0 w 350874"/>
              <a:gd name="connsiteY0" fmla="*/ 128105 h 170635"/>
              <a:gd name="connsiteX1" fmla="*/ 191386 w 350874"/>
              <a:gd name="connsiteY1" fmla="*/ 514 h 170635"/>
              <a:gd name="connsiteX2" fmla="*/ 350874 w 350874"/>
              <a:gd name="connsiteY2" fmla="*/ 170635 h 17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874" h="170635">
                <a:moveTo>
                  <a:pt x="0" y="128105"/>
                </a:moveTo>
                <a:cubicBezTo>
                  <a:pt x="66453" y="60765"/>
                  <a:pt x="132907" y="-6574"/>
                  <a:pt x="191386" y="514"/>
                </a:cubicBezTo>
                <a:cubicBezTo>
                  <a:pt x="249865" y="7602"/>
                  <a:pt x="300369" y="89118"/>
                  <a:pt x="350874" y="170635"/>
                </a:cubicBezTo>
              </a:path>
            </a:pathLst>
          </a:custGeom>
          <a:noFill/>
          <a:ln w="101600" cap="flat" cmpd="sng" algn="ctr">
            <a:solidFill>
              <a:srgbClr val="92D05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996763" y="3104706"/>
            <a:ext cx="616688" cy="733980"/>
          </a:xfrm>
          <a:custGeom>
            <a:avLst/>
            <a:gdLst>
              <a:gd name="connsiteX0" fmla="*/ 0 w 616688"/>
              <a:gd name="connsiteY0" fmla="*/ 0 h 744342"/>
              <a:gd name="connsiteX1" fmla="*/ 350874 w 616688"/>
              <a:gd name="connsiteY1" fmla="*/ 637953 h 744342"/>
              <a:gd name="connsiteX2" fmla="*/ 425302 w 616688"/>
              <a:gd name="connsiteY2" fmla="*/ 723014 h 744342"/>
              <a:gd name="connsiteX3" fmla="*/ 616688 w 616688"/>
              <a:gd name="connsiteY3" fmla="*/ 414670 h 744342"/>
              <a:gd name="connsiteX0" fmla="*/ 0 w 616688"/>
              <a:gd name="connsiteY0" fmla="*/ 0 h 734331"/>
              <a:gd name="connsiteX1" fmla="*/ 188280 w 616688"/>
              <a:gd name="connsiteY1" fmla="*/ 357684 h 734331"/>
              <a:gd name="connsiteX2" fmla="*/ 350874 w 616688"/>
              <a:gd name="connsiteY2" fmla="*/ 637953 h 734331"/>
              <a:gd name="connsiteX3" fmla="*/ 425302 w 616688"/>
              <a:gd name="connsiteY3" fmla="*/ 723014 h 734331"/>
              <a:gd name="connsiteX4" fmla="*/ 616688 w 616688"/>
              <a:gd name="connsiteY4" fmla="*/ 414670 h 734331"/>
              <a:gd name="connsiteX0" fmla="*/ 0 w 616688"/>
              <a:gd name="connsiteY0" fmla="*/ 0 h 733980"/>
              <a:gd name="connsiteX1" fmla="*/ 157457 w 616688"/>
              <a:gd name="connsiteY1" fmla="*/ 378232 h 733980"/>
              <a:gd name="connsiteX2" fmla="*/ 350874 w 616688"/>
              <a:gd name="connsiteY2" fmla="*/ 637953 h 733980"/>
              <a:gd name="connsiteX3" fmla="*/ 425302 w 616688"/>
              <a:gd name="connsiteY3" fmla="*/ 723014 h 733980"/>
              <a:gd name="connsiteX4" fmla="*/ 616688 w 616688"/>
              <a:gd name="connsiteY4" fmla="*/ 414670 h 73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688" h="733980">
                <a:moveTo>
                  <a:pt x="0" y="0"/>
                </a:moveTo>
                <a:cubicBezTo>
                  <a:pt x="31380" y="59614"/>
                  <a:pt x="98978" y="271907"/>
                  <a:pt x="157457" y="378232"/>
                </a:cubicBezTo>
                <a:cubicBezTo>
                  <a:pt x="215936" y="484557"/>
                  <a:pt x="306233" y="580489"/>
                  <a:pt x="350874" y="637953"/>
                </a:cubicBezTo>
                <a:cubicBezTo>
                  <a:pt x="395515" y="695417"/>
                  <a:pt x="381000" y="760228"/>
                  <a:pt x="425302" y="723014"/>
                </a:cubicBezTo>
                <a:cubicBezTo>
                  <a:pt x="469604" y="685800"/>
                  <a:pt x="543146" y="550235"/>
                  <a:pt x="616688" y="414670"/>
                </a:cubicBezTo>
              </a:path>
            </a:pathLst>
          </a:custGeom>
          <a:noFill/>
          <a:ln w="101600" cap="flat" cmpd="sng" algn="ctr">
            <a:solidFill>
              <a:srgbClr val="92D05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2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AED20F-0EE6-CE53-B1B3-16F1FC4ECEB9}"/>
              </a:ext>
            </a:extLst>
          </p:cNvPr>
          <p:cNvSpPr/>
          <p:nvPr/>
        </p:nvSpPr>
        <p:spPr bwMode="auto">
          <a:xfrm>
            <a:off x="1424763" y="2094614"/>
            <a:ext cx="6432697" cy="1956391"/>
          </a:xfrm>
          <a:prstGeom prst="roundRect">
            <a:avLst>
              <a:gd name="adj" fmla="val 2026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Smoothed F</a:t>
            </a:r>
            <a:r>
              <a:rPr lang="en-US" sz="4800" baseline="-16000" dirty="0"/>
              <a:t>0 </a:t>
            </a:r>
            <a:r>
              <a:rPr lang="en-US" dirty="0"/>
              <a:t>Contours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3081292" y="2413591"/>
            <a:ext cx="820857" cy="1158949"/>
          </a:xfrm>
          <a:custGeom>
            <a:avLst/>
            <a:gdLst>
              <a:gd name="connsiteX0" fmla="*/ 0 w 882502"/>
              <a:gd name="connsiteY0" fmla="*/ 0 h 1158949"/>
              <a:gd name="connsiteX1" fmla="*/ 180753 w 882502"/>
              <a:gd name="connsiteY1" fmla="*/ 510362 h 1158949"/>
              <a:gd name="connsiteX2" fmla="*/ 499730 w 882502"/>
              <a:gd name="connsiteY2" fmla="*/ 946297 h 1158949"/>
              <a:gd name="connsiteX3" fmla="*/ 882502 w 882502"/>
              <a:gd name="connsiteY3" fmla="*/ 1158949 h 1158949"/>
              <a:gd name="connsiteX0" fmla="*/ 0 w 820857"/>
              <a:gd name="connsiteY0" fmla="*/ 0 h 1158949"/>
              <a:gd name="connsiteX1" fmla="*/ 119108 w 820857"/>
              <a:gd name="connsiteY1" fmla="*/ 510362 h 1158949"/>
              <a:gd name="connsiteX2" fmla="*/ 438085 w 820857"/>
              <a:gd name="connsiteY2" fmla="*/ 946297 h 1158949"/>
              <a:gd name="connsiteX3" fmla="*/ 820857 w 820857"/>
              <a:gd name="connsiteY3" fmla="*/ 1158949 h 1158949"/>
              <a:gd name="connsiteX0" fmla="*/ 0 w 820857"/>
              <a:gd name="connsiteY0" fmla="*/ 0 h 1158949"/>
              <a:gd name="connsiteX1" fmla="*/ 170479 w 820857"/>
              <a:gd name="connsiteY1" fmla="*/ 530910 h 1158949"/>
              <a:gd name="connsiteX2" fmla="*/ 438085 w 820857"/>
              <a:gd name="connsiteY2" fmla="*/ 946297 h 1158949"/>
              <a:gd name="connsiteX3" fmla="*/ 820857 w 820857"/>
              <a:gd name="connsiteY3" fmla="*/ 1158949 h 115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857" h="1158949">
                <a:moveTo>
                  <a:pt x="0" y="0"/>
                </a:moveTo>
                <a:cubicBezTo>
                  <a:pt x="48732" y="176323"/>
                  <a:pt x="97465" y="373194"/>
                  <a:pt x="170479" y="530910"/>
                </a:cubicBezTo>
                <a:cubicBezTo>
                  <a:pt x="243493" y="688626"/>
                  <a:pt x="329689" y="841624"/>
                  <a:pt x="438085" y="946297"/>
                </a:cubicBezTo>
                <a:cubicBezTo>
                  <a:pt x="546481" y="1050970"/>
                  <a:pt x="687950" y="1106672"/>
                  <a:pt x="820857" y="1158949"/>
                </a:cubicBezTo>
              </a:path>
            </a:pathLst>
          </a:custGeom>
          <a:noFill/>
          <a:ln w="101600" cap="flat" cmpd="sng" algn="ctr">
            <a:solidFill>
              <a:srgbClr val="92D05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>
            <a:off x="3912781" y="2896357"/>
            <a:ext cx="1148317" cy="899466"/>
          </a:xfrm>
          <a:custGeom>
            <a:avLst/>
            <a:gdLst>
              <a:gd name="connsiteX0" fmla="*/ 0 w 1148317"/>
              <a:gd name="connsiteY0" fmla="*/ 654917 h 899466"/>
              <a:gd name="connsiteX1" fmla="*/ 95693 w 1148317"/>
              <a:gd name="connsiteY1" fmla="*/ 102024 h 899466"/>
              <a:gd name="connsiteX2" fmla="*/ 233917 w 1148317"/>
              <a:gd name="connsiteY2" fmla="*/ 27596 h 899466"/>
              <a:gd name="connsiteX3" fmla="*/ 499731 w 1148317"/>
              <a:gd name="connsiteY3" fmla="*/ 421001 h 899466"/>
              <a:gd name="connsiteX4" fmla="*/ 1148317 w 1148317"/>
              <a:gd name="connsiteY4" fmla="*/ 899466 h 89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317" h="899466">
                <a:moveTo>
                  <a:pt x="0" y="654917"/>
                </a:moveTo>
                <a:cubicBezTo>
                  <a:pt x="28353" y="430747"/>
                  <a:pt x="56707" y="206577"/>
                  <a:pt x="95693" y="102024"/>
                </a:cubicBezTo>
                <a:cubicBezTo>
                  <a:pt x="134679" y="-2530"/>
                  <a:pt x="166577" y="-25567"/>
                  <a:pt x="233917" y="27596"/>
                </a:cubicBezTo>
                <a:cubicBezTo>
                  <a:pt x="301257" y="80759"/>
                  <a:pt x="347331" y="275690"/>
                  <a:pt x="499731" y="421001"/>
                </a:cubicBezTo>
                <a:cubicBezTo>
                  <a:pt x="652131" y="566312"/>
                  <a:pt x="900224" y="732889"/>
                  <a:pt x="1148317" y="899466"/>
                </a:cubicBezTo>
              </a:path>
            </a:pathLst>
          </a:custGeom>
          <a:noFill/>
          <a:ln w="101600" cap="flat" cmpd="sng" algn="ctr">
            <a:solidFill>
              <a:srgbClr val="92D05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5465135" y="3284946"/>
            <a:ext cx="350874" cy="170635"/>
          </a:xfrm>
          <a:custGeom>
            <a:avLst/>
            <a:gdLst>
              <a:gd name="connsiteX0" fmla="*/ 0 w 350874"/>
              <a:gd name="connsiteY0" fmla="*/ 128105 h 170635"/>
              <a:gd name="connsiteX1" fmla="*/ 191386 w 350874"/>
              <a:gd name="connsiteY1" fmla="*/ 514 h 170635"/>
              <a:gd name="connsiteX2" fmla="*/ 350874 w 350874"/>
              <a:gd name="connsiteY2" fmla="*/ 170635 h 17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874" h="170635">
                <a:moveTo>
                  <a:pt x="0" y="128105"/>
                </a:moveTo>
                <a:cubicBezTo>
                  <a:pt x="66453" y="60765"/>
                  <a:pt x="132907" y="-6574"/>
                  <a:pt x="191386" y="514"/>
                </a:cubicBezTo>
                <a:cubicBezTo>
                  <a:pt x="249865" y="7602"/>
                  <a:pt x="300369" y="89118"/>
                  <a:pt x="350874" y="170635"/>
                </a:cubicBezTo>
              </a:path>
            </a:pathLst>
          </a:custGeom>
          <a:noFill/>
          <a:ln w="101600" cap="flat" cmpd="sng" algn="ctr">
            <a:solidFill>
              <a:srgbClr val="92D05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996763" y="3104706"/>
            <a:ext cx="616688" cy="733980"/>
          </a:xfrm>
          <a:custGeom>
            <a:avLst/>
            <a:gdLst>
              <a:gd name="connsiteX0" fmla="*/ 0 w 616688"/>
              <a:gd name="connsiteY0" fmla="*/ 0 h 744342"/>
              <a:gd name="connsiteX1" fmla="*/ 350874 w 616688"/>
              <a:gd name="connsiteY1" fmla="*/ 637953 h 744342"/>
              <a:gd name="connsiteX2" fmla="*/ 425302 w 616688"/>
              <a:gd name="connsiteY2" fmla="*/ 723014 h 744342"/>
              <a:gd name="connsiteX3" fmla="*/ 616688 w 616688"/>
              <a:gd name="connsiteY3" fmla="*/ 414670 h 744342"/>
              <a:gd name="connsiteX0" fmla="*/ 0 w 616688"/>
              <a:gd name="connsiteY0" fmla="*/ 0 h 734331"/>
              <a:gd name="connsiteX1" fmla="*/ 188280 w 616688"/>
              <a:gd name="connsiteY1" fmla="*/ 357684 h 734331"/>
              <a:gd name="connsiteX2" fmla="*/ 350874 w 616688"/>
              <a:gd name="connsiteY2" fmla="*/ 637953 h 734331"/>
              <a:gd name="connsiteX3" fmla="*/ 425302 w 616688"/>
              <a:gd name="connsiteY3" fmla="*/ 723014 h 734331"/>
              <a:gd name="connsiteX4" fmla="*/ 616688 w 616688"/>
              <a:gd name="connsiteY4" fmla="*/ 414670 h 734331"/>
              <a:gd name="connsiteX0" fmla="*/ 0 w 616688"/>
              <a:gd name="connsiteY0" fmla="*/ 0 h 733980"/>
              <a:gd name="connsiteX1" fmla="*/ 157457 w 616688"/>
              <a:gd name="connsiteY1" fmla="*/ 378232 h 733980"/>
              <a:gd name="connsiteX2" fmla="*/ 350874 w 616688"/>
              <a:gd name="connsiteY2" fmla="*/ 637953 h 733980"/>
              <a:gd name="connsiteX3" fmla="*/ 425302 w 616688"/>
              <a:gd name="connsiteY3" fmla="*/ 723014 h 733980"/>
              <a:gd name="connsiteX4" fmla="*/ 616688 w 616688"/>
              <a:gd name="connsiteY4" fmla="*/ 414670 h 73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688" h="733980">
                <a:moveTo>
                  <a:pt x="0" y="0"/>
                </a:moveTo>
                <a:cubicBezTo>
                  <a:pt x="31380" y="59614"/>
                  <a:pt x="98978" y="271907"/>
                  <a:pt x="157457" y="378232"/>
                </a:cubicBezTo>
                <a:cubicBezTo>
                  <a:pt x="215936" y="484557"/>
                  <a:pt x="306233" y="580489"/>
                  <a:pt x="350874" y="637953"/>
                </a:cubicBezTo>
                <a:cubicBezTo>
                  <a:pt x="395515" y="695417"/>
                  <a:pt x="381000" y="760228"/>
                  <a:pt x="425302" y="723014"/>
                </a:cubicBezTo>
                <a:cubicBezTo>
                  <a:pt x="469604" y="685800"/>
                  <a:pt x="543146" y="550235"/>
                  <a:pt x="616688" y="414670"/>
                </a:cubicBezTo>
              </a:path>
            </a:pathLst>
          </a:custGeom>
          <a:noFill/>
          <a:ln w="101600" cap="flat" cmpd="sng" algn="ctr">
            <a:solidFill>
              <a:srgbClr val="92D05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0CA7AD-8504-66A9-BC10-9FD59E0CD477}"/>
              </a:ext>
            </a:extLst>
          </p:cNvPr>
          <p:cNvGrpSpPr/>
          <p:nvPr/>
        </p:nvGrpSpPr>
        <p:grpSpPr>
          <a:xfrm>
            <a:off x="3495230" y="3104706"/>
            <a:ext cx="2537282" cy="2002872"/>
            <a:chOff x="3495230" y="3104706"/>
            <a:chExt cx="2537282" cy="200287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423660-6DC8-D9EA-772D-585359D3B0B1}"/>
                </a:ext>
              </a:extLst>
            </p:cNvPr>
            <p:cNvCxnSpPr>
              <a:stCxn id="6" idx="4"/>
            </p:cNvCxnSpPr>
            <p:nvPr/>
          </p:nvCxnSpPr>
          <p:spPr bwMode="auto">
            <a:xfrm flipV="1">
              <a:off x="5061098" y="3429000"/>
              <a:ext cx="404037" cy="36682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9FCAFA-C24C-198C-BE62-65F4DAEA9587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 bwMode="auto">
            <a:xfrm flipV="1">
              <a:off x="5816009" y="3104706"/>
              <a:ext cx="180754" cy="350875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9F9D90-5B82-767D-99AE-2D8F782E68E9}"/>
                </a:ext>
              </a:extLst>
            </p:cNvPr>
            <p:cNvSpPr txBox="1"/>
            <p:nvPr/>
          </p:nvSpPr>
          <p:spPr>
            <a:xfrm>
              <a:off x="3495230" y="4645913"/>
              <a:ext cx="2537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plus interpolation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4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E18DE-98DA-0419-2366-1E414A66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CED2E-BAEB-FC3A-F534-00C701C06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9B2913-F331-025C-A4DF-2594EE591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565" y="1219150"/>
            <a:ext cx="8190870" cy="423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8E083C-269E-6599-F146-6ABAB7FEAB12}"/>
              </a:ext>
            </a:extLst>
          </p:cNvPr>
          <p:cNvSpPr txBox="1"/>
          <p:nvPr/>
        </p:nvSpPr>
        <p:spPr>
          <a:xfrm>
            <a:off x="7959778" y="5455685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sprosig.org</a:t>
            </a:r>
          </a:p>
        </p:txBody>
      </p:sp>
    </p:spTree>
    <p:extLst>
      <p:ext uri="{BB962C8B-B14F-4D97-AF65-F5344CB8AC3E}">
        <p14:creationId xmlns:p14="http://schemas.microsoft.com/office/powerpoint/2010/main" val="23453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Average Pitch Levels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860230-B736-99D9-46C1-F2FD8C067592}"/>
              </a:ext>
            </a:extLst>
          </p:cNvPr>
          <p:cNvGrpSpPr/>
          <p:nvPr/>
        </p:nvGrpSpPr>
        <p:grpSpPr>
          <a:xfrm>
            <a:off x="24026" y="2096812"/>
            <a:ext cx="9080624" cy="3101911"/>
            <a:chOff x="24026" y="2096812"/>
            <a:chExt cx="9080624" cy="3101911"/>
          </a:xfrm>
        </p:grpSpPr>
        <p:pic>
          <p:nvPicPr>
            <p:cNvPr id="4" name="Content Placeholder 4"/>
            <p:cNvPicPr>
              <a:picLocks noChangeAspect="1"/>
            </p:cNvPicPr>
            <p:nvPr/>
          </p:nvPicPr>
          <p:blipFill rotWithShape="1">
            <a:blip r:embed="rId3"/>
            <a:srcRect l="23613" t="48426" r="19977" b="14693"/>
            <a:stretch/>
          </p:blipFill>
          <p:spPr bwMode="auto">
            <a:xfrm>
              <a:off x="24026" y="2096812"/>
              <a:ext cx="9080624" cy="3101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1787703" y="3205537"/>
              <a:ext cx="10275" cy="10131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62035" y="3495508"/>
              <a:ext cx="10275" cy="10131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972690" y="3604639"/>
              <a:ext cx="10275" cy="10131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216726" y="3826070"/>
              <a:ext cx="10275" cy="10131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952207" y="3877517"/>
              <a:ext cx="10275" cy="10131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687688" y="3928964"/>
              <a:ext cx="10275" cy="10131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7498455" y="3877517"/>
              <a:ext cx="10275" cy="10131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804967" y="3928964"/>
              <a:ext cx="10275" cy="10131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206E81-8708-C52A-3B26-46B2A15645ED}"/>
              </a:ext>
            </a:extLst>
          </p:cNvPr>
          <p:cNvGrpSpPr/>
          <p:nvPr/>
        </p:nvGrpSpPr>
        <p:grpSpPr>
          <a:xfrm>
            <a:off x="457200" y="3265002"/>
            <a:ext cx="8647450" cy="1907337"/>
            <a:chOff x="457200" y="3276908"/>
            <a:chExt cx="8647450" cy="1907337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4508642"/>
              <a:ext cx="864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  talking      about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15749" y="4784135"/>
              <a:ext cx="2482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learning     styles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93215" y="3276908"/>
              <a:ext cx="3193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is      not    going  to  help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BDECBA-4724-8EDA-E060-60A238043FD0}"/>
              </a:ext>
            </a:extLst>
          </p:cNvPr>
          <p:cNvGrpSpPr/>
          <p:nvPr/>
        </p:nvGrpSpPr>
        <p:grpSpPr>
          <a:xfrm>
            <a:off x="636998" y="3174714"/>
            <a:ext cx="7997024" cy="1550559"/>
            <a:chOff x="636998" y="3174714"/>
            <a:chExt cx="7997024" cy="1550559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636998" y="3174714"/>
              <a:ext cx="1037690" cy="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cxnSpLocks/>
            </p:cNvCxnSpPr>
            <p:nvPr/>
          </p:nvCxnSpPr>
          <p:spPr bwMode="auto">
            <a:xfrm>
              <a:off x="1832635" y="4112714"/>
              <a:ext cx="855701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898169" y="4056639"/>
              <a:ext cx="1037690" cy="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098594" y="4581324"/>
              <a:ext cx="1037690" cy="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cxnSpLocks/>
            </p:cNvCxnSpPr>
            <p:nvPr/>
          </p:nvCxnSpPr>
          <p:spPr bwMode="auto">
            <a:xfrm>
              <a:off x="5245289" y="4725273"/>
              <a:ext cx="68502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cxnSpLocks/>
            </p:cNvCxnSpPr>
            <p:nvPr/>
          </p:nvCxnSpPr>
          <p:spPr bwMode="auto">
            <a:xfrm>
              <a:off x="5962482" y="4146036"/>
              <a:ext cx="60291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cxnSpLocks/>
            </p:cNvCxnSpPr>
            <p:nvPr/>
          </p:nvCxnSpPr>
          <p:spPr bwMode="auto">
            <a:xfrm>
              <a:off x="6716251" y="4180911"/>
              <a:ext cx="72696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cxnSpLocks/>
            </p:cNvCxnSpPr>
            <p:nvPr/>
          </p:nvCxnSpPr>
          <p:spPr bwMode="auto">
            <a:xfrm>
              <a:off x="7527018" y="4617772"/>
              <a:ext cx="277949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cxnSpLocks/>
            </p:cNvCxnSpPr>
            <p:nvPr/>
          </p:nvCxnSpPr>
          <p:spPr bwMode="auto">
            <a:xfrm>
              <a:off x="7833530" y="4708696"/>
              <a:ext cx="80049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981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52132</TotalTime>
  <Words>2192</Words>
  <Application>Microsoft Office PowerPoint</Application>
  <PresentationFormat>On-screen Show (4:3)</PresentationFormat>
  <Paragraphs>294</Paragraphs>
  <Slides>31</Slides>
  <Notes>20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Mountain Top</vt:lpstr>
      <vt:lpstr>PowerPoint Presentation</vt:lpstr>
      <vt:lpstr>PowerPoint Presentation</vt:lpstr>
      <vt:lpstr>Raw F0 and Intensity</vt:lpstr>
      <vt:lpstr>Raw F0</vt:lpstr>
      <vt:lpstr>F0 Contours</vt:lpstr>
      <vt:lpstr>Smoothed F0 Contours</vt:lpstr>
      <vt:lpstr>Smoothed F0 Contours</vt:lpstr>
      <vt:lpstr>PowerPoint Presentation</vt:lpstr>
      <vt:lpstr>Average Pitch Levels</vt:lpstr>
      <vt:lpstr>Average Pitch Levels</vt:lpstr>
      <vt:lpstr>Pitch Turning Points</vt:lpstr>
      <vt:lpstr>Two Strategies</vt:lpstr>
      <vt:lpstr>Tadpole Notation</vt:lpstr>
      <vt:lpstr>Tadpole Notation</vt:lpstr>
      <vt:lpstr>PowerPoint Presentation</vt:lpstr>
      <vt:lpstr>PowerPoint Presentation</vt:lpstr>
      <vt:lpstr>Cautions</vt:lpstr>
      <vt:lpstr>Contents </vt:lpstr>
      <vt:lpstr>Contents </vt:lpstr>
      <vt:lpstr>PowerPoint Presentation</vt:lpstr>
      <vt:lpstr>ToBI</vt:lpstr>
      <vt:lpstr>What do People Perceive?</vt:lpstr>
      <vt:lpstr>Intonational Phonology: ToBI and English</vt:lpstr>
      <vt:lpstr>Break Indices</vt:lpstr>
      <vt:lpstr>ToBI Tonal Components</vt:lpstr>
      <vt:lpstr>ToBI Pitch Accents</vt:lpstr>
      <vt:lpstr>Phrase Accents &amp; Boundary Tones</vt:lpstr>
      <vt:lpstr>ToBI Impacts</vt:lpstr>
      <vt:lpstr>Beyond ToBI</vt:lpstr>
      <vt:lpstr>Prosodic Labeling Exercise</vt:lpstr>
      <vt:lpstr>Prosodic Labeling Exercise</vt:lpstr>
    </vt:vector>
  </TitlesOfParts>
  <Company>Univ. of Tokyo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Systems Group</dc:title>
  <dc:creator>Sanpo Lab</dc:creator>
  <cp:lastModifiedBy>Ward, Nigel G.</cp:lastModifiedBy>
  <cp:revision>3784</cp:revision>
  <cp:lastPrinted>2022-07-29T16:51:21Z</cp:lastPrinted>
  <dcterms:created xsi:type="dcterms:W3CDTF">2002-10-17T07:23:49Z</dcterms:created>
  <dcterms:modified xsi:type="dcterms:W3CDTF">2022-10-04T01:52:24Z</dcterms:modified>
</cp:coreProperties>
</file>