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1053" r:id="rId2"/>
    <p:sldId id="2150" r:id="rId3"/>
    <p:sldId id="2169" r:id="rId4"/>
    <p:sldId id="946" r:id="rId5"/>
    <p:sldId id="2163" r:id="rId6"/>
    <p:sldId id="2158" r:id="rId7"/>
    <p:sldId id="2165" r:id="rId8"/>
    <p:sldId id="2160" r:id="rId9"/>
    <p:sldId id="2167" r:id="rId10"/>
    <p:sldId id="2166" r:id="rId11"/>
    <p:sldId id="2168" r:id="rId12"/>
    <p:sldId id="2157" r:id="rId13"/>
    <p:sldId id="2142" r:id="rId14"/>
    <p:sldId id="1088" r:id="rId15"/>
    <p:sldId id="1114" r:id="rId16"/>
    <p:sldId id="1115" r:id="rId17"/>
    <p:sldId id="1116" r:id="rId18"/>
    <p:sldId id="1101" r:id="rId19"/>
    <p:sldId id="2164" r:id="rId20"/>
    <p:sldId id="2162" r:id="rId21"/>
    <p:sldId id="2161" r:id="rId22"/>
    <p:sldId id="2090" r:id="rId23"/>
    <p:sldId id="2148" r:id="rId24"/>
    <p:sldId id="2131" r:id="rId25"/>
    <p:sldId id="2156" r:id="rId26"/>
    <p:sldId id="2133" r:id="rId27"/>
  </p:sldIdLst>
  <p:sldSz cx="9144000" cy="6858000" type="screen4x3"/>
  <p:notesSz cx="6858000" cy="92392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rd, Nigel G." initials="WNG" lastIdx="1" clrIdx="0">
    <p:extLst>
      <p:ext uri="{19B8F6BF-5375-455C-9EA6-DF929625EA0E}">
        <p15:presenceInfo xmlns:p15="http://schemas.microsoft.com/office/powerpoint/2012/main" userId="Ward, Nigel G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89D"/>
    <a:srgbClr val="1382F1"/>
    <a:srgbClr val="003297"/>
    <a:srgbClr val="FFFF23"/>
    <a:srgbClr val="FFFF84"/>
    <a:srgbClr val="E75543"/>
    <a:srgbClr val="D9D9D9"/>
    <a:srgbClr val="003090"/>
    <a:srgbClr val="85CA3A"/>
    <a:srgbClr val="C9E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70035" autoAdjust="0"/>
  </p:normalViewPr>
  <p:slideViewPr>
    <p:cSldViewPr snapToGrid="0">
      <p:cViewPr>
        <p:scale>
          <a:sx n="67" d="100"/>
          <a:sy n="67" d="100"/>
        </p:scale>
        <p:origin x="1128" y="264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6" d="100"/>
        <a:sy n="126" d="100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notesViewPr>
    <p:cSldViewPr snapToGrid="0">
      <p:cViewPr varScale="1">
        <p:scale>
          <a:sx n="68" d="100"/>
          <a:sy n="68" d="100"/>
        </p:scale>
        <p:origin x="2838" y="78"/>
      </p:cViewPr>
      <p:guideLst>
        <p:guide orient="horz" pos="291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3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3" y="8777288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933D1E-80BE-444B-94DB-FA0AC1C459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2496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6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r">
              <a:defRPr sz="1200"/>
            </a:lvl1pPr>
          </a:lstStyle>
          <a:p>
            <a:fld id="{FB4605E5-09BA-467E-8D5F-790F7A9DC9D7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3738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42" tIns="45123" rIns="90242" bIns="451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88646"/>
            <a:ext cx="5486400" cy="4157663"/>
          </a:xfrm>
          <a:prstGeom prst="rect">
            <a:avLst/>
          </a:prstGeom>
        </p:spPr>
        <p:txBody>
          <a:bodyPr vert="horz" lIns="90242" tIns="45123" rIns="90242" bIns="451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4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6" y="8775684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r">
              <a:defRPr sz="1200"/>
            </a:lvl1pPr>
          </a:lstStyle>
          <a:p>
            <a:fld id="{29BDAC53-7A3B-4047-838F-AC2D1EB755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6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/>
              <a:t>Welcome to Lecture 14 of our series on prosody.</a:t>
            </a:r>
            <a:r>
              <a:rPr lang="en-US" baseline="0" dirty="0"/>
              <a:t> </a:t>
            </a:r>
          </a:p>
          <a:p>
            <a:r>
              <a:rPr lang="en-US"/>
              <a:t>In previous lectures, we </a:t>
            </a:r>
            <a:r>
              <a:rPr lang="en-US" dirty="0"/>
              <a:t>explained many things known about how prosody functions.</a:t>
            </a:r>
          </a:p>
          <a:p>
            <a:r>
              <a:rPr lang="en-US" dirty="0"/>
              <a:t>Maybe you believed us, but</a:t>
            </a:r>
            <a:r>
              <a:rPr lang="en-US" baseline="0" dirty="0"/>
              <a:t> suppose you want to check things for yourself.   [next]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95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… meaningful</a:t>
            </a:r>
            <a:r>
              <a:rPr lang="en-US" baseline="0" dirty="0"/>
              <a:t> features, that have value for some specific language.  </a:t>
            </a:r>
          </a:p>
          <a:p>
            <a:r>
              <a:rPr lang="en-US" baseline="0" dirty="0"/>
              <a:t>For example, Tone 3 in Mandarin, or the L*+H late-peak pattern in English. </a:t>
            </a:r>
          </a:p>
          <a:p>
            <a:r>
              <a:rPr lang="en-US" baseline="0" dirty="0"/>
              <a:t>That won’t be our focus here, but we will cover [next]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57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Several</a:t>
            </a:r>
            <a:r>
              <a:rPr lang="en-US" baseline="0" dirty="0"/>
              <a:t> ways to get insights from features. </a:t>
            </a:r>
          </a:p>
          <a:p>
            <a:r>
              <a:rPr lang="en-US" dirty="0"/>
              <a:t>Visualizations…</a:t>
            </a:r>
          </a:p>
          <a:p>
            <a:r>
              <a:rPr lang="en-US" dirty="0"/>
              <a:t>Statistics …</a:t>
            </a:r>
          </a:p>
          <a:p>
            <a:r>
              <a:rPr lang="en-US" dirty="0"/>
              <a:t>Modeling e.g. a predictive model.    Especially Machine Learning. </a:t>
            </a:r>
          </a:p>
          <a:p>
            <a:r>
              <a:rPr lang="en-US" dirty="0"/>
              <a:t>A system for some application.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039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One theme of these lectures will be common pitfalls.</a:t>
            </a:r>
          </a:p>
          <a:p>
            <a:endParaRPr lang="en-US"/>
          </a:p>
          <a:p>
            <a:r>
              <a:rPr lang="en-US"/>
              <a:t>There are many good choices in how to approach prosody, </a:t>
            </a:r>
          </a:p>
          <a:p>
            <a:r>
              <a:rPr lang="en-US"/>
              <a:t>but many of them have similar risks.  </a:t>
            </a:r>
          </a:p>
          <a:p>
            <a:r>
              <a:rPr lang="en-US"/>
              <a:t>We’ll see some things that many naïve people have tried, including me, and how those choices have caused problems.   </a:t>
            </a:r>
          </a:p>
          <a:p>
            <a:endParaRPr lang="en-US"/>
          </a:p>
          <a:p>
            <a:r>
              <a:rPr lang="en-US"/>
              <a:t>For example, pitch range ….</a:t>
            </a:r>
          </a:p>
          <a:p>
            <a:r>
              <a:rPr lang="en-US"/>
              <a:t> false negative results are very common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30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also two big conceptual pitfalls</a:t>
            </a:r>
            <a:r>
              <a:rPr lang="en-US" baseline="0" dirty="0"/>
              <a:t>.  </a:t>
            </a:r>
          </a:p>
          <a:p>
            <a:r>
              <a:rPr lang="en-US" dirty="0"/>
              <a:t>Here are some of the perceptual features we talked about earlier.</a:t>
            </a:r>
            <a:r>
              <a:rPr lang="en-US" baseline="0" dirty="0"/>
              <a:t> </a:t>
            </a:r>
          </a:p>
          <a:p>
            <a:r>
              <a:rPr lang="en-US" baseline="0" dirty="0"/>
              <a:t>Now, ideally we’d have a good computable feature for each [click],</a:t>
            </a:r>
          </a:p>
          <a:p>
            <a:r>
              <a:rPr lang="en-US" baseline="0" dirty="0"/>
              <a:t>And for some we almost do [click].  Still, there’s a deep, dark forest.  [click] </a:t>
            </a:r>
          </a:p>
          <a:p>
            <a:r>
              <a:rPr lang="en-US" baseline="0" dirty="0"/>
              <a:t>Others have weakly correlating factors [click]. Even more distant. </a:t>
            </a:r>
          </a:p>
          <a:p>
            <a:r>
              <a:rPr lang="en-US" baseline="0" dirty="0"/>
              <a:t>There are also are other computational factors that don’t correspond well to any specific percept,</a:t>
            </a:r>
          </a:p>
          <a:p>
            <a:r>
              <a:rPr lang="en-US" baseline="0" dirty="0"/>
              <a:t>but are still useful.  [click] </a:t>
            </a:r>
          </a:p>
          <a:p>
            <a:r>
              <a:rPr lang="en-US" baseline="0" dirty="0"/>
              <a:t>So that big deep dark forest is always something to keep in mind. </a:t>
            </a:r>
          </a:p>
          <a:p>
            <a:r>
              <a:rPr lang="en-US" baseline="0" dirty="0"/>
              <a:t>Now</a:t>
            </a:r>
            <a:r>
              <a:rPr lang="en-US" baseline="0"/>
              <a:t>, things are getting better, and computationalists are likely  to producece </a:t>
            </a:r>
            <a:r>
              <a:rPr lang="en-US" baseline="0" dirty="0"/>
              <a:t>better features for </a:t>
            </a:r>
            <a:r>
              <a:rPr lang="en-US" baseline="0"/>
              <a:t>creaky voice, breathy voice, and so on, but there will always be a gap we need to be aware of [click]  . The second pitfall [next] </a:t>
            </a:r>
            <a:endParaRPr lang="en-US" baseline="0" dirty="0"/>
          </a:p>
          <a:p>
            <a:endParaRPr lang="en-US" baseline="0" dirty="0"/>
          </a:p>
          <a:p>
            <a:r>
              <a:rPr lang="en-US" dirty="0"/>
              <a:t> </a:t>
            </a:r>
          </a:p>
          <a:p>
            <a:r>
              <a:rPr lang="en-US" dirty="0"/>
              <a:t>[[NB: spectral tilt correlates with perceptions of prominence.  </a:t>
            </a:r>
          </a:p>
          <a:p>
            <a:r>
              <a:rPr lang="en-US" dirty="0"/>
              <a:t>Increased subglottal pressure leads to increased energy in higher frequencies. ]]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542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Arises because percepts </a:t>
            </a:r>
            <a:r>
              <a:rPr lang="en-US" dirty="0"/>
              <a:t>are tricky things.</a:t>
            </a:r>
            <a:r>
              <a:rPr lang="en-US" baseline="0" dirty="0"/>
              <a:t> </a:t>
            </a:r>
          </a:p>
          <a:p>
            <a:r>
              <a:rPr lang="en-US" baseline="0" dirty="0"/>
              <a:t>When I was young and foolish, </a:t>
            </a:r>
            <a:r>
              <a:rPr lang="en-US" dirty="0"/>
              <a:t>I just wanted someone to tell me </a:t>
            </a:r>
            <a:r>
              <a:rPr lang="en-US" baseline="0" dirty="0"/>
              <a:t>the exact set of prosodic percepts … </a:t>
            </a:r>
            <a:r>
              <a:rPr lang="en-US" dirty="0"/>
              <a:t> [click] </a:t>
            </a:r>
          </a:p>
          <a:p>
            <a:r>
              <a:rPr lang="en-US" dirty="0"/>
              <a:t>All</a:t>
            </a:r>
            <a:r>
              <a:rPr lang="en-US" baseline="0" dirty="0"/>
              <a:t> the things that brains pull out of the </a:t>
            </a:r>
            <a:r>
              <a:rPr lang="en-US" baseline="0"/>
              <a:t>speech signal.  That would be great.  </a:t>
            </a:r>
          </a:p>
          <a:p>
            <a:r>
              <a:rPr lang="en-US"/>
              <a:t>Then </a:t>
            </a:r>
            <a:r>
              <a:rPr lang="en-US" dirty="0"/>
              <a:t>people could study the mapping</a:t>
            </a:r>
            <a:r>
              <a:rPr lang="en-US" baseline="0" dirty="0"/>
              <a:t> from percepts to meaning [next]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850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 Interpretation alone [click</a:t>
            </a:r>
            <a:r>
              <a:rPr lang="en-US" baseline="0" dirty="0"/>
              <a:t>], without worrying about perception. </a:t>
            </a:r>
          </a:p>
          <a:p>
            <a:r>
              <a:rPr lang="en-US" baseline="0" dirty="0"/>
              <a:t>And the only people who’d have to work on perception [next]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55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would be the psycho-acoustic researchers, and the signal processing </a:t>
            </a:r>
            <a:r>
              <a:rPr lang="en-US" dirty="0"/>
              <a:t>engi</a:t>
            </a:r>
            <a:r>
              <a:rPr lang="en-US" baseline="0" dirty="0"/>
              <a:t>neers, who could model perception [click] without having to worry about interpretation.</a:t>
            </a:r>
          </a:p>
          <a:p>
            <a:endParaRPr lang="en-US" baseline="0" dirty="0"/>
          </a:p>
          <a:p>
            <a:r>
              <a:rPr lang="en-US" baseline="0" dirty="0"/>
              <a:t>And, while we’re fantasizing [next] </a:t>
            </a:r>
          </a:p>
          <a:p>
            <a:endParaRPr lang="en-US" baseline="0" dirty="0"/>
          </a:p>
          <a:p>
            <a:r>
              <a:rPr lang="en-US" baseline="0" dirty="0"/>
              <a:t>((We want to know, given a signal, what’s the representation?  That is, what do people actually perceive for each input.  </a:t>
            </a:r>
          </a:p>
          <a:p>
            <a:r>
              <a:rPr lang="en-US" baseline="0" dirty="0"/>
              <a:t>For example, given an F0 value, what’s the corresponding pitch value?))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782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Maybe we could discover those percepts by studying the brain, [click] with imaging, or with electrodes.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Yet so far neuroscience and psychoacoustics haven’t done this for us.  They likely never will.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The pitfall is believing that percepts are real and solid and objective.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Instead it really seems that what people perceive, depends on what task they’re trying to perform.  </a:t>
            </a:r>
          </a:p>
          <a:p>
            <a:r>
              <a:rPr lang="en-US" baseline="0" dirty="0"/>
              <a:t>So, the thing to remember is that, the features we use are built on shaky foundations. [click]</a:t>
            </a:r>
          </a:p>
          <a:p>
            <a:r>
              <a:rPr lang="en-US" baseline="0" dirty="0"/>
              <a:t>But still, they’re useful, if used carefully.  </a:t>
            </a:r>
          </a:p>
          <a:p>
            <a:endParaRPr lang="en-US" baseline="0" dirty="0"/>
          </a:p>
          <a:p>
            <a:r>
              <a:rPr lang="en-US" baseline="0" dirty="0"/>
              <a:t>((We want to know, given a signal, what’s the representation?  That is, what do people actually perceive for each input.  </a:t>
            </a:r>
          </a:p>
          <a:p>
            <a:r>
              <a:rPr lang="en-US" baseline="0" dirty="0"/>
              <a:t>For example, given an F0 value, what’s the corresponding pitch value?))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040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Okay, that wraps up our overview.</a:t>
            </a:r>
          </a:p>
          <a:p>
            <a:r>
              <a:rPr lang="en-US" dirty="0"/>
              <a:t>In the next lectures we’ll work our way through the various feature-computation processes,</a:t>
            </a:r>
          </a:p>
          <a:p>
            <a:r>
              <a:rPr lang="en-US" dirty="0"/>
              <a:t>starting </a:t>
            </a:r>
            <a:r>
              <a:rPr lang="en-US"/>
              <a:t>with frame-level feature:</a:t>
            </a:r>
            <a:r>
              <a:rPr lang="en-US" baseline="0"/>
              <a:t> F0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319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Specifically, we’ll cover</a:t>
            </a:r>
            <a:r>
              <a:rPr lang="en-US" baseline="0" dirty="0"/>
              <a:t> the things you need to know, in order to </a:t>
            </a:r>
            <a:r>
              <a:rPr lang="en-US" dirty="0"/>
              <a:t>effectively</a:t>
            </a:r>
            <a:r>
              <a:rPr lang="en-US" baseline="0" dirty="0"/>
              <a:t> use p</a:t>
            </a:r>
            <a:r>
              <a:rPr lang="en-US" dirty="0"/>
              <a:t>itch trackers</a:t>
            </a:r>
            <a:r>
              <a:rPr lang="en-US"/>
              <a:t>.</a:t>
            </a:r>
            <a:r>
              <a:rPr lang="en-US" baseline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4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There are many strategies for this, but all involve features.</a:t>
            </a:r>
          </a:p>
          <a:p>
            <a:r>
              <a:rPr lang="en-US" baseline="0" dirty="0"/>
              <a:t>Or maybe you want to </a:t>
            </a:r>
            <a:r>
              <a:rPr lang="en-US" baseline="0"/>
              <a:t>investigate some aspect of prosody yourself.  </a:t>
            </a:r>
            <a:endParaRPr lang="en-US" baseline="0" dirty="0"/>
          </a:p>
          <a:p>
            <a:r>
              <a:rPr lang="en-US" baseline="0" dirty="0"/>
              <a:t>You will need to use features.  Or maybe build a model, or a system.</a:t>
            </a:r>
            <a:endParaRPr lang="en-US" dirty="0"/>
          </a:p>
          <a:p>
            <a:r>
              <a:rPr lang="en-US" dirty="0"/>
              <a:t>In every case, working with prosody, is usually a process of going from a speech signal, </a:t>
            </a:r>
          </a:p>
          <a:p>
            <a:r>
              <a:rPr lang="en-US" dirty="0"/>
              <a:t>--- or a million speech signals --- </a:t>
            </a:r>
          </a:p>
          <a:p>
            <a:r>
              <a:rPr lang="en-US" dirty="0"/>
              <a:t>To some ultimate insight, or verified fact, or a model, or a system. </a:t>
            </a:r>
          </a:p>
          <a:p>
            <a:r>
              <a:rPr lang="en-US" dirty="0"/>
              <a:t>Whether you </a:t>
            </a:r>
            <a:r>
              <a:rPr lang="en-US"/>
              <a:t>use pure </a:t>
            </a:r>
            <a:r>
              <a:rPr lang="en-US" dirty="0"/>
              <a:t>human observation, </a:t>
            </a:r>
            <a:r>
              <a:rPr lang="en-US"/>
              <a:t>or pure</a:t>
            </a:r>
            <a:r>
              <a:rPr lang="en-US" baseline="0"/>
              <a:t> black box </a:t>
            </a:r>
            <a:r>
              <a:rPr lang="en-US" baseline="0" dirty="0"/>
              <a:t>modeling, or any </a:t>
            </a:r>
            <a:r>
              <a:rPr lang="en-US" baseline="0"/>
              <a:t>other method,</a:t>
            </a:r>
            <a:endParaRPr lang="en-US" baseline="0" dirty="0"/>
          </a:p>
          <a:p>
            <a:r>
              <a:rPr lang="en-US" baseline="0"/>
              <a:t>you </a:t>
            </a:r>
            <a:r>
              <a:rPr lang="en-US" baseline="0" dirty="0"/>
              <a:t>probably need features.   A </a:t>
            </a:r>
            <a:r>
              <a:rPr lang="en-US" dirty="0"/>
              <a:t>“feature” is just</a:t>
            </a:r>
            <a:r>
              <a:rPr lang="en-US" baseline="0" dirty="0"/>
              <a:t> a </a:t>
            </a:r>
            <a:r>
              <a:rPr lang="en-US" dirty="0"/>
              <a:t>measurement</a:t>
            </a:r>
            <a:r>
              <a:rPr lang="en-US" baseline="0" dirty="0"/>
              <a:t> done to </a:t>
            </a:r>
            <a:r>
              <a:rPr lang="en-US" dirty="0"/>
              <a:t>support some downstream use. </a:t>
            </a:r>
          </a:p>
          <a:p>
            <a:r>
              <a:rPr lang="en-US" dirty="0"/>
              <a:t>There are many possible features [click].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051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will have three lectures on features …</a:t>
            </a:r>
          </a:p>
          <a:p>
            <a:endParaRPr lang="en-US"/>
          </a:p>
          <a:p>
            <a:r>
              <a:rPr lang="en-US"/>
              <a:t>.. and Lecture 15 will also overview some top-level choices for those modeling prosody using machine-learning techniques.</a:t>
            </a:r>
          </a:p>
          <a:p>
            <a:endParaRPr lang="en-US"/>
          </a:p>
          <a:p>
            <a:r>
              <a:rPr lang="en-US"/>
              <a:t>This lecture [click] …</a:t>
            </a:r>
          </a:p>
          <a:p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Okay, let’s start with F0-pitch. [next]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542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feature is just a measurement, of some aspect of the prosody of some speech signal.</a:t>
            </a:r>
          </a:p>
          <a:p>
            <a:r>
              <a:rPr lang="en-US"/>
              <a:t>There are many reasons to use features.</a:t>
            </a:r>
          </a:p>
          <a:p>
            <a:r>
              <a:rPr lang="en-US"/>
              <a:t>- Perception.  As we saw in the last lecture, audio memory is fleeting.  If we put a number on it, we can pin it down.  All the visualizations in the last lecture were generated based on the output of some feature detector. </a:t>
            </a:r>
          </a:p>
          <a:p>
            <a:pPr marL="171450" indent="-171450">
              <a:buFontTx/>
              <a:buChar char="-"/>
            </a:pPr>
            <a:r>
              <a:rPr lang="en-US"/>
              <a:t>Statistical Analyzes.  In experiments….  Testing hypothesise….  Trying to show that some aspect of meaning X is related to prosodic aspect Y…  The tendency today is to collect extra data, and use sophisticated statistical models. </a:t>
            </a:r>
          </a:p>
          <a:p>
            <a:pPr marL="0" indent="0">
              <a:buFontTx/>
              <a:buNone/>
            </a:pPr>
            <a:r>
              <a:rPr lang="en-US"/>
              <a:t>   But if you know what you’re doing with the features, you can get more power from your data. </a:t>
            </a:r>
          </a:p>
          <a:p>
            <a:pPr marL="171450" indent="-171450">
              <a:buFontTx/>
              <a:buChar char="-"/>
            </a:pPr>
            <a:r>
              <a:rPr lang="en-US"/>
              <a:t>Similarly for those trying to build models, for example, predictive models that explain something.</a:t>
            </a:r>
          </a:p>
          <a:p>
            <a:pPr marL="171450" indent="-171450">
              <a:buFontTx/>
              <a:buChar char="-"/>
            </a:pPr>
            <a:r>
              <a:rPr lang="en-US"/>
              <a:t>And also for applications: using appropriate features, and using them properly, can simplify your model and your data requirements.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10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/>
              <a:t>Now maybe you don’t care.  Maybe you can control everything in your data, by studying only one person, saying only two things, and sayin both 1000 times, recorded in a broadcast studio.  Then you may want to skip ahead 5 lectures.   [dramatic pause] </a:t>
            </a:r>
          </a:p>
          <a:p>
            <a:pPr marL="0" indent="0">
              <a:buFontTx/>
              <a:buNone/>
            </a:pPr>
            <a:r>
              <a:rPr lang="en-US"/>
              <a:t>Okay? You’re still here.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4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introduced</a:t>
            </a:r>
            <a:r>
              <a:rPr lang="en-US" baseline="0" dirty="0"/>
              <a:t> a few in previous lectures [next]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122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Here’s our slide back from Lecture 9.</a:t>
            </a:r>
          </a:p>
          <a:p>
            <a:r>
              <a:rPr lang="en-US" baseline="0"/>
              <a:t>Going forward, we’ll broaden </a:t>
            </a:r>
            <a:r>
              <a:rPr lang="en-US" baseline="0" dirty="0"/>
              <a:t>our view, in two ways. </a:t>
            </a:r>
          </a:p>
          <a:p>
            <a:r>
              <a:rPr lang="en-US" baseline="0" dirty="0"/>
              <a:t>First, we move from perceptual features to discuss *computed* features.  [click]  </a:t>
            </a:r>
          </a:p>
          <a:p>
            <a:r>
              <a:rPr lang="en-US" baseline="0" dirty="0"/>
              <a:t>Second, beyond the basic, low-level features, we’ll overview the “thousands of derived features”. [click]  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D538B5-ABD2-4748-AA58-1416D5A1FD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32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this is about how to compute features.  </a:t>
            </a:r>
          </a:p>
          <a:p>
            <a:r>
              <a:rPr lang="en-US" dirty="0"/>
              <a:t>And how to understand them.  They really aren’t just</a:t>
            </a:r>
            <a:r>
              <a:rPr lang="en-US" baseline="0" dirty="0"/>
              <a:t> an undifferentiated mass </a:t>
            </a:r>
            <a:r>
              <a:rPr lang="en-US" dirty="0"/>
              <a:t> [click]</a:t>
            </a:r>
          </a:p>
          <a:p>
            <a:r>
              <a:rPr lang="en-US" dirty="0"/>
              <a:t>but rather, they come in some basic categories [next]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41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particular, features are typically computed in stages, and these stages will serve to organize our discussion.</a:t>
            </a:r>
          </a:p>
          <a:p>
            <a:r>
              <a:rPr lang="en-US"/>
              <a:t>[explain]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35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Acoustic.</a:t>
            </a:r>
            <a:r>
              <a:rPr lang="en-US" baseline="0" dirty="0"/>
              <a:t> </a:t>
            </a:r>
          </a:p>
          <a:p>
            <a:r>
              <a:rPr lang="en-US" baseline="0" dirty="0"/>
              <a:t>Every 10 </a:t>
            </a:r>
            <a:r>
              <a:rPr lang="en-US" baseline="0" dirty="0" err="1"/>
              <a:t>ms.</a:t>
            </a:r>
            <a:r>
              <a:rPr lang="en-US" baseline="0" dirty="0"/>
              <a:t>  Small slices.  Not perceivable.</a:t>
            </a:r>
            <a:endParaRPr lang="en-US" dirty="0"/>
          </a:p>
          <a:p>
            <a:r>
              <a:rPr lang="en-US" dirty="0"/>
              <a:t>Directly represent articulatory processes (ideally)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58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651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Examples: average pitch height over </a:t>
            </a:r>
            <a:r>
              <a:rPr lang="en-US"/>
              <a:t>a word.</a:t>
            </a:r>
            <a:r>
              <a:rPr lang="en-US" baseline="0"/>
              <a:t> </a:t>
            </a:r>
          </a:p>
          <a:p>
            <a:r>
              <a:rPr lang="en-US"/>
              <a:t>Getting </a:t>
            </a:r>
            <a:r>
              <a:rPr lang="en-US" dirty="0"/>
              <a:t>perceptual.</a:t>
            </a: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1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163E5B-82AC-4787-8415-FF8699C5043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2B880-C0BB-44C1-8AC9-C51D04CF0B1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49918-BC7F-40D9-B22C-9B0F7F46F2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C2852-C21C-48FF-9C48-C01BA854C3FA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52627-1FD7-48DC-86B7-26D5D43A9FB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8DB14-8A3B-429B-8D6E-A3AEE008E29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1ADF1-CA16-4DE1-8D9D-033EB25882D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52331-BE03-47D8-BAD0-F6BC65B8D60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7B694-A21E-413D-8924-E0177E7DDE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FA49D-4BB6-4723-AE15-752136DEE38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ABE7A-140D-4652-9E1D-56A5B212939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5E2AF24-5323-4747-B67F-38D0FF57F09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012" y="360010"/>
            <a:ext cx="8407142" cy="190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5400" b="1" dirty="0"/>
              <a:t>Prosody </a:t>
            </a:r>
          </a:p>
          <a:p>
            <a:pPr>
              <a:lnSpc>
                <a:spcPct val="140000"/>
              </a:lnSpc>
            </a:pPr>
            <a:r>
              <a:rPr lang="en-US" sz="3400" b="1"/>
              <a:t>Lecture 14: Introduction to Features</a:t>
            </a:r>
            <a:endParaRPr lang="en-US" sz="3400" b="1" dirty="0"/>
          </a:p>
        </p:txBody>
      </p:sp>
      <p:sp>
        <p:nvSpPr>
          <p:cNvPr id="3" name="Rectangle 2"/>
          <p:cNvSpPr/>
          <p:nvPr/>
        </p:nvSpPr>
        <p:spPr>
          <a:xfrm>
            <a:off x="561012" y="4402552"/>
            <a:ext cx="5295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Tutorial presented at ACL 2021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61012" y="2645193"/>
            <a:ext cx="5173560" cy="1114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Nigel G. Ward</a:t>
            </a:r>
            <a:r>
              <a:rPr lang="en-US" dirty="0"/>
              <a:t>, University of Texas at El Paso</a:t>
            </a:r>
          </a:p>
          <a:p>
            <a:pPr>
              <a:lnSpc>
                <a:spcPct val="200000"/>
              </a:lnSpc>
            </a:pPr>
            <a:r>
              <a:rPr lang="en-US" b="1" dirty="0"/>
              <a:t>Gina-Anne </a:t>
            </a:r>
            <a:r>
              <a:rPr lang="en-US" b="1" dirty="0" err="1"/>
              <a:t>Levow</a:t>
            </a:r>
            <a:r>
              <a:rPr lang="en-US" dirty="0"/>
              <a:t>, University of Washington  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2AF9EC5A-B427-4A2A-BBEA-96A203DE6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710" y="2961189"/>
            <a:ext cx="2587765" cy="86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University of Texas at El Paso - UTEP">
            <a:extLst>
              <a:ext uri="{FF2B5EF4-FFF2-40B4-BE49-F238E27FC236}">
                <a16:creationId xmlns:a16="http://schemas.microsoft.com/office/drawing/2014/main" id="{3AFF0749-B2A5-44EB-A417-5B7910A29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345" y="2961189"/>
            <a:ext cx="1044731" cy="79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24776" t="26124" r="37015" b="39263"/>
          <a:stretch/>
        </p:blipFill>
        <p:spPr>
          <a:xfrm>
            <a:off x="638679" y="5105831"/>
            <a:ext cx="3493827" cy="736979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B51CA414-D432-D614-01D0-8B44C4F82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bg2">
                <a:lumMod val="10000"/>
                <a:lumOff val="9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644" y="5066669"/>
            <a:ext cx="2202710" cy="77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00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 flipV="1">
            <a:off x="7326718" y="1753760"/>
            <a:ext cx="0" cy="64756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91B8795B-1243-193B-AA3E-F587249CB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1421964" y="3309076"/>
            <a:ext cx="5422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FB75485-3BD7-7BAB-788D-171EAFB96651}"/>
              </a:ext>
            </a:extLst>
          </p:cNvPr>
          <p:cNvCxnSpPr>
            <a:cxnSpLocks/>
          </p:cNvCxnSpPr>
          <p:nvPr/>
        </p:nvCxnSpPr>
        <p:spPr bwMode="auto">
          <a:xfrm>
            <a:off x="2136575" y="3309076"/>
            <a:ext cx="32915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9DAA923-911E-3B42-3565-B57190128957}"/>
              </a:ext>
            </a:extLst>
          </p:cNvPr>
          <p:cNvCxnSpPr>
            <a:cxnSpLocks/>
          </p:cNvCxnSpPr>
          <p:nvPr/>
        </p:nvCxnSpPr>
        <p:spPr bwMode="auto">
          <a:xfrm flipV="1">
            <a:off x="5020552" y="2724279"/>
            <a:ext cx="1813643" cy="201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AB05B3-1BA7-9622-E112-22F1C56949A4}"/>
              </a:ext>
            </a:extLst>
          </p:cNvPr>
          <p:cNvSpPr txBox="1"/>
          <p:nvPr/>
        </p:nvSpPr>
        <p:spPr>
          <a:xfrm>
            <a:off x="898431" y="4437218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frame-level features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A1C17B8-68B5-670E-A7BE-F304A57EFB92}"/>
              </a:ext>
            </a:extLst>
          </p:cNvPr>
          <p:cNvCxnSpPr>
            <a:cxnSpLocks/>
          </p:cNvCxnSpPr>
          <p:nvPr/>
        </p:nvCxnSpPr>
        <p:spPr bwMode="auto">
          <a:xfrm>
            <a:off x="2607485" y="4612472"/>
            <a:ext cx="55166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347BCD8B-0F31-9F30-8E3C-5FFFAAF1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/>
              <a:t>Lectures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1C00BEB-98FC-53B0-1767-1CF1DB852E9E}"/>
              </a:ext>
            </a:extLst>
          </p:cNvPr>
          <p:cNvSpPr/>
          <p:nvPr/>
        </p:nvSpPr>
        <p:spPr bwMode="auto">
          <a:xfrm>
            <a:off x="2054789" y="2405960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F77A30-05B4-E851-68ED-624071065957}"/>
              </a:ext>
            </a:extLst>
          </p:cNvPr>
          <p:cNvSpPr/>
          <p:nvPr/>
        </p:nvSpPr>
        <p:spPr bwMode="auto">
          <a:xfrm>
            <a:off x="3159153" y="4405886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16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C17D75B-D07A-F608-48A5-6E22E72583AF}"/>
              </a:ext>
            </a:extLst>
          </p:cNvPr>
          <p:cNvSpPr txBox="1"/>
          <p:nvPr/>
        </p:nvSpPr>
        <p:spPr>
          <a:xfrm>
            <a:off x="4190603" y="47053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normalized features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7E10629-05E4-2DED-1467-F79F8E7B5273}"/>
              </a:ext>
            </a:extLst>
          </p:cNvPr>
          <p:cNvSpPr/>
          <p:nvPr/>
        </p:nvSpPr>
        <p:spPr bwMode="auto">
          <a:xfrm>
            <a:off x="4071428" y="2401321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5142133" y="1827913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mid-level features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9566B8-6BC6-0F7C-E7FF-E0DED9D8D73F}"/>
              </a:ext>
            </a:extLst>
          </p:cNvPr>
          <p:cNvSpPr/>
          <p:nvPr/>
        </p:nvSpPr>
        <p:spPr bwMode="auto">
          <a:xfrm>
            <a:off x="6834195" y="2420857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62E187-55A0-F917-AA39-43DC34C7C2FD}"/>
              </a:ext>
            </a:extLst>
          </p:cNvPr>
          <p:cNvSpPr txBox="1"/>
          <p:nvPr/>
        </p:nvSpPr>
        <p:spPr>
          <a:xfrm>
            <a:off x="7387099" y="4350667"/>
            <a:ext cx="124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insight, </a:t>
            </a:r>
          </a:p>
          <a:p>
            <a:r>
              <a:rPr lang="en-US" sz="2400"/>
              <a:t>model,</a:t>
            </a:r>
          </a:p>
          <a:p>
            <a:r>
              <a:rPr lang="en-US" sz="2400"/>
              <a:t>etc.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D89DCCD-FDF9-0A12-012F-5F367EA466F0}"/>
              </a:ext>
            </a:extLst>
          </p:cNvPr>
          <p:cNvCxnSpPr>
            <a:cxnSpLocks/>
          </p:cNvCxnSpPr>
          <p:nvPr/>
        </p:nvCxnSpPr>
        <p:spPr bwMode="auto">
          <a:xfrm flipV="1">
            <a:off x="4513625" y="3831269"/>
            <a:ext cx="0" cy="76801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4076128-57C1-E3D5-59C9-8872D385C2DD}"/>
              </a:ext>
            </a:extLst>
          </p:cNvPr>
          <p:cNvCxnSpPr>
            <a:cxnSpLocks/>
          </p:cNvCxnSpPr>
          <p:nvPr/>
        </p:nvCxnSpPr>
        <p:spPr bwMode="auto">
          <a:xfrm>
            <a:off x="4063703" y="4599282"/>
            <a:ext cx="4499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FABF36F-7BA5-16AB-1765-60F248795D74}"/>
              </a:ext>
            </a:extLst>
          </p:cNvPr>
          <p:cNvCxnSpPr>
            <a:cxnSpLocks/>
          </p:cNvCxnSpPr>
          <p:nvPr/>
        </p:nvCxnSpPr>
        <p:spPr bwMode="auto">
          <a:xfrm>
            <a:off x="2607485" y="3835908"/>
            <a:ext cx="0" cy="7765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F8AE4B0-A929-20CA-B4FE-EB9ED0FC7D66}"/>
              </a:ext>
            </a:extLst>
          </p:cNvPr>
          <p:cNvSpPr txBox="1"/>
          <p:nvPr/>
        </p:nvSpPr>
        <p:spPr>
          <a:xfrm>
            <a:off x="138796" y="19157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speech </a:t>
            </a:r>
          </a:p>
          <a:p>
            <a:r>
              <a:rPr lang="en-US" sz="2400"/>
              <a:t>signal 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>
            <a:off x="7291703" y="3882777"/>
            <a:ext cx="411704" cy="5104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ounded Rectangle 22"/>
          <p:cNvSpPr/>
          <p:nvPr/>
        </p:nvSpPr>
        <p:spPr bwMode="auto">
          <a:xfrm>
            <a:off x="6822871" y="2255520"/>
            <a:ext cx="2085893" cy="3816096"/>
          </a:xfrm>
          <a:prstGeom prst="roundRect">
            <a:avLst>
              <a:gd name="adj" fmla="val 9311"/>
            </a:avLst>
          </a:prstGeom>
          <a:solidFill>
            <a:schemeClr val="tx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6927111" y="888065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meaningful</a:t>
            </a:r>
          </a:p>
          <a:p>
            <a:r>
              <a:rPr lang="en-US" sz="2400" dirty="0"/>
              <a:t>features</a:t>
            </a:r>
          </a:p>
        </p:txBody>
      </p:sp>
    </p:spTree>
    <p:extLst>
      <p:ext uri="{BB962C8B-B14F-4D97-AF65-F5344CB8AC3E}">
        <p14:creationId xmlns:p14="http://schemas.microsoft.com/office/powerpoint/2010/main" val="3555856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8795B-1243-193B-AA3E-F587249CB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1421964" y="3309076"/>
            <a:ext cx="5422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FB75485-3BD7-7BAB-788D-171EAFB96651}"/>
              </a:ext>
            </a:extLst>
          </p:cNvPr>
          <p:cNvCxnSpPr>
            <a:cxnSpLocks/>
          </p:cNvCxnSpPr>
          <p:nvPr/>
        </p:nvCxnSpPr>
        <p:spPr bwMode="auto">
          <a:xfrm>
            <a:off x="2136575" y="3309076"/>
            <a:ext cx="32915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9DAA923-911E-3B42-3565-B57190128957}"/>
              </a:ext>
            </a:extLst>
          </p:cNvPr>
          <p:cNvCxnSpPr>
            <a:cxnSpLocks/>
          </p:cNvCxnSpPr>
          <p:nvPr/>
        </p:nvCxnSpPr>
        <p:spPr bwMode="auto">
          <a:xfrm flipV="1">
            <a:off x="5020552" y="2724279"/>
            <a:ext cx="1813643" cy="201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AB05B3-1BA7-9622-E112-22F1C56949A4}"/>
              </a:ext>
            </a:extLst>
          </p:cNvPr>
          <p:cNvSpPr txBox="1"/>
          <p:nvPr/>
        </p:nvSpPr>
        <p:spPr>
          <a:xfrm>
            <a:off x="898431" y="4437218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frame-level features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A1C17B8-68B5-670E-A7BE-F304A57EFB92}"/>
              </a:ext>
            </a:extLst>
          </p:cNvPr>
          <p:cNvCxnSpPr>
            <a:cxnSpLocks/>
          </p:cNvCxnSpPr>
          <p:nvPr/>
        </p:nvCxnSpPr>
        <p:spPr bwMode="auto">
          <a:xfrm>
            <a:off x="2607485" y="4612472"/>
            <a:ext cx="55166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347BCD8B-0F31-9F30-8E3C-5FFFAAF1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/>
              <a:t>Lectures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1C00BEB-98FC-53B0-1767-1CF1DB852E9E}"/>
              </a:ext>
            </a:extLst>
          </p:cNvPr>
          <p:cNvSpPr/>
          <p:nvPr/>
        </p:nvSpPr>
        <p:spPr bwMode="auto">
          <a:xfrm>
            <a:off x="2054789" y="2405960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F77A30-05B4-E851-68ED-624071065957}"/>
              </a:ext>
            </a:extLst>
          </p:cNvPr>
          <p:cNvSpPr/>
          <p:nvPr/>
        </p:nvSpPr>
        <p:spPr bwMode="auto">
          <a:xfrm>
            <a:off x="3159153" y="4405886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16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C17D75B-D07A-F608-48A5-6E22E72583AF}"/>
              </a:ext>
            </a:extLst>
          </p:cNvPr>
          <p:cNvSpPr txBox="1"/>
          <p:nvPr/>
        </p:nvSpPr>
        <p:spPr>
          <a:xfrm>
            <a:off x="4190603" y="47053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normalized features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7E10629-05E4-2DED-1467-F79F8E7B5273}"/>
              </a:ext>
            </a:extLst>
          </p:cNvPr>
          <p:cNvSpPr/>
          <p:nvPr/>
        </p:nvSpPr>
        <p:spPr bwMode="auto">
          <a:xfrm>
            <a:off x="4071428" y="2401321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5142133" y="1827913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mid-level features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9566B8-6BC6-0F7C-E7FF-E0DED9D8D73F}"/>
              </a:ext>
            </a:extLst>
          </p:cNvPr>
          <p:cNvSpPr/>
          <p:nvPr/>
        </p:nvSpPr>
        <p:spPr bwMode="auto">
          <a:xfrm>
            <a:off x="6834195" y="2420857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62E187-55A0-F917-AA39-43DC34C7C2FD}"/>
              </a:ext>
            </a:extLst>
          </p:cNvPr>
          <p:cNvSpPr txBox="1"/>
          <p:nvPr/>
        </p:nvSpPr>
        <p:spPr>
          <a:xfrm>
            <a:off x="7387099" y="4350667"/>
            <a:ext cx="124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insight, </a:t>
            </a:r>
          </a:p>
          <a:p>
            <a:r>
              <a:rPr lang="en-US" sz="2400"/>
              <a:t>model,</a:t>
            </a:r>
          </a:p>
          <a:p>
            <a:r>
              <a:rPr lang="en-US" sz="2400"/>
              <a:t>etc.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D89DCCD-FDF9-0A12-012F-5F367EA466F0}"/>
              </a:ext>
            </a:extLst>
          </p:cNvPr>
          <p:cNvCxnSpPr>
            <a:cxnSpLocks/>
          </p:cNvCxnSpPr>
          <p:nvPr/>
        </p:nvCxnSpPr>
        <p:spPr bwMode="auto">
          <a:xfrm flipV="1">
            <a:off x="4513625" y="3831269"/>
            <a:ext cx="0" cy="76801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4076128-57C1-E3D5-59C9-8872D385C2DD}"/>
              </a:ext>
            </a:extLst>
          </p:cNvPr>
          <p:cNvCxnSpPr>
            <a:cxnSpLocks/>
          </p:cNvCxnSpPr>
          <p:nvPr/>
        </p:nvCxnSpPr>
        <p:spPr bwMode="auto">
          <a:xfrm>
            <a:off x="4063703" y="4599282"/>
            <a:ext cx="4499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FABF36F-7BA5-16AB-1765-60F248795D74}"/>
              </a:ext>
            </a:extLst>
          </p:cNvPr>
          <p:cNvCxnSpPr>
            <a:cxnSpLocks/>
          </p:cNvCxnSpPr>
          <p:nvPr/>
        </p:nvCxnSpPr>
        <p:spPr bwMode="auto">
          <a:xfrm>
            <a:off x="2607485" y="3835908"/>
            <a:ext cx="0" cy="7765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F8AE4B0-A929-20CA-B4FE-EB9ED0FC7D66}"/>
              </a:ext>
            </a:extLst>
          </p:cNvPr>
          <p:cNvSpPr txBox="1"/>
          <p:nvPr/>
        </p:nvSpPr>
        <p:spPr>
          <a:xfrm>
            <a:off x="138796" y="19157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speech </a:t>
            </a:r>
          </a:p>
          <a:p>
            <a:r>
              <a:rPr lang="en-US" sz="2400"/>
              <a:t>signal 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>
            <a:off x="7291703" y="3882777"/>
            <a:ext cx="411704" cy="5104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 flipV="1">
            <a:off x="7326718" y="1753760"/>
            <a:ext cx="0" cy="64756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6927111" y="888065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meaningful</a:t>
            </a:r>
          </a:p>
          <a:p>
            <a:r>
              <a:rPr lang="en-US" sz="2400" dirty="0"/>
              <a:t>features</a:t>
            </a:r>
          </a:p>
        </p:txBody>
      </p:sp>
    </p:spTree>
    <p:extLst>
      <p:ext uri="{BB962C8B-B14F-4D97-AF65-F5344CB8AC3E}">
        <p14:creationId xmlns:p14="http://schemas.microsoft.com/office/powerpoint/2010/main" val="3179477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E584F-4C11-F163-4108-06DA8F0E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148" y="180952"/>
            <a:ext cx="6018756" cy="1143000"/>
          </a:xfrm>
        </p:spPr>
        <p:txBody>
          <a:bodyPr/>
          <a:lstStyle/>
          <a:p>
            <a:pPr algn="l"/>
            <a:r>
              <a:rPr lang="en-US" dirty="0"/>
              <a:t>Technical Pitfalls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B4EEE3D-1415-CD4A-0738-7244874E6BD5}"/>
              </a:ext>
            </a:extLst>
          </p:cNvPr>
          <p:cNvSpPr txBox="1">
            <a:spLocks/>
          </p:cNvSpPr>
          <p:nvPr/>
        </p:nvSpPr>
        <p:spPr bwMode="auto">
          <a:xfrm>
            <a:off x="559558" y="1323952"/>
            <a:ext cx="733567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sz="3200" kern="0">
                <a:effectLst/>
              </a:rPr>
              <a:t>And how to avoid them</a:t>
            </a:r>
            <a:endParaRPr lang="en-US" sz="3200" kern="0" dirty="0">
              <a:effectLst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0CB6D2-825A-AB25-91CC-D389CB959461}"/>
              </a:ext>
            </a:extLst>
          </p:cNvPr>
          <p:cNvSpPr txBox="1">
            <a:spLocks/>
          </p:cNvSpPr>
          <p:nvPr/>
        </p:nvSpPr>
        <p:spPr bwMode="auto">
          <a:xfrm>
            <a:off x="559558" y="2409644"/>
            <a:ext cx="8024884" cy="2097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400" kern="0">
                <a:effectLst/>
              </a:rPr>
              <a:t>For example: “pitch range”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kern="0">
                <a:effectLst/>
              </a:rPr>
              <a:t>it seems so simple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kern="0">
                <a:effectLst/>
              </a:rPr>
              <a:t>but there are many ways to mess it up </a:t>
            </a:r>
            <a:endParaRPr lang="en-US" sz="2400" kern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43325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5CEFA-AF13-552F-9268-9705BC872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576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Conceptual Pitfall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9EFDD1-C68B-A940-09B7-5213439D4742}"/>
              </a:ext>
            </a:extLst>
          </p:cNvPr>
          <p:cNvSpPr txBox="1"/>
          <p:nvPr/>
        </p:nvSpPr>
        <p:spPr>
          <a:xfrm>
            <a:off x="1424983" y="2603620"/>
            <a:ext cx="100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pitch</a:t>
            </a:r>
            <a:endParaRPr lang="en-US" sz="2400" baseline="-25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984A06-1098-9707-F8B9-BA84E1E7E78A}"/>
              </a:ext>
            </a:extLst>
          </p:cNvPr>
          <p:cNvSpPr txBox="1"/>
          <p:nvPr/>
        </p:nvSpPr>
        <p:spPr>
          <a:xfrm>
            <a:off x="2292108" y="2355205"/>
            <a:ext cx="2084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volume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BE6A21-AE02-CD66-9BCB-80EB9869A84C}"/>
              </a:ext>
            </a:extLst>
          </p:cNvPr>
          <p:cNvSpPr txBox="1"/>
          <p:nvPr/>
        </p:nvSpPr>
        <p:spPr>
          <a:xfrm>
            <a:off x="3804172" y="2460160"/>
            <a:ext cx="114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creaky</a:t>
            </a:r>
            <a:endParaRPr lang="en-US" sz="2400" baseline="-25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ACFCC9-4956-3F22-F054-9F2D6C76E67A}"/>
              </a:ext>
            </a:extLst>
          </p:cNvPr>
          <p:cNvSpPr txBox="1"/>
          <p:nvPr/>
        </p:nvSpPr>
        <p:spPr>
          <a:xfrm>
            <a:off x="5065142" y="1823172"/>
            <a:ext cx="168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breathy</a:t>
            </a:r>
            <a:endParaRPr lang="en-US" sz="2400" baseline="-25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2FDE8A7-E0FE-0E1A-17C0-2527AF162649}"/>
              </a:ext>
            </a:extLst>
          </p:cNvPr>
          <p:cNvSpPr txBox="1"/>
          <p:nvPr/>
        </p:nvSpPr>
        <p:spPr>
          <a:xfrm>
            <a:off x="7343961" y="2186805"/>
            <a:ext cx="1497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nasality</a:t>
            </a:r>
            <a:endParaRPr lang="en-US" baseline="-25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65A0438-D3CD-F8EF-BE1D-7EB76CADDF0B}"/>
              </a:ext>
            </a:extLst>
          </p:cNvPr>
          <p:cNvSpPr txBox="1"/>
          <p:nvPr/>
        </p:nvSpPr>
        <p:spPr>
          <a:xfrm>
            <a:off x="6146377" y="2366525"/>
            <a:ext cx="168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rate</a:t>
            </a:r>
            <a:endParaRPr lang="en-US" sz="2400" baseline="-25000" dirty="0"/>
          </a:p>
        </p:txBody>
      </p:sp>
      <p:grpSp>
        <p:nvGrpSpPr>
          <p:cNvPr id="8" name="Group 7"/>
          <p:cNvGrpSpPr/>
          <p:nvPr/>
        </p:nvGrpSpPr>
        <p:grpSpPr>
          <a:xfrm>
            <a:off x="1503285" y="3578710"/>
            <a:ext cx="3090049" cy="533738"/>
            <a:chOff x="1503285" y="3578710"/>
            <a:chExt cx="3090049" cy="53373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F55915F-760B-A607-828B-E5E63A6C1F8E}"/>
                </a:ext>
              </a:extLst>
            </p:cNvPr>
            <p:cNvSpPr txBox="1"/>
            <p:nvPr/>
          </p:nvSpPr>
          <p:spPr>
            <a:xfrm>
              <a:off x="2509310" y="3650783"/>
              <a:ext cx="2084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intensity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D437F32-9225-7080-909B-3F270DD3DA4A}"/>
                </a:ext>
              </a:extLst>
            </p:cNvPr>
            <p:cNvSpPr txBox="1"/>
            <p:nvPr/>
          </p:nvSpPr>
          <p:spPr>
            <a:xfrm>
              <a:off x="1503285" y="3578710"/>
              <a:ext cx="8464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F</a:t>
              </a:r>
              <a:r>
                <a:rPr lang="en-US" sz="2400" baseline="-25000" dirty="0"/>
                <a:t>0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321894" y="3827125"/>
            <a:ext cx="4066031" cy="1504133"/>
            <a:chOff x="4321894" y="3827125"/>
            <a:chExt cx="4066031" cy="1504133"/>
          </a:xfrm>
        </p:grpSpPr>
        <p:grpSp>
          <p:nvGrpSpPr>
            <p:cNvPr id="11" name="Group 10"/>
            <p:cNvGrpSpPr/>
            <p:nvPr/>
          </p:nvGrpSpPr>
          <p:grpSpPr>
            <a:xfrm>
              <a:off x="4321894" y="3827125"/>
              <a:ext cx="1985865" cy="1182515"/>
              <a:chOff x="4321894" y="3827125"/>
              <a:chExt cx="1985865" cy="1182515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F3B3183-2611-39FD-3DFE-0B069380E0F3}"/>
                  </a:ext>
                </a:extLst>
              </p:cNvPr>
              <p:cNvSpPr txBox="1"/>
              <p:nvPr/>
            </p:nvSpPr>
            <p:spPr>
              <a:xfrm>
                <a:off x="5085344" y="4547975"/>
                <a:ext cx="12224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CPPS</a:t>
                </a:r>
                <a:endParaRPr lang="en-US" sz="2400" baseline="-25000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5CBE14-9312-3EC1-A5BC-93F4A4A7751E}"/>
                  </a:ext>
                </a:extLst>
              </p:cNvPr>
              <p:cNvSpPr txBox="1"/>
              <p:nvPr/>
            </p:nvSpPr>
            <p:spPr>
              <a:xfrm>
                <a:off x="4321894" y="3827125"/>
                <a:ext cx="11439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jitter</a:t>
                </a:r>
                <a:endParaRPr lang="en-US" sz="2400" baseline="-25000" dirty="0"/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1B89EEB-439D-BCE6-460D-AE4702F2521C}"/>
                </a:ext>
              </a:extLst>
            </p:cNvPr>
            <p:cNvSpPr txBox="1"/>
            <p:nvPr/>
          </p:nvSpPr>
          <p:spPr>
            <a:xfrm>
              <a:off x="6299996" y="4869593"/>
              <a:ext cx="20879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cepstral flux </a:t>
              </a:r>
              <a:endParaRPr lang="en-US" sz="2400" baseline="-250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666823" y="4480258"/>
            <a:ext cx="3398319" cy="1146276"/>
            <a:chOff x="1666823" y="4480258"/>
            <a:chExt cx="3398319" cy="1146276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76F39B-C2FA-3134-72AF-A8D80F811B62}"/>
                </a:ext>
              </a:extLst>
            </p:cNvPr>
            <p:cNvSpPr txBox="1"/>
            <p:nvPr/>
          </p:nvSpPr>
          <p:spPr>
            <a:xfrm>
              <a:off x="2779021" y="5164869"/>
              <a:ext cx="17626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periodicity</a:t>
              </a:r>
              <a:endParaRPr lang="en-US" sz="2400" baseline="-25000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BBB7DD2-CFBD-69AB-98EE-2482AE655B7D}"/>
                </a:ext>
              </a:extLst>
            </p:cNvPr>
            <p:cNvSpPr txBox="1"/>
            <p:nvPr/>
          </p:nvSpPr>
          <p:spPr>
            <a:xfrm>
              <a:off x="1666823" y="4480258"/>
              <a:ext cx="17626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voicing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2CFF25F-8175-AE7B-E0EA-B7B38BC1E8F2}"/>
                </a:ext>
              </a:extLst>
            </p:cNvPr>
            <p:cNvSpPr txBox="1"/>
            <p:nvPr/>
          </p:nvSpPr>
          <p:spPr>
            <a:xfrm>
              <a:off x="2977213" y="4638761"/>
              <a:ext cx="20879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spectral tilt</a:t>
              </a:r>
              <a:endParaRPr lang="en-US" sz="2400" baseline="-25000" dirty="0"/>
            </a:p>
          </p:txBody>
        </p:sp>
      </p:grpSp>
      <p:sp>
        <p:nvSpPr>
          <p:cNvPr id="5" name="Isosceles Triangle 4"/>
          <p:cNvSpPr/>
          <p:nvPr/>
        </p:nvSpPr>
        <p:spPr bwMode="auto">
          <a:xfrm rot="16200000">
            <a:off x="3529959" y="-1813295"/>
            <a:ext cx="1246262" cy="10270585"/>
          </a:xfrm>
          <a:prstGeom prst="triangle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9EFDD1-C68B-A940-09B7-5213439D4742}"/>
              </a:ext>
            </a:extLst>
          </p:cNvPr>
          <p:cNvSpPr txBox="1"/>
          <p:nvPr/>
        </p:nvSpPr>
        <p:spPr>
          <a:xfrm>
            <a:off x="160980" y="1713123"/>
            <a:ext cx="2363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Perceptual</a:t>
            </a:r>
            <a:endParaRPr lang="en-US" sz="2800" baseline="-25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99EFDD1-C68B-A940-09B7-5213439D4742}"/>
              </a:ext>
            </a:extLst>
          </p:cNvPr>
          <p:cNvSpPr txBox="1"/>
          <p:nvPr/>
        </p:nvSpPr>
        <p:spPr>
          <a:xfrm>
            <a:off x="160980" y="5238491"/>
            <a:ext cx="2363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Computable</a:t>
            </a:r>
            <a:endParaRPr lang="en-US" sz="2800" baseline="-25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9EFDD1-C68B-A940-09B7-5213439D4742}"/>
              </a:ext>
            </a:extLst>
          </p:cNvPr>
          <p:cNvSpPr txBox="1"/>
          <p:nvPr/>
        </p:nvSpPr>
        <p:spPr>
          <a:xfrm>
            <a:off x="5176097" y="3019456"/>
            <a:ext cx="4112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There’s a big gap! </a:t>
            </a:r>
            <a:endParaRPr lang="en-US" sz="3200" baseline="-25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2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0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DB7D8212-E697-4202-BA7B-805D546C7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307" y="77714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Conceptual Pitfall 2</a:t>
            </a:r>
          </a:p>
        </p:txBody>
      </p:sp>
      <p:pic>
        <p:nvPicPr>
          <p:cNvPr id="2050" name="Picture 2" descr="File:Signal-speech-martin-de.png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8769"/>
          <a:stretch/>
        </p:blipFill>
        <p:spPr bwMode="auto">
          <a:xfrm>
            <a:off x="564521" y="2658978"/>
            <a:ext cx="1364417" cy="9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2755231" y="2658978"/>
            <a:ext cx="1371600" cy="926433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perception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414651" y="2658978"/>
            <a:ext cx="1544052" cy="926433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interpretation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2225840" y="2999121"/>
            <a:ext cx="505327" cy="270711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4158908" y="2999121"/>
            <a:ext cx="1223667" cy="270711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ight Arrow 14"/>
          <p:cNvSpPr/>
          <p:nvPr/>
        </p:nvSpPr>
        <p:spPr bwMode="auto">
          <a:xfrm>
            <a:off x="6983746" y="2986838"/>
            <a:ext cx="505327" cy="270711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9059692">
            <a:off x="4306471" y="2148432"/>
            <a:ext cx="157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percepts</a:t>
            </a:r>
          </a:p>
        </p:txBody>
      </p:sp>
      <p:sp>
        <p:nvSpPr>
          <p:cNvPr id="17" name="TextBox 16"/>
          <p:cNvSpPr txBox="1"/>
          <p:nvPr/>
        </p:nvSpPr>
        <p:spPr>
          <a:xfrm rot="19059692">
            <a:off x="7415420" y="2648656"/>
            <a:ext cx="157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meaning</a:t>
            </a:r>
          </a:p>
        </p:txBody>
      </p:sp>
    </p:spTree>
    <p:extLst>
      <p:ext uri="{BB962C8B-B14F-4D97-AF65-F5344CB8AC3E}">
        <p14:creationId xmlns:p14="http://schemas.microsoft.com/office/powerpoint/2010/main" val="204846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DB7D8212-E697-4202-BA7B-805D546C7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307" y="77714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In my Fantasy World</a:t>
            </a:r>
          </a:p>
        </p:txBody>
      </p:sp>
      <p:pic>
        <p:nvPicPr>
          <p:cNvPr id="2050" name="Picture 2" descr="File:Signal-speech-martin-de.png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8769"/>
          <a:stretch/>
        </p:blipFill>
        <p:spPr bwMode="auto">
          <a:xfrm>
            <a:off x="564521" y="2658978"/>
            <a:ext cx="1364417" cy="9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2755231" y="2658978"/>
            <a:ext cx="1371600" cy="926433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perception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2225840" y="2999121"/>
            <a:ext cx="505327" cy="270711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4158908" y="2999121"/>
            <a:ext cx="1223667" cy="270711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ight Arrow 14"/>
          <p:cNvSpPr/>
          <p:nvPr/>
        </p:nvSpPr>
        <p:spPr bwMode="auto">
          <a:xfrm>
            <a:off x="6983746" y="2986838"/>
            <a:ext cx="505327" cy="270711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9059692">
            <a:off x="4306471" y="2148432"/>
            <a:ext cx="157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percepts</a:t>
            </a:r>
          </a:p>
        </p:txBody>
      </p:sp>
      <p:sp>
        <p:nvSpPr>
          <p:cNvPr id="17" name="TextBox 16"/>
          <p:cNvSpPr txBox="1"/>
          <p:nvPr/>
        </p:nvSpPr>
        <p:spPr>
          <a:xfrm rot="19059692">
            <a:off x="7415420" y="2648656"/>
            <a:ext cx="157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meaning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414651" y="2658978"/>
            <a:ext cx="1544052" cy="926433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interpretation</a:t>
            </a:r>
          </a:p>
        </p:txBody>
      </p:sp>
    </p:spTree>
    <p:extLst>
      <p:ext uri="{BB962C8B-B14F-4D97-AF65-F5344CB8AC3E}">
        <p14:creationId xmlns:p14="http://schemas.microsoft.com/office/powerpoint/2010/main" val="11572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DB7D8212-E697-4202-BA7B-805D546C7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307" y="77714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In my Fantasy World</a:t>
            </a:r>
          </a:p>
        </p:txBody>
      </p:sp>
      <p:pic>
        <p:nvPicPr>
          <p:cNvPr id="2050" name="Picture 2" descr="File:Signal-speech-martin-de.png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8769"/>
          <a:stretch/>
        </p:blipFill>
        <p:spPr bwMode="auto">
          <a:xfrm>
            <a:off x="564521" y="2658978"/>
            <a:ext cx="1364417" cy="9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 bwMode="auto">
          <a:xfrm>
            <a:off x="2225840" y="2999121"/>
            <a:ext cx="505327" cy="270711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4158908" y="2999121"/>
            <a:ext cx="1223667" cy="270711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ight Arrow 14"/>
          <p:cNvSpPr/>
          <p:nvPr/>
        </p:nvSpPr>
        <p:spPr bwMode="auto">
          <a:xfrm>
            <a:off x="6983746" y="2986838"/>
            <a:ext cx="505327" cy="270711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9059692">
            <a:off x="4306471" y="2148432"/>
            <a:ext cx="157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percepts</a:t>
            </a:r>
          </a:p>
        </p:txBody>
      </p:sp>
      <p:sp>
        <p:nvSpPr>
          <p:cNvPr id="17" name="TextBox 16"/>
          <p:cNvSpPr txBox="1"/>
          <p:nvPr/>
        </p:nvSpPr>
        <p:spPr>
          <a:xfrm rot="19059692">
            <a:off x="7415420" y="2648656"/>
            <a:ext cx="157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meaning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414651" y="2658978"/>
            <a:ext cx="1544052" cy="926433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interpretation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755231" y="2658978"/>
            <a:ext cx="1371600" cy="926433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perception</a:t>
            </a:r>
          </a:p>
        </p:txBody>
      </p:sp>
    </p:spTree>
    <p:extLst>
      <p:ext uri="{BB962C8B-B14F-4D97-AF65-F5344CB8AC3E}">
        <p14:creationId xmlns:p14="http://schemas.microsoft.com/office/powerpoint/2010/main" val="418106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DB7D8212-E697-4202-BA7B-805D546C7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307" y="77714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Conceptual Pitfall 2 </a:t>
            </a:r>
          </a:p>
        </p:txBody>
      </p:sp>
      <p:pic>
        <p:nvPicPr>
          <p:cNvPr id="2050" name="Picture 2" descr="File:Signal-speech-martin-de.png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8769"/>
          <a:stretch/>
        </p:blipFill>
        <p:spPr bwMode="auto">
          <a:xfrm>
            <a:off x="564521" y="2658978"/>
            <a:ext cx="1364417" cy="95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 bwMode="auto">
          <a:xfrm>
            <a:off x="2225840" y="2999121"/>
            <a:ext cx="505327" cy="270711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4158908" y="2999121"/>
            <a:ext cx="1223667" cy="270711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ight Arrow 14"/>
          <p:cNvSpPr/>
          <p:nvPr/>
        </p:nvSpPr>
        <p:spPr bwMode="auto">
          <a:xfrm>
            <a:off x="6983746" y="2986838"/>
            <a:ext cx="505327" cy="270711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9059692">
            <a:off x="4306471" y="2148432"/>
            <a:ext cx="157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percepts</a:t>
            </a:r>
          </a:p>
        </p:txBody>
      </p:sp>
      <p:sp>
        <p:nvSpPr>
          <p:cNvPr id="17" name="TextBox 16"/>
          <p:cNvSpPr txBox="1"/>
          <p:nvPr/>
        </p:nvSpPr>
        <p:spPr>
          <a:xfrm rot="19059692">
            <a:off x="7415420" y="2648656"/>
            <a:ext cx="1572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meaning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414651" y="2658978"/>
            <a:ext cx="1544052" cy="926433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interpretation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755231" y="2658978"/>
            <a:ext cx="1371600" cy="926433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perception</a:t>
            </a:r>
          </a:p>
        </p:txBody>
      </p:sp>
      <p:pic>
        <p:nvPicPr>
          <p:cNvPr id="11" name="Picture 2" descr="File:Mediaal (gray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309" y="4376705"/>
            <a:ext cx="2718817" cy="174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99EFDD1-C68B-A940-09B7-5213439D4742}"/>
              </a:ext>
            </a:extLst>
          </p:cNvPr>
          <p:cNvSpPr txBox="1"/>
          <p:nvPr/>
        </p:nvSpPr>
        <p:spPr>
          <a:xfrm>
            <a:off x="6186677" y="3983502"/>
            <a:ext cx="41122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Our foundations</a:t>
            </a:r>
          </a:p>
          <a:p>
            <a:r>
              <a:rPr lang="en-US" sz="2800" dirty="0">
                <a:solidFill>
                  <a:srgbClr val="FFFF00"/>
                </a:solidFill>
              </a:rPr>
              <a:t>are shaky. </a:t>
            </a:r>
            <a:endParaRPr lang="en-US" sz="2800" baseline="-25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32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Linguistic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and </a:t>
            </a: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Techniques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Brace 7"/>
          <p:cNvSpPr/>
          <p:nvPr/>
        </p:nvSpPr>
        <p:spPr bwMode="auto">
          <a:xfrm>
            <a:off x="5064670" y="1984588"/>
            <a:ext cx="267287" cy="2904566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B6DDB2-A548-E1CC-0D3E-9134D409C356}"/>
              </a:ext>
            </a:extLst>
          </p:cNvPr>
          <p:cNvSpPr txBox="1"/>
          <p:nvPr/>
        </p:nvSpPr>
        <p:spPr>
          <a:xfrm>
            <a:off x="5235757" y="1901393"/>
            <a:ext cx="4572000" cy="3011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14000"/>
              </a:lnSpc>
              <a:buAutoNum type="arabicPeriod" startAt="14"/>
            </a:pPr>
            <a:r>
              <a:rPr 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Intro to Features         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Using Pitch Trackers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Normalization</a:t>
            </a:r>
          </a:p>
          <a:p>
            <a:pPr>
              <a:lnSpc>
                <a:spcPct val="114000"/>
              </a:lnSpc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17.  Aggregation </a:t>
            </a:r>
          </a:p>
          <a:p>
            <a:pPr>
              <a:lnSpc>
                <a:spcPct val="114000"/>
              </a:lnSpc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18.  Machine Learning</a:t>
            </a:r>
          </a:p>
          <a:p>
            <a:pPr>
              <a:lnSpc>
                <a:spcPct val="114000"/>
              </a:lnSpc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19.  Speech Recognition</a:t>
            </a:r>
            <a:endParaRPr lang="en-US" sz="28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Linguistic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and </a:t>
            </a: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Techniques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Brace 7"/>
          <p:cNvSpPr/>
          <p:nvPr/>
        </p:nvSpPr>
        <p:spPr bwMode="auto">
          <a:xfrm>
            <a:off x="5064670" y="1984588"/>
            <a:ext cx="267287" cy="2904566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B6DDB2-A548-E1CC-0D3E-9134D409C356}"/>
              </a:ext>
            </a:extLst>
          </p:cNvPr>
          <p:cNvSpPr txBox="1"/>
          <p:nvPr/>
        </p:nvSpPr>
        <p:spPr>
          <a:xfrm>
            <a:off x="5235757" y="1901393"/>
            <a:ext cx="4572000" cy="3011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14000"/>
              </a:lnSpc>
              <a:buAutoNum type="arabicPeriod" startAt="14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Intro to Features         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Using Pitch Trackers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Normalization</a:t>
            </a:r>
          </a:p>
          <a:p>
            <a:pPr>
              <a:lnSpc>
                <a:spcPct val="114000"/>
              </a:lnSpc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17.  Aggregation </a:t>
            </a:r>
          </a:p>
          <a:p>
            <a:pPr>
              <a:lnSpc>
                <a:spcPct val="114000"/>
              </a:lnSpc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18.  Machine Learning</a:t>
            </a:r>
          </a:p>
          <a:p>
            <a:pPr>
              <a:lnSpc>
                <a:spcPct val="114000"/>
              </a:lnSpc>
            </a:pPr>
            <a:r>
              <a:rPr lang="en-US" sz="280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19.  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Recognition</a:t>
            </a:r>
            <a:endParaRPr lang="en-US" sz="28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135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8795B-1243-193B-AA3E-F587249CB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1421964" y="3309076"/>
            <a:ext cx="5422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347BCD8B-0F31-9F30-8E3C-5FFFAAF1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/>
              <a:t>Overview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62E187-55A0-F917-AA39-43DC34C7C2FD}"/>
              </a:ext>
            </a:extLst>
          </p:cNvPr>
          <p:cNvSpPr txBox="1"/>
          <p:nvPr/>
        </p:nvSpPr>
        <p:spPr>
          <a:xfrm>
            <a:off x="7387099" y="4350667"/>
            <a:ext cx="124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insight, </a:t>
            </a:r>
          </a:p>
          <a:p>
            <a:r>
              <a:rPr lang="en-US" sz="2400"/>
              <a:t>model,</a:t>
            </a:r>
          </a:p>
          <a:p>
            <a:r>
              <a:rPr lang="en-US" sz="2400"/>
              <a:t>etc.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F8AE4B0-A929-20CA-B4FE-EB9ED0FC7D66}"/>
              </a:ext>
            </a:extLst>
          </p:cNvPr>
          <p:cNvSpPr txBox="1"/>
          <p:nvPr/>
        </p:nvSpPr>
        <p:spPr>
          <a:xfrm>
            <a:off x="138796" y="19157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speech </a:t>
            </a:r>
          </a:p>
          <a:p>
            <a:r>
              <a:rPr lang="en-US" sz="2400"/>
              <a:t>signal 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>
            <a:off x="7291703" y="3882777"/>
            <a:ext cx="411704" cy="5104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Cloud 33">
            <a:extLst>
              <a:ext uri="{FF2B5EF4-FFF2-40B4-BE49-F238E27FC236}">
                <a16:creationId xmlns:a16="http://schemas.microsoft.com/office/drawing/2014/main" id="{EC73169C-0F5C-7179-61C7-55942D727AA7}"/>
              </a:ext>
            </a:extLst>
          </p:cNvPr>
          <p:cNvSpPr/>
          <p:nvPr/>
        </p:nvSpPr>
        <p:spPr bwMode="auto">
          <a:xfrm>
            <a:off x="2076317" y="1745665"/>
            <a:ext cx="5273749" cy="3347327"/>
          </a:xfrm>
          <a:prstGeom prst="cloud">
            <a:avLst/>
          </a:prstGeom>
          <a:solidFill>
            <a:srgbClr val="1382F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3706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A941F-356B-A2A5-8BD0-533D93AA1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DA924-9B4F-B4BA-C28C-A74CFD1F3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89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61048-2C63-1305-54B6-0818AD57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26B14-A2C1-81B2-ED63-0F1BE0C45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40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50373-C9D9-4719-8819-0FA5E5817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161"/>
            <a:ext cx="8229600" cy="1143000"/>
          </a:xfrm>
        </p:spPr>
        <p:txBody>
          <a:bodyPr/>
          <a:lstStyle/>
          <a:p>
            <a:r>
              <a:rPr lang="en-US"/>
              <a:t>Feature Set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0A1BC-EFD2-40A2-99F9-8D2B4834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1261"/>
            <a:ext cx="5668392" cy="1071838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A continuum of choices: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	</a:t>
            </a:r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3EF75071-9A6F-2CAE-2E1D-CDA7E2F9FB38}"/>
              </a:ext>
            </a:extLst>
          </p:cNvPr>
          <p:cNvSpPr/>
          <p:nvPr/>
        </p:nvSpPr>
        <p:spPr bwMode="auto">
          <a:xfrm rot="5400000">
            <a:off x="5149502" y="1598740"/>
            <a:ext cx="2836893" cy="3529780"/>
          </a:xfrm>
          <a:prstGeom prst="upArrow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600" b="0" i="0" u="none" strike="noStrike" cap="none" normalizeH="0" baseline="0">
              <a:ln>
                <a:noFill/>
              </a:ln>
              <a:blipFill>
                <a:blip r:embed="rId3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BF2CBB64-4C44-1546-8887-C498E94B6CCD}"/>
              </a:ext>
            </a:extLst>
          </p:cNvPr>
          <p:cNvSpPr/>
          <p:nvPr/>
        </p:nvSpPr>
        <p:spPr bwMode="auto">
          <a:xfrm rot="16200000" flipH="1">
            <a:off x="1285426" y="1264442"/>
            <a:ext cx="2836891" cy="4198375"/>
          </a:xfrm>
          <a:prstGeom prst="upArrow">
            <a:avLst/>
          </a:prstGeom>
          <a:blipFill>
            <a:blip r:embed="rId2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blipFill>
                <a:blip r:embed="rId3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10FC23-1E2E-A674-87DC-5ADE0A2E837D}"/>
              </a:ext>
            </a:extLst>
          </p:cNvPr>
          <p:cNvSpPr txBox="1"/>
          <p:nvPr/>
        </p:nvSpPr>
        <p:spPr>
          <a:xfrm>
            <a:off x="2210837" y="3132798"/>
            <a:ext cx="214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2"/>
                </a:solidFill>
              </a:rPr>
              <a:t>Frame-level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382B1-45BD-2218-93FB-55BD4AF882E6}"/>
              </a:ext>
            </a:extLst>
          </p:cNvPr>
          <p:cNvSpPr txBox="1"/>
          <p:nvPr/>
        </p:nvSpPr>
        <p:spPr>
          <a:xfrm>
            <a:off x="5761230" y="3132798"/>
            <a:ext cx="212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2"/>
                </a:solidFill>
              </a:rPr>
              <a:t>Meaningful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19AFB-D95A-8E1C-D50A-94E5FA44A641}"/>
              </a:ext>
            </a:extLst>
          </p:cNvPr>
          <p:cNvSpPr txBox="1"/>
          <p:nvPr/>
        </p:nvSpPr>
        <p:spPr>
          <a:xfrm>
            <a:off x="4217022" y="3132798"/>
            <a:ext cx="1665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/>
                </a:solidFill>
              </a:rPr>
              <a:t>Midlevel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859276-05B7-D3AC-533E-CF78CF23C8DE}"/>
              </a:ext>
            </a:extLst>
          </p:cNvPr>
          <p:cNvSpPr txBox="1"/>
          <p:nvPr/>
        </p:nvSpPr>
        <p:spPr>
          <a:xfrm>
            <a:off x="989652" y="3126121"/>
            <a:ext cx="1084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tx1">
                    <a:lumMod val="75000"/>
                  </a:schemeClr>
                </a:solidFill>
              </a:rPr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14718689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E584F-4C11-F163-4108-06DA8F0E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/>
              <a:t>Features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10B0C-53B1-8873-8839-F197A6800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90163"/>
            <a:ext cx="8229600" cy="4193102"/>
          </a:xfrm>
        </p:spPr>
        <p:txBody>
          <a:bodyPr/>
          <a:lstStyle/>
          <a:p>
            <a:pPr marL="0" indent="0">
              <a:buNone/>
            </a:pPr>
            <a:r>
              <a:rPr lang="en-US" sz="2400"/>
              <a:t>Lecture 15:  Using Pitch Trackers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/>
              <a:t>Lecture 16:  Normalization </a:t>
            </a:r>
            <a:r>
              <a:rPr lang="en-US" sz="2100"/>
              <a:t> 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/>
              <a:t>Lecture 17:  Mid-level Features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/>
              <a:t>Lecture 18:  Options for Machine Learning </a:t>
            </a:r>
          </a:p>
        </p:txBody>
      </p:sp>
    </p:spTree>
    <p:extLst>
      <p:ext uri="{BB962C8B-B14F-4D97-AF65-F5344CB8AC3E}">
        <p14:creationId xmlns:p14="http://schemas.microsoft.com/office/powerpoint/2010/main" val="4227155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E584F-4C11-F163-4108-06DA8F0E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/>
              <a:t>Why Features?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10B0C-53B1-8873-8839-F197A6800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/>
              <a:t>Features are measurements 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lnSpc>
                <a:spcPct val="130000"/>
              </a:lnSpc>
              <a:buNone/>
            </a:pPr>
            <a:r>
              <a:rPr lang="en-US" sz="2400"/>
              <a:t>Purposes</a:t>
            </a:r>
          </a:p>
          <a:p>
            <a:pPr>
              <a:lnSpc>
                <a:spcPct val="130000"/>
              </a:lnSpc>
              <a:buFontTx/>
              <a:buChar char="-"/>
            </a:pPr>
            <a:r>
              <a:rPr lang="en-US" sz="2400"/>
              <a:t>To supplement perception </a:t>
            </a:r>
          </a:p>
          <a:p>
            <a:pPr>
              <a:lnSpc>
                <a:spcPct val="130000"/>
              </a:lnSpc>
              <a:buFontTx/>
              <a:buChar char="-"/>
            </a:pPr>
            <a:r>
              <a:rPr lang="en-US" sz="2400"/>
              <a:t>For statistical analyses</a:t>
            </a:r>
          </a:p>
          <a:p>
            <a:pPr>
              <a:lnSpc>
                <a:spcPct val="130000"/>
              </a:lnSpc>
              <a:buFontTx/>
              <a:buChar char="-"/>
            </a:pPr>
            <a:r>
              <a:rPr lang="en-US" sz="2400"/>
              <a:t>For model-building</a:t>
            </a:r>
          </a:p>
          <a:p>
            <a:pPr>
              <a:lnSpc>
                <a:spcPct val="130000"/>
              </a:lnSpc>
              <a:buFontTx/>
              <a:buChar char="-"/>
            </a:pPr>
            <a:r>
              <a:rPr lang="en-US" sz="2400"/>
              <a:t>For applications    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05330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E584F-4C11-F163-4108-06DA8F0E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/>
              <a:t>Why Features?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10B0C-53B1-8873-8839-F197A6800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/>
              <a:t>Features are measurements 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lnSpc>
                <a:spcPct val="130000"/>
              </a:lnSpc>
              <a:buNone/>
            </a:pPr>
            <a:r>
              <a:rPr lang="en-US" sz="2400"/>
              <a:t>Purposes</a:t>
            </a:r>
          </a:p>
          <a:p>
            <a:pPr>
              <a:lnSpc>
                <a:spcPct val="130000"/>
              </a:lnSpc>
              <a:buFontTx/>
              <a:buChar char="-"/>
            </a:pPr>
            <a:r>
              <a:rPr lang="en-US" sz="2400"/>
              <a:t>To supplement perception </a:t>
            </a:r>
          </a:p>
          <a:p>
            <a:pPr>
              <a:lnSpc>
                <a:spcPct val="130000"/>
              </a:lnSpc>
              <a:buFontTx/>
              <a:buChar char="-"/>
            </a:pPr>
            <a:r>
              <a:rPr lang="en-US" sz="2400"/>
              <a:t>For statistical analyses</a:t>
            </a:r>
          </a:p>
          <a:p>
            <a:pPr>
              <a:lnSpc>
                <a:spcPct val="130000"/>
              </a:lnSpc>
              <a:buFontTx/>
              <a:buChar char="-"/>
            </a:pPr>
            <a:r>
              <a:rPr lang="en-US" sz="2400"/>
              <a:t>For model-building</a:t>
            </a:r>
          </a:p>
          <a:p>
            <a:pPr>
              <a:lnSpc>
                <a:spcPct val="130000"/>
              </a:lnSpc>
              <a:buFontTx/>
              <a:buChar char="-"/>
            </a:pPr>
            <a:r>
              <a:rPr lang="en-US" sz="2400"/>
              <a:t>For applications    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495509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E584F-4C11-F163-4108-06DA8F0E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148" y="180952"/>
            <a:ext cx="6018756" cy="1143000"/>
          </a:xfrm>
        </p:spPr>
        <p:txBody>
          <a:bodyPr/>
          <a:lstStyle/>
          <a:p>
            <a:pPr algn="l"/>
            <a:r>
              <a:rPr lang="en-US"/>
              <a:t>Good features are …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10B0C-53B1-8873-8839-F197A6800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441" y="4515560"/>
            <a:ext cx="8229600" cy="1493358"/>
          </a:xfrm>
        </p:spPr>
        <p:txBody>
          <a:bodyPr/>
          <a:lstStyle/>
          <a:p>
            <a:pPr marL="0" indent="0">
              <a:buNone/>
            </a:pPr>
            <a:r>
              <a:rPr lang="en-US" sz="2400"/>
              <a:t>Represents the physical reality (the articulatory processes)</a:t>
            </a:r>
          </a:p>
          <a:p>
            <a:pPr marL="0" indent="0">
              <a:buNone/>
            </a:pPr>
            <a:r>
              <a:rPr lang="en-US" sz="2400"/>
              <a:t>Matches human perception (including normalization)</a:t>
            </a:r>
          </a:p>
          <a:p>
            <a:pPr marL="0" indent="0">
              <a:buNone/>
            </a:pPr>
            <a:r>
              <a:rPr lang="en-US" sz="2400"/>
              <a:t>Reliable even in running speech, dialog, and noise  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B4EEE3D-1415-CD4A-0738-7244874E6BD5}"/>
              </a:ext>
            </a:extLst>
          </p:cNvPr>
          <p:cNvSpPr txBox="1">
            <a:spLocks/>
          </p:cNvSpPr>
          <p:nvPr/>
        </p:nvSpPr>
        <p:spPr bwMode="auto">
          <a:xfrm>
            <a:off x="559558" y="1323952"/>
            <a:ext cx="733567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sz="3600" u="sng" kern="0"/>
              <a:t>Percept</a:t>
            </a:r>
            <a:r>
              <a:rPr lang="en-US" sz="3600" kern="0"/>
              <a:t>   </a:t>
            </a:r>
            <a:r>
              <a:rPr lang="en-US" sz="3600" u="sng" kern="0"/>
              <a:t>Articulation</a:t>
            </a:r>
            <a:r>
              <a:rPr lang="en-US" sz="3600" kern="0"/>
              <a:t>   </a:t>
            </a:r>
            <a:r>
              <a:rPr lang="en-US" sz="3600" u="sng" kern="0"/>
              <a:t>Measure </a:t>
            </a:r>
            <a:endParaRPr lang="en-US" sz="3600" u="sng" kern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D73A5B-B0C9-A5D6-F045-79CB00E4E4F0}"/>
              </a:ext>
            </a:extLst>
          </p:cNvPr>
          <p:cNvSpPr txBox="1">
            <a:spLocks/>
          </p:cNvSpPr>
          <p:nvPr/>
        </p:nvSpPr>
        <p:spPr bwMode="auto">
          <a:xfrm>
            <a:off x="598440" y="2574200"/>
            <a:ext cx="8140610" cy="1493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2400" kern="0"/>
              <a:t>Pitch … 	glottal cycles …</a:t>
            </a:r>
            <a:r>
              <a:rPr lang="en-US" sz="2400" kern="0">
                <a:latin typeface="Roboto" panose="02000000000000000000" pitchFamily="2" charset="0"/>
              </a:rPr>
              <a:t> 	</a:t>
            </a:r>
            <a:r>
              <a:rPr lang="en-US" sz="2400" kern="0">
                <a:latin typeface="+mj-lt"/>
              </a:rPr>
              <a:t>log F</a:t>
            </a:r>
            <a:r>
              <a:rPr lang="en-US" sz="2400" kern="0" baseline="-25000">
                <a:latin typeface="+mj-lt"/>
              </a:rPr>
              <a:t>0</a:t>
            </a:r>
          </a:p>
          <a:p>
            <a:pPr marL="0" indent="0">
              <a:buFontTx/>
              <a:buNone/>
            </a:pPr>
            <a:endParaRPr lang="en-US" sz="1200" kern="0">
              <a:latin typeface="Roboto" panose="02000000000000000000" pitchFamily="2" charset="0"/>
            </a:endParaRPr>
          </a:p>
          <a:p>
            <a:pPr marL="0" indent="0">
              <a:buFontTx/>
              <a:buNone/>
            </a:pPr>
            <a:r>
              <a:rPr lang="en-US" sz="2400" kern="0"/>
              <a:t>Loudness</a:t>
            </a:r>
            <a:endParaRPr lang="en-US" sz="1200" kern="0"/>
          </a:p>
          <a:p>
            <a:pPr marL="0" indent="0">
              <a:buFontTx/>
              <a:buNone/>
            </a:pPr>
            <a:endParaRPr lang="en-US" sz="2400" kern="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6388562-5B6B-8655-DA55-9D4ABF9E09A9}"/>
              </a:ext>
            </a:extLst>
          </p:cNvPr>
          <p:cNvSpPr txBox="1">
            <a:spLocks/>
          </p:cNvSpPr>
          <p:nvPr/>
        </p:nvSpPr>
        <p:spPr bwMode="auto">
          <a:xfrm>
            <a:off x="2396345" y="3211938"/>
            <a:ext cx="7139863" cy="962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2400" kern="0" dirty="0"/>
              <a:t>airflow 		</a:t>
            </a:r>
            <a:r>
              <a:rPr lang="en-US" sz="2400" kern="0" dirty="0">
                <a:latin typeface="Roboto" panose="02000000000000000000" pitchFamily="2" charset="0"/>
              </a:rPr>
              <a:t>l</a:t>
            </a:r>
            <a:r>
              <a:rPr lang="en-US" sz="2400" kern="0" dirty="0"/>
              <a:t>og energy </a:t>
            </a:r>
            <a:r>
              <a:rPr lang="en-US" sz="1600" kern="0" dirty="0"/>
              <a:t>(or log intensity)</a:t>
            </a:r>
          </a:p>
          <a:p>
            <a:pPr marL="0" indent="0">
              <a:buFontTx/>
              <a:buNone/>
            </a:pPr>
            <a:endParaRPr lang="en-US" sz="1200" kern="0" dirty="0"/>
          </a:p>
          <a:p>
            <a:pPr marL="0" indent="0">
              <a:buFontTx/>
              <a:buNone/>
            </a:pPr>
            <a:r>
              <a:rPr lang="en-US" sz="2400" kern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688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8795B-1243-193B-AA3E-F587249CB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1421964" y="3309076"/>
            <a:ext cx="5422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347BCD8B-0F31-9F30-8E3C-5FFFAAF1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/>
              <a:t>Overview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62E187-55A0-F917-AA39-43DC34C7C2FD}"/>
              </a:ext>
            </a:extLst>
          </p:cNvPr>
          <p:cNvSpPr txBox="1"/>
          <p:nvPr/>
        </p:nvSpPr>
        <p:spPr>
          <a:xfrm>
            <a:off x="7387099" y="4350667"/>
            <a:ext cx="124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insight, </a:t>
            </a:r>
          </a:p>
          <a:p>
            <a:r>
              <a:rPr lang="en-US" sz="2400"/>
              <a:t>model,</a:t>
            </a:r>
          </a:p>
          <a:p>
            <a:r>
              <a:rPr lang="en-US" sz="2400"/>
              <a:t>etc.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F8AE4B0-A929-20CA-B4FE-EB9ED0FC7D66}"/>
              </a:ext>
            </a:extLst>
          </p:cNvPr>
          <p:cNvSpPr txBox="1"/>
          <p:nvPr/>
        </p:nvSpPr>
        <p:spPr>
          <a:xfrm>
            <a:off x="138796" y="19157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speech </a:t>
            </a:r>
          </a:p>
          <a:p>
            <a:r>
              <a:rPr lang="en-US" sz="2400"/>
              <a:t>signal 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>
            <a:off x="7291703" y="3882777"/>
            <a:ext cx="411704" cy="5104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Cloud 46">
            <a:extLst>
              <a:ext uri="{FF2B5EF4-FFF2-40B4-BE49-F238E27FC236}">
                <a16:creationId xmlns:a16="http://schemas.microsoft.com/office/drawing/2014/main" id="{EC73169C-0F5C-7179-61C7-55942D727AA7}"/>
              </a:ext>
            </a:extLst>
          </p:cNvPr>
          <p:cNvSpPr/>
          <p:nvPr/>
        </p:nvSpPr>
        <p:spPr bwMode="auto">
          <a:xfrm>
            <a:off x="2076317" y="1745665"/>
            <a:ext cx="5273749" cy="3347327"/>
          </a:xfrm>
          <a:prstGeom prst="cloud">
            <a:avLst/>
          </a:prstGeom>
          <a:solidFill>
            <a:srgbClr val="1382F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C15445D-D3DF-A337-194F-93325AD3868E}"/>
              </a:ext>
            </a:extLst>
          </p:cNvPr>
          <p:cNvGrpSpPr/>
          <p:nvPr/>
        </p:nvGrpSpPr>
        <p:grpSpPr>
          <a:xfrm>
            <a:off x="2402095" y="2082052"/>
            <a:ext cx="5015610" cy="2645090"/>
            <a:chOff x="2402095" y="2082052"/>
            <a:chExt cx="5015610" cy="2645090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0748886-4FDE-8B69-6A16-9F5CE89EA3BF}"/>
                </a:ext>
              </a:extLst>
            </p:cNvPr>
            <p:cNvSpPr txBox="1"/>
            <p:nvPr/>
          </p:nvSpPr>
          <p:spPr>
            <a:xfrm>
              <a:off x="3594439" y="2383875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530DBFC-DC6B-3414-E509-88739E821B3D}"/>
                </a:ext>
              </a:extLst>
            </p:cNvPr>
            <p:cNvSpPr txBox="1"/>
            <p:nvPr/>
          </p:nvSpPr>
          <p:spPr>
            <a:xfrm>
              <a:off x="2694243" y="2495327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0B67B648-DC33-903A-07BA-07D9CD585439}"/>
                </a:ext>
              </a:extLst>
            </p:cNvPr>
            <p:cNvSpPr txBox="1"/>
            <p:nvPr/>
          </p:nvSpPr>
          <p:spPr>
            <a:xfrm>
              <a:off x="3452038" y="2720401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47773F7-465C-E49A-0B3B-FF67E8EC7FD2}"/>
                </a:ext>
              </a:extLst>
            </p:cNvPr>
            <p:cNvSpPr txBox="1"/>
            <p:nvPr/>
          </p:nvSpPr>
          <p:spPr>
            <a:xfrm>
              <a:off x="2678293" y="3001071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7FA65DE-44B2-4536-83D1-AAFA8E996DD7}"/>
                </a:ext>
              </a:extLst>
            </p:cNvPr>
            <p:cNvSpPr txBox="1"/>
            <p:nvPr/>
          </p:nvSpPr>
          <p:spPr>
            <a:xfrm>
              <a:off x="3756838" y="3025201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DA5DD5D-FA51-3432-5CC1-07E0F6858E1B}"/>
                </a:ext>
              </a:extLst>
            </p:cNvPr>
            <p:cNvSpPr txBox="1"/>
            <p:nvPr/>
          </p:nvSpPr>
          <p:spPr>
            <a:xfrm>
              <a:off x="3866684" y="3282096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809252D-1082-A43B-DB6C-CD04284AFD7C}"/>
                </a:ext>
              </a:extLst>
            </p:cNvPr>
            <p:cNvSpPr txBox="1"/>
            <p:nvPr/>
          </p:nvSpPr>
          <p:spPr>
            <a:xfrm>
              <a:off x="3480393" y="3825810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70B8C43A-1AF9-1425-4961-E262B33AFD8B}"/>
                </a:ext>
              </a:extLst>
            </p:cNvPr>
            <p:cNvSpPr txBox="1"/>
            <p:nvPr/>
          </p:nvSpPr>
          <p:spPr>
            <a:xfrm>
              <a:off x="4992442" y="3748000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2DB713AF-29A3-3B63-A821-9934BE8A01FE}"/>
                </a:ext>
              </a:extLst>
            </p:cNvPr>
            <p:cNvSpPr txBox="1"/>
            <p:nvPr/>
          </p:nvSpPr>
          <p:spPr>
            <a:xfrm>
              <a:off x="4391702" y="4345932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083A088-0868-637F-20C7-A23FCE56373A}"/>
                </a:ext>
              </a:extLst>
            </p:cNvPr>
            <p:cNvSpPr txBox="1"/>
            <p:nvPr/>
          </p:nvSpPr>
          <p:spPr>
            <a:xfrm>
              <a:off x="4337580" y="2082052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91A5B2F-A463-3A8D-0068-DAE90ECE3C9D}"/>
                </a:ext>
              </a:extLst>
            </p:cNvPr>
            <p:cNvSpPr txBox="1"/>
            <p:nvPr/>
          </p:nvSpPr>
          <p:spPr>
            <a:xfrm>
              <a:off x="5716892" y="2107706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590E80F-A9A3-77FB-88EC-FDB45C92A3C9}"/>
                </a:ext>
              </a:extLst>
            </p:cNvPr>
            <p:cNvSpPr txBox="1"/>
            <p:nvPr/>
          </p:nvSpPr>
          <p:spPr>
            <a:xfrm>
              <a:off x="4939571" y="2421245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1EB18DD-B8CA-065B-3C31-A42C2DB0BCCE}"/>
                </a:ext>
              </a:extLst>
            </p:cNvPr>
            <p:cNvSpPr txBox="1"/>
            <p:nvPr/>
          </p:nvSpPr>
          <p:spPr>
            <a:xfrm>
              <a:off x="4466460" y="2679606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06556BA7-A889-85DE-6DCF-0241BEB7ECDA}"/>
                </a:ext>
              </a:extLst>
            </p:cNvPr>
            <p:cNvSpPr txBox="1"/>
            <p:nvPr/>
          </p:nvSpPr>
          <p:spPr>
            <a:xfrm>
              <a:off x="5137752" y="2916735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94BBF28D-C23E-C9E3-19B1-891EF29DC6E4}"/>
                </a:ext>
              </a:extLst>
            </p:cNvPr>
            <p:cNvSpPr txBox="1"/>
            <p:nvPr/>
          </p:nvSpPr>
          <p:spPr>
            <a:xfrm>
              <a:off x="2707758" y="3450135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9A4B298-5FB4-2EA3-E58E-C3AE38B66AA5}"/>
                </a:ext>
              </a:extLst>
            </p:cNvPr>
            <p:cNvSpPr txBox="1"/>
            <p:nvPr/>
          </p:nvSpPr>
          <p:spPr>
            <a:xfrm>
              <a:off x="2402095" y="3975807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AA8FCE1B-40CB-6A91-4FE7-02A49A5CF65B}"/>
                </a:ext>
              </a:extLst>
            </p:cNvPr>
            <p:cNvSpPr txBox="1"/>
            <p:nvPr/>
          </p:nvSpPr>
          <p:spPr>
            <a:xfrm>
              <a:off x="3936272" y="4091810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4D74D530-FA3A-840C-A7C8-27476CF76C54}"/>
                </a:ext>
              </a:extLst>
            </p:cNvPr>
            <p:cNvSpPr txBox="1"/>
            <p:nvPr/>
          </p:nvSpPr>
          <p:spPr>
            <a:xfrm>
              <a:off x="3014309" y="4357810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A23627F2-E3DF-1400-F3CE-8227CCD298A4}"/>
                </a:ext>
              </a:extLst>
            </p:cNvPr>
            <p:cNvSpPr txBox="1"/>
            <p:nvPr/>
          </p:nvSpPr>
          <p:spPr>
            <a:xfrm>
              <a:off x="5245996" y="3478205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B8EDEC2E-B379-B9EB-6E15-4990162B2DC3}"/>
                </a:ext>
              </a:extLst>
            </p:cNvPr>
            <p:cNvSpPr txBox="1"/>
            <p:nvPr/>
          </p:nvSpPr>
          <p:spPr>
            <a:xfrm>
              <a:off x="2879653" y="2146593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F4E8316-158A-AA1C-1A51-4B024F68E266}"/>
                </a:ext>
              </a:extLst>
            </p:cNvPr>
            <p:cNvSpPr txBox="1"/>
            <p:nvPr/>
          </p:nvSpPr>
          <p:spPr>
            <a:xfrm>
              <a:off x="4959554" y="3270006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BA5BE8AF-4A1C-5DB1-554A-1CE68BCD3271}"/>
                </a:ext>
              </a:extLst>
            </p:cNvPr>
            <p:cNvSpPr txBox="1"/>
            <p:nvPr/>
          </p:nvSpPr>
          <p:spPr>
            <a:xfrm>
              <a:off x="6111048" y="2394430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8577A3D9-F8F1-D790-9734-35C5575F9836}"/>
                </a:ext>
              </a:extLst>
            </p:cNvPr>
            <p:cNvSpPr txBox="1"/>
            <p:nvPr/>
          </p:nvSpPr>
          <p:spPr>
            <a:xfrm>
              <a:off x="6216225" y="3147595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7531E928-A976-1EE7-E189-6D55D6FDE62C}"/>
                </a:ext>
              </a:extLst>
            </p:cNvPr>
            <p:cNvSpPr txBox="1"/>
            <p:nvPr/>
          </p:nvSpPr>
          <p:spPr>
            <a:xfrm>
              <a:off x="5352007" y="3988478"/>
              <a:ext cx="1201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features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322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4879" y="237907"/>
            <a:ext cx="6172200" cy="857250"/>
          </a:xfrm>
        </p:spPr>
        <p:txBody>
          <a:bodyPr/>
          <a:lstStyle/>
          <a:p>
            <a:r>
              <a:rPr lang="en-US" dirty="0"/>
              <a:t>Prosody is 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8890" y="1302395"/>
            <a:ext cx="6708189" cy="4988142"/>
          </a:xfrm>
        </p:spPr>
        <p:txBody>
          <a:bodyPr/>
          <a:lstStyle/>
          <a:p>
            <a:pPr marL="0" indent="0">
              <a:lnSpc>
                <a:spcPct val="122000"/>
              </a:lnSpc>
              <a:buNone/>
            </a:pPr>
            <a:r>
              <a:rPr lang="en-US" sz="2800" dirty="0"/>
              <a:t>The musical aspects of speech</a:t>
            </a:r>
          </a:p>
          <a:p>
            <a:pPr>
              <a:lnSpc>
                <a:spcPct val="122000"/>
              </a:lnSpc>
            </a:pPr>
            <a:r>
              <a:rPr lang="en-US" sz="2400" dirty="0"/>
              <a:t>Pitch, loudness, timing, duration, and rate</a:t>
            </a:r>
          </a:p>
          <a:p>
            <a:pPr marL="0" indent="0">
              <a:lnSpc>
                <a:spcPct val="122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800" dirty="0"/>
              <a:t>and things that pattern with them: </a:t>
            </a:r>
          </a:p>
          <a:p>
            <a:pPr>
              <a:lnSpc>
                <a:spcPct val="122000"/>
              </a:lnSpc>
              <a:spcBef>
                <a:spcPts val="450"/>
              </a:spcBef>
            </a:pPr>
            <a:r>
              <a:rPr lang="en-US" sz="2400" dirty="0"/>
              <a:t>Voicing presence (binary) or periodicity</a:t>
            </a:r>
          </a:p>
          <a:p>
            <a:pPr>
              <a:lnSpc>
                <a:spcPct val="122000"/>
              </a:lnSpc>
              <a:spcBef>
                <a:spcPts val="0"/>
              </a:spcBef>
            </a:pPr>
            <a:r>
              <a:rPr lang="en-US" sz="2400" dirty="0"/>
              <a:t>Phonation type: creaky / breathy / falsetto …</a:t>
            </a:r>
          </a:p>
          <a:p>
            <a:pPr>
              <a:lnSpc>
                <a:spcPct val="122000"/>
              </a:lnSpc>
              <a:spcBef>
                <a:spcPts val="0"/>
              </a:spcBef>
            </a:pPr>
            <a:r>
              <a:rPr lang="en-US" sz="2400" dirty="0"/>
              <a:t>Reduction / enunciation</a:t>
            </a:r>
          </a:p>
          <a:p>
            <a:pPr>
              <a:lnSpc>
                <a:spcPct val="122000"/>
              </a:lnSpc>
              <a:spcBef>
                <a:spcPts val="0"/>
              </a:spcBef>
            </a:pPr>
            <a:r>
              <a:rPr lang="en-US" sz="2400" dirty="0"/>
              <a:t>Nasalization</a:t>
            </a:r>
          </a:p>
          <a:p>
            <a:pPr>
              <a:lnSpc>
                <a:spcPct val="122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22000"/>
              </a:lnSpc>
              <a:spcBef>
                <a:spcPts val="0"/>
              </a:spcBef>
            </a:pPr>
            <a:r>
              <a:rPr lang="en-US" sz="2400" dirty="0"/>
              <a:t>Thousands of derived features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42560" y="4340352"/>
            <a:ext cx="3334567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perceptual features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FF00"/>
                </a:solidFill>
              </a:rPr>
              <a:t>and computed features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9184" y="5281970"/>
            <a:ext cx="4429418" cy="500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2000"/>
              </a:lnSpc>
              <a:spcBef>
                <a:spcPts val="0"/>
              </a:spcBef>
            </a:pPr>
            <a:r>
              <a:rPr lang="en-US" sz="2400" dirty="0">
                <a:solidFill>
                  <a:srgbClr val="FFFF00"/>
                </a:solidFill>
              </a:rPr>
              <a:t>Thousands of derived features </a:t>
            </a:r>
          </a:p>
        </p:txBody>
      </p:sp>
    </p:spTree>
    <p:extLst>
      <p:ext uri="{BB962C8B-B14F-4D97-AF65-F5344CB8AC3E}">
        <p14:creationId xmlns:p14="http://schemas.microsoft.com/office/powerpoint/2010/main" val="54342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8795B-1243-193B-AA3E-F587249CB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1421964" y="3309076"/>
            <a:ext cx="5422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347BCD8B-0F31-9F30-8E3C-5FFFAAF1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/>
              <a:t>Overview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62E187-55A0-F917-AA39-43DC34C7C2FD}"/>
              </a:ext>
            </a:extLst>
          </p:cNvPr>
          <p:cNvSpPr txBox="1"/>
          <p:nvPr/>
        </p:nvSpPr>
        <p:spPr>
          <a:xfrm>
            <a:off x="7387099" y="4350667"/>
            <a:ext cx="124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insight, </a:t>
            </a:r>
          </a:p>
          <a:p>
            <a:r>
              <a:rPr lang="en-US" sz="2400"/>
              <a:t>model,</a:t>
            </a:r>
          </a:p>
          <a:p>
            <a:r>
              <a:rPr lang="en-US" sz="2400"/>
              <a:t>etc.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F8AE4B0-A929-20CA-B4FE-EB9ED0FC7D66}"/>
              </a:ext>
            </a:extLst>
          </p:cNvPr>
          <p:cNvSpPr txBox="1"/>
          <p:nvPr/>
        </p:nvSpPr>
        <p:spPr>
          <a:xfrm>
            <a:off x="138796" y="19157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speech </a:t>
            </a:r>
          </a:p>
          <a:p>
            <a:r>
              <a:rPr lang="en-US" sz="2400"/>
              <a:t>signal 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>
            <a:off x="7291703" y="3882777"/>
            <a:ext cx="411704" cy="5104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" name="Group 1"/>
          <p:cNvGrpSpPr/>
          <p:nvPr/>
        </p:nvGrpSpPr>
        <p:grpSpPr>
          <a:xfrm>
            <a:off x="2076317" y="1745665"/>
            <a:ext cx="5341388" cy="3347327"/>
            <a:chOff x="2076317" y="1745665"/>
            <a:chExt cx="5341388" cy="3347327"/>
          </a:xfrm>
        </p:grpSpPr>
        <p:sp>
          <p:nvSpPr>
            <p:cNvPr id="47" name="Cloud 46">
              <a:extLst>
                <a:ext uri="{FF2B5EF4-FFF2-40B4-BE49-F238E27FC236}">
                  <a16:creationId xmlns:a16="http://schemas.microsoft.com/office/drawing/2014/main" id="{EC73169C-0F5C-7179-61C7-55942D727AA7}"/>
                </a:ext>
              </a:extLst>
            </p:cNvPr>
            <p:cNvSpPr/>
            <p:nvPr/>
          </p:nvSpPr>
          <p:spPr bwMode="auto">
            <a:xfrm>
              <a:off x="2076317" y="1745665"/>
              <a:ext cx="5273749" cy="3347327"/>
            </a:xfrm>
            <a:prstGeom prst="cloud">
              <a:avLst/>
            </a:prstGeom>
            <a:solidFill>
              <a:srgbClr val="1382F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effectLst/>
                <a:latin typeface="Arial" charset="0"/>
                <a:ea typeface="ＭＳ Ｐゴシック" pitchFamily="50" charset="-128"/>
              </a:endParaRP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EC15445D-D3DF-A337-194F-93325AD3868E}"/>
                </a:ext>
              </a:extLst>
            </p:cNvPr>
            <p:cNvGrpSpPr/>
            <p:nvPr/>
          </p:nvGrpSpPr>
          <p:grpSpPr>
            <a:xfrm>
              <a:off x="2402095" y="2082052"/>
              <a:ext cx="5015610" cy="2645090"/>
              <a:chOff x="2402095" y="2082052"/>
              <a:chExt cx="5015610" cy="2645090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0748886-4FDE-8B69-6A16-9F5CE89EA3BF}"/>
                  </a:ext>
                </a:extLst>
              </p:cNvPr>
              <p:cNvSpPr txBox="1"/>
              <p:nvPr/>
            </p:nvSpPr>
            <p:spPr>
              <a:xfrm>
                <a:off x="3594439" y="2383875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530DBFC-DC6B-3414-E509-88739E821B3D}"/>
                  </a:ext>
                </a:extLst>
              </p:cNvPr>
              <p:cNvSpPr txBox="1"/>
              <p:nvPr/>
            </p:nvSpPr>
            <p:spPr>
              <a:xfrm>
                <a:off x="2694243" y="2495327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B67B648-DC33-903A-07BA-07D9CD585439}"/>
                  </a:ext>
                </a:extLst>
              </p:cNvPr>
              <p:cNvSpPr txBox="1"/>
              <p:nvPr/>
            </p:nvSpPr>
            <p:spPr>
              <a:xfrm>
                <a:off x="3452038" y="2720401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47773F7-465C-E49A-0B3B-FF67E8EC7FD2}"/>
                  </a:ext>
                </a:extLst>
              </p:cNvPr>
              <p:cNvSpPr txBox="1"/>
              <p:nvPr/>
            </p:nvSpPr>
            <p:spPr>
              <a:xfrm>
                <a:off x="2678293" y="3001071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7FA65DE-44B2-4536-83D1-AAFA8E996DD7}"/>
                  </a:ext>
                </a:extLst>
              </p:cNvPr>
              <p:cNvSpPr txBox="1"/>
              <p:nvPr/>
            </p:nvSpPr>
            <p:spPr>
              <a:xfrm>
                <a:off x="3756838" y="3025201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DA5DD5D-FA51-3432-5CC1-07E0F6858E1B}"/>
                  </a:ext>
                </a:extLst>
              </p:cNvPr>
              <p:cNvSpPr txBox="1"/>
              <p:nvPr/>
            </p:nvSpPr>
            <p:spPr>
              <a:xfrm>
                <a:off x="3866684" y="3282096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7809252D-1082-A43B-DB6C-CD04284AFD7C}"/>
                  </a:ext>
                </a:extLst>
              </p:cNvPr>
              <p:cNvSpPr txBox="1"/>
              <p:nvPr/>
            </p:nvSpPr>
            <p:spPr>
              <a:xfrm>
                <a:off x="3480393" y="3825810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0B8C43A-1AF9-1425-4961-E262B33AFD8B}"/>
                  </a:ext>
                </a:extLst>
              </p:cNvPr>
              <p:cNvSpPr txBox="1"/>
              <p:nvPr/>
            </p:nvSpPr>
            <p:spPr>
              <a:xfrm>
                <a:off x="4992442" y="3748000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2DB713AF-29A3-3B63-A821-9934BE8A01FE}"/>
                  </a:ext>
                </a:extLst>
              </p:cNvPr>
              <p:cNvSpPr txBox="1"/>
              <p:nvPr/>
            </p:nvSpPr>
            <p:spPr>
              <a:xfrm>
                <a:off x="4391702" y="4345932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083A088-0868-637F-20C7-A23FCE56373A}"/>
                  </a:ext>
                </a:extLst>
              </p:cNvPr>
              <p:cNvSpPr txBox="1"/>
              <p:nvPr/>
            </p:nvSpPr>
            <p:spPr>
              <a:xfrm>
                <a:off x="4337580" y="2082052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91A5B2F-A463-3A8D-0068-DAE90ECE3C9D}"/>
                  </a:ext>
                </a:extLst>
              </p:cNvPr>
              <p:cNvSpPr txBox="1"/>
              <p:nvPr/>
            </p:nvSpPr>
            <p:spPr>
              <a:xfrm>
                <a:off x="5716892" y="2107706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2590E80F-A9A3-77FB-88EC-FDB45C92A3C9}"/>
                  </a:ext>
                </a:extLst>
              </p:cNvPr>
              <p:cNvSpPr txBox="1"/>
              <p:nvPr/>
            </p:nvSpPr>
            <p:spPr>
              <a:xfrm>
                <a:off x="4939571" y="2421245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D1EB18DD-B8CA-065B-3C31-A42C2DB0BCCE}"/>
                  </a:ext>
                </a:extLst>
              </p:cNvPr>
              <p:cNvSpPr txBox="1"/>
              <p:nvPr/>
            </p:nvSpPr>
            <p:spPr>
              <a:xfrm>
                <a:off x="4466460" y="2679606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06556BA7-A889-85DE-6DCF-0241BEB7ECDA}"/>
                  </a:ext>
                </a:extLst>
              </p:cNvPr>
              <p:cNvSpPr txBox="1"/>
              <p:nvPr/>
            </p:nvSpPr>
            <p:spPr>
              <a:xfrm>
                <a:off x="5137752" y="2916735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94BBF28D-C23E-C9E3-19B1-891EF29DC6E4}"/>
                  </a:ext>
                </a:extLst>
              </p:cNvPr>
              <p:cNvSpPr txBox="1"/>
              <p:nvPr/>
            </p:nvSpPr>
            <p:spPr>
              <a:xfrm>
                <a:off x="2707758" y="3450135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79A4B298-5FB4-2EA3-E58E-C3AE38B66AA5}"/>
                  </a:ext>
                </a:extLst>
              </p:cNvPr>
              <p:cNvSpPr txBox="1"/>
              <p:nvPr/>
            </p:nvSpPr>
            <p:spPr>
              <a:xfrm>
                <a:off x="2402095" y="3975807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AA8FCE1B-40CB-6A91-4FE7-02A49A5CF65B}"/>
                  </a:ext>
                </a:extLst>
              </p:cNvPr>
              <p:cNvSpPr txBox="1"/>
              <p:nvPr/>
            </p:nvSpPr>
            <p:spPr>
              <a:xfrm>
                <a:off x="3936272" y="4091810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D74D530-FA3A-840C-A7C8-27476CF76C54}"/>
                  </a:ext>
                </a:extLst>
              </p:cNvPr>
              <p:cNvSpPr txBox="1"/>
              <p:nvPr/>
            </p:nvSpPr>
            <p:spPr>
              <a:xfrm>
                <a:off x="3014309" y="4357810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A23627F2-E3DF-1400-F3CE-8227CCD298A4}"/>
                  </a:ext>
                </a:extLst>
              </p:cNvPr>
              <p:cNvSpPr txBox="1"/>
              <p:nvPr/>
            </p:nvSpPr>
            <p:spPr>
              <a:xfrm>
                <a:off x="5245996" y="3478205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B8EDEC2E-B379-B9EB-6E15-4990162B2DC3}"/>
                  </a:ext>
                </a:extLst>
              </p:cNvPr>
              <p:cNvSpPr txBox="1"/>
              <p:nvPr/>
            </p:nvSpPr>
            <p:spPr>
              <a:xfrm>
                <a:off x="2879653" y="2146593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6F4E8316-158A-AA1C-1A51-4B024F68E266}"/>
                  </a:ext>
                </a:extLst>
              </p:cNvPr>
              <p:cNvSpPr txBox="1"/>
              <p:nvPr/>
            </p:nvSpPr>
            <p:spPr>
              <a:xfrm>
                <a:off x="4959554" y="3270006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BA5BE8AF-4A1C-5DB1-554A-1CE68BCD3271}"/>
                  </a:ext>
                </a:extLst>
              </p:cNvPr>
              <p:cNvSpPr txBox="1"/>
              <p:nvPr/>
            </p:nvSpPr>
            <p:spPr>
              <a:xfrm>
                <a:off x="6111048" y="2394430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8577A3D9-F8F1-D790-9734-35C5575F9836}"/>
                  </a:ext>
                </a:extLst>
              </p:cNvPr>
              <p:cNvSpPr txBox="1"/>
              <p:nvPr/>
            </p:nvSpPr>
            <p:spPr>
              <a:xfrm>
                <a:off x="6216225" y="3147595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531E928-A976-1EE7-E189-6D55D6FDE62C}"/>
                  </a:ext>
                </a:extLst>
              </p:cNvPr>
              <p:cNvSpPr txBox="1"/>
              <p:nvPr/>
            </p:nvSpPr>
            <p:spPr>
              <a:xfrm>
                <a:off x="5352007" y="3988478"/>
                <a:ext cx="12014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features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109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8795B-1243-193B-AA3E-F587249CB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1421964" y="3309076"/>
            <a:ext cx="5422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FB75485-3BD7-7BAB-788D-171EAFB96651}"/>
              </a:ext>
            </a:extLst>
          </p:cNvPr>
          <p:cNvCxnSpPr>
            <a:cxnSpLocks/>
          </p:cNvCxnSpPr>
          <p:nvPr/>
        </p:nvCxnSpPr>
        <p:spPr bwMode="auto">
          <a:xfrm>
            <a:off x="2136575" y="3309076"/>
            <a:ext cx="32915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9DAA923-911E-3B42-3565-B57190128957}"/>
              </a:ext>
            </a:extLst>
          </p:cNvPr>
          <p:cNvCxnSpPr>
            <a:cxnSpLocks/>
          </p:cNvCxnSpPr>
          <p:nvPr/>
        </p:nvCxnSpPr>
        <p:spPr bwMode="auto">
          <a:xfrm flipV="1">
            <a:off x="5020552" y="2724279"/>
            <a:ext cx="1813643" cy="201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AB05B3-1BA7-9622-E112-22F1C56949A4}"/>
              </a:ext>
            </a:extLst>
          </p:cNvPr>
          <p:cNvSpPr txBox="1"/>
          <p:nvPr/>
        </p:nvSpPr>
        <p:spPr>
          <a:xfrm>
            <a:off x="898431" y="4437218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frame-level features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A1C17B8-68B5-670E-A7BE-F304A57EFB92}"/>
              </a:ext>
            </a:extLst>
          </p:cNvPr>
          <p:cNvCxnSpPr>
            <a:cxnSpLocks/>
          </p:cNvCxnSpPr>
          <p:nvPr/>
        </p:nvCxnSpPr>
        <p:spPr bwMode="auto">
          <a:xfrm>
            <a:off x="2607485" y="4612472"/>
            <a:ext cx="55166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347BCD8B-0F31-9F30-8E3C-5FFFAAF1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/>
              <a:t>Overview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1C00BEB-98FC-53B0-1767-1CF1DB852E9E}"/>
              </a:ext>
            </a:extLst>
          </p:cNvPr>
          <p:cNvSpPr/>
          <p:nvPr/>
        </p:nvSpPr>
        <p:spPr bwMode="auto">
          <a:xfrm>
            <a:off x="2054789" y="2405960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F77A30-05B4-E851-68ED-624071065957}"/>
              </a:ext>
            </a:extLst>
          </p:cNvPr>
          <p:cNvSpPr/>
          <p:nvPr/>
        </p:nvSpPr>
        <p:spPr bwMode="auto">
          <a:xfrm>
            <a:off x="3159153" y="4405886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C17D75B-D07A-F608-48A5-6E22E72583AF}"/>
              </a:ext>
            </a:extLst>
          </p:cNvPr>
          <p:cNvSpPr txBox="1"/>
          <p:nvPr/>
        </p:nvSpPr>
        <p:spPr>
          <a:xfrm>
            <a:off x="4190603" y="47053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normalized features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7E10629-05E4-2DED-1467-F79F8E7B5273}"/>
              </a:ext>
            </a:extLst>
          </p:cNvPr>
          <p:cNvSpPr/>
          <p:nvPr/>
        </p:nvSpPr>
        <p:spPr bwMode="auto">
          <a:xfrm>
            <a:off x="4071428" y="2401321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5142133" y="1827913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mid-level features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9566B8-6BC6-0F7C-E7FF-E0DED9D8D73F}"/>
              </a:ext>
            </a:extLst>
          </p:cNvPr>
          <p:cNvSpPr/>
          <p:nvPr/>
        </p:nvSpPr>
        <p:spPr bwMode="auto">
          <a:xfrm>
            <a:off x="6834195" y="2420857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62E187-55A0-F917-AA39-43DC34C7C2FD}"/>
              </a:ext>
            </a:extLst>
          </p:cNvPr>
          <p:cNvSpPr txBox="1"/>
          <p:nvPr/>
        </p:nvSpPr>
        <p:spPr>
          <a:xfrm>
            <a:off x="7387099" y="4350667"/>
            <a:ext cx="124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insight, </a:t>
            </a:r>
          </a:p>
          <a:p>
            <a:r>
              <a:rPr lang="en-US" sz="2400"/>
              <a:t>model,</a:t>
            </a:r>
          </a:p>
          <a:p>
            <a:r>
              <a:rPr lang="en-US" sz="2400"/>
              <a:t>etc.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D89DCCD-FDF9-0A12-012F-5F367EA466F0}"/>
              </a:ext>
            </a:extLst>
          </p:cNvPr>
          <p:cNvCxnSpPr>
            <a:cxnSpLocks/>
          </p:cNvCxnSpPr>
          <p:nvPr/>
        </p:nvCxnSpPr>
        <p:spPr bwMode="auto">
          <a:xfrm flipV="1">
            <a:off x="4513625" y="3831269"/>
            <a:ext cx="0" cy="76801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4076128-57C1-E3D5-59C9-8872D385C2DD}"/>
              </a:ext>
            </a:extLst>
          </p:cNvPr>
          <p:cNvCxnSpPr>
            <a:cxnSpLocks/>
          </p:cNvCxnSpPr>
          <p:nvPr/>
        </p:nvCxnSpPr>
        <p:spPr bwMode="auto">
          <a:xfrm>
            <a:off x="4063703" y="4599282"/>
            <a:ext cx="4499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FABF36F-7BA5-16AB-1765-60F248795D74}"/>
              </a:ext>
            </a:extLst>
          </p:cNvPr>
          <p:cNvCxnSpPr>
            <a:cxnSpLocks/>
          </p:cNvCxnSpPr>
          <p:nvPr/>
        </p:nvCxnSpPr>
        <p:spPr bwMode="auto">
          <a:xfrm>
            <a:off x="2607485" y="3835908"/>
            <a:ext cx="0" cy="7765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F8AE4B0-A929-20CA-B4FE-EB9ED0FC7D66}"/>
              </a:ext>
            </a:extLst>
          </p:cNvPr>
          <p:cNvSpPr txBox="1"/>
          <p:nvPr/>
        </p:nvSpPr>
        <p:spPr>
          <a:xfrm>
            <a:off x="138796" y="19157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speech </a:t>
            </a:r>
          </a:p>
          <a:p>
            <a:r>
              <a:rPr lang="en-US" sz="2400"/>
              <a:t>signal 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>
            <a:off x="7291703" y="3882777"/>
            <a:ext cx="411704" cy="5104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 flipV="1">
            <a:off x="7326718" y="1753760"/>
            <a:ext cx="0" cy="64756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6927111" y="888065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meaningful</a:t>
            </a:r>
          </a:p>
          <a:p>
            <a:r>
              <a:rPr lang="en-US" sz="2400" dirty="0"/>
              <a:t>features</a:t>
            </a:r>
          </a:p>
        </p:txBody>
      </p:sp>
    </p:spTree>
    <p:extLst>
      <p:ext uri="{BB962C8B-B14F-4D97-AF65-F5344CB8AC3E}">
        <p14:creationId xmlns:p14="http://schemas.microsoft.com/office/powerpoint/2010/main" val="709308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8795B-1243-193B-AA3E-F587249CB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1421964" y="3309076"/>
            <a:ext cx="5422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FB75485-3BD7-7BAB-788D-171EAFB96651}"/>
              </a:ext>
            </a:extLst>
          </p:cNvPr>
          <p:cNvCxnSpPr>
            <a:cxnSpLocks/>
          </p:cNvCxnSpPr>
          <p:nvPr/>
        </p:nvCxnSpPr>
        <p:spPr bwMode="auto">
          <a:xfrm>
            <a:off x="2136575" y="3309076"/>
            <a:ext cx="32915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9DAA923-911E-3B42-3565-B57190128957}"/>
              </a:ext>
            </a:extLst>
          </p:cNvPr>
          <p:cNvCxnSpPr>
            <a:cxnSpLocks/>
          </p:cNvCxnSpPr>
          <p:nvPr/>
        </p:nvCxnSpPr>
        <p:spPr bwMode="auto">
          <a:xfrm flipV="1">
            <a:off x="5020552" y="2724279"/>
            <a:ext cx="1813643" cy="201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AB05B3-1BA7-9622-E112-22F1C56949A4}"/>
              </a:ext>
            </a:extLst>
          </p:cNvPr>
          <p:cNvSpPr txBox="1"/>
          <p:nvPr/>
        </p:nvSpPr>
        <p:spPr>
          <a:xfrm>
            <a:off x="898431" y="4437218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frame-level features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A1C17B8-68B5-670E-A7BE-F304A57EFB92}"/>
              </a:ext>
            </a:extLst>
          </p:cNvPr>
          <p:cNvCxnSpPr>
            <a:cxnSpLocks/>
          </p:cNvCxnSpPr>
          <p:nvPr/>
        </p:nvCxnSpPr>
        <p:spPr bwMode="auto">
          <a:xfrm>
            <a:off x="2607485" y="4612472"/>
            <a:ext cx="55166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347BCD8B-0F31-9F30-8E3C-5FFFAAF1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/>
              <a:t>Overview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1C00BEB-98FC-53B0-1767-1CF1DB852E9E}"/>
              </a:ext>
            </a:extLst>
          </p:cNvPr>
          <p:cNvSpPr/>
          <p:nvPr/>
        </p:nvSpPr>
        <p:spPr bwMode="auto">
          <a:xfrm>
            <a:off x="2054789" y="2405960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000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F77A30-05B4-E851-68ED-624071065957}"/>
              </a:ext>
            </a:extLst>
          </p:cNvPr>
          <p:cNvSpPr/>
          <p:nvPr/>
        </p:nvSpPr>
        <p:spPr bwMode="auto">
          <a:xfrm>
            <a:off x="3159153" y="4405886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C17D75B-D07A-F608-48A5-6E22E72583AF}"/>
              </a:ext>
            </a:extLst>
          </p:cNvPr>
          <p:cNvSpPr txBox="1"/>
          <p:nvPr/>
        </p:nvSpPr>
        <p:spPr>
          <a:xfrm>
            <a:off x="4190603" y="47053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normalized features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7E10629-05E4-2DED-1467-F79F8E7B5273}"/>
              </a:ext>
            </a:extLst>
          </p:cNvPr>
          <p:cNvSpPr/>
          <p:nvPr/>
        </p:nvSpPr>
        <p:spPr bwMode="auto">
          <a:xfrm>
            <a:off x="4071428" y="2401321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5142133" y="1827913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mid-level features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9566B8-6BC6-0F7C-E7FF-E0DED9D8D73F}"/>
              </a:ext>
            </a:extLst>
          </p:cNvPr>
          <p:cNvSpPr/>
          <p:nvPr/>
        </p:nvSpPr>
        <p:spPr bwMode="auto">
          <a:xfrm>
            <a:off x="6834195" y="2420857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62E187-55A0-F917-AA39-43DC34C7C2FD}"/>
              </a:ext>
            </a:extLst>
          </p:cNvPr>
          <p:cNvSpPr txBox="1"/>
          <p:nvPr/>
        </p:nvSpPr>
        <p:spPr>
          <a:xfrm>
            <a:off x="7387099" y="4350667"/>
            <a:ext cx="124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insight, </a:t>
            </a:r>
          </a:p>
          <a:p>
            <a:r>
              <a:rPr lang="en-US" sz="2400"/>
              <a:t>model,</a:t>
            </a:r>
          </a:p>
          <a:p>
            <a:r>
              <a:rPr lang="en-US" sz="2400"/>
              <a:t>etc.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D89DCCD-FDF9-0A12-012F-5F367EA466F0}"/>
              </a:ext>
            </a:extLst>
          </p:cNvPr>
          <p:cNvCxnSpPr>
            <a:cxnSpLocks/>
          </p:cNvCxnSpPr>
          <p:nvPr/>
        </p:nvCxnSpPr>
        <p:spPr bwMode="auto">
          <a:xfrm flipV="1">
            <a:off x="4513625" y="3831269"/>
            <a:ext cx="0" cy="76801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4076128-57C1-E3D5-59C9-8872D385C2DD}"/>
              </a:ext>
            </a:extLst>
          </p:cNvPr>
          <p:cNvCxnSpPr>
            <a:cxnSpLocks/>
          </p:cNvCxnSpPr>
          <p:nvPr/>
        </p:nvCxnSpPr>
        <p:spPr bwMode="auto">
          <a:xfrm>
            <a:off x="4063703" y="4599282"/>
            <a:ext cx="4499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FABF36F-7BA5-16AB-1765-60F248795D74}"/>
              </a:ext>
            </a:extLst>
          </p:cNvPr>
          <p:cNvCxnSpPr>
            <a:cxnSpLocks/>
          </p:cNvCxnSpPr>
          <p:nvPr/>
        </p:nvCxnSpPr>
        <p:spPr bwMode="auto">
          <a:xfrm>
            <a:off x="2607485" y="3835908"/>
            <a:ext cx="0" cy="7765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F8AE4B0-A929-20CA-B4FE-EB9ED0FC7D66}"/>
              </a:ext>
            </a:extLst>
          </p:cNvPr>
          <p:cNvSpPr txBox="1"/>
          <p:nvPr/>
        </p:nvSpPr>
        <p:spPr>
          <a:xfrm>
            <a:off x="138796" y="19157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speech </a:t>
            </a:r>
          </a:p>
          <a:p>
            <a:r>
              <a:rPr lang="en-US" sz="2400"/>
              <a:t>signal 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>
            <a:off x="7291703" y="3882777"/>
            <a:ext cx="411704" cy="5104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 flipV="1">
            <a:off x="7326718" y="1753760"/>
            <a:ext cx="0" cy="64756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6927111" y="888065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meaningful</a:t>
            </a:r>
          </a:p>
          <a:p>
            <a:r>
              <a:rPr lang="en-US" sz="2400" dirty="0"/>
              <a:t>features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3146961" y="743712"/>
            <a:ext cx="5469196" cy="5718048"/>
          </a:xfrm>
          <a:prstGeom prst="roundRect">
            <a:avLst>
              <a:gd name="adj" fmla="val 9311"/>
            </a:avLst>
          </a:prstGeom>
          <a:solidFill>
            <a:schemeClr val="tx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5AB05B3-1BA7-9622-E112-22F1C56949A4}"/>
              </a:ext>
            </a:extLst>
          </p:cNvPr>
          <p:cNvSpPr txBox="1"/>
          <p:nvPr/>
        </p:nvSpPr>
        <p:spPr>
          <a:xfrm>
            <a:off x="898430" y="5266449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(low-level features)</a:t>
            </a:r>
          </a:p>
        </p:txBody>
      </p:sp>
    </p:spTree>
    <p:extLst>
      <p:ext uri="{BB962C8B-B14F-4D97-AF65-F5344CB8AC3E}">
        <p14:creationId xmlns:p14="http://schemas.microsoft.com/office/powerpoint/2010/main" val="879817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8795B-1243-193B-AA3E-F587249CB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1421964" y="3309076"/>
            <a:ext cx="5422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FB75485-3BD7-7BAB-788D-171EAFB96651}"/>
              </a:ext>
            </a:extLst>
          </p:cNvPr>
          <p:cNvCxnSpPr>
            <a:cxnSpLocks/>
          </p:cNvCxnSpPr>
          <p:nvPr/>
        </p:nvCxnSpPr>
        <p:spPr bwMode="auto">
          <a:xfrm>
            <a:off x="2136575" y="3309076"/>
            <a:ext cx="32915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9DAA923-911E-3B42-3565-B57190128957}"/>
              </a:ext>
            </a:extLst>
          </p:cNvPr>
          <p:cNvCxnSpPr>
            <a:cxnSpLocks/>
          </p:cNvCxnSpPr>
          <p:nvPr/>
        </p:nvCxnSpPr>
        <p:spPr bwMode="auto">
          <a:xfrm flipV="1">
            <a:off x="5020552" y="2724279"/>
            <a:ext cx="1813643" cy="201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AB05B3-1BA7-9622-E112-22F1C56949A4}"/>
              </a:ext>
            </a:extLst>
          </p:cNvPr>
          <p:cNvSpPr txBox="1"/>
          <p:nvPr/>
        </p:nvSpPr>
        <p:spPr>
          <a:xfrm>
            <a:off x="898431" y="4437218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frame-level features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A1C17B8-68B5-670E-A7BE-F304A57EFB92}"/>
              </a:ext>
            </a:extLst>
          </p:cNvPr>
          <p:cNvCxnSpPr>
            <a:cxnSpLocks/>
          </p:cNvCxnSpPr>
          <p:nvPr/>
        </p:nvCxnSpPr>
        <p:spPr bwMode="auto">
          <a:xfrm>
            <a:off x="2607485" y="4612472"/>
            <a:ext cx="55166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347BCD8B-0F31-9F30-8E3C-5FFFAAF1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/>
              <a:t>Lectures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1C00BEB-98FC-53B0-1767-1CF1DB852E9E}"/>
              </a:ext>
            </a:extLst>
          </p:cNvPr>
          <p:cNvSpPr/>
          <p:nvPr/>
        </p:nvSpPr>
        <p:spPr bwMode="auto">
          <a:xfrm>
            <a:off x="2054789" y="2405960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F77A30-05B4-E851-68ED-624071065957}"/>
              </a:ext>
            </a:extLst>
          </p:cNvPr>
          <p:cNvSpPr/>
          <p:nvPr/>
        </p:nvSpPr>
        <p:spPr bwMode="auto">
          <a:xfrm>
            <a:off x="3159153" y="4405886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16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C17D75B-D07A-F608-48A5-6E22E72583AF}"/>
              </a:ext>
            </a:extLst>
          </p:cNvPr>
          <p:cNvSpPr txBox="1"/>
          <p:nvPr/>
        </p:nvSpPr>
        <p:spPr>
          <a:xfrm>
            <a:off x="4190603" y="47053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normalized features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7E10629-05E4-2DED-1467-F79F8E7B5273}"/>
              </a:ext>
            </a:extLst>
          </p:cNvPr>
          <p:cNvSpPr/>
          <p:nvPr/>
        </p:nvSpPr>
        <p:spPr bwMode="auto">
          <a:xfrm>
            <a:off x="4071428" y="2401321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5142133" y="1827913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mid-level features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9566B8-6BC6-0F7C-E7FF-E0DED9D8D73F}"/>
              </a:ext>
            </a:extLst>
          </p:cNvPr>
          <p:cNvSpPr/>
          <p:nvPr/>
        </p:nvSpPr>
        <p:spPr bwMode="auto">
          <a:xfrm>
            <a:off x="6834195" y="2420857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62E187-55A0-F917-AA39-43DC34C7C2FD}"/>
              </a:ext>
            </a:extLst>
          </p:cNvPr>
          <p:cNvSpPr txBox="1"/>
          <p:nvPr/>
        </p:nvSpPr>
        <p:spPr>
          <a:xfrm>
            <a:off x="7387099" y="4350667"/>
            <a:ext cx="124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insight, </a:t>
            </a:r>
          </a:p>
          <a:p>
            <a:r>
              <a:rPr lang="en-US" sz="2400"/>
              <a:t>model,</a:t>
            </a:r>
          </a:p>
          <a:p>
            <a:r>
              <a:rPr lang="en-US" sz="2400"/>
              <a:t>etc.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D89DCCD-FDF9-0A12-012F-5F367EA466F0}"/>
              </a:ext>
            </a:extLst>
          </p:cNvPr>
          <p:cNvCxnSpPr>
            <a:cxnSpLocks/>
          </p:cNvCxnSpPr>
          <p:nvPr/>
        </p:nvCxnSpPr>
        <p:spPr bwMode="auto">
          <a:xfrm flipV="1">
            <a:off x="4513625" y="3831269"/>
            <a:ext cx="0" cy="76801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4076128-57C1-E3D5-59C9-8872D385C2DD}"/>
              </a:ext>
            </a:extLst>
          </p:cNvPr>
          <p:cNvCxnSpPr>
            <a:cxnSpLocks/>
          </p:cNvCxnSpPr>
          <p:nvPr/>
        </p:nvCxnSpPr>
        <p:spPr bwMode="auto">
          <a:xfrm>
            <a:off x="4063703" y="4599282"/>
            <a:ext cx="4499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FABF36F-7BA5-16AB-1765-60F248795D74}"/>
              </a:ext>
            </a:extLst>
          </p:cNvPr>
          <p:cNvCxnSpPr>
            <a:cxnSpLocks/>
          </p:cNvCxnSpPr>
          <p:nvPr/>
        </p:nvCxnSpPr>
        <p:spPr bwMode="auto">
          <a:xfrm>
            <a:off x="2607485" y="3835908"/>
            <a:ext cx="0" cy="7765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F8AE4B0-A929-20CA-B4FE-EB9ED0FC7D66}"/>
              </a:ext>
            </a:extLst>
          </p:cNvPr>
          <p:cNvSpPr txBox="1"/>
          <p:nvPr/>
        </p:nvSpPr>
        <p:spPr>
          <a:xfrm>
            <a:off x="138796" y="19157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speech </a:t>
            </a:r>
          </a:p>
          <a:p>
            <a:r>
              <a:rPr lang="en-US" sz="2400"/>
              <a:t>signal 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>
            <a:off x="7291703" y="3882777"/>
            <a:ext cx="411704" cy="5104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ounded Rectangle 22"/>
          <p:cNvSpPr/>
          <p:nvPr/>
        </p:nvSpPr>
        <p:spPr bwMode="auto">
          <a:xfrm>
            <a:off x="3146961" y="743712"/>
            <a:ext cx="5469196" cy="3377184"/>
          </a:xfrm>
          <a:prstGeom prst="roundRect">
            <a:avLst>
              <a:gd name="adj" fmla="val 9311"/>
            </a:avLst>
          </a:prstGeom>
          <a:solidFill>
            <a:schemeClr val="tx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6419765" y="2910690"/>
            <a:ext cx="2208584" cy="2734206"/>
          </a:xfrm>
          <a:prstGeom prst="roundRect">
            <a:avLst>
              <a:gd name="adj" fmla="val 9311"/>
            </a:avLst>
          </a:prstGeom>
          <a:solidFill>
            <a:schemeClr val="tx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6834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8795B-1243-193B-AA3E-F587249CB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1421964" y="3309076"/>
            <a:ext cx="5422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FB75485-3BD7-7BAB-788D-171EAFB96651}"/>
              </a:ext>
            </a:extLst>
          </p:cNvPr>
          <p:cNvCxnSpPr>
            <a:cxnSpLocks/>
          </p:cNvCxnSpPr>
          <p:nvPr/>
        </p:nvCxnSpPr>
        <p:spPr bwMode="auto">
          <a:xfrm>
            <a:off x="2136575" y="3309076"/>
            <a:ext cx="32915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9DAA923-911E-3B42-3565-B57190128957}"/>
              </a:ext>
            </a:extLst>
          </p:cNvPr>
          <p:cNvCxnSpPr>
            <a:cxnSpLocks/>
          </p:cNvCxnSpPr>
          <p:nvPr/>
        </p:nvCxnSpPr>
        <p:spPr bwMode="auto">
          <a:xfrm flipV="1">
            <a:off x="5020552" y="2724279"/>
            <a:ext cx="1813643" cy="201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AB05B3-1BA7-9622-E112-22F1C56949A4}"/>
              </a:ext>
            </a:extLst>
          </p:cNvPr>
          <p:cNvSpPr txBox="1"/>
          <p:nvPr/>
        </p:nvSpPr>
        <p:spPr>
          <a:xfrm>
            <a:off x="898431" y="4437218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frame-level features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A1C17B8-68B5-670E-A7BE-F304A57EFB92}"/>
              </a:ext>
            </a:extLst>
          </p:cNvPr>
          <p:cNvCxnSpPr>
            <a:cxnSpLocks/>
          </p:cNvCxnSpPr>
          <p:nvPr/>
        </p:nvCxnSpPr>
        <p:spPr bwMode="auto">
          <a:xfrm>
            <a:off x="2607485" y="4612472"/>
            <a:ext cx="55166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347BCD8B-0F31-9F30-8E3C-5FFFAAF1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/>
              <a:t>Lectures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1C00BEB-98FC-53B0-1767-1CF1DB852E9E}"/>
              </a:ext>
            </a:extLst>
          </p:cNvPr>
          <p:cNvSpPr/>
          <p:nvPr/>
        </p:nvSpPr>
        <p:spPr bwMode="auto">
          <a:xfrm>
            <a:off x="2054789" y="2405960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F77A30-05B4-E851-68ED-624071065957}"/>
              </a:ext>
            </a:extLst>
          </p:cNvPr>
          <p:cNvSpPr/>
          <p:nvPr/>
        </p:nvSpPr>
        <p:spPr bwMode="auto">
          <a:xfrm>
            <a:off x="3159153" y="4405886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16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C17D75B-D07A-F608-48A5-6E22E72583AF}"/>
              </a:ext>
            </a:extLst>
          </p:cNvPr>
          <p:cNvSpPr txBox="1"/>
          <p:nvPr/>
        </p:nvSpPr>
        <p:spPr>
          <a:xfrm>
            <a:off x="4190603" y="47053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normalized features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7E10629-05E4-2DED-1467-F79F8E7B5273}"/>
              </a:ext>
            </a:extLst>
          </p:cNvPr>
          <p:cNvSpPr/>
          <p:nvPr/>
        </p:nvSpPr>
        <p:spPr bwMode="auto">
          <a:xfrm>
            <a:off x="4071428" y="2401321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5142133" y="1827913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mid-level features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9566B8-6BC6-0F7C-E7FF-E0DED9D8D73F}"/>
              </a:ext>
            </a:extLst>
          </p:cNvPr>
          <p:cNvSpPr/>
          <p:nvPr/>
        </p:nvSpPr>
        <p:spPr bwMode="auto">
          <a:xfrm>
            <a:off x="6834195" y="2420857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18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62E187-55A0-F917-AA39-43DC34C7C2FD}"/>
              </a:ext>
            </a:extLst>
          </p:cNvPr>
          <p:cNvSpPr txBox="1"/>
          <p:nvPr/>
        </p:nvSpPr>
        <p:spPr>
          <a:xfrm>
            <a:off x="7387099" y="4350667"/>
            <a:ext cx="124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insight, </a:t>
            </a:r>
          </a:p>
          <a:p>
            <a:r>
              <a:rPr lang="en-US" sz="2400"/>
              <a:t>model,</a:t>
            </a:r>
          </a:p>
          <a:p>
            <a:r>
              <a:rPr lang="en-US" sz="2400"/>
              <a:t>etc.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D89DCCD-FDF9-0A12-012F-5F367EA466F0}"/>
              </a:ext>
            </a:extLst>
          </p:cNvPr>
          <p:cNvCxnSpPr>
            <a:cxnSpLocks/>
          </p:cNvCxnSpPr>
          <p:nvPr/>
        </p:nvCxnSpPr>
        <p:spPr bwMode="auto">
          <a:xfrm flipV="1">
            <a:off x="4513625" y="3831269"/>
            <a:ext cx="0" cy="76801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4076128-57C1-E3D5-59C9-8872D385C2DD}"/>
              </a:ext>
            </a:extLst>
          </p:cNvPr>
          <p:cNvCxnSpPr>
            <a:cxnSpLocks/>
          </p:cNvCxnSpPr>
          <p:nvPr/>
        </p:nvCxnSpPr>
        <p:spPr bwMode="auto">
          <a:xfrm>
            <a:off x="4063703" y="4599282"/>
            <a:ext cx="4499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FABF36F-7BA5-16AB-1765-60F248795D74}"/>
              </a:ext>
            </a:extLst>
          </p:cNvPr>
          <p:cNvCxnSpPr>
            <a:cxnSpLocks/>
          </p:cNvCxnSpPr>
          <p:nvPr/>
        </p:nvCxnSpPr>
        <p:spPr bwMode="auto">
          <a:xfrm>
            <a:off x="2607485" y="3835908"/>
            <a:ext cx="0" cy="7765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F8AE4B0-A929-20CA-B4FE-EB9ED0FC7D66}"/>
              </a:ext>
            </a:extLst>
          </p:cNvPr>
          <p:cNvSpPr txBox="1"/>
          <p:nvPr/>
        </p:nvSpPr>
        <p:spPr>
          <a:xfrm>
            <a:off x="138796" y="19157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speech </a:t>
            </a:r>
          </a:p>
          <a:p>
            <a:r>
              <a:rPr lang="en-US" sz="2400"/>
              <a:t>signal 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>
            <a:off x="7291703" y="3882777"/>
            <a:ext cx="411704" cy="5104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ounded Rectangle 22"/>
          <p:cNvSpPr/>
          <p:nvPr/>
        </p:nvSpPr>
        <p:spPr bwMode="auto">
          <a:xfrm>
            <a:off x="6822871" y="2255520"/>
            <a:ext cx="2085893" cy="3816096"/>
          </a:xfrm>
          <a:prstGeom prst="roundRect">
            <a:avLst>
              <a:gd name="adj" fmla="val 9311"/>
            </a:avLst>
          </a:prstGeom>
          <a:solidFill>
            <a:schemeClr val="tx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545190"/>
      </p:ext>
    </p:extLst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49387</TotalTime>
  <Words>1874</Words>
  <Application>Microsoft Office PowerPoint</Application>
  <PresentationFormat>On-screen Show (4:3)</PresentationFormat>
  <Paragraphs>442</Paragraphs>
  <Slides>26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Roboto</vt:lpstr>
      <vt:lpstr>Mountain Top</vt:lpstr>
      <vt:lpstr>PowerPoint Presentation</vt:lpstr>
      <vt:lpstr>Overview</vt:lpstr>
      <vt:lpstr>Overview</vt:lpstr>
      <vt:lpstr>Prosody is … </vt:lpstr>
      <vt:lpstr>Overview</vt:lpstr>
      <vt:lpstr>Overview</vt:lpstr>
      <vt:lpstr>Overview</vt:lpstr>
      <vt:lpstr>Lectures </vt:lpstr>
      <vt:lpstr>Lectures </vt:lpstr>
      <vt:lpstr>Lectures </vt:lpstr>
      <vt:lpstr>Lectures </vt:lpstr>
      <vt:lpstr>Technical Pitfalls</vt:lpstr>
      <vt:lpstr>Conceptual Pitfall 1</vt:lpstr>
      <vt:lpstr>Conceptual Pitfall 2</vt:lpstr>
      <vt:lpstr>In my Fantasy World</vt:lpstr>
      <vt:lpstr>In my Fantasy World</vt:lpstr>
      <vt:lpstr>Conceptual Pitfall 2 </vt:lpstr>
      <vt:lpstr>Contents </vt:lpstr>
      <vt:lpstr>Contents </vt:lpstr>
      <vt:lpstr>PowerPoint Presentation</vt:lpstr>
      <vt:lpstr>PowerPoint Presentation</vt:lpstr>
      <vt:lpstr>Feature Set Options</vt:lpstr>
      <vt:lpstr>Features Overview</vt:lpstr>
      <vt:lpstr>Why Features?</vt:lpstr>
      <vt:lpstr>Why Features?</vt:lpstr>
      <vt:lpstr>Good features are …  </vt:lpstr>
    </vt:vector>
  </TitlesOfParts>
  <Company>Univ. of Tokyo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Systems Group</dc:title>
  <dc:creator>Sanpo Lab</dc:creator>
  <cp:lastModifiedBy>Ward, Nigel G.</cp:lastModifiedBy>
  <cp:revision>4338</cp:revision>
  <cp:lastPrinted>2022-07-29T20:02:48Z</cp:lastPrinted>
  <dcterms:created xsi:type="dcterms:W3CDTF">2002-10-17T07:23:49Z</dcterms:created>
  <dcterms:modified xsi:type="dcterms:W3CDTF">2022-08-03T14:11:11Z</dcterms:modified>
</cp:coreProperties>
</file>