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1053" r:id="rId2"/>
    <p:sldId id="2159" r:id="rId3"/>
    <p:sldId id="2158" r:id="rId4"/>
    <p:sldId id="2106" r:id="rId5"/>
    <p:sldId id="2134" r:id="rId6"/>
    <p:sldId id="2162" r:id="rId7"/>
    <p:sldId id="2163" r:id="rId8"/>
    <p:sldId id="2165" r:id="rId9"/>
    <p:sldId id="2164" r:id="rId10"/>
    <p:sldId id="2166" r:id="rId11"/>
    <p:sldId id="2167" r:id="rId12"/>
    <p:sldId id="795" r:id="rId13"/>
    <p:sldId id="2168" r:id="rId14"/>
    <p:sldId id="2105" r:id="rId15"/>
    <p:sldId id="2107" r:id="rId16"/>
    <p:sldId id="2169" r:id="rId17"/>
    <p:sldId id="2170" r:id="rId18"/>
    <p:sldId id="2138" r:id="rId19"/>
    <p:sldId id="2114" r:id="rId20"/>
    <p:sldId id="2146" r:id="rId21"/>
  </p:sldIdLst>
  <p:sldSz cx="9144000" cy="6858000" type="screen4x3"/>
  <p:notesSz cx="7010400" cy="9296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rd, Nigel G." initials="WNG" lastIdx="1" clrIdx="0">
    <p:extLst>
      <p:ext uri="{19B8F6BF-5375-455C-9EA6-DF929625EA0E}">
        <p15:presenceInfo xmlns:p15="http://schemas.microsoft.com/office/powerpoint/2012/main" userId="Ward, Nigel G.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C85"/>
    <a:srgbClr val="003399"/>
    <a:srgbClr val="3399FF"/>
    <a:srgbClr val="003297"/>
    <a:srgbClr val="FFFF23"/>
    <a:srgbClr val="FFFF84"/>
    <a:srgbClr val="E75543"/>
    <a:srgbClr val="D9D9D9"/>
    <a:srgbClr val="003090"/>
    <a:srgbClr val="85C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59231" autoAdjust="0"/>
  </p:normalViewPr>
  <p:slideViewPr>
    <p:cSldViewPr snapToGrid="0">
      <p:cViewPr varScale="1">
        <p:scale>
          <a:sx n="63" d="100"/>
          <a:sy n="63" d="100"/>
        </p:scale>
        <p:origin x="1248" y="102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2838" y="78"/>
      </p:cViewPr>
      <p:guideLst>
        <p:guide orient="horz" pos="2928"/>
        <p:guide pos="2208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5" tIns="45710" rIns="91415" bIns="4571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3" y="0"/>
            <a:ext cx="3037840" cy="464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5" tIns="45710" rIns="91415" bIns="4571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1"/>
            <a:ext cx="3037840" cy="464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5" tIns="45710" rIns="91415" bIns="4571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3" y="8831581"/>
            <a:ext cx="3037840" cy="464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5" tIns="45710" rIns="91415" bIns="4571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933D1E-80BE-444B-94DB-FA0AC1C459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2496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1"/>
          </a:xfrm>
          <a:prstGeom prst="rect">
            <a:avLst/>
          </a:prstGeom>
        </p:spPr>
        <p:txBody>
          <a:bodyPr vert="horz" lIns="91415" tIns="45710" rIns="91415" bIns="457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0"/>
            <a:ext cx="3037840" cy="464821"/>
          </a:xfrm>
          <a:prstGeom prst="rect">
            <a:avLst/>
          </a:prstGeom>
        </p:spPr>
        <p:txBody>
          <a:bodyPr vert="horz" lIns="91415" tIns="45710" rIns="91415" bIns="45710" rtlCol="0"/>
          <a:lstStyle>
            <a:lvl1pPr algn="r">
              <a:defRPr sz="1200"/>
            </a:lvl1pPr>
          </a:lstStyle>
          <a:p>
            <a:fld id="{FB4605E5-09BA-467E-8D5F-790F7A9DC9D7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5" tIns="45710" rIns="91415" bIns="4571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3"/>
            <a:ext cx="5608320" cy="4183381"/>
          </a:xfrm>
          <a:prstGeom prst="rect">
            <a:avLst/>
          </a:prstGeom>
        </p:spPr>
        <p:txBody>
          <a:bodyPr vert="horz" lIns="91415" tIns="45710" rIns="91415" bIns="4571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1"/>
          </a:xfrm>
          <a:prstGeom prst="rect">
            <a:avLst/>
          </a:prstGeom>
        </p:spPr>
        <p:txBody>
          <a:bodyPr vert="horz" lIns="91415" tIns="45710" rIns="91415" bIns="457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829967"/>
            <a:ext cx="3037840" cy="464821"/>
          </a:xfrm>
          <a:prstGeom prst="rect">
            <a:avLst/>
          </a:prstGeom>
        </p:spPr>
        <p:txBody>
          <a:bodyPr vert="horz" lIns="91415" tIns="45710" rIns="91415" bIns="45710" rtlCol="0" anchor="b"/>
          <a:lstStyle>
            <a:lvl1pPr algn="r">
              <a:defRPr sz="1200"/>
            </a:lvl1pPr>
          </a:lstStyle>
          <a:p>
            <a:fld id="{29BDAC53-7A3B-4047-838F-AC2D1EB755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60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956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 and other speakers have narrower ranges. [click]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For the first speaker, the yellow pitch is  quite high in range, but for the second speaker,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It’s incredibly high in range. The averages may be the same [click] but we also need some measure of the range.  For this, the standard deviation is common, so we can divide by that.  That is, it is common to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53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do z—normalization.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This is not great if the distribution is not normal, for example here, were we really have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three Gaussians, one for modal voice, one for creaky voice, and one for pitch doubling [click].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We can then estimate the parameters together, and normalize more robustly.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Or simply use percentiles.  We can then report …. This is robust.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Okay, so pitch is just one of the frame-level features.  What about the others? [next]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2181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People vary</a:t>
            </a:r>
            <a:r>
              <a:rPr lang="en-US" baseline="0" dirty="0"/>
              <a:t> on these dimensions also.  </a:t>
            </a:r>
          </a:p>
          <a:p>
            <a:r>
              <a:rPr lang="en-US" baseline="0" dirty="0"/>
              <a:t>For example one person could be breathy all the time, but we still want to estimate whether his pronunciation</a:t>
            </a:r>
          </a:p>
          <a:p>
            <a:r>
              <a:rPr lang="en-US" baseline="0" dirty="0"/>
              <a:t>of one word is breathier than his typical.  Depending on your downstream processing, </a:t>
            </a:r>
            <a:r>
              <a:rPr lang="en-US" dirty="0"/>
              <a:t>z-normalization </a:t>
            </a:r>
          </a:p>
          <a:p>
            <a:r>
              <a:rPr lang="en-US" dirty="0"/>
              <a:t>may work well in general, except for loudness.</a:t>
            </a:r>
            <a:r>
              <a:rPr lang="en-US" baseline="0" dirty="0"/>
              <a:t>  [next]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529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Loudness depends not only on the individual, but also on the microphone you use, the gain level,</a:t>
            </a:r>
          </a:p>
          <a:p>
            <a:r>
              <a:rPr lang="en-US" baseline="0" dirty="0"/>
              <a:t>the noise in the room, and many other things.  </a:t>
            </a:r>
          </a:p>
          <a:p>
            <a:r>
              <a:rPr lang="en-US" baseline="0" dirty="0"/>
              <a:t>For these reasons, many </a:t>
            </a:r>
            <a:r>
              <a:rPr lang="en-US" baseline="0" dirty="0" err="1"/>
              <a:t>prosodists</a:t>
            </a:r>
            <a:r>
              <a:rPr lang="en-US" baseline="0" dirty="0"/>
              <a:t> don’t measure it.  But it is informative to listeners. </a:t>
            </a:r>
          </a:p>
          <a:p>
            <a:r>
              <a:rPr lang="en-US" baseline="0" dirty="0"/>
              <a:t>There is no standard normalization for loudness [click] </a:t>
            </a:r>
          </a:p>
          <a:p>
            <a:r>
              <a:rPr lang="en-US" baseline="0" dirty="0"/>
              <a:t>but let’s look at one technique. [next]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820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Like for pitch, a key question</a:t>
            </a:r>
            <a:r>
              <a:rPr lang="en-US" baseline="0" dirty="0"/>
              <a:t> is, whether some speech frame counts as loud.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Again, we can answer this with respect to a histogram. [click] </a:t>
            </a:r>
            <a:endParaRPr lang="en-US" dirty="0"/>
          </a:p>
          <a:p>
            <a:r>
              <a:rPr lang="en-US" baseline="0" dirty="0"/>
              <a:t>At some times, the speakers will be silent, so we want to identify what typical silence is like. [click] </a:t>
            </a:r>
          </a:p>
          <a:p>
            <a:r>
              <a:rPr lang="en-US" baseline="0" dirty="0"/>
              <a:t>At other times speakers will be producing typical vowels, so we want to identify that also. [click]</a:t>
            </a:r>
          </a:p>
          <a:p>
            <a:r>
              <a:rPr lang="en-US" baseline="0" dirty="0"/>
              <a:t>The height of these two lumps will differ, depending on the ratio of speaking versus silence, </a:t>
            </a:r>
          </a:p>
          <a:p>
            <a:r>
              <a:rPr lang="en-US" baseline="0" dirty="0"/>
              <a:t>but their shapes are often consistent. We can model these with Gaussians, and then [read it]</a:t>
            </a:r>
          </a:p>
          <a:p>
            <a:r>
              <a:rPr lang="en-US" baseline="0" dirty="0"/>
              <a:t>Thus, we can infer that the frame whose value is shown in blue, is actually on the quiet side for this speaker.   Okay [next]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542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summarize, normalization is hard, and no perfect normalization methods are known.</a:t>
            </a:r>
          </a:p>
          <a:p>
            <a:r>
              <a:rPr lang="en-US" dirty="0"/>
              <a:t>We’d like a way</a:t>
            </a:r>
            <a:r>
              <a:rPr lang="en-US" baseline="0" dirty="0"/>
              <a:t> to erase all the uniqueness from my voice, to make it directly comparable to your voice.</a:t>
            </a:r>
          </a:p>
          <a:p>
            <a:r>
              <a:rPr lang="en-US" baseline="0" dirty="0"/>
              <a:t>We can’t do this yet.  (But research on disentanglement for prosody transfer is working on it.)</a:t>
            </a:r>
            <a:endParaRPr lang="en-US" dirty="0"/>
          </a:p>
          <a:p>
            <a:r>
              <a:rPr lang="en-US" dirty="0"/>
              <a:t>However we can’t give up on normalization.</a:t>
            </a:r>
            <a:r>
              <a:rPr lang="en-US" baseline="0" dirty="0"/>
              <a:t> </a:t>
            </a:r>
            <a:r>
              <a:rPr lang="en-US" dirty="0"/>
              <a:t>  </a:t>
            </a:r>
          </a:p>
          <a:p>
            <a:r>
              <a:rPr lang="en-US" dirty="0"/>
              <a:t>As </a:t>
            </a:r>
            <a:r>
              <a:rPr lang="en-US" baseline="0" dirty="0"/>
              <a:t>Elizabeth </a:t>
            </a:r>
            <a:r>
              <a:rPr lang="en-US" baseline="0" dirty="0" err="1"/>
              <a:t>Shriberg</a:t>
            </a:r>
            <a:r>
              <a:rPr lang="en-US" baseline="0" dirty="0"/>
              <a:t> often told me, attention to normalization can be the key to success in modeling. [click]</a:t>
            </a:r>
          </a:p>
          <a:p>
            <a:r>
              <a:rPr lang="en-US" baseline="0" dirty="0"/>
              <a:t>And I can attest from many experiences, that _failure_ to normalize properly is a frequent cause of bugs, and terribly misleading results.   </a:t>
            </a:r>
          </a:p>
          <a:p>
            <a:r>
              <a:rPr lang="en-US" baseline="0" dirty="0"/>
              <a:t>Okay, so that wraps it up for normalization, [next]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099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at least at the frame level. </a:t>
            </a:r>
            <a:endParaRPr lang="en-US" dirty="0"/>
          </a:p>
          <a:p>
            <a:r>
              <a:rPr lang="en-US" baseline="0" dirty="0"/>
              <a:t>The next lecture, [next]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0776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will cover how </a:t>
            </a:r>
            <a:r>
              <a:rPr lang="en-US" baseline="0" dirty="0"/>
              <a:t>to aggregate frame-level features into more meaningful “mid-level” features.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667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There are other choices.  Just briefly, the Mel scale may be more accurate, for some kinds of perception.  </a:t>
            </a:r>
          </a:p>
          <a:p>
            <a:r>
              <a:rPr lang="en-US"/>
              <a:t>5-Level scales and {H,L} scales are crude, but it has been argued that they match perceptions, but only convincingly for a few aspects of speech. </a:t>
            </a:r>
          </a:p>
          <a:p>
            <a:r>
              <a:rPr lang="en-US" baseline="0"/>
              <a:t>So </a:t>
            </a:r>
            <a:r>
              <a:rPr lang="en-US" baseline="0" dirty="0"/>
              <a:t>Log Hz is a very common choice by people working in speech prosody</a:t>
            </a:r>
            <a:r>
              <a:rPr lang="en-US" baseline="0"/>
              <a:t>. </a:t>
            </a:r>
          </a:p>
          <a:p>
            <a:endParaRPr lang="en-US" baseline="0"/>
          </a:p>
          <a:p>
            <a:r>
              <a:rPr lang="en-US" baseline="0"/>
              <a:t>Okay, so we know how to get numbers and scale them.  Working out what they mean can be something else entirely.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57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people differ! This implies that some measurement, like 190 Hz, may mean</a:t>
            </a:r>
          </a:p>
          <a:p>
            <a:r>
              <a:rPr lang="en-US" dirty="0"/>
              <a:t>different things for different people.  For my voice, that would be very high,</a:t>
            </a:r>
          </a:p>
          <a:p>
            <a:r>
              <a:rPr lang="en-US" dirty="0"/>
              <a:t>but for yours, maybe on the low side. </a:t>
            </a:r>
          </a:p>
          <a:p>
            <a:endParaRPr lang="en-US" dirty="0"/>
          </a:p>
          <a:p>
            <a:r>
              <a:rPr lang="en-US" dirty="0"/>
              <a:t>This lecture will discuss normalizations that help us make measurements comparable across people.  There also exist more meaningful differences in individual’s prosodic behavior, but those will be addressed in a later lecture. 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Where to start?  Well, in the previous lecture we discussed how to compute</a:t>
            </a:r>
            <a:r>
              <a:rPr lang="en-US" baseline="0" dirty="0"/>
              <a:t> pitch at the f</a:t>
            </a:r>
            <a:r>
              <a:rPr lang="en-US" dirty="0"/>
              <a:t>rame</a:t>
            </a:r>
            <a:r>
              <a:rPr lang="en-US" baseline="0" dirty="0"/>
              <a:t> </a:t>
            </a:r>
            <a:r>
              <a:rPr lang="en-US" dirty="0"/>
              <a:t>level [next]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49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can also compute intensity frame-by-frame, breathiness,</a:t>
            </a:r>
            <a:r>
              <a:rPr lang="en-US" baseline="0" dirty="0"/>
              <a:t> and so on.  </a:t>
            </a:r>
          </a:p>
          <a:p>
            <a:r>
              <a:rPr lang="en-US" baseline="0" dirty="0"/>
              <a:t>This lecture will discuss how to normalize such frame-by-frame features. </a:t>
            </a:r>
            <a:r>
              <a:rPr lang="en-US" dirty="0"/>
              <a:t>.</a:t>
            </a:r>
          </a:p>
          <a:p>
            <a:r>
              <a:rPr lang="en-US" dirty="0"/>
              <a:t>Let’s start by considering a very basic need.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35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.. determining whether a pitch value is high or low.  Suppose we measure someone’s pitch on some syllable and get</a:t>
            </a:r>
            <a:r>
              <a:rPr lang="en-US" baseline="0" dirty="0"/>
              <a:t> a value of </a:t>
            </a:r>
            <a:r>
              <a:rPr lang="en-US" dirty="0"/>
              <a:t>“190 Hz”.  This by itself is meaningless.  </a:t>
            </a:r>
          </a:p>
          <a:p>
            <a:r>
              <a:rPr lang="en-US" dirty="0"/>
              <a:t>It only has meaning relative to the speaker’s range.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196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so</a:t>
            </a:r>
            <a:r>
              <a:rPr lang="en-US" baseline="0" dirty="0"/>
              <a:t> we can exploit </a:t>
            </a:r>
            <a:r>
              <a:rPr lang="en-US" dirty="0"/>
              <a:t>statistics on what pitch values this speaker uses in general.</a:t>
            </a:r>
            <a:r>
              <a:rPr lang="en-US" baseline="0" dirty="0"/>
              <a:t>  This plot shows … </a:t>
            </a:r>
            <a:r>
              <a:rPr lang="en-US" dirty="0"/>
              <a:t>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So here we </a:t>
            </a:r>
            <a:r>
              <a:rPr lang="en-US" dirty="0" err="1"/>
              <a:t>we</a:t>
            </a:r>
            <a:r>
              <a:rPr lang="en-US" dirty="0"/>
              <a:t> can clearly see that, for this speaker, 190 Hz is on the high side.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By contrast, if</a:t>
            </a:r>
            <a:r>
              <a:rPr lang="en-US" baseline="0" dirty="0"/>
              <a:t> we observe this value in data from a different </a:t>
            </a:r>
            <a:r>
              <a:rPr lang="en-US" dirty="0"/>
              <a:t>speaker</a:t>
            </a:r>
            <a:r>
              <a:rPr lang="en-US" baseline="0" dirty="0"/>
              <a:t> [next]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074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With a higher pitch</a:t>
            </a:r>
            <a:r>
              <a:rPr lang="en-US" baseline="0" dirty="0"/>
              <a:t> range, we can say it’s low for that speaker.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How much data do you need for such determinations?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our experiments with a </a:t>
            </a:r>
            <a:r>
              <a:rPr lang="en-US" dirty="0" err="1"/>
              <a:t>backchanneling</a:t>
            </a:r>
            <a:r>
              <a:rPr lang="en-US" dirty="0"/>
              <a:t> agent, we found that 2 seconds was plenty.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It helped a lot, that in conversations people start using their normal pitch range.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Later they may vary as they get excited or bored, but that initial sample is generally reliable.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[2 seconds enough to identify the 22</a:t>
            </a:r>
            <a:r>
              <a:rPr lang="en-US" baseline="30000" dirty="0"/>
              <a:t>nd</a:t>
            </a:r>
            <a:r>
              <a:rPr lang="en-US" baseline="0" dirty="0"/>
              <a:t> percentile pitch point to within about 5 percentiles of accurate].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223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fact, that’s actually a social custom.  When we meet someone new, we say something obvious and pointless --- "hello, I’m pleased to meet you“ --- but the real value is probably in providing a reference sample of our speech.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Okay, so visually, that works, but what *function* should we use to normalize the raw pitch?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There are many</a:t>
            </a:r>
            <a:r>
              <a:rPr lang="en-US" baseline="0" dirty="0"/>
              <a:t> choices.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One way to start is to</a:t>
            </a:r>
            <a:r>
              <a:rPr lang="en-US" baseline="0" dirty="0"/>
              <a:t> identify each speaker’s minimum pitch value [next] 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38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and then report how high the pitch is above this minimum.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That is, we can normalize by subtracting the minimum.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But this is risky since minimums are noisy, as in this example.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There are commonly outlier values, due creaky voice, background noise, or other causes.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This can cause misleading results ...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A more robust way to do things is to subtract the _average_. [next]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68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We can then report. 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Another issue is differences in range.  Some speakers have wide pitch ranges [next]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56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5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51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512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136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0163E5B-82AC-4787-8415-FF8699C5043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2B880-C0BB-44C1-8AC9-C51D04CF0B1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49918-BC7F-40D9-B22C-9B0F7F46F27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C2852-C21C-48FF-9C48-C01BA854C3FA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52627-1FD7-48DC-86B7-26D5D43A9FB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8DB14-8A3B-429B-8D6E-A3AEE008E29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1ADF1-CA16-4DE1-8D9D-033EB25882D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52331-BE03-47D8-BAD0-F6BC65B8D60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7B694-A21E-413D-8924-E0177E7DDEE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FA49D-4BB6-4723-AE15-752136DEE38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ABE7A-140D-4652-9E1D-56A5B212939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41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ja-JP"/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ja-JP"/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5E2AF24-5323-4747-B67F-38D0FF57F09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1012" y="360010"/>
            <a:ext cx="8187334" cy="1904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5400" b="1" dirty="0"/>
              <a:t>Prosody </a:t>
            </a:r>
          </a:p>
          <a:p>
            <a:pPr>
              <a:lnSpc>
                <a:spcPct val="140000"/>
              </a:lnSpc>
            </a:pPr>
            <a:r>
              <a:rPr lang="en-US" sz="3400" b="1"/>
              <a:t>Lecture 16:  Normalization</a:t>
            </a:r>
            <a:endParaRPr lang="en-US" sz="3400" b="1" dirty="0"/>
          </a:p>
        </p:txBody>
      </p:sp>
      <p:sp>
        <p:nvSpPr>
          <p:cNvPr id="3" name="Rectangle 2"/>
          <p:cNvSpPr/>
          <p:nvPr/>
        </p:nvSpPr>
        <p:spPr>
          <a:xfrm>
            <a:off x="561012" y="4402552"/>
            <a:ext cx="529525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Tutorial presented at ACL 2021  </a:t>
            </a:r>
          </a:p>
        </p:txBody>
      </p:sp>
      <p:sp>
        <p:nvSpPr>
          <p:cNvPr id="9" name="Rectangle 8"/>
          <p:cNvSpPr/>
          <p:nvPr/>
        </p:nvSpPr>
        <p:spPr>
          <a:xfrm>
            <a:off x="561012" y="2645193"/>
            <a:ext cx="5173560" cy="1114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/>
              <a:t>Nigel G. Ward</a:t>
            </a:r>
            <a:r>
              <a:rPr lang="en-US"/>
              <a:t>, University </a:t>
            </a:r>
            <a:r>
              <a:rPr lang="en-US" dirty="0"/>
              <a:t>of Texas at </a:t>
            </a:r>
            <a:r>
              <a:rPr lang="en-US"/>
              <a:t>El Paso</a:t>
            </a:r>
          </a:p>
          <a:p>
            <a:pPr>
              <a:lnSpc>
                <a:spcPct val="200000"/>
              </a:lnSpc>
            </a:pPr>
            <a:r>
              <a:rPr lang="en-US" b="1"/>
              <a:t>Gina-Anne Levow</a:t>
            </a:r>
            <a:r>
              <a:rPr lang="en-US"/>
              <a:t>, University of Washington  </a:t>
            </a:r>
            <a:endParaRPr lang="en-US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2AF9EC5A-B427-4A2A-BBEA-96A203DE6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710" y="2961189"/>
            <a:ext cx="2587765" cy="86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he University of Texas at El Paso - UTEP">
            <a:extLst>
              <a:ext uri="{FF2B5EF4-FFF2-40B4-BE49-F238E27FC236}">
                <a16:creationId xmlns:a16="http://schemas.microsoft.com/office/drawing/2014/main" id="{3AFF0749-B2A5-44EB-A417-5B7910A290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345" y="2961189"/>
            <a:ext cx="1044731" cy="79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/>
          <a:srcRect l="24776" t="26124" r="37015" b="39263"/>
          <a:stretch/>
        </p:blipFill>
        <p:spPr>
          <a:xfrm>
            <a:off x="638679" y="5105831"/>
            <a:ext cx="3493827" cy="736979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C0B94A82-8661-A28F-897A-624E7D20A4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chemeClr val="bg2">
                <a:lumMod val="10000"/>
                <a:lumOff val="9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644" y="5066669"/>
            <a:ext cx="2202710" cy="776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005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: Shape 3">
            <a:extLst>
              <a:ext uri="{FF2B5EF4-FFF2-40B4-BE49-F238E27FC236}">
                <a16:creationId xmlns:a16="http://schemas.microsoft.com/office/drawing/2014/main" id="{79D90B40-3681-40DF-8706-79B30E32D3BD}"/>
              </a:ext>
            </a:extLst>
          </p:cNvPr>
          <p:cNvSpPr/>
          <p:nvPr/>
        </p:nvSpPr>
        <p:spPr bwMode="auto">
          <a:xfrm flipH="1">
            <a:off x="3476235" y="3779883"/>
            <a:ext cx="3227788" cy="1297856"/>
          </a:xfrm>
          <a:custGeom>
            <a:avLst/>
            <a:gdLst>
              <a:gd name="connsiteX0" fmla="*/ 0 w 5104263"/>
              <a:gd name="connsiteY0" fmla="*/ 661917 h 696036"/>
              <a:gd name="connsiteX1" fmla="*/ 88711 w 5104263"/>
              <a:gd name="connsiteY1" fmla="*/ 416257 h 696036"/>
              <a:gd name="connsiteX2" fmla="*/ 116006 w 5104263"/>
              <a:gd name="connsiteY2" fmla="*/ 566383 h 696036"/>
              <a:gd name="connsiteX3" fmla="*/ 170597 w 5104263"/>
              <a:gd name="connsiteY3" fmla="*/ 600502 h 696036"/>
              <a:gd name="connsiteX4" fmla="*/ 238836 w 5104263"/>
              <a:gd name="connsiteY4" fmla="*/ 600502 h 696036"/>
              <a:gd name="connsiteX5" fmla="*/ 395785 w 5104263"/>
              <a:gd name="connsiteY5" fmla="*/ 655093 h 696036"/>
              <a:gd name="connsiteX6" fmla="*/ 661916 w 5104263"/>
              <a:gd name="connsiteY6" fmla="*/ 675565 h 696036"/>
              <a:gd name="connsiteX7" fmla="*/ 777922 w 5104263"/>
              <a:gd name="connsiteY7" fmla="*/ 607326 h 696036"/>
              <a:gd name="connsiteX8" fmla="*/ 866633 w 5104263"/>
              <a:gd name="connsiteY8" fmla="*/ 634621 h 696036"/>
              <a:gd name="connsiteX9" fmla="*/ 1023582 w 5104263"/>
              <a:gd name="connsiteY9" fmla="*/ 682389 h 696036"/>
              <a:gd name="connsiteX10" fmla="*/ 1084997 w 5104263"/>
              <a:gd name="connsiteY10" fmla="*/ 552735 h 696036"/>
              <a:gd name="connsiteX11" fmla="*/ 1207827 w 5104263"/>
              <a:gd name="connsiteY11" fmla="*/ 675565 h 696036"/>
              <a:gd name="connsiteX12" fmla="*/ 1248770 w 5104263"/>
              <a:gd name="connsiteY12" fmla="*/ 525439 h 696036"/>
              <a:gd name="connsiteX13" fmla="*/ 1330657 w 5104263"/>
              <a:gd name="connsiteY13" fmla="*/ 477672 h 696036"/>
              <a:gd name="connsiteX14" fmla="*/ 1385248 w 5104263"/>
              <a:gd name="connsiteY14" fmla="*/ 593678 h 696036"/>
              <a:gd name="connsiteX15" fmla="*/ 1439839 w 5104263"/>
              <a:gd name="connsiteY15" fmla="*/ 661917 h 696036"/>
              <a:gd name="connsiteX16" fmla="*/ 1719618 w 5104263"/>
              <a:gd name="connsiteY16" fmla="*/ 614150 h 696036"/>
              <a:gd name="connsiteX17" fmla="*/ 1787857 w 5104263"/>
              <a:gd name="connsiteY17" fmla="*/ 696036 h 696036"/>
              <a:gd name="connsiteX18" fmla="*/ 1917511 w 5104263"/>
              <a:gd name="connsiteY18" fmla="*/ 627798 h 696036"/>
              <a:gd name="connsiteX19" fmla="*/ 2033516 w 5104263"/>
              <a:gd name="connsiteY19" fmla="*/ 696036 h 696036"/>
              <a:gd name="connsiteX20" fmla="*/ 2306472 w 5104263"/>
              <a:gd name="connsiteY20" fmla="*/ 593678 h 696036"/>
              <a:gd name="connsiteX21" fmla="*/ 2442949 w 5104263"/>
              <a:gd name="connsiteY21" fmla="*/ 498144 h 696036"/>
              <a:gd name="connsiteX22" fmla="*/ 2490716 w 5104263"/>
              <a:gd name="connsiteY22" fmla="*/ 327547 h 696036"/>
              <a:gd name="connsiteX23" fmla="*/ 2538484 w 5104263"/>
              <a:gd name="connsiteY23" fmla="*/ 266132 h 696036"/>
              <a:gd name="connsiteX24" fmla="*/ 2579427 w 5104263"/>
              <a:gd name="connsiteY24" fmla="*/ 259308 h 696036"/>
              <a:gd name="connsiteX25" fmla="*/ 2715905 w 5104263"/>
              <a:gd name="connsiteY25" fmla="*/ 40944 h 696036"/>
              <a:gd name="connsiteX26" fmla="*/ 2920621 w 5104263"/>
              <a:gd name="connsiteY26" fmla="*/ 0 h 696036"/>
              <a:gd name="connsiteX27" fmla="*/ 3118513 w 5104263"/>
              <a:gd name="connsiteY27" fmla="*/ 54592 h 696036"/>
              <a:gd name="connsiteX28" fmla="*/ 3248167 w 5104263"/>
              <a:gd name="connsiteY28" fmla="*/ 177421 h 696036"/>
              <a:gd name="connsiteX29" fmla="*/ 3302758 w 5104263"/>
              <a:gd name="connsiteY29" fmla="*/ 388962 h 696036"/>
              <a:gd name="connsiteX30" fmla="*/ 3391469 w 5104263"/>
              <a:gd name="connsiteY30" fmla="*/ 450377 h 696036"/>
              <a:gd name="connsiteX31" fmla="*/ 3480179 w 5104263"/>
              <a:gd name="connsiteY31" fmla="*/ 580030 h 696036"/>
              <a:gd name="connsiteX32" fmla="*/ 3548418 w 5104263"/>
              <a:gd name="connsiteY32" fmla="*/ 641445 h 696036"/>
              <a:gd name="connsiteX33" fmla="*/ 3725839 w 5104263"/>
              <a:gd name="connsiteY33" fmla="*/ 586854 h 696036"/>
              <a:gd name="connsiteX34" fmla="*/ 3739487 w 5104263"/>
              <a:gd name="connsiteY34" fmla="*/ 668741 h 696036"/>
              <a:gd name="connsiteX35" fmla="*/ 3964675 w 5104263"/>
              <a:gd name="connsiteY35" fmla="*/ 614150 h 696036"/>
              <a:gd name="connsiteX36" fmla="*/ 4087505 w 5104263"/>
              <a:gd name="connsiteY36" fmla="*/ 661917 h 696036"/>
              <a:gd name="connsiteX37" fmla="*/ 4217158 w 5104263"/>
              <a:gd name="connsiteY37" fmla="*/ 566383 h 696036"/>
              <a:gd name="connsiteX38" fmla="*/ 4319516 w 5104263"/>
              <a:gd name="connsiteY38" fmla="*/ 593678 h 696036"/>
              <a:gd name="connsiteX39" fmla="*/ 4401403 w 5104263"/>
              <a:gd name="connsiteY39" fmla="*/ 668741 h 696036"/>
              <a:gd name="connsiteX40" fmla="*/ 4660711 w 5104263"/>
              <a:gd name="connsiteY40" fmla="*/ 689212 h 696036"/>
              <a:gd name="connsiteX41" fmla="*/ 4906370 w 5104263"/>
              <a:gd name="connsiteY41" fmla="*/ 620974 h 696036"/>
              <a:gd name="connsiteX42" fmla="*/ 4954137 w 5104263"/>
              <a:gd name="connsiteY42" fmla="*/ 668741 h 696036"/>
              <a:gd name="connsiteX43" fmla="*/ 5036024 w 5104263"/>
              <a:gd name="connsiteY43" fmla="*/ 620974 h 696036"/>
              <a:gd name="connsiteX44" fmla="*/ 5104263 w 5104263"/>
              <a:gd name="connsiteY44" fmla="*/ 682389 h 696036"/>
              <a:gd name="connsiteX45" fmla="*/ 0 w 5104263"/>
              <a:gd name="connsiteY45" fmla="*/ 661917 h 696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5104263" h="696036">
                <a:moveTo>
                  <a:pt x="0" y="661917"/>
                </a:moveTo>
                <a:lnTo>
                  <a:pt x="88711" y="416257"/>
                </a:lnTo>
                <a:lnTo>
                  <a:pt x="116006" y="566383"/>
                </a:lnTo>
                <a:lnTo>
                  <a:pt x="170597" y="600502"/>
                </a:lnTo>
                <a:lnTo>
                  <a:pt x="238836" y="600502"/>
                </a:lnTo>
                <a:lnTo>
                  <a:pt x="395785" y="655093"/>
                </a:lnTo>
                <a:lnTo>
                  <a:pt x="661916" y="675565"/>
                </a:lnTo>
                <a:lnTo>
                  <a:pt x="777922" y="607326"/>
                </a:lnTo>
                <a:lnTo>
                  <a:pt x="866633" y="634621"/>
                </a:lnTo>
                <a:lnTo>
                  <a:pt x="1023582" y="682389"/>
                </a:lnTo>
                <a:lnTo>
                  <a:pt x="1084997" y="552735"/>
                </a:lnTo>
                <a:lnTo>
                  <a:pt x="1207827" y="675565"/>
                </a:lnTo>
                <a:lnTo>
                  <a:pt x="1248770" y="525439"/>
                </a:lnTo>
                <a:lnTo>
                  <a:pt x="1330657" y="477672"/>
                </a:lnTo>
                <a:lnTo>
                  <a:pt x="1385248" y="593678"/>
                </a:lnTo>
                <a:lnTo>
                  <a:pt x="1439839" y="661917"/>
                </a:lnTo>
                <a:lnTo>
                  <a:pt x="1719618" y="614150"/>
                </a:lnTo>
                <a:lnTo>
                  <a:pt x="1787857" y="696036"/>
                </a:lnTo>
                <a:lnTo>
                  <a:pt x="1917511" y="627798"/>
                </a:lnTo>
                <a:lnTo>
                  <a:pt x="2033516" y="696036"/>
                </a:lnTo>
                <a:lnTo>
                  <a:pt x="2306472" y="593678"/>
                </a:lnTo>
                <a:lnTo>
                  <a:pt x="2442949" y="498144"/>
                </a:lnTo>
                <a:lnTo>
                  <a:pt x="2490716" y="327547"/>
                </a:lnTo>
                <a:lnTo>
                  <a:pt x="2538484" y="266132"/>
                </a:lnTo>
                <a:lnTo>
                  <a:pt x="2579427" y="259308"/>
                </a:lnTo>
                <a:lnTo>
                  <a:pt x="2715905" y="40944"/>
                </a:lnTo>
                <a:lnTo>
                  <a:pt x="2920621" y="0"/>
                </a:lnTo>
                <a:lnTo>
                  <a:pt x="3118513" y="54592"/>
                </a:lnTo>
                <a:lnTo>
                  <a:pt x="3248167" y="177421"/>
                </a:lnTo>
                <a:lnTo>
                  <a:pt x="3302758" y="388962"/>
                </a:lnTo>
                <a:lnTo>
                  <a:pt x="3391469" y="450377"/>
                </a:lnTo>
                <a:lnTo>
                  <a:pt x="3480179" y="580030"/>
                </a:lnTo>
                <a:lnTo>
                  <a:pt x="3548418" y="641445"/>
                </a:lnTo>
                <a:lnTo>
                  <a:pt x="3725839" y="586854"/>
                </a:lnTo>
                <a:lnTo>
                  <a:pt x="3739487" y="668741"/>
                </a:lnTo>
                <a:lnTo>
                  <a:pt x="3964675" y="614150"/>
                </a:lnTo>
                <a:lnTo>
                  <a:pt x="4087505" y="661917"/>
                </a:lnTo>
                <a:lnTo>
                  <a:pt x="4217158" y="566383"/>
                </a:lnTo>
                <a:lnTo>
                  <a:pt x="4319516" y="593678"/>
                </a:lnTo>
                <a:lnTo>
                  <a:pt x="4401403" y="668741"/>
                </a:lnTo>
                <a:lnTo>
                  <a:pt x="4660711" y="689212"/>
                </a:lnTo>
                <a:lnTo>
                  <a:pt x="4906370" y="620974"/>
                </a:lnTo>
                <a:lnTo>
                  <a:pt x="4954137" y="668741"/>
                </a:lnTo>
                <a:lnTo>
                  <a:pt x="5036024" y="620974"/>
                </a:lnTo>
                <a:lnTo>
                  <a:pt x="5104263" y="682389"/>
                </a:lnTo>
                <a:lnTo>
                  <a:pt x="0" y="661917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0DCFD7-4E94-41B2-8E6E-93AB22725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1965"/>
            <a:ext cx="8229600" cy="1143000"/>
          </a:xfrm>
        </p:spPr>
        <p:txBody>
          <a:bodyPr/>
          <a:lstStyle/>
          <a:p>
            <a:pPr algn="l"/>
            <a:r>
              <a:rPr lang="en-US"/>
              <a:t>Pitch Histograms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BC0CA0A-1D86-4F3E-925C-300D3F60DE26}"/>
              </a:ext>
            </a:extLst>
          </p:cNvPr>
          <p:cNvGrpSpPr/>
          <p:nvPr/>
        </p:nvGrpSpPr>
        <p:grpSpPr>
          <a:xfrm>
            <a:off x="3870953" y="2008745"/>
            <a:ext cx="1088970" cy="909285"/>
            <a:chOff x="3919268" y="3206113"/>
            <a:chExt cx="1088970" cy="90928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96D4FBA-325F-4E25-9B95-A48EF43D188C}"/>
                </a:ext>
              </a:extLst>
            </p:cNvPr>
            <p:cNvSpPr/>
            <p:nvPr/>
          </p:nvSpPr>
          <p:spPr bwMode="auto">
            <a:xfrm rot="16200000">
              <a:off x="4128272" y="3523838"/>
              <a:ext cx="656875" cy="526246"/>
            </a:xfrm>
            <a:custGeom>
              <a:avLst/>
              <a:gdLst>
                <a:gd name="connsiteX0" fmla="*/ 7464 w 656875"/>
                <a:gd name="connsiteY0" fmla="*/ 138093 h 526246"/>
                <a:gd name="connsiteX1" fmla="*/ 7464 w 656875"/>
                <a:gd name="connsiteY1" fmla="*/ 138093 h 526246"/>
                <a:gd name="connsiteX2" fmla="*/ 0 w 656875"/>
                <a:gd name="connsiteY2" fmla="*/ 250060 h 526246"/>
                <a:gd name="connsiteX3" fmla="*/ 63448 w 656875"/>
                <a:gd name="connsiteY3" fmla="*/ 488924 h 526246"/>
                <a:gd name="connsiteX4" fmla="*/ 369492 w 656875"/>
                <a:gd name="connsiteY4" fmla="*/ 526246 h 526246"/>
                <a:gd name="connsiteX5" fmla="*/ 656875 w 656875"/>
                <a:gd name="connsiteY5" fmla="*/ 313508 h 526246"/>
                <a:gd name="connsiteX6" fmla="*/ 391886 w 656875"/>
                <a:gd name="connsiteY6" fmla="*/ 0 h 526246"/>
                <a:gd name="connsiteX7" fmla="*/ 7464 w 656875"/>
                <a:gd name="connsiteY7" fmla="*/ 138093 h 52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6875" h="526246">
                  <a:moveTo>
                    <a:pt x="7464" y="138093"/>
                  </a:moveTo>
                  <a:lnTo>
                    <a:pt x="7464" y="138093"/>
                  </a:lnTo>
                  <a:cubicBezTo>
                    <a:pt x="26473" y="218880"/>
                    <a:pt x="31498" y="181814"/>
                    <a:pt x="0" y="250060"/>
                  </a:cubicBezTo>
                  <a:lnTo>
                    <a:pt x="63448" y="488924"/>
                  </a:lnTo>
                  <a:lnTo>
                    <a:pt x="369492" y="526246"/>
                  </a:lnTo>
                  <a:lnTo>
                    <a:pt x="656875" y="313508"/>
                  </a:lnTo>
                  <a:lnTo>
                    <a:pt x="391886" y="0"/>
                  </a:lnTo>
                  <a:lnTo>
                    <a:pt x="7464" y="138093"/>
                  </a:lnTo>
                  <a:close/>
                </a:path>
              </a:pathLst>
            </a:custGeom>
            <a:solidFill>
              <a:srgbClr val="00319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F0516A7-EA50-4E95-86E4-3EDEEDFC5B25}"/>
                </a:ext>
              </a:extLst>
            </p:cNvPr>
            <p:cNvSpPr/>
            <p:nvPr/>
          </p:nvSpPr>
          <p:spPr bwMode="auto">
            <a:xfrm rot="16200000">
              <a:off x="3853953" y="3464791"/>
              <a:ext cx="656875" cy="526246"/>
            </a:xfrm>
            <a:custGeom>
              <a:avLst/>
              <a:gdLst>
                <a:gd name="connsiteX0" fmla="*/ 7464 w 656875"/>
                <a:gd name="connsiteY0" fmla="*/ 138093 h 526246"/>
                <a:gd name="connsiteX1" fmla="*/ 7464 w 656875"/>
                <a:gd name="connsiteY1" fmla="*/ 138093 h 526246"/>
                <a:gd name="connsiteX2" fmla="*/ 0 w 656875"/>
                <a:gd name="connsiteY2" fmla="*/ 250060 h 526246"/>
                <a:gd name="connsiteX3" fmla="*/ 63448 w 656875"/>
                <a:gd name="connsiteY3" fmla="*/ 488924 h 526246"/>
                <a:gd name="connsiteX4" fmla="*/ 369492 w 656875"/>
                <a:gd name="connsiteY4" fmla="*/ 526246 h 526246"/>
                <a:gd name="connsiteX5" fmla="*/ 656875 w 656875"/>
                <a:gd name="connsiteY5" fmla="*/ 313508 h 526246"/>
                <a:gd name="connsiteX6" fmla="*/ 391886 w 656875"/>
                <a:gd name="connsiteY6" fmla="*/ 0 h 526246"/>
                <a:gd name="connsiteX7" fmla="*/ 7464 w 656875"/>
                <a:gd name="connsiteY7" fmla="*/ 138093 h 52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6875" h="526246">
                  <a:moveTo>
                    <a:pt x="7464" y="138093"/>
                  </a:moveTo>
                  <a:lnTo>
                    <a:pt x="7464" y="138093"/>
                  </a:lnTo>
                  <a:cubicBezTo>
                    <a:pt x="26473" y="218880"/>
                    <a:pt x="31498" y="181814"/>
                    <a:pt x="0" y="250060"/>
                  </a:cubicBezTo>
                  <a:lnTo>
                    <a:pt x="63448" y="488924"/>
                  </a:lnTo>
                  <a:lnTo>
                    <a:pt x="369492" y="526246"/>
                  </a:lnTo>
                  <a:lnTo>
                    <a:pt x="656875" y="313508"/>
                  </a:lnTo>
                  <a:lnTo>
                    <a:pt x="391886" y="0"/>
                  </a:lnTo>
                  <a:lnTo>
                    <a:pt x="7464" y="138093"/>
                  </a:lnTo>
                  <a:close/>
                </a:path>
              </a:pathLst>
            </a:custGeom>
            <a:solidFill>
              <a:srgbClr val="00319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BD15048-4C7D-4EC7-A4FD-A3790B4A4657}"/>
                </a:ext>
              </a:extLst>
            </p:cNvPr>
            <p:cNvSpPr/>
            <p:nvPr/>
          </p:nvSpPr>
          <p:spPr bwMode="auto">
            <a:xfrm rot="14080685">
              <a:off x="4432136" y="3286887"/>
              <a:ext cx="656875" cy="495328"/>
            </a:xfrm>
            <a:custGeom>
              <a:avLst/>
              <a:gdLst>
                <a:gd name="connsiteX0" fmla="*/ 7464 w 656875"/>
                <a:gd name="connsiteY0" fmla="*/ 138093 h 526246"/>
                <a:gd name="connsiteX1" fmla="*/ 7464 w 656875"/>
                <a:gd name="connsiteY1" fmla="*/ 138093 h 526246"/>
                <a:gd name="connsiteX2" fmla="*/ 0 w 656875"/>
                <a:gd name="connsiteY2" fmla="*/ 250060 h 526246"/>
                <a:gd name="connsiteX3" fmla="*/ 63448 w 656875"/>
                <a:gd name="connsiteY3" fmla="*/ 488924 h 526246"/>
                <a:gd name="connsiteX4" fmla="*/ 369492 w 656875"/>
                <a:gd name="connsiteY4" fmla="*/ 526246 h 526246"/>
                <a:gd name="connsiteX5" fmla="*/ 656875 w 656875"/>
                <a:gd name="connsiteY5" fmla="*/ 313508 h 526246"/>
                <a:gd name="connsiteX6" fmla="*/ 391886 w 656875"/>
                <a:gd name="connsiteY6" fmla="*/ 0 h 526246"/>
                <a:gd name="connsiteX7" fmla="*/ 7464 w 656875"/>
                <a:gd name="connsiteY7" fmla="*/ 138093 h 52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6875" h="526246">
                  <a:moveTo>
                    <a:pt x="7464" y="138093"/>
                  </a:moveTo>
                  <a:lnTo>
                    <a:pt x="7464" y="138093"/>
                  </a:lnTo>
                  <a:cubicBezTo>
                    <a:pt x="26473" y="218880"/>
                    <a:pt x="31498" y="181814"/>
                    <a:pt x="0" y="250060"/>
                  </a:cubicBezTo>
                  <a:lnTo>
                    <a:pt x="63448" y="488924"/>
                  </a:lnTo>
                  <a:lnTo>
                    <a:pt x="369492" y="526246"/>
                  </a:lnTo>
                  <a:lnTo>
                    <a:pt x="656875" y="313508"/>
                  </a:lnTo>
                  <a:lnTo>
                    <a:pt x="391886" y="0"/>
                  </a:lnTo>
                  <a:lnTo>
                    <a:pt x="7464" y="138093"/>
                  </a:lnTo>
                  <a:close/>
                </a:path>
              </a:pathLst>
            </a:custGeom>
            <a:solidFill>
              <a:srgbClr val="00319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79D90B40-3681-40DF-8706-79B30E32D3BD}"/>
              </a:ext>
            </a:extLst>
          </p:cNvPr>
          <p:cNvSpPr/>
          <p:nvPr/>
        </p:nvSpPr>
        <p:spPr bwMode="auto">
          <a:xfrm>
            <a:off x="2005673" y="1771093"/>
            <a:ext cx="5104263" cy="1297856"/>
          </a:xfrm>
          <a:custGeom>
            <a:avLst/>
            <a:gdLst>
              <a:gd name="connsiteX0" fmla="*/ 0 w 5104263"/>
              <a:gd name="connsiteY0" fmla="*/ 661917 h 696036"/>
              <a:gd name="connsiteX1" fmla="*/ 88711 w 5104263"/>
              <a:gd name="connsiteY1" fmla="*/ 416257 h 696036"/>
              <a:gd name="connsiteX2" fmla="*/ 116006 w 5104263"/>
              <a:gd name="connsiteY2" fmla="*/ 566383 h 696036"/>
              <a:gd name="connsiteX3" fmla="*/ 170597 w 5104263"/>
              <a:gd name="connsiteY3" fmla="*/ 600502 h 696036"/>
              <a:gd name="connsiteX4" fmla="*/ 238836 w 5104263"/>
              <a:gd name="connsiteY4" fmla="*/ 600502 h 696036"/>
              <a:gd name="connsiteX5" fmla="*/ 395785 w 5104263"/>
              <a:gd name="connsiteY5" fmla="*/ 655093 h 696036"/>
              <a:gd name="connsiteX6" fmla="*/ 661916 w 5104263"/>
              <a:gd name="connsiteY6" fmla="*/ 675565 h 696036"/>
              <a:gd name="connsiteX7" fmla="*/ 777922 w 5104263"/>
              <a:gd name="connsiteY7" fmla="*/ 607326 h 696036"/>
              <a:gd name="connsiteX8" fmla="*/ 866633 w 5104263"/>
              <a:gd name="connsiteY8" fmla="*/ 634621 h 696036"/>
              <a:gd name="connsiteX9" fmla="*/ 1023582 w 5104263"/>
              <a:gd name="connsiteY9" fmla="*/ 682389 h 696036"/>
              <a:gd name="connsiteX10" fmla="*/ 1084997 w 5104263"/>
              <a:gd name="connsiteY10" fmla="*/ 552735 h 696036"/>
              <a:gd name="connsiteX11" fmla="*/ 1207827 w 5104263"/>
              <a:gd name="connsiteY11" fmla="*/ 675565 h 696036"/>
              <a:gd name="connsiteX12" fmla="*/ 1248770 w 5104263"/>
              <a:gd name="connsiteY12" fmla="*/ 525439 h 696036"/>
              <a:gd name="connsiteX13" fmla="*/ 1330657 w 5104263"/>
              <a:gd name="connsiteY13" fmla="*/ 477672 h 696036"/>
              <a:gd name="connsiteX14" fmla="*/ 1385248 w 5104263"/>
              <a:gd name="connsiteY14" fmla="*/ 593678 h 696036"/>
              <a:gd name="connsiteX15" fmla="*/ 1439839 w 5104263"/>
              <a:gd name="connsiteY15" fmla="*/ 661917 h 696036"/>
              <a:gd name="connsiteX16" fmla="*/ 1719618 w 5104263"/>
              <a:gd name="connsiteY16" fmla="*/ 614150 h 696036"/>
              <a:gd name="connsiteX17" fmla="*/ 1787857 w 5104263"/>
              <a:gd name="connsiteY17" fmla="*/ 696036 h 696036"/>
              <a:gd name="connsiteX18" fmla="*/ 1917511 w 5104263"/>
              <a:gd name="connsiteY18" fmla="*/ 627798 h 696036"/>
              <a:gd name="connsiteX19" fmla="*/ 2033516 w 5104263"/>
              <a:gd name="connsiteY19" fmla="*/ 696036 h 696036"/>
              <a:gd name="connsiteX20" fmla="*/ 2306472 w 5104263"/>
              <a:gd name="connsiteY20" fmla="*/ 593678 h 696036"/>
              <a:gd name="connsiteX21" fmla="*/ 2442949 w 5104263"/>
              <a:gd name="connsiteY21" fmla="*/ 498144 h 696036"/>
              <a:gd name="connsiteX22" fmla="*/ 2490716 w 5104263"/>
              <a:gd name="connsiteY22" fmla="*/ 327547 h 696036"/>
              <a:gd name="connsiteX23" fmla="*/ 2538484 w 5104263"/>
              <a:gd name="connsiteY23" fmla="*/ 266132 h 696036"/>
              <a:gd name="connsiteX24" fmla="*/ 2579427 w 5104263"/>
              <a:gd name="connsiteY24" fmla="*/ 259308 h 696036"/>
              <a:gd name="connsiteX25" fmla="*/ 2715905 w 5104263"/>
              <a:gd name="connsiteY25" fmla="*/ 40944 h 696036"/>
              <a:gd name="connsiteX26" fmla="*/ 2920621 w 5104263"/>
              <a:gd name="connsiteY26" fmla="*/ 0 h 696036"/>
              <a:gd name="connsiteX27" fmla="*/ 3118513 w 5104263"/>
              <a:gd name="connsiteY27" fmla="*/ 54592 h 696036"/>
              <a:gd name="connsiteX28" fmla="*/ 3248167 w 5104263"/>
              <a:gd name="connsiteY28" fmla="*/ 177421 h 696036"/>
              <a:gd name="connsiteX29" fmla="*/ 3302758 w 5104263"/>
              <a:gd name="connsiteY29" fmla="*/ 388962 h 696036"/>
              <a:gd name="connsiteX30" fmla="*/ 3391469 w 5104263"/>
              <a:gd name="connsiteY30" fmla="*/ 450377 h 696036"/>
              <a:gd name="connsiteX31" fmla="*/ 3480179 w 5104263"/>
              <a:gd name="connsiteY31" fmla="*/ 580030 h 696036"/>
              <a:gd name="connsiteX32" fmla="*/ 3548418 w 5104263"/>
              <a:gd name="connsiteY32" fmla="*/ 641445 h 696036"/>
              <a:gd name="connsiteX33" fmla="*/ 3725839 w 5104263"/>
              <a:gd name="connsiteY33" fmla="*/ 586854 h 696036"/>
              <a:gd name="connsiteX34" fmla="*/ 3739487 w 5104263"/>
              <a:gd name="connsiteY34" fmla="*/ 668741 h 696036"/>
              <a:gd name="connsiteX35" fmla="*/ 3964675 w 5104263"/>
              <a:gd name="connsiteY35" fmla="*/ 614150 h 696036"/>
              <a:gd name="connsiteX36" fmla="*/ 4087505 w 5104263"/>
              <a:gd name="connsiteY36" fmla="*/ 661917 h 696036"/>
              <a:gd name="connsiteX37" fmla="*/ 4217158 w 5104263"/>
              <a:gd name="connsiteY37" fmla="*/ 566383 h 696036"/>
              <a:gd name="connsiteX38" fmla="*/ 4319516 w 5104263"/>
              <a:gd name="connsiteY38" fmla="*/ 593678 h 696036"/>
              <a:gd name="connsiteX39" fmla="*/ 4401403 w 5104263"/>
              <a:gd name="connsiteY39" fmla="*/ 668741 h 696036"/>
              <a:gd name="connsiteX40" fmla="*/ 4660711 w 5104263"/>
              <a:gd name="connsiteY40" fmla="*/ 689212 h 696036"/>
              <a:gd name="connsiteX41" fmla="*/ 4906370 w 5104263"/>
              <a:gd name="connsiteY41" fmla="*/ 620974 h 696036"/>
              <a:gd name="connsiteX42" fmla="*/ 4954137 w 5104263"/>
              <a:gd name="connsiteY42" fmla="*/ 668741 h 696036"/>
              <a:gd name="connsiteX43" fmla="*/ 5036024 w 5104263"/>
              <a:gd name="connsiteY43" fmla="*/ 620974 h 696036"/>
              <a:gd name="connsiteX44" fmla="*/ 5104263 w 5104263"/>
              <a:gd name="connsiteY44" fmla="*/ 682389 h 696036"/>
              <a:gd name="connsiteX45" fmla="*/ 0 w 5104263"/>
              <a:gd name="connsiteY45" fmla="*/ 661917 h 696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5104263" h="696036">
                <a:moveTo>
                  <a:pt x="0" y="661917"/>
                </a:moveTo>
                <a:lnTo>
                  <a:pt x="88711" y="416257"/>
                </a:lnTo>
                <a:lnTo>
                  <a:pt x="116006" y="566383"/>
                </a:lnTo>
                <a:lnTo>
                  <a:pt x="170597" y="600502"/>
                </a:lnTo>
                <a:lnTo>
                  <a:pt x="238836" y="600502"/>
                </a:lnTo>
                <a:lnTo>
                  <a:pt x="395785" y="655093"/>
                </a:lnTo>
                <a:lnTo>
                  <a:pt x="661916" y="675565"/>
                </a:lnTo>
                <a:lnTo>
                  <a:pt x="777922" y="607326"/>
                </a:lnTo>
                <a:lnTo>
                  <a:pt x="866633" y="634621"/>
                </a:lnTo>
                <a:lnTo>
                  <a:pt x="1023582" y="682389"/>
                </a:lnTo>
                <a:lnTo>
                  <a:pt x="1084997" y="552735"/>
                </a:lnTo>
                <a:lnTo>
                  <a:pt x="1207827" y="675565"/>
                </a:lnTo>
                <a:lnTo>
                  <a:pt x="1248770" y="525439"/>
                </a:lnTo>
                <a:lnTo>
                  <a:pt x="1330657" y="477672"/>
                </a:lnTo>
                <a:lnTo>
                  <a:pt x="1385248" y="593678"/>
                </a:lnTo>
                <a:lnTo>
                  <a:pt x="1439839" y="661917"/>
                </a:lnTo>
                <a:lnTo>
                  <a:pt x="1719618" y="614150"/>
                </a:lnTo>
                <a:lnTo>
                  <a:pt x="1787857" y="696036"/>
                </a:lnTo>
                <a:lnTo>
                  <a:pt x="1917511" y="627798"/>
                </a:lnTo>
                <a:lnTo>
                  <a:pt x="2033516" y="696036"/>
                </a:lnTo>
                <a:lnTo>
                  <a:pt x="2306472" y="593678"/>
                </a:lnTo>
                <a:lnTo>
                  <a:pt x="2442949" y="498144"/>
                </a:lnTo>
                <a:lnTo>
                  <a:pt x="2490716" y="327547"/>
                </a:lnTo>
                <a:lnTo>
                  <a:pt x="2538484" y="266132"/>
                </a:lnTo>
                <a:lnTo>
                  <a:pt x="2579427" y="259308"/>
                </a:lnTo>
                <a:lnTo>
                  <a:pt x="2715905" y="40944"/>
                </a:lnTo>
                <a:lnTo>
                  <a:pt x="2920621" y="0"/>
                </a:lnTo>
                <a:lnTo>
                  <a:pt x="3118513" y="54592"/>
                </a:lnTo>
                <a:lnTo>
                  <a:pt x="3248167" y="177421"/>
                </a:lnTo>
                <a:lnTo>
                  <a:pt x="3302758" y="388962"/>
                </a:lnTo>
                <a:lnTo>
                  <a:pt x="3391469" y="450377"/>
                </a:lnTo>
                <a:lnTo>
                  <a:pt x="3480179" y="580030"/>
                </a:lnTo>
                <a:lnTo>
                  <a:pt x="3548418" y="641445"/>
                </a:lnTo>
                <a:lnTo>
                  <a:pt x="3725839" y="586854"/>
                </a:lnTo>
                <a:lnTo>
                  <a:pt x="3739487" y="668741"/>
                </a:lnTo>
                <a:lnTo>
                  <a:pt x="3964675" y="614150"/>
                </a:lnTo>
                <a:lnTo>
                  <a:pt x="4087505" y="661917"/>
                </a:lnTo>
                <a:lnTo>
                  <a:pt x="4217158" y="566383"/>
                </a:lnTo>
                <a:lnTo>
                  <a:pt x="4319516" y="593678"/>
                </a:lnTo>
                <a:lnTo>
                  <a:pt x="4401403" y="668741"/>
                </a:lnTo>
                <a:lnTo>
                  <a:pt x="4660711" y="689212"/>
                </a:lnTo>
                <a:lnTo>
                  <a:pt x="4906370" y="620974"/>
                </a:lnTo>
                <a:lnTo>
                  <a:pt x="4954137" y="668741"/>
                </a:lnTo>
                <a:lnTo>
                  <a:pt x="5036024" y="620974"/>
                </a:lnTo>
                <a:lnTo>
                  <a:pt x="5104263" y="682389"/>
                </a:lnTo>
                <a:lnTo>
                  <a:pt x="0" y="661917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07861E4-21B9-4604-A79F-B615FFC50C35}"/>
              </a:ext>
            </a:extLst>
          </p:cNvPr>
          <p:cNvSpPr/>
          <p:nvPr/>
        </p:nvSpPr>
        <p:spPr bwMode="auto">
          <a:xfrm>
            <a:off x="3261267" y="2714108"/>
            <a:ext cx="402609" cy="286603"/>
          </a:xfrm>
          <a:custGeom>
            <a:avLst/>
            <a:gdLst>
              <a:gd name="connsiteX0" fmla="*/ 0 w 402609"/>
              <a:gd name="connsiteY0" fmla="*/ 143301 h 286603"/>
              <a:gd name="connsiteX1" fmla="*/ 211540 w 402609"/>
              <a:gd name="connsiteY1" fmla="*/ 0 h 286603"/>
              <a:gd name="connsiteX2" fmla="*/ 320722 w 402609"/>
              <a:gd name="connsiteY2" fmla="*/ 20472 h 286603"/>
              <a:gd name="connsiteX3" fmla="*/ 395785 w 402609"/>
              <a:gd name="connsiteY3" fmla="*/ 109182 h 286603"/>
              <a:gd name="connsiteX4" fmla="*/ 402609 w 402609"/>
              <a:gd name="connsiteY4" fmla="*/ 266131 h 286603"/>
              <a:gd name="connsiteX5" fmla="*/ 156949 w 402609"/>
              <a:gd name="connsiteY5" fmla="*/ 286603 h 286603"/>
              <a:gd name="connsiteX6" fmla="*/ 0 w 402609"/>
              <a:gd name="connsiteY6" fmla="*/ 143301 h 286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2609" h="286603">
                <a:moveTo>
                  <a:pt x="0" y="143301"/>
                </a:moveTo>
                <a:lnTo>
                  <a:pt x="211540" y="0"/>
                </a:lnTo>
                <a:lnTo>
                  <a:pt x="320722" y="20472"/>
                </a:lnTo>
                <a:lnTo>
                  <a:pt x="395785" y="109182"/>
                </a:lnTo>
                <a:lnTo>
                  <a:pt x="402609" y="266131"/>
                </a:lnTo>
                <a:lnTo>
                  <a:pt x="156949" y="286603"/>
                </a:lnTo>
                <a:lnTo>
                  <a:pt x="0" y="143301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2021767" y="2561948"/>
            <a:ext cx="307471" cy="445354"/>
          </a:xfrm>
          <a:prstGeom prst="roundRect">
            <a:avLst/>
          </a:prstGeom>
          <a:solidFill>
            <a:srgbClr val="00309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127426" y="1506945"/>
            <a:ext cx="6575294" cy="2103063"/>
            <a:chOff x="1127426" y="1506945"/>
            <a:chExt cx="6575294" cy="2103063"/>
          </a:xfrm>
        </p:grpSpPr>
        <p:sp>
          <p:nvSpPr>
            <p:cNvPr id="13" name="Content Placeholder 2">
              <a:extLst>
                <a:ext uri="{FF2B5EF4-FFF2-40B4-BE49-F238E27FC236}">
                  <a16:creationId xmlns:a16="http://schemas.microsoft.com/office/drawing/2014/main" id="{5881E6F1-B21D-4DE6-918C-4B63684CA84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701679" y="3143430"/>
              <a:ext cx="2160160" cy="466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800" kern="0" dirty="0"/>
                <a:t>pitch (log Hz)</a:t>
              </a:r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EF27668B-D7D4-4515-B493-AABC745940A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987152" y="1506945"/>
              <a:ext cx="0" cy="155149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Content Placeholder 2">
              <a:extLst>
                <a:ext uri="{FF2B5EF4-FFF2-40B4-BE49-F238E27FC236}">
                  <a16:creationId xmlns:a16="http://schemas.microsoft.com/office/drawing/2014/main" id="{4BC1181B-B3ED-409C-A9D3-8CE638285E6E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127426" y="2126937"/>
              <a:ext cx="1099559" cy="515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800" kern="0" dirty="0"/>
                <a:t>count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2504116D-B41F-4C32-8EC5-D50C2CF9AB0F}"/>
                </a:ext>
              </a:extLst>
            </p:cNvPr>
            <p:cNvCxnSpPr/>
            <p:nvPr/>
          </p:nvCxnSpPr>
          <p:spPr bwMode="auto">
            <a:xfrm>
              <a:off x="1959946" y="3050974"/>
              <a:ext cx="5742774" cy="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ADDE4E9-D2D2-86EC-CAD5-F6B2FADB3E60}"/>
                </a:ext>
              </a:extLst>
            </p:cNvPr>
            <p:cNvSpPr/>
            <p:nvPr/>
          </p:nvSpPr>
          <p:spPr bwMode="auto">
            <a:xfrm>
              <a:off x="5617173" y="2732635"/>
              <a:ext cx="273702" cy="262347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5881E6F1-B21D-4DE6-918C-4B63684CA849}"/>
              </a:ext>
            </a:extLst>
          </p:cNvPr>
          <p:cNvSpPr txBox="1">
            <a:spLocks/>
          </p:cNvSpPr>
          <p:nvPr/>
        </p:nvSpPr>
        <p:spPr bwMode="auto">
          <a:xfrm>
            <a:off x="3701679" y="5162730"/>
            <a:ext cx="2160160" cy="466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sz="1800" kern="0" dirty="0"/>
              <a:t>pitch (log Hz)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F27668B-D7D4-4515-B493-AABC745940AA}"/>
              </a:ext>
            </a:extLst>
          </p:cNvPr>
          <p:cNvCxnSpPr>
            <a:cxnSpLocks/>
          </p:cNvCxnSpPr>
          <p:nvPr/>
        </p:nvCxnSpPr>
        <p:spPr bwMode="auto">
          <a:xfrm flipV="1">
            <a:off x="1987152" y="3526245"/>
            <a:ext cx="0" cy="1551494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4BC1181B-B3ED-409C-A9D3-8CE638285E6E}"/>
              </a:ext>
            </a:extLst>
          </p:cNvPr>
          <p:cNvSpPr txBox="1">
            <a:spLocks/>
          </p:cNvSpPr>
          <p:nvPr/>
        </p:nvSpPr>
        <p:spPr bwMode="auto">
          <a:xfrm>
            <a:off x="1127426" y="4146237"/>
            <a:ext cx="1099559" cy="515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sz="1800" kern="0" dirty="0"/>
              <a:t>count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504116D-B41F-4C32-8EC5-D50C2CF9AB0F}"/>
              </a:ext>
            </a:extLst>
          </p:cNvPr>
          <p:cNvCxnSpPr/>
          <p:nvPr/>
        </p:nvCxnSpPr>
        <p:spPr bwMode="auto">
          <a:xfrm>
            <a:off x="1959946" y="5070274"/>
            <a:ext cx="5742774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0" name="Group 9"/>
          <p:cNvGrpSpPr/>
          <p:nvPr/>
        </p:nvGrpSpPr>
        <p:grpSpPr>
          <a:xfrm>
            <a:off x="4849256" y="2364028"/>
            <a:ext cx="1072" cy="2719697"/>
            <a:chOff x="4849256" y="2364028"/>
            <a:chExt cx="1072" cy="271969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225504F-6916-4065-B9AA-22159B5E742C}"/>
                </a:ext>
              </a:extLst>
            </p:cNvPr>
            <p:cNvCxnSpPr/>
            <p:nvPr/>
          </p:nvCxnSpPr>
          <p:spPr bwMode="auto">
            <a:xfrm>
              <a:off x="4850328" y="2364028"/>
              <a:ext cx="0" cy="66358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225504F-6916-4065-B9AA-22159B5E742C}"/>
                </a:ext>
              </a:extLst>
            </p:cNvPr>
            <p:cNvCxnSpPr/>
            <p:nvPr/>
          </p:nvCxnSpPr>
          <p:spPr bwMode="auto">
            <a:xfrm>
              <a:off x="4849256" y="4420145"/>
              <a:ext cx="0" cy="66358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" name="Rectangle 8"/>
          <p:cNvSpPr/>
          <p:nvPr/>
        </p:nvSpPr>
        <p:spPr bwMode="auto">
          <a:xfrm>
            <a:off x="5727700" y="4546600"/>
            <a:ext cx="1382236" cy="480382"/>
          </a:xfrm>
          <a:prstGeom prst="rect">
            <a:avLst/>
          </a:prstGeom>
          <a:solidFill>
            <a:srgbClr val="0033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ADDE4E9-D2D2-86EC-CAD5-F6B2FADB3E60}"/>
              </a:ext>
            </a:extLst>
          </p:cNvPr>
          <p:cNvSpPr/>
          <p:nvPr/>
        </p:nvSpPr>
        <p:spPr bwMode="auto">
          <a:xfrm>
            <a:off x="5617173" y="4751935"/>
            <a:ext cx="273702" cy="262347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613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6" grpId="0"/>
      <p:bldP spid="28" grpId="0"/>
      <p:bldP spid="9" grpId="0" animBg="1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DCFD7-4E94-41B2-8E6E-93AB22725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1965"/>
            <a:ext cx="8229600" cy="1143000"/>
          </a:xfrm>
        </p:spPr>
        <p:txBody>
          <a:bodyPr/>
          <a:lstStyle/>
          <a:p>
            <a:pPr algn="l"/>
            <a:r>
              <a:rPr lang="en-US"/>
              <a:t>Pitch Histograms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BC0CA0A-1D86-4F3E-925C-300D3F60DE26}"/>
              </a:ext>
            </a:extLst>
          </p:cNvPr>
          <p:cNvGrpSpPr/>
          <p:nvPr/>
        </p:nvGrpSpPr>
        <p:grpSpPr>
          <a:xfrm>
            <a:off x="3870953" y="2008745"/>
            <a:ext cx="1088970" cy="909285"/>
            <a:chOff x="3919268" y="3206113"/>
            <a:chExt cx="1088970" cy="90928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96D4FBA-325F-4E25-9B95-A48EF43D188C}"/>
                </a:ext>
              </a:extLst>
            </p:cNvPr>
            <p:cNvSpPr/>
            <p:nvPr/>
          </p:nvSpPr>
          <p:spPr bwMode="auto">
            <a:xfrm rot="16200000">
              <a:off x="4128272" y="3523838"/>
              <a:ext cx="656875" cy="526246"/>
            </a:xfrm>
            <a:custGeom>
              <a:avLst/>
              <a:gdLst>
                <a:gd name="connsiteX0" fmla="*/ 7464 w 656875"/>
                <a:gd name="connsiteY0" fmla="*/ 138093 h 526246"/>
                <a:gd name="connsiteX1" fmla="*/ 7464 w 656875"/>
                <a:gd name="connsiteY1" fmla="*/ 138093 h 526246"/>
                <a:gd name="connsiteX2" fmla="*/ 0 w 656875"/>
                <a:gd name="connsiteY2" fmla="*/ 250060 h 526246"/>
                <a:gd name="connsiteX3" fmla="*/ 63448 w 656875"/>
                <a:gd name="connsiteY3" fmla="*/ 488924 h 526246"/>
                <a:gd name="connsiteX4" fmla="*/ 369492 w 656875"/>
                <a:gd name="connsiteY4" fmla="*/ 526246 h 526246"/>
                <a:gd name="connsiteX5" fmla="*/ 656875 w 656875"/>
                <a:gd name="connsiteY5" fmla="*/ 313508 h 526246"/>
                <a:gd name="connsiteX6" fmla="*/ 391886 w 656875"/>
                <a:gd name="connsiteY6" fmla="*/ 0 h 526246"/>
                <a:gd name="connsiteX7" fmla="*/ 7464 w 656875"/>
                <a:gd name="connsiteY7" fmla="*/ 138093 h 52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6875" h="526246">
                  <a:moveTo>
                    <a:pt x="7464" y="138093"/>
                  </a:moveTo>
                  <a:lnTo>
                    <a:pt x="7464" y="138093"/>
                  </a:lnTo>
                  <a:cubicBezTo>
                    <a:pt x="26473" y="218880"/>
                    <a:pt x="31498" y="181814"/>
                    <a:pt x="0" y="250060"/>
                  </a:cubicBezTo>
                  <a:lnTo>
                    <a:pt x="63448" y="488924"/>
                  </a:lnTo>
                  <a:lnTo>
                    <a:pt x="369492" y="526246"/>
                  </a:lnTo>
                  <a:lnTo>
                    <a:pt x="656875" y="313508"/>
                  </a:lnTo>
                  <a:lnTo>
                    <a:pt x="391886" y="0"/>
                  </a:lnTo>
                  <a:lnTo>
                    <a:pt x="7464" y="138093"/>
                  </a:lnTo>
                  <a:close/>
                </a:path>
              </a:pathLst>
            </a:custGeom>
            <a:solidFill>
              <a:srgbClr val="00319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F0516A7-EA50-4E95-86E4-3EDEEDFC5B25}"/>
                </a:ext>
              </a:extLst>
            </p:cNvPr>
            <p:cNvSpPr/>
            <p:nvPr/>
          </p:nvSpPr>
          <p:spPr bwMode="auto">
            <a:xfrm rot="16200000">
              <a:off x="3853953" y="3464791"/>
              <a:ext cx="656875" cy="526246"/>
            </a:xfrm>
            <a:custGeom>
              <a:avLst/>
              <a:gdLst>
                <a:gd name="connsiteX0" fmla="*/ 7464 w 656875"/>
                <a:gd name="connsiteY0" fmla="*/ 138093 h 526246"/>
                <a:gd name="connsiteX1" fmla="*/ 7464 w 656875"/>
                <a:gd name="connsiteY1" fmla="*/ 138093 h 526246"/>
                <a:gd name="connsiteX2" fmla="*/ 0 w 656875"/>
                <a:gd name="connsiteY2" fmla="*/ 250060 h 526246"/>
                <a:gd name="connsiteX3" fmla="*/ 63448 w 656875"/>
                <a:gd name="connsiteY3" fmla="*/ 488924 h 526246"/>
                <a:gd name="connsiteX4" fmla="*/ 369492 w 656875"/>
                <a:gd name="connsiteY4" fmla="*/ 526246 h 526246"/>
                <a:gd name="connsiteX5" fmla="*/ 656875 w 656875"/>
                <a:gd name="connsiteY5" fmla="*/ 313508 h 526246"/>
                <a:gd name="connsiteX6" fmla="*/ 391886 w 656875"/>
                <a:gd name="connsiteY6" fmla="*/ 0 h 526246"/>
                <a:gd name="connsiteX7" fmla="*/ 7464 w 656875"/>
                <a:gd name="connsiteY7" fmla="*/ 138093 h 52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6875" h="526246">
                  <a:moveTo>
                    <a:pt x="7464" y="138093"/>
                  </a:moveTo>
                  <a:lnTo>
                    <a:pt x="7464" y="138093"/>
                  </a:lnTo>
                  <a:cubicBezTo>
                    <a:pt x="26473" y="218880"/>
                    <a:pt x="31498" y="181814"/>
                    <a:pt x="0" y="250060"/>
                  </a:cubicBezTo>
                  <a:lnTo>
                    <a:pt x="63448" y="488924"/>
                  </a:lnTo>
                  <a:lnTo>
                    <a:pt x="369492" y="526246"/>
                  </a:lnTo>
                  <a:lnTo>
                    <a:pt x="656875" y="313508"/>
                  </a:lnTo>
                  <a:lnTo>
                    <a:pt x="391886" y="0"/>
                  </a:lnTo>
                  <a:lnTo>
                    <a:pt x="7464" y="138093"/>
                  </a:lnTo>
                  <a:close/>
                </a:path>
              </a:pathLst>
            </a:custGeom>
            <a:solidFill>
              <a:srgbClr val="002C8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BD15048-4C7D-4EC7-A4FD-A3790B4A4657}"/>
                </a:ext>
              </a:extLst>
            </p:cNvPr>
            <p:cNvSpPr/>
            <p:nvPr/>
          </p:nvSpPr>
          <p:spPr bwMode="auto">
            <a:xfrm rot="14080685">
              <a:off x="4432136" y="3286887"/>
              <a:ext cx="656875" cy="495328"/>
            </a:xfrm>
            <a:custGeom>
              <a:avLst/>
              <a:gdLst>
                <a:gd name="connsiteX0" fmla="*/ 7464 w 656875"/>
                <a:gd name="connsiteY0" fmla="*/ 138093 h 526246"/>
                <a:gd name="connsiteX1" fmla="*/ 7464 w 656875"/>
                <a:gd name="connsiteY1" fmla="*/ 138093 h 526246"/>
                <a:gd name="connsiteX2" fmla="*/ 0 w 656875"/>
                <a:gd name="connsiteY2" fmla="*/ 250060 h 526246"/>
                <a:gd name="connsiteX3" fmla="*/ 63448 w 656875"/>
                <a:gd name="connsiteY3" fmla="*/ 488924 h 526246"/>
                <a:gd name="connsiteX4" fmla="*/ 369492 w 656875"/>
                <a:gd name="connsiteY4" fmla="*/ 526246 h 526246"/>
                <a:gd name="connsiteX5" fmla="*/ 656875 w 656875"/>
                <a:gd name="connsiteY5" fmla="*/ 313508 h 526246"/>
                <a:gd name="connsiteX6" fmla="*/ 391886 w 656875"/>
                <a:gd name="connsiteY6" fmla="*/ 0 h 526246"/>
                <a:gd name="connsiteX7" fmla="*/ 7464 w 656875"/>
                <a:gd name="connsiteY7" fmla="*/ 138093 h 52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6875" h="526246">
                  <a:moveTo>
                    <a:pt x="7464" y="138093"/>
                  </a:moveTo>
                  <a:lnTo>
                    <a:pt x="7464" y="138093"/>
                  </a:lnTo>
                  <a:cubicBezTo>
                    <a:pt x="26473" y="218880"/>
                    <a:pt x="31498" y="181814"/>
                    <a:pt x="0" y="250060"/>
                  </a:cubicBezTo>
                  <a:lnTo>
                    <a:pt x="63448" y="488924"/>
                  </a:lnTo>
                  <a:lnTo>
                    <a:pt x="369492" y="526246"/>
                  </a:lnTo>
                  <a:lnTo>
                    <a:pt x="656875" y="313508"/>
                  </a:lnTo>
                  <a:lnTo>
                    <a:pt x="391886" y="0"/>
                  </a:lnTo>
                  <a:lnTo>
                    <a:pt x="7464" y="138093"/>
                  </a:lnTo>
                  <a:close/>
                </a:path>
              </a:pathLst>
            </a:custGeom>
            <a:solidFill>
              <a:srgbClr val="00319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79D90B40-3681-40DF-8706-79B30E32D3BD}"/>
              </a:ext>
            </a:extLst>
          </p:cNvPr>
          <p:cNvSpPr/>
          <p:nvPr/>
        </p:nvSpPr>
        <p:spPr bwMode="auto">
          <a:xfrm>
            <a:off x="2005673" y="1771093"/>
            <a:ext cx="5104263" cy="1297856"/>
          </a:xfrm>
          <a:custGeom>
            <a:avLst/>
            <a:gdLst>
              <a:gd name="connsiteX0" fmla="*/ 0 w 5104263"/>
              <a:gd name="connsiteY0" fmla="*/ 661917 h 696036"/>
              <a:gd name="connsiteX1" fmla="*/ 88711 w 5104263"/>
              <a:gd name="connsiteY1" fmla="*/ 416257 h 696036"/>
              <a:gd name="connsiteX2" fmla="*/ 116006 w 5104263"/>
              <a:gd name="connsiteY2" fmla="*/ 566383 h 696036"/>
              <a:gd name="connsiteX3" fmla="*/ 170597 w 5104263"/>
              <a:gd name="connsiteY3" fmla="*/ 600502 h 696036"/>
              <a:gd name="connsiteX4" fmla="*/ 238836 w 5104263"/>
              <a:gd name="connsiteY4" fmla="*/ 600502 h 696036"/>
              <a:gd name="connsiteX5" fmla="*/ 395785 w 5104263"/>
              <a:gd name="connsiteY5" fmla="*/ 655093 h 696036"/>
              <a:gd name="connsiteX6" fmla="*/ 661916 w 5104263"/>
              <a:gd name="connsiteY6" fmla="*/ 675565 h 696036"/>
              <a:gd name="connsiteX7" fmla="*/ 777922 w 5104263"/>
              <a:gd name="connsiteY7" fmla="*/ 607326 h 696036"/>
              <a:gd name="connsiteX8" fmla="*/ 866633 w 5104263"/>
              <a:gd name="connsiteY8" fmla="*/ 634621 h 696036"/>
              <a:gd name="connsiteX9" fmla="*/ 1023582 w 5104263"/>
              <a:gd name="connsiteY9" fmla="*/ 682389 h 696036"/>
              <a:gd name="connsiteX10" fmla="*/ 1084997 w 5104263"/>
              <a:gd name="connsiteY10" fmla="*/ 552735 h 696036"/>
              <a:gd name="connsiteX11" fmla="*/ 1207827 w 5104263"/>
              <a:gd name="connsiteY11" fmla="*/ 675565 h 696036"/>
              <a:gd name="connsiteX12" fmla="*/ 1248770 w 5104263"/>
              <a:gd name="connsiteY12" fmla="*/ 525439 h 696036"/>
              <a:gd name="connsiteX13" fmla="*/ 1330657 w 5104263"/>
              <a:gd name="connsiteY13" fmla="*/ 477672 h 696036"/>
              <a:gd name="connsiteX14" fmla="*/ 1385248 w 5104263"/>
              <a:gd name="connsiteY14" fmla="*/ 593678 h 696036"/>
              <a:gd name="connsiteX15" fmla="*/ 1439839 w 5104263"/>
              <a:gd name="connsiteY15" fmla="*/ 661917 h 696036"/>
              <a:gd name="connsiteX16" fmla="*/ 1719618 w 5104263"/>
              <a:gd name="connsiteY16" fmla="*/ 614150 h 696036"/>
              <a:gd name="connsiteX17" fmla="*/ 1787857 w 5104263"/>
              <a:gd name="connsiteY17" fmla="*/ 696036 h 696036"/>
              <a:gd name="connsiteX18" fmla="*/ 1917511 w 5104263"/>
              <a:gd name="connsiteY18" fmla="*/ 627798 h 696036"/>
              <a:gd name="connsiteX19" fmla="*/ 2033516 w 5104263"/>
              <a:gd name="connsiteY19" fmla="*/ 696036 h 696036"/>
              <a:gd name="connsiteX20" fmla="*/ 2306472 w 5104263"/>
              <a:gd name="connsiteY20" fmla="*/ 593678 h 696036"/>
              <a:gd name="connsiteX21" fmla="*/ 2442949 w 5104263"/>
              <a:gd name="connsiteY21" fmla="*/ 498144 h 696036"/>
              <a:gd name="connsiteX22" fmla="*/ 2490716 w 5104263"/>
              <a:gd name="connsiteY22" fmla="*/ 327547 h 696036"/>
              <a:gd name="connsiteX23" fmla="*/ 2538484 w 5104263"/>
              <a:gd name="connsiteY23" fmla="*/ 266132 h 696036"/>
              <a:gd name="connsiteX24" fmla="*/ 2579427 w 5104263"/>
              <a:gd name="connsiteY24" fmla="*/ 259308 h 696036"/>
              <a:gd name="connsiteX25" fmla="*/ 2715905 w 5104263"/>
              <a:gd name="connsiteY25" fmla="*/ 40944 h 696036"/>
              <a:gd name="connsiteX26" fmla="*/ 2920621 w 5104263"/>
              <a:gd name="connsiteY26" fmla="*/ 0 h 696036"/>
              <a:gd name="connsiteX27" fmla="*/ 3118513 w 5104263"/>
              <a:gd name="connsiteY27" fmla="*/ 54592 h 696036"/>
              <a:gd name="connsiteX28" fmla="*/ 3248167 w 5104263"/>
              <a:gd name="connsiteY28" fmla="*/ 177421 h 696036"/>
              <a:gd name="connsiteX29" fmla="*/ 3302758 w 5104263"/>
              <a:gd name="connsiteY29" fmla="*/ 388962 h 696036"/>
              <a:gd name="connsiteX30" fmla="*/ 3391469 w 5104263"/>
              <a:gd name="connsiteY30" fmla="*/ 450377 h 696036"/>
              <a:gd name="connsiteX31" fmla="*/ 3480179 w 5104263"/>
              <a:gd name="connsiteY31" fmla="*/ 580030 h 696036"/>
              <a:gd name="connsiteX32" fmla="*/ 3548418 w 5104263"/>
              <a:gd name="connsiteY32" fmla="*/ 641445 h 696036"/>
              <a:gd name="connsiteX33" fmla="*/ 3725839 w 5104263"/>
              <a:gd name="connsiteY33" fmla="*/ 586854 h 696036"/>
              <a:gd name="connsiteX34" fmla="*/ 3739487 w 5104263"/>
              <a:gd name="connsiteY34" fmla="*/ 668741 h 696036"/>
              <a:gd name="connsiteX35" fmla="*/ 3964675 w 5104263"/>
              <a:gd name="connsiteY35" fmla="*/ 614150 h 696036"/>
              <a:gd name="connsiteX36" fmla="*/ 4087505 w 5104263"/>
              <a:gd name="connsiteY36" fmla="*/ 661917 h 696036"/>
              <a:gd name="connsiteX37" fmla="*/ 4217158 w 5104263"/>
              <a:gd name="connsiteY37" fmla="*/ 566383 h 696036"/>
              <a:gd name="connsiteX38" fmla="*/ 4319516 w 5104263"/>
              <a:gd name="connsiteY38" fmla="*/ 593678 h 696036"/>
              <a:gd name="connsiteX39" fmla="*/ 4401403 w 5104263"/>
              <a:gd name="connsiteY39" fmla="*/ 668741 h 696036"/>
              <a:gd name="connsiteX40" fmla="*/ 4660711 w 5104263"/>
              <a:gd name="connsiteY40" fmla="*/ 689212 h 696036"/>
              <a:gd name="connsiteX41" fmla="*/ 4906370 w 5104263"/>
              <a:gd name="connsiteY41" fmla="*/ 620974 h 696036"/>
              <a:gd name="connsiteX42" fmla="*/ 4954137 w 5104263"/>
              <a:gd name="connsiteY42" fmla="*/ 668741 h 696036"/>
              <a:gd name="connsiteX43" fmla="*/ 5036024 w 5104263"/>
              <a:gd name="connsiteY43" fmla="*/ 620974 h 696036"/>
              <a:gd name="connsiteX44" fmla="*/ 5104263 w 5104263"/>
              <a:gd name="connsiteY44" fmla="*/ 682389 h 696036"/>
              <a:gd name="connsiteX45" fmla="*/ 0 w 5104263"/>
              <a:gd name="connsiteY45" fmla="*/ 661917 h 696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5104263" h="696036">
                <a:moveTo>
                  <a:pt x="0" y="661917"/>
                </a:moveTo>
                <a:lnTo>
                  <a:pt x="88711" y="416257"/>
                </a:lnTo>
                <a:lnTo>
                  <a:pt x="116006" y="566383"/>
                </a:lnTo>
                <a:lnTo>
                  <a:pt x="170597" y="600502"/>
                </a:lnTo>
                <a:lnTo>
                  <a:pt x="238836" y="600502"/>
                </a:lnTo>
                <a:lnTo>
                  <a:pt x="395785" y="655093"/>
                </a:lnTo>
                <a:lnTo>
                  <a:pt x="661916" y="675565"/>
                </a:lnTo>
                <a:lnTo>
                  <a:pt x="777922" y="607326"/>
                </a:lnTo>
                <a:lnTo>
                  <a:pt x="866633" y="634621"/>
                </a:lnTo>
                <a:lnTo>
                  <a:pt x="1023582" y="682389"/>
                </a:lnTo>
                <a:lnTo>
                  <a:pt x="1084997" y="552735"/>
                </a:lnTo>
                <a:lnTo>
                  <a:pt x="1207827" y="675565"/>
                </a:lnTo>
                <a:lnTo>
                  <a:pt x="1248770" y="525439"/>
                </a:lnTo>
                <a:lnTo>
                  <a:pt x="1330657" y="477672"/>
                </a:lnTo>
                <a:lnTo>
                  <a:pt x="1385248" y="593678"/>
                </a:lnTo>
                <a:lnTo>
                  <a:pt x="1439839" y="661917"/>
                </a:lnTo>
                <a:lnTo>
                  <a:pt x="1719618" y="614150"/>
                </a:lnTo>
                <a:lnTo>
                  <a:pt x="1787857" y="696036"/>
                </a:lnTo>
                <a:lnTo>
                  <a:pt x="1917511" y="627798"/>
                </a:lnTo>
                <a:lnTo>
                  <a:pt x="2033516" y="696036"/>
                </a:lnTo>
                <a:lnTo>
                  <a:pt x="2306472" y="593678"/>
                </a:lnTo>
                <a:lnTo>
                  <a:pt x="2442949" y="498144"/>
                </a:lnTo>
                <a:lnTo>
                  <a:pt x="2490716" y="327547"/>
                </a:lnTo>
                <a:lnTo>
                  <a:pt x="2538484" y="266132"/>
                </a:lnTo>
                <a:lnTo>
                  <a:pt x="2579427" y="259308"/>
                </a:lnTo>
                <a:lnTo>
                  <a:pt x="2715905" y="40944"/>
                </a:lnTo>
                <a:lnTo>
                  <a:pt x="2920621" y="0"/>
                </a:lnTo>
                <a:lnTo>
                  <a:pt x="3118513" y="54592"/>
                </a:lnTo>
                <a:lnTo>
                  <a:pt x="3248167" y="177421"/>
                </a:lnTo>
                <a:lnTo>
                  <a:pt x="3302758" y="388962"/>
                </a:lnTo>
                <a:lnTo>
                  <a:pt x="3391469" y="450377"/>
                </a:lnTo>
                <a:lnTo>
                  <a:pt x="3480179" y="580030"/>
                </a:lnTo>
                <a:lnTo>
                  <a:pt x="3548418" y="641445"/>
                </a:lnTo>
                <a:lnTo>
                  <a:pt x="3725839" y="586854"/>
                </a:lnTo>
                <a:lnTo>
                  <a:pt x="3739487" y="668741"/>
                </a:lnTo>
                <a:lnTo>
                  <a:pt x="3964675" y="614150"/>
                </a:lnTo>
                <a:lnTo>
                  <a:pt x="4087505" y="661917"/>
                </a:lnTo>
                <a:lnTo>
                  <a:pt x="4217158" y="566383"/>
                </a:lnTo>
                <a:lnTo>
                  <a:pt x="4319516" y="593678"/>
                </a:lnTo>
                <a:lnTo>
                  <a:pt x="4401403" y="668741"/>
                </a:lnTo>
                <a:lnTo>
                  <a:pt x="4660711" y="689212"/>
                </a:lnTo>
                <a:lnTo>
                  <a:pt x="4906370" y="620974"/>
                </a:lnTo>
                <a:lnTo>
                  <a:pt x="4954137" y="668741"/>
                </a:lnTo>
                <a:lnTo>
                  <a:pt x="5036024" y="620974"/>
                </a:lnTo>
                <a:lnTo>
                  <a:pt x="5104263" y="682389"/>
                </a:lnTo>
                <a:lnTo>
                  <a:pt x="0" y="661917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07861E4-21B9-4604-A79F-B615FFC50C35}"/>
              </a:ext>
            </a:extLst>
          </p:cNvPr>
          <p:cNvSpPr/>
          <p:nvPr/>
        </p:nvSpPr>
        <p:spPr bwMode="auto">
          <a:xfrm>
            <a:off x="3261267" y="2714108"/>
            <a:ext cx="402609" cy="286603"/>
          </a:xfrm>
          <a:custGeom>
            <a:avLst/>
            <a:gdLst>
              <a:gd name="connsiteX0" fmla="*/ 0 w 402609"/>
              <a:gd name="connsiteY0" fmla="*/ 143301 h 286603"/>
              <a:gd name="connsiteX1" fmla="*/ 211540 w 402609"/>
              <a:gd name="connsiteY1" fmla="*/ 0 h 286603"/>
              <a:gd name="connsiteX2" fmla="*/ 320722 w 402609"/>
              <a:gd name="connsiteY2" fmla="*/ 20472 h 286603"/>
              <a:gd name="connsiteX3" fmla="*/ 395785 w 402609"/>
              <a:gd name="connsiteY3" fmla="*/ 109182 h 286603"/>
              <a:gd name="connsiteX4" fmla="*/ 402609 w 402609"/>
              <a:gd name="connsiteY4" fmla="*/ 266131 h 286603"/>
              <a:gd name="connsiteX5" fmla="*/ 156949 w 402609"/>
              <a:gd name="connsiteY5" fmla="*/ 286603 h 286603"/>
              <a:gd name="connsiteX6" fmla="*/ 0 w 402609"/>
              <a:gd name="connsiteY6" fmla="*/ 143301 h 286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2609" h="286603">
                <a:moveTo>
                  <a:pt x="0" y="143301"/>
                </a:moveTo>
                <a:lnTo>
                  <a:pt x="211540" y="0"/>
                </a:lnTo>
                <a:lnTo>
                  <a:pt x="320722" y="20472"/>
                </a:lnTo>
                <a:lnTo>
                  <a:pt x="395785" y="109182"/>
                </a:lnTo>
                <a:lnTo>
                  <a:pt x="402609" y="266131"/>
                </a:lnTo>
                <a:lnTo>
                  <a:pt x="156949" y="286603"/>
                </a:lnTo>
                <a:lnTo>
                  <a:pt x="0" y="143301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2021767" y="2561948"/>
            <a:ext cx="307471" cy="445354"/>
          </a:xfrm>
          <a:prstGeom prst="roundRect">
            <a:avLst/>
          </a:prstGeom>
          <a:solidFill>
            <a:srgbClr val="00309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127426" y="1506945"/>
            <a:ext cx="6575294" cy="2103063"/>
            <a:chOff x="1127426" y="1506945"/>
            <a:chExt cx="6575294" cy="2103063"/>
          </a:xfrm>
        </p:grpSpPr>
        <p:sp>
          <p:nvSpPr>
            <p:cNvPr id="13" name="Content Placeholder 2">
              <a:extLst>
                <a:ext uri="{FF2B5EF4-FFF2-40B4-BE49-F238E27FC236}">
                  <a16:creationId xmlns:a16="http://schemas.microsoft.com/office/drawing/2014/main" id="{5881E6F1-B21D-4DE6-918C-4B63684CA84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701679" y="3143430"/>
              <a:ext cx="2160160" cy="466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800" kern="0" dirty="0"/>
                <a:t>pitch (log Hz)</a:t>
              </a:r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EF27668B-D7D4-4515-B493-AABC745940A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987152" y="1506945"/>
              <a:ext cx="0" cy="155149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Content Placeholder 2">
              <a:extLst>
                <a:ext uri="{FF2B5EF4-FFF2-40B4-BE49-F238E27FC236}">
                  <a16:creationId xmlns:a16="http://schemas.microsoft.com/office/drawing/2014/main" id="{4BC1181B-B3ED-409C-A9D3-8CE638285E6E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127426" y="2126937"/>
              <a:ext cx="1099559" cy="515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800" kern="0" dirty="0"/>
                <a:t>count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2504116D-B41F-4C32-8EC5-D50C2CF9AB0F}"/>
                </a:ext>
              </a:extLst>
            </p:cNvPr>
            <p:cNvCxnSpPr/>
            <p:nvPr/>
          </p:nvCxnSpPr>
          <p:spPr bwMode="auto">
            <a:xfrm>
              <a:off x="1959946" y="3050974"/>
              <a:ext cx="5742774" cy="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ADDE4E9-D2D2-86EC-CAD5-F6B2FADB3E60}"/>
                </a:ext>
              </a:extLst>
            </p:cNvPr>
            <p:cNvSpPr/>
            <p:nvPr/>
          </p:nvSpPr>
          <p:spPr bwMode="auto">
            <a:xfrm>
              <a:off x="5617173" y="2732635"/>
              <a:ext cx="273702" cy="262347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38493" y="3879573"/>
            <a:ext cx="8203665" cy="2833538"/>
            <a:chOff x="638493" y="3879573"/>
            <a:chExt cx="8203665" cy="2833538"/>
          </a:xfrm>
        </p:grpSpPr>
        <p:sp>
          <p:nvSpPr>
            <p:cNvPr id="31" name="Content Placeholder 2">
              <a:extLst>
                <a:ext uri="{FF2B5EF4-FFF2-40B4-BE49-F238E27FC236}">
                  <a16:creationId xmlns:a16="http://schemas.microsoft.com/office/drawing/2014/main" id="{0447C208-DF2B-492F-AE9C-A80A940D53C8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58219" y="3879573"/>
              <a:ext cx="8183939" cy="2364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None/>
              </a:pPr>
              <a:r>
                <a:rPr lang="en-US" sz="2200" kern="0" dirty="0"/>
                <a:t>Common Normalization Methods</a:t>
              </a:r>
            </a:p>
            <a:p>
              <a:r>
                <a:rPr lang="en-US" sz="2200" kern="0" dirty="0"/>
                <a:t>z-normalize</a:t>
              </a:r>
            </a:p>
            <a:p>
              <a:r>
                <a:rPr lang="en-US" sz="2200" kern="0" dirty="0"/>
                <a:t>Identify the tied Gaussians, </a:t>
              </a:r>
            </a:p>
            <a:p>
              <a:pPr marL="0" indent="0">
                <a:buNone/>
              </a:pPr>
              <a:r>
                <a:rPr lang="en-US" sz="2200" kern="0" dirty="0"/>
                <a:t>	then z-normalize and correct </a:t>
              </a:r>
              <a:r>
                <a:rPr lang="en-US" sz="2200" kern="0" dirty="0" err="1"/>
                <a:t>octaving</a:t>
              </a:r>
              <a:r>
                <a:rPr lang="en-US" sz="2200" kern="0" dirty="0"/>
                <a:t>*</a:t>
              </a:r>
            </a:p>
            <a:p>
              <a:r>
                <a:rPr lang="en-US" sz="2200" kern="0" dirty="0"/>
                <a:t>Just use percentiles, since robust</a:t>
              </a:r>
            </a:p>
            <a:p>
              <a:pPr marL="0" indent="0">
                <a:buFontTx/>
                <a:buNone/>
              </a:pPr>
              <a:endParaRPr lang="en-US" sz="2200" kern="0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014C526-A606-459F-A3A1-3C23FCBF302C}"/>
                </a:ext>
              </a:extLst>
            </p:cNvPr>
            <p:cNvSpPr txBox="1"/>
            <p:nvPr/>
          </p:nvSpPr>
          <p:spPr>
            <a:xfrm>
              <a:off x="638493" y="6436112"/>
              <a:ext cx="415237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* </a:t>
              </a:r>
              <a:r>
                <a:rPr lang="en-US" sz="1200" dirty="0" err="1"/>
                <a:t>Sonmez</a:t>
              </a:r>
              <a:r>
                <a:rPr lang="en-US" sz="1200" dirty="0"/>
                <a:t> et al, </a:t>
              </a:r>
              <a:r>
                <a:rPr lang="en-US" sz="1200" dirty="0" err="1"/>
                <a:t>Eurospeech</a:t>
              </a:r>
              <a:r>
                <a:rPr lang="en-US" sz="1200" dirty="0"/>
                <a:t> 1997</a:t>
              </a:r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225504F-6916-4065-B9AA-22159B5E742C}"/>
              </a:ext>
            </a:extLst>
          </p:cNvPr>
          <p:cNvCxnSpPr/>
          <p:nvPr/>
        </p:nvCxnSpPr>
        <p:spPr bwMode="auto">
          <a:xfrm>
            <a:off x="4916590" y="1527963"/>
            <a:ext cx="0" cy="6635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225504F-6916-4065-B9AA-22159B5E742C}"/>
              </a:ext>
            </a:extLst>
          </p:cNvPr>
          <p:cNvCxnSpPr/>
          <p:nvPr/>
        </p:nvCxnSpPr>
        <p:spPr bwMode="auto">
          <a:xfrm>
            <a:off x="6301441" y="2310298"/>
            <a:ext cx="0" cy="6635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225504F-6916-4065-B9AA-22159B5E742C}"/>
              </a:ext>
            </a:extLst>
          </p:cNvPr>
          <p:cNvCxnSpPr/>
          <p:nvPr/>
        </p:nvCxnSpPr>
        <p:spPr bwMode="auto">
          <a:xfrm>
            <a:off x="3392589" y="2050528"/>
            <a:ext cx="0" cy="6635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57926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48484-7EF6-4165-9FF6-A65922851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4775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Frame-level Features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01B680C-7A7B-40A6-84CF-31EA8C1C87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179079"/>
              </p:ext>
            </p:extLst>
          </p:nvPr>
        </p:nvGraphicFramePr>
        <p:xfrm>
          <a:off x="571500" y="1612900"/>
          <a:ext cx="7823200" cy="4216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90">
                  <a:extLst>
                    <a:ext uri="{9D8B030D-6E8A-4147-A177-3AD203B41FA5}">
                      <a16:colId xmlns:a16="http://schemas.microsoft.com/office/drawing/2014/main" val="582362194"/>
                    </a:ext>
                  </a:extLst>
                </a:gridCol>
                <a:gridCol w="2826446">
                  <a:extLst>
                    <a:ext uri="{9D8B030D-6E8A-4147-A177-3AD203B41FA5}">
                      <a16:colId xmlns:a16="http://schemas.microsoft.com/office/drawing/2014/main" val="1171757590"/>
                    </a:ext>
                  </a:extLst>
                </a:gridCol>
                <a:gridCol w="2908464">
                  <a:extLst>
                    <a:ext uri="{9D8B030D-6E8A-4147-A177-3AD203B41FA5}">
                      <a16:colId xmlns:a16="http://schemas.microsoft.com/office/drawing/2014/main" val="2623795566"/>
                    </a:ext>
                  </a:extLst>
                </a:gridCol>
              </a:tblGrid>
              <a:tr h="469085">
                <a:tc>
                  <a:txBody>
                    <a:bodyPr/>
                    <a:lstStyle/>
                    <a:p>
                      <a:r>
                        <a:rPr lang="en-US" sz="2400" dirty="0"/>
                        <a:t>Percept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Acoustic Correlate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Normalization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583210"/>
                  </a:ext>
                </a:extLst>
              </a:tr>
              <a:tr h="809653">
                <a:tc>
                  <a:txBody>
                    <a:bodyPr/>
                    <a:lstStyle/>
                    <a:p>
                      <a:r>
                        <a:rPr lang="en-US" sz="2400"/>
                        <a:t>Pitch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log F</a:t>
                      </a:r>
                      <a:r>
                        <a:rPr lang="en-US" sz="2400" baseline="-25000"/>
                        <a:t>0</a:t>
                      </a:r>
                      <a:r>
                        <a:rPr lang="en-US" sz="2400"/>
                        <a:t> (log Hz),</a:t>
                      </a:r>
                    </a:p>
                    <a:p>
                      <a:r>
                        <a:rPr lang="en-US" sz="2400"/>
                        <a:t>semitones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z-normalization,</a:t>
                      </a:r>
                    </a:p>
                    <a:p>
                      <a:r>
                        <a:rPr lang="en-US" sz="2400" dirty="0"/>
                        <a:t>percentiles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638563"/>
                  </a:ext>
                </a:extLst>
              </a:tr>
              <a:tr h="809653">
                <a:tc>
                  <a:txBody>
                    <a:bodyPr/>
                    <a:lstStyle/>
                    <a:p>
                      <a:r>
                        <a:rPr lang="en-US" sz="2400"/>
                        <a:t>Loudness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Intensity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226862"/>
                  </a:ext>
                </a:extLst>
              </a:tr>
              <a:tr h="469085">
                <a:tc>
                  <a:txBody>
                    <a:bodyPr/>
                    <a:lstStyle/>
                    <a:p>
                      <a:r>
                        <a:rPr lang="en-US" sz="2400"/>
                        <a:t>Voicing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Periodicity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116925"/>
                  </a:ext>
                </a:extLst>
              </a:tr>
              <a:tr h="809653">
                <a:tc>
                  <a:txBody>
                    <a:bodyPr/>
                    <a:lstStyle/>
                    <a:p>
                      <a:r>
                        <a:rPr lang="en-US" sz="2400"/>
                        <a:t>Breathiness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Low HNR, low CPPS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876674"/>
                  </a:ext>
                </a:extLst>
              </a:tr>
              <a:tr h="469085">
                <a:tc>
                  <a:txBody>
                    <a:bodyPr/>
                    <a:lstStyle/>
                    <a:p>
                      <a:r>
                        <a:rPr lang="en-US" sz="2400" dirty="0"/>
                        <a:t>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Cepstral distance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980047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 bwMode="auto">
          <a:xfrm>
            <a:off x="5537200" y="3263900"/>
            <a:ext cx="2857500" cy="787400"/>
          </a:xfrm>
          <a:prstGeom prst="roundRect">
            <a:avLst/>
          </a:prstGeom>
          <a:solidFill>
            <a:schemeClr val="tx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4713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48484-7EF6-4165-9FF6-A65922851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4775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Frame-level Features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01B680C-7A7B-40A6-84CF-31EA8C1C87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82983"/>
              </p:ext>
            </p:extLst>
          </p:nvPr>
        </p:nvGraphicFramePr>
        <p:xfrm>
          <a:off x="571500" y="1612900"/>
          <a:ext cx="7823200" cy="4216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90">
                  <a:extLst>
                    <a:ext uri="{9D8B030D-6E8A-4147-A177-3AD203B41FA5}">
                      <a16:colId xmlns:a16="http://schemas.microsoft.com/office/drawing/2014/main" val="582362194"/>
                    </a:ext>
                  </a:extLst>
                </a:gridCol>
                <a:gridCol w="2826446">
                  <a:extLst>
                    <a:ext uri="{9D8B030D-6E8A-4147-A177-3AD203B41FA5}">
                      <a16:colId xmlns:a16="http://schemas.microsoft.com/office/drawing/2014/main" val="1171757590"/>
                    </a:ext>
                  </a:extLst>
                </a:gridCol>
                <a:gridCol w="2908464">
                  <a:extLst>
                    <a:ext uri="{9D8B030D-6E8A-4147-A177-3AD203B41FA5}">
                      <a16:colId xmlns:a16="http://schemas.microsoft.com/office/drawing/2014/main" val="2623795566"/>
                    </a:ext>
                  </a:extLst>
                </a:gridCol>
              </a:tblGrid>
              <a:tr h="469085">
                <a:tc>
                  <a:txBody>
                    <a:bodyPr/>
                    <a:lstStyle/>
                    <a:p>
                      <a:r>
                        <a:rPr lang="en-US" sz="2400" dirty="0"/>
                        <a:t>Percept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Acoustic Correlate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Normalization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583210"/>
                  </a:ext>
                </a:extLst>
              </a:tr>
              <a:tr h="809653">
                <a:tc>
                  <a:txBody>
                    <a:bodyPr/>
                    <a:lstStyle/>
                    <a:p>
                      <a:r>
                        <a:rPr lang="en-US" sz="2400"/>
                        <a:t>Pitch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log F</a:t>
                      </a:r>
                      <a:r>
                        <a:rPr lang="en-US" sz="2400" baseline="-25000"/>
                        <a:t>0</a:t>
                      </a:r>
                      <a:r>
                        <a:rPr lang="en-US" sz="2400"/>
                        <a:t> (log Hz),</a:t>
                      </a:r>
                    </a:p>
                    <a:p>
                      <a:r>
                        <a:rPr lang="en-US" sz="2400"/>
                        <a:t>semitones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z-normalization,</a:t>
                      </a:r>
                    </a:p>
                    <a:p>
                      <a:r>
                        <a:rPr lang="en-US" sz="2400" dirty="0"/>
                        <a:t>percentiles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638563"/>
                  </a:ext>
                </a:extLst>
              </a:tr>
              <a:tr h="809653">
                <a:tc>
                  <a:txBody>
                    <a:bodyPr/>
                    <a:lstStyle/>
                    <a:p>
                      <a:r>
                        <a:rPr lang="en-US" sz="2400"/>
                        <a:t>Loudness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Intensity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226862"/>
                  </a:ext>
                </a:extLst>
              </a:tr>
              <a:tr h="469085">
                <a:tc>
                  <a:txBody>
                    <a:bodyPr/>
                    <a:lstStyle/>
                    <a:p>
                      <a:r>
                        <a:rPr lang="en-US" sz="2400"/>
                        <a:t>Voicing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Periodicity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116925"/>
                  </a:ext>
                </a:extLst>
              </a:tr>
              <a:tr h="809653">
                <a:tc>
                  <a:txBody>
                    <a:bodyPr/>
                    <a:lstStyle/>
                    <a:p>
                      <a:r>
                        <a:rPr lang="en-US" sz="2400"/>
                        <a:t>Breathiness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Low HNR, low CPPS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876674"/>
                  </a:ext>
                </a:extLst>
              </a:tr>
              <a:tr h="469085">
                <a:tc>
                  <a:txBody>
                    <a:bodyPr/>
                    <a:lstStyle/>
                    <a:p>
                      <a:r>
                        <a:rPr lang="en-US" sz="2400" dirty="0"/>
                        <a:t>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Cepstral distance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980047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 bwMode="auto">
          <a:xfrm>
            <a:off x="5511800" y="3264051"/>
            <a:ext cx="2857500" cy="787400"/>
          </a:xfrm>
          <a:prstGeom prst="roundRect">
            <a:avLst/>
          </a:prstGeom>
          <a:solidFill>
            <a:schemeClr val="tx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640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6227CA3-B99F-48DB-9A24-4E59DBDF8809}"/>
              </a:ext>
            </a:extLst>
          </p:cNvPr>
          <p:cNvSpPr/>
          <p:nvPr/>
        </p:nvSpPr>
        <p:spPr bwMode="auto">
          <a:xfrm>
            <a:off x="2052734" y="2609047"/>
            <a:ext cx="5184089" cy="996509"/>
          </a:xfrm>
          <a:custGeom>
            <a:avLst/>
            <a:gdLst>
              <a:gd name="connsiteX0" fmla="*/ 0 w 5184089"/>
              <a:gd name="connsiteY0" fmla="*/ 914400 h 996509"/>
              <a:gd name="connsiteX1" fmla="*/ 52252 w 5184089"/>
              <a:gd name="connsiteY1" fmla="*/ 690465 h 996509"/>
              <a:gd name="connsiteX2" fmla="*/ 89574 w 5184089"/>
              <a:gd name="connsiteY2" fmla="*/ 981580 h 996509"/>
              <a:gd name="connsiteX3" fmla="*/ 171684 w 5184089"/>
              <a:gd name="connsiteY3" fmla="*/ 977848 h 996509"/>
              <a:gd name="connsiteX4" fmla="*/ 212738 w 5184089"/>
              <a:gd name="connsiteY4" fmla="*/ 936793 h 996509"/>
              <a:gd name="connsiteX5" fmla="*/ 276187 w 5184089"/>
              <a:gd name="connsiteY5" fmla="*/ 992777 h 996509"/>
              <a:gd name="connsiteX6" fmla="*/ 362028 w 5184089"/>
              <a:gd name="connsiteY6" fmla="*/ 940525 h 996509"/>
              <a:gd name="connsiteX7" fmla="*/ 425476 w 5184089"/>
              <a:gd name="connsiteY7" fmla="*/ 970383 h 996509"/>
              <a:gd name="connsiteX8" fmla="*/ 500121 w 5184089"/>
              <a:gd name="connsiteY8" fmla="*/ 992777 h 996509"/>
              <a:gd name="connsiteX9" fmla="*/ 537444 w 5184089"/>
              <a:gd name="connsiteY9" fmla="*/ 951722 h 996509"/>
              <a:gd name="connsiteX10" fmla="*/ 589695 w 5184089"/>
              <a:gd name="connsiteY10" fmla="*/ 974115 h 996509"/>
              <a:gd name="connsiteX11" fmla="*/ 649411 w 5184089"/>
              <a:gd name="connsiteY11" fmla="*/ 951722 h 996509"/>
              <a:gd name="connsiteX12" fmla="*/ 731520 w 5184089"/>
              <a:gd name="connsiteY12" fmla="*/ 996509 h 996509"/>
              <a:gd name="connsiteX13" fmla="*/ 794969 w 5184089"/>
              <a:gd name="connsiteY13" fmla="*/ 921864 h 996509"/>
              <a:gd name="connsiteX14" fmla="*/ 850952 w 5184089"/>
              <a:gd name="connsiteY14" fmla="*/ 940525 h 996509"/>
              <a:gd name="connsiteX15" fmla="*/ 910668 w 5184089"/>
              <a:gd name="connsiteY15" fmla="*/ 925596 h 996509"/>
              <a:gd name="connsiteX16" fmla="*/ 962920 w 5184089"/>
              <a:gd name="connsiteY16" fmla="*/ 977848 h 996509"/>
              <a:gd name="connsiteX17" fmla="*/ 996510 w 5184089"/>
              <a:gd name="connsiteY17" fmla="*/ 884542 h 996509"/>
              <a:gd name="connsiteX18" fmla="*/ 1045029 w 5184089"/>
              <a:gd name="connsiteY18" fmla="*/ 806164 h 996509"/>
              <a:gd name="connsiteX19" fmla="*/ 1067422 w 5184089"/>
              <a:gd name="connsiteY19" fmla="*/ 705394 h 996509"/>
              <a:gd name="connsiteX20" fmla="*/ 1112209 w 5184089"/>
              <a:gd name="connsiteY20" fmla="*/ 574765 h 996509"/>
              <a:gd name="connsiteX21" fmla="*/ 1130871 w 5184089"/>
              <a:gd name="connsiteY21" fmla="*/ 466530 h 996509"/>
              <a:gd name="connsiteX22" fmla="*/ 1175658 w 5184089"/>
              <a:gd name="connsiteY22" fmla="*/ 362027 h 996509"/>
              <a:gd name="connsiteX23" fmla="*/ 1268964 w 5184089"/>
              <a:gd name="connsiteY23" fmla="*/ 238863 h 996509"/>
              <a:gd name="connsiteX24" fmla="*/ 1362270 w 5184089"/>
              <a:gd name="connsiteY24" fmla="*/ 209005 h 996509"/>
              <a:gd name="connsiteX25" fmla="*/ 1403325 w 5184089"/>
              <a:gd name="connsiteY25" fmla="*/ 175415 h 996509"/>
              <a:gd name="connsiteX26" fmla="*/ 1451844 w 5184089"/>
              <a:gd name="connsiteY26" fmla="*/ 216470 h 996509"/>
              <a:gd name="connsiteX27" fmla="*/ 1481702 w 5184089"/>
              <a:gd name="connsiteY27" fmla="*/ 257524 h 996509"/>
              <a:gd name="connsiteX28" fmla="*/ 1526489 w 5184089"/>
              <a:gd name="connsiteY28" fmla="*/ 324705 h 996509"/>
              <a:gd name="connsiteX29" fmla="*/ 1571276 w 5184089"/>
              <a:gd name="connsiteY29" fmla="*/ 556104 h 996509"/>
              <a:gd name="connsiteX30" fmla="*/ 1619795 w 5184089"/>
              <a:gd name="connsiteY30" fmla="*/ 757645 h 996509"/>
              <a:gd name="connsiteX31" fmla="*/ 1810139 w 5184089"/>
              <a:gd name="connsiteY31" fmla="*/ 880809 h 996509"/>
              <a:gd name="connsiteX32" fmla="*/ 1884784 w 5184089"/>
              <a:gd name="connsiteY32" fmla="*/ 836022 h 996509"/>
              <a:gd name="connsiteX33" fmla="*/ 1966894 w 5184089"/>
              <a:gd name="connsiteY33" fmla="*/ 854684 h 996509"/>
              <a:gd name="connsiteX34" fmla="*/ 2034074 w 5184089"/>
              <a:gd name="connsiteY34" fmla="*/ 753913 h 996509"/>
              <a:gd name="connsiteX35" fmla="*/ 2127380 w 5184089"/>
              <a:gd name="connsiteY35" fmla="*/ 671804 h 996509"/>
              <a:gd name="connsiteX36" fmla="*/ 2228151 w 5184089"/>
              <a:gd name="connsiteY36" fmla="*/ 589694 h 996509"/>
              <a:gd name="connsiteX37" fmla="*/ 2299063 w 5184089"/>
              <a:gd name="connsiteY37" fmla="*/ 578497 h 996509"/>
              <a:gd name="connsiteX38" fmla="*/ 2373708 w 5184089"/>
              <a:gd name="connsiteY38" fmla="*/ 619552 h 996509"/>
              <a:gd name="connsiteX39" fmla="*/ 2463282 w 5184089"/>
              <a:gd name="connsiteY39" fmla="*/ 500120 h 996509"/>
              <a:gd name="connsiteX40" fmla="*/ 2683485 w 5184089"/>
              <a:gd name="connsiteY40" fmla="*/ 485191 h 996509"/>
              <a:gd name="connsiteX41" fmla="*/ 2773058 w 5184089"/>
              <a:gd name="connsiteY41" fmla="*/ 391885 h 996509"/>
              <a:gd name="connsiteX42" fmla="*/ 2918616 w 5184089"/>
              <a:gd name="connsiteY42" fmla="*/ 432940 h 996509"/>
              <a:gd name="connsiteX43" fmla="*/ 3090299 w 5184089"/>
              <a:gd name="connsiteY43" fmla="*/ 559836 h 996509"/>
              <a:gd name="connsiteX44" fmla="*/ 3213463 w 5184089"/>
              <a:gd name="connsiteY44" fmla="*/ 429208 h 996509"/>
              <a:gd name="connsiteX45" fmla="*/ 3310502 w 5184089"/>
              <a:gd name="connsiteY45" fmla="*/ 298579 h 996509"/>
              <a:gd name="connsiteX46" fmla="*/ 3396343 w 5184089"/>
              <a:gd name="connsiteY46" fmla="*/ 186612 h 996509"/>
              <a:gd name="connsiteX47" fmla="*/ 3474720 w 5184089"/>
              <a:gd name="connsiteY47" fmla="*/ 201541 h 996509"/>
              <a:gd name="connsiteX48" fmla="*/ 3568027 w 5184089"/>
              <a:gd name="connsiteY48" fmla="*/ 149289 h 996509"/>
              <a:gd name="connsiteX49" fmla="*/ 3735978 w 5184089"/>
              <a:gd name="connsiteY49" fmla="*/ 7464 h 996509"/>
              <a:gd name="connsiteX50" fmla="*/ 3855409 w 5184089"/>
              <a:gd name="connsiteY50" fmla="*/ 0 h 996509"/>
              <a:gd name="connsiteX51" fmla="*/ 3907661 w 5184089"/>
              <a:gd name="connsiteY51" fmla="*/ 167951 h 996509"/>
              <a:gd name="connsiteX52" fmla="*/ 4027093 w 5184089"/>
              <a:gd name="connsiteY52" fmla="*/ 418011 h 996509"/>
              <a:gd name="connsiteX53" fmla="*/ 4064415 w 5184089"/>
              <a:gd name="connsiteY53" fmla="*/ 675536 h 996509"/>
              <a:gd name="connsiteX54" fmla="*/ 4157721 w 5184089"/>
              <a:gd name="connsiteY54" fmla="*/ 821093 h 996509"/>
              <a:gd name="connsiteX55" fmla="*/ 4269689 w 5184089"/>
              <a:gd name="connsiteY55" fmla="*/ 880809 h 996509"/>
              <a:gd name="connsiteX56" fmla="*/ 4355530 w 5184089"/>
              <a:gd name="connsiteY56" fmla="*/ 787503 h 996509"/>
              <a:gd name="connsiteX57" fmla="*/ 4482427 w 5184089"/>
              <a:gd name="connsiteY57" fmla="*/ 858416 h 996509"/>
              <a:gd name="connsiteX58" fmla="*/ 4534678 w 5184089"/>
              <a:gd name="connsiteY58" fmla="*/ 951722 h 996509"/>
              <a:gd name="connsiteX59" fmla="*/ 4624252 w 5184089"/>
              <a:gd name="connsiteY59" fmla="*/ 970383 h 996509"/>
              <a:gd name="connsiteX60" fmla="*/ 4698897 w 5184089"/>
              <a:gd name="connsiteY60" fmla="*/ 936793 h 996509"/>
              <a:gd name="connsiteX61" fmla="*/ 4818329 w 5184089"/>
              <a:gd name="connsiteY61" fmla="*/ 985312 h 996509"/>
              <a:gd name="connsiteX62" fmla="*/ 4930296 w 5184089"/>
              <a:gd name="connsiteY62" fmla="*/ 918132 h 996509"/>
              <a:gd name="connsiteX63" fmla="*/ 4982547 w 5184089"/>
              <a:gd name="connsiteY63" fmla="*/ 981580 h 996509"/>
              <a:gd name="connsiteX64" fmla="*/ 5113176 w 5184089"/>
              <a:gd name="connsiteY64" fmla="*/ 910667 h 996509"/>
              <a:gd name="connsiteX65" fmla="*/ 5184089 w 5184089"/>
              <a:gd name="connsiteY65" fmla="*/ 977848 h 996509"/>
              <a:gd name="connsiteX66" fmla="*/ 18662 w 5184089"/>
              <a:gd name="connsiteY66" fmla="*/ 974115 h 996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5184089" h="996509">
                <a:moveTo>
                  <a:pt x="0" y="914400"/>
                </a:moveTo>
                <a:lnTo>
                  <a:pt x="52252" y="690465"/>
                </a:lnTo>
                <a:lnTo>
                  <a:pt x="89574" y="981580"/>
                </a:lnTo>
                <a:lnTo>
                  <a:pt x="171684" y="977848"/>
                </a:lnTo>
                <a:lnTo>
                  <a:pt x="212738" y="936793"/>
                </a:lnTo>
                <a:lnTo>
                  <a:pt x="276187" y="992777"/>
                </a:lnTo>
                <a:lnTo>
                  <a:pt x="362028" y="940525"/>
                </a:lnTo>
                <a:lnTo>
                  <a:pt x="425476" y="970383"/>
                </a:lnTo>
                <a:lnTo>
                  <a:pt x="500121" y="992777"/>
                </a:lnTo>
                <a:lnTo>
                  <a:pt x="537444" y="951722"/>
                </a:lnTo>
                <a:lnTo>
                  <a:pt x="589695" y="974115"/>
                </a:lnTo>
                <a:lnTo>
                  <a:pt x="649411" y="951722"/>
                </a:lnTo>
                <a:lnTo>
                  <a:pt x="731520" y="996509"/>
                </a:lnTo>
                <a:lnTo>
                  <a:pt x="794969" y="921864"/>
                </a:lnTo>
                <a:lnTo>
                  <a:pt x="850952" y="940525"/>
                </a:lnTo>
                <a:lnTo>
                  <a:pt x="910668" y="925596"/>
                </a:lnTo>
                <a:lnTo>
                  <a:pt x="962920" y="977848"/>
                </a:lnTo>
                <a:lnTo>
                  <a:pt x="996510" y="884542"/>
                </a:lnTo>
                <a:lnTo>
                  <a:pt x="1045029" y="806164"/>
                </a:lnTo>
                <a:lnTo>
                  <a:pt x="1067422" y="705394"/>
                </a:lnTo>
                <a:lnTo>
                  <a:pt x="1112209" y="574765"/>
                </a:lnTo>
                <a:lnTo>
                  <a:pt x="1130871" y="466530"/>
                </a:lnTo>
                <a:lnTo>
                  <a:pt x="1175658" y="362027"/>
                </a:lnTo>
                <a:lnTo>
                  <a:pt x="1268964" y="238863"/>
                </a:lnTo>
                <a:lnTo>
                  <a:pt x="1362270" y="209005"/>
                </a:lnTo>
                <a:lnTo>
                  <a:pt x="1403325" y="175415"/>
                </a:lnTo>
                <a:lnTo>
                  <a:pt x="1451844" y="216470"/>
                </a:lnTo>
                <a:lnTo>
                  <a:pt x="1481702" y="257524"/>
                </a:lnTo>
                <a:lnTo>
                  <a:pt x="1526489" y="324705"/>
                </a:lnTo>
                <a:lnTo>
                  <a:pt x="1571276" y="556104"/>
                </a:lnTo>
                <a:lnTo>
                  <a:pt x="1619795" y="757645"/>
                </a:lnTo>
                <a:lnTo>
                  <a:pt x="1810139" y="880809"/>
                </a:lnTo>
                <a:lnTo>
                  <a:pt x="1884784" y="836022"/>
                </a:lnTo>
                <a:lnTo>
                  <a:pt x="1966894" y="854684"/>
                </a:lnTo>
                <a:lnTo>
                  <a:pt x="2034074" y="753913"/>
                </a:lnTo>
                <a:lnTo>
                  <a:pt x="2127380" y="671804"/>
                </a:lnTo>
                <a:lnTo>
                  <a:pt x="2228151" y="589694"/>
                </a:lnTo>
                <a:lnTo>
                  <a:pt x="2299063" y="578497"/>
                </a:lnTo>
                <a:lnTo>
                  <a:pt x="2373708" y="619552"/>
                </a:lnTo>
                <a:lnTo>
                  <a:pt x="2463282" y="500120"/>
                </a:lnTo>
                <a:lnTo>
                  <a:pt x="2683485" y="485191"/>
                </a:lnTo>
                <a:lnTo>
                  <a:pt x="2773058" y="391885"/>
                </a:lnTo>
                <a:lnTo>
                  <a:pt x="2918616" y="432940"/>
                </a:lnTo>
                <a:lnTo>
                  <a:pt x="3090299" y="559836"/>
                </a:lnTo>
                <a:lnTo>
                  <a:pt x="3213463" y="429208"/>
                </a:lnTo>
                <a:lnTo>
                  <a:pt x="3310502" y="298579"/>
                </a:lnTo>
                <a:lnTo>
                  <a:pt x="3396343" y="186612"/>
                </a:lnTo>
                <a:lnTo>
                  <a:pt x="3474720" y="201541"/>
                </a:lnTo>
                <a:lnTo>
                  <a:pt x="3568027" y="149289"/>
                </a:lnTo>
                <a:lnTo>
                  <a:pt x="3735978" y="7464"/>
                </a:lnTo>
                <a:lnTo>
                  <a:pt x="3855409" y="0"/>
                </a:lnTo>
                <a:lnTo>
                  <a:pt x="3907661" y="167951"/>
                </a:lnTo>
                <a:lnTo>
                  <a:pt x="4027093" y="418011"/>
                </a:lnTo>
                <a:lnTo>
                  <a:pt x="4064415" y="675536"/>
                </a:lnTo>
                <a:lnTo>
                  <a:pt x="4157721" y="821093"/>
                </a:lnTo>
                <a:lnTo>
                  <a:pt x="4269689" y="880809"/>
                </a:lnTo>
                <a:lnTo>
                  <a:pt x="4355530" y="787503"/>
                </a:lnTo>
                <a:lnTo>
                  <a:pt x="4482427" y="858416"/>
                </a:lnTo>
                <a:lnTo>
                  <a:pt x="4534678" y="951722"/>
                </a:lnTo>
                <a:lnTo>
                  <a:pt x="4624252" y="970383"/>
                </a:lnTo>
                <a:lnTo>
                  <a:pt x="4698897" y="936793"/>
                </a:lnTo>
                <a:lnTo>
                  <a:pt x="4818329" y="985312"/>
                </a:lnTo>
                <a:lnTo>
                  <a:pt x="4930296" y="918132"/>
                </a:lnTo>
                <a:lnTo>
                  <a:pt x="4982547" y="981580"/>
                </a:lnTo>
                <a:lnTo>
                  <a:pt x="5113176" y="910667"/>
                </a:lnTo>
                <a:lnTo>
                  <a:pt x="5184089" y="977848"/>
                </a:lnTo>
                <a:lnTo>
                  <a:pt x="18662" y="974115"/>
                </a:lnTo>
              </a:path>
            </a:pathLst>
          </a:cu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0DCFD7-4E94-41B2-8E6E-93AB22725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675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Intensity Histogram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DF65B-375B-463E-8360-A74A0EE70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030" y="1354928"/>
            <a:ext cx="6524714" cy="89374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Does a certain speech frame count as “loud”?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F27668B-D7D4-4515-B493-AABC745940AA}"/>
              </a:ext>
            </a:extLst>
          </p:cNvPr>
          <p:cNvCxnSpPr>
            <a:cxnSpLocks/>
          </p:cNvCxnSpPr>
          <p:nvPr/>
        </p:nvCxnSpPr>
        <p:spPr bwMode="auto">
          <a:xfrm flipV="1">
            <a:off x="2035467" y="2286986"/>
            <a:ext cx="0" cy="130842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881E6F1-B21D-4DE6-918C-4B63684CA849}"/>
              </a:ext>
            </a:extLst>
          </p:cNvPr>
          <p:cNvSpPr txBox="1">
            <a:spLocks/>
          </p:cNvSpPr>
          <p:nvPr/>
        </p:nvSpPr>
        <p:spPr bwMode="auto">
          <a:xfrm>
            <a:off x="3785787" y="3595406"/>
            <a:ext cx="3227460" cy="893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sz="1800" kern="0"/>
              <a:t>intensity 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BC0CA0A-1D86-4F3E-925C-300D3F60DE26}"/>
              </a:ext>
            </a:extLst>
          </p:cNvPr>
          <p:cNvGrpSpPr/>
          <p:nvPr/>
        </p:nvGrpSpPr>
        <p:grpSpPr>
          <a:xfrm>
            <a:off x="3919268" y="2545713"/>
            <a:ext cx="1088970" cy="909285"/>
            <a:chOff x="3919268" y="3206113"/>
            <a:chExt cx="1088970" cy="90928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96D4FBA-325F-4E25-9B95-A48EF43D188C}"/>
                </a:ext>
              </a:extLst>
            </p:cNvPr>
            <p:cNvSpPr/>
            <p:nvPr/>
          </p:nvSpPr>
          <p:spPr bwMode="auto">
            <a:xfrm rot="16200000">
              <a:off x="4128272" y="3523838"/>
              <a:ext cx="656875" cy="526246"/>
            </a:xfrm>
            <a:custGeom>
              <a:avLst/>
              <a:gdLst>
                <a:gd name="connsiteX0" fmla="*/ 7464 w 656875"/>
                <a:gd name="connsiteY0" fmla="*/ 138093 h 526246"/>
                <a:gd name="connsiteX1" fmla="*/ 7464 w 656875"/>
                <a:gd name="connsiteY1" fmla="*/ 138093 h 526246"/>
                <a:gd name="connsiteX2" fmla="*/ 0 w 656875"/>
                <a:gd name="connsiteY2" fmla="*/ 250060 h 526246"/>
                <a:gd name="connsiteX3" fmla="*/ 63448 w 656875"/>
                <a:gd name="connsiteY3" fmla="*/ 488924 h 526246"/>
                <a:gd name="connsiteX4" fmla="*/ 369492 w 656875"/>
                <a:gd name="connsiteY4" fmla="*/ 526246 h 526246"/>
                <a:gd name="connsiteX5" fmla="*/ 656875 w 656875"/>
                <a:gd name="connsiteY5" fmla="*/ 313508 h 526246"/>
                <a:gd name="connsiteX6" fmla="*/ 391886 w 656875"/>
                <a:gd name="connsiteY6" fmla="*/ 0 h 526246"/>
                <a:gd name="connsiteX7" fmla="*/ 7464 w 656875"/>
                <a:gd name="connsiteY7" fmla="*/ 138093 h 52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6875" h="526246">
                  <a:moveTo>
                    <a:pt x="7464" y="138093"/>
                  </a:moveTo>
                  <a:lnTo>
                    <a:pt x="7464" y="138093"/>
                  </a:lnTo>
                  <a:cubicBezTo>
                    <a:pt x="26473" y="218880"/>
                    <a:pt x="31498" y="181814"/>
                    <a:pt x="0" y="250060"/>
                  </a:cubicBezTo>
                  <a:lnTo>
                    <a:pt x="63448" y="488924"/>
                  </a:lnTo>
                  <a:lnTo>
                    <a:pt x="369492" y="526246"/>
                  </a:lnTo>
                  <a:lnTo>
                    <a:pt x="656875" y="313508"/>
                  </a:lnTo>
                  <a:lnTo>
                    <a:pt x="391886" y="0"/>
                  </a:lnTo>
                  <a:lnTo>
                    <a:pt x="7464" y="138093"/>
                  </a:lnTo>
                  <a:close/>
                </a:path>
              </a:pathLst>
            </a:custGeom>
            <a:solidFill>
              <a:srgbClr val="00319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F0516A7-EA50-4E95-86E4-3EDEEDFC5B25}"/>
                </a:ext>
              </a:extLst>
            </p:cNvPr>
            <p:cNvSpPr/>
            <p:nvPr/>
          </p:nvSpPr>
          <p:spPr bwMode="auto">
            <a:xfrm rot="16200000">
              <a:off x="3853953" y="3464791"/>
              <a:ext cx="656875" cy="526246"/>
            </a:xfrm>
            <a:custGeom>
              <a:avLst/>
              <a:gdLst>
                <a:gd name="connsiteX0" fmla="*/ 7464 w 656875"/>
                <a:gd name="connsiteY0" fmla="*/ 138093 h 526246"/>
                <a:gd name="connsiteX1" fmla="*/ 7464 w 656875"/>
                <a:gd name="connsiteY1" fmla="*/ 138093 h 526246"/>
                <a:gd name="connsiteX2" fmla="*/ 0 w 656875"/>
                <a:gd name="connsiteY2" fmla="*/ 250060 h 526246"/>
                <a:gd name="connsiteX3" fmla="*/ 63448 w 656875"/>
                <a:gd name="connsiteY3" fmla="*/ 488924 h 526246"/>
                <a:gd name="connsiteX4" fmla="*/ 369492 w 656875"/>
                <a:gd name="connsiteY4" fmla="*/ 526246 h 526246"/>
                <a:gd name="connsiteX5" fmla="*/ 656875 w 656875"/>
                <a:gd name="connsiteY5" fmla="*/ 313508 h 526246"/>
                <a:gd name="connsiteX6" fmla="*/ 391886 w 656875"/>
                <a:gd name="connsiteY6" fmla="*/ 0 h 526246"/>
                <a:gd name="connsiteX7" fmla="*/ 7464 w 656875"/>
                <a:gd name="connsiteY7" fmla="*/ 138093 h 52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6875" h="526246">
                  <a:moveTo>
                    <a:pt x="7464" y="138093"/>
                  </a:moveTo>
                  <a:lnTo>
                    <a:pt x="7464" y="138093"/>
                  </a:lnTo>
                  <a:cubicBezTo>
                    <a:pt x="26473" y="218880"/>
                    <a:pt x="31498" y="181814"/>
                    <a:pt x="0" y="250060"/>
                  </a:cubicBezTo>
                  <a:lnTo>
                    <a:pt x="63448" y="488924"/>
                  </a:lnTo>
                  <a:lnTo>
                    <a:pt x="369492" y="526246"/>
                  </a:lnTo>
                  <a:lnTo>
                    <a:pt x="656875" y="313508"/>
                  </a:lnTo>
                  <a:lnTo>
                    <a:pt x="391886" y="0"/>
                  </a:lnTo>
                  <a:lnTo>
                    <a:pt x="7464" y="138093"/>
                  </a:lnTo>
                  <a:close/>
                </a:path>
              </a:pathLst>
            </a:custGeom>
            <a:solidFill>
              <a:srgbClr val="00319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BD15048-4C7D-4EC7-A4FD-A3790B4A4657}"/>
                </a:ext>
              </a:extLst>
            </p:cNvPr>
            <p:cNvSpPr/>
            <p:nvPr/>
          </p:nvSpPr>
          <p:spPr bwMode="auto">
            <a:xfrm rot="14080685">
              <a:off x="4432136" y="3286887"/>
              <a:ext cx="656875" cy="495328"/>
            </a:xfrm>
            <a:custGeom>
              <a:avLst/>
              <a:gdLst>
                <a:gd name="connsiteX0" fmla="*/ 7464 w 656875"/>
                <a:gd name="connsiteY0" fmla="*/ 138093 h 526246"/>
                <a:gd name="connsiteX1" fmla="*/ 7464 w 656875"/>
                <a:gd name="connsiteY1" fmla="*/ 138093 h 526246"/>
                <a:gd name="connsiteX2" fmla="*/ 0 w 656875"/>
                <a:gd name="connsiteY2" fmla="*/ 250060 h 526246"/>
                <a:gd name="connsiteX3" fmla="*/ 63448 w 656875"/>
                <a:gd name="connsiteY3" fmla="*/ 488924 h 526246"/>
                <a:gd name="connsiteX4" fmla="*/ 369492 w 656875"/>
                <a:gd name="connsiteY4" fmla="*/ 526246 h 526246"/>
                <a:gd name="connsiteX5" fmla="*/ 656875 w 656875"/>
                <a:gd name="connsiteY5" fmla="*/ 313508 h 526246"/>
                <a:gd name="connsiteX6" fmla="*/ 391886 w 656875"/>
                <a:gd name="connsiteY6" fmla="*/ 0 h 526246"/>
                <a:gd name="connsiteX7" fmla="*/ 7464 w 656875"/>
                <a:gd name="connsiteY7" fmla="*/ 138093 h 52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6875" h="526246">
                  <a:moveTo>
                    <a:pt x="7464" y="138093"/>
                  </a:moveTo>
                  <a:lnTo>
                    <a:pt x="7464" y="138093"/>
                  </a:lnTo>
                  <a:cubicBezTo>
                    <a:pt x="26473" y="218880"/>
                    <a:pt x="31498" y="181814"/>
                    <a:pt x="0" y="250060"/>
                  </a:cubicBezTo>
                  <a:lnTo>
                    <a:pt x="63448" y="488924"/>
                  </a:lnTo>
                  <a:lnTo>
                    <a:pt x="369492" y="526246"/>
                  </a:lnTo>
                  <a:lnTo>
                    <a:pt x="656875" y="313508"/>
                  </a:lnTo>
                  <a:lnTo>
                    <a:pt x="391886" y="0"/>
                  </a:lnTo>
                  <a:lnTo>
                    <a:pt x="7464" y="138093"/>
                  </a:lnTo>
                  <a:close/>
                </a:path>
              </a:pathLst>
            </a:custGeom>
            <a:solidFill>
              <a:srgbClr val="00319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504116D-B41F-4C32-8EC5-D50C2CF9AB0F}"/>
              </a:ext>
            </a:extLst>
          </p:cNvPr>
          <p:cNvCxnSpPr/>
          <p:nvPr/>
        </p:nvCxnSpPr>
        <p:spPr bwMode="auto">
          <a:xfrm>
            <a:off x="2008261" y="3587942"/>
            <a:ext cx="5742774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BC1181B-B3ED-409C-A9D3-8CE638285E6E}"/>
              </a:ext>
            </a:extLst>
          </p:cNvPr>
          <p:cNvSpPr txBox="1">
            <a:spLocks/>
          </p:cNvSpPr>
          <p:nvPr/>
        </p:nvSpPr>
        <p:spPr bwMode="auto">
          <a:xfrm>
            <a:off x="1284615" y="2574747"/>
            <a:ext cx="1099559" cy="515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sz="1800" kern="0"/>
              <a:t>count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75BEE06-2C6D-4360-8A58-3B0AF3243AB9}"/>
              </a:ext>
            </a:extLst>
          </p:cNvPr>
          <p:cNvCxnSpPr/>
          <p:nvPr/>
        </p:nvCxnSpPr>
        <p:spPr bwMode="auto">
          <a:xfrm>
            <a:off x="3428795" y="2462981"/>
            <a:ext cx="0" cy="6635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225504F-6916-4065-B9AA-22159B5E742C}"/>
              </a:ext>
            </a:extLst>
          </p:cNvPr>
          <p:cNvCxnSpPr/>
          <p:nvPr/>
        </p:nvCxnSpPr>
        <p:spPr bwMode="auto">
          <a:xfrm>
            <a:off x="5646892" y="2462981"/>
            <a:ext cx="0" cy="6635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3172DDFF-3B6C-4F1E-9567-4A9189588383}"/>
              </a:ext>
            </a:extLst>
          </p:cNvPr>
          <p:cNvSpPr txBox="1">
            <a:spLocks/>
          </p:cNvSpPr>
          <p:nvPr/>
        </p:nvSpPr>
        <p:spPr bwMode="auto">
          <a:xfrm>
            <a:off x="498030" y="4489153"/>
            <a:ext cx="7861191" cy="893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sz="2400" kern="0" dirty="0"/>
              <a:t>Normalize energy so that the Gaussians’  centers are at 0 (silence) and 1 (speech).  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ADDE4E9-D2D2-86EC-CAD5-F6B2FADB3E60}"/>
              </a:ext>
            </a:extLst>
          </p:cNvPr>
          <p:cNvSpPr/>
          <p:nvPr/>
        </p:nvSpPr>
        <p:spPr bwMode="auto">
          <a:xfrm>
            <a:off x="5262666" y="3274005"/>
            <a:ext cx="273702" cy="262347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200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F3CBE-1034-4411-82FD-C29E1C466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363" y="1531272"/>
            <a:ext cx="6773662" cy="202820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Normalization is tricky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Normalization is imperfect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4C5F6C-731A-4573-BAF1-EFAA4E355124}"/>
              </a:ext>
            </a:extLst>
          </p:cNvPr>
          <p:cNvSpPr txBox="1"/>
          <p:nvPr/>
        </p:nvSpPr>
        <p:spPr>
          <a:xfrm>
            <a:off x="2754297" y="6480699"/>
            <a:ext cx="3635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/>
              <a:t>Elizabeth E. Shriberg (p.c.)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20DCFD7-4E94-41B2-8E6E-93AB22725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675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Summary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552363" y="3207348"/>
            <a:ext cx="4981308" cy="1741621"/>
            <a:chOff x="552363" y="1443914"/>
            <a:chExt cx="4981308" cy="1741621"/>
          </a:xfrm>
        </p:grpSpPr>
        <p:grpSp>
          <p:nvGrpSpPr>
            <p:cNvPr id="5" name="Group 4"/>
            <p:cNvGrpSpPr/>
            <p:nvPr/>
          </p:nvGrpSpPr>
          <p:grpSpPr>
            <a:xfrm>
              <a:off x="3915129" y="1727411"/>
              <a:ext cx="1618542" cy="1458124"/>
              <a:chOff x="1431922" y="1257782"/>
              <a:chExt cx="1618542" cy="1458124"/>
            </a:xfrm>
          </p:grpSpPr>
          <p:sp>
            <p:nvSpPr>
              <p:cNvPr id="2" name="Isosceles Triangle 1"/>
              <p:cNvSpPr/>
              <p:nvPr/>
            </p:nvSpPr>
            <p:spPr bwMode="auto">
              <a:xfrm>
                <a:off x="1431922" y="1257782"/>
                <a:ext cx="1618542" cy="1428940"/>
              </a:xfrm>
              <a:prstGeom prst="triangle">
                <a:avLst/>
              </a:prstGeom>
              <a:solidFill>
                <a:srgbClr val="E75543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7" name="Isosceles Triangle 6"/>
              <p:cNvSpPr/>
              <p:nvPr/>
            </p:nvSpPr>
            <p:spPr bwMode="auto">
              <a:xfrm>
                <a:off x="1608387" y="1465257"/>
                <a:ext cx="1265612" cy="1110092"/>
              </a:xfrm>
              <a:prstGeom prst="triangle">
                <a:avLst/>
              </a:prstGeom>
              <a:solidFill>
                <a:srgbClr val="FFFF2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2004997" y="1515577"/>
                <a:ext cx="62257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200" b="1" dirty="0">
                    <a:solidFill>
                      <a:schemeClr val="bg2"/>
                    </a:solidFill>
                    <a:latin typeface="Arial Rounded MT Bold" panose="020F0704030504030204" pitchFamily="34" charset="0"/>
                  </a:rPr>
                  <a:t>!</a:t>
                </a:r>
              </a:p>
            </p:txBody>
          </p:sp>
        </p:grpSp>
        <p:sp>
          <p:nvSpPr>
            <p:cNvPr id="9" name="Content Placeholder 2">
              <a:extLst>
                <a:ext uri="{FF2B5EF4-FFF2-40B4-BE49-F238E27FC236}">
                  <a16:creationId xmlns:a16="http://schemas.microsoft.com/office/drawing/2014/main" id="{C50F3CBE-1034-4411-82FD-C29E1C466D2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52363" y="1443914"/>
              <a:ext cx="4262244" cy="1223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lnSpc>
                  <a:spcPct val="150000"/>
                </a:lnSpc>
                <a:buFontTx/>
                <a:buNone/>
              </a:pPr>
              <a:r>
                <a:rPr lang="en-US" kern="0" dirty="0"/>
                <a:t>Normalize carefully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178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EABD4-B531-4E15-B148-770C53D5B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465"/>
            <a:ext cx="3889717" cy="1077468"/>
          </a:xfrm>
        </p:spPr>
        <p:txBody>
          <a:bodyPr/>
          <a:lstStyle/>
          <a:p>
            <a:pPr algn="l"/>
            <a:r>
              <a:rPr lang="en-US" dirty="0"/>
              <a:t>Contents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5E204D-3005-4944-A3BC-5B72E8B9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26" y="1282801"/>
            <a:ext cx="6400754" cy="4062167"/>
          </a:xfrm>
        </p:spPr>
        <p:txBody>
          <a:bodyPr numCol="1"/>
          <a:lstStyle/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Introduction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Production, Perception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Classic Linguistic Prosody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Technology and Techniques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Para. &amp; </a:t>
            </a:r>
            <a:r>
              <a:rPr lang="en-US" sz="2800" kern="1200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Prag</a:t>
            </a: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. Functions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Speech Synthesis and Dialog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Perspectives</a:t>
            </a:r>
          </a:p>
          <a:p>
            <a:pPr marL="0" indent="0">
              <a:lnSpc>
                <a:spcPct val="140000"/>
              </a:lnSpc>
              <a:spcBef>
                <a:spcPts val="1200"/>
              </a:spcBef>
              <a:buNone/>
            </a:pPr>
            <a:endParaRPr lang="en-US" sz="4000" dirty="0"/>
          </a:p>
        </p:txBody>
      </p:sp>
      <p:pic>
        <p:nvPicPr>
          <p:cNvPr id="1028" name="Picture 4" descr="Background, Seamless, Repetition, Pattern, Design">
            <a:extLst>
              <a:ext uri="{FF2B5EF4-FFF2-40B4-BE49-F238E27FC236}">
                <a16:creationId xmlns:a16="http://schemas.microsoft.com/office/drawing/2014/main" id="{AEA75B64-C9CD-4397-93B5-71B0047034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86" b="41718"/>
          <a:stretch/>
        </p:blipFill>
        <p:spPr bwMode="auto">
          <a:xfrm>
            <a:off x="0" y="6007318"/>
            <a:ext cx="9144000" cy="90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eft Brace 7"/>
          <p:cNvSpPr/>
          <p:nvPr/>
        </p:nvSpPr>
        <p:spPr bwMode="auto">
          <a:xfrm>
            <a:off x="5064670" y="1984588"/>
            <a:ext cx="267287" cy="2904566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B6DDB2-A548-E1CC-0D3E-9134D409C356}"/>
              </a:ext>
            </a:extLst>
          </p:cNvPr>
          <p:cNvSpPr txBox="1"/>
          <p:nvPr/>
        </p:nvSpPr>
        <p:spPr>
          <a:xfrm>
            <a:off x="5203673" y="1901393"/>
            <a:ext cx="4572000" cy="3011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14000"/>
              </a:lnSpc>
              <a:buAutoNum type="arabicPeriod" startAt="14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Intro to Features         </a:t>
            </a:r>
          </a:p>
          <a:p>
            <a:pPr marL="514350" indent="-514350">
              <a:lnSpc>
                <a:spcPct val="114000"/>
              </a:lnSpc>
              <a:buAutoNum type="arabicPeriod" startAt="15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Using Pitch Trackers</a:t>
            </a:r>
          </a:p>
          <a:p>
            <a:pPr marL="514350" indent="-514350">
              <a:lnSpc>
                <a:spcPct val="114000"/>
              </a:lnSpc>
              <a:buAutoNum type="arabicPeriod" startAt="15"/>
            </a:pPr>
            <a:r>
              <a:rPr lang="en-US" sz="28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 Normalization</a:t>
            </a:r>
          </a:p>
          <a:p>
            <a:pPr marL="514350" indent="-514350">
              <a:lnSpc>
                <a:spcPct val="114000"/>
              </a:lnSpc>
              <a:buAutoNum type="arabicPeriod" startAt="16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Aggregation </a:t>
            </a:r>
          </a:p>
          <a:p>
            <a:pPr marL="514350" indent="-514350">
              <a:lnSpc>
                <a:spcPct val="114000"/>
              </a:lnSpc>
              <a:buAutoNum type="arabicPeriod" startAt="17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Machine Learning</a:t>
            </a:r>
          </a:p>
          <a:p>
            <a:pPr marL="514350" indent="-514350">
              <a:lnSpc>
                <a:spcPct val="114000"/>
              </a:lnSpc>
              <a:buAutoNum type="arabicPeriod" startAt="17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Speech Recognition</a:t>
            </a:r>
            <a:endParaRPr lang="en-US" sz="2800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823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6"/>
    </mc:Choice>
    <mc:Fallback xmlns="">
      <p:transition spd="slow" advTm="2236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EABD4-B531-4E15-B148-770C53D5B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465"/>
            <a:ext cx="3889717" cy="1077468"/>
          </a:xfrm>
        </p:spPr>
        <p:txBody>
          <a:bodyPr/>
          <a:lstStyle/>
          <a:p>
            <a:pPr algn="l"/>
            <a:r>
              <a:rPr lang="en-US" dirty="0"/>
              <a:t>Contents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5E204D-3005-4944-A3BC-5B72E8B9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26" y="1282801"/>
            <a:ext cx="6400754" cy="4062167"/>
          </a:xfrm>
        </p:spPr>
        <p:txBody>
          <a:bodyPr numCol="1"/>
          <a:lstStyle/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Introduction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Production, Perception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Classic Linguistic Prosody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Technology and Techniques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Para. &amp; </a:t>
            </a:r>
            <a:r>
              <a:rPr lang="en-US" sz="2800" kern="1200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Prag</a:t>
            </a: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. Functions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Speech Synthesis and Dialog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Perspectives</a:t>
            </a:r>
          </a:p>
          <a:p>
            <a:pPr marL="0" indent="0">
              <a:lnSpc>
                <a:spcPct val="140000"/>
              </a:lnSpc>
              <a:spcBef>
                <a:spcPts val="1200"/>
              </a:spcBef>
              <a:buNone/>
            </a:pPr>
            <a:endParaRPr lang="en-US" sz="4000" dirty="0"/>
          </a:p>
        </p:txBody>
      </p:sp>
      <p:pic>
        <p:nvPicPr>
          <p:cNvPr id="1028" name="Picture 4" descr="Background, Seamless, Repetition, Pattern, Design">
            <a:extLst>
              <a:ext uri="{FF2B5EF4-FFF2-40B4-BE49-F238E27FC236}">
                <a16:creationId xmlns:a16="http://schemas.microsoft.com/office/drawing/2014/main" id="{AEA75B64-C9CD-4397-93B5-71B0047034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86" b="41718"/>
          <a:stretch/>
        </p:blipFill>
        <p:spPr bwMode="auto">
          <a:xfrm>
            <a:off x="0" y="6007318"/>
            <a:ext cx="9144000" cy="90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eft Brace 7"/>
          <p:cNvSpPr/>
          <p:nvPr/>
        </p:nvSpPr>
        <p:spPr bwMode="auto">
          <a:xfrm>
            <a:off x="5064670" y="1984588"/>
            <a:ext cx="267287" cy="2904566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B6DDB2-A548-E1CC-0D3E-9134D409C356}"/>
              </a:ext>
            </a:extLst>
          </p:cNvPr>
          <p:cNvSpPr txBox="1"/>
          <p:nvPr/>
        </p:nvSpPr>
        <p:spPr>
          <a:xfrm>
            <a:off x="5203673" y="1901393"/>
            <a:ext cx="4572000" cy="3011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14000"/>
              </a:lnSpc>
              <a:buAutoNum type="arabicPeriod" startAt="14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Intro to Features         </a:t>
            </a:r>
          </a:p>
          <a:p>
            <a:pPr marL="514350" indent="-514350">
              <a:lnSpc>
                <a:spcPct val="114000"/>
              </a:lnSpc>
              <a:buAutoNum type="arabicPeriod" startAt="15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Using Pitch Trackers</a:t>
            </a:r>
          </a:p>
          <a:p>
            <a:pPr marL="514350" indent="-514350">
              <a:lnSpc>
                <a:spcPct val="114000"/>
              </a:lnSpc>
              <a:buAutoNum type="arabicPeriod" startAt="15"/>
            </a:pPr>
            <a:r>
              <a:rPr lang="en-US" sz="28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Normalization</a:t>
            </a:r>
          </a:p>
          <a:p>
            <a:pPr>
              <a:lnSpc>
                <a:spcPct val="114000"/>
              </a:lnSpc>
            </a:pPr>
            <a:r>
              <a:rPr lang="en-US" sz="28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17.  Aggregation</a:t>
            </a:r>
          </a:p>
          <a:p>
            <a:pPr>
              <a:lnSpc>
                <a:spcPct val="114000"/>
              </a:lnSpc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18.  Machine Learning</a:t>
            </a:r>
          </a:p>
          <a:p>
            <a:pPr>
              <a:lnSpc>
                <a:spcPct val="114000"/>
              </a:lnSpc>
            </a:pPr>
            <a:r>
              <a:rPr lang="en-US" sz="280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19.  </a:t>
            </a: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Speech Recognition</a:t>
            </a:r>
            <a:endParaRPr lang="en-US" sz="2800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7962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6"/>
    </mc:Choice>
    <mc:Fallback xmlns="">
      <p:transition spd="slow" advTm="2236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1AFD2-AF54-5885-5BFB-18B0FCD37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60CC3-A59E-9E7A-82D3-BA7ABF4F4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229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50373-C9D9-4719-8819-0FA5E5817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54" y="128187"/>
            <a:ext cx="8809892" cy="1143000"/>
          </a:xfrm>
        </p:spPr>
        <p:txBody>
          <a:bodyPr/>
          <a:lstStyle/>
          <a:p>
            <a:r>
              <a:rPr lang="en-US"/>
              <a:t>Popular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0A1BC-EFD2-40A2-99F9-8D2B48345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028" y="1692067"/>
            <a:ext cx="7819497" cy="4104994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2400" kern="0"/>
              <a:t>Praat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/>
              <a:t>SRI’s set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/>
              <a:t>OpenSmile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 kern="0"/>
              <a:t>Midlevel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/>
              <a:t>CoVarep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/>
              <a:t>Surfboard </a:t>
            </a:r>
            <a:endParaRPr lang="en-US" sz="2400" kern="0"/>
          </a:p>
          <a:p>
            <a:pPr marL="0" indent="0">
              <a:spcBef>
                <a:spcPts val="1800"/>
              </a:spcBef>
              <a:buNone/>
            </a:pPr>
            <a:endParaRPr lang="en-US" sz="2400" kern="0"/>
          </a:p>
          <a:p>
            <a:pPr marL="0" indent="0">
              <a:spcBef>
                <a:spcPts val="1800"/>
              </a:spcBef>
              <a:buNone/>
            </a:pPr>
            <a:r>
              <a:rPr lang="en-US" sz="2400" kern="0"/>
              <a:t> </a:t>
            </a:r>
          </a:p>
          <a:p>
            <a:pPr marL="0" indent="0">
              <a:spcBef>
                <a:spcPts val="1800"/>
              </a:spcBef>
              <a:buFontTx/>
              <a:buNone/>
            </a:pPr>
            <a:endParaRPr lang="en-US" sz="2400" kern="0"/>
          </a:p>
          <a:p>
            <a:pPr marL="0" indent="0">
              <a:spcBef>
                <a:spcPts val="1800"/>
              </a:spcBef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468848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1012" y="360010"/>
            <a:ext cx="8407142" cy="1904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5400" b="1" dirty="0"/>
              <a:t>Prosody </a:t>
            </a:r>
          </a:p>
          <a:p>
            <a:pPr>
              <a:lnSpc>
                <a:spcPct val="140000"/>
              </a:lnSpc>
            </a:pPr>
            <a:r>
              <a:rPr lang="en-US" sz="3400" b="1"/>
              <a:t>Lecture 16:  Normalization</a:t>
            </a:r>
            <a:endParaRPr lang="en-US" sz="3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B2443D-2B08-7BC7-656A-E3E0BE5D1E31}"/>
              </a:ext>
            </a:extLst>
          </p:cNvPr>
          <p:cNvSpPr txBox="1"/>
          <p:nvPr/>
        </p:nvSpPr>
        <p:spPr>
          <a:xfrm>
            <a:off x="2572555" y="3570667"/>
            <a:ext cx="3998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Because people differ!</a:t>
            </a:r>
          </a:p>
        </p:txBody>
      </p:sp>
    </p:spTree>
    <p:extLst>
      <p:ext uri="{BB962C8B-B14F-4D97-AF65-F5344CB8AC3E}">
        <p14:creationId xmlns:p14="http://schemas.microsoft.com/office/powerpoint/2010/main" val="28179698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9" name="Text Box 5">
            <a:extLst>
              <a:ext uri="{FF2B5EF4-FFF2-40B4-BE49-F238E27FC236}">
                <a16:creationId xmlns:a16="http://schemas.microsoft.com/office/drawing/2014/main" id="{C74EE615-0CC5-A24F-AFB1-41770C89B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4079" y="1665497"/>
            <a:ext cx="4144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F</a:t>
            </a:r>
            <a:r>
              <a:rPr lang="en-US" altLang="en-US" baseline="-25000"/>
              <a:t>0</a:t>
            </a:r>
            <a:endParaRPr lang="en-US" altLang="en-US" baseline="-25000" dirty="0">
              <a:cs typeface="Arial" panose="020B0604020202020204" pitchFamily="34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40EEA142-7FF2-4894-87EE-5171E9221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760" y="6348284"/>
            <a:ext cx="6690810" cy="335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en-US" sz="1200"/>
              <a:t>*Mermelstein (1976)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B7D8212-E697-4202-BA7B-805D546C7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307" y="77714"/>
            <a:ext cx="8229600" cy="1143000"/>
          </a:xfrm>
        </p:spPr>
        <p:txBody>
          <a:bodyPr/>
          <a:lstStyle/>
          <a:p>
            <a:pPr algn="l"/>
            <a:r>
              <a:rPr lang="en-US"/>
              <a:t>Pitch Scales 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98949F9-936B-405B-946B-82D6D7D8B066}"/>
              </a:ext>
            </a:extLst>
          </p:cNvPr>
          <p:cNvSpPr txBox="1"/>
          <p:nvPr/>
        </p:nvSpPr>
        <p:spPr>
          <a:xfrm>
            <a:off x="6118791" y="1665496"/>
            <a:ext cx="18347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/>
              <a:t>pitch</a:t>
            </a:r>
            <a:endParaRPr lang="en-US" sz="240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0281FCC-FCCB-435B-9CE7-6AF43C6E07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829953"/>
              </p:ext>
            </p:extLst>
          </p:nvPr>
        </p:nvGraphicFramePr>
        <p:xfrm>
          <a:off x="319314" y="1665495"/>
          <a:ext cx="8519885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6">
                  <a:extLst>
                    <a:ext uri="{9D8B030D-6E8A-4147-A177-3AD203B41FA5}">
                      <a16:colId xmlns:a16="http://schemas.microsoft.com/office/drawing/2014/main" val="3351943873"/>
                    </a:ext>
                  </a:extLst>
                </a:gridCol>
                <a:gridCol w="901943">
                  <a:extLst>
                    <a:ext uri="{9D8B030D-6E8A-4147-A177-3AD203B41FA5}">
                      <a16:colId xmlns:a16="http://schemas.microsoft.com/office/drawing/2014/main" val="910217908"/>
                    </a:ext>
                  </a:extLst>
                </a:gridCol>
                <a:gridCol w="628127">
                  <a:extLst>
                    <a:ext uri="{9D8B030D-6E8A-4147-A177-3AD203B41FA5}">
                      <a16:colId xmlns:a16="http://schemas.microsoft.com/office/drawing/2014/main" val="3709107181"/>
                    </a:ext>
                  </a:extLst>
                </a:gridCol>
                <a:gridCol w="751755">
                  <a:extLst>
                    <a:ext uri="{9D8B030D-6E8A-4147-A177-3AD203B41FA5}">
                      <a16:colId xmlns:a16="http://schemas.microsoft.com/office/drawing/2014/main" val="92156422"/>
                    </a:ext>
                  </a:extLst>
                </a:gridCol>
                <a:gridCol w="1637386">
                  <a:extLst>
                    <a:ext uri="{9D8B030D-6E8A-4147-A177-3AD203B41FA5}">
                      <a16:colId xmlns:a16="http://schemas.microsoft.com/office/drawing/2014/main" val="895373544"/>
                    </a:ext>
                  </a:extLst>
                </a:gridCol>
                <a:gridCol w="1262742">
                  <a:extLst>
                    <a:ext uri="{9D8B030D-6E8A-4147-A177-3AD203B41FA5}">
                      <a16:colId xmlns:a16="http://schemas.microsoft.com/office/drawing/2014/main" val="844860765"/>
                    </a:ext>
                  </a:extLst>
                </a:gridCol>
                <a:gridCol w="1436916">
                  <a:extLst>
                    <a:ext uri="{9D8B030D-6E8A-4147-A177-3AD203B41FA5}">
                      <a16:colId xmlns:a16="http://schemas.microsoft.com/office/drawing/2014/main" val="28024381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linear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log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Mel*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percentiles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5 levels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{H, L}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796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/>
                        <a:t>Matches perception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?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4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/>
                        <a:t>Robust to outliers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 sz="2000"/>
                    </a:p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 sz="2000"/>
                    </a:p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 sz="2000"/>
                    </a:p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638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/>
                        <a:t>Supports averaging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 sz="2000"/>
                    </a:p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 sz="2000"/>
                    </a:p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 sz="2000"/>
                    </a:p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 sz="2000"/>
                    </a:p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967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/>
                        <a:t>Handles</a:t>
                      </a:r>
                    </a:p>
                    <a:p>
                      <a:r>
                        <a:rPr lang="en-US" sz="2000"/>
                        <a:t>speaker range differences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 sz="2000"/>
                    </a:p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 sz="2000"/>
                    </a:p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11024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96D932E-E439-E6B4-325C-E2F214195794}"/>
              </a:ext>
            </a:extLst>
          </p:cNvPr>
          <p:cNvSpPr txBox="1"/>
          <p:nvPr/>
        </p:nvSpPr>
        <p:spPr>
          <a:xfrm>
            <a:off x="2286000" y="325521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800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88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8795B-1243-193B-AA3E-F587249CB0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302" t="10762" r="51977" b="52871"/>
          <a:stretch/>
        </p:blipFill>
        <p:spPr>
          <a:xfrm>
            <a:off x="-194185" y="2782243"/>
            <a:ext cx="1616149" cy="1053666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AC85CA8-D685-44B1-7081-7F512309AB68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1421964" y="3309076"/>
            <a:ext cx="5422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FB75485-3BD7-7BAB-788D-171EAFB96651}"/>
              </a:ext>
            </a:extLst>
          </p:cNvPr>
          <p:cNvCxnSpPr>
            <a:cxnSpLocks/>
          </p:cNvCxnSpPr>
          <p:nvPr/>
        </p:nvCxnSpPr>
        <p:spPr bwMode="auto">
          <a:xfrm>
            <a:off x="2136575" y="3309076"/>
            <a:ext cx="32915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9DAA923-911E-3B42-3565-B57190128957}"/>
              </a:ext>
            </a:extLst>
          </p:cNvPr>
          <p:cNvCxnSpPr>
            <a:cxnSpLocks/>
          </p:cNvCxnSpPr>
          <p:nvPr/>
        </p:nvCxnSpPr>
        <p:spPr bwMode="auto">
          <a:xfrm flipV="1">
            <a:off x="5020552" y="2724279"/>
            <a:ext cx="1813643" cy="2018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5AB05B3-1BA7-9622-E112-22F1C56949A4}"/>
              </a:ext>
            </a:extLst>
          </p:cNvPr>
          <p:cNvSpPr txBox="1"/>
          <p:nvPr/>
        </p:nvSpPr>
        <p:spPr>
          <a:xfrm>
            <a:off x="898431" y="4437218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frame-level features 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A1C17B8-68B5-670E-A7BE-F304A57EFB92}"/>
              </a:ext>
            </a:extLst>
          </p:cNvPr>
          <p:cNvCxnSpPr>
            <a:cxnSpLocks/>
          </p:cNvCxnSpPr>
          <p:nvPr/>
        </p:nvCxnSpPr>
        <p:spPr bwMode="auto">
          <a:xfrm>
            <a:off x="2607485" y="4612472"/>
            <a:ext cx="55166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itle 1">
            <a:extLst>
              <a:ext uri="{FF2B5EF4-FFF2-40B4-BE49-F238E27FC236}">
                <a16:creationId xmlns:a16="http://schemas.microsoft.com/office/drawing/2014/main" id="{347BCD8B-0F31-9F30-8E3C-5FFFAAF12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/>
              <a:t>Overview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1C00BEB-98FC-53B0-1767-1CF1DB852E9E}"/>
              </a:ext>
            </a:extLst>
          </p:cNvPr>
          <p:cNvSpPr/>
          <p:nvPr/>
        </p:nvSpPr>
        <p:spPr bwMode="auto">
          <a:xfrm>
            <a:off x="2054789" y="2405960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2F77A30-05B4-E851-68ED-624071065957}"/>
              </a:ext>
            </a:extLst>
          </p:cNvPr>
          <p:cNvSpPr/>
          <p:nvPr/>
        </p:nvSpPr>
        <p:spPr bwMode="auto">
          <a:xfrm>
            <a:off x="3159153" y="4405886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C17D75B-D07A-F608-48A5-6E22E72583AF}"/>
              </a:ext>
            </a:extLst>
          </p:cNvPr>
          <p:cNvSpPr txBox="1"/>
          <p:nvPr/>
        </p:nvSpPr>
        <p:spPr>
          <a:xfrm>
            <a:off x="4190603" y="470536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normalized features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7E10629-05E4-2DED-1467-F79F8E7B5273}"/>
              </a:ext>
            </a:extLst>
          </p:cNvPr>
          <p:cNvSpPr/>
          <p:nvPr/>
        </p:nvSpPr>
        <p:spPr bwMode="auto">
          <a:xfrm>
            <a:off x="4071428" y="2401321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D78383-D259-6433-AFB0-C89DF32DED47}"/>
              </a:ext>
            </a:extLst>
          </p:cNvPr>
          <p:cNvSpPr txBox="1"/>
          <p:nvPr/>
        </p:nvSpPr>
        <p:spPr>
          <a:xfrm>
            <a:off x="5142133" y="1827913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mid-level features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69566B8-6BC6-0F7C-E7FF-E0DED9D8D73F}"/>
              </a:ext>
            </a:extLst>
          </p:cNvPr>
          <p:cNvSpPr/>
          <p:nvPr/>
        </p:nvSpPr>
        <p:spPr bwMode="auto">
          <a:xfrm>
            <a:off x="6834195" y="2420857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D62E187-55A0-F917-AA39-43DC34C7C2FD}"/>
              </a:ext>
            </a:extLst>
          </p:cNvPr>
          <p:cNvSpPr txBox="1"/>
          <p:nvPr/>
        </p:nvSpPr>
        <p:spPr>
          <a:xfrm>
            <a:off x="7387099" y="4350667"/>
            <a:ext cx="1241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tx1">
                    <a:lumMod val="75000"/>
                  </a:schemeClr>
                </a:solidFill>
              </a:rPr>
              <a:t>insight, </a:t>
            </a:r>
          </a:p>
          <a:p>
            <a:r>
              <a:rPr lang="en-US" sz="2400">
                <a:solidFill>
                  <a:schemeClr val="tx1">
                    <a:lumMod val="75000"/>
                  </a:schemeClr>
                </a:solidFill>
              </a:rPr>
              <a:t>model,</a:t>
            </a:r>
          </a:p>
          <a:p>
            <a:r>
              <a:rPr lang="en-US" sz="2400">
                <a:solidFill>
                  <a:schemeClr val="tx1">
                    <a:lumMod val="75000"/>
                  </a:schemeClr>
                </a:solidFill>
              </a:rPr>
              <a:t>etc.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D89DCCD-FDF9-0A12-012F-5F367EA466F0}"/>
              </a:ext>
            </a:extLst>
          </p:cNvPr>
          <p:cNvCxnSpPr>
            <a:cxnSpLocks/>
          </p:cNvCxnSpPr>
          <p:nvPr/>
        </p:nvCxnSpPr>
        <p:spPr bwMode="auto">
          <a:xfrm flipV="1">
            <a:off x="4513625" y="3831269"/>
            <a:ext cx="0" cy="76801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4076128-57C1-E3D5-59C9-8872D385C2DD}"/>
              </a:ext>
            </a:extLst>
          </p:cNvPr>
          <p:cNvCxnSpPr>
            <a:cxnSpLocks/>
          </p:cNvCxnSpPr>
          <p:nvPr/>
        </p:nvCxnSpPr>
        <p:spPr bwMode="auto">
          <a:xfrm>
            <a:off x="4063703" y="4599282"/>
            <a:ext cx="44992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FABF36F-7BA5-16AB-1765-60F248795D74}"/>
              </a:ext>
            </a:extLst>
          </p:cNvPr>
          <p:cNvCxnSpPr>
            <a:cxnSpLocks/>
          </p:cNvCxnSpPr>
          <p:nvPr/>
        </p:nvCxnSpPr>
        <p:spPr bwMode="auto">
          <a:xfrm>
            <a:off x="2607485" y="3835908"/>
            <a:ext cx="0" cy="77656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F8AE4B0-A929-20CA-B4FE-EB9ED0FC7D66}"/>
              </a:ext>
            </a:extLst>
          </p:cNvPr>
          <p:cNvSpPr txBox="1"/>
          <p:nvPr/>
        </p:nvSpPr>
        <p:spPr>
          <a:xfrm>
            <a:off x="138796" y="191576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speech </a:t>
            </a:r>
          </a:p>
          <a:p>
            <a:r>
              <a:rPr lang="en-US" sz="2400"/>
              <a:t>signal 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7C43395-B72C-FD76-ECE1-283CEB4AE415}"/>
              </a:ext>
            </a:extLst>
          </p:cNvPr>
          <p:cNvCxnSpPr>
            <a:cxnSpLocks/>
          </p:cNvCxnSpPr>
          <p:nvPr/>
        </p:nvCxnSpPr>
        <p:spPr bwMode="auto">
          <a:xfrm>
            <a:off x="7291703" y="3882777"/>
            <a:ext cx="411704" cy="51042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09308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DCFD7-4E94-41B2-8E6E-93AB22725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3328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Is the Pitch Here High?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279467B-659F-DFA9-B180-17DFD65B4CAA}"/>
              </a:ext>
            </a:extLst>
          </p:cNvPr>
          <p:cNvGrpSpPr/>
          <p:nvPr/>
        </p:nvGrpSpPr>
        <p:grpSpPr>
          <a:xfrm>
            <a:off x="1959083" y="2263106"/>
            <a:ext cx="6815867" cy="1280553"/>
            <a:chOff x="1870933" y="2492035"/>
            <a:chExt cx="6815867" cy="1280553"/>
          </a:xfrm>
        </p:grpSpPr>
        <p:sp>
          <p:nvSpPr>
            <p:cNvPr id="13" name="Content Placeholder 2">
              <a:extLst>
                <a:ext uri="{FF2B5EF4-FFF2-40B4-BE49-F238E27FC236}">
                  <a16:creationId xmlns:a16="http://schemas.microsoft.com/office/drawing/2014/main" id="{5881E6F1-B21D-4DE6-918C-4B63684CA84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423465" y="3306010"/>
              <a:ext cx="5263335" cy="466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2400" kern="0"/>
                <a:t>pitch </a:t>
              </a:r>
              <a:endParaRPr lang="en-US" sz="2400" kern="0" dirty="0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2504116D-B41F-4C32-8EC5-D50C2CF9AB0F}"/>
                </a:ext>
              </a:extLst>
            </p:cNvPr>
            <p:cNvCxnSpPr/>
            <p:nvPr/>
          </p:nvCxnSpPr>
          <p:spPr bwMode="auto">
            <a:xfrm>
              <a:off x="1870933" y="3276952"/>
              <a:ext cx="5742774" cy="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Rounded Rectangle 21"/>
            <p:cNvSpPr/>
            <p:nvPr/>
          </p:nvSpPr>
          <p:spPr bwMode="auto">
            <a:xfrm>
              <a:off x="1932754" y="2787926"/>
              <a:ext cx="307471" cy="445354"/>
            </a:xfrm>
            <a:prstGeom prst="roundRect">
              <a:avLst/>
            </a:prstGeom>
            <a:solidFill>
              <a:srgbClr val="00309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563D2A5-BF00-C8AD-66B6-3969CB2EAE9D}"/>
                </a:ext>
              </a:extLst>
            </p:cNvPr>
            <p:cNvSpPr/>
            <p:nvPr/>
          </p:nvSpPr>
          <p:spPr bwMode="auto">
            <a:xfrm>
              <a:off x="5528160" y="2958613"/>
              <a:ext cx="273702" cy="262347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8" name="Content Placeholder 2">
              <a:extLst>
                <a:ext uri="{FF2B5EF4-FFF2-40B4-BE49-F238E27FC236}">
                  <a16:creationId xmlns:a16="http://schemas.microsoft.com/office/drawing/2014/main" id="{B879E95C-27FC-5443-68BB-D7A1196017C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051286" y="2492035"/>
              <a:ext cx="1501151" cy="466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2400" kern="0"/>
                <a:t>190 Hz</a:t>
              </a:r>
              <a:endParaRPr lang="en-US" sz="2400" kern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656543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DCFD7-4E94-41B2-8E6E-93AB22725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1965"/>
            <a:ext cx="8229600" cy="1143000"/>
          </a:xfrm>
        </p:spPr>
        <p:txBody>
          <a:bodyPr/>
          <a:lstStyle/>
          <a:p>
            <a:pPr algn="l"/>
            <a:r>
              <a:rPr lang="en-US"/>
              <a:t>Pitch Histograms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1EA527E-E32C-3F20-7E1A-E1ECC056C217}"/>
              </a:ext>
            </a:extLst>
          </p:cNvPr>
          <p:cNvGrpSpPr/>
          <p:nvPr/>
        </p:nvGrpSpPr>
        <p:grpSpPr>
          <a:xfrm>
            <a:off x="1127426" y="1506945"/>
            <a:ext cx="6575294" cy="2103063"/>
            <a:chOff x="1086965" y="2097064"/>
            <a:chExt cx="6575294" cy="2103063"/>
          </a:xfrm>
        </p:grpSpPr>
        <p:sp>
          <p:nvSpPr>
            <p:cNvPr id="13" name="Content Placeholder 2">
              <a:extLst>
                <a:ext uri="{FF2B5EF4-FFF2-40B4-BE49-F238E27FC236}">
                  <a16:creationId xmlns:a16="http://schemas.microsoft.com/office/drawing/2014/main" id="{5881E6F1-B21D-4DE6-918C-4B63684CA84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661218" y="3733549"/>
              <a:ext cx="2160160" cy="466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800" kern="0" dirty="0"/>
                <a:t>pitch (log Hz)</a:t>
              </a:r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EF27668B-D7D4-4515-B493-AABC745940A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946691" y="2097064"/>
              <a:ext cx="0" cy="155149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BC0CA0A-1D86-4F3E-925C-300D3F60DE26}"/>
                </a:ext>
              </a:extLst>
            </p:cNvPr>
            <p:cNvGrpSpPr/>
            <p:nvPr/>
          </p:nvGrpSpPr>
          <p:grpSpPr>
            <a:xfrm>
              <a:off x="3830492" y="2598864"/>
              <a:ext cx="1088970" cy="909285"/>
              <a:chOff x="3919268" y="3206113"/>
              <a:chExt cx="1088970" cy="909285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496D4FBA-325F-4E25-9B95-A48EF43D188C}"/>
                  </a:ext>
                </a:extLst>
              </p:cNvPr>
              <p:cNvSpPr/>
              <p:nvPr/>
            </p:nvSpPr>
            <p:spPr bwMode="auto">
              <a:xfrm rot="16200000">
                <a:off x="4128272" y="3523838"/>
                <a:ext cx="656875" cy="526246"/>
              </a:xfrm>
              <a:custGeom>
                <a:avLst/>
                <a:gdLst>
                  <a:gd name="connsiteX0" fmla="*/ 7464 w 656875"/>
                  <a:gd name="connsiteY0" fmla="*/ 138093 h 526246"/>
                  <a:gd name="connsiteX1" fmla="*/ 7464 w 656875"/>
                  <a:gd name="connsiteY1" fmla="*/ 138093 h 526246"/>
                  <a:gd name="connsiteX2" fmla="*/ 0 w 656875"/>
                  <a:gd name="connsiteY2" fmla="*/ 250060 h 526246"/>
                  <a:gd name="connsiteX3" fmla="*/ 63448 w 656875"/>
                  <a:gd name="connsiteY3" fmla="*/ 488924 h 526246"/>
                  <a:gd name="connsiteX4" fmla="*/ 369492 w 656875"/>
                  <a:gd name="connsiteY4" fmla="*/ 526246 h 526246"/>
                  <a:gd name="connsiteX5" fmla="*/ 656875 w 656875"/>
                  <a:gd name="connsiteY5" fmla="*/ 313508 h 526246"/>
                  <a:gd name="connsiteX6" fmla="*/ 391886 w 656875"/>
                  <a:gd name="connsiteY6" fmla="*/ 0 h 526246"/>
                  <a:gd name="connsiteX7" fmla="*/ 7464 w 656875"/>
                  <a:gd name="connsiteY7" fmla="*/ 138093 h 5262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56875" h="526246">
                    <a:moveTo>
                      <a:pt x="7464" y="138093"/>
                    </a:moveTo>
                    <a:lnTo>
                      <a:pt x="7464" y="138093"/>
                    </a:lnTo>
                    <a:cubicBezTo>
                      <a:pt x="26473" y="218880"/>
                      <a:pt x="31498" y="181814"/>
                      <a:pt x="0" y="250060"/>
                    </a:cubicBezTo>
                    <a:lnTo>
                      <a:pt x="63448" y="488924"/>
                    </a:lnTo>
                    <a:lnTo>
                      <a:pt x="369492" y="526246"/>
                    </a:lnTo>
                    <a:lnTo>
                      <a:pt x="656875" y="313508"/>
                    </a:lnTo>
                    <a:lnTo>
                      <a:pt x="391886" y="0"/>
                    </a:lnTo>
                    <a:lnTo>
                      <a:pt x="7464" y="138093"/>
                    </a:lnTo>
                    <a:close/>
                  </a:path>
                </a:pathLst>
              </a:custGeom>
              <a:solidFill>
                <a:srgbClr val="003193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1F0516A7-EA50-4E95-86E4-3EDEEDFC5B25}"/>
                  </a:ext>
                </a:extLst>
              </p:cNvPr>
              <p:cNvSpPr/>
              <p:nvPr/>
            </p:nvSpPr>
            <p:spPr bwMode="auto">
              <a:xfrm rot="16200000">
                <a:off x="3853953" y="3464791"/>
                <a:ext cx="656875" cy="526246"/>
              </a:xfrm>
              <a:custGeom>
                <a:avLst/>
                <a:gdLst>
                  <a:gd name="connsiteX0" fmla="*/ 7464 w 656875"/>
                  <a:gd name="connsiteY0" fmla="*/ 138093 h 526246"/>
                  <a:gd name="connsiteX1" fmla="*/ 7464 w 656875"/>
                  <a:gd name="connsiteY1" fmla="*/ 138093 h 526246"/>
                  <a:gd name="connsiteX2" fmla="*/ 0 w 656875"/>
                  <a:gd name="connsiteY2" fmla="*/ 250060 h 526246"/>
                  <a:gd name="connsiteX3" fmla="*/ 63448 w 656875"/>
                  <a:gd name="connsiteY3" fmla="*/ 488924 h 526246"/>
                  <a:gd name="connsiteX4" fmla="*/ 369492 w 656875"/>
                  <a:gd name="connsiteY4" fmla="*/ 526246 h 526246"/>
                  <a:gd name="connsiteX5" fmla="*/ 656875 w 656875"/>
                  <a:gd name="connsiteY5" fmla="*/ 313508 h 526246"/>
                  <a:gd name="connsiteX6" fmla="*/ 391886 w 656875"/>
                  <a:gd name="connsiteY6" fmla="*/ 0 h 526246"/>
                  <a:gd name="connsiteX7" fmla="*/ 7464 w 656875"/>
                  <a:gd name="connsiteY7" fmla="*/ 138093 h 5262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56875" h="526246">
                    <a:moveTo>
                      <a:pt x="7464" y="138093"/>
                    </a:moveTo>
                    <a:lnTo>
                      <a:pt x="7464" y="138093"/>
                    </a:lnTo>
                    <a:cubicBezTo>
                      <a:pt x="26473" y="218880"/>
                      <a:pt x="31498" y="181814"/>
                      <a:pt x="0" y="250060"/>
                    </a:cubicBezTo>
                    <a:lnTo>
                      <a:pt x="63448" y="488924"/>
                    </a:lnTo>
                    <a:lnTo>
                      <a:pt x="369492" y="526246"/>
                    </a:lnTo>
                    <a:lnTo>
                      <a:pt x="656875" y="313508"/>
                    </a:lnTo>
                    <a:lnTo>
                      <a:pt x="391886" y="0"/>
                    </a:lnTo>
                    <a:lnTo>
                      <a:pt x="7464" y="138093"/>
                    </a:lnTo>
                    <a:close/>
                  </a:path>
                </a:pathLst>
              </a:custGeom>
              <a:solidFill>
                <a:srgbClr val="002C8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4BD15048-4C7D-4EC7-A4FD-A3790B4A4657}"/>
                  </a:ext>
                </a:extLst>
              </p:cNvPr>
              <p:cNvSpPr/>
              <p:nvPr/>
            </p:nvSpPr>
            <p:spPr bwMode="auto">
              <a:xfrm rot="14080685">
                <a:off x="4432136" y="3286887"/>
                <a:ext cx="656875" cy="495328"/>
              </a:xfrm>
              <a:custGeom>
                <a:avLst/>
                <a:gdLst>
                  <a:gd name="connsiteX0" fmla="*/ 7464 w 656875"/>
                  <a:gd name="connsiteY0" fmla="*/ 138093 h 526246"/>
                  <a:gd name="connsiteX1" fmla="*/ 7464 w 656875"/>
                  <a:gd name="connsiteY1" fmla="*/ 138093 h 526246"/>
                  <a:gd name="connsiteX2" fmla="*/ 0 w 656875"/>
                  <a:gd name="connsiteY2" fmla="*/ 250060 h 526246"/>
                  <a:gd name="connsiteX3" fmla="*/ 63448 w 656875"/>
                  <a:gd name="connsiteY3" fmla="*/ 488924 h 526246"/>
                  <a:gd name="connsiteX4" fmla="*/ 369492 w 656875"/>
                  <a:gd name="connsiteY4" fmla="*/ 526246 h 526246"/>
                  <a:gd name="connsiteX5" fmla="*/ 656875 w 656875"/>
                  <a:gd name="connsiteY5" fmla="*/ 313508 h 526246"/>
                  <a:gd name="connsiteX6" fmla="*/ 391886 w 656875"/>
                  <a:gd name="connsiteY6" fmla="*/ 0 h 526246"/>
                  <a:gd name="connsiteX7" fmla="*/ 7464 w 656875"/>
                  <a:gd name="connsiteY7" fmla="*/ 138093 h 5262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56875" h="526246">
                    <a:moveTo>
                      <a:pt x="7464" y="138093"/>
                    </a:moveTo>
                    <a:lnTo>
                      <a:pt x="7464" y="138093"/>
                    </a:lnTo>
                    <a:cubicBezTo>
                      <a:pt x="26473" y="218880"/>
                      <a:pt x="31498" y="181814"/>
                      <a:pt x="0" y="250060"/>
                    </a:cubicBezTo>
                    <a:lnTo>
                      <a:pt x="63448" y="488924"/>
                    </a:lnTo>
                    <a:lnTo>
                      <a:pt x="369492" y="526246"/>
                    </a:lnTo>
                    <a:lnTo>
                      <a:pt x="656875" y="313508"/>
                    </a:lnTo>
                    <a:lnTo>
                      <a:pt x="391886" y="0"/>
                    </a:lnTo>
                    <a:lnTo>
                      <a:pt x="7464" y="138093"/>
                    </a:lnTo>
                    <a:close/>
                  </a:path>
                </a:pathLst>
              </a:custGeom>
              <a:solidFill>
                <a:srgbClr val="003193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</p:grpSp>
        <p:sp>
          <p:nvSpPr>
            <p:cNvPr id="12" name="Content Placeholder 2">
              <a:extLst>
                <a:ext uri="{FF2B5EF4-FFF2-40B4-BE49-F238E27FC236}">
                  <a16:creationId xmlns:a16="http://schemas.microsoft.com/office/drawing/2014/main" id="{4BC1181B-B3ED-409C-A9D3-8CE638285E6E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086965" y="2717056"/>
              <a:ext cx="1099559" cy="515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800" kern="0"/>
                <a:t>count</a:t>
              </a:r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79D90B40-3681-40DF-8706-79B30E32D3BD}"/>
                </a:ext>
              </a:extLst>
            </p:cNvPr>
            <p:cNvSpPr/>
            <p:nvPr/>
          </p:nvSpPr>
          <p:spPr bwMode="auto">
            <a:xfrm>
              <a:off x="1965212" y="2361212"/>
              <a:ext cx="5104263" cy="1297856"/>
            </a:xfrm>
            <a:custGeom>
              <a:avLst/>
              <a:gdLst>
                <a:gd name="connsiteX0" fmla="*/ 0 w 5104263"/>
                <a:gd name="connsiteY0" fmla="*/ 661917 h 696036"/>
                <a:gd name="connsiteX1" fmla="*/ 88711 w 5104263"/>
                <a:gd name="connsiteY1" fmla="*/ 416257 h 696036"/>
                <a:gd name="connsiteX2" fmla="*/ 116006 w 5104263"/>
                <a:gd name="connsiteY2" fmla="*/ 566383 h 696036"/>
                <a:gd name="connsiteX3" fmla="*/ 170597 w 5104263"/>
                <a:gd name="connsiteY3" fmla="*/ 600502 h 696036"/>
                <a:gd name="connsiteX4" fmla="*/ 238836 w 5104263"/>
                <a:gd name="connsiteY4" fmla="*/ 600502 h 696036"/>
                <a:gd name="connsiteX5" fmla="*/ 395785 w 5104263"/>
                <a:gd name="connsiteY5" fmla="*/ 655093 h 696036"/>
                <a:gd name="connsiteX6" fmla="*/ 661916 w 5104263"/>
                <a:gd name="connsiteY6" fmla="*/ 675565 h 696036"/>
                <a:gd name="connsiteX7" fmla="*/ 777922 w 5104263"/>
                <a:gd name="connsiteY7" fmla="*/ 607326 h 696036"/>
                <a:gd name="connsiteX8" fmla="*/ 866633 w 5104263"/>
                <a:gd name="connsiteY8" fmla="*/ 634621 h 696036"/>
                <a:gd name="connsiteX9" fmla="*/ 1023582 w 5104263"/>
                <a:gd name="connsiteY9" fmla="*/ 682389 h 696036"/>
                <a:gd name="connsiteX10" fmla="*/ 1084997 w 5104263"/>
                <a:gd name="connsiteY10" fmla="*/ 552735 h 696036"/>
                <a:gd name="connsiteX11" fmla="*/ 1207827 w 5104263"/>
                <a:gd name="connsiteY11" fmla="*/ 675565 h 696036"/>
                <a:gd name="connsiteX12" fmla="*/ 1248770 w 5104263"/>
                <a:gd name="connsiteY12" fmla="*/ 525439 h 696036"/>
                <a:gd name="connsiteX13" fmla="*/ 1330657 w 5104263"/>
                <a:gd name="connsiteY13" fmla="*/ 477672 h 696036"/>
                <a:gd name="connsiteX14" fmla="*/ 1385248 w 5104263"/>
                <a:gd name="connsiteY14" fmla="*/ 593678 h 696036"/>
                <a:gd name="connsiteX15" fmla="*/ 1439839 w 5104263"/>
                <a:gd name="connsiteY15" fmla="*/ 661917 h 696036"/>
                <a:gd name="connsiteX16" fmla="*/ 1719618 w 5104263"/>
                <a:gd name="connsiteY16" fmla="*/ 614150 h 696036"/>
                <a:gd name="connsiteX17" fmla="*/ 1787857 w 5104263"/>
                <a:gd name="connsiteY17" fmla="*/ 696036 h 696036"/>
                <a:gd name="connsiteX18" fmla="*/ 1917511 w 5104263"/>
                <a:gd name="connsiteY18" fmla="*/ 627798 h 696036"/>
                <a:gd name="connsiteX19" fmla="*/ 2033516 w 5104263"/>
                <a:gd name="connsiteY19" fmla="*/ 696036 h 696036"/>
                <a:gd name="connsiteX20" fmla="*/ 2306472 w 5104263"/>
                <a:gd name="connsiteY20" fmla="*/ 593678 h 696036"/>
                <a:gd name="connsiteX21" fmla="*/ 2442949 w 5104263"/>
                <a:gd name="connsiteY21" fmla="*/ 498144 h 696036"/>
                <a:gd name="connsiteX22" fmla="*/ 2490716 w 5104263"/>
                <a:gd name="connsiteY22" fmla="*/ 327547 h 696036"/>
                <a:gd name="connsiteX23" fmla="*/ 2538484 w 5104263"/>
                <a:gd name="connsiteY23" fmla="*/ 266132 h 696036"/>
                <a:gd name="connsiteX24" fmla="*/ 2579427 w 5104263"/>
                <a:gd name="connsiteY24" fmla="*/ 259308 h 696036"/>
                <a:gd name="connsiteX25" fmla="*/ 2715905 w 5104263"/>
                <a:gd name="connsiteY25" fmla="*/ 40944 h 696036"/>
                <a:gd name="connsiteX26" fmla="*/ 2920621 w 5104263"/>
                <a:gd name="connsiteY26" fmla="*/ 0 h 696036"/>
                <a:gd name="connsiteX27" fmla="*/ 3118513 w 5104263"/>
                <a:gd name="connsiteY27" fmla="*/ 54592 h 696036"/>
                <a:gd name="connsiteX28" fmla="*/ 3248167 w 5104263"/>
                <a:gd name="connsiteY28" fmla="*/ 177421 h 696036"/>
                <a:gd name="connsiteX29" fmla="*/ 3302758 w 5104263"/>
                <a:gd name="connsiteY29" fmla="*/ 388962 h 696036"/>
                <a:gd name="connsiteX30" fmla="*/ 3391469 w 5104263"/>
                <a:gd name="connsiteY30" fmla="*/ 450377 h 696036"/>
                <a:gd name="connsiteX31" fmla="*/ 3480179 w 5104263"/>
                <a:gd name="connsiteY31" fmla="*/ 580030 h 696036"/>
                <a:gd name="connsiteX32" fmla="*/ 3548418 w 5104263"/>
                <a:gd name="connsiteY32" fmla="*/ 641445 h 696036"/>
                <a:gd name="connsiteX33" fmla="*/ 3725839 w 5104263"/>
                <a:gd name="connsiteY33" fmla="*/ 586854 h 696036"/>
                <a:gd name="connsiteX34" fmla="*/ 3739487 w 5104263"/>
                <a:gd name="connsiteY34" fmla="*/ 668741 h 696036"/>
                <a:gd name="connsiteX35" fmla="*/ 3964675 w 5104263"/>
                <a:gd name="connsiteY35" fmla="*/ 614150 h 696036"/>
                <a:gd name="connsiteX36" fmla="*/ 4087505 w 5104263"/>
                <a:gd name="connsiteY36" fmla="*/ 661917 h 696036"/>
                <a:gd name="connsiteX37" fmla="*/ 4217158 w 5104263"/>
                <a:gd name="connsiteY37" fmla="*/ 566383 h 696036"/>
                <a:gd name="connsiteX38" fmla="*/ 4319516 w 5104263"/>
                <a:gd name="connsiteY38" fmla="*/ 593678 h 696036"/>
                <a:gd name="connsiteX39" fmla="*/ 4401403 w 5104263"/>
                <a:gd name="connsiteY39" fmla="*/ 668741 h 696036"/>
                <a:gd name="connsiteX40" fmla="*/ 4660711 w 5104263"/>
                <a:gd name="connsiteY40" fmla="*/ 689212 h 696036"/>
                <a:gd name="connsiteX41" fmla="*/ 4906370 w 5104263"/>
                <a:gd name="connsiteY41" fmla="*/ 620974 h 696036"/>
                <a:gd name="connsiteX42" fmla="*/ 4954137 w 5104263"/>
                <a:gd name="connsiteY42" fmla="*/ 668741 h 696036"/>
                <a:gd name="connsiteX43" fmla="*/ 5036024 w 5104263"/>
                <a:gd name="connsiteY43" fmla="*/ 620974 h 696036"/>
                <a:gd name="connsiteX44" fmla="*/ 5104263 w 5104263"/>
                <a:gd name="connsiteY44" fmla="*/ 682389 h 696036"/>
                <a:gd name="connsiteX45" fmla="*/ 0 w 5104263"/>
                <a:gd name="connsiteY45" fmla="*/ 661917 h 696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104263" h="696036">
                  <a:moveTo>
                    <a:pt x="0" y="661917"/>
                  </a:moveTo>
                  <a:lnTo>
                    <a:pt x="88711" y="416257"/>
                  </a:lnTo>
                  <a:lnTo>
                    <a:pt x="116006" y="566383"/>
                  </a:lnTo>
                  <a:lnTo>
                    <a:pt x="170597" y="600502"/>
                  </a:lnTo>
                  <a:lnTo>
                    <a:pt x="238836" y="600502"/>
                  </a:lnTo>
                  <a:lnTo>
                    <a:pt x="395785" y="655093"/>
                  </a:lnTo>
                  <a:lnTo>
                    <a:pt x="661916" y="675565"/>
                  </a:lnTo>
                  <a:lnTo>
                    <a:pt x="777922" y="607326"/>
                  </a:lnTo>
                  <a:lnTo>
                    <a:pt x="866633" y="634621"/>
                  </a:lnTo>
                  <a:lnTo>
                    <a:pt x="1023582" y="682389"/>
                  </a:lnTo>
                  <a:lnTo>
                    <a:pt x="1084997" y="552735"/>
                  </a:lnTo>
                  <a:lnTo>
                    <a:pt x="1207827" y="675565"/>
                  </a:lnTo>
                  <a:lnTo>
                    <a:pt x="1248770" y="525439"/>
                  </a:lnTo>
                  <a:lnTo>
                    <a:pt x="1330657" y="477672"/>
                  </a:lnTo>
                  <a:lnTo>
                    <a:pt x="1385248" y="593678"/>
                  </a:lnTo>
                  <a:lnTo>
                    <a:pt x="1439839" y="661917"/>
                  </a:lnTo>
                  <a:lnTo>
                    <a:pt x="1719618" y="614150"/>
                  </a:lnTo>
                  <a:lnTo>
                    <a:pt x="1787857" y="696036"/>
                  </a:lnTo>
                  <a:lnTo>
                    <a:pt x="1917511" y="627798"/>
                  </a:lnTo>
                  <a:lnTo>
                    <a:pt x="2033516" y="696036"/>
                  </a:lnTo>
                  <a:lnTo>
                    <a:pt x="2306472" y="593678"/>
                  </a:lnTo>
                  <a:lnTo>
                    <a:pt x="2442949" y="498144"/>
                  </a:lnTo>
                  <a:lnTo>
                    <a:pt x="2490716" y="327547"/>
                  </a:lnTo>
                  <a:lnTo>
                    <a:pt x="2538484" y="266132"/>
                  </a:lnTo>
                  <a:lnTo>
                    <a:pt x="2579427" y="259308"/>
                  </a:lnTo>
                  <a:lnTo>
                    <a:pt x="2715905" y="40944"/>
                  </a:lnTo>
                  <a:lnTo>
                    <a:pt x="2920621" y="0"/>
                  </a:lnTo>
                  <a:lnTo>
                    <a:pt x="3118513" y="54592"/>
                  </a:lnTo>
                  <a:lnTo>
                    <a:pt x="3248167" y="177421"/>
                  </a:lnTo>
                  <a:lnTo>
                    <a:pt x="3302758" y="388962"/>
                  </a:lnTo>
                  <a:lnTo>
                    <a:pt x="3391469" y="450377"/>
                  </a:lnTo>
                  <a:lnTo>
                    <a:pt x="3480179" y="580030"/>
                  </a:lnTo>
                  <a:lnTo>
                    <a:pt x="3548418" y="641445"/>
                  </a:lnTo>
                  <a:lnTo>
                    <a:pt x="3725839" y="586854"/>
                  </a:lnTo>
                  <a:lnTo>
                    <a:pt x="3739487" y="668741"/>
                  </a:lnTo>
                  <a:lnTo>
                    <a:pt x="3964675" y="614150"/>
                  </a:lnTo>
                  <a:lnTo>
                    <a:pt x="4087505" y="661917"/>
                  </a:lnTo>
                  <a:lnTo>
                    <a:pt x="4217158" y="566383"/>
                  </a:lnTo>
                  <a:lnTo>
                    <a:pt x="4319516" y="593678"/>
                  </a:lnTo>
                  <a:lnTo>
                    <a:pt x="4401403" y="668741"/>
                  </a:lnTo>
                  <a:lnTo>
                    <a:pt x="4660711" y="689212"/>
                  </a:lnTo>
                  <a:lnTo>
                    <a:pt x="4906370" y="620974"/>
                  </a:lnTo>
                  <a:lnTo>
                    <a:pt x="4954137" y="668741"/>
                  </a:lnTo>
                  <a:lnTo>
                    <a:pt x="5036024" y="620974"/>
                  </a:lnTo>
                  <a:lnTo>
                    <a:pt x="5104263" y="682389"/>
                  </a:lnTo>
                  <a:lnTo>
                    <a:pt x="0" y="66191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2504116D-B41F-4C32-8EC5-D50C2CF9AB0F}"/>
                </a:ext>
              </a:extLst>
            </p:cNvPr>
            <p:cNvCxnSpPr/>
            <p:nvPr/>
          </p:nvCxnSpPr>
          <p:spPr bwMode="auto">
            <a:xfrm>
              <a:off x="1919485" y="3641093"/>
              <a:ext cx="5742774" cy="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407861E4-21B9-4604-A79F-B615FFC50C35}"/>
                </a:ext>
              </a:extLst>
            </p:cNvPr>
            <p:cNvSpPr/>
            <p:nvPr/>
          </p:nvSpPr>
          <p:spPr bwMode="auto">
            <a:xfrm>
              <a:off x="3220806" y="3304227"/>
              <a:ext cx="402609" cy="286603"/>
            </a:xfrm>
            <a:custGeom>
              <a:avLst/>
              <a:gdLst>
                <a:gd name="connsiteX0" fmla="*/ 0 w 402609"/>
                <a:gd name="connsiteY0" fmla="*/ 143301 h 286603"/>
                <a:gd name="connsiteX1" fmla="*/ 211540 w 402609"/>
                <a:gd name="connsiteY1" fmla="*/ 0 h 286603"/>
                <a:gd name="connsiteX2" fmla="*/ 320722 w 402609"/>
                <a:gd name="connsiteY2" fmla="*/ 20472 h 286603"/>
                <a:gd name="connsiteX3" fmla="*/ 395785 w 402609"/>
                <a:gd name="connsiteY3" fmla="*/ 109182 h 286603"/>
                <a:gd name="connsiteX4" fmla="*/ 402609 w 402609"/>
                <a:gd name="connsiteY4" fmla="*/ 266131 h 286603"/>
                <a:gd name="connsiteX5" fmla="*/ 156949 w 402609"/>
                <a:gd name="connsiteY5" fmla="*/ 286603 h 286603"/>
                <a:gd name="connsiteX6" fmla="*/ 0 w 402609"/>
                <a:gd name="connsiteY6" fmla="*/ 143301 h 286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02609" h="286603">
                  <a:moveTo>
                    <a:pt x="0" y="143301"/>
                  </a:moveTo>
                  <a:lnTo>
                    <a:pt x="211540" y="0"/>
                  </a:lnTo>
                  <a:lnTo>
                    <a:pt x="320722" y="20472"/>
                  </a:lnTo>
                  <a:lnTo>
                    <a:pt x="395785" y="109182"/>
                  </a:lnTo>
                  <a:lnTo>
                    <a:pt x="402609" y="266131"/>
                  </a:lnTo>
                  <a:lnTo>
                    <a:pt x="156949" y="286603"/>
                  </a:lnTo>
                  <a:lnTo>
                    <a:pt x="0" y="143301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2" name="Rounded Rectangle 21"/>
            <p:cNvSpPr/>
            <p:nvPr/>
          </p:nvSpPr>
          <p:spPr bwMode="auto">
            <a:xfrm>
              <a:off x="1981306" y="3152067"/>
              <a:ext cx="307471" cy="445354"/>
            </a:xfrm>
            <a:prstGeom prst="roundRect">
              <a:avLst/>
            </a:prstGeom>
            <a:solidFill>
              <a:srgbClr val="00309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ADDE4E9-D2D2-86EC-CAD5-F6B2FADB3E60}"/>
                </a:ext>
              </a:extLst>
            </p:cNvPr>
            <p:cNvSpPr/>
            <p:nvPr/>
          </p:nvSpPr>
          <p:spPr bwMode="auto">
            <a:xfrm>
              <a:off x="5576712" y="3322754"/>
              <a:ext cx="273702" cy="262347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3708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auto">
          <a:xfrm>
            <a:off x="5219700" y="3816318"/>
            <a:ext cx="2209800" cy="1235358"/>
          </a:xfrm>
          <a:custGeom>
            <a:avLst/>
            <a:gdLst>
              <a:gd name="connsiteX0" fmla="*/ 0 w 2209800"/>
              <a:gd name="connsiteY0" fmla="*/ 1225582 h 1235358"/>
              <a:gd name="connsiteX1" fmla="*/ 393700 w 2209800"/>
              <a:gd name="connsiteY1" fmla="*/ 1225582 h 1235358"/>
              <a:gd name="connsiteX2" fmla="*/ 596900 w 2209800"/>
              <a:gd name="connsiteY2" fmla="*/ 1123982 h 1235358"/>
              <a:gd name="connsiteX3" fmla="*/ 889000 w 2209800"/>
              <a:gd name="connsiteY3" fmla="*/ 527082 h 1235358"/>
              <a:gd name="connsiteX4" fmla="*/ 1143000 w 2209800"/>
              <a:gd name="connsiteY4" fmla="*/ 158782 h 1235358"/>
              <a:gd name="connsiteX5" fmla="*/ 1358900 w 2209800"/>
              <a:gd name="connsiteY5" fmla="*/ 19082 h 1235358"/>
              <a:gd name="connsiteX6" fmla="*/ 1409700 w 2209800"/>
              <a:gd name="connsiteY6" fmla="*/ 19082 h 1235358"/>
              <a:gd name="connsiteX7" fmla="*/ 1587500 w 2209800"/>
              <a:gd name="connsiteY7" fmla="*/ 184182 h 1235358"/>
              <a:gd name="connsiteX8" fmla="*/ 1676400 w 2209800"/>
              <a:gd name="connsiteY8" fmla="*/ 361982 h 1235358"/>
              <a:gd name="connsiteX9" fmla="*/ 1854200 w 2209800"/>
              <a:gd name="connsiteY9" fmla="*/ 781082 h 1235358"/>
              <a:gd name="connsiteX10" fmla="*/ 1993900 w 2209800"/>
              <a:gd name="connsiteY10" fmla="*/ 1162082 h 1235358"/>
              <a:gd name="connsiteX11" fmla="*/ 2082800 w 2209800"/>
              <a:gd name="connsiteY11" fmla="*/ 1225582 h 1235358"/>
              <a:gd name="connsiteX12" fmla="*/ 2209800 w 2209800"/>
              <a:gd name="connsiteY12" fmla="*/ 1225582 h 1235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09800" h="1235358">
                <a:moveTo>
                  <a:pt x="0" y="1225582"/>
                </a:moveTo>
                <a:cubicBezTo>
                  <a:pt x="147108" y="1234048"/>
                  <a:pt x="294217" y="1242515"/>
                  <a:pt x="393700" y="1225582"/>
                </a:cubicBezTo>
                <a:cubicBezTo>
                  <a:pt x="493183" y="1208649"/>
                  <a:pt x="514350" y="1240399"/>
                  <a:pt x="596900" y="1123982"/>
                </a:cubicBezTo>
                <a:cubicBezTo>
                  <a:pt x="679450" y="1007565"/>
                  <a:pt x="797983" y="687949"/>
                  <a:pt x="889000" y="527082"/>
                </a:cubicBezTo>
                <a:cubicBezTo>
                  <a:pt x="980017" y="366215"/>
                  <a:pt x="1064683" y="243449"/>
                  <a:pt x="1143000" y="158782"/>
                </a:cubicBezTo>
                <a:cubicBezTo>
                  <a:pt x="1221317" y="74115"/>
                  <a:pt x="1314450" y="42365"/>
                  <a:pt x="1358900" y="19082"/>
                </a:cubicBezTo>
                <a:cubicBezTo>
                  <a:pt x="1403350" y="-4201"/>
                  <a:pt x="1371600" y="-8435"/>
                  <a:pt x="1409700" y="19082"/>
                </a:cubicBezTo>
                <a:cubicBezTo>
                  <a:pt x="1447800" y="46599"/>
                  <a:pt x="1543050" y="127032"/>
                  <a:pt x="1587500" y="184182"/>
                </a:cubicBezTo>
                <a:cubicBezTo>
                  <a:pt x="1631950" y="241332"/>
                  <a:pt x="1631950" y="262499"/>
                  <a:pt x="1676400" y="361982"/>
                </a:cubicBezTo>
                <a:cubicBezTo>
                  <a:pt x="1720850" y="461465"/>
                  <a:pt x="1801283" y="647732"/>
                  <a:pt x="1854200" y="781082"/>
                </a:cubicBezTo>
                <a:cubicBezTo>
                  <a:pt x="1907117" y="914432"/>
                  <a:pt x="1955800" y="1087999"/>
                  <a:pt x="1993900" y="1162082"/>
                </a:cubicBezTo>
                <a:cubicBezTo>
                  <a:pt x="2032000" y="1236165"/>
                  <a:pt x="2046817" y="1214999"/>
                  <a:pt x="2082800" y="1225582"/>
                </a:cubicBezTo>
                <a:cubicBezTo>
                  <a:pt x="2118783" y="1236165"/>
                  <a:pt x="2164291" y="1230873"/>
                  <a:pt x="2209800" y="1225582"/>
                </a:cubicBezTo>
              </a:path>
            </a:pathLst>
          </a:custGeom>
          <a:solidFill>
            <a:srgbClr val="3399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0DCFD7-4E94-41B2-8E6E-93AB22725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1965"/>
            <a:ext cx="8229600" cy="1143000"/>
          </a:xfrm>
        </p:spPr>
        <p:txBody>
          <a:bodyPr/>
          <a:lstStyle/>
          <a:p>
            <a:pPr algn="l"/>
            <a:r>
              <a:rPr lang="en-US"/>
              <a:t>Pitch Histograms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BC0CA0A-1D86-4F3E-925C-300D3F60DE26}"/>
              </a:ext>
            </a:extLst>
          </p:cNvPr>
          <p:cNvGrpSpPr/>
          <p:nvPr/>
        </p:nvGrpSpPr>
        <p:grpSpPr>
          <a:xfrm>
            <a:off x="3870953" y="2008745"/>
            <a:ext cx="1088970" cy="909285"/>
            <a:chOff x="3919268" y="3206113"/>
            <a:chExt cx="1088970" cy="90928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96D4FBA-325F-4E25-9B95-A48EF43D188C}"/>
                </a:ext>
              </a:extLst>
            </p:cNvPr>
            <p:cNvSpPr/>
            <p:nvPr/>
          </p:nvSpPr>
          <p:spPr bwMode="auto">
            <a:xfrm rot="16200000">
              <a:off x="4128272" y="3523838"/>
              <a:ext cx="656875" cy="526246"/>
            </a:xfrm>
            <a:custGeom>
              <a:avLst/>
              <a:gdLst>
                <a:gd name="connsiteX0" fmla="*/ 7464 w 656875"/>
                <a:gd name="connsiteY0" fmla="*/ 138093 h 526246"/>
                <a:gd name="connsiteX1" fmla="*/ 7464 w 656875"/>
                <a:gd name="connsiteY1" fmla="*/ 138093 h 526246"/>
                <a:gd name="connsiteX2" fmla="*/ 0 w 656875"/>
                <a:gd name="connsiteY2" fmla="*/ 250060 h 526246"/>
                <a:gd name="connsiteX3" fmla="*/ 63448 w 656875"/>
                <a:gd name="connsiteY3" fmla="*/ 488924 h 526246"/>
                <a:gd name="connsiteX4" fmla="*/ 369492 w 656875"/>
                <a:gd name="connsiteY4" fmla="*/ 526246 h 526246"/>
                <a:gd name="connsiteX5" fmla="*/ 656875 w 656875"/>
                <a:gd name="connsiteY5" fmla="*/ 313508 h 526246"/>
                <a:gd name="connsiteX6" fmla="*/ 391886 w 656875"/>
                <a:gd name="connsiteY6" fmla="*/ 0 h 526246"/>
                <a:gd name="connsiteX7" fmla="*/ 7464 w 656875"/>
                <a:gd name="connsiteY7" fmla="*/ 138093 h 52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6875" h="526246">
                  <a:moveTo>
                    <a:pt x="7464" y="138093"/>
                  </a:moveTo>
                  <a:lnTo>
                    <a:pt x="7464" y="138093"/>
                  </a:lnTo>
                  <a:cubicBezTo>
                    <a:pt x="26473" y="218880"/>
                    <a:pt x="31498" y="181814"/>
                    <a:pt x="0" y="250060"/>
                  </a:cubicBezTo>
                  <a:lnTo>
                    <a:pt x="63448" y="488924"/>
                  </a:lnTo>
                  <a:lnTo>
                    <a:pt x="369492" y="526246"/>
                  </a:lnTo>
                  <a:lnTo>
                    <a:pt x="656875" y="313508"/>
                  </a:lnTo>
                  <a:lnTo>
                    <a:pt x="391886" y="0"/>
                  </a:lnTo>
                  <a:lnTo>
                    <a:pt x="7464" y="138093"/>
                  </a:lnTo>
                  <a:close/>
                </a:path>
              </a:pathLst>
            </a:custGeom>
            <a:solidFill>
              <a:srgbClr val="00319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F0516A7-EA50-4E95-86E4-3EDEEDFC5B25}"/>
                </a:ext>
              </a:extLst>
            </p:cNvPr>
            <p:cNvSpPr/>
            <p:nvPr/>
          </p:nvSpPr>
          <p:spPr bwMode="auto">
            <a:xfrm rot="16200000">
              <a:off x="3853953" y="3464791"/>
              <a:ext cx="656875" cy="526246"/>
            </a:xfrm>
            <a:custGeom>
              <a:avLst/>
              <a:gdLst>
                <a:gd name="connsiteX0" fmla="*/ 7464 w 656875"/>
                <a:gd name="connsiteY0" fmla="*/ 138093 h 526246"/>
                <a:gd name="connsiteX1" fmla="*/ 7464 w 656875"/>
                <a:gd name="connsiteY1" fmla="*/ 138093 h 526246"/>
                <a:gd name="connsiteX2" fmla="*/ 0 w 656875"/>
                <a:gd name="connsiteY2" fmla="*/ 250060 h 526246"/>
                <a:gd name="connsiteX3" fmla="*/ 63448 w 656875"/>
                <a:gd name="connsiteY3" fmla="*/ 488924 h 526246"/>
                <a:gd name="connsiteX4" fmla="*/ 369492 w 656875"/>
                <a:gd name="connsiteY4" fmla="*/ 526246 h 526246"/>
                <a:gd name="connsiteX5" fmla="*/ 656875 w 656875"/>
                <a:gd name="connsiteY5" fmla="*/ 313508 h 526246"/>
                <a:gd name="connsiteX6" fmla="*/ 391886 w 656875"/>
                <a:gd name="connsiteY6" fmla="*/ 0 h 526246"/>
                <a:gd name="connsiteX7" fmla="*/ 7464 w 656875"/>
                <a:gd name="connsiteY7" fmla="*/ 138093 h 52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6875" h="526246">
                  <a:moveTo>
                    <a:pt x="7464" y="138093"/>
                  </a:moveTo>
                  <a:lnTo>
                    <a:pt x="7464" y="138093"/>
                  </a:lnTo>
                  <a:cubicBezTo>
                    <a:pt x="26473" y="218880"/>
                    <a:pt x="31498" y="181814"/>
                    <a:pt x="0" y="250060"/>
                  </a:cubicBezTo>
                  <a:lnTo>
                    <a:pt x="63448" y="488924"/>
                  </a:lnTo>
                  <a:lnTo>
                    <a:pt x="369492" y="526246"/>
                  </a:lnTo>
                  <a:lnTo>
                    <a:pt x="656875" y="313508"/>
                  </a:lnTo>
                  <a:lnTo>
                    <a:pt x="391886" y="0"/>
                  </a:lnTo>
                  <a:lnTo>
                    <a:pt x="7464" y="138093"/>
                  </a:lnTo>
                  <a:close/>
                </a:path>
              </a:pathLst>
            </a:custGeom>
            <a:solidFill>
              <a:srgbClr val="00319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BD15048-4C7D-4EC7-A4FD-A3790B4A4657}"/>
                </a:ext>
              </a:extLst>
            </p:cNvPr>
            <p:cNvSpPr/>
            <p:nvPr/>
          </p:nvSpPr>
          <p:spPr bwMode="auto">
            <a:xfrm rot="14080685">
              <a:off x="4432136" y="3286887"/>
              <a:ext cx="656875" cy="495328"/>
            </a:xfrm>
            <a:custGeom>
              <a:avLst/>
              <a:gdLst>
                <a:gd name="connsiteX0" fmla="*/ 7464 w 656875"/>
                <a:gd name="connsiteY0" fmla="*/ 138093 h 526246"/>
                <a:gd name="connsiteX1" fmla="*/ 7464 w 656875"/>
                <a:gd name="connsiteY1" fmla="*/ 138093 h 526246"/>
                <a:gd name="connsiteX2" fmla="*/ 0 w 656875"/>
                <a:gd name="connsiteY2" fmla="*/ 250060 h 526246"/>
                <a:gd name="connsiteX3" fmla="*/ 63448 w 656875"/>
                <a:gd name="connsiteY3" fmla="*/ 488924 h 526246"/>
                <a:gd name="connsiteX4" fmla="*/ 369492 w 656875"/>
                <a:gd name="connsiteY4" fmla="*/ 526246 h 526246"/>
                <a:gd name="connsiteX5" fmla="*/ 656875 w 656875"/>
                <a:gd name="connsiteY5" fmla="*/ 313508 h 526246"/>
                <a:gd name="connsiteX6" fmla="*/ 391886 w 656875"/>
                <a:gd name="connsiteY6" fmla="*/ 0 h 526246"/>
                <a:gd name="connsiteX7" fmla="*/ 7464 w 656875"/>
                <a:gd name="connsiteY7" fmla="*/ 138093 h 52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6875" h="526246">
                  <a:moveTo>
                    <a:pt x="7464" y="138093"/>
                  </a:moveTo>
                  <a:lnTo>
                    <a:pt x="7464" y="138093"/>
                  </a:lnTo>
                  <a:cubicBezTo>
                    <a:pt x="26473" y="218880"/>
                    <a:pt x="31498" y="181814"/>
                    <a:pt x="0" y="250060"/>
                  </a:cubicBezTo>
                  <a:lnTo>
                    <a:pt x="63448" y="488924"/>
                  </a:lnTo>
                  <a:lnTo>
                    <a:pt x="369492" y="526246"/>
                  </a:lnTo>
                  <a:lnTo>
                    <a:pt x="656875" y="313508"/>
                  </a:lnTo>
                  <a:lnTo>
                    <a:pt x="391886" y="0"/>
                  </a:lnTo>
                  <a:lnTo>
                    <a:pt x="7464" y="138093"/>
                  </a:lnTo>
                  <a:close/>
                </a:path>
              </a:pathLst>
            </a:custGeom>
            <a:solidFill>
              <a:srgbClr val="00319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79D90B40-3681-40DF-8706-79B30E32D3BD}"/>
              </a:ext>
            </a:extLst>
          </p:cNvPr>
          <p:cNvSpPr/>
          <p:nvPr/>
        </p:nvSpPr>
        <p:spPr bwMode="auto">
          <a:xfrm>
            <a:off x="2005673" y="1771093"/>
            <a:ext cx="5104263" cy="1297856"/>
          </a:xfrm>
          <a:custGeom>
            <a:avLst/>
            <a:gdLst>
              <a:gd name="connsiteX0" fmla="*/ 0 w 5104263"/>
              <a:gd name="connsiteY0" fmla="*/ 661917 h 696036"/>
              <a:gd name="connsiteX1" fmla="*/ 88711 w 5104263"/>
              <a:gd name="connsiteY1" fmla="*/ 416257 h 696036"/>
              <a:gd name="connsiteX2" fmla="*/ 116006 w 5104263"/>
              <a:gd name="connsiteY2" fmla="*/ 566383 h 696036"/>
              <a:gd name="connsiteX3" fmla="*/ 170597 w 5104263"/>
              <a:gd name="connsiteY3" fmla="*/ 600502 h 696036"/>
              <a:gd name="connsiteX4" fmla="*/ 238836 w 5104263"/>
              <a:gd name="connsiteY4" fmla="*/ 600502 h 696036"/>
              <a:gd name="connsiteX5" fmla="*/ 395785 w 5104263"/>
              <a:gd name="connsiteY5" fmla="*/ 655093 h 696036"/>
              <a:gd name="connsiteX6" fmla="*/ 661916 w 5104263"/>
              <a:gd name="connsiteY6" fmla="*/ 675565 h 696036"/>
              <a:gd name="connsiteX7" fmla="*/ 777922 w 5104263"/>
              <a:gd name="connsiteY7" fmla="*/ 607326 h 696036"/>
              <a:gd name="connsiteX8" fmla="*/ 866633 w 5104263"/>
              <a:gd name="connsiteY8" fmla="*/ 634621 h 696036"/>
              <a:gd name="connsiteX9" fmla="*/ 1023582 w 5104263"/>
              <a:gd name="connsiteY9" fmla="*/ 682389 h 696036"/>
              <a:gd name="connsiteX10" fmla="*/ 1084997 w 5104263"/>
              <a:gd name="connsiteY10" fmla="*/ 552735 h 696036"/>
              <a:gd name="connsiteX11" fmla="*/ 1207827 w 5104263"/>
              <a:gd name="connsiteY11" fmla="*/ 675565 h 696036"/>
              <a:gd name="connsiteX12" fmla="*/ 1248770 w 5104263"/>
              <a:gd name="connsiteY12" fmla="*/ 525439 h 696036"/>
              <a:gd name="connsiteX13" fmla="*/ 1330657 w 5104263"/>
              <a:gd name="connsiteY13" fmla="*/ 477672 h 696036"/>
              <a:gd name="connsiteX14" fmla="*/ 1385248 w 5104263"/>
              <a:gd name="connsiteY14" fmla="*/ 593678 h 696036"/>
              <a:gd name="connsiteX15" fmla="*/ 1439839 w 5104263"/>
              <a:gd name="connsiteY15" fmla="*/ 661917 h 696036"/>
              <a:gd name="connsiteX16" fmla="*/ 1719618 w 5104263"/>
              <a:gd name="connsiteY16" fmla="*/ 614150 h 696036"/>
              <a:gd name="connsiteX17" fmla="*/ 1787857 w 5104263"/>
              <a:gd name="connsiteY17" fmla="*/ 696036 h 696036"/>
              <a:gd name="connsiteX18" fmla="*/ 1917511 w 5104263"/>
              <a:gd name="connsiteY18" fmla="*/ 627798 h 696036"/>
              <a:gd name="connsiteX19" fmla="*/ 2033516 w 5104263"/>
              <a:gd name="connsiteY19" fmla="*/ 696036 h 696036"/>
              <a:gd name="connsiteX20" fmla="*/ 2306472 w 5104263"/>
              <a:gd name="connsiteY20" fmla="*/ 593678 h 696036"/>
              <a:gd name="connsiteX21" fmla="*/ 2442949 w 5104263"/>
              <a:gd name="connsiteY21" fmla="*/ 498144 h 696036"/>
              <a:gd name="connsiteX22" fmla="*/ 2490716 w 5104263"/>
              <a:gd name="connsiteY22" fmla="*/ 327547 h 696036"/>
              <a:gd name="connsiteX23" fmla="*/ 2538484 w 5104263"/>
              <a:gd name="connsiteY23" fmla="*/ 266132 h 696036"/>
              <a:gd name="connsiteX24" fmla="*/ 2579427 w 5104263"/>
              <a:gd name="connsiteY24" fmla="*/ 259308 h 696036"/>
              <a:gd name="connsiteX25" fmla="*/ 2715905 w 5104263"/>
              <a:gd name="connsiteY25" fmla="*/ 40944 h 696036"/>
              <a:gd name="connsiteX26" fmla="*/ 2920621 w 5104263"/>
              <a:gd name="connsiteY26" fmla="*/ 0 h 696036"/>
              <a:gd name="connsiteX27" fmla="*/ 3118513 w 5104263"/>
              <a:gd name="connsiteY27" fmla="*/ 54592 h 696036"/>
              <a:gd name="connsiteX28" fmla="*/ 3248167 w 5104263"/>
              <a:gd name="connsiteY28" fmla="*/ 177421 h 696036"/>
              <a:gd name="connsiteX29" fmla="*/ 3302758 w 5104263"/>
              <a:gd name="connsiteY29" fmla="*/ 388962 h 696036"/>
              <a:gd name="connsiteX30" fmla="*/ 3391469 w 5104263"/>
              <a:gd name="connsiteY30" fmla="*/ 450377 h 696036"/>
              <a:gd name="connsiteX31" fmla="*/ 3480179 w 5104263"/>
              <a:gd name="connsiteY31" fmla="*/ 580030 h 696036"/>
              <a:gd name="connsiteX32" fmla="*/ 3548418 w 5104263"/>
              <a:gd name="connsiteY32" fmla="*/ 641445 h 696036"/>
              <a:gd name="connsiteX33" fmla="*/ 3725839 w 5104263"/>
              <a:gd name="connsiteY33" fmla="*/ 586854 h 696036"/>
              <a:gd name="connsiteX34" fmla="*/ 3739487 w 5104263"/>
              <a:gd name="connsiteY34" fmla="*/ 668741 h 696036"/>
              <a:gd name="connsiteX35" fmla="*/ 3964675 w 5104263"/>
              <a:gd name="connsiteY35" fmla="*/ 614150 h 696036"/>
              <a:gd name="connsiteX36" fmla="*/ 4087505 w 5104263"/>
              <a:gd name="connsiteY36" fmla="*/ 661917 h 696036"/>
              <a:gd name="connsiteX37" fmla="*/ 4217158 w 5104263"/>
              <a:gd name="connsiteY37" fmla="*/ 566383 h 696036"/>
              <a:gd name="connsiteX38" fmla="*/ 4319516 w 5104263"/>
              <a:gd name="connsiteY38" fmla="*/ 593678 h 696036"/>
              <a:gd name="connsiteX39" fmla="*/ 4401403 w 5104263"/>
              <a:gd name="connsiteY39" fmla="*/ 668741 h 696036"/>
              <a:gd name="connsiteX40" fmla="*/ 4660711 w 5104263"/>
              <a:gd name="connsiteY40" fmla="*/ 689212 h 696036"/>
              <a:gd name="connsiteX41" fmla="*/ 4906370 w 5104263"/>
              <a:gd name="connsiteY41" fmla="*/ 620974 h 696036"/>
              <a:gd name="connsiteX42" fmla="*/ 4954137 w 5104263"/>
              <a:gd name="connsiteY42" fmla="*/ 668741 h 696036"/>
              <a:gd name="connsiteX43" fmla="*/ 5036024 w 5104263"/>
              <a:gd name="connsiteY43" fmla="*/ 620974 h 696036"/>
              <a:gd name="connsiteX44" fmla="*/ 5104263 w 5104263"/>
              <a:gd name="connsiteY44" fmla="*/ 682389 h 696036"/>
              <a:gd name="connsiteX45" fmla="*/ 0 w 5104263"/>
              <a:gd name="connsiteY45" fmla="*/ 661917 h 696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5104263" h="696036">
                <a:moveTo>
                  <a:pt x="0" y="661917"/>
                </a:moveTo>
                <a:lnTo>
                  <a:pt x="88711" y="416257"/>
                </a:lnTo>
                <a:lnTo>
                  <a:pt x="116006" y="566383"/>
                </a:lnTo>
                <a:lnTo>
                  <a:pt x="170597" y="600502"/>
                </a:lnTo>
                <a:lnTo>
                  <a:pt x="238836" y="600502"/>
                </a:lnTo>
                <a:lnTo>
                  <a:pt x="395785" y="655093"/>
                </a:lnTo>
                <a:lnTo>
                  <a:pt x="661916" y="675565"/>
                </a:lnTo>
                <a:lnTo>
                  <a:pt x="777922" y="607326"/>
                </a:lnTo>
                <a:lnTo>
                  <a:pt x="866633" y="634621"/>
                </a:lnTo>
                <a:lnTo>
                  <a:pt x="1023582" y="682389"/>
                </a:lnTo>
                <a:lnTo>
                  <a:pt x="1084997" y="552735"/>
                </a:lnTo>
                <a:lnTo>
                  <a:pt x="1207827" y="675565"/>
                </a:lnTo>
                <a:lnTo>
                  <a:pt x="1248770" y="525439"/>
                </a:lnTo>
                <a:lnTo>
                  <a:pt x="1330657" y="477672"/>
                </a:lnTo>
                <a:lnTo>
                  <a:pt x="1385248" y="593678"/>
                </a:lnTo>
                <a:lnTo>
                  <a:pt x="1439839" y="661917"/>
                </a:lnTo>
                <a:lnTo>
                  <a:pt x="1719618" y="614150"/>
                </a:lnTo>
                <a:lnTo>
                  <a:pt x="1787857" y="696036"/>
                </a:lnTo>
                <a:lnTo>
                  <a:pt x="1917511" y="627798"/>
                </a:lnTo>
                <a:lnTo>
                  <a:pt x="2033516" y="696036"/>
                </a:lnTo>
                <a:lnTo>
                  <a:pt x="2306472" y="593678"/>
                </a:lnTo>
                <a:lnTo>
                  <a:pt x="2442949" y="498144"/>
                </a:lnTo>
                <a:lnTo>
                  <a:pt x="2490716" y="327547"/>
                </a:lnTo>
                <a:lnTo>
                  <a:pt x="2538484" y="266132"/>
                </a:lnTo>
                <a:lnTo>
                  <a:pt x="2579427" y="259308"/>
                </a:lnTo>
                <a:lnTo>
                  <a:pt x="2715905" y="40944"/>
                </a:lnTo>
                <a:lnTo>
                  <a:pt x="2920621" y="0"/>
                </a:lnTo>
                <a:lnTo>
                  <a:pt x="3118513" y="54592"/>
                </a:lnTo>
                <a:lnTo>
                  <a:pt x="3248167" y="177421"/>
                </a:lnTo>
                <a:lnTo>
                  <a:pt x="3302758" y="388962"/>
                </a:lnTo>
                <a:lnTo>
                  <a:pt x="3391469" y="450377"/>
                </a:lnTo>
                <a:lnTo>
                  <a:pt x="3480179" y="580030"/>
                </a:lnTo>
                <a:lnTo>
                  <a:pt x="3548418" y="641445"/>
                </a:lnTo>
                <a:lnTo>
                  <a:pt x="3725839" y="586854"/>
                </a:lnTo>
                <a:lnTo>
                  <a:pt x="3739487" y="668741"/>
                </a:lnTo>
                <a:lnTo>
                  <a:pt x="3964675" y="614150"/>
                </a:lnTo>
                <a:lnTo>
                  <a:pt x="4087505" y="661917"/>
                </a:lnTo>
                <a:lnTo>
                  <a:pt x="4217158" y="566383"/>
                </a:lnTo>
                <a:lnTo>
                  <a:pt x="4319516" y="593678"/>
                </a:lnTo>
                <a:lnTo>
                  <a:pt x="4401403" y="668741"/>
                </a:lnTo>
                <a:lnTo>
                  <a:pt x="4660711" y="689212"/>
                </a:lnTo>
                <a:lnTo>
                  <a:pt x="4906370" y="620974"/>
                </a:lnTo>
                <a:lnTo>
                  <a:pt x="4954137" y="668741"/>
                </a:lnTo>
                <a:lnTo>
                  <a:pt x="5036024" y="620974"/>
                </a:lnTo>
                <a:lnTo>
                  <a:pt x="5104263" y="682389"/>
                </a:lnTo>
                <a:lnTo>
                  <a:pt x="0" y="661917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07861E4-21B9-4604-A79F-B615FFC50C35}"/>
              </a:ext>
            </a:extLst>
          </p:cNvPr>
          <p:cNvSpPr/>
          <p:nvPr/>
        </p:nvSpPr>
        <p:spPr bwMode="auto">
          <a:xfrm>
            <a:off x="3261267" y="2714108"/>
            <a:ext cx="402609" cy="286603"/>
          </a:xfrm>
          <a:custGeom>
            <a:avLst/>
            <a:gdLst>
              <a:gd name="connsiteX0" fmla="*/ 0 w 402609"/>
              <a:gd name="connsiteY0" fmla="*/ 143301 h 286603"/>
              <a:gd name="connsiteX1" fmla="*/ 211540 w 402609"/>
              <a:gd name="connsiteY1" fmla="*/ 0 h 286603"/>
              <a:gd name="connsiteX2" fmla="*/ 320722 w 402609"/>
              <a:gd name="connsiteY2" fmla="*/ 20472 h 286603"/>
              <a:gd name="connsiteX3" fmla="*/ 395785 w 402609"/>
              <a:gd name="connsiteY3" fmla="*/ 109182 h 286603"/>
              <a:gd name="connsiteX4" fmla="*/ 402609 w 402609"/>
              <a:gd name="connsiteY4" fmla="*/ 266131 h 286603"/>
              <a:gd name="connsiteX5" fmla="*/ 156949 w 402609"/>
              <a:gd name="connsiteY5" fmla="*/ 286603 h 286603"/>
              <a:gd name="connsiteX6" fmla="*/ 0 w 402609"/>
              <a:gd name="connsiteY6" fmla="*/ 143301 h 286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2609" h="286603">
                <a:moveTo>
                  <a:pt x="0" y="143301"/>
                </a:moveTo>
                <a:lnTo>
                  <a:pt x="211540" y="0"/>
                </a:lnTo>
                <a:lnTo>
                  <a:pt x="320722" y="20472"/>
                </a:lnTo>
                <a:lnTo>
                  <a:pt x="395785" y="109182"/>
                </a:lnTo>
                <a:lnTo>
                  <a:pt x="402609" y="266131"/>
                </a:lnTo>
                <a:lnTo>
                  <a:pt x="156949" y="286603"/>
                </a:lnTo>
                <a:lnTo>
                  <a:pt x="0" y="143301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2021767" y="2561948"/>
            <a:ext cx="307471" cy="445354"/>
          </a:xfrm>
          <a:prstGeom prst="roundRect">
            <a:avLst/>
          </a:prstGeom>
          <a:solidFill>
            <a:srgbClr val="00309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127426" y="1506945"/>
            <a:ext cx="6575294" cy="2103063"/>
            <a:chOff x="1127426" y="1506945"/>
            <a:chExt cx="6575294" cy="2103063"/>
          </a:xfrm>
        </p:grpSpPr>
        <p:sp>
          <p:nvSpPr>
            <p:cNvPr id="13" name="Content Placeholder 2">
              <a:extLst>
                <a:ext uri="{FF2B5EF4-FFF2-40B4-BE49-F238E27FC236}">
                  <a16:creationId xmlns:a16="http://schemas.microsoft.com/office/drawing/2014/main" id="{5881E6F1-B21D-4DE6-918C-4B63684CA84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701679" y="3143430"/>
              <a:ext cx="2160160" cy="466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800" kern="0" dirty="0"/>
                <a:t>pitch (log Hz)</a:t>
              </a:r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EF27668B-D7D4-4515-B493-AABC745940A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987152" y="1506945"/>
              <a:ext cx="0" cy="155149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Content Placeholder 2">
              <a:extLst>
                <a:ext uri="{FF2B5EF4-FFF2-40B4-BE49-F238E27FC236}">
                  <a16:creationId xmlns:a16="http://schemas.microsoft.com/office/drawing/2014/main" id="{4BC1181B-B3ED-409C-A9D3-8CE638285E6E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127426" y="2126937"/>
              <a:ext cx="1099559" cy="515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800" kern="0" dirty="0"/>
                <a:t>count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2504116D-B41F-4C32-8EC5-D50C2CF9AB0F}"/>
                </a:ext>
              </a:extLst>
            </p:cNvPr>
            <p:cNvCxnSpPr/>
            <p:nvPr/>
          </p:nvCxnSpPr>
          <p:spPr bwMode="auto">
            <a:xfrm>
              <a:off x="1959946" y="3050974"/>
              <a:ext cx="5742774" cy="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ADDE4E9-D2D2-86EC-CAD5-F6B2FADB3E60}"/>
                </a:ext>
              </a:extLst>
            </p:cNvPr>
            <p:cNvSpPr/>
            <p:nvPr/>
          </p:nvSpPr>
          <p:spPr bwMode="auto">
            <a:xfrm>
              <a:off x="5617173" y="2732635"/>
              <a:ext cx="273702" cy="262347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127426" y="3526245"/>
            <a:ext cx="6575294" cy="2103063"/>
            <a:chOff x="1127426" y="1506945"/>
            <a:chExt cx="6575294" cy="2103063"/>
          </a:xfrm>
        </p:grpSpPr>
        <p:sp>
          <p:nvSpPr>
            <p:cNvPr id="26" name="Content Placeholder 2">
              <a:extLst>
                <a:ext uri="{FF2B5EF4-FFF2-40B4-BE49-F238E27FC236}">
                  <a16:creationId xmlns:a16="http://schemas.microsoft.com/office/drawing/2014/main" id="{5881E6F1-B21D-4DE6-918C-4B63684CA84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701679" y="3143430"/>
              <a:ext cx="2160160" cy="466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800" kern="0" dirty="0"/>
                <a:t>pitch (log Hz)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EF27668B-D7D4-4515-B493-AABC745940A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987152" y="1506945"/>
              <a:ext cx="0" cy="155149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8" name="Content Placeholder 2">
              <a:extLst>
                <a:ext uri="{FF2B5EF4-FFF2-40B4-BE49-F238E27FC236}">
                  <a16:creationId xmlns:a16="http://schemas.microsoft.com/office/drawing/2014/main" id="{4BC1181B-B3ED-409C-A9D3-8CE638285E6E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127426" y="2126937"/>
              <a:ext cx="1099559" cy="515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800" kern="0" dirty="0"/>
                <a:t>count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ADDE4E9-D2D2-86EC-CAD5-F6B2FADB3E60}"/>
                </a:ext>
              </a:extLst>
            </p:cNvPr>
            <p:cNvSpPr/>
            <p:nvPr/>
          </p:nvSpPr>
          <p:spPr bwMode="auto">
            <a:xfrm>
              <a:off x="5617173" y="2732635"/>
              <a:ext cx="273702" cy="262347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2504116D-B41F-4C32-8EC5-D50C2CF9AB0F}"/>
                </a:ext>
              </a:extLst>
            </p:cNvPr>
            <p:cNvCxnSpPr/>
            <p:nvPr/>
          </p:nvCxnSpPr>
          <p:spPr bwMode="auto">
            <a:xfrm>
              <a:off x="1959946" y="3050974"/>
              <a:ext cx="5742774" cy="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822444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auto">
          <a:xfrm>
            <a:off x="5219700" y="3816318"/>
            <a:ext cx="2209800" cy="1235358"/>
          </a:xfrm>
          <a:custGeom>
            <a:avLst/>
            <a:gdLst>
              <a:gd name="connsiteX0" fmla="*/ 0 w 2209800"/>
              <a:gd name="connsiteY0" fmla="*/ 1225582 h 1235358"/>
              <a:gd name="connsiteX1" fmla="*/ 393700 w 2209800"/>
              <a:gd name="connsiteY1" fmla="*/ 1225582 h 1235358"/>
              <a:gd name="connsiteX2" fmla="*/ 596900 w 2209800"/>
              <a:gd name="connsiteY2" fmla="*/ 1123982 h 1235358"/>
              <a:gd name="connsiteX3" fmla="*/ 889000 w 2209800"/>
              <a:gd name="connsiteY3" fmla="*/ 527082 h 1235358"/>
              <a:gd name="connsiteX4" fmla="*/ 1143000 w 2209800"/>
              <a:gd name="connsiteY4" fmla="*/ 158782 h 1235358"/>
              <a:gd name="connsiteX5" fmla="*/ 1358900 w 2209800"/>
              <a:gd name="connsiteY5" fmla="*/ 19082 h 1235358"/>
              <a:gd name="connsiteX6" fmla="*/ 1409700 w 2209800"/>
              <a:gd name="connsiteY6" fmla="*/ 19082 h 1235358"/>
              <a:gd name="connsiteX7" fmla="*/ 1587500 w 2209800"/>
              <a:gd name="connsiteY7" fmla="*/ 184182 h 1235358"/>
              <a:gd name="connsiteX8" fmla="*/ 1676400 w 2209800"/>
              <a:gd name="connsiteY8" fmla="*/ 361982 h 1235358"/>
              <a:gd name="connsiteX9" fmla="*/ 1854200 w 2209800"/>
              <a:gd name="connsiteY9" fmla="*/ 781082 h 1235358"/>
              <a:gd name="connsiteX10" fmla="*/ 1993900 w 2209800"/>
              <a:gd name="connsiteY10" fmla="*/ 1162082 h 1235358"/>
              <a:gd name="connsiteX11" fmla="*/ 2082800 w 2209800"/>
              <a:gd name="connsiteY11" fmla="*/ 1225582 h 1235358"/>
              <a:gd name="connsiteX12" fmla="*/ 2209800 w 2209800"/>
              <a:gd name="connsiteY12" fmla="*/ 1225582 h 1235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09800" h="1235358">
                <a:moveTo>
                  <a:pt x="0" y="1225582"/>
                </a:moveTo>
                <a:cubicBezTo>
                  <a:pt x="147108" y="1234048"/>
                  <a:pt x="294217" y="1242515"/>
                  <a:pt x="393700" y="1225582"/>
                </a:cubicBezTo>
                <a:cubicBezTo>
                  <a:pt x="493183" y="1208649"/>
                  <a:pt x="514350" y="1240399"/>
                  <a:pt x="596900" y="1123982"/>
                </a:cubicBezTo>
                <a:cubicBezTo>
                  <a:pt x="679450" y="1007565"/>
                  <a:pt x="797983" y="687949"/>
                  <a:pt x="889000" y="527082"/>
                </a:cubicBezTo>
                <a:cubicBezTo>
                  <a:pt x="980017" y="366215"/>
                  <a:pt x="1064683" y="243449"/>
                  <a:pt x="1143000" y="158782"/>
                </a:cubicBezTo>
                <a:cubicBezTo>
                  <a:pt x="1221317" y="74115"/>
                  <a:pt x="1314450" y="42365"/>
                  <a:pt x="1358900" y="19082"/>
                </a:cubicBezTo>
                <a:cubicBezTo>
                  <a:pt x="1403350" y="-4201"/>
                  <a:pt x="1371600" y="-8435"/>
                  <a:pt x="1409700" y="19082"/>
                </a:cubicBezTo>
                <a:cubicBezTo>
                  <a:pt x="1447800" y="46599"/>
                  <a:pt x="1543050" y="127032"/>
                  <a:pt x="1587500" y="184182"/>
                </a:cubicBezTo>
                <a:cubicBezTo>
                  <a:pt x="1631950" y="241332"/>
                  <a:pt x="1631950" y="262499"/>
                  <a:pt x="1676400" y="361982"/>
                </a:cubicBezTo>
                <a:cubicBezTo>
                  <a:pt x="1720850" y="461465"/>
                  <a:pt x="1801283" y="647732"/>
                  <a:pt x="1854200" y="781082"/>
                </a:cubicBezTo>
                <a:cubicBezTo>
                  <a:pt x="1907117" y="914432"/>
                  <a:pt x="1955800" y="1087999"/>
                  <a:pt x="1993900" y="1162082"/>
                </a:cubicBezTo>
                <a:cubicBezTo>
                  <a:pt x="2032000" y="1236165"/>
                  <a:pt x="2046817" y="1214999"/>
                  <a:pt x="2082800" y="1225582"/>
                </a:cubicBezTo>
                <a:cubicBezTo>
                  <a:pt x="2118783" y="1236165"/>
                  <a:pt x="2164291" y="1230873"/>
                  <a:pt x="2209800" y="1225582"/>
                </a:cubicBezTo>
              </a:path>
            </a:pathLst>
          </a:custGeom>
          <a:solidFill>
            <a:srgbClr val="3399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0DCFD7-4E94-41B2-8E6E-93AB22725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1965"/>
            <a:ext cx="8229600" cy="1143000"/>
          </a:xfrm>
        </p:spPr>
        <p:txBody>
          <a:bodyPr/>
          <a:lstStyle/>
          <a:p>
            <a:pPr algn="l"/>
            <a:r>
              <a:rPr lang="en-US"/>
              <a:t>Pitch Histograms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BC0CA0A-1D86-4F3E-925C-300D3F60DE26}"/>
              </a:ext>
            </a:extLst>
          </p:cNvPr>
          <p:cNvGrpSpPr/>
          <p:nvPr/>
        </p:nvGrpSpPr>
        <p:grpSpPr>
          <a:xfrm>
            <a:off x="3870953" y="2008745"/>
            <a:ext cx="1088970" cy="909285"/>
            <a:chOff x="3919268" y="3206113"/>
            <a:chExt cx="1088970" cy="90928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96D4FBA-325F-4E25-9B95-A48EF43D188C}"/>
                </a:ext>
              </a:extLst>
            </p:cNvPr>
            <p:cNvSpPr/>
            <p:nvPr/>
          </p:nvSpPr>
          <p:spPr bwMode="auto">
            <a:xfrm rot="16200000">
              <a:off x="4128272" y="3523838"/>
              <a:ext cx="656875" cy="526246"/>
            </a:xfrm>
            <a:custGeom>
              <a:avLst/>
              <a:gdLst>
                <a:gd name="connsiteX0" fmla="*/ 7464 w 656875"/>
                <a:gd name="connsiteY0" fmla="*/ 138093 h 526246"/>
                <a:gd name="connsiteX1" fmla="*/ 7464 w 656875"/>
                <a:gd name="connsiteY1" fmla="*/ 138093 h 526246"/>
                <a:gd name="connsiteX2" fmla="*/ 0 w 656875"/>
                <a:gd name="connsiteY2" fmla="*/ 250060 h 526246"/>
                <a:gd name="connsiteX3" fmla="*/ 63448 w 656875"/>
                <a:gd name="connsiteY3" fmla="*/ 488924 h 526246"/>
                <a:gd name="connsiteX4" fmla="*/ 369492 w 656875"/>
                <a:gd name="connsiteY4" fmla="*/ 526246 h 526246"/>
                <a:gd name="connsiteX5" fmla="*/ 656875 w 656875"/>
                <a:gd name="connsiteY5" fmla="*/ 313508 h 526246"/>
                <a:gd name="connsiteX6" fmla="*/ 391886 w 656875"/>
                <a:gd name="connsiteY6" fmla="*/ 0 h 526246"/>
                <a:gd name="connsiteX7" fmla="*/ 7464 w 656875"/>
                <a:gd name="connsiteY7" fmla="*/ 138093 h 52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6875" h="526246">
                  <a:moveTo>
                    <a:pt x="7464" y="138093"/>
                  </a:moveTo>
                  <a:lnTo>
                    <a:pt x="7464" y="138093"/>
                  </a:lnTo>
                  <a:cubicBezTo>
                    <a:pt x="26473" y="218880"/>
                    <a:pt x="31498" y="181814"/>
                    <a:pt x="0" y="250060"/>
                  </a:cubicBezTo>
                  <a:lnTo>
                    <a:pt x="63448" y="488924"/>
                  </a:lnTo>
                  <a:lnTo>
                    <a:pt x="369492" y="526246"/>
                  </a:lnTo>
                  <a:lnTo>
                    <a:pt x="656875" y="313508"/>
                  </a:lnTo>
                  <a:lnTo>
                    <a:pt x="391886" y="0"/>
                  </a:lnTo>
                  <a:lnTo>
                    <a:pt x="7464" y="138093"/>
                  </a:lnTo>
                  <a:close/>
                </a:path>
              </a:pathLst>
            </a:custGeom>
            <a:solidFill>
              <a:srgbClr val="00319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F0516A7-EA50-4E95-86E4-3EDEEDFC5B25}"/>
                </a:ext>
              </a:extLst>
            </p:cNvPr>
            <p:cNvSpPr/>
            <p:nvPr/>
          </p:nvSpPr>
          <p:spPr bwMode="auto">
            <a:xfrm rot="16200000">
              <a:off x="3853953" y="3464791"/>
              <a:ext cx="656875" cy="526246"/>
            </a:xfrm>
            <a:custGeom>
              <a:avLst/>
              <a:gdLst>
                <a:gd name="connsiteX0" fmla="*/ 7464 w 656875"/>
                <a:gd name="connsiteY0" fmla="*/ 138093 h 526246"/>
                <a:gd name="connsiteX1" fmla="*/ 7464 w 656875"/>
                <a:gd name="connsiteY1" fmla="*/ 138093 h 526246"/>
                <a:gd name="connsiteX2" fmla="*/ 0 w 656875"/>
                <a:gd name="connsiteY2" fmla="*/ 250060 h 526246"/>
                <a:gd name="connsiteX3" fmla="*/ 63448 w 656875"/>
                <a:gd name="connsiteY3" fmla="*/ 488924 h 526246"/>
                <a:gd name="connsiteX4" fmla="*/ 369492 w 656875"/>
                <a:gd name="connsiteY4" fmla="*/ 526246 h 526246"/>
                <a:gd name="connsiteX5" fmla="*/ 656875 w 656875"/>
                <a:gd name="connsiteY5" fmla="*/ 313508 h 526246"/>
                <a:gd name="connsiteX6" fmla="*/ 391886 w 656875"/>
                <a:gd name="connsiteY6" fmla="*/ 0 h 526246"/>
                <a:gd name="connsiteX7" fmla="*/ 7464 w 656875"/>
                <a:gd name="connsiteY7" fmla="*/ 138093 h 52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6875" h="526246">
                  <a:moveTo>
                    <a:pt x="7464" y="138093"/>
                  </a:moveTo>
                  <a:lnTo>
                    <a:pt x="7464" y="138093"/>
                  </a:lnTo>
                  <a:cubicBezTo>
                    <a:pt x="26473" y="218880"/>
                    <a:pt x="31498" y="181814"/>
                    <a:pt x="0" y="250060"/>
                  </a:cubicBezTo>
                  <a:lnTo>
                    <a:pt x="63448" y="488924"/>
                  </a:lnTo>
                  <a:lnTo>
                    <a:pt x="369492" y="526246"/>
                  </a:lnTo>
                  <a:lnTo>
                    <a:pt x="656875" y="313508"/>
                  </a:lnTo>
                  <a:lnTo>
                    <a:pt x="391886" y="0"/>
                  </a:lnTo>
                  <a:lnTo>
                    <a:pt x="7464" y="138093"/>
                  </a:lnTo>
                  <a:close/>
                </a:path>
              </a:pathLst>
            </a:custGeom>
            <a:solidFill>
              <a:srgbClr val="00319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BD15048-4C7D-4EC7-A4FD-A3790B4A4657}"/>
                </a:ext>
              </a:extLst>
            </p:cNvPr>
            <p:cNvSpPr/>
            <p:nvPr/>
          </p:nvSpPr>
          <p:spPr bwMode="auto">
            <a:xfrm rot="14080685">
              <a:off x="4432136" y="3286887"/>
              <a:ext cx="656875" cy="495328"/>
            </a:xfrm>
            <a:custGeom>
              <a:avLst/>
              <a:gdLst>
                <a:gd name="connsiteX0" fmla="*/ 7464 w 656875"/>
                <a:gd name="connsiteY0" fmla="*/ 138093 h 526246"/>
                <a:gd name="connsiteX1" fmla="*/ 7464 w 656875"/>
                <a:gd name="connsiteY1" fmla="*/ 138093 h 526246"/>
                <a:gd name="connsiteX2" fmla="*/ 0 w 656875"/>
                <a:gd name="connsiteY2" fmla="*/ 250060 h 526246"/>
                <a:gd name="connsiteX3" fmla="*/ 63448 w 656875"/>
                <a:gd name="connsiteY3" fmla="*/ 488924 h 526246"/>
                <a:gd name="connsiteX4" fmla="*/ 369492 w 656875"/>
                <a:gd name="connsiteY4" fmla="*/ 526246 h 526246"/>
                <a:gd name="connsiteX5" fmla="*/ 656875 w 656875"/>
                <a:gd name="connsiteY5" fmla="*/ 313508 h 526246"/>
                <a:gd name="connsiteX6" fmla="*/ 391886 w 656875"/>
                <a:gd name="connsiteY6" fmla="*/ 0 h 526246"/>
                <a:gd name="connsiteX7" fmla="*/ 7464 w 656875"/>
                <a:gd name="connsiteY7" fmla="*/ 138093 h 52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6875" h="526246">
                  <a:moveTo>
                    <a:pt x="7464" y="138093"/>
                  </a:moveTo>
                  <a:lnTo>
                    <a:pt x="7464" y="138093"/>
                  </a:lnTo>
                  <a:cubicBezTo>
                    <a:pt x="26473" y="218880"/>
                    <a:pt x="31498" y="181814"/>
                    <a:pt x="0" y="250060"/>
                  </a:cubicBezTo>
                  <a:lnTo>
                    <a:pt x="63448" y="488924"/>
                  </a:lnTo>
                  <a:lnTo>
                    <a:pt x="369492" y="526246"/>
                  </a:lnTo>
                  <a:lnTo>
                    <a:pt x="656875" y="313508"/>
                  </a:lnTo>
                  <a:lnTo>
                    <a:pt x="391886" y="0"/>
                  </a:lnTo>
                  <a:lnTo>
                    <a:pt x="7464" y="138093"/>
                  </a:lnTo>
                  <a:close/>
                </a:path>
              </a:pathLst>
            </a:custGeom>
            <a:solidFill>
              <a:srgbClr val="00319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79D90B40-3681-40DF-8706-79B30E32D3BD}"/>
              </a:ext>
            </a:extLst>
          </p:cNvPr>
          <p:cNvSpPr/>
          <p:nvPr/>
        </p:nvSpPr>
        <p:spPr bwMode="auto">
          <a:xfrm>
            <a:off x="2005673" y="1771093"/>
            <a:ext cx="5104263" cy="1297856"/>
          </a:xfrm>
          <a:custGeom>
            <a:avLst/>
            <a:gdLst>
              <a:gd name="connsiteX0" fmla="*/ 0 w 5104263"/>
              <a:gd name="connsiteY0" fmla="*/ 661917 h 696036"/>
              <a:gd name="connsiteX1" fmla="*/ 88711 w 5104263"/>
              <a:gd name="connsiteY1" fmla="*/ 416257 h 696036"/>
              <a:gd name="connsiteX2" fmla="*/ 116006 w 5104263"/>
              <a:gd name="connsiteY2" fmla="*/ 566383 h 696036"/>
              <a:gd name="connsiteX3" fmla="*/ 170597 w 5104263"/>
              <a:gd name="connsiteY3" fmla="*/ 600502 h 696036"/>
              <a:gd name="connsiteX4" fmla="*/ 238836 w 5104263"/>
              <a:gd name="connsiteY4" fmla="*/ 600502 h 696036"/>
              <a:gd name="connsiteX5" fmla="*/ 395785 w 5104263"/>
              <a:gd name="connsiteY5" fmla="*/ 655093 h 696036"/>
              <a:gd name="connsiteX6" fmla="*/ 661916 w 5104263"/>
              <a:gd name="connsiteY6" fmla="*/ 675565 h 696036"/>
              <a:gd name="connsiteX7" fmla="*/ 777922 w 5104263"/>
              <a:gd name="connsiteY7" fmla="*/ 607326 h 696036"/>
              <a:gd name="connsiteX8" fmla="*/ 866633 w 5104263"/>
              <a:gd name="connsiteY8" fmla="*/ 634621 h 696036"/>
              <a:gd name="connsiteX9" fmla="*/ 1023582 w 5104263"/>
              <a:gd name="connsiteY9" fmla="*/ 682389 h 696036"/>
              <a:gd name="connsiteX10" fmla="*/ 1084997 w 5104263"/>
              <a:gd name="connsiteY10" fmla="*/ 552735 h 696036"/>
              <a:gd name="connsiteX11" fmla="*/ 1207827 w 5104263"/>
              <a:gd name="connsiteY11" fmla="*/ 675565 h 696036"/>
              <a:gd name="connsiteX12" fmla="*/ 1248770 w 5104263"/>
              <a:gd name="connsiteY12" fmla="*/ 525439 h 696036"/>
              <a:gd name="connsiteX13" fmla="*/ 1330657 w 5104263"/>
              <a:gd name="connsiteY13" fmla="*/ 477672 h 696036"/>
              <a:gd name="connsiteX14" fmla="*/ 1385248 w 5104263"/>
              <a:gd name="connsiteY14" fmla="*/ 593678 h 696036"/>
              <a:gd name="connsiteX15" fmla="*/ 1439839 w 5104263"/>
              <a:gd name="connsiteY15" fmla="*/ 661917 h 696036"/>
              <a:gd name="connsiteX16" fmla="*/ 1719618 w 5104263"/>
              <a:gd name="connsiteY16" fmla="*/ 614150 h 696036"/>
              <a:gd name="connsiteX17" fmla="*/ 1787857 w 5104263"/>
              <a:gd name="connsiteY17" fmla="*/ 696036 h 696036"/>
              <a:gd name="connsiteX18" fmla="*/ 1917511 w 5104263"/>
              <a:gd name="connsiteY18" fmla="*/ 627798 h 696036"/>
              <a:gd name="connsiteX19" fmla="*/ 2033516 w 5104263"/>
              <a:gd name="connsiteY19" fmla="*/ 696036 h 696036"/>
              <a:gd name="connsiteX20" fmla="*/ 2306472 w 5104263"/>
              <a:gd name="connsiteY20" fmla="*/ 593678 h 696036"/>
              <a:gd name="connsiteX21" fmla="*/ 2442949 w 5104263"/>
              <a:gd name="connsiteY21" fmla="*/ 498144 h 696036"/>
              <a:gd name="connsiteX22" fmla="*/ 2490716 w 5104263"/>
              <a:gd name="connsiteY22" fmla="*/ 327547 h 696036"/>
              <a:gd name="connsiteX23" fmla="*/ 2538484 w 5104263"/>
              <a:gd name="connsiteY23" fmla="*/ 266132 h 696036"/>
              <a:gd name="connsiteX24" fmla="*/ 2579427 w 5104263"/>
              <a:gd name="connsiteY24" fmla="*/ 259308 h 696036"/>
              <a:gd name="connsiteX25" fmla="*/ 2715905 w 5104263"/>
              <a:gd name="connsiteY25" fmla="*/ 40944 h 696036"/>
              <a:gd name="connsiteX26" fmla="*/ 2920621 w 5104263"/>
              <a:gd name="connsiteY26" fmla="*/ 0 h 696036"/>
              <a:gd name="connsiteX27" fmla="*/ 3118513 w 5104263"/>
              <a:gd name="connsiteY27" fmla="*/ 54592 h 696036"/>
              <a:gd name="connsiteX28" fmla="*/ 3248167 w 5104263"/>
              <a:gd name="connsiteY28" fmla="*/ 177421 h 696036"/>
              <a:gd name="connsiteX29" fmla="*/ 3302758 w 5104263"/>
              <a:gd name="connsiteY29" fmla="*/ 388962 h 696036"/>
              <a:gd name="connsiteX30" fmla="*/ 3391469 w 5104263"/>
              <a:gd name="connsiteY30" fmla="*/ 450377 h 696036"/>
              <a:gd name="connsiteX31" fmla="*/ 3480179 w 5104263"/>
              <a:gd name="connsiteY31" fmla="*/ 580030 h 696036"/>
              <a:gd name="connsiteX32" fmla="*/ 3548418 w 5104263"/>
              <a:gd name="connsiteY32" fmla="*/ 641445 h 696036"/>
              <a:gd name="connsiteX33" fmla="*/ 3725839 w 5104263"/>
              <a:gd name="connsiteY33" fmla="*/ 586854 h 696036"/>
              <a:gd name="connsiteX34" fmla="*/ 3739487 w 5104263"/>
              <a:gd name="connsiteY34" fmla="*/ 668741 h 696036"/>
              <a:gd name="connsiteX35" fmla="*/ 3964675 w 5104263"/>
              <a:gd name="connsiteY35" fmla="*/ 614150 h 696036"/>
              <a:gd name="connsiteX36" fmla="*/ 4087505 w 5104263"/>
              <a:gd name="connsiteY36" fmla="*/ 661917 h 696036"/>
              <a:gd name="connsiteX37" fmla="*/ 4217158 w 5104263"/>
              <a:gd name="connsiteY37" fmla="*/ 566383 h 696036"/>
              <a:gd name="connsiteX38" fmla="*/ 4319516 w 5104263"/>
              <a:gd name="connsiteY38" fmla="*/ 593678 h 696036"/>
              <a:gd name="connsiteX39" fmla="*/ 4401403 w 5104263"/>
              <a:gd name="connsiteY39" fmla="*/ 668741 h 696036"/>
              <a:gd name="connsiteX40" fmla="*/ 4660711 w 5104263"/>
              <a:gd name="connsiteY40" fmla="*/ 689212 h 696036"/>
              <a:gd name="connsiteX41" fmla="*/ 4906370 w 5104263"/>
              <a:gd name="connsiteY41" fmla="*/ 620974 h 696036"/>
              <a:gd name="connsiteX42" fmla="*/ 4954137 w 5104263"/>
              <a:gd name="connsiteY42" fmla="*/ 668741 h 696036"/>
              <a:gd name="connsiteX43" fmla="*/ 5036024 w 5104263"/>
              <a:gd name="connsiteY43" fmla="*/ 620974 h 696036"/>
              <a:gd name="connsiteX44" fmla="*/ 5104263 w 5104263"/>
              <a:gd name="connsiteY44" fmla="*/ 682389 h 696036"/>
              <a:gd name="connsiteX45" fmla="*/ 0 w 5104263"/>
              <a:gd name="connsiteY45" fmla="*/ 661917 h 696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5104263" h="696036">
                <a:moveTo>
                  <a:pt x="0" y="661917"/>
                </a:moveTo>
                <a:lnTo>
                  <a:pt x="88711" y="416257"/>
                </a:lnTo>
                <a:lnTo>
                  <a:pt x="116006" y="566383"/>
                </a:lnTo>
                <a:lnTo>
                  <a:pt x="170597" y="600502"/>
                </a:lnTo>
                <a:lnTo>
                  <a:pt x="238836" y="600502"/>
                </a:lnTo>
                <a:lnTo>
                  <a:pt x="395785" y="655093"/>
                </a:lnTo>
                <a:lnTo>
                  <a:pt x="661916" y="675565"/>
                </a:lnTo>
                <a:lnTo>
                  <a:pt x="777922" y="607326"/>
                </a:lnTo>
                <a:lnTo>
                  <a:pt x="866633" y="634621"/>
                </a:lnTo>
                <a:lnTo>
                  <a:pt x="1023582" y="682389"/>
                </a:lnTo>
                <a:lnTo>
                  <a:pt x="1084997" y="552735"/>
                </a:lnTo>
                <a:lnTo>
                  <a:pt x="1207827" y="675565"/>
                </a:lnTo>
                <a:lnTo>
                  <a:pt x="1248770" y="525439"/>
                </a:lnTo>
                <a:lnTo>
                  <a:pt x="1330657" y="477672"/>
                </a:lnTo>
                <a:lnTo>
                  <a:pt x="1385248" y="593678"/>
                </a:lnTo>
                <a:lnTo>
                  <a:pt x="1439839" y="661917"/>
                </a:lnTo>
                <a:lnTo>
                  <a:pt x="1719618" y="614150"/>
                </a:lnTo>
                <a:lnTo>
                  <a:pt x="1787857" y="696036"/>
                </a:lnTo>
                <a:lnTo>
                  <a:pt x="1917511" y="627798"/>
                </a:lnTo>
                <a:lnTo>
                  <a:pt x="2033516" y="696036"/>
                </a:lnTo>
                <a:lnTo>
                  <a:pt x="2306472" y="593678"/>
                </a:lnTo>
                <a:lnTo>
                  <a:pt x="2442949" y="498144"/>
                </a:lnTo>
                <a:lnTo>
                  <a:pt x="2490716" y="327547"/>
                </a:lnTo>
                <a:lnTo>
                  <a:pt x="2538484" y="266132"/>
                </a:lnTo>
                <a:lnTo>
                  <a:pt x="2579427" y="259308"/>
                </a:lnTo>
                <a:lnTo>
                  <a:pt x="2715905" y="40944"/>
                </a:lnTo>
                <a:lnTo>
                  <a:pt x="2920621" y="0"/>
                </a:lnTo>
                <a:lnTo>
                  <a:pt x="3118513" y="54592"/>
                </a:lnTo>
                <a:lnTo>
                  <a:pt x="3248167" y="177421"/>
                </a:lnTo>
                <a:lnTo>
                  <a:pt x="3302758" y="388962"/>
                </a:lnTo>
                <a:lnTo>
                  <a:pt x="3391469" y="450377"/>
                </a:lnTo>
                <a:lnTo>
                  <a:pt x="3480179" y="580030"/>
                </a:lnTo>
                <a:lnTo>
                  <a:pt x="3548418" y="641445"/>
                </a:lnTo>
                <a:lnTo>
                  <a:pt x="3725839" y="586854"/>
                </a:lnTo>
                <a:lnTo>
                  <a:pt x="3739487" y="668741"/>
                </a:lnTo>
                <a:lnTo>
                  <a:pt x="3964675" y="614150"/>
                </a:lnTo>
                <a:lnTo>
                  <a:pt x="4087505" y="661917"/>
                </a:lnTo>
                <a:lnTo>
                  <a:pt x="4217158" y="566383"/>
                </a:lnTo>
                <a:lnTo>
                  <a:pt x="4319516" y="593678"/>
                </a:lnTo>
                <a:lnTo>
                  <a:pt x="4401403" y="668741"/>
                </a:lnTo>
                <a:lnTo>
                  <a:pt x="4660711" y="689212"/>
                </a:lnTo>
                <a:lnTo>
                  <a:pt x="4906370" y="620974"/>
                </a:lnTo>
                <a:lnTo>
                  <a:pt x="4954137" y="668741"/>
                </a:lnTo>
                <a:lnTo>
                  <a:pt x="5036024" y="620974"/>
                </a:lnTo>
                <a:lnTo>
                  <a:pt x="5104263" y="682389"/>
                </a:lnTo>
                <a:lnTo>
                  <a:pt x="0" y="661917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07861E4-21B9-4604-A79F-B615FFC50C35}"/>
              </a:ext>
            </a:extLst>
          </p:cNvPr>
          <p:cNvSpPr/>
          <p:nvPr/>
        </p:nvSpPr>
        <p:spPr bwMode="auto">
          <a:xfrm>
            <a:off x="3261267" y="2714108"/>
            <a:ext cx="402609" cy="286603"/>
          </a:xfrm>
          <a:custGeom>
            <a:avLst/>
            <a:gdLst>
              <a:gd name="connsiteX0" fmla="*/ 0 w 402609"/>
              <a:gd name="connsiteY0" fmla="*/ 143301 h 286603"/>
              <a:gd name="connsiteX1" fmla="*/ 211540 w 402609"/>
              <a:gd name="connsiteY1" fmla="*/ 0 h 286603"/>
              <a:gd name="connsiteX2" fmla="*/ 320722 w 402609"/>
              <a:gd name="connsiteY2" fmla="*/ 20472 h 286603"/>
              <a:gd name="connsiteX3" fmla="*/ 395785 w 402609"/>
              <a:gd name="connsiteY3" fmla="*/ 109182 h 286603"/>
              <a:gd name="connsiteX4" fmla="*/ 402609 w 402609"/>
              <a:gd name="connsiteY4" fmla="*/ 266131 h 286603"/>
              <a:gd name="connsiteX5" fmla="*/ 156949 w 402609"/>
              <a:gd name="connsiteY5" fmla="*/ 286603 h 286603"/>
              <a:gd name="connsiteX6" fmla="*/ 0 w 402609"/>
              <a:gd name="connsiteY6" fmla="*/ 143301 h 286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2609" h="286603">
                <a:moveTo>
                  <a:pt x="0" y="143301"/>
                </a:moveTo>
                <a:lnTo>
                  <a:pt x="211540" y="0"/>
                </a:lnTo>
                <a:lnTo>
                  <a:pt x="320722" y="20472"/>
                </a:lnTo>
                <a:lnTo>
                  <a:pt x="395785" y="109182"/>
                </a:lnTo>
                <a:lnTo>
                  <a:pt x="402609" y="266131"/>
                </a:lnTo>
                <a:lnTo>
                  <a:pt x="156949" y="286603"/>
                </a:lnTo>
                <a:lnTo>
                  <a:pt x="0" y="143301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2021767" y="2561948"/>
            <a:ext cx="307471" cy="445354"/>
          </a:xfrm>
          <a:prstGeom prst="roundRect">
            <a:avLst/>
          </a:prstGeom>
          <a:solidFill>
            <a:srgbClr val="00309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127426" y="1506945"/>
            <a:ext cx="6575294" cy="2103063"/>
            <a:chOff x="1127426" y="1506945"/>
            <a:chExt cx="6575294" cy="2103063"/>
          </a:xfrm>
        </p:grpSpPr>
        <p:sp>
          <p:nvSpPr>
            <p:cNvPr id="13" name="Content Placeholder 2">
              <a:extLst>
                <a:ext uri="{FF2B5EF4-FFF2-40B4-BE49-F238E27FC236}">
                  <a16:creationId xmlns:a16="http://schemas.microsoft.com/office/drawing/2014/main" id="{5881E6F1-B21D-4DE6-918C-4B63684CA84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701679" y="3143430"/>
              <a:ext cx="2160160" cy="466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800" kern="0" dirty="0"/>
                <a:t>pitch (log Hz)</a:t>
              </a:r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EF27668B-D7D4-4515-B493-AABC745940A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987152" y="1506945"/>
              <a:ext cx="0" cy="155149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Content Placeholder 2">
              <a:extLst>
                <a:ext uri="{FF2B5EF4-FFF2-40B4-BE49-F238E27FC236}">
                  <a16:creationId xmlns:a16="http://schemas.microsoft.com/office/drawing/2014/main" id="{4BC1181B-B3ED-409C-A9D3-8CE638285E6E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127426" y="2126937"/>
              <a:ext cx="1099559" cy="515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800" kern="0" dirty="0"/>
                <a:t>count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2504116D-B41F-4C32-8EC5-D50C2CF9AB0F}"/>
                </a:ext>
              </a:extLst>
            </p:cNvPr>
            <p:cNvCxnSpPr/>
            <p:nvPr/>
          </p:nvCxnSpPr>
          <p:spPr bwMode="auto">
            <a:xfrm>
              <a:off x="1959946" y="3050974"/>
              <a:ext cx="5742774" cy="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ADDE4E9-D2D2-86EC-CAD5-F6B2FADB3E60}"/>
                </a:ext>
              </a:extLst>
            </p:cNvPr>
            <p:cNvSpPr/>
            <p:nvPr/>
          </p:nvSpPr>
          <p:spPr bwMode="auto">
            <a:xfrm>
              <a:off x="5617173" y="2732635"/>
              <a:ext cx="273702" cy="262347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127426" y="3526245"/>
            <a:ext cx="6575294" cy="2103063"/>
            <a:chOff x="1127426" y="1506945"/>
            <a:chExt cx="6575294" cy="2103063"/>
          </a:xfrm>
        </p:grpSpPr>
        <p:sp>
          <p:nvSpPr>
            <p:cNvPr id="26" name="Content Placeholder 2">
              <a:extLst>
                <a:ext uri="{FF2B5EF4-FFF2-40B4-BE49-F238E27FC236}">
                  <a16:creationId xmlns:a16="http://schemas.microsoft.com/office/drawing/2014/main" id="{5881E6F1-B21D-4DE6-918C-4B63684CA84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701679" y="3143430"/>
              <a:ext cx="2160160" cy="466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800" kern="0" dirty="0"/>
                <a:t>pitch (log Hz)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EF27668B-D7D4-4515-B493-AABC745940A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987152" y="1506945"/>
              <a:ext cx="0" cy="155149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8" name="Content Placeholder 2">
              <a:extLst>
                <a:ext uri="{FF2B5EF4-FFF2-40B4-BE49-F238E27FC236}">
                  <a16:creationId xmlns:a16="http://schemas.microsoft.com/office/drawing/2014/main" id="{4BC1181B-B3ED-409C-A9D3-8CE638285E6E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127426" y="2126937"/>
              <a:ext cx="1099559" cy="515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800" kern="0" dirty="0"/>
                <a:t>count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ADDE4E9-D2D2-86EC-CAD5-F6B2FADB3E60}"/>
                </a:ext>
              </a:extLst>
            </p:cNvPr>
            <p:cNvSpPr/>
            <p:nvPr/>
          </p:nvSpPr>
          <p:spPr bwMode="auto">
            <a:xfrm>
              <a:off x="5617173" y="2732635"/>
              <a:ext cx="273702" cy="262347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2504116D-B41F-4C32-8EC5-D50C2CF9AB0F}"/>
                </a:ext>
              </a:extLst>
            </p:cNvPr>
            <p:cNvCxnSpPr/>
            <p:nvPr/>
          </p:nvCxnSpPr>
          <p:spPr bwMode="auto">
            <a:xfrm>
              <a:off x="1959946" y="3050974"/>
              <a:ext cx="5742774" cy="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567758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auto">
          <a:xfrm>
            <a:off x="5219700" y="3816318"/>
            <a:ext cx="2209800" cy="1235358"/>
          </a:xfrm>
          <a:custGeom>
            <a:avLst/>
            <a:gdLst>
              <a:gd name="connsiteX0" fmla="*/ 0 w 2209800"/>
              <a:gd name="connsiteY0" fmla="*/ 1225582 h 1235358"/>
              <a:gd name="connsiteX1" fmla="*/ 393700 w 2209800"/>
              <a:gd name="connsiteY1" fmla="*/ 1225582 h 1235358"/>
              <a:gd name="connsiteX2" fmla="*/ 596900 w 2209800"/>
              <a:gd name="connsiteY2" fmla="*/ 1123982 h 1235358"/>
              <a:gd name="connsiteX3" fmla="*/ 889000 w 2209800"/>
              <a:gd name="connsiteY3" fmla="*/ 527082 h 1235358"/>
              <a:gd name="connsiteX4" fmla="*/ 1143000 w 2209800"/>
              <a:gd name="connsiteY4" fmla="*/ 158782 h 1235358"/>
              <a:gd name="connsiteX5" fmla="*/ 1358900 w 2209800"/>
              <a:gd name="connsiteY5" fmla="*/ 19082 h 1235358"/>
              <a:gd name="connsiteX6" fmla="*/ 1409700 w 2209800"/>
              <a:gd name="connsiteY6" fmla="*/ 19082 h 1235358"/>
              <a:gd name="connsiteX7" fmla="*/ 1587500 w 2209800"/>
              <a:gd name="connsiteY7" fmla="*/ 184182 h 1235358"/>
              <a:gd name="connsiteX8" fmla="*/ 1676400 w 2209800"/>
              <a:gd name="connsiteY8" fmla="*/ 361982 h 1235358"/>
              <a:gd name="connsiteX9" fmla="*/ 1854200 w 2209800"/>
              <a:gd name="connsiteY9" fmla="*/ 781082 h 1235358"/>
              <a:gd name="connsiteX10" fmla="*/ 1993900 w 2209800"/>
              <a:gd name="connsiteY10" fmla="*/ 1162082 h 1235358"/>
              <a:gd name="connsiteX11" fmla="*/ 2082800 w 2209800"/>
              <a:gd name="connsiteY11" fmla="*/ 1225582 h 1235358"/>
              <a:gd name="connsiteX12" fmla="*/ 2209800 w 2209800"/>
              <a:gd name="connsiteY12" fmla="*/ 1225582 h 1235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09800" h="1235358">
                <a:moveTo>
                  <a:pt x="0" y="1225582"/>
                </a:moveTo>
                <a:cubicBezTo>
                  <a:pt x="147108" y="1234048"/>
                  <a:pt x="294217" y="1242515"/>
                  <a:pt x="393700" y="1225582"/>
                </a:cubicBezTo>
                <a:cubicBezTo>
                  <a:pt x="493183" y="1208649"/>
                  <a:pt x="514350" y="1240399"/>
                  <a:pt x="596900" y="1123982"/>
                </a:cubicBezTo>
                <a:cubicBezTo>
                  <a:pt x="679450" y="1007565"/>
                  <a:pt x="797983" y="687949"/>
                  <a:pt x="889000" y="527082"/>
                </a:cubicBezTo>
                <a:cubicBezTo>
                  <a:pt x="980017" y="366215"/>
                  <a:pt x="1064683" y="243449"/>
                  <a:pt x="1143000" y="158782"/>
                </a:cubicBezTo>
                <a:cubicBezTo>
                  <a:pt x="1221317" y="74115"/>
                  <a:pt x="1314450" y="42365"/>
                  <a:pt x="1358900" y="19082"/>
                </a:cubicBezTo>
                <a:cubicBezTo>
                  <a:pt x="1403350" y="-4201"/>
                  <a:pt x="1371600" y="-8435"/>
                  <a:pt x="1409700" y="19082"/>
                </a:cubicBezTo>
                <a:cubicBezTo>
                  <a:pt x="1447800" y="46599"/>
                  <a:pt x="1543050" y="127032"/>
                  <a:pt x="1587500" y="184182"/>
                </a:cubicBezTo>
                <a:cubicBezTo>
                  <a:pt x="1631950" y="241332"/>
                  <a:pt x="1631950" y="262499"/>
                  <a:pt x="1676400" y="361982"/>
                </a:cubicBezTo>
                <a:cubicBezTo>
                  <a:pt x="1720850" y="461465"/>
                  <a:pt x="1801283" y="647732"/>
                  <a:pt x="1854200" y="781082"/>
                </a:cubicBezTo>
                <a:cubicBezTo>
                  <a:pt x="1907117" y="914432"/>
                  <a:pt x="1955800" y="1087999"/>
                  <a:pt x="1993900" y="1162082"/>
                </a:cubicBezTo>
                <a:cubicBezTo>
                  <a:pt x="2032000" y="1236165"/>
                  <a:pt x="2046817" y="1214999"/>
                  <a:pt x="2082800" y="1225582"/>
                </a:cubicBezTo>
                <a:cubicBezTo>
                  <a:pt x="2118783" y="1236165"/>
                  <a:pt x="2164291" y="1230873"/>
                  <a:pt x="2209800" y="1225582"/>
                </a:cubicBezTo>
              </a:path>
            </a:pathLst>
          </a:custGeom>
          <a:solidFill>
            <a:srgbClr val="3399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0DCFD7-4E94-41B2-8E6E-93AB22725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1965"/>
            <a:ext cx="8229600" cy="1143000"/>
          </a:xfrm>
        </p:spPr>
        <p:txBody>
          <a:bodyPr/>
          <a:lstStyle/>
          <a:p>
            <a:pPr algn="l"/>
            <a:r>
              <a:rPr lang="en-US"/>
              <a:t>Pitch Histograms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BC0CA0A-1D86-4F3E-925C-300D3F60DE26}"/>
              </a:ext>
            </a:extLst>
          </p:cNvPr>
          <p:cNvGrpSpPr/>
          <p:nvPr/>
        </p:nvGrpSpPr>
        <p:grpSpPr>
          <a:xfrm>
            <a:off x="3870953" y="2008745"/>
            <a:ext cx="1088970" cy="909285"/>
            <a:chOff x="3919268" y="3206113"/>
            <a:chExt cx="1088970" cy="90928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96D4FBA-325F-4E25-9B95-A48EF43D188C}"/>
                </a:ext>
              </a:extLst>
            </p:cNvPr>
            <p:cNvSpPr/>
            <p:nvPr/>
          </p:nvSpPr>
          <p:spPr bwMode="auto">
            <a:xfrm rot="16200000">
              <a:off x="4128272" y="3523838"/>
              <a:ext cx="656875" cy="526246"/>
            </a:xfrm>
            <a:custGeom>
              <a:avLst/>
              <a:gdLst>
                <a:gd name="connsiteX0" fmla="*/ 7464 w 656875"/>
                <a:gd name="connsiteY0" fmla="*/ 138093 h 526246"/>
                <a:gd name="connsiteX1" fmla="*/ 7464 w 656875"/>
                <a:gd name="connsiteY1" fmla="*/ 138093 h 526246"/>
                <a:gd name="connsiteX2" fmla="*/ 0 w 656875"/>
                <a:gd name="connsiteY2" fmla="*/ 250060 h 526246"/>
                <a:gd name="connsiteX3" fmla="*/ 63448 w 656875"/>
                <a:gd name="connsiteY3" fmla="*/ 488924 h 526246"/>
                <a:gd name="connsiteX4" fmla="*/ 369492 w 656875"/>
                <a:gd name="connsiteY4" fmla="*/ 526246 h 526246"/>
                <a:gd name="connsiteX5" fmla="*/ 656875 w 656875"/>
                <a:gd name="connsiteY5" fmla="*/ 313508 h 526246"/>
                <a:gd name="connsiteX6" fmla="*/ 391886 w 656875"/>
                <a:gd name="connsiteY6" fmla="*/ 0 h 526246"/>
                <a:gd name="connsiteX7" fmla="*/ 7464 w 656875"/>
                <a:gd name="connsiteY7" fmla="*/ 138093 h 52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6875" h="526246">
                  <a:moveTo>
                    <a:pt x="7464" y="138093"/>
                  </a:moveTo>
                  <a:lnTo>
                    <a:pt x="7464" y="138093"/>
                  </a:lnTo>
                  <a:cubicBezTo>
                    <a:pt x="26473" y="218880"/>
                    <a:pt x="31498" y="181814"/>
                    <a:pt x="0" y="250060"/>
                  </a:cubicBezTo>
                  <a:lnTo>
                    <a:pt x="63448" y="488924"/>
                  </a:lnTo>
                  <a:lnTo>
                    <a:pt x="369492" y="526246"/>
                  </a:lnTo>
                  <a:lnTo>
                    <a:pt x="656875" y="313508"/>
                  </a:lnTo>
                  <a:lnTo>
                    <a:pt x="391886" y="0"/>
                  </a:lnTo>
                  <a:lnTo>
                    <a:pt x="7464" y="138093"/>
                  </a:lnTo>
                  <a:close/>
                </a:path>
              </a:pathLst>
            </a:custGeom>
            <a:solidFill>
              <a:srgbClr val="00319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F0516A7-EA50-4E95-86E4-3EDEEDFC5B25}"/>
                </a:ext>
              </a:extLst>
            </p:cNvPr>
            <p:cNvSpPr/>
            <p:nvPr/>
          </p:nvSpPr>
          <p:spPr bwMode="auto">
            <a:xfrm rot="16200000">
              <a:off x="3853953" y="3464791"/>
              <a:ext cx="656875" cy="526246"/>
            </a:xfrm>
            <a:custGeom>
              <a:avLst/>
              <a:gdLst>
                <a:gd name="connsiteX0" fmla="*/ 7464 w 656875"/>
                <a:gd name="connsiteY0" fmla="*/ 138093 h 526246"/>
                <a:gd name="connsiteX1" fmla="*/ 7464 w 656875"/>
                <a:gd name="connsiteY1" fmla="*/ 138093 h 526246"/>
                <a:gd name="connsiteX2" fmla="*/ 0 w 656875"/>
                <a:gd name="connsiteY2" fmla="*/ 250060 h 526246"/>
                <a:gd name="connsiteX3" fmla="*/ 63448 w 656875"/>
                <a:gd name="connsiteY3" fmla="*/ 488924 h 526246"/>
                <a:gd name="connsiteX4" fmla="*/ 369492 w 656875"/>
                <a:gd name="connsiteY4" fmla="*/ 526246 h 526246"/>
                <a:gd name="connsiteX5" fmla="*/ 656875 w 656875"/>
                <a:gd name="connsiteY5" fmla="*/ 313508 h 526246"/>
                <a:gd name="connsiteX6" fmla="*/ 391886 w 656875"/>
                <a:gd name="connsiteY6" fmla="*/ 0 h 526246"/>
                <a:gd name="connsiteX7" fmla="*/ 7464 w 656875"/>
                <a:gd name="connsiteY7" fmla="*/ 138093 h 52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6875" h="526246">
                  <a:moveTo>
                    <a:pt x="7464" y="138093"/>
                  </a:moveTo>
                  <a:lnTo>
                    <a:pt x="7464" y="138093"/>
                  </a:lnTo>
                  <a:cubicBezTo>
                    <a:pt x="26473" y="218880"/>
                    <a:pt x="31498" y="181814"/>
                    <a:pt x="0" y="250060"/>
                  </a:cubicBezTo>
                  <a:lnTo>
                    <a:pt x="63448" y="488924"/>
                  </a:lnTo>
                  <a:lnTo>
                    <a:pt x="369492" y="526246"/>
                  </a:lnTo>
                  <a:lnTo>
                    <a:pt x="656875" y="313508"/>
                  </a:lnTo>
                  <a:lnTo>
                    <a:pt x="391886" y="0"/>
                  </a:lnTo>
                  <a:lnTo>
                    <a:pt x="7464" y="138093"/>
                  </a:lnTo>
                  <a:close/>
                </a:path>
              </a:pathLst>
            </a:custGeom>
            <a:solidFill>
              <a:srgbClr val="00319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BD15048-4C7D-4EC7-A4FD-A3790B4A4657}"/>
                </a:ext>
              </a:extLst>
            </p:cNvPr>
            <p:cNvSpPr/>
            <p:nvPr/>
          </p:nvSpPr>
          <p:spPr bwMode="auto">
            <a:xfrm rot="14080685">
              <a:off x="4432136" y="3286887"/>
              <a:ext cx="656875" cy="495328"/>
            </a:xfrm>
            <a:custGeom>
              <a:avLst/>
              <a:gdLst>
                <a:gd name="connsiteX0" fmla="*/ 7464 w 656875"/>
                <a:gd name="connsiteY0" fmla="*/ 138093 h 526246"/>
                <a:gd name="connsiteX1" fmla="*/ 7464 w 656875"/>
                <a:gd name="connsiteY1" fmla="*/ 138093 h 526246"/>
                <a:gd name="connsiteX2" fmla="*/ 0 w 656875"/>
                <a:gd name="connsiteY2" fmla="*/ 250060 h 526246"/>
                <a:gd name="connsiteX3" fmla="*/ 63448 w 656875"/>
                <a:gd name="connsiteY3" fmla="*/ 488924 h 526246"/>
                <a:gd name="connsiteX4" fmla="*/ 369492 w 656875"/>
                <a:gd name="connsiteY4" fmla="*/ 526246 h 526246"/>
                <a:gd name="connsiteX5" fmla="*/ 656875 w 656875"/>
                <a:gd name="connsiteY5" fmla="*/ 313508 h 526246"/>
                <a:gd name="connsiteX6" fmla="*/ 391886 w 656875"/>
                <a:gd name="connsiteY6" fmla="*/ 0 h 526246"/>
                <a:gd name="connsiteX7" fmla="*/ 7464 w 656875"/>
                <a:gd name="connsiteY7" fmla="*/ 138093 h 52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6875" h="526246">
                  <a:moveTo>
                    <a:pt x="7464" y="138093"/>
                  </a:moveTo>
                  <a:lnTo>
                    <a:pt x="7464" y="138093"/>
                  </a:lnTo>
                  <a:cubicBezTo>
                    <a:pt x="26473" y="218880"/>
                    <a:pt x="31498" y="181814"/>
                    <a:pt x="0" y="250060"/>
                  </a:cubicBezTo>
                  <a:lnTo>
                    <a:pt x="63448" y="488924"/>
                  </a:lnTo>
                  <a:lnTo>
                    <a:pt x="369492" y="526246"/>
                  </a:lnTo>
                  <a:lnTo>
                    <a:pt x="656875" y="313508"/>
                  </a:lnTo>
                  <a:lnTo>
                    <a:pt x="391886" y="0"/>
                  </a:lnTo>
                  <a:lnTo>
                    <a:pt x="7464" y="138093"/>
                  </a:lnTo>
                  <a:close/>
                </a:path>
              </a:pathLst>
            </a:custGeom>
            <a:solidFill>
              <a:srgbClr val="00319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79D90B40-3681-40DF-8706-79B30E32D3BD}"/>
              </a:ext>
            </a:extLst>
          </p:cNvPr>
          <p:cNvSpPr/>
          <p:nvPr/>
        </p:nvSpPr>
        <p:spPr bwMode="auto">
          <a:xfrm>
            <a:off x="2005673" y="1771093"/>
            <a:ext cx="5104263" cy="1297856"/>
          </a:xfrm>
          <a:custGeom>
            <a:avLst/>
            <a:gdLst>
              <a:gd name="connsiteX0" fmla="*/ 0 w 5104263"/>
              <a:gd name="connsiteY0" fmla="*/ 661917 h 696036"/>
              <a:gd name="connsiteX1" fmla="*/ 88711 w 5104263"/>
              <a:gd name="connsiteY1" fmla="*/ 416257 h 696036"/>
              <a:gd name="connsiteX2" fmla="*/ 116006 w 5104263"/>
              <a:gd name="connsiteY2" fmla="*/ 566383 h 696036"/>
              <a:gd name="connsiteX3" fmla="*/ 170597 w 5104263"/>
              <a:gd name="connsiteY3" fmla="*/ 600502 h 696036"/>
              <a:gd name="connsiteX4" fmla="*/ 238836 w 5104263"/>
              <a:gd name="connsiteY4" fmla="*/ 600502 h 696036"/>
              <a:gd name="connsiteX5" fmla="*/ 395785 w 5104263"/>
              <a:gd name="connsiteY5" fmla="*/ 655093 h 696036"/>
              <a:gd name="connsiteX6" fmla="*/ 661916 w 5104263"/>
              <a:gd name="connsiteY6" fmla="*/ 675565 h 696036"/>
              <a:gd name="connsiteX7" fmla="*/ 777922 w 5104263"/>
              <a:gd name="connsiteY7" fmla="*/ 607326 h 696036"/>
              <a:gd name="connsiteX8" fmla="*/ 866633 w 5104263"/>
              <a:gd name="connsiteY8" fmla="*/ 634621 h 696036"/>
              <a:gd name="connsiteX9" fmla="*/ 1023582 w 5104263"/>
              <a:gd name="connsiteY9" fmla="*/ 682389 h 696036"/>
              <a:gd name="connsiteX10" fmla="*/ 1084997 w 5104263"/>
              <a:gd name="connsiteY10" fmla="*/ 552735 h 696036"/>
              <a:gd name="connsiteX11" fmla="*/ 1207827 w 5104263"/>
              <a:gd name="connsiteY11" fmla="*/ 675565 h 696036"/>
              <a:gd name="connsiteX12" fmla="*/ 1248770 w 5104263"/>
              <a:gd name="connsiteY12" fmla="*/ 525439 h 696036"/>
              <a:gd name="connsiteX13" fmla="*/ 1330657 w 5104263"/>
              <a:gd name="connsiteY13" fmla="*/ 477672 h 696036"/>
              <a:gd name="connsiteX14" fmla="*/ 1385248 w 5104263"/>
              <a:gd name="connsiteY14" fmla="*/ 593678 h 696036"/>
              <a:gd name="connsiteX15" fmla="*/ 1439839 w 5104263"/>
              <a:gd name="connsiteY15" fmla="*/ 661917 h 696036"/>
              <a:gd name="connsiteX16" fmla="*/ 1719618 w 5104263"/>
              <a:gd name="connsiteY16" fmla="*/ 614150 h 696036"/>
              <a:gd name="connsiteX17" fmla="*/ 1787857 w 5104263"/>
              <a:gd name="connsiteY17" fmla="*/ 696036 h 696036"/>
              <a:gd name="connsiteX18" fmla="*/ 1917511 w 5104263"/>
              <a:gd name="connsiteY18" fmla="*/ 627798 h 696036"/>
              <a:gd name="connsiteX19" fmla="*/ 2033516 w 5104263"/>
              <a:gd name="connsiteY19" fmla="*/ 696036 h 696036"/>
              <a:gd name="connsiteX20" fmla="*/ 2306472 w 5104263"/>
              <a:gd name="connsiteY20" fmla="*/ 593678 h 696036"/>
              <a:gd name="connsiteX21" fmla="*/ 2442949 w 5104263"/>
              <a:gd name="connsiteY21" fmla="*/ 498144 h 696036"/>
              <a:gd name="connsiteX22" fmla="*/ 2490716 w 5104263"/>
              <a:gd name="connsiteY22" fmla="*/ 327547 h 696036"/>
              <a:gd name="connsiteX23" fmla="*/ 2538484 w 5104263"/>
              <a:gd name="connsiteY23" fmla="*/ 266132 h 696036"/>
              <a:gd name="connsiteX24" fmla="*/ 2579427 w 5104263"/>
              <a:gd name="connsiteY24" fmla="*/ 259308 h 696036"/>
              <a:gd name="connsiteX25" fmla="*/ 2715905 w 5104263"/>
              <a:gd name="connsiteY25" fmla="*/ 40944 h 696036"/>
              <a:gd name="connsiteX26" fmla="*/ 2920621 w 5104263"/>
              <a:gd name="connsiteY26" fmla="*/ 0 h 696036"/>
              <a:gd name="connsiteX27" fmla="*/ 3118513 w 5104263"/>
              <a:gd name="connsiteY27" fmla="*/ 54592 h 696036"/>
              <a:gd name="connsiteX28" fmla="*/ 3248167 w 5104263"/>
              <a:gd name="connsiteY28" fmla="*/ 177421 h 696036"/>
              <a:gd name="connsiteX29" fmla="*/ 3302758 w 5104263"/>
              <a:gd name="connsiteY29" fmla="*/ 388962 h 696036"/>
              <a:gd name="connsiteX30" fmla="*/ 3391469 w 5104263"/>
              <a:gd name="connsiteY30" fmla="*/ 450377 h 696036"/>
              <a:gd name="connsiteX31" fmla="*/ 3480179 w 5104263"/>
              <a:gd name="connsiteY31" fmla="*/ 580030 h 696036"/>
              <a:gd name="connsiteX32" fmla="*/ 3548418 w 5104263"/>
              <a:gd name="connsiteY32" fmla="*/ 641445 h 696036"/>
              <a:gd name="connsiteX33" fmla="*/ 3725839 w 5104263"/>
              <a:gd name="connsiteY33" fmla="*/ 586854 h 696036"/>
              <a:gd name="connsiteX34" fmla="*/ 3739487 w 5104263"/>
              <a:gd name="connsiteY34" fmla="*/ 668741 h 696036"/>
              <a:gd name="connsiteX35" fmla="*/ 3964675 w 5104263"/>
              <a:gd name="connsiteY35" fmla="*/ 614150 h 696036"/>
              <a:gd name="connsiteX36" fmla="*/ 4087505 w 5104263"/>
              <a:gd name="connsiteY36" fmla="*/ 661917 h 696036"/>
              <a:gd name="connsiteX37" fmla="*/ 4217158 w 5104263"/>
              <a:gd name="connsiteY37" fmla="*/ 566383 h 696036"/>
              <a:gd name="connsiteX38" fmla="*/ 4319516 w 5104263"/>
              <a:gd name="connsiteY38" fmla="*/ 593678 h 696036"/>
              <a:gd name="connsiteX39" fmla="*/ 4401403 w 5104263"/>
              <a:gd name="connsiteY39" fmla="*/ 668741 h 696036"/>
              <a:gd name="connsiteX40" fmla="*/ 4660711 w 5104263"/>
              <a:gd name="connsiteY40" fmla="*/ 689212 h 696036"/>
              <a:gd name="connsiteX41" fmla="*/ 4906370 w 5104263"/>
              <a:gd name="connsiteY41" fmla="*/ 620974 h 696036"/>
              <a:gd name="connsiteX42" fmla="*/ 4954137 w 5104263"/>
              <a:gd name="connsiteY42" fmla="*/ 668741 h 696036"/>
              <a:gd name="connsiteX43" fmla="*/ 5036024 w 5104263"/>
              <a:gd name="connsiteY43" fmla="*/ 620974 h 696036"/>
              <a:gd name="connsiteX44" fmla="*/ 5104263 w 5104263"/>
              <a:gd name="connsiteY44" fmla="*/ 682389 h 696036"/>
              <a:gd name="connsiteX45" fmla="*/ 0 w 5104263"/>
              <a:gd name="connsiteY45" fmla="*/ 661917 h 696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5104263" h="696036">
                <a:moveTo>
                  <a:pt x="0" y="661917"/>
                </a:moveTo>
                <a:lnTo>
                  <a:pt x="88711" y="416257"/>
                </a:lnTo>
                <a:lnTo>
                  <a:pt x="116006" y="566383"/>
                </a:lnTo>
                <a:lnTo>
                  <a:pt x="170597" y="600502"/>
                </a:lnTo>
                <a:lnTo>
                  <a:pt x="238836" y="600502"/>
                </a:lnTo>
                <a:lnTo>
                  <a:pt x="395785" y="655093"/>
                </a:lnTo>
                <a:lnTo>
                  <a:pt x="661916" y="675565"/>
                </a:lnTo>
                <a:lnTo>
                  <a:pt x="777922" y="607326"/>
                </a:lnTo>
                <a:lnTo>
                  <a:pt x="866633" y="634621"/>
                </a:lnTo>
                <a:lnTo>
                  <a:pt x="1023582" y="682389"/>
                </a:lnTo>
                <a:lnTo>
                  <a:pt x="1084997" y="552735"/>
                </a:lnTo>
                <a:lnTo>
                  <a:pt x="1207827" y="675565"/>
                </a:lnTo>
                <a:lnTo>
                  <a:pt x="1248770" y="525439"/>
                </a:lnTo>
                <a:lnTo>
                  <a:pt x="1330657" y="477672"/>
                </a:lnTo>
                <a:lnTo>
                  <a:pt x="1385248" y="593678"/>
                </a:lnTo>
                <a:lnTo>
                  <a:pt x="1439839" y="661917"/>
                </a:lnTo>
                <a:lnTo>
                  <a:pt x="1719618" y="614150"/>
                </a:lnTo>
                <a:lnTo>
                  <a:pt x="1787857" y="696036"/>
                </a:lnTo>
                <a:lnTo>
                  <a:pt x="1917511" y="627798"/>
                </a:lnTo>
                <a:lnTo>
                  <a:pt x="2033516" y="696036"/>
                </a:lnTo>
                <a:lnTo>
                  <a:pt x="2306472" y="593678"/>
                </a:lnTo>
                <a:lnTo>
                  <a:pt x="2442949" y="498144"/>
                </a:lnTo>
                <a:lnTo>
                  <a:pt x="2490716" y="327547"/>
                </a:lnTo>
                <a:lnTo>
                  <a:pt x="2538484" y="266132"/>
                </a:lnTo>
                <a:lnTo>
                  <a:pt x="2579427" y="259308"/>
                </a:lnTo>
                <a:lnTo>
                  <a:pt x="2715905" y="40944"/>
                </a:lnTo>
                <a:lnTo>
                  <a:pt x="2920621" y="0"/>
                </a:lnTo>
                <a:lnTo>
                  <a:pt x="3118513" y="54592"/>
                </a:lnTo>
                <a:lnTo>
                  <a:pt x="3248167" y="177421"/>
                </a:lnTo>
                <a:lnTo>
                  <a:pt x="3302758" y="388962"/>
                </a:lnTo>
                <a:lnTo>
                  <a:pt x="3391469" y="450377"/>
                </a:lnTo>
                <a:lnTo>
                  <a:pt x="3480179" y="580030"/>
                </a:lnTo>
                <a:lnTo>
                  <a:pt x="3548418" y="641445"/>
                </a:lnTo>
                <a:lnTo>
                  <a:pt x="3725839" y="586854"/>
                </a:lnTo>
                <a:lnTo>
                  <a:pt x="3739487" y="668741"/>
                </a:lnTo>
                <a:lnTo>
                  <a:pt x="3964675" y="614150"/>
                </a:lnTo>
                <a:lnTo>
                  <a:pt x="4087505" y="661917"/>
                </a:lnTo>
                <a:lnTo>
                  <a:pt x="4217158" y="566383"/>
                </a:lnTo>
                <a:lnTo>
                  <a:pt x="4319516" y="593678"/>
                </a:lnTo>
                <a:lnTo>
                  <a:pt x="4401403" y="668741"/>
                </a:lnTo>
                <a:lnTo>
                  <a:pt x="4660711" y="689212"/>
                </a:lnTo>
                <a:lnTo>
                  <a:pt x="4906370" y="620974"/>
                </a:lnTo>
                <a:lnTo>
                  <a:pt x="4954137" y="668741"/>
                </a:lnTo>
                <a:lnTo>
                  <a:pt x="5036024" y="620974"/>
                </a:lnTo>
                <a:lnTo>
                  <a:pt x="5104263" y="682389"/>
                </a:lnTo>
                <a:lnTo>
                  <a:pt x="0" y="661917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07861E4-21B9-4604-A79F-B615FFC50C35}"/>
              </a:ext>
            </a:extLst>
          </p:cNvPr>
          <p:cNvSpPr/>
          <p:nvPr/>
        </p:nvSpPr>
        <p:spPr bwMode="auto">
          <a:xfrm>
            <a:off x="3261267" y="2714108"/>
            <a:ext cx="402609" cy="286603"/>
          </a:xfrm>
          <a:custGeom>
            <a:avLst/>
            <a:gdLst>
              <a:gd name="connsiteX0" fmla="*/ 0 w 402609"/>
              <a:gd name="connsiteY0" fmla="*/ 143301 h 286603"/>
              <a:gd name="connsiteX1" fmla="*/ 211540 w 402609"/>
              <a:gd name="connsiteY1" fmla="*/ 0 h 286603"/>
              <a:gd name="connsiteX2" fmla="*/ 320722 w 402609"/>
              <a:gd name="connsiteY2" fmla="*/ 20472 h 286603"/>
              <a:gd name="connsiteX3" fmla="*/ 395785 w 402609"/>
              <a:gd name="connsiteY3" fmla="*/ 109182 h 286603"/>
              <a:gd name="connsiteX4" fmla="*/ 402609 w 402609"/>
              <a:gd name="connsiteY4" fmla="*/ 266131 h 286603"/>
              <a:gd name="connsiteX5" fmla="*/ 156949 w 402609"/>
              <a:gd name="connsiteY5" fmla="*/ 286603 h 286603"/>
              <a:gd name="connsiteX6" fmla="*/ 0 w 402609"/>
              <a:gd name="connsiteY6" fmla="*/ 143301 h 286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2609" h="286603">
                <a:moveTo>
                  <a:pt x="0" y="143301"/>
                </a:moveTo>
                <a:lnTo>
                  <a:pt x="211540" y="0"/>
                </a:lnTo>
                <a:lnTo>
                  <a:pt x="320722" y="20472"/>
                </a:lnTo>
                <a:lnTo>
                  <a:pt x="395785" y="109182"/>
                </a:lnTo>
                <a:lnTo>
                  <a:pt x="402609" y="266131"/>
                </a:lnTo>
                <a:lnTo>
                  <a:pt x="156949" y="286603"/>
                </a:lnTo>
                <a:lnTo>
                  <a:pt x="0" y="143301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2021767" y="2561948"/>
            <a:ext cx="307471" cy="445354"/>
          </a:xfrm>
          <a:prstGeom prst="roundRect">
            <a:avLst/>
          </a:prstGeom>
          <a:solidFill>
            <a:srgbClr val="00309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127426" y="1506945"/>
            <a:ext cx="6575294" cy="2103063"/>
            <a:chOff x="1127426" y="1506945"/>
            <a:chExt cx="6575294" cy="2103063"/>
          </a:xfrm>
        </p:grpSpPr>
        <p:sp>
          <p:nvSpPr>
            <p:cNvPr id="13" name="Content Placeholder 2">
              <a:extLst>
                <a:ext uri="{FF2B5EF4-FFF2-40B4-BE49-F238E27FC236}">
                  <a16:creationId xmlns:a16="http://schemas.microsoft.com/office/drawing/2014/main" id="{5881E6F1-B21D-4DE6-918C-4B63684CA84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701679" y="3143430"/>
              <a:ext cx="2160160" cy="466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800" kern="0" dirty="0"/>
                <a:t>pitch (log Hz)</a:t>
              </a:r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EF27668B-D7D4-4515-B493-AABC745940A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987152" y="1506945"/>
              <a:ext cx="0" cy="155149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Content Placeholder 2">
              <a:extLst>
                <a:ext uri="{FF2B5EF4-FFF2-40B4-BE49-F238E27FC236}">
                  <a16:creationId xmlns:a16="http://schemas.microsoft.com/office/drawing/2014/main" id="{4BC1181B-B3ED-409C-A9D3-8CE638285E6E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127426" y="2126937"/>
              <a:ext cx="1099559" cy="515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800" kern="0" dirty="0"/>
                <a:t>count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2504116D-B41F-4C32-8EC5-D50C2CF9AB0F}"/>
                </a:ext>
              </a:extLst>
            </p:cNvPr>
            <p:cNvCxnSpPr/>
            <p:nvPr/>
          </p:nvCxnSpPr>
          <p:spPr bwMode="auto">
            <a:xfrm>
              <a:off x="1959946" y="3050974"/>
              <a:ext cx="5742774" cy="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ADDE4E9-D2D2-86EC-CAD5-F6B2FADB3E60}"/>
                </a:ext>
              </a:extLst>
            </p:cNvPr>
            <p:cNvSpPr/>
            <p:nvPr/>
          </p:nvSpPr>
          <p:spPr bwMode="auto">
            <a:xfrm>
              <a:off x="5617173" y="2732635"/>
              <a:ext cx="273702" cy="262347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127426" y="3526245"/>
            <a:ext cx="6575294" cy="2103063"/>
            <a:chOff x="1127426" y="1506945"/>
            <a:chExt cx="6575294" cy="2103063"/>
          </a:xfrm>
        </p:grpSpPr>
        <p:sp>
          <p:nvSpPr>
            <p:cNvPr id="26" name="Content Placeholder 2">
              <a:extLst>
                <a:ext uri="{FF2B5EF4-FFF2-40B4-BE49-F238E27FC236}">
                  <a16:creationId xmlns:a16="http://schemas.microsoft.com/office/drawing/2014/main" id="{5881E6F1-B21D-4DE6-918C-4B63684CA84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701679" y="3143430"/>
              <a:ext cx="2160160" cy="466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800" kern="0" dirty="0"/>
                <a:t>pitch (log Hz)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EF27668B-D7D4-4515-B493-AABC745940A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987152" y="1506945"/>
              <a:ext cx="0" cy="155149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8" name="Content Placeholder 2">
              <a:extLst>
                <a:ext uri="{FF2B5EF4-FFF2-40B4-BE49-F238E27FC236}">
                  <a16:creationId xmlns:a16="http://schemas.microsoft.com/office/drawing/2014/main" id="{4BC1181B-B3ED-409C-A9D3-8CE638285E6E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127426" y="2126937"/>
              <a:ext cx="1099559" cy="515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800" kern="0" dirty="0"/>
                <a:t>count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ADDE4E9-D2D2-86EC-CAD5-F6B2FADB3E60}"/>
                </a:ext>
              </a:extLst>
            </p:cNvPr>
            <p:cNvSpPr/>
            <p:nvPr/>
          </p:nvSpPr>
          <p:spPr bwMode="auto">
            <a:xfrm>
              <a:off x="5617173" y="2732635"/>
              <a:ext cx="273702" cy="262347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2504116D-B41F-4C32-8EC5-D50C2CF9AB0F}"/>
                </a:ext>
              </a:extLst>
            </p:cNvPr>
            <p:cNvCxnSpPr/>
            <p:nvPr/>
          </p:nvCxnSpPr>
          <p:spPr bwMode="auto">
            <a:xfrm>
              <a:off x="1959946" y="3050974"/>
              <a:ext cx="5742774" cy="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225504F-6916-4065-B9AA-22159B5E742C}"/>
              </a:ext>
            </a:extLst>
          </p:cNvPr>
          <p:cNvCxnSpPr/>
          <p:nvPr/>
        </p:nvCxnSpPr>
        <p:spPr bwMode="auto">
          <a:xfrm>
            <a:off x="2315466" y="2351816"/>
            <a:ext cx="0" cy="6635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225504F-6916-4065-B9AA-22159B5E742C}"/>
              </a:ext>
            </a:extLst>
          </p:cNvPr>
          <p:cNvCxnSpPr/>
          <p:nvPr/>
        </p:nvCxnSpPr>
        <p:spPr bwMode="auto">
          <a:xfrm>
            <a:off x="5617173" y="4380398"/>
            <a:ext cx="0" cy="6635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14062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auto">
          <a:xfrm>
            <a:off x="5219700" y="3816318"/>
            <a:ext cx="2209800" cy="1235358"/>
          </a:xfrm>
          <a:custGeom>
            <a:avLst/>
            <a:gdLst>
              <a:gd name="connsiteX0" fmla="*/ 0 w 2209800"/>
              <a:gd name="connsiteY0" fmla="*/ 1225582 h 1235358"/>
              <a:gd name="connsiteX1" fmla="*/ 393700 w 2209800"/>
              <a:gd name="connsiteY1" fmla="*/ 1225582 h 1235358"/>
              <a:gd name="connsiteX2" fmla="*/ 596900 w 2209800"/>
              <a:gd name="connsiteY2" fmla="*/ 1123982 h 1235358"/>
              <a:gd name="connsiteX3" fmla="*/ 889000 w 2209800"/>
              <a:gd name="connsiteY3" fmla="*/ 527082 h 1235358"/>
              <a:gd name="connsiteX4" fmla="*/ 1143000 w 2209800"/>
              <a:gd name="connsiteY4" fmla="*/ 158782 h 1235358"/>
              <a:gd name="connsiteX5" fmla="*/ 1358900 w 2209800"/>
              <a:gd name="connsiteY5" fmla="*/ 19082 h 1235358"/>
              <a:gd name="connsiteX6" fmla="*/ 1409700 w 2209800"/>
              <a:gd name="connsiteY6" fmla="*/ 19082 h 1235358"/>
              <a:gd name="connsiteX7" fmla="*/ 1587500 w 2209800"/>
              <a:gd name="connsiteY7" fmla="*/ 184182 h 1235358"/>
              <a:gd name="connsiteX8" fmla="*/ 1676400 w 2209800"/>
              <a:gd name="connsiteY8" fmla="*/ 361982 h 1235358"/>
              <a:gd name="connsiteX9" fmla="*/ 1854200 w 2209800"/>
              <a:gd name="connsiteY9" fmla="*/ 781082 h 1235358"/>
              <a:gd name="connsiteX10" fmla="*/ 1993900 w 2209800"/>
              <a:gd name="connsiteY10" fmla="*/ 1162082 h 1235358"/>
              <a:gd name="connsiteX11" fmla="*/ 2082800 w 2209800"/>
              <a:gd name="connsiteY11" fmla="*/ 1225582 h 1235358"/>
              <a:gd name="connsiteX12" fmla="*/ 2209800 w 2209800"/>
              <a:gd name="connsiteY12" fmla="*/ 1225582 h 1235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09800" h="1235358">
                <a:moveTo>
                  <a:pt x="0" y="1225582"/>
                </a:moveTo>
                <a:cubicBezTo>
                  <a:pt x="147108" y="1234048"/>
                  <a:pt x="294217" y="1242515"/>
                  <a:pt x="393700" y="1225582"/>
                </a:cubicBezTo>
                <a:cubicBezTo>
                  <a:pt x="493183" y="1208649"/>
                  <a:pt x="514350" y="1240399"/>
                  <a:pt x="596900" y="1123982"/>
                </a:cubicBezTo>
                <a:cubicBezTo>
                  <a:pt x="679450" y="1007565"/>
                  <a:pt x="797983" y="687949"/>
                  <a:pt x="889000" y="527082"/>
                </a:cubicBezTo>
                <a:cubicBezTo>
                  <a:pt x="980017" y="366215"/>
                  <a:pt x="1064683" y="243449"/>
                  <a:pt x="1143000" y="158782"/>
                </a:cubicBezTo>
                <a:cubicBezTo>
                  <a:pt x="1221317" y="74115"/>
                  <a:pt x="1314450" y="42365"/>
                  <a:pt x="1358900" y="19082"/>
                </a:cubicBezTo>
                <a:cubicBezTo>
                  <a:pt x="1403350" y="-4201"/>
                  <a:pt x="1371600" y="-8435"/>
                  <a:pt x="1409700" y="19082"/>
                </a:cubicBezTo>
                <a:cubicBezTo>
                  <a:pt x="1447800" y="46599"/>
                  <a:pt x="1543050" y="127032"/>
                  <a:pt x="1587500" y="184182"/>
                </a:cubicBezTo>
                <a:cubicBezTo>
                  <a:pt x="1631950" y="241332"/>
                  <a:pt x="1631950" y="262499"/>
                  <a:pt x="1676400" y="361982"/>
                </a:cubicBezTo>
                <a:cubicBezTo>
                  <a:pt x="1720850" y="461465"/>
                  <a:pt x="1801283" y="647732"/>
                  <a:pt x="1854200" y="781082"/>
                </a:cubicBezTo>
                <a:cubicBezTo>
                  <a:pt x="1907117" y="914432"/>
                  <a:pt x="1955800" y="1087999"/>
                  <a:pt x="1993900" y="1162082"/>
                </a:cubicBezTo>
                <a:cubicBezTo>
                  <a:pt x="2032000" y="1236165"/>
                  <a:pt x="2046817" y="1214999"/>
                  <a:pt x="2082800" y="1225582"/>
                </a:cubicBezTo>
                <a:cubicBezTo>
                  <a:pt x="2118783" y="1236165"/>
                  <a:pt x="2164291" y="1230873"/>
                  <a:pt x="2209800" y="1225582"/>
                </a:cubicBezTo>
              </a:path>
            </a:pathLst>
          </a:custGeom>
          <a:solidFill>
            <a:srgbClr val="3399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0DCFD7-4E94-41B2-8E6E-93AB22725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1965"/>
            <a:ext cx="8229600" cy="1143000"/>
          </a:xfrm>
        </p:spPr>
        <p:txBody>
          <a:bodyPr/>
          <a:lstStyle/>
          <a:p>
            <a:pPr algn="l"/>
            <a:r>
              <a:rPr lang="en-US"/>
              <a:t>Pitch Histograms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BC0CA0A-1D86-4F3E-925C-300D3F60DE26}"/>
              </a:ext>
            </a:extLst>
          </p:cNvPr>
          <p:cNvGrpSpPr/>
          <p:nvPr/>
        </p:nvGrpSpPr>
        <p:grpSpPr>
          <a:xfrm>
            <a:off x="3870953" y="2008745"/>
            <a:ext cx="1088970" cy="909285"/>
            <a:chOff x="3919268" y="3206113"/>
            <a:chExt cx="1088970" cy="90928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96D4FBA-325F-4E25-9B95-A48EF43D188C}"/>
                </a:ext>
              </a:extLst>
            </p:cNvPr>
            <p:cNvSpPr/>
            <p:nvPr/>
          </p:nvSpPr>
          <p:spPr bwMode="auto">
            <a:xfrm rot="16200000">
              <a:off x="4128272" y="3523838"/>
              <a:ext cx="656875" cy="526246"/>
            </a:xfrm>
            <a:custGeom>
              <a:avLst/>
              <a:gdLst>
                <a:gd name="connsiteX0" fmla="*/ 7464 w 656875"/>
                <a:gd name="connsiteY0" fmla="*/ 138093 h 526246"/>
                <a:gd name="connsiteX1" fmla="*/ 7464 w 656875"/>
                <a:gd name="connsiteY1" fmla="*/ 138093 h 526246"/>
                <a:gd name="connsiteX2" fmla="*/ 0 w 656875"/>
                <a:gd name="connsiteY2" fmla="*/ 250060 h 526246"/>
                <a:gd name="connsiteX3" fmla="*/ 63448 w 656875"/>
                <a:gd name="connsiteY3" fmla="*/ 488924 h 526246"/>
                <a:gd name="connsiteX4" fmla="*/ 369492 w 656875"/>
                <a:gd name="connsiteY4" fmla="*/ 526246 h 526246"/>
                <a:gd name="connsiteX5" fmla="*/ 656875 w 656875"/>
                <a:gd name="connsiteY5" fmla="*/ 313508 h 526246"/>
                <a:gd name="connsiteX6" fmla="*/ 391886 w 656875"/>
                <a:gd name="connsiteY6" fmla="*/ 0 h 526246"/>
                <a:gd name="connsiteX7" fmla="*/ 7464 w 656875"/>
                <a:gd name="connsiteY7" fmla="*/ 138093 h 52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6875" h="526246">
                  <a:moveTo>
                    <a:pt x="7464" y="138093"/>
                  </a:moveTo>
                  <a:lnTo>
                    <a:pt x="7464" y="138093"/>
                  </a:lnTo>
                  <a:cubicBezTo>
                    <a:pt x="26473" y="218880"/>
                    <a:pt x="31498" y="181814"/>
                    <a:pt x="0" y="250060"/>
                  </a:cubicBezTo>
                  <a:lnTo>
                    <a:pt x="63448" y="488924"/>
                  </a:lnTo>
                  <a:lnTo>
                    <a:pt x="369492" y="526246"/>
                  </a:lnTo>
                  <a:lnTo>
                    <a:pt x="656875" y="313508"/>
                  </a:lnTo>
                  <a:lnTo>
                    <a:pt x="391886" y="0"/>
                  </a:lnTo>
                  <a:lnTo>
                    <a:pt x="7464" y="138093"/>
                  </a:lnTo>
                  <a:close/>
                </a:path>
              </a:pathLst>
            </a:custGeom>
            <a:solidFill>
              <a:srgbClr val="00319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F0516A7-EA50-4E95-86E4-3EDEEDFC5B25}"/>
                </a:ext>
              </a:extLst>
            </p:cNvPr>
            <p:cNvSpPr/>
            <p:nvPr/>
          </p:nvSpPr>
          <p:spPr bwMode="auto">
            <a:xfrm rot="16200000">
              <a:off x="3853953" y="3464791"/>
              <a:ext cx="656875" cy="526246"/>
            </a:xfrm>
            <a:custGeom>
              <a:avLst/>
              <a:gdLst>
                <a:gd name="connsiteX0" fmla="*/ 7464 w 656875"/>
                <a:gd name="connsiteY0" fmla="*/ 138093 h 526246"/>
                <a:gd name="connsiteX1" fmla="*/ 7464 w 656875"/>
                <a:gd name="connsiteY1" fmla="*/ 138093 h 526246"/>
                <a:gd name="connsiteX2" fmla="*/ 0 w 656875"/>
                <a:gd name="connsiteY2" fmla="*/ 250060 h 526246"/>
                <a:gd name="connsiteX3" fmla="*/ 63448 w 656875"/>
                <a:gd name="connsiteY3" fmla="*/ 488924 h 526246"/>
                <a:gd name="connsiteX4" fmla="*/ 369492 w 656875"/>
                <a:gd name="connsiteY4" fmla="*/ 526246 h 526246"/>
                <a:gd name="connsiteX5" fmla="*/ 656875 w 656875"/>
                <a:gd name="connsiteY5" fmla="*/ 313508 h 526246"/>
                <a:gd name="connsiteX6" fmla="*/ 391886 w 656875"/>
                <a:gd name="connsiteY6" fmla="*/ 0 h 526246"/>
                <a:gd name="connsiteX7" fmla="*/ 7464 w 656875"/>
                <a:gd name="connsiteY7" fmla="*/ 138093 h 52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6875" h="526246">
                  <a:moveTo>
                    <a:pt x="7464" y="138093"/>
                  </a:moveTo>
                  <a:lnTo>
                    <a:pt x="7464" y="138093"/>
                  </a:lnTo>
                  <a:cubicBezTo>
                    <a:pt x="26473" y="218880"/>
                    <a:pt x="31498" y="181814"/>
                    <a:pt x="0" y="250060"/>
                  </a:cubicBezTo>
                  <a:lnTo>
                    <a:pt x="63448" y="488924"/>
                  </a:lnTo>
                  <a:lnTo>
                    <a:pt x="369492" y="526246"/>
                  </a:lnTo>
                  <a:lnTo>
                    <a:pt x="656875" y="313508"/>
                  </a:lnTo>
                  <a:lnTo>
                    <a:pt x="391886" y="0"/>
                  </a:lnTo>
                  <a:lnTo>
                    <a:pt x="7464" y="138093"/>
                  </a:lnTo>
                  <a:close/>
                </a:path>
              </a:pathLst>
            </a:custGeom>
            <a:solidFill>
              <a:srgbClr val="00319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BD15048-4C7D-4EC7-A4FD-A3790B4A4657}"/>
                </a:ext>
              </a:extLst>
            </p:cNvPr>
            <p:cNvSpPr/>
            <p:nvPr/>
          </p:nvSpPr>
          <p:spPr bwMode="auto">
            <a:xfrm rot="14080685">
              <a:off x="4432136" y="3286887"/>
              <a:ext cx="656875" cy="495328"/>
            </a:xfrm>
            <a:custGeom>
              <a:avLst/>
              <a:gdLst>
                <a:gd name="connsiteX0" fmla="*/ 7464 w 656875"/>
                <a:gd name="connsiteY0" fmla="*/ 138093 h 526246"/>
                <a:gd name="connsiteX1" fmla="*/ 7464 w 656875"/>
                <a:gd name="connsiteY1" fmla="*/ 138093 h 526246"/>
                <a:gd name="connsiteX2" fmla="*/ 0 w 656875"/>
                <a:gd name="connsiteY2" fmla="*/ 250060 h 526246"/>
                <a:gd name="connsiteX3" fmla="*/ 63448 w 656875"/>
                <a:gd name="connsiteY3" fmla="*/ 488924 h 526246"/>
                <a:gd name="connsiteX4" fmla="*/ 369492 w 656875"/>
                <a:gd name="connsiteY4" fmla="*/ 526246 h 526246"/>
                <a:gd name="connsiteX5" fmla="*/ 656875 w 656875"/>
                <a:gd name="connsiteY5" fmla="*/ 313508 h 526246"/>
                <a:gd name="connsiteX6" fmla="*/ 391886 w 656875"/>
                <a:gd name="connsiteY6" fmla="*/ 0 h 526246"/>
                <a:gd name="connsiteX7" fmla="*/ 7464 w 656875"/>
                <a:gd name="connsiteY7" fmla="*/ 138093 h 52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6875" h="526246">
                  <a:moveTo>
                    <a:pt x="7464" y="138093"/>
                  </a:moveTo>
                  <a:lnTo>
                    <a:pt x="7464" y="138093"/>
                  </a:lnTo>
                  <a:cubicBezTo>
                    <a:pt x="26473" y="218880"/>
                    <a:pt x="31498" y="181814"/>
                    <a:pt x="0" y="250060"/>
                  </a:cubicBezTo>
                  <a:lnTo>
                    <a:pt x="63448" y="488924"/>
                  </a:lnTo>
                  <a:lnTo>
                    <a:pt x="369492" y="526246"/>
                  </a:lnTo>
                  <a:lnTo>
                    <a:pt x="656875" y="313508"/>
                  </a:lnTo>
                  <a:lnTo>
                    <a:pt x="391886" y="0"/>
                  </a:lnTo>
                  <a:lnTo>
                    <a:pt x="7464" y="138093"/>
                  </a:lnTo>
                  <a:close/>
                </a:path>
              </a:pathLst>
            </a:custGeom>
            <a:solidFill>
              <a:srgbClr val="00319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79D90B40-3681-40DF-8706-79B30E32D3BD}"/>
              </a:ext>
            </a:extLst>
          </p:cNvPr>
          <p:cNvSpPr/>
          <p:nvPr/>
        </p:nvSpPr>
        <p:spPr bwMode="auto">
          <a:xfrm>
            <a:off x="2005673" y="1771093"/>
            <a:ext cx="5104263" cy="1297856"/>
          </a:xfrm>
          <a:custGeom>
            <a:avLst/>
            <a:gdLst>
              <a:gd name="connsiteX0" fmla="*/ 0 w 5104263"/>
              <a:gd name="connsiteY0" fmla="*/ 661917 h 696036"/>
              <a:gd name="connsiteX1" fmla="*/ 88711 w 5104263"/>
              <a:gd name="connsiteY1" fmla="*/ 416257 h 696036"/>
              <a:gd name="connsiteX2" fmla="*/ 116006 w 5104263"/>
              <a:gd name="connsiteY2" fmla="*/ 566383 h 696036"/>
              <a:gd name="connsiteX3" fmla="*/ 170597 w 5104263"/>
              <a:gd name="connsiteY3" fmla="*/ 600502 h 696036"/>
              <a:gd name="connsiteX4" fmla="*/ 238836 w 5104263"/>
              <a:gd name="connsiteY4" fmla="*/ 600502 h 696036"/>
              <a:gd name="connsiteX5" fmla="*/ 395785 w 5104263"/>
              <a:gd name="connsiteY5" fmla="*/ 655093 h 696036"/>
              <a:gd name="connsiteX6" fmla="*/ 661916 w 5104263"/>
              <a:gd name="connsiteY6" fmla="*/ 675565 h 696036"/>
              <a:gd name="connsiteX7" fmla="*/ 777922 w 5104263"/>
              <a:gd name="connsiteY7" fmla="*/ 607326 h 696036"/>
              <a:gd name="connsiteX8" fmla="*/ 866633 w 5104263"/>
              <a:gd name="connsiteY8" fmla="*/ 634621 h 696036"/>
              <a:gd name="connsiteX9" fmla="*/ 1023582 w 5104263"/>
              <a:gd name="connsiteY9" fmla="*/ 682389 h 696036"/>
              <a:gd name="connsiteX10" fmla="*/ 1084997 w 5104263"/>
              <a:gd name="connsiteY10" fmla="*/ 552735 h 696036"/>
              <a:gd name="connsiteX11" fmla="*/ 1207827 w 5104263"/>
              <a:gd name="connsiteY11" fmla="*/ 675565 h 696036"/>
              <a:gd name="connsiteX12" fmla="*/ 1248770 w 5104263"/>
              <a:gd name="connsiteY12" fmla="*/ 525439 h 696036"/>
              <a:gd name="connsiteX13" fmla="*/ 1330657 w 5104263"/>
              <a:gd name="connsiteY13" fmla="*/ 477672 h 696036"/>
              <a:gd name="connsiteX14" fmla="*/ 1385248 w 5104263"/>
              <a:gd name="connsiteY14" fmla="*/ 593678 h 696036"/>
              <a:gd name="connsiteX15" fmla="*/ 1439839 w 5104263"/>
              <a:gd name="connsiteY15" fmla="*/ 661917 h 696036"/>
              <a:gd name="connsiteX16" fmla="*/ 1719618 w 5104263"/>
              <a:gd name="connsiteY16" fmla="*/ 614150 h 696036"/>
              <a:gd name="connsiteX17" fmla="*/ 1787857 w 5104263"/>
              <a:gd name="connsiteY17" fmla="*/ 696036 h 696036"/>
              <a:gd name="connsiteX18" fmla="*/ 1917511 w 5104263"/>
              <a:gd name="connsiteY18" fmla="*/ 627798 h 696036"/>
              <a:gd name="connsiteX19" fmla="*/ 2033516 w 5104263"/>
              <a:gd name="connsiteY19" fmla="*/ 696036 h 696036"/>
              <a:gd name="connsiteX20" fmla="*/ 2306472 w 5104263"/>
              <a:gd name="connsiteY20" fmla="*/ 593678 h 696036"/>
              <a:gd name="connsiteX21" fmla="*/ 2442949 w 5104263"/>
              <a:gd name="connsiteY21" fmla="*/ 498144 h 696036"/>
              <a:gd name="connsiteX22" fmla="*/ 2490716 w 5104263"/>
              <a:gd name="connsiteY22" fmla="*/ 327547 h 696036"/>
              <a:gd name="connsiteX23" fmla="*/ 2538484 w 5104263"/>
              <a:gd name="connsiteY23" fmla="*/ 266132 h 696036"/>
              <a:gd name="connsiteX24" fmla="*/ 2579427 w 5104263"/>
              <a:gd name="connsiteY24" fmla="*/ 259308 h 696036"/>
              <a:gd name="connsiteX25" fmla="*/ 2715905 w 5104263"/>
              <a:gd name="connsiteY25" fmla="*/ 40944 h 696036"/>
              <a:gd name="connsiteX26" fmla="*/ 2920621 w 5104263"/>
              <a:gd name="connsiteY26" fmla="*/ 0 h 696036"/>
              <a:gd name="connsiteX27" fmla="*/ 3118513 w 5104263"/>
              <a:gd name="connsiteY27" fmla="*/ 54592 h 696036"/>
              <a:gd name="connsiteX28" fmla="*/ 3248167 w 5104263"/>
              <a:gd name="connsiteY28" fmla="*/ 177421 h 696036"/>
              <a:gd name="connsiteX29" fmla="*/ 3302758 w 5104263"/>
              <a:gd name="connsiteY29" fmla="*/ 388962 h 696036"/>
              <a:gd name="connsiteX30" fmla="*/ 3391469 w 5104263"/>
              <a:gd name="connsiteY30" fmla="*/ 450377 h 696036"/>
              <a:gd name="connsiteX31" fmla="*/ 3480179 w 5104263"/>
              <a:gd name="connsiteY31" fmla="*/ 580030 h 696036"/>
              <a:gd name="connsiteX32" fmla="*/ 3548418 w 5104263"/>
              <a:gd name="connsiteY32" fmla="*/ 641445 h 696036"/>
              <a:gd name="connsiteX33" fmla="*/ 3725839 w 5104263"/>
              <a:gd name="connsiteY33" fmla="*/ 586854 h 696036"/>
              <a:gd name="connsiteX34" fmla="*/ 3739487 w 5104263"/>
              <a:gd name="connsiteY34" fmla="*/ 668741 h 696036"/>
              <a:gd name="connsiteX35" fmla="*/ 3964675 w 5104263"/>
              <a:gd name="connsiteY35" fmla="*/ 614150 h 696036"/>
              <a:gd name="connsiteX36" fmla="*/ 4087505 w 5104263"/>
              <a:gd name="connsiteY36" fmla="*/ 661917 h 696036"/>
              <a:gd name="connsiteX37" fmla="*/ 4217158 w 5104263"/>
              <a:gd name="connsiteY37" fmla="*/ 566383 h 696036"/>
              <a:gd name="connsiteX38" fmla="*/ 4319516 w 5104263"/>
              <a:gd name="connsiteY38" fmla="*/ 593678 h 696036"/>
              <a:gd name="connsiteX39" fmla="*/ 4401403 w 5104263"/>
              <a:gd name="connsiteY39" fmla="*/ 668741 h 696036"/>
              <a:gd name="connsiteX40" fmla="*/ 4660711 w 5104263"/>
              <a:gd name="connsiteY40" fmla="*/ 689212 h 696036"/>
              <a:gd name="connsiteX41" fmla="*/ 4906370 w 5104263"/>
              <a:gd name="connsiteY41" fmla="*/ 620974 h 696036"/>
              <a:gd name="connsiteX42" fmla="*/ 4954137 w 5104263"/>
              <a:gd name="connsiteY42" fmla="*/ 668741 h 696036"/>
              <a:gd name="connsiteX43" fmla="*/ 5036024 w 5104263"/>
              <a:gd name="connsiteY43" fmla="*/ 620974 h 696036"/>
              <a:gd name="connsiteX44" fmla="*/ 5104263 w 5104263"/>
              <a:gd name="connsiteY44" fmla="*/ 682389 h 696036"/>
              <a:gd name="connsiteX45" fmla="*/ 0 w 5104263"/>
              <a:gd name="connsiteY45" fmla="*/ 661917 h 696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5104263" h="696036">
                <a:moveTo>
                  <a:pt x="0" y="661917"/>
                </a:moveTo>
                <a:lnTo>
                  <a:pt x="88711" y="416257"/>
                </a:lnTo>
                <a:lnTo>
                  <a:pt x="116006" y="566383"/>
                </a:lnTo>
                <a:lnTo>
                  <a:pt x="170597" y="600502"/>
                </a:lnTo>
                <a:lnTo>
                  <a:pt x="238836" y="600502"/>
                </a:lnTo>
                <a:lnTo>
                  <a:pt x="395785" y="655093"/>
                </a:lnTo>
                <a:lnTo>
                  <a:pt x="661916" y="675565"/>
                </a:lnTo>
                <a:lnTo>
                  <a:pt x="777922" y="607326"/>
                </a:lnTo>
                <a:lnTo>
                  <a:pt x="866633" y="634621"/>
                </a:lnTo>
                <a:lnTo>
                  <a:pt x="1023582" y="682389"/>
                </a:lnTo>
                <a:lnTo>
                  <a:pt x="1084997" y="552735"/>
                </a:lnTo>
                <a:lnTo>
                  <a:pt x="1207827" y="675565"/>
                </a:lnTo>
                <a:lnTo>
                  <a:pt x="1248770" y="525439"/>
                </a:lnTo>
                <a:lnTo>
                  <a:pt x="1330657" y="477672"/>
                </a:lnTo>
                <a:lnTo>
                  <a:pt x="1385248" y="593678"/>
                </a:lnTo>
                <a:lnTo>
                  <a:pt x="1439839" y="661917"/>
                </a:lnTo>
                <a:lnTo>
                  <a:pt x="1719618" y="614150"/>
                </a:lnTo>
                <a:lnTo>
                  <a:pt x="1787857" y="696036"/>
                </a:lnTo>
                <a:lnTo>
                  <a:pt x="1917511" y="627798"/>
                </a:lnTo>
                <a:lnTo>
                  <a:pt x="2033516" y="696036"/>
                </a:lnTo>
                <a:lnTo>
                  <a:pt x="2306472" y="593678"/>
                </a:lnTo>
                <a:lnTo>
                  <a:pt x="2442949" y="498144"/>
                </a:lnTo>
                <a:lnTo>
                  <a:pt x="2490716" y="327547"/>
                </a:lnTo>
                <a:lnTo>
                  <a:pt x="2538484" y="266132"/>
                </a:lnTo>
                <a:lnTo>
                  <a:pt x="2579427" y="259308"/>
                </a:lnTo>
                <a:lnTo>
                  <a:pt x="2715905" y="40944"/>
                </a:lnTo>
                <a:lnTo>
                  <a:pt x="2920621" y="0"/>
                </a:lnTo>
                <a:lnTo>
                  <a:pt x="3118513" y="54592"/>
                </a:lnTo>
                <a:lnTo>
                  <a:pt x="3248167" y="177421"/>
                </a:lnTo>
                <a:lnTo>
                  <a:pt x="3302758" y="388962"/>
                </a:lnTo>
                <a:lnTo>
                  <a:pt x="3391469" y="450377"/>
                </a:lnTo>
                <a:lnTo>
                  <a:pt x="3480179" y="580030"/>
                </a:lnTo>
                <a:lnTo>
                  <a:pt x="3548418" y="641445"/>
                </a:lnTo>
                <a:lnTo>
                  <a:pt x="3725839" y="586854"/>
                </a:lnTo>
                <a:lnTo>
                  <a:pt x="3739487" y="668741"/>
                </a:lnTo>
                <a:lnTo>
                  <a:pt x="3964675" y="614150"/>
                </a:lnTo>
                <a:lnTo>
                  <a:pt x="4087505" y="661917"/>
                </a:lnTo>
                <a:lnTo>
                  <a:pt x="4217158" y="566383"/>
                </a:lnTo>
                <a:lnTo>
                  <a:pt x="4319516" y="593678"/>
                </a:lnTo>
                <a:lnTo>
                  <a:pt x="4401403" y="668741"/>
                </a:lnTo>
                <a:lnTo>
                  <a:pt x="4660711" y="689212"/>
                </a:lnTo>
                <a:lnTo>
                  <a:pt x="4906370" y="620974"/>
                </a:lnTo>
                <a:lnTo>
                  <a:pt x="4954137" y="668741"/>
                </a:lnTo>
                <a:lnTo>
                  <a:pt x="5036024" y="620974"/>
                </a:lnTo>
                <a:lnTo>
                  <a:pt x="5104263" y="682389"/>
                </a:lnTo>
                <a:lnTo>
                  <a:pt x="0" y="661917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07861E4-21B9-4604-A79F-B615FFC50C35}"/>
              </a:ext>
            </a:extLst>
          </p:cNvPr>
          <p:cNvSpPr/>
          <p:nvPr/>
        </p:nvSpPr>
        <p:spPr bwMode="auto">
          <a:xfrm>
            <a:off x="3261267" y="2714108"/>
            <a:ext cx="402609" cy="286603"/>
          </a:xfrm>
          <a:custGeom>
            <a:avLst/>
            <a:gdLst>
              <a:gd name="connsiteX0" fmla="*/ 0 w 402609"/>
              <a:gd name="connsiteY0" fmla="*/ 143301 h 286603"/>
              <a:gd name="connsiteX1" fmla="*/ 211540 w 402609"/>
              <a:gd name="connsiteY1" fmla="*/ 0 h 286603"/>
              <a:gd name="connsiteX2" fmla="*/ 320722 w 402609"/>
              <a:gd name="connsiteY2" fmla="*/ 20472 h 286603"/>
              <a:gd name="connsiteX3" fmla="*/ 395785 w 402609"/>
              <a:gd name="connsiteY3" fmla="*/ 109182 h 286603"/>
              <a:gd name="connsiteX4" fmla="*/ 402609 w 402609"/>
              <a:gd name="connsiteY4" fmla="*/ 266131 h 286603"/>
              <a:gd name="connsiteX5" fmla="*/ 156949 w 402609"/>
              <a:gd name="connsiteY5" fmla="*/ 286603 h 286603"/>
              <a:gd name="connsiteX6" fmla="*/ 0 w 402609"/>
              <a:gd name="connsiteY6" fmla="*/ 143301 h 286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2609" h="286603">
                <a:moveTo>
                  <a:pt x="0" y="143301"/>
                </a:moveTo>
                <a:lnTo>
                  <a:pt x="211540" y="0"/>
                </a:lnTo>
                <a:lnTo>
                  <a:pt x="320722" y="20472"/>
                </a:lnTo>
                <a:lnTo>
                  <a:pt x="395785" y="109182"/>
                </a:lnTo>
                <a:lnTo>
                  <a:pt x="402609" y="266131"/>
                </a:lnTo>
                <a:lnTo>
                  <a:pt x="156949" y="286603"/>
                </a:lnTo>
                <a:lnTo>
                  <a:pt x="0" y="143301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2021767" y="2561948"/>
            <a:ext cx="307471" cy="445354"/>
          </a:xfrm>
          <a:prstGeom prst="roundRect">
            <a:avLst/>
          </a:prstGeom>
          <a:solidFill>
            <a:srgbClr val="00309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127426" y="1506945"/>
            <a:ext cx="6575294" cy="2103063"/>
            <a:chOff x="1127426" y="1506945"/>
            <a:chExt cx="6575294" cy="2103063"/>
          </a:xfrm>
        </p:grpSpPr>
        <p:sp>
          <p:nvSpPr>
            <p:cNvPr id="13" name="Content Placeholder 2">
              <a:extLst>
                <a:ext uri="{FF2B5EF4-FFF2-40B4-BE49-F238E27FC236}">
                  <a16:creationId xmlns:a16="http://schemas.microsoft.com/office/drawing/2014/main" id="{5881E6F1-B21D-4DE6-918C-4B63684CA84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701679" y="3143430"/>
              <a:ext cx="2160160" cy="466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800" kern="0" dirty="0"/>
                <a:t>pitch (log Hz)</a:t>
              </a:r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EF27668B-D7D4-4515-B493-AABC745940A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987152" y="1506945"/>
              <a:ext cx="0" cy="155149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Content Placeholder 2">
              <a:extLst>
                <a:ext uri="{FF2B5EF4-FFF2-40B4-BE49-F238E27FC236}">
                  <a16:creationId xmlns:a16="http://schemas.microsoft.com/office/drawing/2014/main" id="{4BC1181B-B3ED-409C-A9D3-8CE638285E6E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127426" y="2126937"/>
              <a:ext cx="1099559" cy="515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800" kern="0" dirty="0"/>
                <a:t>count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2504116D-B41F-4C32-8EC5-D50C2CF9AB0F}"/>
                </a:ext>
              </a:extLst>
            </p:cNvPr>
            <p:cNvCxnSpPr/>
            <p:nvPr/>
          </p:nvCxnSpPr>
          <p:spPr bwMode="auto">
            <a:xfrm>
              <a:off x="1959946" y="3050974"/>
              <a:ext cx="5742774" cy="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ADDE4E9-D2D2-86EC-CAD5-F6B2FADB3E60}"/>
                </a:ext>
              </a:extLst>
            </p:cNvPr>
            <p:cNvSpPr/>
            <p:nvPr/>
          </p:nvSpPr>
          <p:spPr bwMode="auto">
            <a:xfrm>
              <a:off x="5617173" y="2732635"/>
              <a:ext cx="273702" cy="262347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127426" y="3526245"/>
            <a:ext cx="6575294" cy="2103063"/>
            <a:chOff x="1127426" y="1506945"/>
            <a:chExt cx="6575294" cy="2103063"/>
          </a:xfrm>
        </p:grpSpPr>
        <p:sp>
          <p:nvSpPr>
            <p:cNvPr id="26" name="Content Placeholder 2">
              <a:extLst>
                <a:ext uri="{FF2B5EF4-FFF2-40B4-BE49-F238E27FC236}">
                  <a16:creationId xmlns:a16="http://schemas.microsoft.com/office/drawing/2014/main" id="{5881E6F1-B21D-4DE6-918C-4B63684CA84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701679" y="3143430"/>
              <a:ext cx="2160160" cy="466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800" kern="0" dirty="0"/>
                <a:t>pitch (log Hz)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EF27668B-D7D4-4515-B493-AABC745940A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987152" y="1506945"/>
              <a:ext cx="0" cy="155149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8" name="Content Placeholder 2">
              <a:extLst>
                <a:ext uri="{FF2B5EF4-FFF2-40B4-BE49-F238E27FC236}">
                  <a16:creationId xmlns:a16="http://schemas.microsoft.com/office/drawing/2014/main" id="{4BC1181B-B3ED-409C-A9D3-8CE638285E6E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127426" y="2126937"/>
              <a:ext cx="1099559" cy="515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800" kern="0" dirty="0"/>
                <a:t>count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ADDE4E9-D2D2-86EC-CAD5-F6B2FADB3E60}"/>
                </a:ext>
              </a:extLst>
            </p:cNvPr>
            <p:cNvSpPr/>
            <p:nvPr/>
          </p:nvSpPr>
          <p:spPr bwMode="auto">
            <a:xfrm>
              <a:off x="5617173" y="2732635"/>
              <a:ext cx="273702" cy="262347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2504116D-B41F-4C32-8EC5-D50C2CF9AB0F}"/>
                </a:ext>
              </a:extLst>
            </p:cNvPr>
            <p:cNvCxnSpPr/>
            <p:nvPr/>
          </p:nvCxnSpPr>
          <p:spPr bwMode="auto">
            <a:xfrm>
              <a:off x="1959946" y="3050974"/>
              <a:ext cx="5742774" cy="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225504F-6916-4065-B9AA-22159B5E742C}"/>
              </a:ext>
            </a:extLst>
          </p:cNvPr>
          <p:cNvCxnSpPr/>
          <p:nvPr/>
        </p:nvCxnSpPr>
        <p:spPr bwMode="auto">
          <a:xfrm>
            <a:off x="4850328" y="2364028"/>
            <a:ext cx="0" cy="6635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225504F-6916-4065-B9AA-22159B5E742C}"/>
              </a:ext>
            </a:extLst>
          </p:cNvPr>
          <p:cNvCxnSpPr/>
          <p:nvPr/>
        </p:nvCxnSpPr>
        <p:spPr bwMode="auto">
          <a:xfrm>
            <a:off x="6526728" y="4389845"/>
            <a:ext cx="0" cy="6635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58453395"/>
      </p:ext>
    </p:extLst>
  </p:cSld>
  <p:clrMapOvr>
    <a:masterClrMapping/>
  </p:clrMapOvr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49345</TotalTime>
  <Words>1667</Words>
  <Application>Microsoft Office PowerPoint</Application>
  <PresentationFormat>On-screen Show (4:3)</PresentationFormat>
  <Paragraphs>275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Arial Rounded MT Bold</vt:lpstr>
      <vt:lpstr>Calibri</vt:lpstr>
      <vt:lpstr>Mountain Top</vt:lpstr>
      <vt:lpstr>PowerPoint Presentation</vt:lpstr>
      <vt:lpstr>PowerPoint Presentation</vt:lpstr>
      <vt:lpstr>Overview</vt:lpstr>
      <vt:lpstr>Is the Pitch Here High? </vt:lpstr>
      <vt:lpstr>Pitch Histograms</vt:lpstr>
      <vt:lpstr>Pitch Histograms</vt:lpstr>
      <vt:lpstr>Pitch Histograms</vt:lpstr>
      <vt:lpstr>Pitch Histograms</vt:lpstr>
      <vt:lpstr>Pitch Histograms</vt:lpstr>
      <vt:lpstr>Pitch Histograms</vt:lpstr>
      <vt:lpstr>Pitch Histograms</vt:lpstr>
      <vt:lpstr>Frame-level Features</vt:lpstr>
      <vt:lpstr>Frame-level Features</vt:lpstr>
      <vt:lpstr>Intensity Histogram</vt:lpstr>
      <vt:lpstr>Summary</vt:lpstr>
      <vt:lpstr>Contents </vt:lpstr>
      <vt:lpstr>Contents </vt:lpstr>
      <vt:lpstr>PowerPoint Presentation</vt:lpstr>
      <vt:lpstr>Popular Software</vt:lpstr>
      <vt:lpstr>Pitch Scales </vt:lpstr>
    </vt:vector>
  </TitlesOfParts>
  <Company>Univ. of Tokyo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Interactive Systems Group</dc:title>
  <dc:creator>Sanpo Lab</dc:creator>
  <cp:lastModifiedBy>Ward, Nigel G.</cp:lastModifiedBy>
  <cp:revision>4341</cp:revision>
  <cp:lastPrinted>2022-08-02T00:17:31Z</cp:lastPrinted>
  <dcterms:created xsi:type="dcterms:W3CDTF">2002-10-17T07:23:49Z</dcterms:created>
  <dcterms:modified xsi:type="dcterms:W3CDTF">2022-08-03T16:54:40Z</dcterms:modified>
</cp:coreProperties>
</file>