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</p:sldMasterIdLst>
  <p:notesMasterIdLst>
    <p:notesMasterId r:id="rId45"/>
  </p:notesMasterIdLst>
  <p:handoutMasterIdLst>
    <p:handoutMasterId r:id="rId46"/>
  </p:handoutMasterIdLst>
  <p:sldIdLst>
    <p:sldId id="1053" r:id="rId3"/>
    <p:sldId id="2139" r:id="rId4"/>
    <p:sldId id="2174" r:id="rId5"/>
    <p:sldId id="2158" r:id="rId6"/>
    <p:sldId id="2175" r:id="rId7"/>
    <p:sldId id="2161" r:id="rId8"/>
    <p:sldId id="2160" r:id="rId9"/>
    <p:sldId id="2176" r:id="rId10"/>
    <p:sldId id="2159" r:id="rId11"/>
    <p:sldId id="2163" r:id="rId12"/>
    <p:sldId id="2179" r:id="rId13"/>
    <p:sldId id="2171" r:id="rId14"/>
    <p:sldId id="2164" r:id="rId15"/>
    <p:sldId id="2172" r:id="rId16"/>
    <p:sldId id="2177" r:id="rId17"/>
    <p:sldId id="2126" r:id="rId18"/>
    <p:sldId id="2124" r:id="rId19"/>
    <p:sldId id="2167" r:id="rId20"/>
    <p:sldId id="2178" r:id="rId21"/>
    <p:sldId id="2180" r:id="rId22"/>
    <p:sldId id="2119" r:id="rId23"/>
    <p:sldId id="2087" r:id="rId24"/>
    <p:sldId id="2101" r:id="rId25"/>
    <p:sldId id="2086" r:id="rId26"/>
    <p:sldId id="971" r:id="rId27"/>
    <p:sldId id="2085" r:id="rId28"/>
    <p:sldId id="780" r:id="rId29"/>
    <p:sldId id="2089" r:id="rId30"/>
    <p:sldId id="1055" r:id="rId31"/>
    <p:sldId id="2084" r:id="rId32"/>
    <p:sldId id="823" r:id="rId33"/>
    <p:sldId id="2083" r:id="rId34"/>
    <p:sldId id="2123" r:id="rId35"/>
    <p:sldId id="2088" r:id="rId36"/>
    <p:sldId id="2102" r:id="rId37"/>
    <p:sldId id="2121" r:id="rId38"/>
    <p:sldId id="2138" r:id="rId39"/>
    <p:sldId id="2137" r:id="rId40"/>
    <p:sldId id="2136" r:id="rId41"/>
    <p:sldId id="2135" r:id="rId42"/>
    <p:sldId id="1062" r:id="rId43"/>
    <p:sldId id="1063" r:id="rId44"/>
  </p:sldIdLst>
  <p:sldSz cx="9144000" cy="6858000" type="screen4x3"/>
  <p:notesSz cx="6858000" cy="923925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rd, Nigel G." initials="WNG" lastIdx="1" clrIdx="0">
    <p:extLst>
      <p:ext uri="{19B8F6BF-5375-455C-9EA6-DF929625EA0E}">
        <p15:presenceInfo xmlns:p15="http://schemas.microsoft.com/office/powerpoint/2012/main" userId="Ward, Nigel G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2D95FE"/>
    <a:srgbClr val="7030A0"/>
    <a:srgbClr val="003090"/>
    <a:srgbClr val="85CA3A"/>
    <a:srgbClr val="C9E7A7"/>
    <a:srgbClr val="003193"/>
    <a:srgbClr val="002F8E"/>
    <a:srgbClr val="FFFFFF"/>
    <a:srgbClr val="0541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8" autoAdjust="0"/>
    <p:restoredTop sz="66269" autoAdjust="0"/>
  </p:normalViewPr>
  <p:slideViewPr>
    <p:cSldViewPr snapToGrid="0">
      <p:cViewPr varScale="1">
        <p:scale>
          <a:sx n="72" d="100"/>
          <a:sy n="72" d="100"/>
        </p:scale>
        <p:origin x="2766" y="54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8808"/>
    </p:cViewPr>
  </p:sorterViewPr>
  <p:notesViewPr>
    <p:cSldViewPr snapToGrid="0">
      <p:cViewPr varScale="1">
        <p:scale>
          <a:sx n="68" d="100"/>
          <a:sy n="68" d="100"/>
        </p:scale>
        <p:origin x="2838" y="78"/>
      </p:cViewPr>
      <p:guideLst>
        <p:guide orient="horz" pos="2910"/>
        <p:guide pos="2160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2" tIns="45123" rIns="90242" bIns="4512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3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2" tIns="45123" rIns="90242" bIns="4512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7288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2" tIns="45123" rIns="90242" bIns="4512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3" y="8777288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2" tIns="45123" rIns="90242" bIns="4512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933D1E-80BE-444B-94DB-FA0AC1C459D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2496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0242" tIns="45123" rIns="90242" bIns="451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0"/>
            <a:ext cx="2971800" cy="461963"/>
          </a:xfrm>
          <a:prstGeom prst="rect">
            <a:avLst/>
          </a:prstGeom>
        </p:spPr>
        <p:txBody>
          <a:bodyPr vert="horz" lIns="90242" tIns="45123" rIns="90242" bIns="45123" rtlCol="0"/>
          <a:lstStyle>
            <a:lvl1pPr algn="r">
              <a:defRPr sz="1200"/>
            </a:lvl1pPr>
          </a:lstStyle>
          <a:p>
            <a:fld id="{FB4605E5-09BA-467E-8D5F-790F7A9DC9D7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3738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42" tIns="45123" rIns="90242" bIns="451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388646"/>
            <a:ext cx="5486400" cy="4157663"/>
          </a:xfrm>
          <a:prstGeom prst="rect">
            <a:avLst/>
          </a:prstGeom>
        </p:spPr>
        <p:txBody>
          <a:bodyPr vert="horz" lIns="90242" tIns="45123" rIns="90242" bIns="4512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4"/>
            <a:ext cx="2971800" cy="461963"/>
          </a:xfrm>
          <a:prstGeom prst="rect">
            <a:avLst/>
          </a:prstGeom>
        </p:spPr>
        <p:txBody>
          <a:bodyPr vert="horz" lIns="90242" tIns="45123" rIns="90242" bIns="451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8775684"/>
            <a:ext cx="2971800" cy="461963"/>
          </a:xfrm>
          <a:prstGeom prst="rect">
            <a:avLst/>
          </a:prstGeom>
        </p:spPr>
        <p:txBody>
          <a:bodyPr vert="horz" lIns="90242" tIns="45123" rIns="90242" bIns="45123" rtlCol="0" anchor="b"/>
          <a:lstStyle>
            <a:lvl1pPr algn="r">
              <a:defRPr sz="1200"/>
            </a:lvl1pPr>
          </a:lstStyle>
          <a:p>
            <a:fld id="{29BDAC53-7A3B-4047-838F-AC2D1EB755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6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Welcome to Lecture 17 of our series on prosody.</a:t>
            </a:r>
            <a:r>
              <a:rPr lang="en-US" baseline="0"/>
              <a:t> </a:t>
            </a:r>
            <a:endParaRPr lang="en-US"/>
          </a:p>
          <a:p>
            <a:r>
              <a:rPr lang="en-US"/>
              <a:t>Here we cover [next]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95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seems simple: you just average the pitch values over whatever timespan you like. </a:t>
            </a:r>
          </a:p>
          <a:p>
            <a:r>
              <a:rPr lang="en-US" dirty="0"/>
              <a:t>For example, words, as seen here.  </a:t>
            </a:r>
          </a:p>
          <a:p>
            <a:r>
              <a:rPr lang="en-US" dirty="0"/>
              <a:t>What could go wrong?  Actually, a lot!</a:t>
            </a:r>
          </a:p>
          <a:p>
            <a:r>
              <a:rPr lang="en-US" dirty="0" err="1"/>
              <a:t>Microprosody</a:t>
            </a:r>
            <a:r>
              <a:rPr lang="en-US" dirty="0"/>
              <a:t> can mess things up</a:t>
            </a:r>
            <a:r>
              <a:rPr lang="en-US" baseline="0" dirty="0"/>
              <a:t> [click] </a:t>
            </a:r>
            <a:r>
              <a:rPr lang="en-US" dirty="0"/>
              <a:t>especially for</a:t>
            </a:r>
            <a:r>
              <a:rPr lang="en-US" baseline="0" dirty="0"/>
              <a:t> words of </a:t>
            </a:r>
            <a:r>
              <a:rPr lang="en-US" dirty="0"/>
              <a:t>one syllable.  </a:t>
            </a:r>
          </a:p>
          <a:p>
            <a:r>
              <a:rPr lang="en-US" dirty="0"/>
              <a:t>To reduce this effect, use features with wider timespans: over half-a-second or so, </a:t>
            </a:r>
            <a:r>
              <a:rPr lang="en-US" dirty="0" err="1"/>
              <a:t>microprosodic</a:t>
            </a:r>
            <a:r>
              <a:rPr lang="en-US" dirty="0"/>
              <a:t> effects mostly wash out.   </a:t>
            </a:r>
          </a:p>
          <a:p>
            <a:r>
              <a:rPr lang="en-US" dirty="0"/>
              <a:t>Outliers are also common.  For these, representing pitch in terms of   [next]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49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*percentiles* is an easy way to achieve robustness. [next]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91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also other ways</a:t>
            </a:r>
            <a:r>
              <a:rPr lang="en-US" baseline="0" dirty="0"/>
              <a:t> to achieve robustness, listed here.   </a:t>
            </a:r>
            <a:endParaRPr lang="en-US" dirty="0"/>
          </a:p>
          <a:p>
            <a:r>
              <a:rPr lang="en-US" dirty="0"/>
              <a:t>Robustness is an even bigger issue for [next]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[[deliberately not discussing all the options on the slide; nor discussing Hz vs Log Hz]]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17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pitch range.  Outliers and </a:t>
            </a:r>
            <a:r>
              <a:rPr lang="en-US" dirty="0" err="1"/>
              <a:t>microprosody</a:t>
            </a:r>
            <a:r>
              <a:rPr lang="en-US" dirty="0"/>
              <a:t> affect this  even more.   </a:t>
            </a:r>
          </a:p>
          <a:p>
            <a:r>
              <a:rPr lang="en-US" dirty="0"/>
              <a:t>Consider the words “talking” and “about”, with the F0 here shown using </a:t>
            </a:r>
            <a:r>
              <a:rPr lang="en-US" dirty="0" err="1"/>
              <a:t>Praat</a:t>
            </a:r>
            <a:r>
              <a:rPr lang="en-US" dirty="0"/>
              <a:t> defaults.  </a:t>
            </a:r>
          </a:p>
          <a:p>
            <a:r>
              <a:rPr lang="en-US" dirty="0"/>
              <a:t>Which has wider pitch range?</a:t>
            </a:r>
            <a:r>
              <a:rPr lang="en-US" baseline="0" dirty="0"/>
              <a:t>  It sounds like this [click].  Here it is again.  [click] </a:t>
            </a:r>
            <a:endParaRPr lang="en-US" dirty="0"/>
          </a:p>
          <a:p>
            <a:r>
              <a:rPr lang="en-US" dirty="0"/>
              <a:t>Visually, it looks like the pitch range on “about” is wider than that on “talking“, [click] </a:t>
            </a:r>
          </a:p>
          <a:p>
            <a:r>
              <a:rPr lang="en-US" dirty="0"/>
              <a:t>but it doesn’t sound that way.   The problem is,</a:t>
            </a:r>
            <a:r>
              <a:rPr lang="en-US" baseline="0" dirty="0"/>
              <a:t> even a single wrong point can totally change the result.</a:t>
            </a:r>
            <a:endParaRPr lang="en-US" dirty="0"/>
          </a:p>
          <a:p>
            <a:r>
              <a:rPr lang="en-US" dirty="0"/>
              <a:t>Standard deviation</a:t>
            </a:r>
            <a:r>
              <a:rPr lang="en-US" baseline="0" dirty="0"/>
              <a:t> is only slightly more robust. What can we do? </a:t>
            </a:r>
            <a:r>
              <a:rPr lang="en-US" dirty="0"/>
              <a:t> </a:t>
            </a:r>
          </a:p>
          <a:p>
            <a:r>
              <a:rPr lang="en-US" dirty="0"/>
              <a:t>Well, we never actually really</a:t>
            </a:r>
            <a:r>
              <a:rPr lang="en-US" baseline="0" dirty="0"/>
              <a:t> care </a:t>
            </a:r>
            <a:r>
              <a:rPr lang="en-US" dirty="0"/>
              <a:t>about the exact pitch range, in Hz or in semitones.  I don’t know of any evidence that such</a:t>
            </a:r>
            <a:r>
              <a:rPr lang="en-US" baseline="0" dirty="0"/>
              <a:t> measures are</a:t>
            </a:r>
            <a:r>
              <a:rPr lang="en-US" dirty="0"/>
              <a:t> perceptually relevant.  </a:t>
            </a:r>
          </a:p>
          <a:p>
            <a:r>
              <a:rPr lang="en-US" dirty="0"/>
              <a:t>But wide/narrow certainly</a:t>
            </a:r>
            <a:r>
              <a:rPr lang="en-US" baseline="0" dirty="0"/>
              <a:t> is.  And can be more robustly computed. </a:t>
            </a:r>
            <a:endParaRPr lang="en-US" dirty="0"/>
          </a:p>
          <a:p>
            <a:endParaRPr lang="en-US" dirty="0"/>
          </a:p>
          <a:p>
            <a:r>
              <a:rPr lang="en-US" dirty="0"/>
              <a:t>Similar problems arise for Pitch Slope, and for many other features….  [next]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[learning-styles.wav plotted using </a:t>
            </a:r>
            <a:r>
              <a:rPr lang="en-US" dirty="0" err="1"/>
              <a:t>Praat</a:t>
            </a:r>
            <a:r>
              <a:rPr lang="en-US" dirty="0"/>
              <a:t> default parameters]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92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general, simple </a:t>
            </a:r>
            <a:r>
              <a:rPr lang="en-US" dirty="0" err="1"/>
              <a:t>functionals</a:t>
            </a:r>
            <a:r>
              <a:rPr lang="en-US" dirty="0"/>
              <a:t>,</a:t>
            </a:r>
            <a:r>
              <a:rPr lang="en-US" baseline="0" dirty="0"/>
              <a:t> like max – min, or average, are elegant and simple, but may not be robust enough for your data. </a:t>
            </a:r>
          </a:p>
          <a:p>
            <a:endParaRPr lang="en-US" baseline="0" dirty="0"/>
          </a:p>
          <a:p>
            <a:r>
              <a:rPr lang="en-US" dirty="0"/>
              <a:t>Now,</a:t>
            </a:r>
            <a:r>
              <a:rPr lang="en-US" baseline="0" dirty="0"/>
              <a:t> there is a school of thought which says that more features are better than fewer, even if some are not robust.</a:t>
            </a:r>
          </a:p>
          <a:p>
            <a:endParaRPr lang="en-US" baseline="0" dirty="0"/>
          </a:p>
          <a:p>
            <a:r>
              <a:rPr lang="en-US" baseline="0" dirty="0"/>
              <a:t>For example, one configuration of </a:t>
            </a:r>
            <a:r>
              <a:rPr lang="en-US" baseline="0" dirty="0" err="1"/>
              <a:t>OpenSmile</a:t>
            </a:r>
            <a:r>
              <a:rPr lang="en-US" baseline="0" dirty="0"/>
              <a:t> had over 6000 features.  It’s not that hard [next]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69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Frame-level features [click] … </a:t>
            </a:r>
            <a:r>
              <a:rPr lang="en-US" dirty="0" err="1"/>
              <a:t>functionals</a:t>
            </a:r>
            <a:r>
              <a:rPr lang="en-US" dirty="0"/>
              <a:t> [click] …. Timespans [click]     other processes [click</a:t>
            </a:r>
            <a:r>
              <a:rPr lang="en-US" baseline="0" dirty="0"/>
              <a:t>] which could happen at any stage. </a:t>
            </a:r>
          </a:p>
          <a:p>
            <a:endParaRPr lang="en-US" baseline="0" dirty="0"/>
          </a:p>
          <a:p>
            <a:r>
              <a:rPr lang="en-US" baseline="0" dirty="0"/>
              <a:t>How many features can you define, taking one choice from each column, plus 0 or more from the options below?  </a:t>
            </a:r>
          </a:p>
          <a:p>
            <a:r>
              <a:rPr lang="en-US" baseline="0" dirty="0"/>
              <a:t>A heck of a lot.    Can we instead just take the ones that are perceptually relevant?  Or have practical value?  </a:t>
            </a:r>
          </a:p>
          <a:p>
            <a:r>
              <a:rPr lang="en-US" baseline="0" dirty="0"/>
              <a:t>… ideally yes, but it’s problem dependent.   More on this in the next lecture. </a:t>
            </a:r>
          </a:p>
          <a:p>
            <a:r>
              <a:rPr lang="en-US" baseline="0" dirty="0"/>
              <a:t>We’ll wrap up this lecture with some practical comments.  First, on the _toolkits_ you might use.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56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overall aim: make life</a:t>
            </a:r>
            <a:r>
              <a:rPr lang="en-US" baseline="0" dirty="0"/>
              <a:t> easier for modelers.  </a:t>
            </a:r>
          </a:p>
          <a:p>
            <a:r>
              <a:rPr lang="en-US" baseline="0" dirty="0"/>
              <a:t>If you boss says “ we need some prosodic features”, then you can use any of these, and you’ve done what you were told.</a:t>
            </a:r>
          </a:p>
          <a:p>
            <a:r>
              <a:rPr lang="en-US" baseline="0" dirty="0"/>
              <a:t>However to getting a set of features that are *useful* for any specific purpose, </a:t>
            </a:r>
            <a:endParaRPr lang="en-US" dirty="0"/>
          </a:p>
          <a:p>
            <a:r>
              <a:rPr lang="en-US" dirty="0"/>
              <a:t>you really need to think about exactly</a:t>
            </a:r>
            <a:r>
              <a:rPr lang="en-US" baseline="0" dirty="0"/>
              <a:t> what </a:t>
            </a:r>
            <a:r>
              <a:rPr lang="en-US" dirty="0"/>
              <a:t>you really need,</a:t>
            </a:r>
            <a:r>
              <a:rPr lang="en-US" baseline="0" dirty="0"/>
              <a:t> and consider all the pitfalls and issues. 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But I can offer a few general comments [next]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28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[Go across by column ]</a:t>
            </a:r>
          </a:p>
          <a:p>
            <a:r>
              <a:rPr lang="en-US" baseline="0" dirty="0"/>
              <a:t>[click] [go down by row] </a:t>
            </a:r>
          </a:p>
          <a:p>
            <a:endParaRPr lang="en-US" baseline="0" dirty="0"/>
          </a:p>
          <a:p>
            <a:r>
              <a:rPr lang="en-US" baseline="0" dirty="0"/>
              <a:t>Okay, I’m going to end this lecture with a few comments on some less-used prosodic features,</a:t>
            </a:r>
          </a:p>
          <a:p>
            <a:r>
              <a:rPr lang="en-US" baseline="0" dirty="0"/>
              <a:t>That can still be important.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21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…</a:t>
            </a:r>
          </a:p>
          <a:p>
            <a:r>
              <a:rPr lang="en-US"/>
              <a:t>…</a:t>
            </a:r>
          </a:p>
          <a:p>
            <a:r>
              <a:rPr lang="en-US"/>
              <a:t>Those are the most interesting and important midlevel features.  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62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There are many more, but we’ll wrap it up here. In the next lecture,  [next]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91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computational features that correspond directly to things you can hear and see.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</a:t>
            </a:r>
            <a:r>
              <a:rPr lang="en-US" baseline="0" dirty="0"/>
              <a:t> goes beyond the frame-level features discussed in </a:t>
            </a:r>
            <a:r>
              <a:rPr lang="en-US" dirty="0"/>
              <a:t>previous lectures.  [click]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One</a:t>
            </a:r>
            <a:r>
              <a:rPr lang="en-US" baseline="0" dirty="0"/>
              <a:t> measurement can never tell you much.  Even if normalized </a:t>
            </a:r>
            <a:r>
              <a:rPr lang="en-US" dirty="0"/>
              <a:t> [click].</a:t>
            </a:r>
            <a:r>
              <a:rPr lang="en-US" baseline="0" dirty="0"/>
              <a:t>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model</a:t>
            </a:r>
            <a:r>
              <a:rPr lang="en-US" baseline="0" dirty="0"/>
              <a:t> </a:t>
            </a:r>
            <a:r>
              <a:rPr lang="en-US" dirty="0"/>
              <a:t>things that humans can truly hear, you need [next]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10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we’ll _illustrate _how the different feature types can be _used_,</a:t>
            </a:r>
          </a:p>
          <a:p>
            <a:r>
              <a:rPr lang="en-US"/>
              <a:t>for speech recognition: the task of mapping from a speech signal into the sequence of words.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Maybe a snide comment on visual saliency.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61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BDAC53-7A3B-4047-838F-AC2D1EB75545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3410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Maybe a snide comment on visual saliency.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80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 to Lecture 17 of our series on prosody.</a:t>
            </a:r>
            <a:r>
              <a:rPr lang="en-US" baseline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89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are many others.  These are some of the most common. </a:t>
            </a:r>
          </a:p>
          <a:p>
            <a:r>
              <a:rPr lang="en-US"/>
              <a:t> Usually no parameters to modify: for these, our options are in the next phases,</a:t>
            </a:r>
          </a:p>
          <a:p>
            <a:endParaRPr lang="en-US"/>
          </a:p>
          <a:p>
            <a:r>
              <a:rPr lang="en-US"/>
              <a:t>Normalization (the topic of the next lecture), or aggregation, the topic of the one after that.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12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we’d like to be able to get more.  [explain]</a:t>
            </a:r>
          </a:p>
          <a:p>
            <a:endParaRPr lang="en-US" baseline="0" dirty="0"/>
          </a:p>
          <a:p>
            <a:r>
              <a:rPr lang="en-US" baseline="0" dirty="0"/>
              <a:t>And to get that information by probing the brain [next]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78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Okay, here’s the first example.  Is the tone rising or falling?  [click] </a:t>
            </a:r>
          </a:p>
          <a:p>
            <a:r>
              <a:rPr lang="en-US" dirty="0"/>
              <a:t>You probably hear it falling.  But it’s weird,</a:t>
            </a:r>
            <a:r>
              <a:rPr lang="en-US" baseline="0" dirty="0"/>
              <a:t> it never actually gets lower. </a:t>
            </a:r>
          </a:p>
          <a:p>
            <a:r>
              <a:rPr lang="en-US" baseline="0" dirty="0"/>
              <a:t>If you like spectrograms, this may be helpful.  You see that each component is going down</a:t>
            </a:r>
          </a:p>
          <a:p>
            <a:r>
              <a:rPr lang="en-US" baseline="0" dirty="0"/>
              <a:t>over time, but new components periodically appear, as you see at the upper right. </a:t>
            </a:r>
          </a:p>
          <a:p>
            <a:r>
              <a:rPr lang="en-US" dirty="0"/>
              <a:t>There are lots of great “audio illusions” out there to listen</a:t>
            </a:r>
            <a:r>
              <a:rPr lang="en-US" baseline="0" dirty="0"/>
              <a:t> to for fun</a:t>
            </a:r>
            <a:r>
              <a:rPr lang="en-US" dirty="0"/>
              <a:t>.  </a:t>
            </a:r>
          </a:p>
          <a:p>
            <a:r>
              <a:rPr lang="en-US" dirty="0"/>
              <a:t>But this is the most relevant for us: it shows that</a:t>
            </a:r>
            <a:r>
              <a:rPr lang="en-US" baseline="0" dirty="0"/>
              <a:t> people can clearly perceive pitch slope,</a:t>
            </a:r>
          </a:p>
          <a:p>
            <a:r>
              <a:rPr lang="en-US" baseline="0" dirty="0"/>
              <a:t>here falling, </a:t>
            </a:r>
            <a:r>
              <a:rPr lang="en-US" dirty="0"/>
              <a:t>even when they can’t</a:t>
            </a:r>
            <a:r>
              <a:rPr lang="en-US" baseline="0" dirty="0"/>
              <a:t> meaningfully compute the pitch. </a:t>
            </a:r>
          </a:p>
          <a:p>
            <a:r>
              <a:rPr lang="en-US" baseline="0" dirty="0"/>
              <a:t>“Pitch slope without pitch” … so my little block diagram was truly naïve.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1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Some</a:t>
            </a:r>
            <a:r>
              <a:rPr lang="en-US" baseline="0" dirty="0"/>
              <a:t> context .  Then you can get things like, w</a:t>
            </a:r>
            <a:r>
              <a:rPr lang="en-US" dirty="0"/>
              <a:t>here are the pitch peaks?  How high are they? Which words are louder?  Is there a wide pitch region here?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So,</a:t>
            </a:r>
            <a:r>
              <a:rPr lang="en-US" baseline="0" dirty="0"/>
              <a:t> this lecture is about such *midlevel* features</a:t>
            </a:r>
            <a:r>
              <a:rPr lang="en-US" baseline="0"/>
              <a:t>.  These are the most relevant to speech recognition, speech synthesis, emotion recognition, speaker identification, and dialog applications.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We obtain mid-level features by </a:t>
            </a:r>
            <a:r>
              <a:rPr lang="en-US" baseline="0" dirty="0"/>
              <a:t>Aggregating measurements, such as  measurements at nearby times, or measurements of different prosody features.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So, aggregation …. [next]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[NB, this is from learning-styles.wav]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29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terms of the workflow for prosody analysis, [click] from Lecture 14,</a:t>
            </a:r>
          </a:p>
          <a:p>
            <a:r>
              <a:rPr lang="en-US" dirty="0"/>
              <a:t>is the third step: we aggregate _normalized frame-level features_ to obtain _midlevel_  features, relating</a:t>
            </a:r>
            <a:r>
              <a:rPr lang="en-US" baseline="0" dirty="0"/>
              <a:t> to perceptions. </a:t>
            </a:r>
          </a:p>
          <a:p>
            <a:endParaRPr lang="en-US" baseline="0" dirty="0"/>
          </a:p>
          <a:p>
            <a:r>
              <a:rPr lang="en-US" baseline="0" dirty="0"/>
              <a:t>There are several issues to talk about [next]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35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[pause] The first issue is, over what _timespan_ do you aggregate.  For example,</a:t>
            </a:r>
            <a:r>
              <a:rPr lang="en-US" baseline="0" dirty="0"/>
              <a:t>  *over the third word* what is the average pitch.</a:t>
            </a:r>
          </a:p>
          <a:p>
            <a:r>
              <a:rPr lang="en-US" dirty="0"/>
              <a:t>Looking at our example again [click]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09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one common strategy is to first to transcribe all the words, [click].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Then you could compute the average pitch over the</a:t>
            </a:r>
            <a:r>
              <a:rPr lang="en-US" baseline="0" dirty="0"/>
              <a:t> word “learning”</a:t>
            </a:r>
            <a:r>
              <a:rPr lang="en-US" dirty="0"/>
              <a:t>. [click],</a:t>
            </a:r>
            <a:r>
              <a:rPr lang="en-US" baseline="0" dirty="0"/>
              <a:t> and, </a:t>
            </a:r>
            <a:r>
              <a:rPr lang="en-US" dirty="0"/>
              <a:t>remembering that the F0 is in blue,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</a:t>
            </a:r>
            <a:r>
              <a:rPr lang="en-US" baseline="0" dirty="0"/>
              <a:t> </a:t>
            </a:r>
            <a:r>
              <a:rPr lang="en-US" dirty="0"/>
              <a:t>for “learning” the average pitch is relatively high [click]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you could do syllables [click] or phrases, or whatever unit you like.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Such “unit-aligned” features are appropriate if you’re looking at tone or stress (Lecture 10), in which the prosody is tightly linked to the units.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are also *unaligned* features [next]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31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these, we don’t care about the word and syllable locations.  [click]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</a:t>
            </a:r>
            <a:r>
              <a:rPr lang="en-US" baseline="0" dirty="0"/>
              <a:t> can include </a:t>
            </a:r>
            <a:r>
              <a:rPr lang="en-US" dirty="0"/>
              <a:t>features to detect pitch excursions [click], involving regions of wide pitch.</a:t>
            </a:r>
            <a:r>
              <a:rPr lang="en-US" baseline="0" dirty="0"/>
              <a:t>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features to detect regions of narrow pitch [click].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English, combinations of these two, in configurations like this, can convey contrast or contradiction,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Regardless</a:t>
            </a:r>
            <a:r>
              <a:rPr lang="en-US" baseline="0" dirty="0"/>
              <a:t> of what words they align with.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So, choice</a:t>
            </a:r>
            <a:r>
              <a:rPr lang="en-US" baseline="0" dirty="0"/>
              <a:t> of alignment, if any, is </a:t>
            </a:r>
            <a:r>
              <a:rPr lang="en-US" dirty="0"/>
              <a:t>a big choice we have, for many features.  We need to [click] [read it] [next]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7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Further, some features are intrinsically about the relations between</a:t>
            </a:r>
            <a:r>
              <a:rPr lang="en-US" baseline="0" dirty="0"/>
              <a:t> different “streams”.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Here we see two streams: F0 and intensity. Some features relate to both.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</a:t>
            </a:r>
            <a:r>
              <a:rPr lang="en-US" baseline="0" dirty="0"/>
              <a:t> example the </a:t>
            </a:r>
            <a:r>
              <a:rPr lang="en-US" dirty="0"/>
              <a:t>feature that quantifies the </a:t>
            </a:r>
            <a:r>
              <a:rPr lang="en-US" dirty="0" err="1"/>
              <a:t>disalignment</a:t>
            </a:r>
            <a:r>
              <a:rPr lang="en-US" dirty="0"/>
              <a:t> between energy peaks [click]</a:t>
            </a:r>
            <a:r>
              <a:rPr lang="en-US" baseline="0" dirty="0"/>
              <a:t> 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dirty="0"/>
              <a:t>and the nearby pitch peaks, 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</a:t>
            </a:r>
            <a:r>
              <a:rPr lang="en-US" baseline="0" dirty="0"/>
              <a:t> it’s barely noticeable, but w</a:t>
            </a:r>
            <a:r>
              <a:rPr lang="en-US" dirty="0"/>
              <a:t>hen large, this can convey things like incredulity or insinuation in English.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[say it: “talking about ``learning styles””]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If your</a:t>
            </a:r>
            <a:r>
              <a:rPr lang="en-US" baseline="0" dirty="0"/>
              <a:t> </a:t>
            </a:r>
            <a:r>
              <a:rPr lang="en-US" baseline="0"/>
              <a:t>tools independently compute “pitch features” and “intensity features”  such multi-stream configurations will be missed. 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So </a:t>
            </a:r>
            <a:r>
              <a:rPr lang="en-US" baseline="0" dirty="0"/>
              <a:t>be careful [click]  In general, you want to include </a:t>
            </a:r>
            <a:r>
              <a:rPr lang="en-US" baseline="0" dirty="0" err="1"/>
              <a:t>multistream</a:t>
            </a:r>
            <a:r>
              <a:rPr lang="en-US" baseline="0" dirty="0"/>
              <a:t> features.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Okay, now let’s talk about some specific features. [next</a:t>
            </a:r>
            <a:r>
              <a:rPr lang="en-US"/>
              <a:t>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[[This can be a problem, since,  in machine learning terms, for prosody we know that early fusion often outperforms late fusion.  ]]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64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*many* we could talk about, but we’ll just discuss a few. </a:t>
            </a:r>
          </a:p>
          <a:p>
            <a:r>
              <a:rPr lang="en-US" dirty="0"/>
              <a:t>We’ll start with pitch height [next]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8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512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512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3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3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513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0163E5B-82AC-4787-8415-FF8699C5043D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146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2B880-C0BB-44C1-8AC9-C51D04CF0B1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9918-BC7F-40D9-B22C-9B0F7F46F277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63E5B-82AC-4787-8415-FF8699C5043D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3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92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9763"/>
            <a:ext cx="7886700" cy="5107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C2852-C21C-48FF-9C48-C01BA854C3FA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26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2627-1FD7-48DC-86B7-26D5D43A9FBD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48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8DB14-8A3B-429B-8D6E-A3AEE008E29C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89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1ADF1-CA16-4DE1-8D9D-033EB25882D5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16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52331-BE03-47D8-BAD0-F6BC65B8D600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07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7B694-A21E-413D-8924-E0177E7DDEED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82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FA49D-4BB6-4723-AE15-752136DEE383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1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C2852-C21C-48FF-9C48-C01BA854C3FA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ABE7A-140D-4652-9E1D-56A5B2129398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81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B880-C0BB-44C1-8AC9-C51D04CF0B1C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7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9918-BC7F-40D9-B22C-9B0F7F46F277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69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52627-1FD7-48DC-86B7-26D5D43A9FB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8DB14-8A3B-429B-8D6E-A3AEE008E29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1ADF1-CA16-4DE1-8D9D-033EB25882D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52331-BE03-47D8-BAD0-F6BC65B8D60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7B694-A21E-413D-8924-E0177E7DDEE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FA49D-4BB6-4723-AE15-752136DEE38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ABE7A-140D-4652-9E1D-56A5B212939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10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411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ja-JP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ja-JP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5E2AF24-5323-4747-B67F-38D0FF57F09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2AF24-5323-4747-B67F-38D0FF57F093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93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012" y="360010"/>
            <a:ext cx="8187334" cy="190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5400" b="1" dirty="0"/>
              <a:t>Prosody </a:t>
            </a:r>
          </a:p>
          <a:p>
            <a:pPr>
              <a:lnSpc>
                <a:spcPct val="140000"/>
              </a:lnSpc>
            </a:pPr>
            <a:r>
              <a:rPr lang="en-US" sz="3400" b="1"/>
              <a:t>Lecture 17:  Midlevel Features</a:t>
            </a:r>
            <a:endParaRPr lang="en-US" sz="3400" b="1" dirty="0"/>
          </a:p>
        </p:txBody>
      </p:sp>
      <p:sp>
        <p:nvSpPr>
          <p:cNvPr id="3" name="Rectangle 2"/>
          <p:cNvSpPr/>
          <p:nvPr/>
        </p:nvSpPr>
        <p:spPr>
          <a:xfrm>
            <a:off x="561012" y="4402552"/>
            <a:ext cx="52952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Tutorial presented at ACL 2021  </a:t>
            </a:r>
          </a:p>
        </p:txBody>
      </p:sp>
      <p:sp>
        <p:nvSpPr>
          <p:cNvPr id="9" name="Rectangle 8"/>
          <p:cNvSpPr/>
          <p:nvPr/>
        </p:nvSpPr>
        <p:spPr>
          <a:xfrm>
            <a:off x="561012" y="2645193"/>
            <a:ext cx="5173560" cy="1114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/>
              <a:t>Nigel G. Ward</a:t>
            </a:r>
            <a:r>
              <a:rPr lang="en-US"/>
              <a:t>, University </a:t>
            </a:r>
            <a:r>
              <a:rPr lang="en-US" dirty="0"/>
              <a:t>of Texas at </a:t>
            </a:r>
            <a:r>
              <a:rPr lang="en-US"/>
              <a:t>El Paso</a:t>
            </a:r>
          </a:p>
          <a:p>
            <a:pPr>
              <a:lnSpc>
                <a:spcPct val="200000"/>
              </a:lnSpc>
            </a:pPr>
            <a:r>
              <a:rPr lang="en-US" b="1"/>
              <a:t>Gina-Anne Levow</a:t>
            </a:r>
            <a:r>
              <a:rPr lang="en-US"/>
              <a:t>, University of Washington  </a:t>
            </a:r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AF9EC5A-B427-4A2A-BBEA-96A203DE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10" y="2961189"/>
            <a:ext cx="2587765" cy="8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University of Texas at El Paso - UTEP">
            <a:extLst>
              <a:ext uri="{FF2B5EF4-FFF2-40B4-BE49-F238E27FC236}">
                <a16:creationId xmlns:a16="http://schemas.microsoft.com/office/drawing/2014/main" id="{3AFF0749-B2A5-44EB-A417-5B7910A29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45" y="2961189"/>
            <a:ext cx="1044731" cy="79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4776" t="26124" r="37015" b="39263"/>
          <a:stretch/>
        </p:blipFill>
        <p:spPr>
          <a:xfrm>
            <a:off x="638679" y="5105831"/>
            <a:ext cx="3493827" cy="7369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0B94A82-8661-A28F-897A-624E7D20A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bg2">
                <a:lumMod val="10000"/>
                <a:lumOff val="9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44" y="5066669"/>
            <a:ext cx="2202710" cy="77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00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F92C-3915-5258-8CFB-BDB0D5E4C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2331"/>
            <a:ext cx="8229600" cy="184958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/>
              <a:t>Input: pitch values,  log Hz, or percentiles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/>
              <a:t>Combination method: average</a:t>
            </a:r>
          </a:p>
          <a:p>
            <a:pPr>
              <a:spcBef>
                <a:spcPts val="1800"/>
              </a:spcBef>
            </a:pPr>
            <a:endParaRPr lang="en-US" sz="2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2143F9-64D9-C803-CD81-B8E114DD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4948"/>
          </a:xfrm>
        </p:spPr>
        <p:txBody>
          <a:bodyPr/>
          <a:lstStyle/>
          <a:p>
            <a:pPr algn="l"/>
            <a:r>
              <a:rPr lang="en-US"/>
              <a:t>Pitch Height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1CA548-A4C6-E3EB-0748-32E7A0FBEFC8}"/>
              </a:ext>
            </a:extLst>
          </p:cNvPr>
          <p:cNvGrpSpPr/>
          <p:nvPr/>
        </p:nvGrpSpPr>
        <p:grpSpPr>
          <a:xfrm>
            <a:off x="31688" y="3756089"/>
            <a:ext cx="9080624" cy="3101911"/>
            <a:chOff x="24026" y="3754162"/>
            <a:chExt cx="9080624" cy="31019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31DA350-4FC4-B5B5-763F-E9B098107DEC}"/>
                </a:ext>
              </a:extLst>
            </p:cNvPr>
            <p:cNvGrpSpPr/>
            <p:nvPr/>
          </p:nvGrpSpPr>
          <p:grpSpPr>
            <a:xfrm>
              <a:off x="24026" y="3754162"/>
              <a:ext cx="9080624" cy="3101911"/>
              <a:chOff x="24026" y="2096812"/>
              <a:chExt cx="9080624" cy="3101911"/>
            </a:xfrm>
          </p:grpSpPr>
          <p:pic>
            <p:nvPicPr>
              <p:cNvPr id="6" name="Content Placeholder 4">
                <a:extLst>
                  <a:ext uri="{FF2B5EF4-FFF2-40B4-BE49-F238E27FC236}">
                    <a16:creationId xmlns:a16="http://schemas.microsoft.com/office/drawing/2014/main" id="{35529632-B43C-B3F0-A9B0-49FE74410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3613" t="48426" r="19977" b="14693"/>
              <a:stretch/>
            </p:blipFill>
            <p:spPr bwMode="auto">
              <a:xfrm>
                <a:off x="24026" y="2096812"/>
                <a:ext cx="9080624" cy="31019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2BB1447-6B08-9B62-46C0-C8B802954AA3}"/>
                  </a:ext>
                </a:extLst>
              </p:cNvPr>
              <p:cNvCxnSpPr/>
              <p:nvPr/>
            </p:nvCxnSpPr>
            <p:spPr bwMode="auto">
              <a:xfrm>
                <a:off x="1787703" y="3205537"/>
                <a:ext cx="10275" cy="101313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519C7CB7-E547-16E8-966B-B711D25C5A07}"/>
                  </a:ext>
                </a:extLst>
              </p:cNvPr>
              <p:cNvCxnSpPr/>
              <p:nvPr/>
            </p:nvCxnSpPr>
            <p:spPr bwMode="auto">
              <a:xfrm>
                <a:off x="2762035" y="3495508"/>
                <a:ext cx="10275" cy="101313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AF8B222-8656-42D3-A90E-60267BDAACDC}"/>
                  </a:ext>
                </a:extLst>
              </p:cNvPr>
              <p:cNvCxnSpPr/>
              <p:nvPr/>
            </p:nvCxnSpPr>
            <p:spPr bwMode="auto">
              <a:xfrm>
                <a:off x="3972690" y="3604639"/>
                <a:ext cx="10275" cy="101313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5B7A4C5-825D-47FC-BA20-EFD5DED5C529}"/>
                  </a:ext>
                </a:extLst>
              </p:cNvPr>
              <p:cNvCxnSpPr/>
              <p:nvPr/>
            </p:nvCxnSpPr>
            <p:spPr bwMode="auto">
              <a:xfrm>
                <a:off x="5216726" y="3826070"/>
                <a:ext cx="10275" cy="101313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BA950D6-45B5-777F-5CD7-53D9FCC22EDF}"/>
                  </a:ext>
                </a:extLst>
              </p:cNvPr>
              <p:cNvCxnSpPr/>
              <p:nvPr/>
            </p:nvCxnSpPr>
            <p:spPr bwMode="auto">
              <a:xfrm>
                <a:off x="5952207" y="3877517"/>
                <a:ext cx="10275" cy="101313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5D5C050-8397-C167-FFF9-7BC2E52D9A7A}"/>
                  </a:ext>
                </a:extLst>
              </p:cNvPr>
              <p:cNvCxnSpPr/>
              <p:nvPr/>
            </p:nvCxnSpPr>
            <p:spPr bwMode="auto">
              <a:xfrm>
                <a:off x="6687688" y="3928964"/>
                <a:ext cx="10275" cy="101313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CF879C8-1784-DF87-FF58-8448E25AB3CC}"/>
                  </a:ext>
                </a:extLst>
              </p:cNvPr>
              <p:cNvCxnSpPr/>
              <p:nvPr/>
            </p:nvCxnSpPr>
            <p:spPr bwMode="auto">
              <a:xfrm>
                <a:off x="7498455" y="3877517"/>
                <a:ext cx="10275" cy="101313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06876D5-5B2A-B585-1A76-6527F8B928D8}"/>
                  </a:ext>
                </a:extLst>
              </p:cNvPr>
              <p:cNvCxnSpPr/>
              <p:nvPr/>
            </p:nvCxnSpPr>
            <p:spPr bwMode="auto">
              <a:xfrm>
                <a:off x="7804967" y="3928964"/>
                <a:ext cx="10275" cy="101313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546558A-D13A-70E4-AB48-50B225EAA955}"/>
                </a:ext>
              </a:extLst>
            </p:cNvPr>
            <p:cNvGrpSpPr/>
            <p:nvPr/>
          </p:nvGrpSpPr>
          <p:grpSpPr>
            <a:xfrm>
              <a:off x="457200" y="4922352"/>
              <a:ext cx="8647450" cy="1907337"/>
              <a:chOff x="457200" y="3276908"/>
              <a:chExt cx="8647450" cy="1907337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1B33D1-E114-402E-A070-5F4C5AC92D0F}"/>
                  </a:ext>
                </a:extLst>
              </p:cNvPr>
              <p:cNvSpPr txBox="1"/>
              <p:nvPr/>
            </p:nvSpPr>
            <p:spPr>
              <a:xfrm>
                <a:off x="457200" y="4508642"/>
                <a:ext cx="86474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2"/>
                    </a:solidFill>
                  </a:rPr>
                  <a:t>  talking      about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47EF64-F648-7113-EDA9-30754C611AF2}"/>
                  </a:ext>
                </a:extLst>
              </p:cNvPr>
              <p:cNvSpPr txBox="1"/>
              <p:nvPr/>
            </p:nvSpPr>
            <p:spPr>
              <a:xfrm>
                <a:off x="2915749" y="4784135"/>
                <a:ext cx="24829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2"/>
                    </a:solidFill>
                  </a:rPr>
                  <a:t>learning     styles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40EAA8-471A-F250-58D8-37D83E55B09F}"/>
                  </a:ext>
                </a:extLst>
              </p:cNvPr>
              <p:cNvSpPr txBox="1"/>
              <p:nvPr/>
            </p:nvSpPr>
            <p:spPr>
              <a:xfrm>
                <a:off x="5493215" y="3276908"/>
                <a:ext cx="31935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2"/>
                    </a:solidFill>
                  </a:rPr>
                  <a:t>is      not    going  to  help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72A53DE-5537-9AF2-9600-F9F72B09E18A}"/>
                </a:ext>
              </a:extLst>
            </p:cNvPr>
            <p:cNvGrpSpPr/>
            <p:nvPr/>
          </p:nvGrpSpPr>
          <p:grpSpPr>
            <a:xfrm>
              <a:off x="636998" y="4832064"/>
              <a:ext cx="7997024" cy="1550559"/>
              <a:chOff x="636998" y="3174714"/>
              <a:chExt cx="7997024" cy="1550559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2077B7E-CA95-BC5B-B904-3BD32480B698}"/>
                  </a:ext>
                </a:extLst>
              </p:cNvPr>
              <p:cNvCxnSpPr/>
              <p:nvPr/>
            </p:nvCxnSpPr>
            <p:spPr bwMode="auto">
              <a:xfrm>
                <a:off x="636998" y="3174714"/>
                <a:ext cx="1037690" cy="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95E57D3-60CE-F765-B32A-0C42C16A00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832635" y="4112714"/>
                <a:ext cx="855701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36B4C75-EAD8-5345-1542-5A7FB0E62024}"/>
                  </a:ext>
                </a:extLst>
              </p:cNvPr>
              <p:cNvCxnSpPr/>
              <p:nvPr/>
            </p:nvCxnSpPr>
            <p:spPr bwMode="auto">
              <a:xfrm>
                <a:off x="2898169" y="4056639"/>
                <a:ext cx="1037690" cy="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45B5162-0392-A2C3-BDFB-B92A59B1EC1C}"/>
                  </a:ext>
                </a:extLst>
              </p:cNvPr>
              <p:cNvCxnSpPr/>
              <p:nvPr/>
            </p:nvCxnSpPr>
            <p:spPr bwMode="auto">
              <a:xfrm>
                <a:off x="4098594" y="4581324"/>
                <a:ext cx="1037690" cy="1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1F2BC6E-41D0-0617-C340-C1432A1F2C6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245289" y="4725273"/>
                <a:ext cx="685020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EC9F354-7C1C-826A-2C34-71F6C45889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962482" y="4146036"/>
                <a:ext cx="602910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47734CD-4E2C-821C-E6EC-1228D18DF6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716251" y="4180911"/>
                <a:ext cx="726965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DAB6CA8-6F17-9EEC-4076-2BA2A60D07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27018" y="4617772"/>
                <a:ext cx="277949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AEC96A1-D656-0E60-29C7-6963FF37A96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33530" y="4708696"/>
                <a:ext cx="800492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4" name="Group 33"/>
          <p:cNvGrpSpPr/>
          <p:nvPr/>
        </p:nvGrpSpPr>
        <p:grpSpPr>
          <a:xfrm>
            <a:off x="594855" y="4593652"/>
            <a:ext cx="6372870" cy="1702609"/>
            <a:chOff x="594855" y="4593652"/>
            <a:chExt cx="6372870" cy="1702609"/>
          </a:xfrm>
        </p:grpSpPr>
        <p:sp>
          <p:nvSpPr>
            <p:cNvPr id="30" name="Oval 29"/>
            <p:cNvSpPr/>
            <p:nvPr/>
          </p:nvSpPr>
          <p:spPr bwMode="auto">
            <a:xfrm>
              <a:off x="594855" y="4593652"/>
              <a:ext cx="598103" cy="561133"/>
            </a:xfrm>
            <a:prstGeom prst="ellipse">
              <a:avLst/>
            </a:prstGeom>
            <a:noFill/>
            <a:ln w="76200" cap="flat" cmpd="sng" algn="ctr">
              <a:solidFill>
                <a:schemeClr val="bg2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1954406" y="5606786"/>
              <a:ext cx="598103" cy="561133"/>
            </a:xfrm>
            <a:prstGeom prst="ellipse">
              <a:avLst/>
            </a:prstGeom>
            <a:noFill/>
            <a:ln w="76200" cap="flat" cmpd="sng" algn="ctr">
              <a:solidFill>
                <a:schemeClr val="bg2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2534332" y="5735128"/>
              <a:ext cx="598103" cy="561133"/>
            </a:xfrm>
            <a:prstGeom prst="ellipse">
              <a:avLst/>
            </a:prstGeom>
            <a:noFill/>
            <a:ln w="76200" cap="flat" cmpd="sng" algn="ctr">
              <a:solidFill>
                <a:schemeClr val="bg2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6369622" y="5588241"/>
              <a:ext cx="598103" cy="561133"/>
            </a:xfrm>
            <a:prstGeom prst="ellipse">
              <a:avLst/>
            </a:prstGeom>
            <a:noFill/>
            <a:ln w="76200" cap="flat" cmpd="sng" algn="ctr">
              <a:solidFill>
                <a:schemeClr val="bg2">
                  <a:lumMod val="90000"/>
                  <a:lumOff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23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F92C-3915-5258-8CFB-BDB0D5E4C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2331"/>
            <a:ext cx="8229600" cy="184958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Input: pitch values,  log Hz, or </a:t>
            </a:r>
            <a:r>
              <a:rPr lang="en-US" sz="2400" dirty="0">
                <a:solidFill>
                  <a:srgbClr val="FFFF00"/>
                </a:solidFill>
              </a:rPr>
              <a:t>percentiles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Combination method: average</a:t>
            </a:r>
          </a:p>
          <a:p>
            <a:pPr>
              <a:spcBef>
                <a:spcPts val="1800"/>
              </a:spcBef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2143F9-64D9-C803-CD81-B8E114DD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4948"/>
          </a:xfrm>
        </p:spPr>
        <p:txBody>
          <a:bodyPr/>
          <a:lstStyle/>
          <a:p>
            <a:pPr algn="l"/>
            <a:r>
              <a:rPr lang="en-US"/>
              <a:t>Pitch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664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F92C-3915-5258-8CFB-BDB0D5E4C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2331"/>
            <a:ext cx="8229600" cy="4495800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Input: pitch values,  log Hz, or </a:t>
            </a:r>
            <a:r>
              <a:rPr lang="en-US" sz="2400" dirty="0">
                <a:solidFill>
                  <a:srgbClr val="FFFF00"/>
                </a:solidFill>
              </a:rPr>
              <a:t>percentiles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Combination method: average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solidFill>
                  <a:srgbClr val="FFFF00"/>
                </a:solidFill>
              </a:rPr>
              <a:t>Dealing with </a:t>
            </a:r>
            <a:r>
              <a:rPr lang="en-US" sz="2400" dirty="0" err="1">
                <a:solidFill>
                  <a:srgbClr val="FFFF00"/>
                </a:solidFill>
              </a:rPr>
              <a:t>microprosody</a:t>
            </a:r>
            <a:r>
              <a:rPr lang="en-US" sz="2400" dirty="0">
                <a:solidFill>
                  <a:srgbClr val="FFFF00"/>
                </a:solidFill>
              </a:rPr>
              <a:t>  - use wider windows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solidFill>
                  <a:srgbClr val="FFFF00"/>
                </a:solidFill>
              </a:rPr>
              <a:t>	  		            - weight by periodicity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solidFill>
                  <a:srgbClr val="FFFF00"/>
                </a:solidFill>
              </a:rPr>
              <a:t>Dealing with outliers  - model to exclude them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solidFill>
                  <a:srgbClr val="FFFF00"/>
                </a:solidFill>
              </a:rPr>
              <a:t>		             - represent as percentiles</a:t>
            </a:r>
          </a:p>
          <a:p>
            <a:pPr>
              <a:spcBef>
                <a:spcPts val="1800"/>
              </a:spcBef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2143F9-64D9-C803-CD81-B8E114DD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4948"/>
          </a:xfrm>
        </p:spPr>
        <p:txBody>
          <a:bodyPr/>
          <a:lstStyle/>
          <a:p>
            <a:pPr algn="l"/>
            <a:r>
              <a:rPr lang="en-US"/>
              <a:t>Pitch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935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F92C-3915-5258-8CFB-BDB0D5E4C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2330"/>
            <a:ext cx="8229600" cy="5377069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  <a:p>
            <a:pPr marL="0" indent="0">
              <a:spcBef>
                <a:spcPts val="1800"/>
              </a:spcBef>
              <a:buNone/>
            </a:pPr>
            <a:endParaRPr lang="en-US" sz="2800" dirty="0"/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  <a:p>
            <a:pPr marL="0" indent="0">
              <a:spcBef>
                <a:spcPts val="600"/>
              </a:spcBef>
              <a:buNone/>
            </a:pPr>
            <a:endParaRPr lang="en-US" sz="400" dirty="0"/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Alternative: compute evidence of narrow/not-narrow pitch</a:t>
            </a:r>
          </a:p>
          <a:p>
            <a:pPr>
              <a:spcBef>
                <a:spcPts val="1800"/>
              </a:spcBef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2143F9-64D9-C803-CD81-B8E114DD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4948"/>
          </a:xfrm>
        </p:spPr>
        <p:txBody>
          <a:bodyPr/>
          <a:lstStyle/>
          <a:p>
            <a:pPr algn="l"/>
            <a:r>
              <a:rPr lang="en-US"/>
              <a:t>Pitch Range</a:t>
            </a:r>
            <a:endParaRPr lang="en-US" dirty="0"/>
          </a:p>
        </p:txBody>
      </p:sp>
      <p:pic>
        <p:nvPicPr>
          <p:cNvPr id="7" name="learning-styles">
            <a:hlinkClick r:id="" action="ppaction://media"/>
            <a:extLst>
              <a:ext uri="{FF2B5EF4-FFF2-40B4-BE49-F238E27FC236}">
                <a16:creationId xmlns:a16="http://schemas.microsoft.com/office/drawing/2014/main" id="{AA5505A5-6087-9489-2767-8C861E2033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4" end="28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7635F9-684B-92D5-B23A-1850BF1B5E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858" t="52305" r="46667" b="13644"/>
          <a:stretch/>
        </p:blipFill>
        <p:spPr>
          <a:xfrm>
            <a:off x="2748180" y="1930400"/>
            <a:ext cx="5216978" cy="2562981"/>
          </a:xfrm>
          <a:prstGeom prst="rect">
            <a:avLst/>
          </a:prstGeom>
        </p:spPr>
      </p:pic>
      <p:pic>
        <p:nvPicPr>
          <p:cNvPr id="15" name="learning-styles">
            <a:hlinkClick r:id="" action="ppaction://media"/>
            <a:extLst>
              <a:ext uri="{FF2B5EF4-FFF2-40B4-BE49-F238E27FC236}">
                <a16:creationId xmlns:a16="http://schemas.microsoft.com/office/drawing/2014/main" id="{869FCDF5-1A22-2740-5E1D-52382CD976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9" end="27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0540" y="3048075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20E2F2-E87C-AE02-86E4-08BA8393631C}"/>
              </a:ext>
            </a:extLst>
          </p:cNvPr>
          <p:cNvSpPr/>
          <p:nvPr/>
        </p:nvSpPr>
        <p:spPr bwMode="auto">
          <a:xfrm>
            <a:off x="2748180" y="4407613"/>
            <a:ext cx="5216978" cy="48288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0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pitchFamily="50" charset="-128"/>
              </a:rPr>
              <a:t>          talking      |     about     |         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B53730-090E-808E-E086-7DD236059458}"/>
              </a:ext>
            </a:extLst>
          </p:cNvPr>
          <p:cNvSpPr/>
          <p:nvPr/>
        </p:nvSpPr>
        <p:spPr bwMode="auto">
          <a:xfrm>
            <a:off x="2841453" y="2239766"/>
            <a:ext cx="1823013" cy="1417909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075A52-3E0E-0FA9-447A-F8FEC5F713BE}"/>
              </a:ext>
            </a:extLst>
          </p:cNvPr>
          <p:cNvSpPr/>
          <p:nvPr/>
        </p:nvSpPr>
        <p:spPr bwMode="auto">
          <a:xfrm>
            <a:off x="4668532" y="2603377"/>
            <a:ext cx="1408632" cy="1597150"/>
          </a:xfrm>
          <a:prstGeom prst="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0ACEFD-F639-8A7C-5041-70241EF87ED1}"/>
              </a:ext>
            </a:extLst>
          </p:cNvPr>
          <p:cNvSpPr txBox="1"/>
          <p:nvPr/>
        </p:nvSpPr>
        <p:spPr>
          <a:xfrm>
            <a:off x="462179" y="1370765"/>
            <a:ext cx="82246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/>
              <a:t>Combination methods:  max – min, standard deviation </a:t>
            </a:r>
          </a:p>
        </p:txBody>
      </p:sp>
      <p:pic>
        <p:nvPicPr>
          <p:cNvPr id="11" name="learning-styles">
            <a:hlinkClick r:id="" action="ppaction://media"/>
            <a:extLst>
              <a:ext uri="{FF2B5EF4-FFF2-40B4-BE49-F238E27FC236}">
                <a16:creationId xmlns:a16="http://schemas.microsoft.com/office/drawing/2014/main" id="{869FCDF5-1A22-2740-5E1D-52382CD976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9" end="27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4891" y="3856457"/>
            <a:ext cx="609600" cy="6096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5034171" y="3837953"/>
            <a:ext cx="598103" cy="561133"/>
          </a:xfrm>
          <a:prstGeom prst="ellipse">
            <a:avLst/>
          </a:prstGeom>
          <a:noFill/>
          <a:ln w="76200" cap="flat" cmpd="sng" algn="ctr">
            <a:solidFill>
              <a:schemeClr val="bg2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91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8E6D6-D3FF-9293-DCAB-C33CC3322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402418"/>
            <a:ext cx="8229600" cy="130780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Moral:  General </a:t>
            </a:r>
            <a:r>
              <a:rPr lang="en-US" sz="2400" dirty="0" err="1"/>
              <a:t>functionals</a:t>
            </a:r>
            <a:r>
              <a:rPr lang="en-US" sz="2400" dirty="0"/>
              <a:t>, may not be reliable for real pitch tracks.  </a:t>
            </a:r>
          </a:p>
          <a:p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3F1170-DD97-A815-31CD-D7155F240419}"/>
              </a:ext>
            </a:extLst>
          </p:cNvPr>
          <p:cNvSpPr txBox="1">
            <a:spLocks/>
          </p:cNvSpPr>
          <p:nvPr/>
        </p:nvSpPr>
        <p:spPr bwMode="auto">
          <a:xfrm>
            <a:off x="457200" y="228600"/>
            <a:ext cx="8229600" cy="286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9pPr>
          </a:lstStyle>
          <a:p>
            <a:pPr algn="l"/>
            <a:r>
              <a:rPr lang="en-US" kern="0" dirty="0"/>
              <a:t>Pitch Height</a:t>
            </a:r>
          </a:p>
          <a:p>
            <a:pPr algn="l"/>
            <a:r>
              <a:rPr lang="en-US" kern="0" dirty="0"/>
              <a:t>Pitch Range</a:t>
            </a:r>
          </a:p>
          <a:p>
            <a:pPr algn="l"/>
            <a:r>
              <a:rPr lang="en-US" kern="0" dirty="0"/>
              <a:t>Pitch Slope</a:t>
            </a:r>
          </a:p>
          <a:p>
            <a:pPr algn="l"/>
            <a:r>
              <a:rPr lang="en-US" kern="0" dirty="0"/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3172088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9F3C-A217-42B3-ABDA-F10E058F5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052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1000s of 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31F1B-599B-44C7-ABC1-509EE9D8963D}"/>
              </a:ext>
            </a:extLst>
          </p:cNvPr>
          <p:cNvSpPr txBox="1"/>
          <p:nvPr/>
        </p:nvSpPr>
        <p:spPr>
          <a:xfrm>
            <a:off x="992944" y="2217909"/>
            <a:ext cx="2836415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Frame-level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Pitch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Intensity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Harmonicity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Jitter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Spectral tilt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Cepstral coefficients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Formants</a:t>
            </a:r>
          </a:p>
          <a:p>
            <a:pPr>
              <a:spcAft>
                <a:spcPts val="600"/>
              </a:spcAft>
            </a:pPr>
            <a:r>
              <a:rPr lang="en-US" dirty="0"/>
              <a:t>     …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7C038A69-9F1C-4E08-8E1B-66212457AB4A}"/>
              </a:ext>
            </a:extLst>
          </p:cNvPr>
          <p:cNvSpPr/>
          <p:nvPr/>
        </p:nvSpPr>
        <p:spPr bwMode="auto">
          <a:xfrm flipV="1">
            <a:off x="451172" y="2110922"/>
            <a:ext cx="496346" cy="74794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A0C55-56D0-4CD0-84BC-6A697333C1A2}"/>
              </a:ext>
            </a:extLst>
          </p:cNvPr>
          <p:cNvSpPr txBox="1"/>
          <p:nvPr/>
        </p:nvSpPr>
        <p:spPr>
          <a:xfrm>
            <a:off x="2385025" y="5584020"/>
            <a:ext cx="472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plus Smoothing, Normalizing, Pooling …</a:t>
            </a: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443C0566-F214-436C-8A0A-23947F0C6B74}"/>
              </a:ext>
            </a:extLst>
          </p:cNvPr>
          <p:cNvSpPr/>
          <p:nvPr/>
        </p:nvSpPr>
        <p:spPr bwMode="auto">
          <a:xfrm rot="16200000" flipV="1">
            <a:off x="7868846" y="2186738"/>
            <a:ext cx="752382" cy="53498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09800F-CEE7-4E14-8D51-EC2B1758FD1D}"/>
              </a:ext>
            </a:extLst>
          </p:cNvPr>
          <p:cNvSpPr txBox="1"/>
          <p:nvPr/>
        </p:nvSpPr>
        <p:spPr>
          <a:xfrm>
            <a:off x="7644734" y="1604843"/>
            <a:ext cx="1735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Features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83BACF-F7C8-4AE6-B414-E33A18F01216}"/>
              </a:ext>
            </a:extLst>
          </p:cNvPr>
          <p:cNvSpPr/>
          <p:nvPr/>
        </p:nvSpPr>
        <p:spPr>
          <a:xfrm>
            <a:off x="457200" y="6336268"/>
            <a:ext cx="60155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/>
              <a:t>Schuller</a:t>
            </a:r>
            <a:r>
              <a:rPr lang="en-GB" sz="1050" dirty="0"/>
              <a:t>, B.W. and </a:t>
            </a:r>
            <a:r>
              <a:rPr lang="en-GB" sz="1050" dirty="0" err="1"/>
              <a:t>Batliner</a:t>
            </a:r>
            <a:r>
              <a:rPr lang="en-GB" sz="1050" dirty="0"/>
              <a:t> A., 2013 </a:t>
            </a:r>
            <a:r>
              <a:rPr lang="en-GB" sz="1050" i="1" dirty="0"/>
              <a:t>Computational Paralinguistics: Emotion, Affect and Personality in Speech and Language Processing </a:t>
            </a:r>
            <a:r>
              <a:rPr lang="en-GB" sz="1050" dirty="0"/>
              <a:t>Wiley Online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99D8C3-8770-4C3F-99AA-422BBE72C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133" t="17606" r="52075" b="52905"/>
          <a:stretch/>
        </p:blipFill>
        <p:spPr>
          <a:xfrm>
            <a:off x="127084" y="1278996"/>
            <a:ext cx="956569" cy="8461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66882" y="2606306"/>
            <a:ext cx="2571933" cy="2492990"/>
            <a:chOff x="2766882" y="2606306"/>
            <a:chExt cx="2571933" cy="2492990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46407C53-7D27-487F-8457-352D73098936}"/>
                </a:ext>
              </a:extLst>
            </p:cNvPr>
            <p:cNvSpPr/>
            <p:nvPr/>
          </p:nvSpPr>
          <p:spPr bwMode="auto">
            <a:xfrm>
              <a:off x="2766882" y="2631436"/>
              <a:ext cx="747367" cy="276509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608854" y="2606306"/>
              <a:ext cx="1729961" cy="24929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/>
                <a:t>Timespans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Syllable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Word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Phrase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First half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Last 100 </a:t>
              </a:r>
              <a:r>
                <a:rPr lang="en-US" dirty="0" err="1"/>
                <a:t>ms</a:t>
              </a:r>
              <a:endParaRPr lang="en-US" dirty="0"/>
            </a:p>
            <a:p>
              <a:pPr>
                <a:spcAft>
                  <a:spcPts val="600"/>
                </a:spcAft>
              </a:pPr>
              <a:r>
                <a:rPr lang="en-US" b="1" dirty="0"/>
                <a:t>     . . 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31654" y="2562761"/>
            <a:ext cx="3678545" cy="3908762"/>
            <a:chOff x="5031654" y="2562761"/>
            <a:chExt cx="3678545" cy="39087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15524E-D404-4873-8EE8-8C3A1BA83ED8}"/>
                </a:ext>
              </a:extLst>
            </p:cNvPr>
            <p:cNvSpPr txBox="1"/>
            <p:nvPr/>
          </p:nvSpPr>
          <p:spPr>
            <a:xfrm>
              <a:off x="5873784" y="2562761"/>
              <a:ext cx="2836415" cy="390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 err="1"/>
                <a:t>Functionals</a:t>
              </a:r>
              <a:r>
                <a:rPr lang="en-US" dirty="0"/>
                <a:t> 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Max, min, range, mean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Percentiles, quartiles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Standard deviation 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Peak counts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Peak locations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Regression coefficients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Durations . . .</a:t>
              </a:r>
            </a:p>
            <a:p>
              <a:pPr>
                <a:spcAft>
                  <a:spcPts val="600"/>
                </a:spcAft>
              </a:pPr>
              <a:r>
                <a:rPr lang="en-US" dirty="0"/>
                <a:t>     </a:t>
              </a:r>
            </a:p>
            <a:p>
              <a:pPr>
                <a:spcAft>
                  <a:spcPts val="600"/>
                </a:spcAft>
              </a:pPr>
              <a:endParaRPr lang="en-US" dirty="0"/>
            </a:p>
            <a:p>
              <a:pPr>
                <a:spcAft>
                  <a:spcPts val="600"/>
                </a:spcAft>
              </a:pPr>
              <a:endParaRPr lang="en-US" dirty="0"/>
            </a:p>
          </p:txBody>
        </p:sp>
        <p:sp>
          <p:nvSpPr>
            <p:cNvPr id="17" name="Arrow: Right 7">
              <a:extLst>
                <a:ext uri="{FF2B5EF4-FFF2-40B4-BE49-F238E27FC236}">
                  <a16:creationId xmlns:a16="http://schemas.microsoft.com/office/drawing/2014/main" id="{46407C53-7D27-487F-8457-352D73098936}"/>
                </a:ext>
              </a:extLst>
            </p:cNvPr>
            <p:cNvSpPr/>
            <p:nvPr/>
          </p:nvSpPr>
          <p:spPr bwMode="auto">
            <a:xfrm>
              <a:off x="5031654" y="2649660"/>
              <a:ext cx="747367" cy="276509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45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50373-C9D9-4719-8819-0FA5E5817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6" y="125730"/>
            <a:ext cx="8410889" cy="1143000"/>
          </a:xfrm>
        </p:spPr>
        <p:txBody>
          <a:bodyPr/>
          <a:lstStyle/>
          <a:p>
            <a:pPr algn="l"/>
            <a:r>
              <a:rPr lang="en-US"/>
              <a:t>Feature Toolkits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0A1BC-EFD2-40A2-99F9-8D2B48345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6" y="1514951"/>
            <a:ext cx="6487004" cy="3420547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/>
              <a:t>Toolsets aiming to support many uses</a:t>
            </a:r>
          </a:p>
          <a:p>
            <a:pPr>
              <a:spcBef>
                <a:spcPts val="1800"/>
              </a:spcBef>
            </a:pPr>
            <a:r>
              <a:rPr lang="en-US" sz="2400" kern="0"/>
              <a:t>Praat </a:t>
            </a:r>
          </a:p>
          <a:p>
            <a:pPr>
              <a:spcBef>
                <a:spcPts val="1800"/>
              </a:spcBef>
            </a:pPr>
            <a:r>
              <a:rPr lang="en-US" sz="2400"/>
              <a:t>OpenSmile</a:t>
            </a:r>
          </a:p>
          <a:p>
            <a:pPr>
              <a:spcBef>
                <a:spcPts val="1800"/>
              </a:spcBef>
            </a:pPr>
            <a:r>
              <a:rPr lang="en-US" sz="2400" kern="0"/>
              <a:t>Midlevel</a:t>
            </a:r>
          </a:p>
          <a:p>
            <a:pPr>
              <a:spcBef>
                <a:spcPts val="1800"/>
              </a:spcBef>
            </a:pPr>
            <a:r>
              <a:rPr lang="en-US" sz="2400"/>
              <a:t>CoVarep</a:t>
            </a:r>
          </a:p>
          <a:p>
            <a:pPr>
              <a:spcBef>
                <a:spcPts val="1800"/>
              </a:spcBef>
            </a:pPr>
            <a:r>
              <a:rPr lang="en-US" sz="2400"/>
              <a:t>Surfboard </a:t>
            </a:r>
            <a:endParaRPr lang="en-US" sz="2400" kern="0"/>
          </a:p>
          <a:p>
            <a:pPr marL="0" indent="0">
              <a:spcBef>
                <a:spcPts val="1800"/>
              </a:spcBef>
              <a:buNone/>
            </a:pPr>
            <a:endParaRPr lang="en-US" sz="2400" kern="0"/>
          </a:p>
          <a:p>
            <a:pPr marL="0" indent="0">
              <a:spcBef>
                <a:spcPts val="1800"/>
              </a:spcBef>
              <a:buNone/>
            </a:pPr>
            <a:r>
              <a:rPr lang="en-US" sz="2400" kern="0"/>
              <a:t> </a:t>
            </a:r>
          </a:p>
          <a:p>
            <a:pPr marL="0" indent="0">
              <a:spcBef>
                <a:spcPts val="1800"/>
              </a:spcBef>
              <a:buFontTx/>
              <a:buNone/>
            </a:pPr>
            <a:endParaRPr lang="en-US" sz="2400" kern="0"/>
          </a:p>
          <a:p>
            <a:pPr marL="0" indent="0">
              <a:spcBef>
                <a:spcPts val="1800"/>
              </a:spcBef>
              <a:buNone/>
            </a:pPr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BFA4B-0B2D-44EA-BA4F-1AFE34917E99}"/>
              </a:ext>
            </a:extLst>
          </p:cNvPr>
          <p:cNvSpPr txBox="1"/>
          <p:nvPr/>
        </p:nvSpPr>
        <p:spPr>
          <a:xfrm>
            <a:off x="928910" y="6170916"/>
            <a:ext cx="75016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>
                <a:effectLst/>
                <a:latin typeface="Arial" panose="020B0604020202020204" pitchFamily="34" charset="0"/>
              </a:rPr>
              <a:t>Degottex, G., </a:t>
            </a:r>
            <a:r>
              <a:rPr lang="en-US" sz="1000" b="0" i="1">
                <a:effectLst/>
                <a:latin typeface="Arial" panose="020B0604020202020204" pitchFamily="34" charset="0"/>
              </a:rPr>
              <a:t>et al, </a:t>
            </a:r>
            <a:r>
              <a:rPr lang="en-US" sz="1000" b="0" i="0">
                <a:effectLst/>
                <a:latin typeface="Arial" panose="020B0604020202020204" pitchFamily="34" charset="0"/>
              </a:rPr>
              <a:t>COVAREP</a:t>
            </a:r>
            <a:r>
              <a:rPr lang="en-US" sz="1000">
                <a:latin typeface="Arial" panose="020B0604020202020204" pitchFamily="34" charset="0"/>
              </a:rPr>
              <a:t>: </a:t>
            </a:r>
            <a:r>
              <a:rPr lang="en-US" sz="1000" b="0" i="0">
                <a:effectLst/>
                <a:latin typeface="Arial" panose="020B0604020202020204" pitchFamily="34" charset="0"/>
              </a:rPr>
              <a:t>A </a:t>
            </a:r>
            <a:r>
              <a:rPr lang="en-US" sz="1000">
                <a:latin typeface="Arial" panose="020B0604020202020204" pitchFamily="34" charset="0"/>
              </a:rPr>
              <a:t>C</a:t>
            </a:r>
            <a:r>
              <a:rPr lang="en-US" sz="1000" b="0" i="0">
                <a:effectLst/>
                <a:latin typeface="Arial" panose="020B0604020202020204" pitchFamily="34" charset="0"/>
              </a:rPr>
              <a:t>ollaborative </a:t>
            </a:r>
            <a:r>
              <a:rPr lang="en-US" sz="1000">
                <a:latin typeface="Arial" panose="020B0604020202020204" pitchFamily="34" charset="0"/>
              </a:rPr>
              <a:t>V</a:t>
            </a:r>
            <a:r>
              <a:rPr lang="en-US" sz="1000" b="0" i="0">
                <a:effectLst/>
                <a:latin typeface="Arial" panose="020B0604020202020204" pitchFamily="34" charset="0"/>
              </a:rPr>
              <a:t>oice </a:t>
            </a:r>
            <a:r>
              <a:rPr lang="en-US" sz="1000">
                <a:latin typeface="Arial" panose="020B0604020202020204" pitchFamily="34" charset="0"/>
              </a:rPr>
              <a:t>A</a:t>
            </a:r>
            <a:r>
              <a:rPr lang="en-US" sz="1000" b="0" i="0">
                <a:effectLst/>
                <a:latin typeface="Arial" panose="020B0604020202020204" pitchFamily="34" charset="0"/>
              </a:rPr>
              <a:t>nalysis </a:t>
            </a:r>
            <a:r>
              <a:rPr lang="en-US" sz="1000" u="sng">
                <a:latin typeface="Arial" panose="020B0604020202020204" pitchFamily="34" charset="0"/>
              </a:rPr>
              <a:t>R</a:t>
            </a:r>
            <a:r>
              <a:rPr lang="en-US" sz="1000" b="0" i="0" u="sng">
                <a:effectLst/>
                <a:latin typeface="Arial" panose="020B0604020202020204" pitchFamily="34" charset="0"/>
              </a:rPr>
              <a:t>epository</a:t>
            </a:r>
            <a:r>
              <a:rPr lang="en-US" sz="1000" b="0" i="0">
                <a:effectLst/>
                <a:latin typeface="Arial" panose="020B0604020202020204" pitchFamily="34" charset="0"/>
              </a:rPr>
              <a:t> for Speech </a:t>
            </a:r>
            <a:r>
              <a:rPr lang="en-US" sz="1000">
                <a:latin typeface="Arial" panose="020B0604020202020204" pitchFamily="34" charset="0"/>
              </a:rPr>
              <a:t>T</a:t>
            </a:r>
            <a:r>
              <a:rPr lang="en-US" sz="1000" b="0" i="0">
                <a:effectLst/>
                <a:latin typeface="Arial" panose="020B0604020202020204" pitchFamily="34" charset="0"/>
              </a:rPr>
              <a:t>echnologies. ICASSP 2014.</a:t>
            </a:r>
            <a:endParaRPr lang="en-US" sz="1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A7C37-2EB8-4551-AB84-2053450A1BB4}"/>
              </a:ext>
            </a:extLst>
          </p:cNvPr>
          <p:cNvSpPr txBox="1"/>
          <p:nvPr/>
        </p:nvSpPr>
        <p:spPr>
          <a:xfrm>
            <a:off x="928910" y="6417137"/>
            <a:ext cx="68593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>
                <a:effectLst/>
                <a:latin typeface="Arial" panose="020B0604020202020204" pitchFamily="34" charset="0"/>
              </a:rPr>
              <a:t>Lenain, R., </a:t>
            </a:r>
            <a:r>
              <a:rPr lang="en-US" sz="1000" b="0" i="1">
                <a:effectLst/>
                <a:latin typeface="Arial" panose="020B0604020202020204" pitchFamily="34" charset="0"/>
              </a:rPr>
              <a:t>et al. </a:t>
            </a:r>
            <a:r>
              <a:rPr lang="en-US" sz="1000" b="0" i="0">
                <a:effectLst/>
                <a:latin typeface="Arial" panose="020B0604020202020204" pitchFamily="34" charset="0"/>
              </a:rPr>
              <a:t> Surfboard: Audio Feature Extraction for Modern </a:t>
            </a:r>
            <a:r>
              <a:rPr lang="en-US" sz="1000" b="0" i="0" u="sng">
                <a:effectLst/>
                <a:latin typeface="Arial" panose="020B0604020202020204" pitchFamily="34" charset="0"/>
              </a:rPr>
              <a:t>Machine Learning</a:t>
            </a:r>
            <a:r>
              <a:rPr lang="en-US" sz="1000" b="0" i="0">
                <a:effectLst/>
                <a:latin typeface="Arial" panose="020B0604020202020204" pitchFamily="34" charset="0"/>
              </a:rPr>
              <a:t>. </a:t>
            </a:r>
            <a:r>
              <a:rPr lang="en-US" sz="1000" b="0" i="1">
                <a:effectLst/>
                <a:latin typeface="Arial" panose="020B0604020202020204" pitchFamily="34" charset="0"/>
              </a:rPr>
              <a:t>Interspeech 2020.</a:t>
            </a:r>
          </a:p>
        </p:txBody>
      </p:sp>
    </p:spTree>
    <p:extLst>
      <p:ext uri="{BB962C8B-B14F-4D97-AF65-F5344CB8AC3E}">
        <p14:creationId xmlns:p14="http://schemas.microsoft.com/office/powerpoint/2010/main" val="2543030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334564"/>
              </p:ext>
            </p:extLst>
          </p:nvPr>
        </p:nvGraphicFramePr>
        <p:xfrm>
          <a:off x="203200" y="1684792"/>
          <a:ext cx="87376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8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4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30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63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Praat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OpenSmile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Midlevel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Covarep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Surfboard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633">
                <a:tc>
                  <a:txBody>
                    <a:bodyPr/>
                    <a:lstStyle/>
                    <a:p>
                      <a:r>
                        <a:rPr lang="en-US" sz="2000" dirty="0"/>
                        <a:t>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perceptual</a:t>
                      </a:r>
                    </a:p>
                    <a:p>
                      <a:r>
                        <a:rPr lang="en-US" sz="2000" dirty="0"/>
                        <a:t>relevance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open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C++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C++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Matlab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Matlab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configurable or</a:t>
                      </a:r>
                    </a:p>
                    <a:p>
                      <a:r>
                        <a:rPr lang="en-US" sz="2000" dirty="0"/>
                        <a:t>scriptable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806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 GUI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Incremental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Robust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77152" y="5177452"/>
            <a:ext cx="116570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Language</a:t>
            </a:r>
          </a:p>
          <a:p>
            <a:r>
              <a:rPr lang="en-US" sz="1600" dirty="0"/>
              <a:t>  modeling</a:t>
            </a:r>
          </a:p>
          <a:p>
            <a:r>
              <a:rPr lang="en-US" sz="1600" dirty="0"/>
              <a:t>Sentiment</a:t>
            </a:r>
          </a:p>
          <a:p>
            <a:r>
              <a:rPr lang="en-US" sz="1600" dirty="0"/>
              <a:t>Stance</a:t>
            </a:r>
          </a:p>
          <a:p>
            <a:r>
              <a:rPr lang="en-US" sz="1600" dirty="0"/>
              <a:t>Pattern </a:t>
            </a:r>
          </a:p>
          <a:p>
            <a:r>
              <a:rPr lang="en-US" sz="1600" dirty="0"/>
              <a:t>  discovery</a:t>
            </a:r>
          </a:p>
          <a:p>
            <a:r>
              <a:rPr lang="en-US" sz="1600" b="1" dirty="0"/>
              <a:t>…</a:t>
            </a:r>
          </a:p>
          <a:p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388544" y="5177452"/>
            <a:ext cx="14606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Emotions</a:t>
            </a:r>
          </a:p>
          <a:p>
            <a:r>
              <a:rPr lang="en-US" sz="1600" dirty="0"/>
              <a:t>Personality</a:t>
            </a:r>
          </a:p>
          <a:p>
            <a:r>
              <a:rPr lang="en-US" sz="1600" dirty="0"/>
              <a:t>Depression</a:t>
            </a:r>
          </a:p>
          <a:p>
            <a:r>
              <a:rPr lang="en-US" sz="1600" dirty="0"/>
              <a:t>Fatigue</a:t>
            </a:r>
          </a:p>
          <a:p>
            <a:r>
              <a:rPr lang="en-US" sz="1600" dirty="0"/>
              <a:t>Autism</a:t>
            </a:r>
          </a:p>
          <a:p>
            <a:r>
              <a:rPr lang="en-US" sz="1600" dirty="0"/>
              <a:t>Intoxication</a:t>
            </a:r>
          </a:p>
          <a:p>
            <a:r>
              <a:rPr lang="en-US" sz="1600" dirty="0"/>
              <a:t>Mask-wearing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30196" y="5177452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Sentiment</a:t>
            </a:r>
          </a:p>
          <a:p>
            <a:r>
              <a:rPr lang="en-US" sz="1600" dirty="0"/>
              <a:t>Depression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7183" y="5177452"/>
            <a:ext cx="10983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Linguistic </a:t>
            </a:r>
          </a:p>
          <a:p>
            <a:r>
              <a:rPr lang="en-US" sz="1600" dirty="0"/>
              <a:t>  research</a:t>
            </a:r>
          </a:p>
          <a:p>
            <a:r>
              <a:rPr lang="en-US" sz="1600" b="1"/>
              <a:t>…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50402" y="5177452"/>
            <a:ext cx="1503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Parkinsons</a:t>
            </a:r>
            <a:endParaRPr lang="en-US" sz="1600" dirty="0"/>
          </a:p>
          <a:p>
            <a:r>
              <a:rPr lang="en-US" sz="1600" dirty="0" err="1"/>
              <a:t>Paralinguistics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2217107" y="2093605"/>
            <a:ext cx="6698641" cy="2936889"/>
          </a:xfrm>
          <a:prstGeom prst="round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124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F92C-3915-5258-8CFB-BDB0D5E4C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2331"/>
            <a:ext cx="8229600" cy="44958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dirty="0"/>
              <a:t>Speaking Rate</a:t>
            </a:r>
          </a:p>
          <a:p>
            <a:pPr lvl="1">
              <a:spcBef>
                <a:spcPts val="1800"/>
              </a:spcBef>
            </a:pPr>
            <a:r>
              <a:rPr lang="en-US" sz="2000" dirty="0"/>
              <a:t>Phoneme rate, syllable rate, cepstral flux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Articulatory precision  </a:t>
            </a:r>
          </a:p>
          <a:p>
            <a:pPr lvl="1">
              <a:spcBef>
                <a:spcPts val="1800"/>
              </a:spcBef>
            </a:pPr>
            <a:r>
              <a:rPr lang="en-US" sz="2000" dirty="0"/>
              <a:t>Average cepstral distance from global mean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Creaky voice   …  </a:t>
            </a:r>
            <a:r>
              <a:rPr lang="en-US" sz="2000" dirty="0"/>
              <a:t>Jitter in pitch 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Peak alignment … t</a:t>
            </a:r>
            <a:r>
              <a:rPr lang="en-US" sz="2000" dirty="0"/>
              <a:t>ime difference </a:t>
            </a:r>
            <a:endParaRPr lang="en-US" sz="2400" dirty="0"/>
          </a:p>
          <a:p>
            <a:pPr>
              <a:spcBef>
                <a:spcPts val="1800"/>
              </a:spcBef>
            </a:pPr>
            <a:r>
              <a:rPr lang="en-US" sz="2400" dirty="0"/>
              <a:t>Voice/unvoiced intensity ratio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     </a:t>
            </a:r>
            <a:r>
              <a:rPr lang="en-US" sz="2400" b="1" dirty="0"/>
              <a:t>. . .</a:t>
            </a:r>
            <a:endParaRPr lang="en-US" sz="2400" dirty="0"/>
          </a:p>
          <a:p>
            <a:pPr>
              <a:spcBef>
                <a:spcPts val="1800"/>
              </a:spcBef>
            </a:pPr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2143F9-64D9-C803-CD81-B8E114DD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4948"/>
          </a:xfrm>
        </p:spPr>
        <p:txBody>
          <a:bodyPr/>
          <a:lstStyle/>
          <a:p>
            <a:pPr algn="l"/>
            <a:r>
              <a:rPr lang="en-US"/>
              <a:t>Other Midlevel </a:t>
            </a:r>
            <a:r>
              <a:rPr lang="en-US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705689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EABD4-B531-4E15-B148-770C53D5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65"/>
            <a:ext cx="3889717" cy="1077468"/>
          </a:xfrm>
        </p:spPr>
        <p:txBody>
          <a:bodyPr/>
          <a:lstStyle/>
          <a:p>
            <a:pPr algn="l"/>
            <a:r>
              <a:rPr lang="en-US" dirty="0"/>
              <a:t>Contents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E204D-3005-4944-A3BC-5B72E8B91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26" y="1282801"/>
            <a:ext cx="6400754" cy="4062167"/>
          </a:xfrm>
        </p:spPr>
        <p:txBody>
          <a:bodyPr numCol="1"/>
          <a:lstStyle/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Introduction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Production, Perception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Classic Linguistic Prosody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Technology and Techniques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Para. &amp; </a:t>
            </a:r>
            <a:r>
              <a:rPr lang="en-US" sz="2800" kern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Prag</a:t>
            </a: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Functions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Speech Synthesis and Dialog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Perspectives</a:t>
            </a:r>
          </a:p>
          <a:p>
            <a:pPr marL="0" indent="0">
              <a:lnSpc>
                <a:spcPct val="140000"/>
              </a:lnSpc>
              <a:spcBef>
                <a:spcPts val="1200"/>
              </a:spcBef>
              <a:buNone/>
            </a:pPr>
            <a:endParaRPr lang="en-US" sz="4000" dirty="0"/>
          </a:p>
        </p:txBody>
      </p:sp>
      <p:pic>
        <p:nvPicPr>
          <p:cNvPr id="1028" name="Picture 4" descr="Background, Seamless, Repetition, Pattern, Design">
            <a:extLst>
              <a:ext uri="{FF2B5EF4-FFF2-40B4-BE49-F238E27FC236}">
                <a16:creationId xmlns:a16="http://schemas.microsoft.com/office/drawing/2014/main" id="{AEA75B64-C9CD-4397-93B5-71B004703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86" b="41718"/>
          <a:stretch/>
        </p:blipFill>
        <p:spPr bwMode="auto">
          <a:xfrm>
            <a:off x="0" y="6007318"/>
            <a:ext cx="9144000" cy="90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Brace 7"/>
          <p:cNvSpPr/>
          <p:nvPr/>
        </p:nvSpPr>
        <p:spPr bwMode="auto">
          <a:xfrm>
            <a:off x="5064670" y="1657615"/>
            <a:ext cx="133643" cy="3530903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B6DDB2-A548-E1CC-0D3E-9134D409C356}"/>
              </a:ext>
            </a:extLst>
          </p:cNvPr>
          <p:cNvSpPr txBox="1"/>
          <p:nvPr/>
        </p:nvSpPr>
        <p:spPr>
          <a:xfrm>
            <a:off x="5198313" y="1657616"/>
            <a:ext cx="4572000" cy="3502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14000"/>
              </a:lnSpc>
              <a:buAutoNum type="arabicPeriod" startAt="14"/>
            </a:pPr>
            <a:r>
              <a:rPr lang="en-US" sz="28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Intro to Features         </a:t>
            </a:r>
          </a:p>
          <a:p>
            <a:pPr marL="514350" indent="-514350">
              <a:lnSpc>
                <a:spcPct val="114000"/>
              </a:lnSpc>
              <a:buAutoNum type="arabicPeriod" startAt="15"/>
            </a:pPr>
            <a:r>
              <a:rPr lang="en-US" sz="28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Using Pitch Trackers</a:t>
            </a:r>
          </a:p>
          <a:p>
            <a:pPr marL="514350" indent="-514350">
              <a:lnSpc>
                <a:spcPct val="114000"/>
              </a:lnSpc>
              <a:buAutoNum type="arabicPeriod" startAt="15"/>
            </a:pPr>
            <a:r>
              <a:rPr lang="en-US" sz="28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Normalization</a:t>
            </a:r>
          </a:p>
          <a:p>
            <a:pPr marL="514350" indent="-514350">
              <a:lnSpc>
                <a:spcPct val="114000"/>
              </a:lnSpc>
              <a:buAutoNum type="arabicPeriod" startAt="17"/>
            </a:pPr>
            <a:r>
              <a:rPr lang="en-US" sz="2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Aggregation /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     Mid-Level Features </a:t>
            </a:r>
          </a:p>
          <a:p>
            <a:pPr marL="514350" indent="-514350">
              <a:lnSpc>
                <a:spcPct val="114000"/>
              </a:lnSpc>
              <a:buAutoNum type="arabicPeriod" startAt="18"/>
            </a:pPr>
            <a:r>
              <a:rPr lang="en-US" sz="280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Speech Recognition </a:t>
            </a:r>
          </a:p>
          <a:p>
            <a:pPr marL="514350" indent="-514350">
              <a:lnSpc>
                <a:spcPct val="114000"/>
              </a:lnSpc>
              <a:buAutoNum type="arabicPeriod" startAt="18"/>
            </a:pPr>
            <a:r>
              <a:rPr lang="en-US" sz="280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Machine Learning </a:t>
            </a:r>
            <a:endParaRPr lang="en-US" sz="28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9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"/>
    </mc:Choice>
    <mc:Fallback xmlns="">
      <p:transition spd="slow" advTm="223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012" y="360010"/>
            <a:ext cx="8187334" cy="190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5400" b="1" dirty="0"/>
              <a:t> </a:t>
            </a:r>
          </a:p>
          <a:p>
            <a:pPr>
              <a:lnSpc>
                <a:spcPct val="140000"/>
              </a:lnSpc>
            </a:pPr>
            <a:r>
              <a:rPr lang="en-US" sz="3400" b="1" dirty="0"/>
              <a:t>Lecture 17:  Midlevel Features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733DFB8-15C0-B79D-2CAD-8EC129F89C10}"/>
              </a:ext>
            </a:extLst>
          </p:cNvPr>
          <p:cNvSpPr/>
          <p:nvPr/>
        </p:nvSpPr>
        <p:spPr bwMode="auto">
          <a:xfrm>
            <a:off x="3900443" y="2932039"/>
            <a:ext cx="213405" cy="21101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9796" y="2645301"/>
            <a:ext cx="6777168" cy="2103063"/>
            <a:chOff x="925552" y="1506945"/>
            <a:chExt cx="6777168" cy="2103063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5881E6F1-B21D-4DE6-918C-4B63684CA84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701679" y="3143430"/>
              <a:ext cx="2160160" cy="466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sz="1800" kern="0" dirty="0"/>
                <a:t>time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F27668B-D7D4-4515-B493-AABC745940A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987152" y="1506945"/>
              <a:ext cx="0" cy="155149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4BC1181B-B3ED-409C-A9D3-8CE638285E6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25552" y="1899190"/>
              <a:ext cx="1234526" cy="69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sz="1800" kern="0" dirty="0"/>
                <a:t>pitch</a:t>
              </a:r>
            </a:p>
            <a:p>
              <a:pPr marL="0" indent="0">
                <a:buFontTx/>
                <a:buNone/>
              </a:pPr>
              <a:r>
                <a:rPr lang="en-US" sz="1800" kern="0" dirty="0"/>
                <a:t>(log Hz)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504116D-B41F-4C32-8EC5-D50C2CF9AB0F}"/>
                </a:ext>
              </a:extLst>
            </p:cNvPr>
            <p:cNvCxnSpPr/>
            <p:nvPr/>
          </p:nvCxnSpPr>
          <p:spPr bwMode="auto">
            <a:xfrm>
              <a:off x="1959946" y="3050974"/>
              <a:ext cx="5742774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5075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EABD4-B531-4E15-B148-770C53D5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65"/>
            <a:ext cx="3889717" cy="1077468"/>
          </a:xfrm>
        </p:spPr>
        <p:txBody>
          <a:bodyPr/>
          <a:lstStyle/>
          <a:p>
            <a:pPr algn="l"/>
            <a:r>
              <a:rPr lang="en-US" dirty="0"/>
              <a:t>Contents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E204D-3005-4944-A3BC-5B72E8B91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26" y="1282801"/>
            <a:ext cx="6400754" cy="4062167"/>
          </a:xfrm>
        </p:spPr>
        <p:txBody>
          <a:bodyPr numCol="1"/>
          <a:lstStyle/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Introduction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Production, Perception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Classic Linguistic Prosody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Technology and Techniques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Para. &amp; </a:t>
            </a:r>
            <a:r>
              <a:rPr lang="en-US" sz="2800" kern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Prag</a:t>
            </a: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Functions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Speech Synthesis and Dialog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Perspectives</a:t>
            </a:r>
          </a:p>
          <a:p>
            <a:pPr marL="0" indent="0">
              <a:lnSpc>
                <a:spcPct val="140000"/>
              </a:lnSpc>
              <a:spcBef>
                <a:spcPts val="1200"/>
              </a:spcBef>
              <a:buNone/>
            </a:pPr>
            <a:endParaRPr lang="en-US" sz="4000" dirty="0"/>
          </a:p>
        </p:txBody>
      </p:sp>
      <p:pic>
        <p:nvPicPr>
          <p:cNvPr id="1028" name="Picture 4" descr="Background, Seamless, Repetition, Pattern, Design">
            <a:extLst>
              <a:ext uri="{FF2B5EF4-FFF2-40B4-BE49-F238E27FC236}">
                <a16:creationId xmlns:a16="http://schemas.microsoft.com/office/drawing/2014/main" id="{AEA75B64-C9CD-4397-93B5-71B004703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86" b="41718"/>
          <a:stretch/>
        </p:blipFill>
        <p:spPr bwMode="auto">
          <a:xfrm>
            <a:off x="0" y="6007318"/>
            <a:ext cx="9144000" cy="90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Brace 7"/>
          <p:cNvSpPr/>
          <p:nvPr/>
        </p:nvSpPr>
        <p:spPr bwMode="auto">
          <a:xfrm>
            <a:off x="5064670" y="1657615"/>
            <a:ext cx="133643" cy="3530903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B6DDB2-A548-E1CC-0D3E-9134D409C356}"/>
              </a:ext>
            </a:extLst>
          </p:cNvPr>
          <p:cNvSpPr txBox="1"/>
          <p:nvPr/>
        </p:nvSpPr>
        <p:spPr>
          <a:xfrm>
            <a:off x="5198313" y="1657616"/>
            <a:ext cx="4572000" cy="399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14000"/>
              </a:lnSpc>
              <a:buAutoNum type="arabicPeriod" startAt="14"/>
            </a:pPr>
            <a:r>
              <a:rPr lang="en-US" sz="28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Intro to Features         </a:t>
            </a:r>
          </a:p>
          <a:p>
            <a:pPr marL="514350" indent="-514350">
              <a:lnSpc>
                <a:spcPct val="114000"/>
              </a:lnSpc>
              <a:buAutoNum type="arabicPeriod" startAt="15"/>
            </a:pPr>
            <a:r>
              <a:rPr lang="en-US" sz="28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Using Pitch Trackers</a:t>
            </a:r>
          </a:p>
          <a:p>
            <a:pPr marL="514350" indent="-514350">
              <a:lnSpc>
                <a:spcPct val="114000"/>
              </a:lnSpc>
              <a:buAutoNum type="arabicPeriod" startAt="15"/>
            </a:pPr>
            <a:r>
              <a:rPr lang="en-US" sz="28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Normalization</a:t>
            </a:r>
          </a:p>
          <a:p>
            <a:pPr marL="514350" indent="-514350">
              <a:lnSpc>
                <a:spcPct val="114000"/>
              </a:lnSpc>
              <a:buAutoNum type="arabicPeriod" startAt="17"/>
            </a:pPr>
            <a:r>
              <a:rPr lang="en-US" sz="28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Aggregation /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    Mid-Level Features </a:t>
            </a:r>
          </a:p>
          <a:p>
            <a:pPr marL="514350" indent="-514350">
              <a:lnSpc>
                <a:spcPct val="114000"/>
              </a:lnSpc>
              <a:buAutoNum type="arabicPeriod" startAt="18"/>
            </a:pPr>
            <a:r>
              <a:rPr lang="en-US" sz="280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Speech Recognition </a:t>
            </a:r>
          </a:p>
          <a:p>
            <a:pPr marL="514350" indent="-514350">
              <a:lnSpc>
                <a:spcPct val="114000"/>
              </a:lnSpc>
              <a:buAutoNum type="arabicPeriod" startAt="18"/>
            </a:pPr>
            <a:r>
              <a:rPr lang="en-US" sz="280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Machine </a:t>
            </a:r>
            <a:r>
              <a:rPr lang="en-US" sz="2800" dirty="0">
                <a:solidFill>
                  <a:schemeClr val="tx1">
                    <a:lumMod val="6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Learning</a:t>
            </a:r>
          </a:p>
          <a:p>
            <a:pPr>
              <a:lnSpc>
                <a:spcPct val="114000"/>
              </a:lnSpc>
            </a:pPr>
            <a:endParaRPr lang="en-US" sz="28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361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"/>
    </mc:Choice>
    <mc:Fallback xmlns="">
      <p:transition spd="slow" advTm="223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EBB07-0D40-4029-88C9-3B9E86D78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1A2B6-8C77-4644-A5A1-20A879C0B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4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1: Praat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09246"/>
            <a:ext cx="8229600" cy="58463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2400"/>
          </a:p>
          <a:p>
            <a:pPr marL="0" indent="0">
              <a:lnSpc>
                <a:spcPct val="150000"/>
              </a:lnSpc>
              <a:buNone/>
            </a:pPr>
            <a:r>
              <a:rPr lang="en-US" sz="2400"/>
              <a:t>Purpose: phonetic analysis of small data sets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/>
              <a:t>Has built-in visualization tools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/>
              <a:t>Configurable </a:t>
            </a:r>
            <a:r>
              <a:rPr lang="en-US" sz="1800"/>
              <a:t>via scripting (awkward) or Parselmouth</a:t>
            </a:r>
            <a:endParaRPr lang="en-US" sz="2400"/>
          </a:p>
          <a:p>
            <a:pPr marL="0" indent="0">
              <a:lnSpc>
                <a:spcPct val="150000"/>
              </a:lnSpc>
              <a:buNone/>
            </a:pPr>
            <a:r>
              <a:rPr lang="en-US" sz="2400"/>
              <a:t>Many feature detectors, high quality, </a:t>
            </a:r>
            <a:r>
              <a:rPr lang="en-US" sz="1800"/>
              <a:t>but many are slow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sz="2400"/>
          </a:p>
          <a:p>
            <a:pPr marL="0" indent="0">
              <a:lnSpc>
                <a:spcPct val="150000"/>
              </a:lnSpc>
              <a:buNone/>
            </a:pPr>
            <a:endParaRPr lang="en-US" sz="2400"/>
          </a:p>
          <a:p>
            <a:pPr>
              <a:lnSpc>
                <a:spcPct val="150000"/>
              </a:lnSpc>
              <a:buNone/>
            </a:pPr>
            <a:endParaRPr lang="en-US" sz="2400" dirty="0"/>
          </a:p>
          <a:p>
            <a:pPr>
              <a:lnSpc>
                <a:spcPct val="150000"/>
              </a:lnSpc>
              <a:buNone/>
            </a:pPr>
            <a:endParaRPr lang="en-US" sz="2400" dirty="0"/>
          </a:p>
          <a:p>
            <a:pPr>
              <a:lnSpc>
                <a:spcPct val="150000"/>
              </a:lnSpc>
              <a:buNone/>
            </a:pPr>
            <a:endParaRPr lang="en-US" sz="2400" dirty="0"/>
          </a:p>
          <a:p>
            <a:pPr>
              <a:lnSpc>
                <a:spcPct val="150000"/>
              </a:lnSpc>
              <a:buNone/>
            </a:pPr>
            <a:endParaRPr lang="en-US" sz="2400" dirty="0"/>
          </a:p>
          <a:p>
            <a:pPr>
              <a:lnSpc>
                <a:spcPct val="150000"/>
              </a:lnSpc>
              <a:buNone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5F885-E0FB-4743-8E09-9F80345CBD7F}"/>
              </a:ext>
            </a:extLst>
          </p:cNvPr>
          <p:cNvSpPr txBox="1"/>
          <p:nvPr/>
        </p:nvSpPr>
        <p:spPr>
          <a:xfrm>
            <a:off x="628650" y="644473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https://www.fon.hum.uva.nl/praat/</a:t>
            </a:r>
          </a:p>
        </p:txBody>
      </p:sp>
      <p:pic>
        <p:nvPicPr>
          <p:cNvPr id="1026" name="Picture 2" descr="Praat Logo Linguistics Phonology Phonetics&quot; Art Board Print by denimiguana  | Redbubble">
            <a:extLst>
              <a:ext uri="{FF2B5EF4-FFF2-40B4-BE49-F238E27FC236}">
                <a16:creationId xmlns:a16="http://schemas.microsoft.com/office/drawing/2014/main" id="{D6E88F87-B843-D2BD-D5E8-1FA983909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t="26337" r="21906" b="23621"/>
          <a:stretch/>
        </p:blipFill>
        <p:spPr bwMode="auto">
          <a:xfrm>
            <a:off x="3690408" y="4627521"/>
            <a:ext cx="1763184" cy="20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067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ED0A9-7053-4782-8734-D004043FD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2: SRI’s Feature 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5C528-FC99-410B-BF17-A56D0AF53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329313"/>
            <a:ext cx="6964532" cy="600173"/>
          </a:xfrm>
        </p:spPr>
        <p:txBody>
          <a:bodyPr/>
          <a:lstStyle/>
          <a:p>
            <a:pPr marL="0" indent="0">
              <a:buNone/>
            </a:pPr>
            <a:r>
              <a:rPr lang="en-US" sz="1200" b="0" i="0">
                <a:effectLst/>
                <a:latin typeface="Arial" panose="020B0604020202020204" pitchFamily="34" charset="0"/>
              </a:rPr>
              <a:t>Kajarekar, S., Ferrer, L., Sönmez, K., Zheng, J., Shriberg, E., &amp; Stolcke, A. (2004). Modeling NERFs for speaker recognition. In </a:t>
            </a:r>
            <a:r>
              <a:rPr lang="en-US" sz="1200" b="0" i="1">
                <a:effectLst/>
                <a:latin typeface="Arial" panose="020B0604020202020204" pitchFamily="34" charset="0"/>
              </a:rPr>
              <a:t>ODYSSEY04-The Speaker and Language Recognition Workshop</a:t>
            </a:r>
            <a:r>
              <a:rPr lang="en-US" sz="1200" b="0" i="0">
                <a:effectLst/>
                <a:latin typeface="Arial" panose="020B0604020202020204" pitchFamily="34" charset="0"/>
              </a:rPr>
              <a:t>.</a:t>
            </a:r>
            <a:endParaRPr lang="en-US" sz="12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056ACF-30C6-4468-AFC4-A83FE98BE094}"/>
              </a:ext>
            </a:extLst>
          </p:cNvPr>
          <p:cNvSpPr txBox="1">
            <a:spLocks/>
          </p:cNvSpPr>
          <p:nvPr/>
        </p:nvSpPr>
        <p:spPr bwMode="auto">
          <a:xfrm>
            <a:off x="457200" y="1600200"/>
            <a:ext cx="8229600" cy="173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800"/>
              </a:spcBef>
              <a:buFontTx/>
              <a:buNone/>
            </a:pPr>
            <a:r>
              <a:rPr lang="en-US" sz="2400" kern="0" dirty="0"/>
              <a:t>Purposes</a:t>
            </a:r>
          </a:p>
          <a:p>
            <a:pPr marL="0" indent="0">
              <a:spcBef>
                <a:spcPts val="1800"/>
              </a:spcBef>
              <a:buFontTx/>
              <a:buNone/>
            </a:pPr>
            <a:r>
              <a:rPr lang="en-US" sz="2400" kern="0" dirty="0"/>
              <a:t>	Speaker identification</a:t>
            </a:r>
          </a:p>
          <a:p>
            <a:pPr marL="0" indent="0">
              <a:spcBef>
                <a:spcPts val="1800"/>
              </a:spcBef>
              <a:buFontTx/>
              <a:buNone/>
            </a:pPr>
            <a:r>
              <a:rPr lang="en-US" sz="2400" kern="0" dirty="0"/>
              <a:t>	Detecting dialog phenomena</a:t>
            </a:r>
          </a:p>
          <a:p>
            <a:pPr marL="0" indent="0">
              <a:spcBef>
                <a:spcPts val="1800"/>
              </a:spcBef>
              <a:buFontTx/>
              <a:buNone/>
            </a:pPr>
            <a:r>
              <a:rPr lang="en-US" sz="2000" kern="0" dirty="0"/>
              <a:t>		 disfluencies, dialog acts, hotspots… </a:t>
            </a:r>
          </a:p>
          <a:p>
            <a:pPr marL="0" indent="0">
              <a:spcBef>
                <a:spcPts val="1800"/>
              </a:spcBef>
              <a:buFontTx/>
              <a:buNone/>
            </a:pPr>
            <a:r>
              <a:rPr lang="en-US" sz="2400" kern="0" dirty="0"/>
              <a:t>Core: syllable-level measurements of pitch and energy</a:t>
            </a:r>
          </a:p>
        </p:txBody>
      </p:sp>
    </p:spTree>
    <p:extLst>
      <p:ext uri="{BB962C8B-B14F-4D97-AF65-F5344CB8AC3E}">
        <p14:creationId xmlns:p14="http://schemas.microsoft.com/office/powerpoint/2010/main" val="1734144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1298F-5EB2-4992-B93B-19C6F9E5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</a:t>
            </a:r>
            <a:r>
              <a:rPr lang="en-US" dirty="0" err="1"/>
              <a:t>OpenSmile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6CD80-1821-49EF-A504-9E184806F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Initial Purpose: emotion detection</a:t>
            </a:r>
          </a:p>
          <a:p>
            <a:pPr marL="0" indent="0">
              <a:buNone/>
            </a:pPr>
            <a:r>
              <a:rPr lang="en-US" sz="1800" dirty="0"/>
              <a:t>	e.g. for kids with an </a:t>
            </a:r>
            <a:r>
              <a:rPr lang="en-US" sz="1800" dirty="0" err="1"/>
              <a:t>Aibo</a:t>
            </a:r>
            <a:r>
              <a:rPr lang="en-US" sz="1800" dirty="0"/>
              <a:t> toy robot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Utterance-oriented</a:t>
            </a:r>
          </a:p>
          <a:p>
            <a:pPr marL="0" indent="0">
              <a:buNone/>
            </a:pPr>
            <a:r>
              <a:rPr lang="en-US" sz="2400" dirty="0"/>
              <a:t>Clean-speech-oriented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Applied to many paralinguistic classification tasks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C266E-6799-40B1-8C5A-69309162E8CF}"/>
              </a:ext>
            </a:extLst>
          </p:cNvPr>
          <p:cNvSpPr txBox="1"/>
          <p:nvPr/>
        </p:nvSpPr>
        <p:spPr>
          <a:xfrm>
            <a:off x="457200" y="6444734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2008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603162-AE80-84AD-71AE-6BE0179D222E}"/>
              </a:ext>
            </a:extLst>
          </p:cNvPr>
          <p:cNvGrpSpPr/>
          <p:nvPr/>
        </p:nvGrpSpPr>
        <p:grpSpPr>
          <a:xfrm>
            <a:off x="2833511" y="5079294"/>
            <a:ext cx="3093157" cy="1016706"/>
            <a:chOff x="0" y="3714044"/>
            <a:chExt cx="3093157" cy="101670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AC2B2D-E45A-BD74-596C-1EC2115063A8}"/>
                </a:ext>
              </a:extLst>
            </p:cNvPr>
            <p:cNvSpPr/>
            <p:nvPr/>
          </p:nvSpPr>
          <p:spPr bwMode="auto">
            <a:xfrm>
              <a:off x="1" y="3714044"/>
              <a:ext cx="3093156" cy="99342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pic>
          <p:nvPicPr>
            <p:cNvPr id="2050" name="Picture 2" descr="GitHub - audeering/opensmile: The Munich Open-Source Large-Scale Multimedia  Feature Extractor">
              <a:extLst>
                <a:ext uri="{FF2B5EF4-FFF2-40B4-BE49-F238E27FC236}">
                  <a16:creationId xmlns:a16="http://schemas.microsoft.com/office/drawing/2014/main" id="{AA172326-BB8A-87E2-B76B-23437428C0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50060"/>
              <a:ext cx="3093156" cy="880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743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9F3C-A217-42B3-ABDA-F10E058F5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052"/>
            <a:ext cx="8229600" cy="1143000"/>
          </a:xfrm>
        </p:spPr>
        <p:txBody>
          <a:bodyPr/>
          <a:lstStyle/>
          <a:p>
            <a:r>
              <a:rPr lang="en-US"/>
              <a:t>OpenSmile Architecture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31F1B-599B-44C7-ABC1-509EE9D8963D}"/>
              </a:ext>
            </a:extLst>
          </p:cNvPr>
          <p:cNvSpPr txBox="1"/>
          <p:nvPr/>
        </p:nvSpPr>
        <p:spPr>
          <a:xfrm>
            <a:off x="1256931" y="2488003"/>
            <a:ext cx="2836415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Low-level descriptors</a:t>
            </a:r>
          </a:p>
          <a:p>
            <a:pPr>
              <a:spcAft>
                <a:spcPts val="600"/>
              </a:spcAft>
            </a:pPr>
            <a:r>
              <a:rPr lang="en-US"/>
              <a:t>(frame-level descriptors)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Pitch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Intensity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Harmonicity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Jitter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Spectral tilt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Cepstral coefficients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Formants</a:t>
            </a:r>
          </a:p>
          <a:p>
            <a:pPr>
              <a:spcAft>
                <a:spcPts val="600"/>
              </a:spcAft>
            </a:pPr>
            <a:r>
              <a:rPr lang="en-US"/>
              <a:t>     …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5524E-D404-4873-8EE8-8C3A1BA83ED8}"/>
              </a:ext>
            </a:extLst>
          </p:cNvPr>
          <p:cNvSpPr txBox="1"/>
          <p:nvPr/>
        </p:nvSpPr>
        <p:spPr>
          <a:xfrm>
            <a:off x="5198248" y="2488003"/>
            <a:ext cx="283641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Functionals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Max, min, range, mean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Percentiles, quartiles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Standard deviation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Peak counts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Peak locations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Regression coefficients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Durations </a:t>
            </a:r>
          </a:p>
          <a:p>
            <a:pPr>
              <a:spcAft>
                <a:spcPts val="600"/>
              </a:spcAft>
            </a:pPr>
            <a:r>
              <a:rPr lang="en-US"/>
              <a:t>     …</a:t>
            </a:r>
          </a:p>
          <a:p>
            <a:pPr>
              <a:spcAft>
                <a:spcPts val="600"/>
              </a:spcAft>
            </a:pP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6407C53-7D27-487F-8457-352D73098936}"/>
              </a:ext>
            </a:extLst>
          </p:cNvPr>
          <p:cNvSpPr/>
          <p:nvPr/>
        </p:nvSpPr>
        <p:spPr bwMode="auto">
          <a:xfrm>
            <a:off x="3900258" y="2435815"/>
            <a:ext cx="1157419" cy="42305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7C038A69-9F1C-4E08-8E1B-66212457AB4A}"/>
              </a:ext>
            </a:extLst>
          </p:cNvPr>
          <p:cNvSpPr/>
          <p:nvPr/>
        </p:nvSpPr>
        <p:spPr bwMode="auto">
          <a:xfrm flipV="1">
            <a:off x="482728" y="2110922"/>
            <a:ext cx="752382" cy="747944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A0C55-56D0-4CD0-84BC-6A697333C1A2}"/>
              </a:ext>
            </a:extLst>
          </p:cNvPr>
          <p:cNvSpPr txBox="1"/>
          <p:nvPr/>
        </p:nvSpPr>
        <p:spPr>
          <a:xfrm>
            <a:off x="3885596" y="3045803"/>
            <a:ext cx="15158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Smoothing,</a:t>
            </a:r>
          </a:p>
          <a:p>
            <a:r>
              <a:rPr lang="en-US" sz="1400"/>
              <a:t>Normalizing,</a:t>
            </a:r>
          </a:p>
          <a:p>
            <a:r>
              <a:rPr lang="en-US" sz="1400"/>
              <a:t>Chunking,</a:t>
            </a:r>
          </a:p>
          <a:p>
            <a:r>
              <a:rPr lang="en-US" sz="1400"/>
              <a:t>Pooling</a:t>
            </a:r>
          </a:p>
          <a:p>
            <a:r>
              <a:rPr lang="en-US" sz="1400"/>
              <a:t>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9BC83D-7F7F-463D-9EDA-3353CCFD7480}"/>
              </a:ext>
            </a:extLst>
          </p:cNvPr>
          <p:cNvSpPr txBox="1"/>
          <p:nvPr/>
        </p:nvSpPr>
        <p:spPr>
          <a:xfrm>
            <a:off x="92110" y="2784193"/>
            <a:ext cx="151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Feature</a:t>
            </a:r>
          </a:p>
          <a:p>
            <a:r>
              <a:rPr lang="en-US" sz="1400"/>
              <a:t>Computation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B4A8B5-1BEC-4351-8727-89A470752E3F}"/>
              </a:ext>
            </a:extLst>
          </p:cNvPr>
          <p:cNvSpPr txBox="1"/>
          <p:nvPr/>
        </p:nvSpPr>
        <p:spPr>
          <a:xfrm>
            <a:off x="7887069" y="2254814"/>
            <a:ext cx="151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Smoothing,</a:t>
            </a:r>
          </a:p>
          <a:p>
            <a:r>
              <a:rPr lang="en-US" sz="1400"/>
              <a:t>Normalizing</a:t>
            </a: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443C0566-F214-436C-8A0A-23947F0C6B74}"/>
              </a:ext>
            </a:extLst>
          </p:cNvPr>
          <p:cNvSpPr/>
          <p:nvPr/>
        </p:nvSpPr>
        <p:spPr bwMode="auto">
          <a:xfrm rot="16200000" flipV="1">
            <a:off x="7136906" y="2027871"/>
            <a:ext cx="752382" cy="747944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09800F-CEE7-4E14-8D51-EC2B1758FD1D}"/>
              </a:ext>
            </a:extLst>
          </p:cNvPr>
          <p:cNvSpPr txBox="1"/>
          <p:nvPr/>
        </p:nvSpPr>
        <p:spPr>
          <a:xfrm>
            <a:off x="7072532" y="1370030"/>
            <a:ext cx="1735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Features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83BACF-F7C8-4AE6-B414-E33A18F01216}"/>
              </a:ext>
            </a:extLst>
          </p:cNvPr>
          <p:cNvSpPr/>
          <p:nvPr/>
        </p:nvSpPr>
        <p:spPr>
          <a:xfrm>
            <a:off x="457200" y="6336268"/>
            <a:ext cx="60155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/>
              <a:t>Schuller</a:t>
            </a:r>
            <a:r>
              <a:rPr lang="en-GB" sz="1050" dirty="0"/>
              <a:t>, B.W. and </a:t>
            </a:r>
            <a:r>
              <a:rPr lang="en-GB" sz="1050" dirty="0" err="1"/>
              <a:t>Batliner</a:t>
            </a:r>
            <a:r>
              <a:rPr lang="en-GB" sz="1050" dirty="0"/>
              <a:t> A., 2013 </a:t>
            </a:r>
            <a:r>
              <a:rPr lang="en-GB" sz="1050" i="1" dirty="0"/>
              <a:t>Computational Paralinguistics: Emotion, Affect and Personality in Speech and Language Processing </a:t>
            </a:r>
            <a:r>
              <a:rPr lang="en-GB" sz="1050" dirty="0"/>
              <a:t>Wiley Online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99D8C3-8770-4C3F-99AA-422BBE72C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133" t="17606" r="52075" b="52905"/>
          <a:stretch/>
        </p:blipFill>
        <p:spPr>
          <a:xfrm>
            <a:off x="127084" y="1278996"/>
            <a:ext cx="956569" cy="84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96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12A1D-61B7-43A0-8618-CCF5ED54F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34"/>
            <a:ext cx="8229600" cy="1143000"/>
          </a:xfrm>
        </p:spPr>
        <p:txBody>
          <a:bodyPr/>
          <a:lstStyle/>
          <a:p>
            <a:r>
              <a:rPr lang="en-US"/>
              <a:t>Notes on OpenSmile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7C929-C4B2-40B9-969C-6A777F048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7134"/>
            <a:ext cx="8584058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Fairly comprehensive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Later enhancements</a:t>
            </a:r>
          </a:p>
          <a:p>
            <a:pPr marL="0" indent="0">
              <a:buNone/>
            </a:pPr>
            <a:r>
              <a:rPr lang="en-US" sz="2400" dirty="0"/>
              <a:t>	release of a “minimal” subset: </a:t>
            </a:r>
            <a:r>
              <a:rPr lang="en-US" sz="2400" dirty="0" err="1"/>
              <a:t>eGeMaps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configuration files for customization 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r>
              <a:rPr lang="en-US" sz="2400" dirty="0"/>
              <a:t>Robustness can be questioned, since assumptions are made</a:t>
            </a:r>
          </a:p>
          <a:p>
            <a:pPr marL="0" indent="0">
              <a:buNone/>
            </a:pPr>
            <a:r>
              <a:rPr lang="en-US" sz="1800" dirty="0"/>
              <a:t>	Interpolation, since pitch is not everywhere-defined</a:t>
            </a:r>
          </a:p>
          <a:p>
            <a:pPr marL="0" indent="0">
              <a:buNone/>
            </a:pPr>
            <a:r>
              <a:rPr lang="en-US" sz="1800" dirty="0"/>
              <a:t>	Smoothing, to reduce the impact of outliers on max etc.</a:t>
            </a:r>
          </a:p>
          <a:p>
            <a:pPr marL="0" indent="0">
              <a:buNone/>
            </a:pPr>
            <a:r>
              <a:rPr lang="en-US" sz="1800" dirty="0"/>
              <a:t>	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018623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Robustness</a:t>
            </a:r>
          </a:p>
        </p:txBody>
      </p:sp>
    </p:spTree>
    <p:extLst>
      <p:ext uri="{BB962C8B-B14F-4D97-AF65-F5344CB8AC3E}">
        <p14:creationId xmlns:p14="http://schemas.microsoft.com/office/powerpoint/2010/main" val="13180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37" y="0"/>
            <a:ext cx="8229600" cy="1143000"/>
          </a:xfrm>
        </p:spPr>
        <p:txBody>
          <a:bodyPr/>
          <a:lstStyle/>
          <a:p>
            <a:r>
              <a:rPr lang="en-US" dirty="0"/>
              <a:t>Using Local-Context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0485"/>
            <a:ext cx="8229600" cy="17055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400" dirty="0"/>
              <a:t>Multiple windows, both before and after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10050" y="2936275"/>
            <a:ext cx="228600" cy="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5"/>
          <p:cNvGrpSpPr/>
          <p:nvPr/>
        </p:nvGrpSpPr>
        <p:grpSpPr>
          <a:xfrm>
            <a:off x="3752850" y="2936275"/>
            <a:ext cx="457200" cy="0"/>
            <a:chOff x="2362200" y="2895600"/>
            <a:chExt cx="457200" cy="0"/>
          </a:xfrm>
        </p:grpSpPr>
        <p:cxnSp>
          <p:nvCxnSpPr>
            <p:cNvPr id="133" name="Straight Connector 7"/>
            <p:cNvCxnSpPr/>
            <p:nvPr/>
          </p:nvCxnSpPr>
          <p:spPr>
            <a:xfrm>
              <a:off x="2362200" y="2895600"/>
              <a:ext cx="228600" cy="0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8"/>
            <p:cNvCxnSpPr/>
            <p:nvPr/>
          </p:nvCxnSpPr>
          <p:spPr>
            <a:xfrm>
              <a:off x="2590800" y="2895600"/>
              <a:ext cx="228600" cy="0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>
            <a:off x="4210050" y="2860075"/>
            <a:ext cx="0" cy="7620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22"/>
          <p:cNvGrpSpPr/>
          <p:nvPr/>
        </p:nvGrpSpPr>
        <p:grpSpPr>
          <a:xfrm>
            <a:off x="2838450" y="2936275"/>
            <a:ext cx="914400" cy="0"/>
            <a:chOff x="2514600" y="3048000"/>
            <a:chExt cx="914400" cy="0"/>
          </a:xfrm>
        </p:grpSpPr>
        <p:grpSp>
          <p:nvGrpSpPr>
            <p:cNvPr id="127" name="Group 16"/>
            <p:cNvGrpSpPr/>
            <p:nvPr/>
          </p:nvGrpSpPr>
          <p:grpSpPr>
            <a:xfrm>
              <a:off x="2514600" y="3048000"/>
              <a:ext cx="457200" cy="0"/>
              <a:chOff x="2362200" y="2895600"/>
              <a:chExt cx="457200" cy="0"/>
            </a:xfrm>
          </p:grpSpPr>
          <p:cxnSp>
            <p:nvCxnSpPr>
              <p:cNvPr id="131" name="Straight Connector 17"/>
              <p:cNvCxnSpPr/>
              <p:nvPr/>
            </p:nvCxnSpPr>
            <p:spPr>
              <a:xfrm>
                <a:off x="2362200" y="2895600"/>
                <a:ext cx="228600" cy="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8"/>
              <p:cNvCxnSpPr/>
              <p:nvPr/>
            </p:nvCxnSpPr>
            <p:spPr>
              <a:xfrm>
                <a:off x="2590800" y="2895600"/>
                <a:ext cx="228600" cy="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 19"/>
            <p:cNvGrpSpPr/>
            <p:nvPr/>
          </p:nvGrpSpPr>
          <p:grpSpPr>
            <a:xfrm>
              <a:off x="2971800" y="3048000"/>
              <a:ext cx="457200" cy="0"/>
              <a:chOff x="2362200" y="2895600"/>
              <a:chExt cx="457200" cy="0"/>
            </a:xfrm>
          </p:grpSpPr>
          <p:cxnSp>
            <p:nvCxnSpPr>
              <p:cNvPr id="129" name="Straight Connector 20"/>
              <p:cNvCxnSpPr/>
              <p:nvPr/>
            </p:nvCxnSpPr>
            <p:spPr>
              <a:xfrm>
                <a:off x="2362200" y="2895600"/>
                <a:ext cx="228600" cy="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21"/>
              <p:cNvCxnSpPr/>
              <p:nvPr/>
            </p:nvCxnSpPr>
            <p:spPr>
              <a:xfrm>
                <a:off x="2590800" y="2895600"/>
                <a:ext cx="228600" cy="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" name="Straight Connector 8"/>
          <p:cNvCxnSpPr/>
          <p:nvPr/>
        </p:nvCxnSpPr>
        <p:spPr>
          <a:xfrm>
            <a:off x="3752850" y="2860075"/>
            <a:ext cx="0" cy="7620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39"/>
          <p:cNvGrpSpPr/>
          <p:nvPr/>
        </p:nvGrpSpPr>
        <p:grpSpPr>
          <a:xfrm>
            <a:off x="1009650" y="2936275"/>
            <a:ext cx="1828800" cy="0"/>
            <a:chOff x="838200" y="2590800"/>
            <a:chExt cx="1828800" cy="0"/>
          </a:xfrm>
        </p:grpSpPr>
        <p:grpSp>
          <p:nvGrpSpPr>
            <p:cNvPr id="113" name="Group 24"/>
            <p:cNvGrpSpPr/>
            <p:nvPr/>
          </p:nvGrpSpPr>
          <p:grpSpPr>
            <a:xfrm>
              <a:off x="1752600" y="2590800"/>
              <a:ext cx="914400" cy="0"/>
              <a:chOff x="2514600" y="3048000"/>
              <a:chExt cx="914400" cy="0"/>
            </a:xfrm>
          </p:grpSpPr>
          <p:grpSp>
            <p:nvGrpSpPr>
              <p:cNvPr id="121" name="Group 25"/>
              <p:cNvGrpSpPr/>
              <p:nvPr/>
            </p:nvGrpSpPr>
            <p:grpSpPr>
              <a:xfrm>
                <a:off x="2514600" y="3048000"/>
                <a:ext cx="457200" cy="0"/>
                <a:chOff x="2362200" y="2895600"/>
                <a:chExt cx="457200" cy="0"/>
              </a:xfrm>
            </p:grpSpPr>
            <p:cxnSp>
              <p:nvCxnSpPr>
                <p:cNvPr id="125" name="Straight Connector 29"/>
                <p:cNvCxnSpPr/>
                <p:nvPr/>
              </p:nvCxnSpPr>
              <p:spPr>
                <a:xfrm>
                  <a:off x="23622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25908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26"/>
              <p:cNvGrpSpPr/>
              <p:nvPr/>
            </p:nvGrpSpPr>
            <p:grpSpPr>
              <a:xfrm>
                <a:off x="2971800" y="3048000"/>
                <a:ext cx="457200" cy="0"/>
                <a:chOff x="2362200" y="2895600"/>
                <a:chExt cx="457200" cy="0"/>
              </a:xfrm>
            </p:grpSpPr>
            <p:cxnSp>
              <p:nvCxnSpPr>
                <p:cNvPr id="123" name="Straight Connector 27"/>
                <p:cNvCxnSpPr/>
                <p:nvPr/>
              </p:nvCxnSpPr>
              <p:spPr>
                <a:xfrm>
                  <a:off x="23622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28"/>
                <p:cNvCxnSpPr/>
                <p:nvPr/>
              </p:nvCxnSpPr>
              <p:spPr>
                <a:xfrm>
                  <a:off x="25908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4" name="Group 31"/>
            <p:cNvGrpSpPr/>
            <p:nvPr/>
          </p:nvGrpSpPr>
          <p:grpSpPr>
            <a:xfrm>
              <a:off x="838200" y="2590800"/>
              <a:ext cx="914400" cy="0"/>
              <a:chOff x="2514600" y="3048000"/>
              <a:chExt cx="914400" cy="0"/>
            </a:xfrm>
          </p:grpSpPr>
          <p:grpSp>
            <p:nvGrpSpPr>
              <p:cNvPr id="115" name="Group 32"/>
              <p:cNvGrpSpPr/>
              <p:nvPr/>
            </p:nvGrpSpPr>
            <p:grpSpPr>
              <a:xfrm>
                <a:off x="2514600" y="3048000"/>
                <a:ext cx="457200" cy="0"/>
                <a:chOff x="2362200" y="2895600"/>
                <a:chExt cx="457200" cy="0"/>
              </a:xfrm>
            </p:grpSpPr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23622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25908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" name="Group 33"/>
              <p:cNvGrpSpPr/>
              <p:nvPr/>
            </p:nvGrpSpPr>
            <p:grpSpPr>
              <a:xfrm>
                <a:off x="2971800" y="3048000"/>
                <a:ext cx="457200" cy="0"/>
                <a:chOff x="2362200" y="2895600"/>
                <a:chExt cx="457200" cy="0"/>
              </a:xfrm>
            </p:grpSpPr>
            <p:cxnSp>
              <p:nvCxnSpPr>
                <p:cNvPr id="117" name="Straight Connector 34"/>
                <p:cNvCxnSpPr/>
                <p:nvPr/>
              </p:nvCxnSpPr>
              <p:spPr>
                <a:xfrm>
                  <a:off x="23622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5"/>
                <p:cNvCxnSpPr/>
                <p:nvPr/>
              </p:nvCxnSpPr>
              <p:spPr>
                <a:xfrm>
                  <a:off x="25908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11" name="Straight Connector 10"/>
          <p:cNvCxnSpPr/>
          <p:nvPr/>
        </p:nvCxnSpPr>
        <p:spPr>
          <a:xfrm>
            <a:off x="4438650" y="2860075"/>
            <a:ext cx="0" cy="7620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38450" y="2860075"/>
            <a:ext cx="0" cy="7620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09650" y="2860075"/>
            <a:ext cx="0" cy="76200"/>
          </a:xfrm>
          <a:prstGeom prst="lin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48"/>
          <p:cNvGrpSpPr/>
          <p:nvPr/>
        </p:nvGrpSpPr>
        <p:grpSpPr>
          <a:xfrm flipH="1">
            <a:off x="4438650" y="2860075"/>
            <a:ext cx="3429000" cy="76200"/>
            <a:chOff x="685800" y="2514600"/>
            <a:chExt cx="3429000" cy="76200"/>
          </a:xfrm>
        </p:grpSpPr>
        <p:cxnSp>
          <p:nvCxnSpPr>
            <p:cNvPr id="82" name="Straight Connector 49"/>
            <p:cNvCxnSpPr/>
            <p:nvPr/>
          </p:nvCxnSpPr>
          <p:spPr>
            <a:xfrm>
              <a:off x="3886200" y="2590800"/>
              <a:ext cx="228600" cy="0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50"/>
            <p:cNvGrpSpPr/>
            <p:nvPr/>
          </p:nvGrpSpPr>
          <p:grpSpPr>
            <a:xfrm>
              <a:off x="3429000" y="2590800"/>
              <a:ext cx="457200" cy="0"/>
              <a:chOff x="2362200" y="2895600"/>
              <a:chExt cx="457200" cy="0"/>
            </a:xfrm>
          </p:grpSpPr>
          <p:cxnSp>
            <p:nvCxnSpPr>
              <p:cNvPr id="111" name="Straight Connector 110"/>
              <p:cNvCxnSpPr/>
              <p:nvPr/>
            </p:nvCxnSpPr>
            <p:spPr>
              <a:xfrm>
                <a:off x="2362200" y="2895600"/>
                <a:ext cx="228600" cy="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2590800" y="2895600"/>
                <a:ext cx="228600" cy="0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51"/>
            <p:cNvCxnSpPr/>
            <p:nvPr/>
          </p:nvCxnSpPr>
          <p:spPr>
            <a:xfrm>
              <a:off x="3886200" y="2514600"/>
              <a:ext cx="0" cy="76200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52"/>
            <p:cNvGrpSpPr/>
            <p:nvPr/>
          </p:nvGrpSpPr>
          <p:grpSpPr>
            <a:xfrm>
              <a:off x="2514600" y="2590800"/>
              <a:ext cx="914400" cy="0"/>
              <a:chOff x="2514600" y="3048000"/>
              <a:chExt cx="914400" cy="0"/>
            </a:xfrm>
          </p:grpSpPr>
          <p:grpSp>
            <p:nvGrpSpPr>
              <p:cNvPr id="105" name="Group 72"/>
              <p:cNvGrpSpPr/>
              <p:nvPr/>
            </p:nvGrpSpPr>
            <p:grpSpPr>
              <a:xfrm>
                <a:off x="2514600" y="3048000"/>
                <a:ext cx="457200" cy="0"/>
                <a:chOff x="2362200" y="2895600"/>
                <a:chExt cx="457200" cy="0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23622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25908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Group 73"/>
              <p:cNvGrpSpPr/>
              <p:nvPr/>
            </p:nvGrpSpPr>
            <p:grpSpPr>
              <a:xfrm>
                <a:off x="2971800" y="3048000"/>
                <a:ext cx="457200" cy="0"/>
                <a:chOff x="2362200" y="2895600"/>
                <a:chExt cx="457200" cy="0"/>
              </a:xfrm>
            </p:grpSpPr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23622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25908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6" name="Straight Connector 53"/>
            <p:cNvCxnSpPr/>
            <p:nvPr/>
          </p:nvCxnSpPr>
          <p:spPr>
            <a:xfrm>
              <a:off x="3429000" y="2514600"/>
              <a:ext cx="0" cy="76200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54"/>
            <p:cNvGrpSpPr/>
            <p:nvPr/>
          </p:nvGrpSpPr>
          <p:grpSpPr>
            <a:xfrm>
              <a:off x="685800" y="2590800"/>
              <a:ext cx="1828800" cy="0"/>
              <a:chOff x="838200" y="2590800"/>
              <a:chExt cx="1828800" cy="0"/>
            </a:xfrm>
          </p:grpSpPr>
          <p:grpSp>
            <p:nvGrpSpPr>
              <p:cNvPr id="91" name="Group 58"/>
              <p:cNvGrpSpPr/>
              <p:nvPr/>
            </p:nvGrpSpPr>
            <p:grpSpPr>
              <a:xfrm>
                <a:off x="1752600" y="2590800"/>
                <a:ext cx="914400" cy="0"/>
                <a:chOff x="2514600" y="3048000"/>
                <a:chExt cx="914400" cy="0"/>
              </a:xfrm>
            </p:grpSpPr>
            <p:grpSp>
              <p:nvGrpSpPr>
                <p:cNvPr id="99" name="Group 66"/>
                <p:cNvGrpSpPr/>
                <p:nvPr/>
              </p:nvGrpSpPr>
              <p:grpSpPr>
                <a:xfrm>
                  <a:off x="2514600" y="3048000"/>
                  <a:ext cx="457200" cy="0"/>
                  <a:chOff x="2362200" y="2895600"/>
                  <a:chExt cx="457200" cy="0"/>
                </a:xfrm>
              </p:grpSpPr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23622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71"/>
                  <p:cNvCxnSpPr/>
                  <p:nvPr/>
                </p:nvCxnSpPr>
                <p:spPr>
                  <a:xfrm>
                    <a:off x="25908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0" name="Group 67"/>
                <p:cNvGrpSpPr/>
                <p:nvPr/>
              </p:nvGrpSpPr>
              <p:grpSpPr>
                <a:xfrm>
                  <a:off x="2971800" y="3048000"/>
                  <a:ext cx="457200" cy="0"/>
                  <a:chOff x="2362200" y="2895600"/>
                  <a:chExt cx="457200" cy="0"/>
                </a:xfrm>
              </p:grpSpPr>
              <p:cxnSp>
                <p:nvCxnSpPr>
                  <p:cNvPr id="101" name="Straight Connector 100"/>
                  <p:cNvCxnSpPr/>
                  <p:nvPr/>
                </p:nvCxnSpPr>
                <p:spPr>
                  <a:xfrm>
                    <a:off x="23622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>
                    <a:off x="25908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2" name="Group 59"/>
              <p:cNvGrpSpPr/>
              <p:nvPr/>
            </p:nvGrpSpPr>
            <p:grpSpPr>
              <a:xfrm>
                <a:off x="838200" y="2590800"/>
                <a:ext cx="914400" cy="0"/>
                <a:chOff x="2514600" y="3048000"/>
                <a:chExt cx="914400" cy="0"/>
              </a:xfrm>
            </p:grpSpPr>
            <p:grpSp>
              <p:nvGrpSpPr>
                <p:cNvPr id="93" name="Group 60"/>
                <p:cNvGrpSpPr/>
                <p:nvPr/>
              </p:nvGrpSpPr>
              <p:grpSpPr>
                <a:xfrm>
                  <a:off x="2514600" y="3048000"/>
                  <a:ext cx="457200" cy="0"/>
                  <a:chOff x="2362200" y="2895600"/>
                  <a:chExt cx="457200" cy="0"/>
                </a:xfrm>
              </p:grpSpPr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23622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65"/>
                  <p:cNvCxnSpPr/>
                  <p:nvPr/>
                </p:nvCxnSpPr>
                <p:spPr>
                  <a:xfrm>
                    <a:off x="25908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" name="Group 61"/>
                <p:cNvGrpSpPr/>
                <p:nvPr/>
              </p:nvGrpSpPr>
              <p:grpSpPr>
                <a:xfrm>
                  <a:off x="2971800" y="3048000"/>
                  <a:ext cx="457200" cy="0"/>
                  <a:chOff x="2362200" y="2895600"/>
                  <a:chExt cx="457200" cy="0"/>
                </a:xfrm>
              </p:grpSpPr>
              <p:cxnSp>
                <p:nvCxnSpPr>
                  <p:cNvPr id="95" name="Straight Connector 94"/>
                  <p:cNvCxnSpPr/>
                  <p:nvPr/>
                </p:nvCxnSpPr>
                <p:spPr>
                  <a:xfrm>
                    <a:off x="23622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>
                    <a:off x="25908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accent4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88" name="Straight Connector 87"/>
            <p:cNvCxnSpPr/>
            <p:nvPr/>
          </p:nvCxnSpPr>
          <p:spPr>
            <a:xfrm>
              <a:off x="4114800" y="2514600"/>
              <a:ext cx="0" cy="76200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2514600" y="2514600"/>
              <a:ext cx="0" cy="76200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57"/>
            <p:cNvCxnSpPr/>
            <p:nvPr/>
          </p:nvCxnSpPr>
          <p:spPr>
            <a:xfrm>
              <a:off x="685800" y="2514600"/>
              <a:ext cx="0" cy="76200"/>
            </a:xfrm>
            <a:prstGeom prst="line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83890" y="2326675"/>
            <a:ext cx="77724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                      uh          gone      laugh     </a:t>
            </a: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</a:rPr>
              <a:t>laugh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    it’s okay, it’s okay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650" y="3088675"/>
            <a:ext cx="777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oh no                   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nooooooooooooo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I didn’t see</a:t>
            </a:r>
          </a:p>
        </p:txBody>
      </p:sp>
      <p:grpSp>
        <p:nvGrpSpPr>
          <p:cNvPr id="17" name="Group 82"/>
          <p:cNvGrpSpPr/>
          <p:nvPr/>
        </p:nvGrpSpPr>
        <p:grpSpPr>
          <a:xfrm>
            <a:off x="1009650" y="3545875"/>
            <a:ext cx="3429000" cy="76200"/>
            <a:chOff x="685800" y="2514600"/>
            <a:chExt cx="3429000" cy="76200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3886200" y="2590800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84"/>
            <p:cNvGrpSpPr/>
            <p:nvPr/>
          </p:nvGrpSpPr>
          <p:grpSpPr>
            <a:xfrm>
              <a:off x="3429000" y="2590800"/>
              <a:ext cx="457200" cy="0"/>
              <a:chOff x="2362200" y="2895600"/>
              <a:chExt cx="457200" cy="0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2362200" y="2895600"/>
                <a:ext cx="228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2590800" y="2895600"/>
                <a:ext cx="228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/>
            <p:cNvCxnSpPr/>
            <p:nvPr/>
          </p:nvCxnSpPr>
          <p:spPr>
            <a:xfrm>
              <a:off x="3886200" y="251460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86"/>
            <p:cNvGrpSpPr/>
            <p:nvPr/>
          </p:nvGrpSpPr>
          <p:grpSpPr>
            <a:xfrm>
              <a:off x="2514600" y="2590800"/>
              <a:ext cx="914400" cy="0"/>
              <a:chOff x="2514600" y="3048000"/>
              <a:chExt cx="914400" cy="0"/>
            </a:xfrm>
          </p:grpSpPr>
          <p:grpSp>
            <p:nvGrpSpPr>
              <p:cNvPr id="74" name="Group 106"/>
              <p:cNvGrpSpPr/>
              <p:nvPr/>
            </p:nvGrpSpPr>
            <p:grpSpPr>
              <a:xfrm>
                <a:off x="2514600" y="3048000"/>
                <a:ext cx="457200" cy="0"/>
                <a:chOff x="2362200" y="2895600"/>
                <a:chExt cx="457200" cy="0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3622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5908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oup 107"/>
              <p:cNvGrpSpPr/>
              <p:nvPr/>
            </p:nvGrpSpPr>
            <p:grpSpPr>
              <a:xfrm>
                <a:off x="2971800" y="3048000"/>
                <a:ext cx="457200" cy="0"/>
                <a:chOff x="2362200" y="2895600"/>
                <a:chExt cx="457200" cy="0"/>
              </a:xfrm>
            </p:grpSpPr>
            <p:cxnSp>
              <p:nvCxnSpPr>
                <p:cNvPr id="76" name="Straight Connector 75"/>
                <p:cNvCxnSpPr/>
                <p:nvPr/>
              </p:nvCxnSpPr>
              <p:spPr>
                <a:xfrm>
                  <a:off x="23622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25908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5" name="Straight Connector 54"/>
            <p:cNvCxnSpPr/>
            <p:nvPr/>
          </p:nvCxnSpPr>
          <p:spPr>
            <a:xfrm>
              <a:off x="3429000" y="251460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88"/>
            <p:cNvGrpSpPr/>
            <p:nvPr/>
          </p:nvGrpSpPr>
          <p:grpSpPr>
            <a:xfrm>
              <a:off x="685800" y="2590800"/>
              <a:ext cx="1828800" cy="0"/>
              <a:chOff x="838200" y="2590800"/>
              <a:chExt cx="1828800" cy="0"/>
            </a:xfrm>
          </p:grpSpPr>
          <p:grpSp>
            <p:nvGrpSpPr>
              <p:cNvPr id="60" name="Group 92"/>
              <p:cNvGrpSpPr/>
              <p:nvPr/>
            </p:nvGrpSpPr>
            <p:grpSpPr>
              <a:xfrm>
                <a:off x="1752600" y="2590800"/>
                <a:ext cx="914400" cy="0"/>
                <a:chOff x="2514600" y="3048000"/>
                <a:chExt cx="914400" cy="0"/>
              </a:xfrm>
            </p:grpSpPr>
            <p:grpSp>
              <p:nvGrpSpPr>
                <p:cNvPr id="68" name="Group 100"/>
                <p:cNvGrpSpPr/>
                <p:nvPr/>
              </p:nvGrpSpPr>
              <p:grpSpPr>
                <a:xfrm>
                  <a:off x="2514600" y="3048000"/>
                  <a:ext cx="457200" cy="0"/>
                  <a:chOff x="2362200" y="2895600"/>
                  <a:chExt cx="457200" cy="0"/>
                </a:xfrm>
              </p:grpSpPr>
              <p:cxnSp>
                <p:nvCxnSpPr>
                  <p:cNvPr id="72" name="Straight Connector 71"/>
                  <p:cNvCxnSpPr/>
                  <p:nvPr/>
                </p:nvCxnSpPr>
                <p:spPr>
                  <a:xfrm>
                    <a:off x="23622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25908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" name="Group 101"/>
                <p:cNvGrpSpPr/>
                <p:nvPr/>
              </p:nvGrpSpPr>
              <p:grpSpPr>
                <a:xfrm>
                  <a:off x="2971800" y="3048000"/>
                  <a:ext cx="457200" cy="0"/>
                  <a:chOff x="2362200" y="2895600"/>
                  <a:chExt cx="457200" cy="0"/>
                </a:xfrm>
              </p:grpSpPr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23622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25908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1" name="Group 93"/>
              <p:cNvGrpSpPr/>
              <p:nvPr/>
            </p:nvGrpSpPr>
            <p:grpSpPr>
              <a:xfrm>
                <a:off x="838200" y="2590800"/>
                <a:ext cx="914400" cy="0"/>
                <a:chOff x="2514600" y="3048000"/>
                <a:chExt cx="914400" cy="0"/>
              </a:xfrm>
            </p:grpSpPr>
            <p:grpSp>
              <p:nvGrpSpPr>
                <p:cNvPr id="62" name="Group 94"/>
                <p:cNvGrpSpPr/>
                <p:nvPr/>
              </p:nvGrpSpPr>
              <p:grpSpPr>
                <a:xfrm>
                  <a:off x="2514600" y="3048000"/>
                  <a:ext cx="457200" cy="0"/>
                  <a:chOff x="2362200" y="2895600"/>
                  <a:chExt cx="457200" cy="0"/>
                </a:xfrm>
              </p:grpSpPr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23622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25908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" name="Group 95"/>
                <p:cNvGrpSpPr/>
                <p:nvPr/>
              </p:nvGrpSpPr>
              <p:grpSpPr>
                <a:xfrm>
                  <a:off x="2971800" y="3048000"/>
                  <a:ext cx="457200" cy="0"/>
                  <a:chOff x="2362200" y="2895600"/>
                  <a:chExt cx="457200" cy="0"/>
                </a:xfrm>
              </p:grpSpPr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23622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25908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57" name="Straight Connector 56"/>
            <p:cNvCxnSpPr/>
            <p:nvPr/>
          </p:nvCxnSpPr>
          <p:spPr>
            <a:xfrm>
              <a:off x="4114800" y="251460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514600" y="251460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85800" y="251460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14"/>
          <p:cNvGrpSpPr/>
          <p:nvPr/>
        </p:nvGrpSpPr>
        <p:grpSpPr>
          <a:xfrm flipH="1">
            <a:off x="4438650" y="3545875"/>
            <a:ext cx="3429000" cy="76200"/>
            <a:chOff x="685800" y="2514600"/>
            <a:chExt cx="3429000" cy="762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886200" y="2590800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116"/>
            <p:cNvGrpSpPr/>
            <p:nvPr/>
          </p:nvGrpSpPr>
          <p:grpSpPr>
            <a:xfrm>
              <a:off x="3429000" y="2590800"/>
              <a:ext cx="457200" cy="0"/>
              <a:chOff x="2362200" y="2895600"/>
              <a:chExt cx="457200" cy="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2362200" y="2895600"/>
                <a:ext cx="228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2590800" y="2895600"/>
                <a:ext cx="2286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/>
            <p:cNvCxnSpPr/>
            <p:nvPr/>
          </p:nvCxnSpPr>
          <p:spPr>
            <a:xfrm>
              <a:off x="3886200" y="251460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118"/>
            <p:cNvGrpSpPr/>
            <p:nvPr/>
          </p:nvGrpSpPr>
          <p:grpSpPr>
            <a:xfrm>
              <a:off x="2514600" y="2590800"/>
              <a:ext cx="914400" cy="0"/>
              <a:chOff x="2514600" y="3048000"/>
              <a:chExt cx="914400" cy="0"/>
            </a:xfrm>
          </p:grpSpPr>
          <p:grpSp>
            <p:nvGrpSpPr>
              <p:cNvPr id="43" name="Group 138"/>
              <p:cNvGrpSpPr/>
              <p:nvPr/>
            </p:nvGrpSpPr>
            <p:grpSpPr>
              <a:xfrm>
                <a:off x="2514600" y="3048000"/>
                <a:ext cx="457200" cy="0"/>
                <a:chOff x="2362200" y="2895600"/>
                <a:chExt cx="457200" cy="0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23622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25908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139"/>
              <p:cNvGrpSpPr/>
              <p:nvPr/>
            </p:nvGrpSpPr>
            <p:grpSpPr>
              <a:xfrm>
                <a:off x="2971800" y="3048000"/>
                <a:ext cx="457200" cy="0"/>
                <a:chOff x="2362200" y="2895600"/>
                <a:chExt cx="457200" cy="0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3622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590800" y="2895600"/>
                  <a:ext cx="2286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4" name="Straight Connector 23"/>
            <p:cNvCxnSpPr/>
            <p:nvPr/>
          </p:nvCxnSpPr>
          <p:spPr>
            <a:xfrm>
              <a:off x="3429000" y="251460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120"/>
            <p:cNvGrpSpPr/>
            <p:nvPr/>
          </p:nvGrpSpPr>
          <p:grpSpPr>
            <a:xfrm>
              <a:off x="685800" y="2590800"/>
              <a:ext cx="1828800" cy="0"/>
              <a:chOff x="838200" y="2590800"/>
              <a:chExt cx="1828800" cy="0"/>
            </a:xfrm>
          </p:grpSpPr>
          <p:grpSp>
            <p:nvGrpSpPr>
              <p:cNvPr id="29" name="Group 124"/>
              <p:cNvGrpSpPr/>
              <p:nvPr/>
            </p:nvGrpSpPr>
            <p:grpSpPr>
              <a:xfrm>
                <a:off x="1752600" y="2590800"/>
                <a:ext cx="914400" cy="0"/>
                <a:chOff x="2514600" y="3048000"/>
                <a:chExt cx="914400" cy="0"/>
              </a:xfrm>
            </p:grpSpPr>
            <p:grpSp>
              <p:nvGrpSpPr>
                <p:cNvPr id="37" name="Group 132"/>
                <p:cNvGrpSpPr/>
                <p:nvPr/>
              </p:nvGrpSpPr>
              <p:grpSpPr>
                <a:xfrm>
                  <a:off x="2514600" y="3048000"/>
                  <a:ext cx="457200" cy="0"/>
                  <a:chOff x="2362200" y="2895600"/>
                  <a:chExt cx="457200" cy="0"/>
                </a:xfrm>
              </p:grpSpPr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23622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25908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133"/>
                <p:cNvGrpSpPr/>
                <p:nvPr/>
              </p:nvGrpSpPr>
              <p:grpSpPr>
                <a:xfrm>
                  <a:off x="2971800" y="3048000"/>
                  <a:ext cx="457200" cy="0"/>
                  <a:chOff x="2362200" y="2895600"/>
                  <a:chExt cx="457200" cy="0"/>
                </a:xfrm>
              </p:grpSpPr>
              <p:cxnSp>
                <p:nvCxnSpPr>
                  <p:cNvPr id="39" name="Straight Connector 38"/>
                  <p:cNvCxnSpPr/>
                  <p:nvPr/>
                </p:nvCxnSpPr>
                <p:spPr>
                  <a:xfrm>
                    <a:off x="23622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/>
                  <p:cNvCxnSpPr/>
                  <p:nvPr/>
                </p:nvCxnSpPr>
                <p:spPr>
                  <a:xfrm>
                    <a:off x="25908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" name="Group 125"/>
              <p:cNvGrpSpPr/>
              <p:nvPr/>
            </p:nvGrpSpPr>
            <p:grpSpPr>
              <a:xfrm>
                <a:off x="838200" y="2590800"/>
                <a:ext cx="914400" cy="0"/>
                <a:chOff x="2514600" y="3048000"/>
                <a:chExt cx="914400" cy="0"/>
              </a:xfrm>
            </p:grpSpPr>
            <p:grpSp>
              <p:nvGrpSpPr>
                <p:cNvPr id="31" name="Group 126"/>
                <p:cNvGrpSpPr/>
                <p:nvPr/>
              </p:nvGrpSpPr>
              <p:grpSpPr>
                <a:xfrm>
                  <a:off x="2514600" y="3048000"/>
                  <a:ext cx="457200" cy="0"/>
                  <a:chOff x="2362200" y="2895600"/>
                  <a:chExt cx="457200" cy="0"/>
                </a:xfrm>
              </p:grpSpPr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23622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25908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127"/>
                <p:cNvGrpSpPr/>
                <p:nvPr/>
              </p:nvGrpSpPr>
              <p:grpSpPr>
                <a:xfrm>
                  <a:off x="2971800" y="3048000"/>
                  <a:ext cx="457200" cy="0"/>
                  <a:chOff x="2362200" y="2895600"/>
                  <a:chExt cx="457200" cy="0"/>
                </a:xfrm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>
                    <a:off x="23622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/>
                  <p:nvPr/>
                </p:nvCxnSpPr>
                <p:spPr>
                  <a:xfrm>
                    <a:off x="2590800" y="2895600"/>
                    <a:ext cx="2286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26" name="Straight Connector 25"/>
            <p:cNvCxnSpPr/>
            <p:nvPr/>
          </p:nvCxnSpPr>
          <p:spPr>
            <a:xfrm>
              <a:off x="4114800" y="251460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514600" y="251460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85800" y="251460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4438650" y="3545875"/>
            <a:ext cx="0" cy="76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91B069E8-F4FE-4AED-BEE0-4686C10C71B2}"/>
              </a:ext>
            </a:extLst>
          </p:cNvPr>
          <p:cNvSpPr txBox="1">
            <a:spLocks/>
          </p:cNvSpPr>
          <p:nvPr/>
        </p:nvSpPr>
        <p:spPr bwMode="auto">
          <a:xfrm>
            <a:off x="1083890" y="4110177"/>
            <a:ext cx="7772400" cy="177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0"/>
              </a:spcAft>
              <a:buFontTx/>
              <a:buNone/>
            </a:pPr>
            <a:r>
              <a:rPr lang="en-US" sz="2400" kern="0"/>
              <a:t>Enable easy learning of </a:t>
            </a:r>
            <a:endParaRPr lang="en-US" sz="2400" kern="0" dirty="0"/>
          </a:p>
          <a:p>
            <a:pPr>
              <a:spcAft>
                <a:spcPts val="0"/>
              </a:spcAft>
              <a:buFontTx/>
              <a:buChar char="-"/>
            </a:pPr>
            <a:r>
              <a:rPr lang="en-US" sz="2400" kern="0"/>
              <a:t>local </a:t>
            </a:r>
            <a:r>
              <a:rPr lang="en-US" sz="2400" kern="0" dirty="0"/>
              <a:t>normalization</a:t>
            </a:r>
          </a:p>
          <a:p>
            <a:pPr>
              <a:spcAft>
                <a:spcPts val="0"/>
              </a:spcAft>
              <a:buFontTx/>
              <a:buChar char="-"/>
            </a:pPr>
            <a:r>
              <a:rPr lang="en-US" sz="2400" kern="0"/>
              <a:t>computing change (</a:t>
            </a:r>
            <a:r>
              <a:rPr lang="el-GR" sz="2400" kern="0"/>
              <a:t>Δ</a:t>
            </a:r>
            <a:r>
              <a:rPr lang="en-US" sz="2400" kern="0"/>
              <a:t>s)</a:t>
            </a:r>
            <a:endParaRPr lang="en-US" sz="2400" kern="0" dirty="0"/>
          </a:p>
          <a:p>
            <a:pPr>
              <a:spcAft>
                <a:spcPts val="0"/>
              </a:spcAft>
              <a:buFontTx/>
              <a:buChar char="-"/>
            </a:pPr>
            <a:r>
              <a:rPr lang="en-US" sz="2400" kern="0"/>
              <a:t>cross-stream </a:t>
            </a:r>
            <a:r>
              <a:rPr lang="en-US" sz="2400" kern="0" dirty="0"/>
              <a:t>alignments</a:t>
            </a:r>
          </a:p>
          <a:p>
            <a:pPr>
              <a:spcAft>
                <a:spcPts val="0"/>
              </a:spcAft>
              <a:buFontTx/>
              <a:buNone/>
            </a:pPr>
            <a:endParaRPr lang="en-US" sz="2400" kern="0" dirty="0"/>
          </a:p>
          <a:p>
            <a:pPr>
              <a:spcAft>
                <a:spcPts val="0"/>
              </a:spcAft>
              <a:buFontTx/>
              <a:buNone/>
            </a:pP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7512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4: The Midlevel Toolkit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955" y="1486319"/>
            <a:ext cx="8229600" cy="584635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400" dirty="0"/>
              <a:t>Purposes: language modeling, </a:t>
            </a:r>
            <a:r>
              <a:rPr lang="en-US" sz="1600" dirty="0"/>
              <a:t>sentiment, stance, turn-taking, information retrieval, pattern discovery</a:t>
            </a:r>
          </a:p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Features included: </a:t>
            </a:r>
            <a:r>
              <a:rPr lang="en-US" sz="1800" dirty="0"/>
              <a:t>pitch, energy, rate, cepstral flux, </a:t>
            </a:r>
            <a:r>
              <a:rPr lang="en-US" sz="1800" dirty="0" err="1"/>
              <a:t>vvir</a:t>
            </a:r>
            <a:r>
              <a:rPr lang="en-US" sz="1800" dirty="0"/>
              <a:t>, peak </a:t>
            </a:r>
            <a:r>
              <a:rPr lang="en-US" sz="1800" dirty="0" err="1"/>
              <a:t>disalignment</a:t>
            </a:r>
            <a:r>
              <a:rPr lang="en-US" sz="1800" dirty="0"/>
              <a:t>, cepstral peak prominence smoothed, pitch highness, pitch lowness, pitch wideness, pitch narrowness</a:t>
            </a:r>
          </a:p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No risky features like max, range, or slope</a:t>
            </a:r>
          </a:p>
          <a:p>
            <a:pPr>
              <a:buFontTx/>
              <a:buChar char="-"/>
            </a:pPr>
            <a:r>
              <a:rPr lang="en-US" sz="2400" dirty="0"/>
              <a:t>Built-in intensity normalization</a:t>
            </a:r>
          </a:p>
          <a:p>
            <a:pPr>
              <a:buFontTx/>
              <a:buChar char="-"/>
            </a:pPr>
            <a:r>
              <a:rPr lang="en-US" sz="2400" dirty="0"/>
              <a:t>Pitch computations in terms of percentiles</a:t>
            </a:r>
          </a:p>
          <a:p>
            <a:pPr>
              <a:buFontTx/>
              <a:buChar char="-"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7618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Prosodic Features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476250" y="1166574"/>
            <a:ext cx="4048125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Not linguistic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Assumption-free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Perception-inspired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50" charset="-128"/>
              <a:cs typeface="+mn-cs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4619625" y="3084739"/>
            <a:ext cx="4524375" cy="3608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The </a:t>
            </a:r>
            <a:r>
              <a:rPr kumimoji="1" lang="en-US" sz="2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wrong</a:t>
            </a: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 way to do things: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correct doubling/halving </a:t>
            </a:r>
            <a:r>
              <a:rPr kumimoji="1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1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subtract avg. to speaker-normalize </a:t>
            </a:r>
            <a:r>
              <a:rPr kumimoji="1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1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segment into utterances </a:t>
            </a:r>
            <a:r>
              <a:rPr kumimoji="1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2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fit a curve and interpolate </a:t>
            </a:r>
            <a:r>
              <a:rPr kumimoji="1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3</a:t>
            </a:r>
            <a:endParaRPr kumimoji="1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50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align to words, phrases, etc. </a:t>
            </a:r>
            <a:r>
              <a:rPr kumimoji="1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2,3</a:t>
            </a:r>
          </a:p>
          <a:p>
            <a:pPr marL="342900" marR="0" lvl="0" indent="-34290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time-warp </a:t>
            </a:r>
            <a:r>
              <a:rPr kumimoji="1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3</a:t>
            </a:r>
          </a:p>
          <a:p>
            <a:pPr marL="342900" marR="0" lvl="0" indent="-34290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compute </a:t>
            </a:r>
            <a:r>
              <a:rPr kumimoji="1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avg</a:t>
            </a: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, range, max, min </a:t>
            </a:r>
            <a:r>
              <a:rPr kumimoji="1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4</a:t>
            </a:r>
            <a:endParaRPr kumimoji="1" lang="en-US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249" y="3084739"/>
            <a:ext cx="4048125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1 simply rank-normalize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2 simply use fixed-offset windows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3 simply use fixed-width windows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4 simply use </a:t>
            </a:r>
            <a:r>
              <a:rPr kumimoji="1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filterband</a:t>
            </a:r>
            <a:r>
              <a:rPr kumimoji="1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50" charset="-128"/>
                <a:cs typeface="+mn-cs"/>
              </a:rPr>
              <a:t> sums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Mid-Level Prosodic Feature Toolkit  http://www.cs.utep.edu/nigel/midlevel/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50" charset="-128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33925" y="1018495"/>
            <a:ext cx="3706456" cy="1809750"/>
            <a:chOff x="4733925" y="1018495"/>
            <a:chExt cx="3706456" cy="1809750"/>
          </a:xfrm>
        </p:grpSpPr>
        <p:pic>
          <p:nvPicPr>
            <p:cNvPr id="6146" name="Picture 2" descr="http://www.frontiersin.org/files/Articles/10212/fpsyg-02-00120-HTML/image_m/fpsyg-02-00120-g00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33925" y="1018495"/>
              <a:ext cx="3267160" cy="180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7088015" y="2155469"/>
              <a:ext cx="38499" cy="286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7448204" y="1058487"/>
              <a:ext cx="640080" cy="315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58793" y="1797407"/>
              <a:ext cx="640080" cy="315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492252" y="1768199"/>
              <a:ext cx="343593" cy="3075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2355564">
              <a:off x="7083841" y="1608035"/>
              <a:ext cx="431599" cy="2477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00301" y="2407347"/>
              <a:ext cx="640080" cy="315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47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7200" y="2637692"/>
            <a:ext cx="8319068" cy="2051539"/>
            <a:chOff x="457200" y="2637692"/>
            <a:chExt cx="8319068" cy="20515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E2A0DF2-9110-1D4A-8579-13AFD13B1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846" t="50000" r="12821" b="25157"/>
            <a:stretch/>
          </p:blipFill>
          <p:spPr>
            <a:xfrm>
              <a:off x="457200" y="2637692"/>
              <a:ext cx="8319068" cy="2051539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457200" y="3745509"/>
              <a:ext cx="3822441" cy="937502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4147302" y="3955035"/>
              <a:ext cx="922331" cy="623185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5374122" y="3908887"/>
              <a:ext cx="1679821" cy="623185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4845698" y="3987284"/>
              <a:ext cx="696686" cy="447869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7230859" y="3996544"/>
              <a:ext cx="1541316" cy="625219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6214032" y="4070937"/>
              <a:ext cx="1679821" cy="299084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61012" y="360010"/>
            <a:ext cx="8187334" cy="190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5400" b="1"/>
              <a:t> </a:t>
            </a:r>
            <a:endParaRPr lang="en-US" sz="5400" b="1" dirty="0"/>
          </a:p>
          <a:p>
            <a:pPr>
              <a:lnSpc>
                <a:spcPct val="140000"/>
              </a:lnSpc>
            </a:pPr>
            <a:r>
              <a:rPr lang="en-US" sz="3400" b="1"/>
              <a:t>Lecture 17:  Midlevel Features</a:t>
            </a:r>
            <a:endParaRPr lang="en-US" sz="3400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733DFB8-15C0-B79D-2CAD-8EC129F89C10}"/>
              </a:ext>
            </a:extLst>
          </p:cNvPr>
          <p:cNvSpPr/>
          <p:nvPr/>
        </p:nvSpPr>
        <p:spPr bwMode="auto">
          <a:xfrm>
            <a:off x="3933897" y="3155063"/>
            <a:ext cx="213405" cy="21101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9120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9E966-2FE4-4E81-87CF-C65065070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EEE8E-3C29-437E-B5ED-B89FC1A8B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/>
              <a:t>The critical importance of proper normalization</a:t>
            </a:r>
          </a:p>
          <a:p>
            <a:r>
              <a:rPr lang="en-US" sz="2400"/>
              <a:t>intensity, pitch, creakilness, rate (the latter perhaps better not normalized)</a:t>
            </a:r>
          </a:p>
          <a:p>
            <a:endParaRPr lang="en-US" sz="2400"/>
          </a:p>
          <a:p>
            <a:endParaRPr lang="en-US" sz="2400"/>
          </a:p>
          <a:p>
            <a:pPr marL="0" indent="0">
              <a:buNone/>
            </a:pPr>
            <a:r>
              <a:rPr lang="en-US" sz="2400"/>
              <a:t>Don’t trust that any toolkit will do this the way you need it</a:t>
            </a:r>
          </a:p>
        </p:txBody>
      </p:sp>
    </p:spTree>
    <p:extLst>
      <p:ext uri="{BB962C8B-B14F-4D97-AF65-F5344CB8AC3E}">
        <p14:creationId xmlns:p14="http://schemas.microsoft.com/office/powerpoint/2010/main" val="1156062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An Alternative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15" y="1143000"/>
            <a:ext cx="82296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Entrust temporal patterns to the model</a:t>
            </a:r>
          </a:p>
          <a:p>
            <a:pPr marL="400050" lvl="1" indent="0">
              <a:buNone/>
            </a:pPr>
            <a:r>
              <a:rPr lang="en-US" sz="2400" dirty="0"/>
              <a:t>(a recurrent neural network)</a:t>
            </a:r>
          </a:p>
          <a:p>
            <a:pPr marL="0" indent="0">
              <a:buNone/>
            </a:pPr>
            <a:r>
              <a:rPr lang="en-US" sz="2800" dirty="0"/>
              <a:t>feeding it only per-frame features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F</a:t>
            </a:r>
            <a:r>
              <a:rPr lang="en-US" sz="1800" baseline="-25000" dirty="0"/>
              <a:t>0 </a:t>
            </a:r>
            <a:r>
              <a:rPr lang="en-US" sz="1800" dirty="0"/>
              <a:t> raw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F</a:t>
            </a:r>
            <a:r>
              <a:rPr lang="en-US" sz="1800" baseline="-25000" dirty="0"/>
              <a:t>0 </a:t>
            </a:r>
            <a:r>
              <a:rPr lang="en-US" sz="1800" dirty="0"/>
              <a:t> normalized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voicing {0,1}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energy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voice activity {0,1}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cepstral flux 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415" y="6412468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Skantze</a:t>
            </a:r>
            <a:r>
              <a:rPr lang="en-US" sz="1600" dirty="0"/>
              <a:t> 2017)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876" t="15918" r="8090" b="11872"/>
          <a:stretch/>
        </p:blipFill>
        <p:spPr>
          <a:xfrm>
            <a:off x="5825107" y="2106603"/>
            <a:ext cx="3113409" cy="36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16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0E9EE-1346-E444-A3E0-98D65A04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FDC3-0E53-B249-AE62-53988832C1D6}" type="slidenum">
              <a:rPr lang="en-US" smtClean="0"/>
              <a:t>32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02D9E6-A6CE-794A-9976-7E6106BB37F5}"/>
              </a:ext>
            </a:extLst>
          </p:cNvPr>
          <p:cNvSpPr/>
          <p:nvPr/>
        </p:nvSpPr>
        <p:spPr>
          <a:xfrm>
            <a:off x="457200" y="6336268"/>
            <a:ext cx="4715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Source: Schuller, B.W. and </a:t>
            </a:r>
            <a:r>
              <a:rPr lang="en-GB" sz="900" dirty="0" err="1"/>
              <a:t>Batliner</a:t>
            </a:r>
            <a:r>
              <a:rPr lang="en-GB" sz="900" dirty="0"/>
              <a:t> A., 2013 </a:t>
            </a:r>
            <a:r>
              <a:rPr lang="en-GB" sz="900" i="1" dirty="0"/>
              <a:t>Computational Paralinguistics: Emotion, Affect and Personality in Speech and Language Processing </a:t>
            </a:r>
            <a:r>
              <a:rPr lang="en-GB" sz="900" dirty="0"/>
              <a:t>Wiley Online</a:t>
            </a:r>
          </a:p>
        </p:txBody>
      </p:sp>
    </p:spTree>
    <p:extLst>
      <p:ext uri="{BB962C8B-B14F-4D97-AF65-F5344CB8AC3E}">
        <p14:creationId xmlns:p14="http://schemas.microsoft.com/office/powerpoint/2010/main" val="2033176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Open question</a:t>
            </a:r>
          </a:p>
          <a:p>
            <a:pPr marL="0" indent="0">
              <a:buNone/>
            </a:pPr>
            <a:r>
              <a:rPr lang="en-US" dirty="0"/>
              <a:t>Length normalization </a:t>
            </a:r>
          </a:p>
          <a:p>
            <a:pPr marL="0" indent="0">
              <a:buNone/>
            </a:pPr>
            <a:r>
              <a:rPr lang="en-US" sz="2400" dirty="0"/>
              <a:t>	sampling at points at 25%, 50%, 75% in</a:t>
            </a:r>
          </a:p>
          <a:p>
            <a:pPr marL="0" indent="0">
              <a:buNone/>
            </a:pPr>
            <a:r>
              <a:rPr lang="en-US" sz="2400" dirty="0"/>
              <a:t>	also computing over last 200 </a:t>
            </a:r>
            <a:r>
              <a:rPr lang="en-US" sz="2400" dirty="0" err="1"/>
              <a:t>ms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598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5: Covarep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5822"/>
            <a:ext cx="8229600" cy="3952948"/>
          </a:xfrm>
        </p:spPr>
        <p:txBody>
          <a:bodyPr>
            <a:normAutofit/>
          </a:bodyPr>
          <a:lstStyle/>
          <a:p>
            <a:endParaRPr lang="en-US" sz="2400"/>
          </a:p>
          <a:p>
            <a:pPr marL="0" indent="0">
              <a:buNone/>
            </a:pPr>
            <a:r>
              <a:rPr lang="en-US" sz="2400"/>
              <a:t>Covarep: </a:t>
            </a:r>
            <a:r>
              <a:rPr lang="en-US" sz="2400" u="sng"/>
              <a:t>co</a:t>
            </a:r>
            <a:r>
              <a:rPr lang="en-US" sz="2400"/>
              <a:t>llaborative </a:t>
            </a:r>
            <a:r>
              <a:rPr lang="en-US" sz="2400" u="sng"/>
              <a:t>v</a:t>
            </a:r>
            <a:r>
              <a:rPr lang="en-US" sz="2400"/>
              <a:t>oice </a:t>
            </a:r>
            <a:r>
              <a:rPr lang="en-US" sz="2400" u="sng"/>
              <a:t>a</a:t>
            </a:r>
            <a:r>
              <a:rPr lang="en-US" sz="2400"/>
              <a:t>nalysis </a:t>
            </a:r>
            <a:r>
              <a:rPr lang="en-US" sz="2400" u="sng"/>
              <a:t>rep</a:t>
            </a:r>
            <a:r>
              <a:rPr lang="en-US" sz="2400"/>
              <a:t>ository</a:t>
            </a:r>
          </a:p>
          <a:p>
            <a:pPr>
              <a:buFontTx/>
              <a:buChar char="-"/>
            </a:pPr>
            <a:endParaRPr lang="en-US" sz="2400"/>
          </a:p>
          <a:p>
            <a:pPr marL="0" indent="0">
              <a:buNone/>
            </a:pPr>
            <a:r>
              <a:rPr lang="en-US" sz="2400"/>
              <a:t>Purpose: make diverse features and other code available</a:t>
            </a:r>
          </a:p>
          <a:p>
            <a:pPr>
              <a:buFontTx/>
              <a:buChar char="-"/>
            </a:pPr>
            <a:endParaRPr lang="en-US" sz="2400"/>
          </a:p>
          <a:p>
            <a:pPr>
              <a:buFontTx/>
              <a:buChar char="-"/>
            </a:pPr>
            <a:endParaRPr lang="en-US" sz="240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59D84C-4352-4534-A2E3-ABCA3A0B1FDC}"/>
              </a:ext>
            </a:extLst>
          </p:cNvPr>
          <p:cNvSpPr txBox="1"/>
          <p:nvPr/>
        </p:nvSpPr>
        <p:spPr>
          <a:xfrm>
            <a:off x="457200" y="6251168"/>
            <a:ext cx="6477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>
                <a:effectLst/>
                <a:latin typeface="Arial" panose="020B0604020202020204" pitchFamily="34" charset="0"/>
              </a:rPr>
              <a:t>Degottex, G., Kane, J., Drugman, T., Raitio, T., &amp; Scherer, S. COVAREP—A collaborative voice analysis repository for speech technologies. ICASSP 2014 (pp. 960-964). IEEE.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83171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6: Surfboard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09246"/>
            <a:ext cx="8229600" cy="4669385"/>
          </a:xfrm>
        </p:spPr>
        <p:txBody>
          <a:bodyPr>
            <a:normAutofit/>
          </a:bodyPr>
          <a:lstStyle/>
          <a:p>
            <a:endParaRPr lang="en-US" sz="2400"/>
          </a:p>
          <a:p>
            <a:endParaRPr lang="en-US" sz="2400"/>
          </a:p>
          <a:p>
            <a:pPr marL="0" indent="0">
              <a:buNone/>
            </a:pPr>
            <a:r>
              <a:rPr lang="en-US" sz="2400"/>
              <a:t>Purpose: paralinguistic challenges</a:t>
            </a:r>
          </a:p>
          <a:p>
            <a:pPr>
              <a:buFontTx/>
              <a:buChar char="-"/>
            </a:pPr>
            <a:endParaRPr lang="en-US" sz="2400"/>
          </a:p>
          <a:p>
            <a:pPr marL="0" indent="0">
              <a:buNone/>
            </a:pPr>
            <a:r>
              <a:rPr lang="en-US" sz="2400"/>
              <a:t>Features included: many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Language: Python </a:t>
            </a:r>
          </a:p>
          <a:p>
            <a:pPr>
              <a:buFontTx/>
              <a:buChar char="-"/>
            </a:pPr>
            <a:endParaRPr lang="en-US" sz="240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18A9E-BE56-4053-B437-02A3AE9823B9}"/>
              </a:ext>
            </a:extLst>
          </p:cNvPr>
          <p:cNvSpPr txBox="1"/>
          <p:nvPr/>
        </p:nvSpPr>
        <p:spPr>
          <a:xfrm>
            <a:off x="6572250" y="642938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/>
              <a:t>https://github.com/novoic/surfboard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AE23C8-D73F-4661-9153-5DED7083F618}"/>
              </a:ext>
            </a:extLst>
          </p:cNvPr>
          <p:cNvSpPr txBox="1"/>
          <p:nvPr/>
        </p:nvSpPr>
        <p:spPr>
          <a:xfrm>
            <a:off x="628650" y="6352443"/>
            <a:ext cx="48294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>
                <a:effectLst/>
                <a:latin typeface="Arial" panose="020B0604020202020204" pitchFamily="34" charset="0"/>
              </a:rPr>
              <a:t>Lenain, R., Weston, J., Shivkumar, A., &amp; Fristed, E. (2020). Surfboard: Audio Feature Extraction for Modern Machine Learning. </a:t>
            </a:r>
            <a:r>
              <a:rPr lang="en-US" sz="1100" b="0" i="1">
                <a:effectLst/>
                <a:latin typeface="Arial" panose="020B0604020202020204" pitchFamily="34" charset="0"/>
              </a:rPr>
              <a:t>Interspeech 2020.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646324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50373-C9D9-4719-8819-0FA5E5817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46" y="0"/>
            <a:ext cx="8809892" cy="1143000"/>
          </a:xfrm>
        </p:spPr>
        <p:txBody>
          <a:bodyPr/>
          <a:lstStyle/>
          <a:p>
            <a:r>
              <a:rPr lang="en-US"/>
              <a:t>Midlevel Prosodic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0A1BC-EFD2-40A2-99F9-8D2B48345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8283"/>
            <a:ext cx="8305060" cy="4685815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	= Features that are perceptually salient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		average pitch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		pitch range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		pitch peak location 	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		final slope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		</a:t>
            </a:r>
            <a:r>
              <a:rPr lang="en-US" sz="2400" b="1" dirty="0"/>
              <a:t>…</a:t>
            </a:r>
            <a:r>
              <a:rPr lang="en-US" sz="2400" dirty="0"/>
              <a:t>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/>
              <a:t>	= that span more than a frame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kern="0" dirty="0"/>
              <a:t>	= that function as a set (for humans, or for m</a:t>
            </a:r>
            <a:r>
              <a:rPr lang="en-US" sz="2400" dirty="0"/>
              <a:t>achines)</a:t>
            </a:r>
            <a:endParaRPr lang="en-US" sz="3600" kern="0" dirty="0"/>
          </a:p>
        </p:txBody>
      </p:sp>
      <p:pic>
        <p:nvPicPr>
          <p:cNvPr id="4" name="Picture 2" descr="Fig. 4. F0 curve and its stylized model generated by MOMEL for Hannas production of an Accent II word, /titta/ look. The dots on the smooth curve represent the hypothetical turning points generated by the algorithm. The upper panel shows the waveform aligned with the F0 tracking.">
            <a:extLst>
              <a:ext uri="{FF2B5EF4-FFF2-40B4-BE49-F238E27FC236}">
                <a16:creationId xmlns:a16="http://schemas.microsoft.com/office/drawing/2014/main" id="{1B72AF34-83CB-465A-A807-5223E160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57" y="2121395"/>
            <a:ext cx="3576251" cy="329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D0F73D-C306-4630-AC44-E38406742A2A}"/>
              </a:ext>
            </a:extLst>
          </p:cNvPr>
          <p:cNvSpPr txBox="1"/>
          <p:nvPr/>
        </p:nvSpPr>
        <p:spPr>
          <a:xfrm>
            <a:off x="346479" y="6485936"/>
            <a:ext cx="78167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u="none" strike="noStrike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Figure: Children’s Production of Word Accents in Swedish Revisited. </a:t>
            </a:r>
            <a:r>
              <a:rPr lang="en-US" sz="1200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Mitsuhiko Ota. </a:t>
            </a:r>
            <a:r>
              <a:rPr lang="en-US" sz="1200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Phonetica</a:t>
            </a:r>
            <a:r>
              <a:rPr lang="en-US" sz="1200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2087462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25BB-8FEE-E4B6-906C-7A2183249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46ACD-56E0-3F53-30F0-96F10F446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43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8484-7EF6-4165-9FF6-A65922851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75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Frame-level Features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01B680C-7A7B-40A6-84CF-31EA8C1C87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8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373">
                  <a:extLst>
                    <a:ext uri="{9D8B030D-6E8A-4147-A177-3AD203B41FA5}">
                      <a16:colId xmlns:a16="http://schemas.microsoft.com/office/drawing/2014/main" val="582362194"/>
                    </a:ext>
                  </a:extLst>
                </a:gridCol>
                <a:gridCol w="1859623">
                  <a:extLst>
                    <a:ext uri="{9D8B030D-6E8A-4147-A177-3AD203B41FA5}">
                      <a16:colId xmlns:a16="http://schemas.microsoft.com/office/drawing/2014/main" val="88318218"/>
                    </a:ext>
                  </a:extLst>
                </a:gridCol>
                <a:gridCol w="2301411">
                  <a:extLst>
                    <a:ext uri="{9D8B030D-6E8A-4147-A177-3AD203B41FA5}">
                      <a16:colId xmlns:a16="http://schemas.microsoft.com/office/drawing/2014/main" val="1171757590"/>
                    </a:ext>
                  </a:extLst>
                </a:gridCol>
                <a:gridCol w="2368193">
                  <a:extLst>
                    <a:ext uri="{9D8B030D-6E8A-4147-A177-3AD203B41FA5}">
                      <a16:colId xmlns:a16="http://schemas.microsoft.com/office/drawing/2014/main" val="26237955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Percept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Articulatory Correlate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Acoustic Correlate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Issues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583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Pitch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Rate of glottal closings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log F</a:t>
                      </a:r>
                      <a:r>
                        <a:rPr lang="en-US" baseline="-25000"/>
                        <a:t>0</a:t>
                      </a:r>
                      <a:r>
                        <a:rPr lang="en-US"/>
                        <a:t> (log Hz),</a:t>
                      </a:r>
                    </a:p>
                    <a:p>
                      <a:r>
                        <a:rPr lang="en-US"/>
                        <a:t>semitones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doubling, halving, microprosody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638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Loudness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Airflow,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Intensity (dB)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microphone distance, microprosody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22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Voicing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Regularly-timed glottal closures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Periodicity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11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Breathiness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Leaky glottal closures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Low HNR, low CPPS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876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Nasality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Lowered velum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Formant 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98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Falsetto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Stretched vocal folds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Very high pitch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711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Spectral tilt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41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041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Signal-speech-martin-de.png"/>
          <p:cNvPicPr>
            <a:picLocks noChangeAspect="1" noChangeArrowheads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769"/>
          <a:stretch/>
        </p:blipFill>
        <p:spPr bwMode="auto">
          <a:xfrm>
            <a:off x="564521" y="2658978"/>
            <a:ext cx="1364417" cy="95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523583" y="2658978"/>
            <a:ext cx="513339" cy="926433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p1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855930" y="2658978"/>
            <a:ext cx="1227621" cy="926433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700" dirty="0"/>
          </a:p>
          <a:p>
            <a:pPr algn="ctr"/>
            <a:r>
              <a:rPr lang="en-US" dirty="0"/>
              <a:t>inter-</a:t>
            </a:r>
            <a:r>
              <a:rPr lang="en-US" dirty="0" err="1"/>
              <a:t>pretation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 bwMode="auto">
          <a:xfrm>
            <a:off x="1994192" y="2999121"/>
            <a:ext cx="505327" cy="270711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7160952" y="3012164"/>
            <a:ext cx="505327" cy="270711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9059692">
            <a:off x="7415420" y="2648656"/>
            <a:ext cx="157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meaning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629660" y="2672133"/>
            <a:ext cx="513339" cy="926433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p2</a:t>
            </a:r>
          </a:p>
        </p:txBody>
      </p:sp>
      <p:sp>
        <p:nvSpPr>
          <p:cNvPr id="13" name="Right Arrow 12"/>
          <p:cNvSpPr/>
          <p:nvPr/>
        </p:nvSpPr>
        <p:spPr bwMode="auto">
          <a:xfrm>
            <a:off x="3100269" y="3012276"/>
            <a:ext cx="505327" cy="270711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35737" y="2672133"/>
            <a:ext cx="513339" cy="926433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p3</a:t>
            </a:r>
          </a:p>
        </p:txBody>
      </p:sp>
      <p:sp>
        <p:nvSpPr>
          <p:cNvPr id="18" name="Right Arrow 17"/>
          <p:cNvSpPr/>
          <p:nvPr/>
        </p:nvSpPr>
        <p:spPr bwMode="auto">
          <a:xfrm>
            <a:off x="4206346" y="3012276"/>
            <a:ext cx="505327" cy="270711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5297586" y="3012275"/>
            <a:ext cx="505327" cy="270711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B7D8212-E697-4202-BA7B-805D546C7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307" y="77714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In my Fantasy World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00269" y="207496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pitch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17446" y="1797967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pitch</a:t>
            </a:r>
          </a:p>
          <a:p>
            <a:r>
              <a:rPr lang="en-US" dirty="0"/>
              <a:t>slope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27323" y="207496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HL%</a:t>
            </a:r>
          </a:p>
        </p:txBody>
      </p:sp>
    </p:spTree>
    <p:extLst>
      <p:ext uri="{BB962C8B-B14F-4D97-AF65-F5344CB8AC3E}">
        <p14:creationId xmlns:p14="http://schemas.microsoft.com/office/powerpoint/2010/main" val="1013460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B8795B-1243-193B-AA3E-F587249CB0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02" t="10762" r="51977" b="52871"/>
          <a:stretch/>
        </p:blipFill>
        <p:spPr>
          <a:xfrm>
            <a:off x="-194185" y="2782243"/>
            <a:ext cx="1616149" cy="105366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C85CA8-D685-44B1-7081-7F512309AB68}"/>
              </a:ext>
            </a:extLst>
          </p:cNvPr>
          <p:cNvCxnSpPr>
            <a:cxnSpLocks/>
            <a:stCxn id="7" idx="3"/>
          </p:cNvCxnSpPr>
          <p:nvPr/>
        </p:nvCxnSpPr>
        <p:spPr bwMode="auto">
          <a:xfrm>
            <a:off x="1421964" y="3309076"/>
            <a:ext cx="54226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FB75485-3BD7-7BAB-788D-171EAFB96651}"/>
              </a:ext>
            </a:extLst>
          </p:cNvPr>
          <p:cNvCxnSpPr>
            <a:cxnSpLocks/>
          </p:cNvCxnSpPr>
          <p:nvPr/>
        </p:nvCxnSpPr>
        <p:spPr bwMode="auto">
          <a:xfrm>
            <a:off x="2136575" y="3309076"/>
            <a:ext cx="3291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DAA923-911E-3B42-3565-B57190128957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0552" y="2724279"/>
            <a:ext cx="1813643" cy="201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5AB05B3-1BA7-9622-E112-22F1C56949A4}"/>
              </a:ext>
            </a:extLst>
          </p:cNvPr>
          <p:cNvSpPr txBox="1"/>
          <p:nvPr/>
        </p:nvSpPr>
        <p:spPr>
          <a:xfrm>
            <a:off x="898431" y="4437218"/>
            <a:ext cx="1759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frame-level features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1C17B8-68B5-670E-A7BE-F304A57EFB92}"/>
              </a:ext>
            </a:extLst>
          </p:cNvPr>
          <p:cNvCxnSpPr>
            <a:cxnSpLocks/>
          </p:cNvCxnSpPr>
          <p:nvPr/>
        </p:nvCxnSpPr>
        <p:spPr bwMode="auto">
          <a:xfrm>
            <a:off x="2607485" y="4612472"/>
            <a:ext cx="55166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347BCD8B-0F31-9F30-8E3C-5FFFAAF1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Processing Stages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C00BEB-98FC-53B0-1767-1CF1DB852E9E}"/>
              </a:ext>
            </a:extLst>
          </p:cNvPr>
          <p:cNvSpPr/>
          <p:nvPr/>
        </p:nvSpPr>
        <p:spPr bwMode="auto">
          <a:xfrm>
            <a:off x="2054789" y="2405960"/>
            <a:ext cx="914401" cy="1429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F77A30-05B4-E851-68ED-624071065957}"/>
              </a:ext>
            </a:extLst>
          </p:cNvPr>
          <p:cNvSpPr/>
          <p:nvPr/>
        </p:nvSpPr>
        <p:spPr bwMode="auto">
          <a:xfrm>
            <a:off x="3159153" y="4405886"/>
            <a:ext cx="914401" cy="1429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17D75B-D07A-F608-48A5-6E22E72583AF}"/>
              </a:ext>
            </a:extLst>
          </p:cNvPr>
          <p:cNvSpPr txBox="1"/>
          <p:nvPr/>
        </p:nvSpPr>
        <p:spPr>
          <a:xfrm>
            <a:off x="4190603" y="4705361"/>
            <a:ext cx="1759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normalized features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E10629-05E4-2DED-1467-F79F8E7B5273}"/>
              </a:ext>
            </a:extLst>
          </p:cNvPr>
          <p:cNvSpPr/>
          <p:nvPr/>
        </p:nvSpPr>
        <p:spPr bwMode="auto">
          <a:xfrm>
            <a:off x="4071428" y="2401321"/>
            <a:ext cx="914401" cy="1429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D78383-D259-6433-AFB0-C89DF32DED47}"/>
              </a:ext>
            </a:extLst>
          </p:cNvPr>
          <p:cNvSpPr txBox="1"/>
          <p:nvPr/>
        </p:nvSpPr>
        <p:spPr>
          <a:xfrm>
            <a:off x="5142133" y="1827913"/>
            <a:ext cx="1759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mid-level features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9566B8-6BC6-0F7C-E7FF-E0DED9D8D73F}"/>
              </a:ext>
            </a:extLst>
          </p:cNvPr>
          <p:cNvSpPr/>
          <p:nvPr/>
        </p:nvSpPr>
        <p:spPr bwMode="auto">
          <a:xfrm>
            <a:off x="6834195" y="2420857"/>
            <a:ext cx="914401" cy="14299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D62E187-55A0-F917-AA39-43DC34C7C2FD}"/>
              </a:ext>
            </a:extLst>
          </p:cNvPr>
          <p:cNvSpPr txBox="1"/>
          <p:nvPr/>
        </p:nvSpPr>
        <p:spPr>
          <a:xfrm>
            <a:off x="7387099" y="4350667"/>
            <a:ext cx="1241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insight, </a:t>
            </a:r>
          </a:p>
          <a:p>
            <a:r>
              <a:rPr lang="en-US" sz="2400"/>
              <a:t>model,</a:t>
            </a:r>
          </a:p>
          <a:p>
            <a:r>
              <a:rPr lang="en-US" sz="2400"/>
              <a:t>etc.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D89DCCD-FDF9-0A12-012F-5F367EA466F0}"/>
              </a:ext>
            </a:extLst>
          </p:cNvPr>
          <p:cNvCxnSpPr>
            <a:cxnSpLocks/>
          </p:cNvCxnSpPr>
          <p:nvPr/>
        </p:nvCxnSpPr>
        <p:spPr bwMode="auto">
          <a:xfrm flipV="1">
            <a:off x="4513625" y="3831269"/>
            <a:ext cx="0" cy="7680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4076128-57C1-E3D5-59C9-8872D385C2DD}"/>
              </a:ext>
            </a:extLst>
          </p:cNvPr>
          <p:cNvCxnSpPr>
            <a:cxnSpLocks/>
          </p:cNvCxnSpPr>
          <p:nvPr/>
        </p:nvCxnSpPr>
        <p:spPr bwMode="auto">
          <a:xfrm>
            <a:off x="4063703" y="4599282"/>
            <a:ext cx="44992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FABF36F-7BA5-16AB-1765-60F248795D74}"/>
              </a:ext>
            </a:extLst>
          </p:cNvPr>
          <p:cNvCxnSpPr>
            <a:cxnSpLocks/>
          </p:cNvCxnSpPr>
          <p:nvPr/>
        </p:nvCxnSpPr>
        <p:spPr bwMode="auto">
          <a:xfrm>
            <a:off x="2607485" y="3835908"/>
            <a:ext cx="0" cy="7765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F8AE4B0-A929-20CA-B4FE-EB9ED0FC7D66}"/>
              </a:ext>
            </a:extLst>
          </p:cNvPr>
          <p:cNvSpPr txBox="1"/>
          <p:nvPr/>
        </p:nvSpPr>
        <p:spPr>
          <a:xfrm>
            <a:off x="138796" y="1915761"/>
            <a:ext cx="1759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speech </a:t>
            </a:r>
          </a:p>
          <a:p>
            <a:r>
              <a:rPr lang="en-US" sz="2400"/>
              <a:t>signal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7C43395-B72C-FD76-ECE1-283CEB4AE415}"/>
              </a:ext>
            </a:extLst>
          </p:cNvPr>
          <p:cNvCxnSpPr>
            <a:cxnSpLocks/>
          </p:cNvCxnSpPr>
          <p:nvPr/>
        </p:nvCxnSpPr>
        <p:spPr bwMode="auto">
          <a:xfrm>
            <a:off x="7291703" y="3882777"/>
            <a:ext cx="411704" cy="5104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0B59E03-76ED-7266-71C4-BED7B64F0695}"/>
              </a:ext>
            </a:extLst>
          </p:cNvPr>
          <p:cNvSpPr txBox="1"/>
          <p:nvPr/>
        </p:nvSpPr>
        <p:spPr>
          <a:xfrm rot="1132295">
            <a:off x="3517720" y="2962008"/>
            <a:ext cx="215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Aggregation</a:t>
            </a:r>
          </a:p>
        </p:txBody>
      </p:sp>
    </p:spTree>
    <p:extLst>
      <p:ext uri="{BB962C8B-B14F-4D97-AF65-F5344CB8AC3E}">
        <p14:creationId xmlns:p14="http://schemas.microsoft.com/office/powerpoint/2010/main" val="70930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6" grpId="0" animBg="1"/>
      <p:bldP spid="29" grpId="0" animBg="1"/>
      <p:bldP spid="33" grpId="0"/>
      <p:bldP spid="34" grpId="0" animBg="1"/>
      <p:bldP spid="35" grpId="0"/>
      <p:bldP spid="36" grpId="0" animBg="1"/>
      <p:bldP spid="39" grpId="0"/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 Shepard Tone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67" y="6409944"/>
            <a:ext cx="4943856" cy="448056"/>
          </a:xfrm>
        </p:spPr>
        <p:txBody>
          <a:bodyPr/>
          <a:lstStyle/>
          <a:p>
            <a:pPr marL="0" indent="0">
              <a:buNone/>
            </a:pPr>
            <a:r>
              <a:rPr lang="en-US" sz="1000" dirty="0"/>
              <a:t>audio source: </a:t>
            </a:r>
            <a:r>
              <a:rPr lang="en-US" sz="1000" dirty="0" err="1"/>
              <a:t>DescenteInfinie</a:t>
            </a:r>
            <a:r>
              <a:rPr lang="en-US" sz="1000" dirty="0"/>
              <a:t> by Gloumouth1 at Wikimedia Commons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620" t="48392" r="7067" b="11909"/>
          <a:stretch/>
        </p:blipFill>
        <p:spPr>
          <a:xfrm>
            <a:off x="96667" y="2889504"/>
            <a:ext cx="8950665" cy="2474976"/>
          </a:xfrm>
          <a:prstGeom prst="rect">
            <a:avLst/>
          </a:prstGeom>
        </p:spPr>
      </p:pic>
      <p:pic>
        <p:nvPicPr>
          <p:cNvPr id="5" name="DescenteInfini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2288" y="55626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624" y="1309600"/>
            <a:ext cx="2549096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High or low?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Rising or falling? </a:t>
            </a:r>
          </a:p>
        </p:txBody>
      </p:sp>
    </p:spTree>
    <p:extLst>
      <p:ext uri="{BB962C8B-B14F-4D97-AF65-F5344CB8AC3E}">
        <p14:creationId xmlns:p14="http://schemas.microsoft.com/office/powerpoint/2010/main" val="279696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5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2837-8153-4919-B13D-C080B015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Midlevel Features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322DC54-A4E0-4612-9360-34C829991D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231854"/>
              </p:ext>
            </p:extLst>
          </p:nvPr>
        </p:nvGraphicFramePr>
        <p:xfrm>
          <a:off x="457200" y="1600200"/>
          <a:ext cx="8229600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95845737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20722094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855322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Accoustic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Issues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909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Speaking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Syllables per second,</a:t>
                      </a:r>
                    </a:p>
                    <a:p>
                      <a:r>
                        <a:rPr lang="en-US"/>
                        <a:t>Phonemes per second,</a:t>
                      </a:r>
                    </a:p>
                    <a:p>
                      <a:r>
                        <a:rPr lang="en-US"/>
                        <a:t>Stresses per second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Elision, reduction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50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Pitch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Average pitch, intensity-weighted pitch percentile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Window size, outliers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729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Pitch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Max – min, standard deviation, etc.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Outliers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827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Creaky voice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Jitter, etc.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52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Pitch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Linear regression coefficient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Outliers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99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Cepstral variation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273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818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B5C9-11F5-4DDA-A85C-EDDFBFA65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Features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D98E539-0EA1-4E8E-BD2F-C534829918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968166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276386576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5293489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760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Voicing 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61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Voiced-unvoiced intensity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28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Syllable stress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</a:t>
                      </a:r>
                      <a:r>
                        <a:rPr lang="en-US" baseline="-25000"/>
                        <a:t>1</a:t>
                      </a:r>
                      <a:r>
                        <a:rPr lang="en-US"/>
                        <a:t> pitch + c</a:t>
                      </a:r>
                      <a:r>
                        <a:rPr lang="en-US" baseline="-25000"/>
                        <a:t>2</a:t>
                      </a:r>
                      <a:r>
                        <a:rPr lang="en-US"/>
                        <a:t> duration + c</a:t>
                      </a:r>
                      <a:r>
                        <a:rPr lang="en-US" sz="1800" kern="1200" baseline="-25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/>
                        <a:t> intensity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432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Overall stress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Pairwise variability 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581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Rhythm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94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Syllable-level pitch 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059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Vibrato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592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2800" dirty="0"/>
              <a:t>Timespans: aligned and unaligned</a:t>
            </a:r>
          </a:p>
          <a:p>
            <a:pPr>
              <a:lnSpc>
                <a:spcPct val="120000"/>
              </a:lnSpc>
            </a:pPr>
            <a:r>
              <a:rPr lang="en-US" sz="2800" dirty="0" err="1"/>
              <a:t>Multistream</a:t>
            </a:r>
            <a:r>
              <a:rPr lang="en-US" sz="2800" dirty="0"/>
              <a:t> features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Robustness issues 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Toolkits </a:t>
            </a:r>
          </a:p>
          <a:p>
            <a:pPr>
              <a:lnSpc>
                <a:spcPct val="120000"/>
              </a:lnSpc>
            </a:pPr>
            <a:r>
              <a:rPr lang="en-US" sz="2800" dirty="0"/>
              <a:t>Some less-known features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7BCD8B-0F31-9F30-8E3C-5FFFAAF121B9}"/>
              </a:ext>
            </a:extLst>
          </p:cNvPr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9pPr>
          </a:lstStyle>
          <a:p>
            <a:pPr algn="l"/>
            <a:r>
              <a:rPr lang="en-US" kern="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13109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012" y="360010"/>
            <a:ext cx="8187334" cy="1122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5400" b="1"/>
              <a:t> </a:t>
            </a:r>
            <a:endParaRPr lang="en-US" sz="54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A88510-5E60-3E51-D1AF-270D3778F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4948"/>
          </a:xfrm>
        </p:spPr>
        <p:txBody>
          <a:bodyPr/>
          <a:lstStyle/>
          <a:p>
            <a:pPr algn="l"/>
            <a:r>
              <a:rPr lang="en-US"/>
              <a:t>Aligned Features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77ABB7-6C6A-7D2A-B2F9-043D0F7737CC}"/>
              </a:ext>
            </a:extLst>
          </p:cNvPr>
          <p:cNvGrpSpPr/>
          <p:nvPr/>
        </p:nvGrpSpPr>
        <p:grpSpPr>
          <a:xfrm>
            <a:off x="-1" y="1763048"/>
            <a:ext cx="9144001" cy="2649926"/>
            <a:chOff x="1263821" y="1763048"/>
            <a:chExt cx="6810844" cy="26499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E2A0DF2-9110-1D4A-8579-13AFD13B1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747" t="50000" r="15058" b="25157"/>
            <a:stretch/>
          </p:blipFill>
          <p:spPr>
            <a:xfrm>
              <a:off x="1263821" y="1763048"/>
              <a:ext cx="6810843" cy="205153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3818CC-2385-DFAB-ACE1-CED0EA372F4D}"/>
                </a:ext>
              </a:extLst>
            </p:cNvPr>
            <p:cNvSpPr/>
            <p:nvPr/>
          </p:nvSpPr>
          <p:spPr bwMode="auto">
            <a:xfrm>
              <a:off x="1263821" y="3814587"/>
              <a:ext cx="6810844" cy="598387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85757B-0F0A-5D44-CA1E-9BF99B913BC4}"/>
              </a:ext>
            </a:extLst>
          </p:cNvPr>
          <p:cNvGrpSpPr/>
          <p:nvPr/>
        </p:nvGrpSpPr>
        <p:grpSpPr>
          <a:xfrm>
            <a:off x="457200" y="4016909"/>
            <a:ext cx="8647450" cy="400110"/>
            <a:chOff x="457200" y="4873641"/>
            <a:chExt cx="8647450" cy="4001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22A404-70CD-BD6C-C0E0-5C7B2D3F3DD6}"/>
                </a:ext>
              </a:extLst>
            </p:cNvPr>
            <p:cNvSpPr txBox="1"/>
            <p:nvPr/>
          </p:nvSpPr>
          <p:spPr>
            <a:xfrm>
              <a:off x="457200" y="4873641"/>
              <a:ext cx="8647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  talking      about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6F2B90-B690-29A5-F0DF-846ADFDE440E}"/>
                </a:ext>
              </a:extLst>
            </p:cNvPr>
            <p:cNvSpPr txBox="1"/>
            <p:nvPr/>
          </p:nvSpPr>
          <p:spPr>
            <a:xfrm>
              <a:off x="2915749" y="4873641"/>
              <a:ext cx="24829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learning     styles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DFAAE0-FFD8-786C-8212-9D0C49D12163}"/>
                </a:ext>
              </a:extLst>
            </p:cNvPr>
            <p:cNvSpPr txBox="1"/>
            <p:nvPr/>
          </p:nvSpPr>
          <p:spPr>
            <a:xfrm>
              <a:off x="5482940" y="4873641"/>
              <a:ext cx="3193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is      not    going  to  help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0DE786F-FF20-6DC4-C166-470D52CC7531}"/>
              </a:ext>
            </a:extLst>
          </p:cNvPr>
          <p:cNvGrpSpPr/>
          <p:nvPr/>
        </p:nvGrpSpPr>
        <p:grpSpPr>
          <a:xfrm>
            <a:off x="2841454" y="1997764"/>
            <a:ext cx="1233836" cy="2458278"/>
            <a:chOff x="2841454" y="1997764"/>
            <a:chExt cx="1233836" cy="24582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6218A3-82F7-0714-D025-9F1B5F6B554F}"/>
                </a:ext>
              </a:extLst>
            </p:cNvPr>
            <p:cNvSpPr/>
            <p:nvPr/>
          </p:nvSpPr>
          <p:spPr bwMode="auto">
            <a:xfrm>
              <a:off x="2841454" y="1997764"/>
              <a:ext cx="1233836" cy="1739349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136AED-8C88-A9BA-9711-A8E8E4803F1B}"/>
                </a:ext>
              </a:extLst>
            </p:cNvPr>
            <p:cNvSpPr/>
            <p:nvPr/>
          </p:nvSpPr>
          <p:spPr bwMode="auto">
            <a:xfrm>
              <a:off x="2843050" y="3737113"/>
              <a:ext cx="1232239" cy="718929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50F6B8-71DE-75EE-980B-2F7C1644E599}"/>
              </a:ext>
            </a:extLst>
          </p:cNvPr>
          <p:cNvGrpSpPr/>
          <p:nvPr/>
        </p:nvGrpSpPr>
        <p:grpSpPr>
          <a:xfrm>
            <a:off x="2831514" y="1993719"/>
            <a:ext cx="735775" cy="2500773"/>
            <a:chOff x="2831514" y="1993719"/>
            <a:chExt cx="735775" cy="25007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F3D90D6-6140-F8D3-E190-F18A71CCA0FB}"/>
                </a:ext>
              </a:extLst>
            </p:cNvPr>
            <p:cNvSpPr/>
            <p:nvPr/>
          </p:nvSpPr>
          <p:spPr bwMode="auto">
            <a:xfrm>
              <a:off x="2841453" y="1993719"/>
              <a:ext cx="725836" cy="1704371"/>
            </a:xfrm>
            <a:prstGeom prst="roundRect">
              <a:avLst/>
            </a:pr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F5BBFF8-F78A-8C0C-38D2-2D46D99C86C0}"/>
                </a:ext>
              </a:extLst>
            </p:cNvPr>
            <p:cNvSpPr/>
            <p:nvPr/>
          </p:nvSpPr>
          <p:spPr bwMode="auto">
            <a:xfrm>
              <a:off x="2831514" y="3775564"/>
              <a:ext cx="725836" cy="718928"/>
            </a:xfrm>
            <a:prstGeom prst="roundRect">
              <a:avLst/>
            </a:prstGeom>
            <a:noFill/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6B4C75-EAD8-5345-1542-5A7FB0E62024}"/>
              </a:ext>
            </a:extLst>
          </p:cNvPr>
          <p:cNvCxnSpPr/>
          <p:nvPr/>
        </p:nvCxnSpPr>
        <p:spPr bwMode="auto">
          <a:xfrm flipV="1">
            <a:off x="2841453" y="2528047"/>
            <a:ext cx="1233836" cy="91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0309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012" y="360010"/>
            <a:ext cx="8187334" cy="1122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5400" b="1"/>
              <a:t> </a:t>
            </a:r>
            <a:endParaRPr lang="en-US" sz="54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A88510-5E60-3E51-D1AF-270D3778F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4948"/>
          </a:xfrm>
        </p:spPr>
        <p:txBody>
          <a:bodyPr/>
          <a:lstStyle/>
          <a:p>
            <a:pPr algn="l"/>
            <a:r>
              <a:rPr lang="en-US"/>
              <a:t>Unaligned Features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77ABB7-6C6A-7D2A-B2F9-043D0F7737CC}"/>
              </a:ext>
            </a:extLst>
          </p:cNvPr>
          <p:cNvGrpSpPr/>
          <p:nvPr/>
        </p:nvGrpSpPr>
        <p:grpSpPr>
          <a:xfrm>
            <a:off x="-1" y="1763048"/>
            <a:ext cx="9144001" cy="2649926"/>
            <a:chOff x="1263821" y="1763048"/>
            <a:chExt cx="6810844" cy="26499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E2A0DF2-9110-1D4A-8579-13AFD13B1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747" t="50000" r="15058" b="25157"/>
            <a:stretch/>
          </p:blipFill>
          <p:spPr>
            <a:xfrm>
              <a:off x="1263821" y="1763048"/>
              <a:ext cx="6810843" cy="205153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3818CC-2385-DFAB-ACE1-CED0EA372F4D}"/>
                </a:ext>
              </a:extLst>
            </p:cNvPr>
            <p:cNvSpPr/>
            <p:nvPr/>
          </p:nvSpPr>
          <p:spPr bwMode="auto">
            <a:xfrm>
              <a:off x="1263821" y="3814587"/>
              <a:ext cx="6810844" cy="598387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85757B-0F0A-5D44-CA1E-9BF99B913BC4}"/>
              </a:ext>
            </a:extLst>
          </p:cNvPr>
          <p:cNvGrpSpPr/>
          <p:nvPr/>
        </p:nvGrpSpPr>
        <p:grpSpPr>
          <a:xfrm>
            <a:off x="457200" y="4016909"/>
            <a:ext cx="8647450" cy="400110"/>
            <a:chOff x="457200" y="4873641"/>
            <a:chExt cx="8647450" cy="4001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22A404-70CD-BD6C-C0E0-5C7B2D3F3DD6}"/>
                </a:ext>
              </a:extLst>
            </p:cNvPr>
            <p:cNvSpPr txBox="1"/>
            <p:nvPr/>
          </p:nvSpPr>
          <p:spPr>
            <a:xfrm>
              <a:off x="457200" y="4873641"/>
              <a:ext cx="8647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  talking      about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6F2B90-B690-29A5-F0DF-846ADFDE440E}"/>
                </a:ext>
              </a:extLst>
            </p:cNvPr>
            <p:cNvSpPr txBox="1"/>
            <p:nvPr/>
          </p:nvSpPr>
          <p:spPr>
            <a:xfrm>
              <a:off x="2915749" y="4873641"/>
              <a:ext cx="24829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learning     styles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DFAAE0-FFD8-786C-8212-9D0C49D12163}"/>
                </a:ext>
              </a:extLst>
            </p:cNvPr>
            <p:cNvSpPr txBox="1"/>
            <p:nvPr/>
          </p:nvSpPr>
          <p:spPr>
            <a:xfrm>
              <a:off x="5482940" y="4873641"/>
              <a:ext cx="3193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is      not    going  to  help</a:t>
              </a:r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CF0FCF3-27FD-9B27-8CD1-AD5064B2117D}"/>
              </a:ext>
            </a:extLst>
          </p:cNvPr>
          <p:cNvSpPr/>
          <p:nvPr/>
        </p:nvSpPr>
        <p:spPr bwMode="auto">
          <a:xfrm>
            <a:off x="2991556" y="2213481"/>
            <a:ext cx="1106311" cy="913541"/>
          </a:xfrm>
          <a:custGeom>
            <a:avLst/>
            <a:gdLst>
              <a:gd name="connsiteX0" fmla="*/ 0 w 1106311"/>
              <a:gd name="connsiteY0" fmla="*/ 913541 h 913541"/>
              <a:gd name="connsiteX1" fmla="*/ 406400 w 1106311"/>
              <a:gd name="connsiteY1" fmla="*/ 89452 h 913541"/>
              <a:gd name="connsiteX2" fmla="*/ 620888 w 1106311"/>
              <a:gd name="connsiteY2" fmla="*/ 89452 h 913541"/>
              <a:gd name="connsiteX3" fmla="*/ 1106311 w 1106311"/>
              <a:gd name="connsiteY3" fmla="*/ 687763 h 91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6311" h="913541">
                <a:moveTo>
                  <a:pt x="0" y="913541"/>
                </a:moveTo>
                <a:cubicBezTo>
                  <a:pt x="151459" y="570170"/>
                  <a:pt x="302919" y="226800"/>
                  <a:pt x="406400" y="89452"/>
                </a:cubicBezTo>
                <a:cubicBezTo>
                  <a:pt x="509881" y="-47896"/>
                  <a:pt x="504236" y="-10266"/>
                  <a:pt x="620888" y="89452"/>
                </a:cubicBezTo>
                <a:cubicBezTo>
                  <a:pt x="737540" y="189170"/>
                  <a:pt x="921925" y="438466"/>
                  <a:pt x="1106311" y="687763"/>
                </a:cubicBezTo>
              </a:path>
            </a:pathLst>
          </a:custGeom>
          <a:ln w="76200">
            <a:solidFill>
              <a:srgbClr val="2D95FE">
                <a:alpha val="69804"/>
              </a:srgb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659FDDC-ADC5-E395-67E0-3561DD5D87FE}"/>
              </a:ext>
            </a:extLst>
          </p:cNvPr>
          <p:cNvSpPr/>
          <p:nvPr/>
        </p:nvSpPr>
        <p:spPr bwMode="auto">
          <a:xfrm>
            <a:off x="6333066" y="2291644"/>
            <a:ext cx="1106311" cy="913541"/>
          </a:xfrm>
          <a:custGeom>
            <a:avLst/>
            <a:gdLst>
              <a:gd name="connsiteX0" fmla="*/ 0 w 1106311"/>
              <a:gd name="connsiteY0" fmla="*/ 913541 h 913541"/>
              <a:gd name="connsiteX1" fmla="*/ 406400 w 1106311"/>
              <a:gd name="connsiteY1" fmla="*/ 89452 h 913541"/>
              <a:gd name="connsiteX2" fmla="*/ 620888 w 1106311"/>
              <a:gd name="connsiteY2" fmla="*/ 89452 h 913541"/>
              <a:gd name="connsiteX3" fmla="*/ 1106311 w 1106311"/>
              <a:gd name="connsiteY3" fmla="*/ 687763 h 91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6311" h="913541">
                <a:moveTo>
                  <a:pt x="0" y="913541"/>
                </a:moveTo>
                <a:cubicBezTo>
                  <a:pt x="151459" y="570170"/>
                  <a:pt x="302919" y="226800"/>
                  <a:pt x="406400" y="89452"/>
                </a:cubicBezTo>
                <a:cubicBezTo>
                  <a:pt x="509881" y="-47896"/>
                  <a:pt x="504236" y="-10266"/>
                  <a:pt x="620888" y="89452"/>
                </a:cubicBezTo>
                <a:cubicBezTo>
                  <a:pt x="737540" y="189170"/>
                  <a:pt x="921925" y="438466"/>
                  <a:pt x="1106311" y="687763"/>
                </a:cubicBezTo>
              </a:path>
            </a:pathLst>
          </a:custGeom>
          <a:ln w="76200">
            <a:solidFill>
              <a:srgbClr val="2D95FE">
                <a:alpha val="69804"/>
              </a:srgb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23D50A-CB9A-9983-A8E5-F3CE8E951FAF}"/>
              </a:ext>
            </a:extLst>
          </p:cNvPr>
          <p:cNvSpPr/>
          <p:nvPr/>
        </p:nvSpPr>
        <p:spPr bwMode="auto">
          <a:xfrm>
            <a:off x="4779469" y="2866145"/>
            <a:ext cx="1298602" cy="326286"/>
          </a:xfrm>
          <a:prstGeom prst="rect">
            <a:avLst/>
          </a:prstGeom>
          <a:solidFill>
            <a:srgbClr val="FFCCFF">
              <a:alpha val="50196"/>
            </a:srgbClr>
          </a:solidFill>
          <a:ln w="57150" cap="flat" cmpd="sng" algn="ctr">
            <a:solidFill>
              <a:srgbClr val="FFCCFF">
                <a:alpha val="50196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1012" y="5121722"/>
            <a:ext cx="6979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Moral: choose features to match the phenomenon</a:t>
            </a:r>
          </a:p>
        </p:txBody>
      </p:sp>
    </p:spTree>
    <p:extLst>
      <p:ext uri="{BB962C8B-B14F-4D97-AF65-F5344CB8AC3E}">
        <p14:creationId xmlns:p14="http://schemas.microsoft.com/office/powerpoint/2010/main" val="266419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0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012" y="360010"/>
            <a:ext cx="8187334" cy="1122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5400" b="1"/>
              <a:t> </a:t>
            </a:r>
            <a:endParaRPr lang="en-US" sz="54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A88510-5E60-3E51-D1AF-270D3778F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4948"/>
          </a:xfrm>
        </p:spPr>
        <p:txBody>
          <a:bodyPr/>
          <a:lstStyle/>
          <a:p>
            <a:pPr algn="l"/>
            <a:r>
              <a:rPr lang="en-US" dirty="0" err="1"/>
              <a:t>Multistream</a:t>
            </a:r>
            <a:r>
              <a:rPr lang="en-US" dirty="0"/>
              <a:t> Features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77ABB7-6C6A-7D2A-B2F9-043D0F7737CC}"/>
              </a:ext>
            </a:extLst>
          </p:cNvPr>
          <p:cNvGrpSpPr/>
          <p:nvPr/>
        </p:nvGrpSpPr>
        <p:grpSpPr>
          <a:xfrm>
            <a:off x="-1" y="1763048"/>
            <a:ext cx="9144001" cy="2649926"/>
            <a:chOff x="1263821" y="1763048"/>
            <a:chExt cx="6810844" cy="26499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E2A0DF2-9110-1D4A-8579-13AFD13B1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747" t="50000" r="15058" b="25157"/>
            <a:stretch/>
          </p:blipFill>
          <p:spPr>
            <a:xfrm>
              <a:off x="1263821" y="1763048"/>
              <a:ext cx="6810843" cy="205153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3818CC-2385-DFAB-ACE1-CED0EA372F4D}"/>
                </a:ext>
              </a:extLst>
            </p:cNvPr>
            <p:cNvSpPr/>
            <p:nvPr/>
          </p:nvSpPr>
          <p:spPr bwMode="auto">
            <a:xfrm>
              <a:off x="1263821" y="3814587"/>
              <a:ext cx="6810844" cy="598387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85757B-0F0A-5D44-CA1E-9BF99B913BC4}"/>
              </a:ext>
            </a:extLst>
          </p:cNvPr>
          <p:cNvGrpSpPr/>
          <p:nvPr/>
        </p:nvGrpSpPr>
        <p:grpSpPr>
          <a:xfrm>
            <a:off x="457200" y="4016909"/>
            <a:ext cx="8647450" cy="400110"/>
            <a:chOff x="457200" y="4873641"/>
            <a:chExt cx="8647450" cy="4001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22A404-70CD-BD6C-C0E0-5C7B2D3F3DD6}"/>
                </a:ext>
              </a:extLst>
            </p:cNvPr>
            <p:cNvSpPr txBox="1"/>
            <p:nvPr/>
          </p:nvSpPr>
          <p:spPr>
            <a:xfrm>
              <a:off x="457200" y="4873641"/>
              <a:ext cx="8647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  talking      about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6F2B90-B690-29A5-F0DF-846ADFDE440E}"/>
                </a:ext>
              </a:extLst>
            </p:cNvPr>
            <p:cNvSpPr txBox="1"/>
            <p:nvPr/>
          </p:nvSpPr>
          <p:spPr>
            <a:xfrm>
              <a:off x="2915749" y="4873641"/>
              <a:ext cx="24829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learning     styles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DFAAE0-FFD8-786C-8212-9D0C49D12163}"/>
                </a:ext>
              </a:extLst>
            </p:cNvPr>
            <p:cNvSpPr txBox="1"/>
            <p:nvPr/>
          </p:nvSpPr>
          <p:spPr>
            <a:xfrm>
              <a:off x="5482940" y="4873641"/>
              <a:ext cx="3193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is      not    going  to  help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61012" y="5121722"/>
            <a:ext cx="6227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Moral: include </a:t>
            </a:r>
            <a:r>
              <a:rPr lang="en-US" sz="2400" dirty="0" err="1"/>
              <a:t>multistream</a:t>
            </a:r>
            <a:r>
              <a:rPr lang="en-US" sz="2400" dirty="0"/>
              <a:t> prosodic features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-1" y="1496008"/>
            <a:ext cx="9144000" cy="28048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Down Arrow 12">
            <a:extLst>
              <a:ext uri="{FF2B5EF4-FFF2-40B4-BE49-F238E27FC236}">
                <a16:creationId xmlns:a16="http://schemas.microsoft.com/office/drawing/2014/main" id="{B4134390-5126-C761-435E-F7F9041F78DB}"/>
              </a:ext>
            </a:extLst>
          </p:cNvPr>
          <p:cNvSpPr/>
          <p:nvPr/>
        </p:nvSpPr>
        <p:spPr bwMode="auto">
          <a:xfrm>
            <a:off x="3214999" y="1584307"/>
            <a:ext cx="434451" cy="60878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8" name="Down Arrow 12">
            <a:extLst>
              <a:ext uri="{FF2B5EF4-FFF2-40B4-BE49-F238E27FC236}">
                <a16:creationId xmlns:a16="http://schemas.microsoft.com/office/drawing/2014/main" id="{B4134390-5126-C761-435E-F7F9041F78DB}"/>
              </a:ext>
            </a:extLst>
          </p:cNvPr>
          <p:cNvSpPr/>
          <p:nvPr/>
        </p:nvSpPr>
        <p:spPr bwMode="auto">
          <a:xfrm flipV="1">
            <a:off x="3162858" y="3044483"/>
            <a:ext cx="434451" cy="60878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14" name="Straight Connector 13"/>
          <p:cNvCxnSpPr>
            <a:stCxn id="28" idx="2"/>
          </p:cNvCxnSpPr>
          <p:nvPr/>
        </p:nvCxnSpPr>
        <p:spPr bwMode="auto">
          <a:xfrm flipV="1">
            <a:off x="3380084" y="2610197"/>
            <a:ext cx="5541" cy="43428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15" idx="2"/>
          </p:cNvCxnSpPr>
          <p:nvPr/>
        </p:nvCxnSpPr>
        <p:spPr bwMode="auto">
          <a:xfrm flipV="1">
            <a:off x="3432224" y="2193094"/>
            <a:ext cx="1" cy="4256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-2" y="165464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pitch stream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564171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intensity stream </a:t>
            </a:r>
          </a:p>
        </p:txBody>
      </p:sp>
    </p:spTree>
    <p:extLst>
      <p:ext uri="{BB962C8B-B14F-4D97-AF65-F5344CB8AC3E}">
        <p14:creationId xmlns:p14="http://schemas.microsoft.com/office/powerpoint/2010/main" val="1708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F92C-3915-5258-8CFB-BDB0D5E4C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2331"/>
            <a:ext cx="4550735" cy="4495800"/>
          </a:xfrm>
        </p:spPr>
        <p:txBody>
          <a:bodyPr/>
          <a:lstStyle/>
          <a:p>
            <a:r>
              <a:rPr lang="en-US" sz="2400" dirty="0"/>
              <a:t>Pitch height</a:t>
            </a:r>
          </a:p>
          <a:p>
            <a:r>
              <a:rPr lang="en-US" sz="2400" dirty="0"/>
              <a:t>Pitch range</a:t>
            </a:r>
          </a:p>
          <a:p>
            <a:r>
              <a:rPr lang="en-US" sz="2400" dirty="0"/>
              <a:t>Speaking rate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Articulatory precision  </a:t>
            </a:r>
          </a:p>
          <a:p>
            <a:r>
              <a:rPr lang="en-US" sz="2400" dirty="0"/>
              <a:t>Creaky voice</a:t>
            </a:r>
          </a:p>
          <a:p>
            <a:r>
              <a:rPr lang="en-US" sz="2400" dirty="0"/>
              <a:t>Peak alignment</a:t>
            </a:r>
          </a:p>
          <a:p>
            <a:r>
              <a:rPr lang="en-US" sz="2400" dirty="0"/>
              <a:t>Vibrato</a:t>
            </a:r>
          </a:p>
          <a:p>
            <a:r>
              <a:rPr lang="en-US" sz="2400" dirty="0"/>
              <a:t>Voice/unvoiced intensity ratio</a:t>
            </a:r>
          </a:p>
          <a:p>
            <a:pPr marL="0" indent="0">
              <a:buNone/>
            </a:pPr>
            <a:r>
              <a:rPr lang="en-US" sz="2400" dirty="0"/>
              <a:t>     </a:t>
            </a:r>
            <a:r>
              <a:rPr lang="en-US" sz="2400" b="1" dirty="0"/>
              <a:t>. . .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2143F9-64D9-C803-CD81-B8E114DD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24948"/>
          </a:xfrm>
        </p:spPr>
        <p:txBody>
          <a:bodyPr/>
          <a:lstStyle/>
          <a:p>
            <a:pPr algn="l"/>
            <a:r>
              <a:rPr lang="en-US" dirty="0"/>
              <a:t>Sample Features</a:t>
            </a:r>
          </a:p>
        </p:txBody>
      </p:sp>
    </p:spTree>
    <p:extLst>
      <p:ext uri="{BB962C8B-B14F-4D97-AF65-F5344CB8AC3E}">
        <p14:creationId xmlns:p14="http://schemas.microsoft.com/office/powerpoint/2010/main" val="1482890345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49868</TotalTime>
  <Words>3258</Words>
  <Application>Microsoft Office PowerPoint</Application>
  <PresentationFormat>On-screen Show (4:3)</PresentationFormat>
  <Paragraphs>618</Paragraphs>
  <Slides>42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Mountain Top</vt:lpstr>
      <vt:lpstr>Office Theme</vt:lpstr>
      <vt:lpstr>PowerPoint Presentation</vt:lpstr>
      <vt:lpstr>PowerPoint Presentation</vt:lpstr>
      <vt:lpstr>PowerPoint Presentation</vt:lpstr>
      <vt:lpstr>Processing Stages</vt:lpstr>
      <vt:lpstr>PowerPoint Presentation</vt:lpstr>
      <vt:lpstr>Aligned Features</vt:lpstr>
      <vt:lpstr>Unaligned Features</vt:lpstr>
      <vt:lpstr>Multistream Features</vt:lpstr>
      <vt:lpstr>Sample Features</vt:lpstr>
      <vt:lpstr>Pitch Height</vt:lpstr>
      <vt:lpstr>Pitch Height</vt:lpstr>
      <vt:lpstr>Pitch Height</vt:lpstr>
      <vt:lpstr>Pitch Range</vt:lpstr>
      <vt:lpstr>PowerPoint Presentation</vt:lpstr>
      <vt:lpstr>1000s of Features</vt:lpstr>
      <vt:lpstr>Feature Toolkits</vt:lpstr>
      <vt:lpstr>PowerPoint Presentation</vt:lpstr>
      <vt:lpstr>Other Midlevel Features</vt:lpstr>
      <vt:lpstr>Contents </vt:lpstr>
      <vt:lpstr>Contents </vt:lpstr>
      <vt:lpstr>PowerPoint Presentation</vt:lpstr>
      <vt:lpstr>Example 1: Praat</vt:lpstr>
      <vt:lpstr>Example 2: SRI’s Feature Sets</vt:lpstr>
      <vt:lpstr>Example 3: OpenSmile</vt:lpstr>
      <vt:lpstr>OpenSmile Architecture </vt:lpstr>
      <vt:lpstr>Notes on OpenSmile</vt:lpstr>
      <vt:lpstr>Using Local-Context Features</vt:lpstr>
      <vt:lpstr>Example 4: The Midlevel Toolkit</vt:lpstr>
      <vt:lpstr>Prosodic Features</vt:lpstr>
      <vt:lpstr>PowerPoint Presentation</vt:lpstr>
      <vt:lpstr>An Alternative</vt:lpstr>
      <vt:lpstr>PowerPoint Presentation</vt:lpstr>
      <vt:lpstr>PowerPoint Presentation</vt:lpstr>
      <vt:lpstr>Example 5: Covarep</vt:lpstr>
      <vt:lpstr>Example 6: Surfboard</vt:lpstr>
      <vt:lpstr>Midlevel Prosodic Features</vt:lpstr>
      <vt:lpstr>PowerPoint Presentation</vt:lpstr>
      <vt:lpstr>Frame-level Features</vt:lpstr>
      <vt:lpstr>In my Fantasy World</vt:lpstr>
      <vt:lpstr>A Shepard Tone </vt:lpstr>
      <vt:lpstr>Midlevel Features</vt:lpstr>
      <vt:lpstr>Other Features </vt:lpstr>
    </vt:vector>
  </TitlesOfParts>
  <Company>Univ. of Tokyo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Systems Group</dc:title>
  <dc:creator>Sanpo Lab</dc:creator>
  <cp:lastModifiedBy>Ward, Nigel G.</cp:lastModifiedBy>
  <cp:revision>4314</cp:revision>
  <cp:lastPrinted>2022-07-30T02:21:43Z</cp:lastPrinted>
  <dcterms:created xsi:type="dcterms:W3CDTF">2002-10-17T07:23:49Z</dcterms:created>
  <dcterms:modified xsi:type="dcterms:W3CDTF">2022-10-04T01:50:53Z</dcterms:modified>
</cp:coreProperties>
</file>