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1083" r:id="rId2"/>
    <p:sldId id="1053" r:id="rId3"/>
    <p:sldId id="1079" r:id="rId4"/>
    <p:sldId id="1086" r:id="rId5"/>
    <p:sldId id="1085" r:id="rId6"/>
    <p:sldId id="2181" r:id="rId7"/>
    <p:sldId id="2184" r:id="rId8"/>
    <p:sldId id="1088" r:id="rId9"/>
    <p:sldId id="2186" r:id="rId10"/>
    <p:sldId id="2187" r:id="rId11"/>
    <p:sldId id="2180" r:id="rId12"/>
    <p:sldId id="2183" r:id="rId13"/>
    <p:sldId id="1084" r:id="rId14"/>
    <p:sldId id="1078" r:id="rId15"/>
    <p:sldId id="1089" r:id="rId16"/>
    <p:sldId id="1062" r:id="rId17"/>
    <p:sldId id="1081" r:id="rId18"/>
    <p:sldId id="1057" r:id="rId19"/>
    <p:sldId id="1063" r:id="rId20"/>
    <p:sldId id="1065" r:id="rId21"/>
    <p:sldId id="1076" r:id="rId22"/>
    <p:sldId id="1077" r:id="rId23"/>
    <p:sldId id="1058" r:id="rId24"/>
    <p:sldId id="1061" r:id="rId25"/>
    <p:sldId id="1059" r:id="rId26"/>
    <p:sldId id="1060" r:id="rId27"/>
    <p:sldId id="1064" r:id="rId28"/>
    <p:sldId id="1056" r:id="rId29"/>
    <p:sldId id="2185" r:id="rId30"/>
  </p:sldIdLst>
  <p:sldSz cx="9144000" cy="6858000" type="screen4x3"/>
  <p:notesSz cx="6858000" cy="92392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419E"/>
    <a:srgbClr val="FFCCFF"/>
    <a:srgbClr val="0072BD"/>
    <a:srgbClr val="D95319"/>
    <a:srgbClr val="01359A"/>
    <a:srgbClr val="003295"/>
    <a:srgbClr val="084AA1"/>
    <a:srgbClr val="0A51A3"/>
    <a:srgbClr val="002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67938" autoAdjust="0"/>
  </p:normalViewPr>
  <p:slideViewPr>
    <p:cSldViewPr snapToGrid="0">
      <p:cViewPr varScale="1">
        <p:scale>
          <a:sx n="73" d="100"/>
          <a:sy n="73" d="100"/>
        </p:scale>
        <p:origin x="2274" y="78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9" d="100"/>
        <a:sy n="139" d="100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838" y="78"/>
      </p:cViewPr>
      <p:guideLst>
        <p:guide orient="horz" pos="291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3" y="8777287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42" tIns="45123" rIns="90242" bIns="451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933D1E-80BE-444B-94DB-FA0AC1C459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2496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/>
          <a:lstStyle>
            <a:lvl1pPr algn="r">
              <a:defRPr sz="1200"/>
            </a:lvl1pPr>
          </a:lstStyle>
          <a:p>
            <a:fld id="{FB4605E5-09BA-467E-8D5F-790F7A9DC9D7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42" tIns="45123" rIns="90242" bIns="451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88645"/>
            <a:ext cx="5486400" cy="4157663"/>
          </a:xfrm>
          <a:prstGeom prst="rect">
            <a:avLst/>
          </a:prstGeom>
        </p:spPr>
        <p:txBody>
          <a:bodyPr vert="horz" lIns="90242" tIns="45123" rIns="90242" bIns="451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6" y="8775683"/>
            <a:ext cx="2971800" cy="461963"/>
          </a:xfrm>
          <a:prstGeom prst="rect">
            <a:avLst/>
          </a:prstGeom>
        </p:spPr>
        <p:txBody>
          <a:bodyPr vert="horz" lIns="90242" tIns="45123" rIns="90242" bIns="45123" rtlCol="0" anchor="b"/>
          <a:lstStyle>
            <a:lvl1pPr algn="r">
              <a:defRPr sz="1200"/>
            </a:lvl1pPr>
          </a:lstStyle>
          <a:p>
            <a:fld id="{29BDAC53-7A3B-4047-838F-AC2D1EB755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Welcome to Lecture 18 of our series on prosody.</a:t>
            </a:r>
            <a:r>
              <a:rPr lang="en-US" baseline="0"/>
              <a:t> </a:t>
            </a:r>
            <a:endParaRPr lang="en-US"/>
          </a:p>
          <a:p>
            <a:r>
              <a:rPr lang="en-US"/>
              <a:t>Here we cover speech recognition [next]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95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Mainstream models are powerful enough they likely are *implicitly* handling much of the unit-linked prosodic information,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using the same mechanisms they use for modeling phonetics in context.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They accomplish this feat using poswerful models, generally multilayer neural networks, with recurrence or attention, and so are able to capture many context effects.  And, rather than being trained on a little data, they have thousands of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of training data. So,</a:t>
            </a:r>
            <a:r>
              <a:rPr lang="en-US" baseline="0"/>
              <a:t> regarding say, the possible ways that people may say </a:t>
            </a:r>
            <a:r>
              <a:rPr lang="en-US"/>
              <a:t>“giraffe”, they don’t have to infer it from hard-won linguistic discoveries about stress patterns;</a:t>
            </a:r>
            <a:r>
              <a:rPr lang="en-US" baseline="0"/>
              <a:t> they can actually observe pretty much all the possibilities. </a:t>
            </a:r>
            <a:endParaRPr lang="en-US"/>
          </a:p>
          <a:p>
            <a:endParaRPr lang="en-US"/>
          </a:p>
          <a:p>
            <a:r>
              <a:rPr lang="en-US"/>
              <a:t>But these models don’t work for all needs. And it is possible that knowledge of prosody may turn out helpful for speech recognition in such contexts.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26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So, this has been a case study in using prosody for practical applications.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We learned that much of prosody is *not* independent of the phonetic content.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And we saw how, for engineering purposes, prosody does not always require special processing.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In the next lecture, we’ll go up a level of  generality, to talk about the wide spectrum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machine </a:t>
            </a:r>
            <a:r>
              <a:rPr lang="en-US" baseline="0"/>
              <a:t>learning algorithms, and </a:t>
            </a:r>
            <a:r>
              <a:rPr lang="en-US" baseline="0" dirty="0"/>
              <a:t>choices for prosodic features to support them.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3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So, this has been a case study of how to use prosody for practical applications.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We learned that much of prosody is *not* independent of the phonetic content.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And we saw how, for engineering purposes, prosody does not always require special processing.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In the next lecture, we’ll go up a level of  generality, to talk about the wide spectrum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machine learning and choices for prosodic features to support them.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270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… prosodic information is very often redundant, in the technical sense, of providing no additional information, in cases where the non-prosodic information is fully and accurately extracted   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48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, the process of going from the speech signal to the words said.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How might prosody help?  Well, the spectral (or phonetic) information alone may not suffice.  [click]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If you hear “</a:t>
            </a:r>
            <a:r>
              <a:rPr lang="en-US" sz="1200" dirty="0" err="1"/>
              <a:t>b.low</a:t>
            </a:r>
            <a:r>
              <a:rPr lang="en-US" sz="1200" dirty="0"/>
              <a:t>”, it could be [click] “billow”, or “below”.  (At least in dialects where those are the same phoneme sequence).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So, if we can add a prosody module [click] that can identify the stress pattern,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[click] Then clearly</a:t>
            </a:r>
            <a:r>
              <a:rPr lang="en-US" sz="1200" baseline="0" dirty="0"/>
              <a:t> </a:t>
            </a:r>
            <a:r>
              <a:rPr lang="en-US" sz="1200" dirty="0"/>
              <a:t>only one of the lexical possibilities matches.  So it has to be “below”.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Now, for English, the functional load of prosody is low, but for languages like Zulu, [click] or Mandarin, as discussed in Lecture 10,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the prosody is often an essential part of word identity.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So,, here’s the argument </a:t>
            </a:r>
            <a:r>
              <a:rPr lang="en-US" sz="1200" dirty="0"/>
              <a:t>[next]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[[note that American English “below” is “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Gentium"/>
              </a:rPr>
              <a:t>bɪˈloʊ</a:t>
            </a:r>
            <a:r>
              <a:rPr lang="en-US" b="0" i="0" dirty="0">
                <a:solidFill>
                  <a:srgbClr val="202122"/>
                </a:solidFill>
                <a:effectLst/>
                <a:latin typeface="Gentium"/>
              </a:rPr>
              <a:t>”]]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592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</a:t>
            </a:r>
            <a:r>
              <a:rPr lang="en-US" dirty="0"/>
              <a:t>using prosody in Speech Recognition. First, prosody indicates tone and stress patterns, so it can be useful.</a:t>
            </a:r>
          </a:p>
          <a:p>
            <a:r>
              <a:rPr lang="en-US" dirty="0"/>
              <a:t>Second, if it’s a new, *independent* source of information, we should certainly use it.</a:t>
            </a:r>
          </a:p>
          <a:p>
            <a:r>
              <a:rPr lang="en-US" dirty="0"/>
              <a:t>Third, prosody may require </a:t>
            </a:r>
            <a:r>
              <a:rPr lang="en-US"/>
              <a:t>special processing.  You can spot </a:t>
            </a:r>
            <a:r>
              <a:rPr lang="en-US" baseline="0"/>
              <a:t>phonemes from just a short time </a:t>
            </a:r>
            <a:r>
              <a:rPr lang="en-US" baseline="0" dirty="0"/>
              <a:t>slice of </a:t>
            </a:r>
            <a:r>
              <a:rPr lang="en-US"/>
              <a:t>spectral information (sometimes),</a:t>
            </a:r>
          </a:p>
          <a:p>
            <a:r>
              <a:rPr lang="en-US"/>
              <a:t>but prosody operates at a slower time scale. </a:t>
            </a:r>
            <a:endParaRPr lang="en-US" dirty="0"/>
          </a:p>
          <a:p>
            <a:r>
              <a:rPr lang="en-US" dirty="0"/>
              <a:t>Fourth, prosody can be robust.  For example, if you hear speech through a wall, a low-pass filter, </a:t>
            </a:r>
          </a:p>
          <a:p>
            <a:r>
              <a:rPr lang="en-US" dirty="0"/>
              <a:t>you still may be able to make out a word or two.  </a:t>
            </a:r>
          </a:p>
          <a:p>
            <a:r>
              <a:rPr lang="en-US" dirty="0"/>
              <a:t>Okay, so that’s the concept.  Thirty years ago these considerations inspired researchers to use prosody for speech recognition.  The</a:t>
            </a:r>
            <a:r>
              <a:rPr lang="en-US" baseline="0" dirty="0"/>
              <a:t> way the approached it [next]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24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was to do </a:t>
            </a:r>
            <a:r>
              <a:rPr lang="en-US" sz="1200" baseline="0" dirty="0"/>
              <a:t>prosody recognition </a:t>
            </a:r>
            <a:r>
              <a:rPr lang="en-US" sz="1200" dirty="0"/>
              <a:t>…. [</a:t>
            </a:r>
            <a:r>
              <a:rPr lang="en-US" sz="1200"/>
              <a:t>click] [click]</a:t>
            </a: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in about 3 steps [next]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67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much as we’ve seen in the previous lectures.  First, they’d compute frame-level features, like F0.  [click]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Then aggregate, to obtain mid-level features, like syllable duration and average pitch height. [click]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Then the final module can use this to decide: stressed vs unstressed, and so on.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However, none of this is</a:t>
            </a:r>
            <a:r>
              <a:rPr lang="en-US" baseline="0" dirty="0"/>
              <a:t> trivial </a:t>
            </a:r>
            <a:r>
              <a:rPr lang="en-US" dirty="0"/>
              <a:t>[next]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62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Computing F0 is fine. But what you get is hard to interpret. [click]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It’s not like the stressed/unstressed pattern leaps out at you.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One problem </a:t>
            </a:r>
            <a:r>
              <a:rPr lang="en-US"/>
              <a:t>is microprosod.  We can compensate; for example, if we know there’s a /g/, we can correct the pitch up.  But this requires access somehow to the phoneme identities [click].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Aligning features to the syllables … [click] 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Then considering that not all stressed syllables have the same prosody: the details depend on </a:t>
            </a:r>
            <a:r>
              <a:rPr lang="en-US" dirty="0" err="1"/>
              <a:t>coarticulation</a:t>
            </a:r>
            <a:r>
              <a:rPr lang="en-US" dirty="0"/>
              <a:t>, tone sandhi, </a:t>
            </a:r>
            <a:r>
              <a:rPr lang="en-US"/>
              <a:t>semantic rules (Lecture 11),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 we need …  [click].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So, we find that computing useful features</a:t>
            </a:r>
            <a:r>
              <a:rPr lang="en-US" baseline="0" dirty="0"/>
              <a:t> ne</a:t>
            </a:r>
            <a:r>
              <a:rPr lang="en-US" dirty="0"/>
              <a:t>eds *a lot* of help from the phoneme recognition process</a:t>
            </a:r>
            <a:r>
              <a:rPr lang="en-US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Now, there’s another way prosody could be helpful [next]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7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Since that bottom pathway needs too much help  </a:t>
            </a:r>
            <a:r>
              <a:rPr lang="en-US" baseline="0"/>
              <a:t>[click], and in practice has little value, let’s erase [click].</a:t>
            </a:r>
            <a:endParaRPr lang="en-US" baseline="0" dirty="0"/>
          </a:p>
          <a:p>
            <a:r>
              <a:rPr lang="en-US" baseline="0"/>
              <a:t>Another role for prosody arised because it can </a:t>
            </a:r>
            <a:r>
              <a:rPr lang="en-US"/>
              <a:t>affect </a:t>
            </a:r>
            <a:r>
              <a:rPr lang="en-US" dirty="0"/>
              <a:t>phoneme realizations.  This could be worth modeling [click].</a:t>
            </a:r>
            <a:r>
              <a:rPr lang="en-US" baseline="0" dirty="0"/>
              <a:t> </a:t>
            </a:r>
            <a:r>
              <a:rPr lang="en-US" dirty="0"/>
              <a:t> For example consider the /</a:t>
            </a:r>
            <a:r>
              <a:rPr lang="en-US" sz="1200" b="0" i="0" dirty="0">
                <a:effectLst/>
                <a:latin typeface="Gentium"/>
              </a:rPr>
              <a:t>ɪ</a:t>
            </a:r>
            <a:r>
              <a:rPr lang="en-US" dirty="0"/>
              <a:t>/ phoneme</a:t>
            </a:r>
            <a:r>
              <a:rPr lang="en-US"/>
              <a:t>.  How </a:t>
            </a:r>
            <a:r>
              <a:rPr lang="en-US" dirty="0"/>
              <a:t>it sounds exactly, depends on the prosody: whether it’s in a stressed or unstressed syllable.</a:t>
            </a:r>
          </a:p>
          <a:p>
            <a:r>
              <a:rPr lang="en-US" dirty="0"/>
              <a:t>The unstressed /</a:t>
            </a:r>
            <a:r>
              <a:rPr lang="en-US" sz="1200" b="0" i="0" dirty="0">
                <a:effectLst/>
                <a:latin typeface="Gentium"/>
              </a:rPr>
              <a:t>ɪ</a:t>
            </a:r>
            <a:r>
              <a:rPr lang="en-US" dirty="0"/>
              <a:t>/, as in “giraffe” reduces to a schwa, so is different from the stressed /</a:t>
            </a:r>
            <a:r>
              <a:rPr lang="en-US" sz="1200" b="0" i="0" dirty="0">
                <a:effectLst/>
                <a:latin typeface="Gentium"/>
              </a:rPr>
              <a:t>ɪ</a:t>
            </a:r>
            <a:r>
              <a:rPr lang="en-US" dirty="0"/>
              <a:t>/, as in “billow”. </a:t>
            </a:r>
          </a:p>
          <a:p>
            <a:r>
              <a:rPr lang="en-US" dirty="0"/>
              <a:t>The “phoneme recognition</a:t>
            </a:r>
            <a:r>
              <a:rPr lang="en-US" baseline="0" dirty="0"/>
              <a:t>” module”, also known as the “</a:t>
            </a:r>
            <a:r>
              <a:rPr lang="en-US" dirty="0"/>
              <a:t>acoustic model”, has the job of</a:t>
            </a:r>
            <a:r>
              <a:rPr lang="en-US" baseline="0" dirty="0"/>
              <a:t> </a:t>
            </a:r>
            <a:r>
              <a:rPr lang="en-US" dirty="0"/>
              <a:t>mapping</a:t>
            </a:r>
            <a:r>
              <a:rPr lang="en-US" baseline="0" dirty="0"/>
              <a:t> form </a:t>
            </a:r>
            <a:r>
              <a:rPr lang="en-US" dirty="0"/>
              <a:t>sounds to phonemes.  If it</a:t>
            </a:r>
            <a:r>
              <a:rPr lang="en-US" baseline="0" dirty="0"/>
              <a:t> hears a sound that might be a schwa</a:t>
            </a:r>
            <a:r>
              <a:rPr lang="en-US" baseline="0"/>
              <a:t>, and it knows that this is within an *unstressed* syllable [click], it might infer that it’s an underlying </a:t>
            </a:r>
            <a:r>
              <a:rPr lang="en-US" dirty="0"/>
              <a:t>/</a:t>
            </a:r>
            <a:r>
              <a:rPr lang="en-US" sz="1200" b="0" i="0">
                <a:effectLst/>
                <a:latin typeface="Gentium"/>
              </a:rPr>
              <a:t>ɪ</a:t>
            </a:r>
            <a:r>
              <a:rPr lang="en-US"/>
              <a:t>/.  But not if it’s in a stressed syllable.  This is something the </a:t>
            </a:r>
            <a:r>
              <a:rPr lang="en-US" baseline="0"/>
              <a:t>prosody module [</a:t>
            </a:r>
            <a:r>
              <a:rPr lang="en-US" baseline="0" dirty="0"/>
              <a:t>click</a:t>
            </a:r>
            <a:r>
              <a:rPr lang="en-US" baseline="0"/>
              <a:t>] should know. </a:t>
            </a:r>
            <a:endParaRPr lang="en-US" baseline="0" dirty="0"/>
          </a:p>
          <a:p>
            <a:r>
              <a:rPr lang="en-US" baseline="0" dirty="0"/>
              <a:t>In practice, though, this suffers the same problems as our first </a:t>
            </a:r>
            <a:r>
              <a:rPr lang="en-US" baseline="0"/>
              <a:t>concept.  There’s a chicken-and-egg problem...   To sum up, we can say that  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3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dirty="0"/>
              <a:t>initial concept was mistaken. </a:t>
            </a:r>
          </a:p>
          <a:p>
            <a:r>
              <a:rPr lang="en-US" dirty="0"/>
              <a:t>Prosody is not all that independent, at least in the realm of marking lexical identity.   (Later we’ll talk about other realms.)</a:t>
            </a:r>
          </a:p>
          <a:p>
            <a:r>
              <a:rPr lang="en-US" dirty="0"/>
              <a:t>Based on many experiments, we now</a:t>
            </a:r>
            <a:r>
              <a:rPr lang="en-US" baseline="0" dirty="0"/>
              <a:t> know that </a:t>
            </a:r>
            <a:r>
              <a:rPr lang="en-US" dirty="0"/>
              <a:t>early fusion, rather than separate processing, performs better. </a:t>
            </a:r>
          </a:p>
          <a:p>
            <a:r>
              <a:rPr lang="en-US" dirty="0"/>
              <a:t>Moreover, the idea </a:t>
            </a:r>
            <a:r>
              <a:rPr lang="en-US"/>
              <a:t>that _special processing_ </a:t>
            </a:r>
            <a:r>
              <a:rPr lang="en-US" dirty="0"/>
              <a:t>is needed for prosody, also turns out to </a:t>
            </a:r>
            <a:r>
              <a:rPr lang="en-US"/>
              <a:t>be incorrect. So, from these research efforts,</a:t>
            </a:r>
          </a:p>
          <a:p>
            <a:r>
              <a:rPr lang="en-US"/>
              <a:t>we’ve learned something: [next] </a:t>
            </a:r>
          </a:p>
          <a:p>
            <a:endParaRPr lang="en-US" dirty="0"/>
          </a:p>
          <a:p>
            <a:r>
              <a:rPr lang="en-US" dirty="0"/>
              <a:t>[deliberately</a:t>
            </a:r>
            <a:r>
              <a:rPr lang="en-US" baseline="0" dirty="0"/>
              <a:t> don’t read item 4 since it breaks the flow]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97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If a system can fully and accurately model the non-prosodic information --- and current speech recognizers can do this ---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prosodic information is very often redundant, in the technical sense, of providing no additional information,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So, speech</a:t>
            </a:r>
            <a:r>
              <a:rPr lang="en-US" baseline="0"/>
              <a:t> recognizers today don’t much use prosody.  Even for tone languages.  (Except sometimes for punctuation, for dictation: deciding whether the user intended to have a comma in the output or not.)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But, just to be clear, we’re talking only about *unit-linked* prosody [click], serving to mark word identity.  In its other roles, it very often is non-redundant, even critically important.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For _speech recognition_, however [next] ]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BDAC53-7A3B-4047-838F-AC2D1EB755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63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163E5B-82AC-4787-8415-FF8699C5043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2B880-C0BB-44C1-8AC9-C51D04CF0B1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49918-BC7F-40D9-B22C-9B0F7F46F2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C2852-C21C-48FF-9C48-C01BA854C3FA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52627-1FD7-48DC-86B7-26D5D43A9FB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8DB14-8A3B-429B-8D6E-A3AEE008E2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1ADF1-CA16-4DE1-8D9D-033EB25882D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52331-BE03-47D8-BAD0-F6BC65B8D60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7B694-A21E-413D-8924-E0177E7DDE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FA49D-4BB6-4723-AE15-752136DEE38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BE7A-140D-4652-9E1D-56A5B212939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ja-JP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5E2AF24-5323-4747-B67F-38D0FF57F09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012" y="360010"/>
            <a:ext cx="8187334" cy="190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5400" b="1" dirty="0"/>
              <a:t>Prosody </a:t>
            </a:r>
          </a:p>
          <a:p>
            <a:pPr>
              <a:lnSpc>
                <a:spcPct val="140000"/>
              </a:lnSpc>
            </a:pPr>
            <a:r>
              <a:rPr lang="en-US" sz="3400" b="1"/>
              <a:t>Lecture 18:  Speech Recognition</a:t>
            </a:r>
            <a:endParaRPr lang="en-US" sz="3400" b="1" dirty="0"/>
          </a:p>
        </p:txBody>
      </p:sp>
      <p:sp>
        <p:nvSpPr>
          <p:cNvPr id="3" name="Rectangle 2"/>
          <p:cNvSpPr/>
          <p:nvPr/>
        </p:nvSpPr>
        <p:spPr>
          <a:xfrm>
            <a:off x="561012" y="4402552"/>
            <a:ext cx="5295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Tutorial presented at ACL 2021  </a:t>
            </a:r>
          </a:p>
        </p:txBody>
      </p:sp>
      <p:sp>
        <p:nvSpPr>
          <p:cNvPr id="9" name="Rectangle 8"/>
          <p:cNvSpPr/>
          <p:nvPr/>
        </p:nvSpPr>
        <p:spPr>
          <a:xfrm>
            <a:off x="561012" y="2645193"/>
            <a:ext cx="5173560" cy="1114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/>
              <a:t>Nigel G. Ward</a:t>
            </a:r>
            <a:r>
              <a:rPr lang="en-US"/>
              <a:t>, University </a:t>
            </a:r>
            <a:r>
              <a:rPr lang="en-US" dirty="0"/>
              <a:t>of Texas at </a:t>
            </a:r>
            <a:r>
              <a:rPr lang="en-US"/>
              <a:t>El Paso</a:t>
            </a:r>
          </a:p>
          <a:p>
            <a:pPr>
              <a:lnSpc>
                <a:spcPct val="200000"/>
              </a:lnSpc>
            </a:pPr>
            <a:r>
              <a:rPr lang="en-US" b="1"/>
              <a:t>Gina-Anne Levow</a:t>
            </a:r>
            <a:r>
              <a:rPr lang="en-US"/>
              <a:t>, University of Washington  </a:t>
            </a: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AF9EC5A-B427-4A2A-BBEA-96A203DE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710" y="2961189"/>
            <a:ext cx="2587765" cy="86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University of Texas at El Paso - UTEP">
            <a:extLst>
              <a:ext uri="{FF2B5EF4-FFF2-40B4-BE49-F238E27FC236}">
                <a16:creationId xmlns:a16="http://schemas.microsoft.com/office/drawing/2014/main" id="{3AFF0749-B2A5-44EB-A417-5B7910A29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345" y="2961189"/>
            <a:ext cx="1044731" cy="79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/>
          <a:srcRect l="24776" t="26124" r="37015" b="39263"/>
          <a:stretch/>
        </p:blipFill>
        <p:spPr>
          <a:xfrm>
            <a:off x="638679" y="5105831"/>
            <a:ext cx="3493827" cy="736979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C0B94A82-8661-A28F-897A-624E7D20A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bg2">
                <a:lumMod val="10000"/>
                <a:lumOff val="9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644" y="5066669"/>
            <a:ext cx="2202710" cy="776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63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FD2EE-B767-6BE3-7956-46A5ADB2D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Prospects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D18C8-8DDC-4787-AED6-02512AEA1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1641"/>
            <a:ext cx="4323806" cy="449580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Mainstream ASR</a:t>
            </a:r>
          </a:p>
          <a:p>
            <a:pPr>
              <a:lnSpc>
                <a:spcPct val="140000"/>
              </a:lnSpc>
            </a:pPr>
            <a:r>
              <a:rPr lang="en-US" sz="2400"/>
              <a:t>powerful models</a:t>
            </a:r>
          </a:p>
          <a:p>
            <a:pPr>
              <a:lnSpc>
                <a:spcPct val="140000"/>
              </a:lnSpc>
            </a:pPr>
            <a:r>
              <a:rPr lang="en-US" sz="2400"/>
              <a:t>huge datasets for training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F8A1D84-014B-B3C9-145D-43F38AF7E904}"/>
              </a:ext>
            </a:extLst>
          </p:cNvPr>
          <p:cNvSpPr txBox="1">
            <a:spLocks/>
          </p:cNvSpPr>
          <p:nvPr/>
        </p:nvSpPr>
        <p:spPr bwMode="auto">
          <a:xfrm>
            <a:off x="5120640" y="1691641"/>
            <a:ext cx="393192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kern="0"/>
              <a:t>Unmet Needs</a:t>
            </a:r>
          </a:p>
          <a:p>
            <a:pPr>
              <a:lnSpc>
                <a:spcPct val="140000"/>
              </a:lnSpc>
            </a:pPr>
            <a:r>
              <a:rPr lang="en-US" sz="2400"/>
              <a:t>concise models</a:t>
            </a:r>
          </a:p>
          <a:p>
            <a:pPr>
              <a:lnSpc>
                <a:spcPct val="140000"/>
              </a:lnSpc>
            </a:pPr>
            <a:r>
              <a:rPr lang="en-US" sz="2400"/>
              <a:t>low-resource languages</a:t>
            </a:r>
          </a:p>
          <a:p>
            <a:pPr>
              <a:lnSpc>
                <a:spcPct val="140000"/>
              </a:lnSpc>
            </a:pPr>
            <a:r>
              <a:rPr lang="en-US" sz="2400"/>
              <a:t>individuals</a:t>
            </a:r>
          </a:p>
          <a:p>
            <a:pPr marL="0" indent="0">
              <a:buFontTx/>
              <a:buNone/>
            </a:pPr>
            <a:r>
              <a:rPr lang="en-US" sz="2400" kern="0"/>
              <a:t> </a:t>
            </a:r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3374373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and 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5064670" y="1657615"/>
            <a:ext cx="133643" cy="3530903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B6DDB2-A548-E1CC-0D3E-9134D409C356}"/>
              </a:ext>
            </a:extLst>
          </p:cNvPr>
          <p:cNvSpPr txBox="1"/>
          <p:nvPr/>
        </p:nvSpPr>
        <p:spPr>
          <a:xfrm>
            <a:off x="5198313" y="1657616"/>
            <a:ext cx="4572000" cy="3502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14000"/>
              </a:lnSpc>
              <a:buAutoNum type="arabicPeriod" startAt="14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Intro to Features         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Using Pitch Trackers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Normalization</a:t>
            </a:r>
          </a:p>
          <a:p>
            <a:pPr marL="514350" indent="-514350">
              <a:lnSpc>
                <a:spcPct val="114000"/>
              </a:lnSpc>
              <a:buAutoNum type="arabicPeriod" startAt="17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Aggregation / </a:t>
            </a:r>
          </a:p>
          <a:p>
            <a:pPr>
              <a:lnSpc>
                <a:spcPct val="114000"/>
              </a:lnSpc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     Mid-Level Features </a:t>
            </a:r>
          </a:p>
          <a:p>
            <a:pPr marL="514350" indent="-514350">
              <a:lnSpc>
                <a:spcPct val="114000"/>
              </a:lnSpc>
              <a:buFontTx/>
              <a:buAutoNum type="arabicPeriod" startAt="18"/>
            </a:pPr>
            <a:r>
              <a:rPr lang="en-US" sz="2800">
                <a:solidFill>
                  <a:srgbClr val="FFFFFF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 Speech Recognition</a:t>
            </a:r>
          </a:p>
          <a:p>
            <a:pPr marL="514350" indent="-514350">
              <a:lnSpc>
                <a:spcPct val="114000"/>
              </a:lnSpc>
              <a:buAutoNum type="arabicPeriod" startAt="18"/>
            </a:pPr>
            <a:r>
              <a:rPr lang="en-US" sz="280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 Machine Learning</a:t>
            </a:r>
            <a:endParaRPr lang="en-US" sz="2800" dirty="0">
              <a:solidFill>
                <a:schemeClr val="tx1">
                  <a:lumMod val="65000"/>
                </a:schemeClr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361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EABD4-B531-4E15-B148-770C53D5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1465"/>
            <a:ext cx="3889717" cy="1077468"/>
          </a:xfrm>
        </p:spPr>
        <p:txBody>
          <a:bodyPr/>
          <a:lstStyle/>
          <a:p>
            <a:pPr algn="l"/>
            <a:r>
              <a:rPr lang="en-US" dirty="0"/>
              <a:t>Contents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E204D-3005-4944-A3BC-5B72E8B9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26" y="1282801"/>
            <a:ext cx="6400754" cy="4062167"/>
          </a:xfrm>
        </p:spPr>
        <p:txBody>
          <a:bodyPr numCol="1"/>
          <a:lstStyle/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Introduction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Production, Perception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Classic Linguistic Prosody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Technology and Techniques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Para. &amp; </a:t>
            </a:r>
            <a:r>
              <a:rPr lang="en-US" sz="2800" kern="12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Prag</a:t>
            </a: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. Functions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Speech Synthesis and Dialog</a:t>
            </a:r>
          </a:p>
          <a:p>
            <a:pPr fontAlgn="b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2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Perspectives</a:t>
            </a:r>
          </a:p>
          <a:p>
            <a:pPr marL="0" indent="0">
              <a:lnSpc>
                <a:spcPct val="140000"/>
              </a:lnSpc>
              <a:spcBef>
                <a:spcPts val="1200"/>
              </a:spcBef>
              <a:buNone/>
            </a:pPr>
            <a:endParaRPr lang="en-US" sz="4000" dirty="0"/>
          </a:p>
        </p:txBody>
      </p:sp>
      <p:pic>
        <p:nvPicPr>
          <p:cNvPr id="1028" name="Picture 4" descr="Background, Seamless, Repetition, Pattern, Design">
            <a:extLst>
              <a:ext uri="{FF2B5EF4-FFF2-40B4-BE49-F238E27FC236}">
                <a16:creationId xmlns:a16="http://schemas.microsoft.com/office/drawing/2014/main" id="{AEA75B64-C9CD-4397-93B5-71B0047034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6" b="41718"/>
          <a:stretch/>
        </p:blipFill>
        <p:spPr bwMode="auto">
          <a:xfrm>
            <a:off x="0" y="6007318"/>
            <a:ext cx="9144000" cy="9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eft Brace 7"/>
          <p:cNvSpPr/>
          <p:nvPr/>
        </p:nvSpPr>
        <p:spPr bwMode="auto">
          <a:xfrm>
            <a:off x="5064670" y="1657615"/>
            <a:ext cx="133643" cy="3530903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B6DDB2-A548-E1CC-0D3E-9134D409C356}"/>
              </a:ext>
            </a:extLst>
          </p:cNvPr>
          <p:cNvSpPr txBox="1"/>
          <p:nvPr/>
        </p:nvSpPr>
        <p:spPr>
          <a:xfrm>
            <a:off x="5198313" y="1657616"/>
            <a:ext cx="4572000" cy="3502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14000"/>
              </a:lnSpc>
              <a:buAutoNum type="arabicPeriod" startAt="14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Intro to Features         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Using Pitch Trackers</a:t>
            </a:r>
          </a:p>
          <a:p>
            <a:pPr marL="514350" indent="-514350">
              <a:lnSpc>
                <a:spcPct val="114000"/>
              </a:lnSpc>
              <a:buAutoNum type="arabicPeriod" startAt="15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Normalization</a:t>
            </a:r>
          </a:p>
          <a:p>
            <a:pPr marL="514350" indent="-514350">
              <a:lnSpc>
                <a:spcPct val="114000"/>
              </a:lnSpc>
              <a:buAutoNum type="arabicPeriod" startAt="17"/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Aggregation / </a:t>
            </a:r>
          </a:p>
          <a:p>
            <a:pPr>
              <a:lnSpc>
                <a:spcPct val="114000"/>
              </a:lnSpc>
            </a:pPr>
            <a:r>
              <a:rPr lang="en-US" sz="2800" dirty="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     Mid-Level Features </a:t>
            </a:r>
          </a:p>
          <a:p>
            <a:pPr marL="514350" indent="-514350">
              <a:lnSpc>
                <a:spcPct val="114000"/>
              </a:lnSpc>
              <a:buFontTx/>
              <a:buAutoNum type="arabicPeriod" startAt="18"/>
            </a:pPr>
            <a:r>
              <a:rPr lang="en-US" sz="2800">
                <a:solidFill>
                  <a:schemeClr val="tx1">
                    <a:lumMod val="65000"/>
                  </a:schemeClr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 Speech Recognition</a:t>
            </a:r>
            <a:endParaRPr lang="en-US" sz="280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marL="514350" indent="-514350">
              <a:lnSpc>
                <a:spcPct val="114000"/>
              </a:lnSpc>
              <a:buAutoNum type="arabicPeriod" startAt="18"/>
            </a:pPr>
            <a:r>
              <a:rPr lang="en-US" sz="2800">
                <a:solidFill>
                  <a:srgbClr val="FFFF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  Machine Learning</a:t>
            </a:r>
            <a:endParaRPr lang="en-US" sz="2800" dirty="0">
              <a:solidFill>
                <a:srgbClr val="FFFF00"/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735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6"/>
    </mc:Choice>
    <mc:Fallback xmlns="">
      <p:transition spd="slow" advTm="2236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1C8E8-09F1-E5EB-3A0F-67DEE83C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ADD15-F646-2469-C7AD-5E8526BD1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90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F8B9E-C6B2-4A41-9163-C50D8287E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143000"/>
          </a:xfrm>
        </p:spPr>
        <p:txBody>
          <a:bodyPr/>
          <a:lstStyle/>
          <a:p>
            <a:pPr algn="l"/>
            <a:r>
              <a:rPr lang="en-US"/>
              <a:t>The Noisy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48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F8B9E-C6B2-4A41-9163-C50D8287E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143000"/>
          </a:xfrm>
        </p:spPr>
        <p:txBody>
          <a:bodyPr/>
          <a:lstStyle/>
          <a:p>
            <a:pPr algn="l"/>
            <a:r>
              <a:rPr lang="en-US"/>
              <a:t>Concept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4EBA6-375B-A647-8DD1-407D59D43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67344" cy="4495800"/>
          </a:xfrm>
        </p:spPr>
        <p:txBody>
          <a:bodyPr/>
          <a:lstStyle/>
          <a:p>
            <a:r>
              <a:rPr lang="en-US" sz="2800"/>
              <a:t>Language </a:t>
            </a:r>
            <a:r>
              <a:rPr lang="en-US" sz="2800" dirty="0"/>
              <a:t>modeling</a:t>
            </a:r>
          </a:p>
          <a:p>
            <a:pPr lvl="1"/>
            <a:r>
              <a:rPr lang="en-US" sz="2400" dirty="0"/>
              <a:t>Constrains output to be legal string in language</a:t>
            </a:r>
          </a:p>
          <a:p>
            <a:pPr lvl="2"/>
            <a:r>
              <a:rPr lang="en-US" sz="2000" dirty="0"/>
              <a:t>Some sequences of syntax (POS, parse) and prosodic event (accent) are more likely</a:t>
            </a:r>
          </a:p>
          <a:p>
            <a:pPr lvl="3"/>
            <a:r>
              <a:rPr lang="en-US" sz="1800" dirty="0"/>
              <a:t>Part-of-speech also provides cue  to accent</a:t>
            </a:r>
          </a:p>
          <a:p>
            <a:pPr lvl="4"/>
            <a:r>
              <a:rPr lang="en-US" sz="1800" dirty="0"/>
              <a:t>DT: usually unaccented; NNP: usually accented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9372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000F9-BA0E-BB4D-B7E3-BF14308F2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10265"/>
          </a:xfrm>
        </p:spPr>
        <p:txBody>
          <a:bodyPr/>
          <a:lstStyle/>
          <a:p>
            <a:pPr algn="l"/>
            <a:r>
              <a:rPr lang="en-US"/>
              <a:t>Bottom Line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8D87A-8E0E-8D46-B51F-CE909B6EF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20" y="1650492"/>
            <a:ext cx="8686800" cy="4495800"/>
          </a:xfrm>
        </p:spPr>
        <p:txBody>
          <a:bodyPr/>
          <a:lstStyle/>
          <a:p>
            <a:pPr lvl="2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A08AF4-42A8-9547-9388-35071C64FE78}"/>
              </a:ext>
            </a:extLst>
          </p:cNvPr>
          <p:cNvSpPr txBox="1"/>
          <p:nvPr/>
        </p:nvSpPr>
        <p:spPr>
          <a:xfrm>
            <a:off x="457200" y="6444734"/>
            <a:ext cx="1160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Rosenberg, 2018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09F00C-D3BC-9E42-4D60-C3045EC6BC98}"/>
              </a:ext>
            </a:extLst>
          </p:cNvPr>
          <p:cNvSpPr txBox="1"/>
          <p:nvPr/>
        </p:nvSpPr>
        <p:spPr>
          <a:xfrm>
            <a:off x="2286000" y="326421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… a word on punctuation…</a:t>
            </a:r>
          </a:p>
        </p:txBody>
      </p:sp>
    </p:spTree>
    <p:extLst>
      <p:ext uri="{BB962C8B-B14F-4D97-AF65-F5344CB8AC3E}">
        <p14:creationId xmlns:p14="http://schemas.microsoft.com/office/powerpoint/2010/main" val="2769323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801F3-5CDA-FB2E-04D6-2BDC43E72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A2E56-3832-9C61-C8D4-EE6DD29F6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Prosody is not explicitly modeled.</a:t>
            </a:r>
          </a:p>
          <a:p>
            <a:pPr marL="0" indent="0">
              <a:buNone/>
            </a:pPr>
            <a:r>
              <a:rPr lang="en-US" dirty="0"/>
              <a:t>Handled along with everything else.</a:t>
            </a:r>
          </a:p>
          <a:p>
            <a:pPr marL="0" indent="0">
              <a:buNone/>
            </a:pPr>
            <a:r>
              <a:rPr lang="en-US" dirty="0"/>
              <a:t>Rather than 13 MFCCs + F0,</a:t>
            </a:r>
          </a:p>
          <a:p>
            <a:pPr marL="0" indent="0">
              <a:buNone/>
            </a:pPr>
            <a:r>
              <a:rPr lang="en-US" dirty="0"/>
              <a:t>   just use 40 MFCCs, or else the raw signal</a:t>
            </a:r>
          </a:p>
        </p:txBody>
      </p:sp>
    </p:spTree>
    <p:extLst>
      <p:ext uri="{BB962C8B-B14F-4D97-AF65-F5344CB8AC3E}">
        <p14:creationId xmlns:p14="http://schemas.microsoft.com/office/powerpoint/2010/main" val="76402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77FC-A737-FF4B-A44F-4FF4E6F78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Prosodic Events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3E2EE-9DEF-3D43-A066-1A5FC0DF0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400" dirty="0"/>
              <a:t>E.g. prominence, pitch accents, phrasing</a:t>
            </a:r>
          </a:p>
          <a:p>
            <a:r>
              <a:rPr lang="en-US" sz="2800" dirty="0"/>
              <a:t>Goals:</a:t>
            </a:r>
          </a:p>
          <a:p>
            <a:pPr lvl="1"/>
            <a:r>
              <a:rPr lang="en-US" sz="2400" dirty="0"/>
              <a:t>As input to downstream task:</a:t>
            </a:r>
          </a:p>
          <a:p>
            <a:pPr lvl="2"/>
            <a:r>
              <a:rPr lang="en-US" sz="2000" dirty="0"/>
              <a:t>Pronunciation assessment, feedback</a:t>
            </a:r>
          </a:p>
          <a:p>
            <a:pPr lvl="2"/>
            <a:r>
              <a:rPr lang="en-US" sz="2000" dirty="0"/>
              <a:t>Parsing, disfluency detection, emphasis detection, summarization, segmentation</a:t>
            </a:r>
          </a:p>
          <a:p>
            <a:pPr marL="457200" lvl="1" indent="0">
              <a:buNone/>
            </a:pPr>
            <a:r>
              <a:rPr lang="en-US" sz="2000" dirty="0"/>
              <a:t> ASR?</a:t>
            </a:r>
          </a:p>
        </p:txBody>
      </p:sp>
    </p:spTree>
    <p:extLst>
      <p:ext uri="{BB962C8B-B14F-4D97-AF65-F5344CB8AC3E}">
        <p14:creationId xmlns:p14="http://schemas.microsoft.com/office/powerpoint/2010/main" val="3412567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2A2D9-1E4B-8243-A5AB-1E960973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ASR with Prosody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66687-A55B-1147-8EF3-27A3D446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Successful integration methods:</a:t>
            </a:r>
          </a:p>
          <a:p>
            <a:pPr lvl="2"/>
            <a:r>
              <a:rPr lang="en-US" dirty="0"/>
              <a:t>Adding tonal features, tonal phones</a:t>
            </a:r>
            <a:r>
              <a:rPr lang="en-US" sz="1600" dirty="0"/>
              <a:t> (</a:t>
            </a:r>
            <a:r>
              <a:rPr lang="en-US" sz="1600" dirty="0" err="1"/>
              <a:t>Metze</a:t>
            </a:r>
            <a:r>
              <a:rPr lang="en-US" sz="1600" dirty="0"/>
              <a:t> et al, 2013)</a:t>
            </a:r>
            <a:endParaRPr lang="en-US" dirty="0"/>
          </a:p>
          <a:p>
            <a:pPr lvl="3"/>
            <a:r>
              <a:rPr lang="en-US" dirty="0"/>
              <a:t>Improved Vietnamese, Cantonese  AND English WER</a:t>
            </a:r>
          </a:p>
          <a:p>
            <a:pPr lvl="3"/>
            <a:endParaRPr lang="en-US" dirty="0"/>
          </a:p>
          <a:p>
            <a:pPr lvl="2"/>
            <a:r>
              <a:rPr lang="en-US" dirty="0"/>
              <a:t> Modeling prosody as “hidden events”/”speaking modes”</a:t>
            </a:r>
          </a:p>
          <a:p>
            <a:pPr lvl="3"/>
            <a:r>
              <a:rPr lang="en-US" dirty="0"/>
              <a:t>Incorporate prosodic events in models</a:t>
            </a:r>
          </a:p>
          <a:p>
            <a:pPr lvl="3"/>
            <a:r>
              <a:rPr lang="en-US" dirty="0"/>
              <a:t>Address prosodic training data sparsity with factored models</a:t>
            </a:r>
          </a:p>
          <a:p>
            <a:pPr lvl="4"/>
            <a:r>
              <a:rPr lang="en-US" dirty="0" err="1"/>
              <a:t>Stolcke</a:t>
            </a:r>
            <a:r>
              <a:rPr lang="en-US" dirty="0"/>
              <a:t> et al, 1999; Ostendorf et al, 2002; Chen et al, 2005; </a:t>
            </a:r>
            <a:r>
              <a:rPr lang="en-US" dirty="0" err="1"/>
              <a:t>Ananthakrishnan</a:t>
            </a:r>
            <a:r>
              <a:rPr lang="en-US" dirty="0"/>
              <a:t> and Narayanan, 2009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8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8F48DB9-F9D0-043D-2866-FA7750AD1F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373323A-3DAA-C426-B372-6313F1A2CDEB}"/>
              </a:ext>
            </a:extLst>
          </p:cNvPr>
          <p:cNvSpPr txBox="1"/>
          <p:nvPr/>
        </p:nvSpPr>
        <p:spPr>
          <a:xfrm>
            <a:off x="7736299" y="3105834"/>
            <a:ext cx="11941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>
                <a:effectLst/>
                <a:latin typeface="Gentium"/>
              </a:rPr>
              <a:t>/bɪˈləʊ/ (below)</a:t>
            </a:r>
            <a:endParaRPr lang="en-US" sz="240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C3148E5-2746-DF12-BB1D-C99CF0AB2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614"/>
            <a:ext cx="8229600" cy="1143000"/>
          </a:xfrm>
        </p:spPr>
        <p:txBody>
          <a:bodyPr/>
          <a:lstStyle/>
          <a:p>
            <a:pPr algn="l"/>
            <a:r>
              <a:rPr lang="en-US"/>
              <a:t>Concept </a:t>
            </a:r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7637A0D-4A4E-3356-1D50-18A7558AED5B}"/>
              </a:ext>
            </a:extLst>
          </p:cNvPr>
          <p:cNvGrpSpPr/>
          <p:nvPr/>
        </p:nvGrpSpPr>
        <p:grpSpPr>
          <a:xfrm>
            <a:off x="1421964" y="2082569"/>
            <a:ext cx="4164272" cy="1046859"/>
            <a:chOff x="1421964" y="2082569"/>
            <a:chExt cx="4164272" cy="104685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A13E688-FFD2-CFA3-C2BA-B8B2EFDA4397}"/>
                </a:ext>
              </a:extLst>
            </p:cNvPr>
            <p:cNvSpPr txBox="1"/>
            <p:nvPr/>
          </p:nvSpPr>
          <p:spPr>
            <a:xfrm>
              <a:off x="4392057" y="2145492"/>
              <a:ext cx="119417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0" i="0">
                  <a:effectLst/>
                  <a:latin typeface="Gentium"/>
                </a:rPr>
                <a:t>/bɪləʊ/</a:t>
              </a:r>
              <a:endParaRPr lang="en-US" sz="24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D949633-30AF-19E4-EB10-1036A266F1E7}"/>
                </a:ext>
              </a:extLst>
            </p:cNvPr>
            <p:cNvSpPr/>
            <p:nvPr/>
          </p:nvSpPr>
          <p:spPr bwMode="auto">
            <a:xfrm>
              <a:off x="2469457" y="2082569"/>
              <a:ext cx="1651379" cy="75062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Phoneme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/>
                <a:t>Recognition </a:t>
              </a:r>
              <a:endPara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8820219-7513-2E76-1039-923020BBF33E}"/>
                </a:ext>
              </a:extLst>
            </p:cNvPr>
            <p:cNvCxnSpPr>
              <a:endCxn id="8" idx="1"/>
            </p:cNvCxnSpPr>
            <p:nvPr/>
          </p:nvCxnSpPr>
          <p:spPr bwMode="auto">
            <a:xfrm flipV="1">
              <a:off x="1421964" y="2457883"/>
              <a:ext cx="1047493" cy="67154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4D69548-15B2-DCF7-8D85-C04DC50E42A8}"/>
              </a:ext>
            </a:extLst>
          </p:cNvPr>
          <p:cNvGrpSpPr/>
          <p:nvPr/>
        </p:nvGrpSpPr>
        <p:grpSpPr>
          <a:xfrm>
            <a:off x="4120836" y="2457883"/>
            <a:ext cx="2939793" cy="1697567"/>
            <a:chOff x="4120836" y="2457883"/>
            <a:chExt cx="2939793" cy="169756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D906721-C285-BE06-694C-27D293C3D949}"/>
                </a:ext>
              </a:extLst>
            </p:cNvPr>
            <p:cNvSpPr/>
            <p:nvPr/>
          </p:nvSpPr>
          <p:spPr bwMode="auto">
            <a:xfrm>
              <a:off x="5866450" y="3006041"/>
              <a:ext cx="1194179" cy="75062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Fusion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43998CB-6EA5-7E74-7A8E-EBB2FE1D225F}"/>
                </a:ext>
              </a:extLst>
            </p:cNvPr>
            <p:cNvCxnSpPr>
              <a:cxnSpLocks/>
              <a:stCxn id="8" idx="3"/>
            </p:cNvCxnSpPr>
            <p:nvPr/>
          </p:nvCxnSpPr>
          <p:spPr bwMode="auto">
            <a:xfrm>
              <a:off x="4120836" y="2457883"/>
              <a:ext cx="1745614" cy="75062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D09724A-21C0-7670-8635-AFECA91936D5}"/>
                </a:ext>
              </a:extLst>
            </p:cNvPr>
            <p:cNvCxnSpPr>
              <a:cxnSpLocks/>
              <a:stCxn id="9" idx="3"/>
            </p:cNvCxnSpPr>
            <p:nvPr/>
          </p:nvCxnSpPr>
          <p:spPr bwMode="auto">
            <a:xfrm flipV="1">
              <a:off x="4120836" y="3521332"/>
              <a:ext cx="1745614" cy="63411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2ECB99C-ACEC-1636-350B-B26D0F0D4CAA}"/>
              </a:ext>
            </a:extLst>
          </p:cNvPr>
          <p:cNvGrpSpPr/>
          <p:nvPr/>
        </p:nvGrpSpPr>
        <p:grpSpPr>
          <a:xfrm>
            <a:off x="1421964" y="3429000"/>
            <a:ext cx="6095865" cy="1129224"/>
            <a:chOff x="1421964" y="3429000"/>
            <a:chExt cx="6095865" cy="112922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149464-A499-0CD1-0C19-D3A7560A4CE7}"/>
                </a:ext>
              </a:extLst>
            </p:cNvPr>
            <p:cNvSpPr/>
            <p:nvPr/>
          </p:nvSpPr>
          <p:spPr bwMode="auto">
            <a:xfrm>
              <a:off x="2469457" y="3780136"/>
              <a:ext cx="1651379" cy="75062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Prosody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/>
                <a:t>Recognition </a:t>
              </a:r>
              <a:endPara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5AC86E7-73CA-F9DF-2668-59616E7F3867}"/>
                </a:ext>
              </a:extLst>
            </p:cNvPr>
            <p:cNvSpPr txBox="1"/>
            <p:nvPr/>
          </p:nvSpPr>
          <p:spPr>
            <a:xfrm>
              <a:off x="4210953" y="4096559"/>
              <a:ext cx="33068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0" i="0">
                  <a:effectLst/>
                  <a:latin typeface="Gentium"/>
                </a:rPr>
                <a:t>unstressed-stressed</a:t>
              </a:r>
              <a:endParaRPr lang="en-US" sz="2400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94B4C4BB-66BA-3976-9A1D-1061A0818E9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21964" y="3429000"/>
              <a:ext cx="1047493" cy="59580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B3DB464-2053-BF44-3B6C-A1CCC0450F57}"/>
              </a:ext>
            </a:extLst>
          </p:cNvPr>
          <p:cNvCxnSpPr>
            <a:stCxn id="10" idx="3"/>
          </p:cNvCxnSpPr>
          <p:nvPr/>
        </p:nvCxnSpPr>
        <p:spPr bwMode="auto">
          <a:xfrm flipV="1">
            <a:off x="7060629" y="3381354"/>
            <a:ext cx="661407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D980632-E253-37C5-ABBF-6F8280022E37}"/>
              </a:ext>
            </a:extLst>
          </p:cNvPr>
          <p:cNvSpPr txBox="1"/>
          <p:nvPr/>
        </p:nvSpPr>
        <p:spPr>
          <a:xfrm>
            <a:off x="4210953" y="4707068"/>
            <a:ext cx="3306876" cy="1238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>
                <a:latin typeface="Gentium"/>
              </a:rPr>
              <a:t>H L L H . . .</a:t>
            </a:r>
            <a:endParaRPr lang="en-US" sz="2400"/>
          </a:p>
          <a:p>
            <a:endParaRPr lang="en-US" sz="1600" b="0" i="0">
              <a:effectLst/>
              <a:latin typeface="Gentium"/>
            </a:endParaRPr>
          </a:p>
          <a:p>
            <a:r>
              <a:rPr lang="en-US" sz="2400" b="0" i="0">
                <a:effectLst/>
                <a:latin typeface="Gentium"/>
              </a:rPr>
              <a:t>Tone 4, Tone 2, Tone 3 …</a:t>
            </a:r>
          </a:p>
          <a:p>
            <a:endParaRPr lang="en-US" sz="1050">
              <a:latin typeface="Gentium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BF0F397-7FF5-155F-F38E-32509068D116}"/>
              </a:ext>
            </a:extLst>
          </p:cNvPr>
          <p:cNvSpPr txBox="1"/>
          <p:nvPr/>
        </p:nvSpPr>
        <p:spPr>
          <a:xfrm>
            <a:off x="5586236" y="1213429"/>
            <a:ext cx="11941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>
                <a:latin typeface="Gentium"/>
              </a:rPr>
              <a:t>b</a:t>
            </a:r>
            <a:r>
              <a:rPr lang="en-US" sz="2400" b="0" i="0">
                <a:effectLst/>
                <a:latin typeface="Gentium"/>
              </a:rPr>
              <a:t>elow?</a:t>
            </a:r>
          </a:p>
          <a:p>
            <a:r>
              <a:rPr lang="en-US" sz="2400">
                <a:latin typeface="Gentium"/>
              </a:rPr>
              <a:t>billow?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65300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08F9-2CAB-DB42-B957-1121F9BC1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Mode Formulation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52F4472-2744-1F40-9EA4-13E3E6F55A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585605"/>
              </p:ext>
            </p:extLst>
          </p:nvPr>
        </p:nvGraphicFramePr>
        <p:xfrm>
          <a:off x="371856" y="2284139"/>
          <a:ext cx="82296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9824">
                  <a:extLst>
                    <a:ext uri="{9D8B030D-6E8A-4147-A177-3AD203B41FA5}">
                      <a16:colId xmlns:a16="http://schemas.microsoft.com/office/drawing/2014/main" val="2134710729"/>
                    </a:ext>
                  </a:extLst>
                </a:gridCol>
                <a:gridCol w="2474976">
                  <a:extLst>
                    <a:ext uri="{9D8B030D-6E8A-4147-A177-3AD203B41FA5}">
                      <a16:colId xmlns:a16="http://schemas.microsoft.com/office/drawing/2014/main" val="63415481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44286809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8685651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Standard 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Hidden Speaking </a:t>
                      </a:r>
                    </a:p>
                    <a:p>
                      <a:r>
                        <a:rPr lang="en-US" dirty="0"/>
                        <a:t>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286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W=[w</a:t>
                      </a:r>
                      <a:r>
                        <a:rPr lang="en-US" baseline="-25000" dirty="0"/>
                        <a:t>1</a:t>
                      </a:r>
                      <a:r>
                        <a:rPr lang="en-US" baseline="0" dirty="0"/>
                        <a:t>,w</a:t>
                      </a:r>
                      <a:r>
                        <a:rPr lang="en-US" baseline="-25000" dirty="0"/>
                        <a:t>2</a:t>
                      </a:r>
                      <a:r>
                        <a:rPr lang="en-US" baseline="0" dirty="0"/>
                        <a:t>,...,</a:t>
                      </a:r>
                      <a:r>
                        <a:rPr lang="en-US" baseline="0" dirty="0" err="1"/>
                        <a:t>w</a:t>
                      </a:r>
                      <a:r>
                        <a:rPr lang="en-US" baseline="-25000" dirty="0" err="1"/>
                        <a:t>n</a:t>
                      </a:r>
                      <a:r>
                        <a:rPr lang="en-US" baseline="0" dirty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P=[p</a:t>
                      </a:r>
                      <a:r>
                        <a:rPr lang="en-US" baseline="-25000" dirty="0"/>
                        <a:t>1</a:t>
                      </a:r>
                      <a:r>
                        <a:rPr lang="en-US" baseline="0" dirty="0"/>
                        <a:t>,p</a:t>
                      </a:r>
                      <a:r>
                        <a:rPr lang="en-US" baseline="-25000" dirty="0"/>
                        <a:t>2</a:t>
                      </a:r>
                      <a:r>
                        <a:rPr lang="en-US" baseline="0" dirty="0"/>
                        <a:t>,…,</a:t>
                      </a:r>
                      <a:r>
                        <a:rPr lang="en-US" baseline="0" dirty="0" err="1"/>
                        <a:t>p</a:t>
                      </a:r>
                      <a:r>
                        <a:rPr lang="en-US" baseline="-25000" dirty="0" err="1"/>
                        <a:t>n</a:t>
                      </a:r>
                      <a:r>
                        <a:rPr lang="en-US" baseline="0" dirty="0"/>
                        <a:t>]</a:t>
                      </a:r>
                      <a:endParaRPr lang="en-US" dirty="0"/>
                    </a:p>
                    <a:p>
                      <a:r>
                        <a:rPr lang="en-US" dirty="0"/>
                        <a:t>S=[s</a:t>
                      </a:r>
                      <a:r>
                        <a:rPr lang="en-US" baseline="-25000" dirty="0"/>
                        <a:t>1</a:t>
                      </a:r>
                      <a:r>
                        <a:rPr lang="en-US" baseline="0" dirty="0"/>
                        <a:t>,s</a:t>
                      </a:r>
                      <a:r>
                        <a:rPr lang="en-US" baseline="-25000" dirty="0"/>
                        <a:t>2</a:t>
                      </a:r>
                      <a:r>
                        <a:rPr lang="en-US" baseline="0" dirty="0"/>
                        <a:t>,…,</a:t>
                      </a:r>
                      <a:r>
                        <a:rPr lang="en-US" baseline="0" dirty="0" err="1"/>
                        <a:t>s</a:t>
                      </a:r>
                      <a:r>
                        <a:rPr lang="en-US" baseline="-25000" dirty="0" err="1"/>
                        <a:t>n</a:t>
                      </a:r>
                      <a:r>
                        <a:rPr lang="en-US" baseline="0" dirty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Prosodic labels</a:t>
                      </a:r>
                    </a:p>
                    <a:p>
                      <a:r>
                        <a:rPr lang="en-US" dirty="0"/>
                        <a:t>Syntax labels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659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Allophone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Q=[q</a:t>
                      </a:r>
                      <a:r>
                        <a:rPr lang="en-US" baseline="-25000" dirty="0"/>
                        <a:t>1</a:t>
                      </a:r>
                      <a:r>
                        <a:rPr lang="en-US" baseline="0" dirty="0"/>
                        <a:t>,q</a:t>
                      </a:r>
                      <a:r>
                        <a:rPr lang="en-US" baseline="-25000" dirty="0"/>
                        <a:t>2,</a:t>
                      </a:r>
                      <a:r>
                        <a:rPr lang="en-US" baseline="0" dirty="0"/>
                        <a:t>…,</a:t>
                      </a:r>
                      <a:r>
                        <a:rPr lang="en-US" baseline="0" dirty="0" err="1"/>
                        <a:t>q</a:t>
                      </a:r>
                      <a:r>
                        <a:rPr lang="en-US" baseline="-25000" dirty="0" err="1"/>
                        <a:t>m</a:t>
                      </a:r>
                      <a:r>
                        <a:rPr lang="en-US" baseline="0" dirty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A= [a</a:t>
                      </a:r>
                      <a:r>
                        <a:rPr lang="en-US" baseline="-25000" dirty="0"/>
                        <a:t>1</a:t>
                      </a:r>
                      <a:r>
                        <a:rPr lang="en-US" baseline="0" dirty="0"/>
                        <a:t>,a</a:t>
                      </a:r>
                      <a:r>
                        <a:rPr lang="en-US" baseline="-25000" dirty="0"/>
                        <a:t>2</a:t>
                      </a:r>
                      <a:r>
                        <a:rPr lang="en-US" baseline="0" dirty="0"/>
                        <a:t>,…,a</a:t>
                      </a:r>
                      <a:r>
                        <a:rPr lang="en-US" baseline="-25000" dirty="0"/>
                        <a:t>m</a:t>
                      </a:r>
                      <a:r>
                        <a:rPr lang="en-US" baseline="0" dirty="0"/>
                        <a:t>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/>
                        <a:t>B= [b</a:t>
                      </a:r>
                      <a:r>
                        <a:rPr lang="en-US" baseline="-25000" dirty="0"/>
                        <a:t>1</a:t>
                      </a:r>
                      <a:r>
                        <a:rPr lang="en-US" baseline="0" dirty="0"/>
                        <a:t>,b</a:t>
                      </a:r>
                      <a:r>
                        <a:rPr lang="en-US" baseline="-25000" dirty="0"/>
                        <a:t>2</a:t>
                      </a:r>
                      <a:r>
                        <a:rPr lang="en-US" baseline="0" dirty="0"/>
                        <a:t>,…,b</a:t>
                      </a:r>
                      <a:r>
                        <a:rPr lang="en-US" baseline="-25000" dirty="0"/>
                        <a:t>m</a:t>
                      </a:r>
                      <a:r>
                        <a:rPr lang="en-US" baseline="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Accent labels</a:t>
                      </a:r>
                    </a:p>
                    <a:p>
                      <a:r>
                        <a:rPr lang="en-US" dirty="0"/>
                        <a:t>Boundary labels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34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Acoustic</a:t>
                      </a:r>
                    </a:p>
                    <a:p>
                      <a:r>
                        <a:rPr lang="en-US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X=[x</a:t>
                      </a:r>
                      <a:r>
                        <a:rPr lang="en-US" baseline="-25000" dirty="0"/>
                        <a:t>1</a:t>
                      </a:r>
                      <a:r>
                        <a:rPr lang="en-US" baseline="0" dirty="0"/>
                        <a:t>,x</a:t>
                      </a:r>
                      <a:r>
                        <a:rPr lang="en-US" baseline="-25000" dirty="0"/>
                        <a:t>2</a:t>
                      </a:r>
                      <a:r>
                        <a:rPr lang="en-US" baseline="0" dirty="0"/>
                        <a:t>,…,</a:t>
                      </a:r>
                      <a:r>
                        <a:rPr lang="en-US" baseline="0" dirty="0" err="1"/>
                        <a:t>x</a:t>
                      </a:r>
                      <a:r>
                        <a:rPr lang="en-US" baseline="-25000" dirty="0" err="1"/>
                        <a:t>t</a:t>
                      </a:r>
                      <a:r>
                        <a:rPr lang="en-US" baseline="0" dirty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Y=[y</a:t>
                      </a:r>
                      <a:r>
                        <a:rPr lang="en-US" baseline="-25000" dirty="0"/>
                        <a:t>1</a:t>
                      </a:r>
                      <a:r>
                        <a:rPr lang="en-US" baseline="0" dirty="0"/>
                        <a:t>,y</a:t>
                      </a:r>
                      <a:r>
                        <a:rPr lang="en-US" baseline="-25000" dirty="0"/>
                        <a:t>2</a:t>
                      </a:r>
                      <a:r>
                        <a:rPr lang="en-US" baseline="0" dirty="0"/>
                        <a:t>,..,y</a:t>
                      </a:r>
                      <a:r>
                        <a:rPr lang="en-US" baseline="-25000" dirty="0"/>
                        <a:t>t</a:t>
                      </a:r>
                      <a:r>
                        <a:rPr lang="en-US" baseline="0" dirty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F0 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89818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C003EBC-0280-4640-BF48-6D6810766CF1}"/>
              </a:ext>
            </a:extLst>
          </p:cNvPr>
          <p:cNvSpPr txBox="1"/>
          <p:nvPr/>
        </p:nvSpPr>
        <p:spPr>
          <a:xfrm>
            <a:off x="3474720" y="644473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Chen et al, 2006; Hasegawa-Johnson, 2016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30F190-1D49-5D46-9499-079F366CCFDF}"/>
              </a:ext>
            </a:extLst>
          </p:cNvPr>
          <p:cNvSpPr/>
          <p:nvPr/>
        </p:nvSpPr>
        <p:spPr>
          <a:xfrm>
            <a:off x="682752" y="1659225"/>
            <a:ext cx="76078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</a:rPr>
              <a:t>W = </a:t>
            </a:r>
            <a:r>
              <a:rPr lang="en-US" sz="2000" dirty="0" err="1">
                <a:latin typeface="Arial" panose="020B0604020202020204" pitchFamily="34" charset="0"/>
              </a:rPr>
              <a:t>argmax</a:t>
            </a:r>
            <a:r>
              <a:rPr lang="en-US" sz="2000" baseline="-25000" dirty="0" err="1">
                <a:latin typeface="Arial" panose="020B0604020202020204" pitchFamily="34" charset="0"/>
              </a:rPr>
              <a:t>W</a:t>
            </a:r>
            <a:r>
              <a:rPr lang="en-US" sz="2000" dirty="0">
                <a:latin typeface="Arial" panose="020B0604020202020204" pitchFamily="34" charset="0"/>
              </a:rPr>
              <a:t>  </a:t>
            </a:r>
            <a:r>
              <a:rPr lang="en-US" sz="2000" dirty="0" err="1">
                <a:latin typeface="Arial" panose="020B0604020202020204" pitchFamily="34" charset="0"/>
              </a:rPr>
              <a:t>max</a:t>
            </a:r>
            <a:r>
              <a:rPr lang="en-US" sz="2000" baseline="-25000" dirty="0" err="1">
                <a:latin typeface="Arial" panose="020B0604020202020204" pitchFamily="34" charset="0"/>
              </a:rPr>
              <a:t>QABSP</a:t>
            </a:r>
            <a:r>
              <a:rPr lang="en-US" sz="2000" dirty="0" err="1">
                <a:latin typeface="Arial" panose="020B0604020202020204" pitchFamily="34" charset="0"/>
              </a:rPr>
              <a:t>p</a:t>
            </a:r>
            <a:r>
              <a:rPr lang="en-US" sz="2000" dirty="0">
                <a:latin typeface="Arial" panose="020B0604020202020204" pitchFamily="34" charset="0"/>
              </a:rPr>
              <a:t>(X,Y|Q,A,B) p(Q,A,B|W,S,P) p(W,S,P)</a:t>
            </a: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E03F2B-9D0F-6141-9B81-FE2F4C1F7C15}"/>
              </a:ext>
            </a:extLst>
          </p:cNvPr>
          <p:cNvSpPr txBox="1"/>
          <p:nvPr/>
        </p:nvSpPr>
        <p:spPr>
          <a:xfrm>
            <a:off x="1523224" y="4967406"/>
            <a:ext cx="66373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Simple prosody-dependent transcription: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Used to train model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Word variants for each accent, boundary condition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Allophones for different accent, boundary configurations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788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B404-3BB6-A04A-8DFA-225F558A5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Factored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9F993C-1CCB-0348-B474-5D663C3D2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Acoustic model:</a:t>
                </a:r>
              </a:p>
              <a:p>
                <a:pPr lvl="1"/>
                <a:r>
                  <a:rPr lang="en-US" dirty="0"/>
                  <a:t>p(X,Y|Q,A,B) =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nary>
                      <m:naryPr>
                        <m:chr m:val="∏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d: duration modeled by Explicit duration HMM</a:t>
                </a:r>
              </a:p>
              <a:p>
                <a:pPr lvl="2"/>
                <a:r>
                  <a:rPr lang="en-US" dirty="0"/>
                  <a:t>q: prosodic allophone, b: boundary tag; a: accent</a:t>
                </a:r>
              </a:p>
              <a:p>
                <a:r>
                  <a:rPr lang="en-US" dirty="0"/>
                  <a:t>Language model: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3"/>
                <a:r>
                  <a:rPr lang="en-US" dirty="0"/>
                  <a:t>Prosody depends on syntax</a:t>
                </a:r>
              </a:p>
              <a:p>
                <a:pPr lvl="3"/>
                <a:r>
                  <a:rPr lang="en-US" dirty="0"/>
                  <a:t>Syntax depends on words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9F993C-1CCB-0348-B474-5D663C3D2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2D8C005-7BA4-844D-9D93-2752BA32CA73}"/>
              </a:ext>
            </a:extLst>
          </p:cNvPr>
          <p:cNvSpPr txBox="1"/>
          <p:nvPr/>
        </p:nvSpPr>
        <p:spPr>
          <a:xfrm>
            <a:off x="3474720" y="6444734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Chen et al, 2006; Hasegawa-Johnson, 2016</a:t>
            </a:r>
          </a:p>
        </p:txBody>
      </p:sp>
    </p:spTree>
    <p:extLst>
      <p:ext uri="{BB962C8B-B14F-4D97-AF65-F5344CB8AC3E}">
        <p14:creationId xmlns:p14="http://schemas.microsoft.com/office/powerpoint/2010/main" val="703607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152A1-9305-C844-A210-810A83A3B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Factored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0D3F0-ECC8-2344-B041-5C3EB2763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Jointly predict :</a:t>
            </a:r>
          </a:p>
          <a:p>
            <a:pPr lvl="1"/>
            <a:r>
              <a:rPr lang="en-US" dirty="0"/>
              <a:t>Words, accents, and boundaries</a:t>
            </a:r>
          </a:p>
          <a:p>
            <a:pPr lvl="2"/>
            <a:r>
              <a:rPr lang="en-US" dirty="0"/>
              <a:t>On Boston University Radio News Corpus</a:t>
            </a:r>
          </a:p>
          <a:p>
            <a:pPr lvl="1"/>
            <a:endParaRPr lang="en-US" dirty="0"/>
          </a:p>
          <a:p>
            <a:r>
              <a:rPr lang="en-US" dirty="0"/>
              <a:t>Improves on all measures over baseline prosody independent model</a:t>
            </a:r>
          </a:p>
          <a:p>
            <a:pPr lvl="1"/>
            <a:r>
              <a:rPr lang="en-US" dirty="0"/>
              <a:t>WER reduced by &gt; 10% relative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8CF0A1-5D79-EE4B-83C3-E874BAA32A84}"/>
              </a:ext>
            </a:extLst>
          </p:cNvPr>
          <p:cNvSpPr txBox="1"/>
          <p:nvPr/>
        </p:nvSpPr>
        <p:spPr>
          <a:xfrm>
            <a:off x="4000902" y="6324600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Chen et al, 2006; Hasegawa-Johnson, 2016</a:t>
            </a:r>
          </a:p>
        </p:txBody>
      </p:sp>
    </p:spTree>
    <p:extLst>
      <p:ext uri="{BB962C8B-B14F-4D97-AF65-F5344CB8AC3E}">
        <p14:creationId xmlns:p14="http://schemas.microsoft.com/office/powerpoint/2010/main" val="1277715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84CD-D5C3-244C-A631-C2C379DA1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DC33D-7450-8740-89E6-CCE069E9E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95800"/>
          </a:xfrm>
        </p:spPr>
        <p:txBody>
          <a:bodyPr/>
          <a:lstStyle/>
          <a:p>
            <a:r>
              <a:rPr lang="en-US" sz="2800" dirty="0"/>
              <a:t>Beyond speech-to-text</a:t>
            </a:r>
            <a:r>
              <a:rPr lang="en-US" sz="2800"/>
              <a:t>; instead do speech-to-X</a:t>
            </a:r>
          </a:p>
          <a:p>
            <a:endParaRPr lang="en-US" sz="2800" dirty="0"/>
          </a:p>
          <a:p>
            <a:r>
              <a:rPr lang="en-US" sz="2800" dirty="0"/>
              <a:t>Direct recognition/prediction of phenomena</a:t>
            </a:r>
          </a:p>
          <a:p>
            <a:pPr lvl="1"/>
            <a:r>
              <a:rPr lang="en-US" sz="2400" dirty="0"/>
              <a:t>E.g. topic boundaries, miscommunications, discourse cues, dialog acts, sentence mood, </a:t>
            </a:r>
            <a:r>
              <a:rPr lang="en-US" sz="2400" dirty="0" err="1"/>
              <a:t>etc</a:t>
            </a:r>
            <a:endParaRPr lang="en-US" sz="2400" dirty="0"/>
          </a:p>
          <a:p>
            <a:pPr lvl="1"/>
            <a:endParaRPr lang="en-US" sz="2400" dirty="0"/>
          </a:p>
          <a:p>
            <a:r>
              <a:rPr lang="en-US" sz="2800" dirty="0"/>
              <a:t>Strategy:</a:t>
            </a:r>
          </a:p>
          <a:p>
            <a:pPr lvl="1"/>
            <a:r>
              <a:rPr lang="en-US" sz="2400" dirty="0"/>
              <a:t>Exploit prosodic evidence in predictive task.</a:t>
            </a:r>
          </a:p>
          <a:p>
            <a:pPr lvl="2"/>
            <a:r>
              <a:rPr lang="en-US" sz="2000" dirty="0"/>
              <a:t>Where prosody is known to disambiguate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56987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F473BCE-884B-A641-B432-40D67880CC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474941"/>
              </p:ext>
            </p:extLst>
          </p:nvPr>
        </p:nvGraphicFramePr>
        <p:xfrm>
          <a:off x="376881" y="158786"/>
          <a:ext cx="8253046" cy="549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919">
                  <a:extLst>
                    <a:ext uri="{9D8B030D-6E8A-4147-A177-3AD203B41FA5}">
                      <a16:colId xmlns:a16="http://schemas.microsoft.com/office/drawing/2014/main" val="2667329350"/>
                    </a:ext>
                  </a:extLst>
                </a:gridCol>
                <a:gridCol w="1009927">
                  <a:extLst>
                    <a:ext uri="{9D8B030D-6E8A-4147-A177-3AD203B41FA5}">
                      <a16:colId xmlns:a16="http://schemas.microsoft.com/office/drawing/2014/main" val="2466531132"/>
                    </a:ext>
                  </a:extLst>
                </a:gridCol>
                <a:gridCol w="2086708">
                  <a:extLst>
                    <a:ext uri="{9D8B030D-6E8A-4147-A177-3AD203B41FA5}">
                      <a16:colId xmlns:a16="http://schemas.microsoft.com/office/drawing/2014/main" val="157135253"/>
                    </a:ext>
                  </a:extLst>
                </a:gridCol>
                <a:gridCol w="2368061">
                  <a:extLst>
                    <a:ext uri="{9D8B030D-6E8A-4147-A177-3AD203B41FA5}">
                      <a16:colId xmlns:a16="http://schemas.microsoft.com/office/drawing/2014/main" val="1237410988"/>
                    </a:ext>
                  </a:extLst>
                </a:gridCol>
                <a:gridCol w="1336431">
                  <a:extLst>
                    <a:ext uri="{9D8B030D-6E8A-4147-A177-3AD203B41FA5}">
                      <a16:colId xmlns:a16="http://schemas.microsoft.com/office/drawing/2014/main" val="8142151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Labels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Prosodic </a:t>
                      </a:r>
                    </a:p>
                    <a:p>
                      <a:r>
                        <a:rPr lang="en-US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Success</a:t>
                      </a:r>
                    </a:p>
                    <a:p>
                      <a:r>
                        <a:rPr lang="en-US" dirty="0"/>
                        <a:t>Levels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852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Pitch Accent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H*,L*,L+H*,</a:t>
                      </a:r>
                      <a:r>
                        <a:rPr lang="en-US" dirty="0" err="1"/>
                        <a:t>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Pitch,intensity</a:t>
                      </a:r>
                      <a:r>
                        <a:rPr lang="en-US" dirty="0"/>
                        <a:t>, spectral,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17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Pitch Accent</a:t>
                      </a:r>
                    </a:p>
                    <a:p>
                      <a:r>
                        <a:rPr lang="en-US" dirty="0"/>
                        <a:t>Prominence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EN,DE, FR,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 “: </a:t>
                      </a:r>
                      <a:r>
                        <a:rPr lang="en-US" i="1" dirty="0"/>
                        <a:t>duration, </a:t>
                      </a:r>
                    </a:p>
                    <a:p>
                      <a:r>
                        <a:rPr lang="en-US" i="1" dirty="0"/>
                        <a:t>Pitch (FR)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Medium-</a:t>
                      </a:r>
                    </a:p>
                    <a:p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498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Boundaries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EN,PT,SE,SP,MC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Binary| 0-4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Pitch reset, pause duration, 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Good-</a:t>
                      </a:r>
                    </a:p>
                    <a:p>
                      <a:r>
                        <a:rPr lang="en-US" dirty="0"/>
                        <a:t>excellent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494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Sent. mood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EN,MC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Statement/Quest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Pitch (slope), 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Med-good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015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Dialog 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S,Q-</a:t>
                      </a:r>
                      <a:r>
                        <a:rPr lang="en-US" dirty="0" err="1"/>
                        <a:t>Wh,Q</a:t>
                      </a:r>
                      <a:r>
                        <a:rPr lang="en-US" dirty="0"/>
                        <a:t>-Y/N,BC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Duration,intensity,p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Med-good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005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Disfluency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EN,MC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Binary/Type (Rep)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MFCCs, 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Good-</a:t>
                      </a:r>
                    </a:p>
                    <a:p>
                      <a:r>
                        <a:rPr lang="en-US" dirty="0"/>
                        <a:t>excellent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93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Emotion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EN,MC,DE,etc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5-6 class</a:t>
                      </a:r>
                    </a:p>
                    <a:p>
                      <a:r>
                        <a:rPr lang="en-US" dirty="0"/>
                        <a:t>VAD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Intensity, pitch, rate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 (V)-Good (A)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27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Non-native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Duration, Rhythm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30924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C3B4810-2531-1345-835A-DBECC46A7AB7}"/>
              </a:ext>
            </a:extLst>
          </p:cNvPr>
          <p:cNvSpPr txBox="1"/>
          <p:nvPr/>
        </p:nvSpPr>
        <p:spPr>
          <a:xfrm>
            <a:off x="7046878" y="6468382"/>
            <a:ext cx="1856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Batliner</a:t>
            </a:r>
            <a:r>
              <a:rPr lang="en-US" sz="1200" dirty="0"/>
              <a:t> &amp; Möbius, 2020</a:t>
            </a:r>
            <a:r>
              <a:rPr lang="en-US" sz="1200" b="1" dirty="0"/>
              <a:t> </a:t>
            </a:r>
          </a:p>
          <a:p>
            <a:r>
              <a:rPr lang="en-US" sz="1200" dirty="0"/>
              <a:t>,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805F75-3B36-9C47-97DE-EDB0CF6471FF}"/>
              </a:ext>
            </a:extLst>
          </p:cNvPr>
          <p:cNvSpPr txBox="1"/>
          <p:nvPr/>
        </p:nvSpPr>
        <p:spPr>
          <a:xfrm>
            <a:off x="525796" y="6225283"/>
            <a:ext cx="8092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Success levels: Accuracy, Pearson’s r: excellent: 90% (&gt;0.8); good: 80-90% (0.63-0.8);</a:t>
            </a:r>
          </a:p>
          <a:p>
            <a:r>
              <a:rPr lang="en-US" sz="1600" dirty="0"/>
              <a:t>medium: 70-80% (0.46-0.63); low: 60-70%(0.24-0.46); very low: &lt;60%</a:t>
            </a:r>
          </a:p>
        </p:txBody>
      </p:sp>
    </p:spTree>
    <p:extLst>
      <p:ext uri="{BB962C8B-B14F-4D97-AF65-F5344CB8AC3E}">
        <p14:creationId xmlns:p14="http://schemas.microsoft.com/office/powerpoint/2010/main" val="3293421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07A5F-B398-434A-920F-6EB7B9D6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7C579-D625-DF4C-8874-ADDC026F6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Extract representation of input</a:t>
            </a:r>
          </a:p>
          <a:p>
            <a:pPr lvl="1"/>
            <a:r>
              <a:rPr lang="en-US" sz="2400" dirty="0"/>
              <a:t>Detailed feature representations</a:t>
            </a:r>
          </a:p>
          <a:p>
            <a:pPr lvl="2"/>
            <a:r>
              <a:rPr lang="en-US" sz="2000" dirty="0"/>
              <a:t>Acoustic-prosodic, </a:t>
            </a:r>
            <a:r>
              <a:rPr lang="en-US" sz="2000" dirty="0" err="1"/>
              <a:t>lexico</a:t>
            </a:r>
            <a:r>
              <a:rPr lang="en-US" sz="2000" dirty="0"/>
              <a:t>-syntactic</a:t>
            </a:r>
          </a:p>
          <a:p>
            <a:pPr lvl="1"/>
            <a:r>
              <a:rPr lang="en-US" sz="2400" dirty="0"/>
              <a:t>Or waveform, embedding</a:t>
            </a:r>
          </a:p>
          <a:p>
            <a:pPr lvl="1"/>
            <a:endParaRPr lang="en-US" sz="2400" dirty="0"/>
          </a:p>
          <a:p>
            <a:r>
              <a:rPr lang="en-US" sz="2800" dirty="0"/>
              <a:t>Employ machine learning techniques</a:t>
            </a:r>
          </a:p>
          <a:p>
            <a:pPr lvl="2"/>
            <a:r>
              <a:rPr lang="en-US" sz="2000" dirty="0"/>
              <a:t>Supervised, semi-/un-/self-supervised</a:t>
            </a:r>
          </a:p>
          <a:p>
            <a:pPr lvl="1"/>
            <a:r>
              <a:rPr lang="en-US" sz="2400" dirty="0"/>
              <a:t>“Shallow”: often for feature analysis</a:t>
            </a:r>
          </a:p>
          <a:p>
            <a:pPr lvl="1"/>
            <a:r>
              <a:rPr lang="en-US" sz="2400" dirty="0"/>
              <a:t>“Deep” : neural, end-to-end models</a:t>
            </a:r>
          </a:p>
          <a:p>
            <a:pPr marL="914400" lvl="2" indent="0">
              <a:buNone/>
            </a:pP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5540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F243-8699-9240-994F-F77DFE57C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6E31A-4F37-1647-9C4D-CBCE5BEE9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95800"/>
          </a:xfrm>
        </p:spPr>
        <p:txBody>
          <a:bodyPr/>
          <a:lstStyle/>
          <a:p>
            <a:r>
              <a:rPr lang="en-US" dirty="0" err="1"/>
              <a:t>AUToBI</a:t>
            </a:r>
            <a:r>
              <a:rPr lang="en-US" dirty="0"/>
              <a:t> (Rosenberg, 2010)</a:t>
            </a:r>
          </a:p>
          <a:p>
            <a:pPr lvl="3"/>
            <a:r>
              <a:rPr lang="en-US" dirty="0"/>
              <a:t>Java, https://</a:t>
            </a:r>
            <a:r>
              <a:rPr lang="en-US" dirty="0" err="1"/>
              <a:t>github.com</a:t>
            </a:r>
            <a:r>
              <a:rPr lang="en-US" dirty="0"/>
              <a:t>/</a:t>
            </a:r>
            <a:r>
              <a:rPr lang="en-US" dirty="0" err="1"/>
              <a:t>AndrewRosenberg</a:t>
            </a:r>
            <a:r>
              <a:rPr lang="en-US" dirty="0"/>
              <a:t>/</a:t>
            </a:r>
            <a:r>
              <a:rPr lang="en-US" dirty="0" err="1"/>
              <a:t>AuToBI</a:t>
            </a:r>
            <a:endParaRPr lang="en-US" dirty="0"/>
          </a:p>
          <a:p>
            <a:pPr lvl="1"/>
            <a:r>
              <a:rPr lang="en-US" dirty="0"/>
              <a:t>Automatic </a:t>
            </a:r>
            <a:r>
              <a:rPr lang="en-US" dirty="0" err="1"/>
              <a:t>ToBI</a:t>
            </a:r>
            <a:r>
              <a:rPr lang="en-US" dirty="0"/>
              <a:t> prosodic event labeling</a:t>
            </a:r>
          </a:p>
          <a:p>
            <a:pPr lvl="2"/>
            <a:r>
              <a:rPr lang="en-US" dirty="0"/>
              <a:t>Employs acoustic feature extraction preprocessing</a:t>
            </a:r>
          </a:p>
          <a:p>
            <a:pPr lvl="3"/>
            <a:r>
              <a:rPr lang="en-US" dirty="0"/>
              <a:t>Pitch, intensity, spectral measures, </a:t>
            </a:r>
            <a:r>
              <a:rPr lang="en-US" dirty="0" err="1"/>
              <a:t>etc</a:t>
            </a:r>
            <a:endParaRPr lang="en-US" dirty="0"/>
          </a:p>
          <a:p>
            <a:pPr lvl="3"/>
            <a:r>
              <a:rPr lang="en-US" dirty="0"/>
              <a:t>Speaker-based normalization</a:t>
            </a:r>
          </a:p>
          <a:p>
            <a:pPr lvl="2"/>
            <a:r>
              <a:rPr lang="en-US" dirty="0"/>
              <a:t>Assumes word segmentation</a:t>
            </a:r>
          </a:p>
          <a:p>
            <a:pPr lvl="2"/>
            <a:r>
              <a:rPr lang="en-US" dirty="0"/>
              <a:t>Applies trained models using </a:t>
            </a:r>
            <a:r>
              <a:rPr lang="en-US" dirty="0" err="1"/>
              <a:t>LIBLinear</a:t>
            </a:r>
            <a:endParaRPr lang="en-US" dirty="0"/>
          </a:p>
          <a:p>
            <a:pPr lvl="2"/>
            <a:r>
              <a:rPr lang="en-US" dirty="0"/>
              <a:t>Predicts pitch accents, phrase accents, boundary tones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72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E4F8C-15DD-9C45-990E-B624C35CF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&amp;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6E46D-CAB3-7A4D-8D5B-524B11DC1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Modeling potential:</a:t>
            </a:r>
          </a:p>
          <a:p>
            <a:pPr lvl="1"/>
            <a:r>
              <a:rPr lang="en-US" dirty="0"/>
              <a:t>Multi-task approaches can bring prosodic information to speech tasks</a:t>
            </a:r>
          </a:p>
          <a:p>
            <a:pPr lvl="1"/>
            <a:endParaRPr lang="en-US" dirty="0"/>
          </a:p>
          <a:p>
            <a:r>
              <a:rPr lang="en-US" dirty="0"/>
              <a:t>ASR leverages data-intensive regimes</a:t>
            </a:r>
          </a:p>
          <a:p>
            <a:pPr lvl="1"/>
            <a:r>
              <a:rPr lang="en-US" dirty="0"/>
              <a:t>Prosodic training data is limited</a:t>
            </a:r>
          </a:p>
          <a:p>
            <a:pPr lvl="2"/>
            <a:r>
              <a:rPr lang="en-US" dirty="0"/>
              <a:t>Data augmentation?</a:t>
            </a:r>
          </a:p>
          <a:p>
            <a:pPr lvl="2"/>
            <a:r>
              <a:rPr lang="en-US" dirty="0"/>
              <a:t>Alternate supervision, proxies?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478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75B07-C130-254D-A17F-0478EBC64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Perspectives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E4FFD-2E2D-7945-8B30-09F473041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Recognition of events with prosody</a:t>
            </a:r>
          </a:p>
          <a:p>
            <a:pPr lvl="1"/>
            <a:r>
              <a:rPr lang="en-US" dirty="0"/>
              <a:t>Recognizing prosodic events, structure</a:t>
            </a:r>
          </a:p>
          <a:p>
            <a:pPr lvl="2"/>
            <a:r>
              <a:rPr lang="en-US" dirty="0"/>
              <a:t>“Analysis by classification”*</a:t>
            </a:r>
          </a:p>
          <a:p>
            <a:pPr lvl="1"/>
            <a:r>
              <a:rPr lang="en-US" dirty="0"/>
              <a:t>Language understanding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931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0C3148E5-2746-DF12-BB1D-C99CF0AB2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614"/>
            <a:ext cx="8229600" cy="1143000"/>
          </a:xfrm>
        </p:spPr>
        <p:txBody>
          <a:bodyPr/>
          <a:lstStyle/>
          <a:p>
            <a:pPr algn="l"/>
            <a:r>
              <a:rPr lang="en-US"/>
              <a:t>Bottom Line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9EE41-8917-C732-B67C-078803794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3614"/>
            <a:ext cx="8229600" cy="5223199"/>
          </a:xfrm>
        </p:spPr>
        <p:txBody>
          <a:bodyPr/>
          <a:lstStyle/>
          <a:p>
            <a:pPr marL="0" indent="0">
              <a:lnSpc>
                <a:spcPct val="140000"/>
              </a:lnSpc>
              <a:spcBef>
                <a:spcPts val="3000"/>
              </a:spcBef>
              <a:buNone/>
            </a:pPr>
            <a:r>
              <a:rPr lang="en-US" sz="2800"/>
              <a:t>Prosody is seldom explicitly used </a:t>
            </a:r>
          </a:p>
          <a:p>
            <a:pPr lvl="1">
              <a:lnSpc>
                <a:spcPct val="140000"/>
              </a:lnSpc>
            </a:pPr>
            <a:r>
              <a:rPr lang="en-US" sz="2400"/>
              <a:t>Even for tone languages</a:t>
            </a:r>
          </a:p>
          <a:p>
            <a:pPr lvl="1">
              <a:lnSpc>
                <a:spcPct val="140000"/>
              </a:lnSpc>
            </a:pPr>
            <a:r>
              <a:rPr lang="en-US" sz="2400"/>
              <a:t>(except for punctuation …)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sz="2800"/>
              <a:t>Speech recognition today</a:t>
            </a:r>
          </a:p>
          <a:p>
            <a:pPr>
              <a:lnSpc>
                <a:spcPct val="140000"/>
              </a:lnSpc>
            </a:pPr>
            <a:r>
              <a:rPr lang="en-US" sz="2400"/>
              <a:t>40-dimensional filterbanks</a:t>
            </a:r>
          </a:p>
          <a:p>
            <a:pPr>
              <a:lnSpc>
                <a:spcPct val="140000"/>
              </a:lnSpc>
            </a:pPr>
            <a:r>
              <a:rPr lang="en-US" sz="2400"/>
              <a:t>Very powerful models</a:t>
            </a:r>
          </a:p>
          <a:p>
            <a:pPr>
              <a:lnSpc>
                <a:spcPct val="140000"/>
              </a:lnSpc>
            </a:pPr>
            <a:r>
              <a:rPr lang="en-US" sz="2400"/>
              <a:t>Huge datasets for training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8D78A2-B070-81E0-76E7-C0DC0DAAB82C}"/>
              </a:ext>
            </a:extLst>
          </p:cNvPr>
          <p:cNvSpPr txBox="1"/>
          <p:nvPr/>
        </p:nvSpPr>
        <p:spPr>
          <a:xfrm>
            <a:off x="5055475" y="3522315"/>
            <a:ext cx="4088525" cy="1778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/>
              <a:t>Prospects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/>
              <a:t>On-device models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/>
              <a:t>Low-resource languages </a:t>
            </a:r>
          </a:p>
        </p:txBody>
      </p:sp>
    </p:spTree>
    <p:extLst>
      <p:ext uri="{BB962C8B-B14F-4D97-AF65-F5344CB8AC3E}">
        <p14:creationId xmlns:p14="http://schemas.microsoft.com/office/powerpoint/2010/main" val="538517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1C16B-3EDF-B44A-4815-58D5C9C36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614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Concept 1*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D443E-46F8-2B24-7154-C45313194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23224"/>
            <a:ext cx="8480323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Prosody can mark word and syllable identity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Prosody is an independent source of information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3.  </a:t>
            </a:r>
            <a:r>
              <a:rPr lang="en-US" sz="2800"/>
              <a:t>Prosody requires different processing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4.  Prosody is robust 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E303BF-C9C5-3963-EC85-BE726E3B3B9B}"/>
              </a:ext>
            </a:extLst>
          </p:cNvPr>
          <p:cNvSpPr txBox="1"/>
          <p:nvPr/>
        </p:nvSpPr>
        <p:spPr>
          <a:xfrm>
            <a:off x="486696" y="6332528"/>
            <a:ext cx="2713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* Not entirely realistic </a:t>
            </a:r>
          </a:p>
        </p:txBody>
      </p:sp>
    </p:spTree>
    <p:extLst>
      <p:ext uri="{BB962C8B-B14F-4D97-AF65-F5344CB8AC3E}">
        <p14:creationId xmlns:p14="http://schemas.microsoft.com/office/powerpoint/2010/main" val="3574595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8F48DB9-F9D0-043D-2866-FA7750AD1F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373323A-3DAA-C426-B372-6313F1A2CDEB}"/>
              </a:ext>
            </a:extLst>
          </p:cNvPr>
          <p:cNvSpPr txBox="1"/>
          <p:nvPr/>
        </p:nvSpPr>
        <p:spPr>
          <a:xfrm>
            <a:off x="7736299" y="3105834"/>
            <a:ext cx="11941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>
                <a:effectLst/>
                <a:latin typeface="Gentium"/>
              </a:rPr>
              <a:t>bɪˈləʊ  (below)</a:t>
            </a:r>
            <a:endParaRPr lang="en-US" sz="240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C3148E5-2746-DF12-BB1D-C99CF0AB2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614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Concept 1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7637A0D-4A4E-3356-1D50-18A7558AED5B}"/>
              </a:ext>
            </a:extLst>
          </p:cNvPr>
          <p:cNvGrpSpPr/>
          <p:nvPr/>
        </p:nvGrpSpPr>
        <p:grpSpPr>
          <a:xfrm>
            <a:off x="1421964" y="2082569"/>
            <a:ext cx="4164272" cy="1046859"/>
            <a:chOff x="1421964" y="2082569"/>
            <a:chExt cx="4164272" cy="104685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A13E688-FFD2-CFA3-C2BA-B8B2EFDA4397}"/>
                </a:ext>
              </a:extLst>
            </p:cNvPr>
            <p:cNvSpPr txBox="1"/>
            <p:nvPr/>
          </p:nvSpPr>
          <p:spPr>
            <a:xfrm>
              <a:off x="4392057" y="2145492"/>
              <a:ext cx="119417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0" i="0">
                  <a:effectLst/>
                  <a:latin typeface="Gentium"/>
                </a:rPr>
                <a:t>bɪləʊ</a:t>
              </a:r>
              <a:endParaRPr lang="en-US" sz="240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D949633-30AF-19E4-EB10-1036A266F1E7}"/>
                </a:ext>
              </a:extLst>
            </p:cNvPr>
            <p:cNvSpPr/>
            <p:nvPr/>
          </p:nvSpPr>
          <p:spPr bwMode="auto">
            <a:xfrm>
              <a:off x="2469457" y="2082569"/>
              <a:ext cx="1651379" cy="75062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Phoneme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/>
                <a:t>Recognition </a:t>
              </a:r>
              <a:endPara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8820219-7513-2E76-1039-923020BBF33E}"/>
                </a:ext>
              </a:extLst>
            </p:cNvPr>
            <p:cNvCxnSpPr>
              <a:endCxn id="8" idx="1"/>
            </p:cNvCxnSpPr>
            <p:nvPr/>
          </p:nvCxnSpPr>
          <p:spPr bwMode="auto">
            <a:xfrm flipV="1">
              <a:off x="1421964" y="2457883"/>
              <a:ext cx="1047493" cy="67154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7D906721-C285-BE06-694C-27D293C3D949}"/>
              </a:ext>
            </a:extLst>
          </p:cNvPr>
          <p:cNvSpPr/>
          <p:nvPr/>
        </p:nvSpPr>
        <p:spPr bwMode="auto">
          <a:xfrm>
            <a:off x="5866450" y="3006041"/>
            <a:ext cx="1194179" cy="75062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Fusion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43998CB-6EA5-7E74-7A8E-EBB2FE1D225F}"/>
              </a:ext>
            </a:extLst>
          </p:cNvPr>
          <p:cNvCxnSpPr>
            <a:cxnSpLocks/>
            <a:stCxn id="8" idx="3"/>
          </p:cNvCxnSpPr>
          <p:nvPr/>
        </p:nvCxnSpPr>
        <p:spPr bwMode="auto">
          <a:xfrm>
            <a:off x="4120836" y="2457883"/>
            <a:ext cx="1745614" cy="75062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D09724A-21C0-7670-8635-AFECA91936D5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 flipV="1">
            <a:off x="4120836" y="3521332"/>
            <a:ext cx="1745614" cy="6341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1149464-A499-0CD1-0C19-D3A7560A4CE7}"/>
              </a:ext>
            </a:extLst>
          </p:cNvPr>
          <p:cNvSpPr/>
          <p:nvPr/>
        </p:nvSpPr>
        <p:spPr bwMode="auto">
          <a:xfrm>
            <a:off x="2469457" y="3780136"/>
            <a:ext cx="1651379" cy="75062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Prosody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Recognition </a:t>
            </a:r>
            <a:endParaRPr kumimoji="1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AC86E7-73CA-F9DF-2668-59616E7F3867}"/>
              </a:ext>
            </a:extLst>
          </p:cNvPr>
          <p:cNvSpPr txBox="1"/>
          <p:nvPr/>
        </p:nvSpPr>
        <p:spPr>
          <a:xfrm>
            <a:off x="4210953" y="4096559"/>
            <a:ext cx="33068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Gentium"/>
              </a:rPr>
              <a:t>unstressed-stressed</a:t>
            </a:r>
            <a:endParaRPr lang="en-US" sz="2400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4B4C4BB-66BA-3976-9A1D-1061A0818E94}"/>
              </a:ext>
            </a:extLst>
          </p:cNvPr>
          <p:cNvCxnSpPr>
            <a:cxnSpLocks/>
          </p:cNvCxnSpPr>
          <p:nvPr/>
        </p:nvCxnSpPr>
        <p:spPr bwMode="auto">
          <a:xfrm>
            <a:off x="1421964" y="3429000"/>
            <a:ext cx="1047493" cy="59580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B3DB464-2053-BF44-3B6C-A1CCC0450F57}"/>
              </a:ext>
            </a:extLst>
          </p:cNvPr>
          <p:cNvCxnSpPr>
            <a:stCxn id="10" idx="3"/>
          </p:cNvCxnSpPr>
          <p:nvPr/>
        </p:nvCxnSpPr>
        <p:spPr bwMode="auto">
          <a:xfrm flipV="1">
            <a:off x="7060629" y="3381354"/>
            <a:ext cx="661407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D980632-E253-37C5-ABBF-6F8280022E37}"/>
              </a:ext>
            </a:extLst>
          </p:cNvPr>
          <p:cNvSpPr txBox="1"/>
          <p:nvPr/>
        </p:nvSpPr>
        <p:spPr>
          <a:xfrm>
            <a:off x="4210953" y="4707068"/>
            <a:ext cx="3306876" cy="1238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>
                <a:latin typeface="Gentium"/>
              </a:rPr>
              <a:t>H L L H . . .</a:t>
            </a:r>
            <a:endParaRPr lang="en-US" sz="2400"/>
          </a:p>
          <a:p>
            <a:endParaRPr lang="en-US" sz="1600" b="0" i="0">
              <a:effectLst/>
              <a:latin typeface="Gentium"/>
            </a:endParaRPr>
          </a:p>
          <a:p>
            <a:r>
              <a:rPr lang="en-US" sz="2400" b="0" i="0">
                <a:effectLst/>
                <a:latin typeface="Gentium"/>
              </a:rPr>
              <a:t>Tone 4, Tone 2, Tone 3 …</a:t>
            </a:r>
          </a:p>
          <a:p>
            <a:endParaRPr lang="en-US" sz="1050">
              <a:latin typeface="Gentium"/>
            </a:endParaRPr>
          </a:p>
        </p:txBody>
      </p:sp>
    </p:spTree>
    <p:extLst>
      <p:ext uri="{BB962C8B-B14F-4D97-AF65-F5344CB8AC3E}">
        <p14:creationId xmlns:p14="http://schemas.microsoft.com/office/powerpoint/2010/main" val="83152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8F48DB9-F9D0-043D-2866-FA7750AD1F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0C3148E5-2746-DF12-BB1D-C99CF0AB2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614"/>
            <a:ext cx="8229600" cy="1143000"/>
          </a:xfrm>
        </p:spPr>
        <p:txBody>
          <a:bodyPr/>
          <a:lstStyle/>
          <a:p>
            <a:pPr algn="l"/>
            <a:r>
              <a:rPr lang="en-US"/>
              <a:t>Implementation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149464-A499-0CD1-0C19-D3A7560A4CE7}"/>
              </a:ext>
            </a:extLst>
          </p:cNvPr>
          <p:cNvSpPr/>
          <p:nvPr/>
        </p:nvSpPr>
        <p:spPr bwMode="auto">
          <a:xfrm>
            <a:off x="1917290" y="3690911"/>
            <a:ext cx="1194179" cy="985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Pitch Tracker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/>
              <a:t>etc.</a:t>
            </a:r>
            <a:endParaRPr kumimoji="1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/>
              <a:t> </a:t>
            </a:r>
            <a:endParaRPr kumimoji="1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4B4C4BB-66BA-3976-9A1D-1061A0818E94}"/>
              </a:ext>
            </a:extLst>
          </p:cNvPr>
          <p:cNvCxnSpPr>
            <a:cxnSpLocks/>
          </p:cNvCxnSpPr>
          <p:nvPr/>
        </p:nvCxnSpPr>
        <p:spPr bwMode="auto">
          <a:xfrm>
            <a:off x="1421964" y="3429000"/>
            <a:ext cx="495326" cy="40690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913141BD-80DD-32AE-360A-046AFBF9DDE7}"/>
              </a:ext>
            </a:extLst>
          </p:cNvPr>
          <p:cNvGrpSpPr/>
          <p:nvPr/>
        </p:nvGrpSpPr>
        <p:grpSpPr>
          <a:xfrm>
            <a:off x="6912091" y="2421579"/>
            <a:ext cx="2410584" cy="830997"/>
            <a:chOff x="4210953" y="4333229"/>
            <a:chExt cx="3306876" cy="83099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5AC86E7-73CA-F9DF-2668-59616E7F3867}"/>
                </a:ext>
              </a:extLst>
            </p:cNvPr>
            <p:cNvSpPr txBox="1"/>
            <p:nvPr/>
          </p:nvSpPr>
          <p:spPr>
            <a:xfrm>
              <a:off x="4210953" y="4333229"/>
              <a:ext cx="2410584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>
                  <a:latin typeface="Gentium"/>
                </a:rPr>
                <a:t>s</a:t>
              </a:r>
              <a:r>
                <a:rPr lang="en-US" sz="2400" b="0" i="0">
                  <a:effectLst/>
                  <a:latin typeface="Gentium"/>
                </a:rPr>
                <a:t>tressed?</a:t>
              </a:r>
            </a:p>
            <a:p>
              <a:r>
                <a:rPr lang="en-US" sz="2400" b="0" i="0">
                  <a:effectLst/>
                  <a:latin typeface="Gentium"/>
                </a:rPr>
                <a:t>unstressed?</a:t>
              </a:r>
              <a:endParaRPr lang="en-US" sz="240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D980632-E253-37C5-ABBF-6F8280022E37}"/>
                </a:ext>
              </a:extLst>
            </p:cNvPr>
            <p:cNvSpPr txBox="1"/>
            <p:nvPr/>
          </p:nvSpPr>
          <p:spPr>
            <a:xfrm>
              <a:off x="4210953" y="4707068"/>
              <a:ext cx="3306876" cy="2693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100" b="0" i="0">
                <a:effectLst/>
                <a:latin typeface="Gentium"/>
              </a:endParaRPr>
            </a:p>
            <a:p>
              <a:endParaRPr lang="en-US" sz="1050">
                <a:latin typeface="Gentium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7E8169E0-A73F-9664-F1EC-3A4629F881F5}"/>
              </a:ext>
            </a:extLst>
          </p:cNvPr>
          <p:cNvSpPr/>
          <p:nvPr/>
        </p:nvSpPr>
        <p:spPr bwMode="auto">
          <a:xfrm>
            <a:off x="4078707" y="3703384"/>
            <a:ext cx="1194179" cy="985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Aggre-gation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/>
              <a:t> </a:t>
            </a:r>
            <a:endParaRPr kumimoji="1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5E208E5-B59A-1591-8461-E59C91FD229D}"/>
              </a:ext>
            </a:extLst>
          </p:cNvPr>
          <p:cNvSpPr/>
          <p:nvPr/>
        </p:nvSpPr>
        <p:spPr bwMode="auto">
          <a:xfrm>
            <a:off x="6324204" y="3703384"/>
            <a:ext cx="1194179" cy="985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Prosody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/>
              <a:t>Recog-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nition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/>
              <a:t> </a:t>
            </a:r>
            <a:endParaRPr kumimoji="1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F682299-52B7-8AC9-6587-FF3C16E8A9CD}"/>
              </a:ext>
            </a:extLst>
          </p:cNvPr>
          <p:cNvCxnSpPr>
            <a:cxnSpLocks/>
          </p:cNvCxnSpPr>
          <p:nvPr/>
        </p:nvCxnSpPr>
        <p:spPr bwMode="auto">
          <a:xfrm>
            <a:off x="3119969" y="4182695"/>
            <a:ext cx="874658" cy="80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FE7CE87-9ADB-B611-BBDB-C1469021E87C}"/>
              </a:ext>
            </a:extLst>
          </p:cNvPr>
          <p:cNvCxnSpPr>
            <a:cxnSpLocks/>
          </p:cNvCxnSpPr>
          <p:nvPr/>
        </p:nvCxnSpPr>
        <p:spPr bwMode="auto">
          <a:xfrm flipV="1">
            <a:off x="7132807" y="3173038"/>
            <a:ext cx="207593" cy="5227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AB22BE7-D7DE-BEB8-D67B-48C0164934DB}"/>
              </a:ext>
            </a:extLst>
          </p:cNvPr>
          <p:cNvSpPr txBox="1"/>
          <p:nvPr/>
        </p:nvSpPr>
        <p:spPr>
          <a:xfrm>
            <a:off x="3346236" y="431990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</a:t>
            </a:r>
            <a:r>
              <a:rPr lang="en-US" sz="2400" baseline="-25000"/>
              <a:t>0</a:t>
            </a:r>
            <a:endParaRPr lang="en-US" baseline="-2500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96107D3-D1A3-A9BF-9DF8-3C081B77624A}"/>
              </a:ext>
            </a:extLst>
          </p:cNvPr>
          <p:cNvCxnSpPr>
            <a:cxnSpLocks/>
          </p:cNvCxnSpPr>
          <p:nvPr/>
        </p:nvCxnSpPr>
        <p:spPr bwMode="auto">
          <a:xfrm>
            <a:off x="3158560" y="3144061"/>
            <a:ext cx="897614" cy="550280"/>
          </a:xfrm>
          <a:prstGeom prst="straightConnector1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DEA44F8-C7C7-B769-BC59-D0E93EA41398}"/>
              </a:ext>
            </a:extLst>
          </p:cNvPr>
          <p:cNvCxnSpPr>
            <a:cxnSpLocks/>
          </p:cNvCxnSpPr>
          <p:nvPr/>
        </p:nvCxnSpPr>
        <p:spPr bwMode="auto">
          <a:xfrm>
            <a:off x="5277002" y="4186737"/>
            <a:ext cx="963122" cy="40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3FA9C80-C232-AE53-B242-6655866C28F2}"/>
              </a:ext>
            </a:extLst>
          </p:cNvPr>
          <p:cNvSpPr txBox="1"/>
          <p:nvPr/>
        </p:nvSpPr>
        <p:spPr>
          <a:xfrm>
            <a:off x="5306724" y="4377234"/>
            <a:ext cx="1582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syllable duration, height </a:t>
            </a:r>
          </a:p>
        </p:txBody>
      </p:sp>
    </p:spTree>
    <p:extLst>
      <p:ext uri="{BB962C8B-B14F-4D97-AF65-F5344CB8AC3E}">
        <p14:creationId xmlns:p14="http://schemas.microsoft.com/office/powerpoint/2010/main" val="369231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8F48DB9-F9D0-043D-2866-FA7750AD1F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2782243"/>
            <a:ext cx="1616149" cy="105366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0C3148E5-2746-DF12-BB1D-C99CF0AB2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614"/>
            <a:ext cx="8229600" cy="1143000"/>
          </a:xfrm>
        </p:spPr>
        <p:txBody>
          <a:bodyPr/>
          <a:lstStyle/>
          <a:p>
            <a:pPr algn="l"/>
            <a:r>
              <a:rPr lang="en-US"/>
              <a:t>Implementation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149464-A499-0CD1-0C19-D3A7560A4CE7}"/>
              </a:ext>
            </a:extLst>
          </p:cNvPr>
          <p:cNvSpPr/>
          <p:nvPr/>
        </p:nvSpPr>
        <p:spPr bwMode="auto">
          <a:xfrm>
            <a:off x="1917290" y="3690911"/>
            <a:ext cx="1194179" cy="985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Pitch Tracker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/>
              <a:t>etc.</a:t>
            </a:r>
            <a:endParaRPr kumimoji="1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/>
              <a:t> </a:t>
            </a:r>
            <a:endParaRPr kumimoji="1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4B4C4BB-66BA-3976-9A1D-1061A0818E94}"/>
              </a:ext>
            </a:extLst>
          </p:cNvPr>
          <p:cNvCxnSpPr>
            <a:cxnSpLocks/>
          </p:cNvCxnSpPr>
          <p:nvPr/>
        </p:nvCxnSpPr>
        <p:spPr bwMode="auto">
          <a:xfrm>
            <a:off x="1421964" y="3429000"/>
            <a:ext cx="495326" cy="40690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913141BD-80DD-32AE-360A-046AFBF9DDE7}"/>
              </a:ext>
            </a:extLst>
          </p:cNvPr>
          <p:cNvGrpSpPr/>
          <p:nvPr/>
        </p:nvGrpSpPr>
        <p:grpSpPr>
          <a:xfrm>
            <a:off x="6912091" y="2421579"/>
            <a:ext cx="2410585" cy="830997"/>
            <a:chOff x="4210952" y="4333229"/>
            <a:chExt cx="3306877" cy="83099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5AC86E7-73CA-F9DF-2668-59616E7F3867}"/>
                </a:ext>
              </a:extLst>
            </p:cNvPr>
            <p:cNvSpPr txBox="1"/>
            <p:nvPr/>
          </p:nvSpPr>
          <p:spPr>
            <a:xfrm>
              <a:off x="4210952" y="4333229"/>
              <a:ext cx="2870124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Gentium"/>
                </a:rPr>
                <a:t>s</a:t>
              </a:r>
              <a:r>
                <a:rPr lang="en-US" sz="2400" b="0" i="0" dirty="0">
                  <a:effectLst/>
                  <a:latin typeface="Gentium"/>
                </a:rPr>
                <a:t>tressed?</a:t>
              </a:r>
            </a:p>
            <a:p>
              <a:r>
                <a:rPr lang="en-US" sz="2400" b="0" i="0" dirty="0">
                  <a:effectLst/>
                  <a:latin typeface="Gentium"/>
                </a:rPr>
                <a:t>unstressed?</a:t>
              </a:r>
              <a:endParaRPr lang="en-US" sz="24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D980632-E253-37C5-ABBF-6F8280022E37}"/>
                </a:ext>
              </a:extLst>
            </p:cNvPr>
            <p:cNvSpPr txBox="1"/>
            <p:nvPr/>
          </p:nvSpPr>
          <p:spPr>
            <a:xfrm>
              <a:off x="4210953" y="4707068"/>
              <a:ext cx="3306876" cy="2693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n-US" sz="100" b="0" i="0">
                <a:effectLst/>
                <a:latin typeface="Gentium"/>
              </a:endParaRPr>
            </a:p>
            <a:p>
              <a:endParaRPr lang="en-US" sz="1050">
                <a:latin typeface="Gentium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7E8169E0-A73F-9664-F1EC-3A4629F881F5}"/>
              </a:ext>
            </a:extLst>
          </p:cNvPr>
          <p:cNvSpPr/>
          <p:nvPr/>
        </p:nvSpPr>
        <p:spPr bwMode="auto">
          <a:xfrm>
            <a:off x="4078707" y="3703384"/>
            <a:ext cx="1194179" cy="985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Aggre-gation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/>
              <a:t> </a:t>
            </a:r>
            <a:endParaRPr kumimoji="1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5E208E5-B59A-1591-8461-E59C91FD229D}"/>
              </a:ext>
            </a:extLst>
          </p:cNvPr>
          <p:cNvSpPr/>
          <p:nvPr/>
        </p:nvSpPr>
        <p:spPr bwMode="auto">
          <a:xfrm>
            <a:off x="6324204" y="3703384"/>
            <a:ext cx="1194179" cy="98584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Prosody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/>
              <a:t>Recog-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nition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/>
              <a:t> </a:t>
            </a:r>
            <a:endParaRPr kumimoji="1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F682299-52B7-8AC9-6587-FF3C16E8A9CD}"/>
              </a:ext>
            </a:extLst>
          </p:cNvPr>
          <p:cNvCxnSpPr>
            <a:cxnSpLocks/>
          </p:cNvCxnSpPr>
          <p:nvPr/>
        </p:nvCxnSpPr>
        <p:spPr bwMode="auto">
          <a:xfrm>
            <a:off x="3119969" y="4182695"/>
            <a:ext cx="874658" cy="80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FE7CE87-9ADB-B611-BBDB-C1469021E87C}"/>
              </a:ext>
            </a:extLst>
          </p:cNvPr>
          <p:cNvCxnSpPr>
            <a:cxnSpLocks/>
          </p:cNvCxnSpPr>
          <p:nvPr/>
        </p:nvCxnSpPr>
        <p:spPr bwMode="auto">
          <a:xfrm flipV="1">
            <a:off x="7132807" y="3173038"/>
            <a:ext cx="207593" cy="52272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AB22BE7-D7DE-BEB8-D67B-48C0164934DB}"/>
              </a:ext>
            </a:extLst>
          </p:cNvPr>
          <p:cNvSpPr txBox="1"/>
          <p:nvPr/>
        </p:nvSpPr>
        <p:spPr>
          <a:xfrm>
            <a:off x="3346236" y="431990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</a:t>
            </a:r>
            <a:r>
              <a:rPr lang="en-US" sz="2400" baseline="-25000"/>
              <a:t>0</a:t>
            </a:r>
            <a:endParaRPr lang="en-US" baseline="-2500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96107D3-D1A3-A9BF-9DF8-3C081B77624A}"/>
              </a:ext>
            </a:extLst>
          </p:cNvPr>
          <p:cNvCxnSpPr>
            <a:cxnSpLocks/>
          </p:cNvCxnSpPr>
          <p:nvPr/>
        </p:nvCxnSpPr>
        <p:spPr bwMode="auto">
          <a:xfrm>
            <a:off x="3158560" y="3144061"/>
            <a:ext cx="897614" cy="550280"/>
          </a:xfrm>
          <a:prstGeom prst="straightConnector1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D311F47-14BB-68B3-5005-E3E5E863CE9E}"/>
              </a:ext>
            </a:extLst>
          </p:cNvPr>
          <p:cNvGrpSpPr/>
          <p:nvPr/>
        </p:nvGrpSpPr>
        <p:grpSpPr>
          <a:xfrm>
            <a:off x="3187524" y="1698910"/>
            <a:ext cx="2112565" cy="1982958"/>
            <a:chOff x="3187524" y="1698910"/>
            <a:chExt cx="2112565" cy="1982958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554F852-329F-3DC5-9096-ADF839842DFC}"/>
                </a:ext>
              </a:extLst>
            </p:cNvPr>
            <p:cNvSpPr txBox="1"/>
            <p:nvPr/>
          </p:nvSpPr>
          <p:spPr>
            <a:xfrm>
              <a:off x="3187524" y="1698910"/>
              <a:ext cx="211256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>
                <a:defRPr sz="2000"/>
              </a:lvl1pPr>
            </a:lstStyle>
            <a:p>
              <a:r>
                <a:rPr lang="en-US" dirty="0"/>
                <a:t>syllable boundaries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925FDC7C-AF01-907A-AAE8-D4C30A184B1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23193" y="2425286"/>
              <a:ext cx="552604" cy="125658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8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4BB4B24-122D-DAF4-3A27-D9C019B68C77}"/>
              </a:ext>
            </a:extLst>
          </p:cNvPr>
          <p:cNvGrpSpPr/>
          <p:nvPr/>
        </p:nvGrpSpPr>
        <p:grpSpPr>
          <a:xfrm>
            <a:off x="4675797" y="837084"/>
            <a:ext cx="1764083" cy="2812263"/>
            <a:chOff x="4675797" y="837084"/>
            <a:chExt cx="1764083" cy="2812263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947EB44-F8FD-EACD-4FA6-B1625DEC1326}"/>
                </a:ext>
              </a:extLst>
            </p:cNvPr>
            <p:cNvSpPr txBox="1"/>
            <p:nvPr/>
          </p:nvSpPr>
          <p:spPr>
            <a:xfrm>
              <a:off x="4675797" y="837084"/>
              <a:ext cx="1564328" cy="1220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local context and semantics</a:t>
              </a:r>
            </a:p>
            <a:p>
              <a:r>
                <a:rPr lang="en-US" sz="2000" baseline="-25000" dirty="0"/>
                <a:t> 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C606651A-B0AB-6A81-D8C2-BD87DD26F0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56505" y="1938186"/>
              <a:ext cx="683375" cy="171116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8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56FDFB7-0C7E-A1C4-75BA-26075A8BA668}"/>
              </a:ext>
            </a:extLst>
          </p:cNvPr>
          <p:cNvGrpSpPr/>
          <p:nvPr/>
        </p:nvGrpSpPr>
        <p:grpSpPr>
          <a:xfrm>
            <a:off x="1904938" y="2588149"/>
            <a:ext cx="2161994" cy="1082714"/>
            <a:chOff x="1904938" y="2588149"/>
            <a:chExt cx="2161994" cy="1082714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15AE9DE-0AC1-9870-451D-48A2FAE359F2}"/>
                </a:ext>
              </a:extLst>
            </p:cNvPr>
            <p:cNvSpPr txBox="1"/>
            <p:nvPr/>
          </p:nvSpPr>
          <p:spPr>
            <a:xfrm>
              <a:off x="1904938" y="2588149"/>
              <a:ext cx="1696798" cy="91307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triangle"/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phoneme</a:t>
              </a:r>
            </a:p>
            <a:p>
              <a:r>
                <a:rPr lang="en-US" sz="2000" dirty="0"/>
                <a:t>identities</a:t>
              </a:r>
            </a:p>
            <a:p>
              <a:r>
                <a:rPr lang="en-US" sz="2000" baseline="-25000" dirty="0"/>
                <a:t> 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DCD127E4-9929-71E8-0565-425B7AC9627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04049" y="3059477"/>
              <a:ext cx="862883" cy="61138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8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pic>
        <p:nvPicPr>
          <p:cNvPr id="57" name="Content Placeholder 4">
            <a:extLst>
              <a:ext uri="{FF2B5EF4-FFF2-40B4-BE49-F238E27FC236}">
                <a16:creationId xmlns:a16="http://schemas.microsoft.com/office/drawing/2014/main" id="{9FD7FB2A-FB85-334D-81CC-85710BCCC0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23738" t="50522" r="20940" b="16820"/>
          <a:stretch/>
        </p:blipFill>
        <p:spPr>
          <a:xfrm>
            <a:off x="613889" y="5135610"/>
            <a:ext cx="3829722" cy="1468234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DEA44F8-C7C7-B769-BC59-D0E93EA41398}"/>
              </a:ext>
            </a:extLst>
          </p:cNvPr>
          <p:cNvCxnSpPr>
            <a:cxnSpLocks/>
          </p:cNvCxnSpPr>
          <p:nvPr/>
        </p:nvCxnSpPr>
        <p:spPr bwMode="auto">
          <a:xfrm>
            <a:off x="5277002" y="4186737"/>
            <a:ext cx="963122" cy="40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3FA9C80-C232-AE53-B242-6655866C28F2}"/>
              </a:ext>
            </a:extLst>
          </p:cNvPr>
          <p:cNvSpPr txBox="1"/>
          <p:nvPr/>
        </p:nvSpPr>
        <p:spPr>
          <a:xfrm>
            <a:off x="5306724" y="4377234"/>
            <a:ext cx="15829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syllable duration, height </a:t>
            </a:r>
          </a:p>
        </p:txBody>
      </p:sp>
    </p:spTree>
    <p:extLst>
      <p:ext uri="{BB962C8B-B14F-4D97-AF65-F5344CB8AC3E}">
        <p14:creationId xmlns:p14="http://schemas.microsoft.com/office/powerpoint/2010/main" val="338511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8F48DB9-F9D0-043D-2866-FA7750AD1F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302" t="10762" r="51977" b="52871"/>
          <a:stretch/>
        </p:blipFill>
        <p:spPr>
          <a:xfrm>
            <a:off x="-194185" y="3545003"/>
            <a:ext cx="1616149" cy="105366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373323A-3DAA-C426-B372-6313F1A2CDEB}"/>
              </a:ext>
            </a:extLst>
          </p:cNvPr>
          <p:cNvSpPr txBox="1"/>
          <p:nvPr/>
        </p:nvSpPr>
        <p:spPr>
          <a:xfrm>
            <a:off x="7736299" y="3909538"/>
            <a:ext cx="11941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Gentium"/>
              </a:rPr>
              <a:t>words</a:t>
            </a:r>
            <a:endParaRPr lang="en-US" sz="240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C3148E5-2746-DF12-BB1D-C99CF0AB2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614"/>
            <a:ext cx="8229600" cy="1143000"/>
          </a:xfrm>
        </p:spPr>
        <p:txBody>
          <a:bodyPr/>
          <a:lstStyle/>
          <a:p>
            <a:pPr algn="l"/>
            <a:r>
              <a:rPr lang="en-US"/>
              <a:t>Concept, Part 2 </a:t>
            </a:r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7637A0D-4A4E-3356-1D50-18A7558AED5B}"/>
              </a:ext>
            </a:extLst>
          </p:cNvPr>
          <p:cNvGrpSpPr/>
          <p:nvPr/>
        </p:nvGrpSpPr>
        <p:grpSpPr>
          <a:xfrm>
            <a:off x="1421964" y="2845329"/>
            <a:ext cx="2698872" cy="1046859"/>
            <a:chOff x="1421964" y="2082569"/>
            <a:chExt cx="2698872" cy="10468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D949633-30AF-19E4-EB10-1036A266F1E7}"/>
                </a:ext>
              </a:extLst>
            </p:cNvPr>
            <p:cNvSpPr/>
            <p:nvPr/>
          </p:nvSpPr>
          <p:spPr bwMode="auto">
            <a:xfrm>
              <a:off x="2469457" y="2082569"/>
              <a:ext cx="1651379" cy="750627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rPr>
                <a:t>Phoneme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/>
                <a:t>Recognition </a:t>
              </a:r>
              <a:endParaRPr kumimoji="1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8820219-7513-2E76-1039-923020BBF33E}"/>
                </a:ext>
              </a:extLst>
            </p:cNvPr>
            <p:cNvCxnSpPr>
              <a:endCxn id="8" idx="1"/>
            </p:cNvCxnSpPr>
            <p:nvPr/>
          </p:nvCxnSpPr>
          <p:spPr bwMode="auto">
            <a:xfrm flipV="1">
              <a:off x="1421964" y="2457883"/>
              <a:ext cx="1047493" cy="67154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7D906721-C285-BE06-694C-27D293C3D949}"/>
              </a:ext>
            </a:extLst>
          </p:cNvPr>
          <p:cNvSpPr/>
          <p:nvPr/>
        </p:nvSpPr>
        <p:spPr bwMode="auto">
          <a:xfrm>
            <a:off x="5866450" y="3768801"/>
            <a:ext cx="1194179" cy="75062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Fusion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43998CB-6EA5-7E74-7A8E-EBB2FE1D225F}"/>
              </a:ext>
            </a:extLst>
          </p:cNvPr>
          <p:cNvCxnSpPr>
            <a:cxnSpLocks/>
            <a:stCxn id="8" idx="3"/>
          </p:cNvCxnSpPr>
          <p:nvPr/>
        </p:nvCxnSpPr>
        <p:spPr bwMode="auto">
          <a:xfrm>
            <a:off x="4120836" y="3220643"/>
            <a:ext cx="1745614" cy="75062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D09724A-21C0-7670-8635-AFECA91936D5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 flipV="1">
            <a:off x="4120836" y="4284092"/>
            <a:ext cx="1745614" cy="6341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1149464-A499-0CD1-0C19-D3A7560A4CE7}"/>
              </a:ext>
            </a:extLst>
          </p:cNvPr>
          <p:cNvSpPr/>
          <p:nvPr/>
        </p:nvSpPr>
        <p:spPr bwMode="auto">
          <a:xfrm>
            <a:off x="2469457" y="4542896"/>
            <a:ext cx="1651379" cy="75062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Prosody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/>
              <a:t>Recognition </a:t>
            </a:r>
            <a:endParaRPr kumimoji="1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AC86E7-73CA-F9DF-2668-59616E7F3867}"/>
              </a:ext>
            </a:extLst>
          </p:cNvPr>
          <p:cNvSpPr txBox="1"/>
          <p:nvPr/>
        </p:nvSpPr>
        <p:spPr>
          <a:xfrm>
            <a:off x="4210953" y="4965649"/>
            <a:ext cx="15568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effectLst/>
                <a:latin typeface="Gentium"/>
              </a:rPr>
              <a:t>stressed or</a:t>
            </a:r>
          </a:p>
          <a:p>
            <a:r>
              <a:rPr lang="en-US" sz="2000" b="0" i="0" dirty="0">
                <a:effectLst/>
                <a:latin typeface="Gentium"/>
              </a:rPr>
              <a:t>unstressed</a:t>
            </a:r>
            <a:endParaRPr lang="en-US" sz="2000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4B4C4BB-66BA-3976-9A1D-1061A0818E94}"/>
              </a:ext>
            </a:extLst>
          </p:cNvPr>
          <p:cNvCxnSpPr>
            <a:cxnSpLocks/>
          </p:cNvCxnSpPr>
          <p:nvPr/>
        </p:nvCxnSpPr>
        <p:spPr bwMode="auto">
          <a:xfrm>
            <a:off x="1421964" y="4191760"/>
            <a:ext cx="1047493" cy="59580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B3DB464-2053-BF44-3B6C-A1CCC0450F57}"/>
              </a:ext>
            </a:extLst>
          </p:cNvPr>
          <p:cNvCxnSpPr>
            <a:stCxn id="10" idx="3"/>
          </p:cNvCxnSpPr>
          <p:nvPr/>
        </p:nvCxnSpPr>
        <p:spPr bwMode="auto">
          <a:xfrm flipV="1">
            <a:off x="7060629" y="4144114"/>
            <a:ext cx="661407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" name="Straight Arrow Connector 2"/>
          <p:cNvCxnSpPr/>
          <p:nvPr/>
        </p:nvCxnSpPr>
        <p:spPr bwMode="auto">
          <a:xfrm flipV="1">
            <a:off x="3844513" y="3609576"/>
            <a:ext cx="1210" cy="92347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5AC86E7-73CA-F9DF-2668-59616E7F3867}"/>
              </a:ext>
            </a:extLst>
          </p:cNvPr>
          <p:cNvSpPr txBox="1"/>
          <p:nvPr/>
        </p:nvSpPr>
        <p:spPr>
          <a:xfrm>
            <a:off x="3074965" y="1593659"/>
            <a:ext cx="3845963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0" i="0" dirty="0">
                <a:effectLst/>
                <a:latin typeface="Gentium"/>
              </a:rPr>
              <a:t>model how the sound-meaning mapping is affected by local prosody </a:t>
            </a:r>
            <a:endParaRPr lang="en-US" sz="2300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A4ABB25-C788-A96B-2593-F45F7957C18F}"/>
              </a:ext>
            </a:extLst>
          </p:cNvPr>
          <p:cNvGrpSpPr/>
          <p:nvPr/>
        </p:nvGrpSpPr>
        <p:grpSpPr>
          <a:xfrm>
            <a:off x="2601551" y="3598151"/>
            <a:ext cx="679004" cy="923894"/>
            <a:chOff x="2601551" y="3598151"/>
            <a:chExt cx="679004" cy="923894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4EFC230-2288-E7DC-5028-F0EAA09DBB3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01551" y="3598151"/>
              <a:ext cx="337369" cy="92042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8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E347A22-3CE2-CB29-565C-259BC4CDA1A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38920" y="3600940"/>
              <a:ext cx="178306" cy="92110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8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073BEFA-3372-AE1A-CF5D-6D0EB73EDD3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80555" y="3609089"/>
              <a:ext cx="0" cy="90948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8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4827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1C16B-3EDF-B44A-4815-58D5C9C36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614"/>
            <a:ext cx="8229600" cy="1143000"/>
          </a:xfrm>
        </p:spPr>
        <p:txBody>
          <a:bodyPr/>
          <a:lstStyle/>
          <a:p>
            <a:pPr algn="l"/>
            <a:r>
              <a:rPr lang="en-US"/>
              <a:t>Concept, </a:t>
            </a:r>
            <a:r>
              <a:rPr lang="en-US" dirty="0"/>
              <a:t>Revisited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D443E-46F8-2B24-7154-C45313194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23224"/>
            <a:ext cx="8480323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Prosody can mark word and syllable identity </a:t>
            </a:r>
          </a:p>
          <a:p>
            <a:pPr marL="514350" indent="-514350">
              <a:buFont typeface="+mj-lt"/>
              <a:buAutoNum type="arabicPeriod"/>
            </a:pPr>
            <a:endParaRPr lang="en-US" sz="105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Prosody is an independent source of information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		not really (at least in this realm)</a:t>
            </a:r>
          </a:p>
          <a:p>
            <a:pPr marL="514350" indent="-514350">
              <a:buFont typeface="+mj-lt"/>
              <a:buAutoNum type="arabicPeriod"/>
            </a:pPr>
            <a:endParaRPr lang="en-US" sz="1050" dirty="0"/>
          </a:p>
          <a:p>
            <a:pPr marL="0" indent="0">
              <a:buNone/>
            </a:pPr>
            <a:r>
              <a:rPr lang="en-US" sz="2800" dirty="0"/>
              <a:t>3.  </a:t>
            </a:r>
            <a:r>
              <a:rPr lang="en-US" sz="2800"/>
              <a:t>Prosody requires different processing</a:t>
            </a: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		not really (at least in this realm)</a:t>
            </a:r>
          </a:p>
          <a:p>
            <a:pPr marL="0" indent="0">
              <a:buNone/>
            </a:pPr>
            <a:endParaRPr lang="en-US" sz="7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800" dirty="0"/>
              <a:t>4.  Prosody is robust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		but not the only approach to robustness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0614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0C3148E5-2746-DF12-BB1D-C99CF0AB2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614"/>
            <a:ext cx="8229600" cy="1143000"/>
          </a:xfrm>
        </p:spPr>
        <p:txBody>
          <a:bodyPr/>
          <a:lstStyle/>
          <a:p>
            <a:pPr algn="l"/>
            <a:r>
              <a:rPr lang="en-US"/>
              <a:t>We now know …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9EE41-8917-C732-B67C-078803794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3434"/>
            <a:ext cx="8229600" cy="3462076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2800"/>
              <a:t>Phonetic speech recognition can be very good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/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/>
              <a:t>Unit-linked prosody is often redundant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/>
              <a:t>      to non-prosodic information,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/>
              <a:t>      even for tone languages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/>
          </a:p>
          <a:p>
            <a:pPr marL="0" indent="0">
              <a:spcBef>
                <a:spcPts val="600"/>
              </a:spcBef>
              <a:buNone/>
            </a:pPr>
            <a:endParaRPr lang="en-US" sz="2800"/>
          </a:p>
          <a:p>
            <a:pPr lvl="1">
              <a:spcBef>
                <a:spcPts val="600"/>
              </a:spcBef>
            </a:pPr>
            <a:endParaRPr lang="en-US" sz="240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203042F-62FB-52F6-8366-5077A83801D4}"/>
              </a:ext>
            </a:extLst>
          </p:cNvPr>
          <p:cNvCxnSpPr>
            <a:cxnSpLocks/>
          </p:cNvCxnSpPr>
          <p:nvPr/>
        </p:nvCxnSpPr>
        <p:spPr bwMode="auto">
          <a:xfrm>
            <a:off x="548640" y="2939143"/>
            <a:ext cx="163285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708B587-4703-539B-FC5A-31D524551F5F}"/>
              </a:ext>
            </a:extLst>
          </p:cNvPr>
          <p:cNvSpPr txBox="1"/>
          <p:nvPr/>
        </p:nvSpPr>
        <p:spPr>
          <a:xfrm>
            <a:off x="548640" y="6378054"/>
            <a:ext cx="291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except  for punctuation … </a:t>
            </a:r>
          </a:p>
        </p:txBody>
      </p:sp>
    </p:spTree>
    <p:extLst>
      <p:ext uri="{BB962C8B-B14F-4D97-AF65-F5344CB8AC3E}">
        <p14:creationId xmlns:p14="http://schemas.microsoft.com/office/powerpoint/2010/main" val="26481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52540</TotalTime>
  <Words>2657</Words>
  <Application>Microsoft Office PowerPoint</Application>
  <PresentationFormat>On-screen Show (4:3)</PresentationFormat>
  <Paragraphs>423</Paragraphs>
  <Slides>29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Gentium</vt:lpstr>
      <vt:lpstr>Arial</vt:lpstr>
      <vt:lpstr>Calibri</vt:lpstr>
      <vt:lpstr>Cambria Math</vt:lpstr>
      <vt:lpstr>Mountain Top</vt:lpstr>
      <vt:lpstr>PowerPoint Presentation</vt:lpstr>
      <vt:lpstr>Concept </vt:lpstr>
      <vt:lpstr>Concept 1* </vt:lpstr>
      <vt:lpstr>Concept 1</vt:lpstr>
      <vt:lpstr>Implementation </vt:lpstr>
      <vt:lpstr>Implementation </vt:lpstr>
      <vt:lpstr>Concept, Part 2 </vt:lpstr>
      <vt:lpstr>Concept, Revisited </vt:lpstr>
      <vt:lpstr>We now know … </vt:lpstr>
      <vt:lpstr>Prospects</vt:lpstr>
      <vt:lpstr>Contents </vt:lpstr>
      <vt:lpstr>Contents </vt:lpstr>
      <vt:lpstr>PowerPoint Presentation</vt:lpstr>
      <vt:lpstr>The Noisy Channel</vt:lpstr>
      <vt:lpstr>Concept 2</vt:lpstr>
      <vt:lpstr>Bottom Line </vt:lpstr>
      <vt:lpstr>ASR Today</vt:lpstr>
      <vt:lpstr>Prosodic Events</vt:lpstr>
      <vt:lpstr>Improving ASR with Prosody</vt:lpstr>
      <vt:lpstr>Hidden Mode Formulation</vt:lpstr>
      <vt:lpstr>Factored Models</vt:lpstr>
      <vt:lpstr>Factored Models</vt:lpstr>
      <vt:lpstr>Language Understanding</vt:lpstr>
      <vt:lpstr>PowerPoint Presentation</vt:lpstr>
      <vt:lpstr>Overall Methodology</vt:lpstr>
      <vt:lpstr>Example</vt:lpstr>
      <vt:lpstr>Implications &amp; Challenges</vt:lpstr>
      <vt:lpstr>Perspectives</vt:lpstr>
      <vt:lpstr>Bottom Line </vt:lpstr>
    </vt:vector>
  </TitlesOfParts>
  <Company>Univ. of Tokyo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Systems Group</dc:title>
  <dc:creator>Sanpo Lab</dc:creator>
  <cp:lastModifiedBy>Ward, Nigel G.</cp:lastModifiedBy>
  <cp:revision>3809</cp:revision>
  <cp:lastPrinted>2021-05-18T23:20:02Z</cp:lastPrinted>
  <dcterms:created xsi:type="dcterms:W3CDTF">2002-10-17T07:23:49Z</dcterms:created>
  <dcterms:modified xsi:type="dcterms:W3CDTF">2022-08-10T14:36:27Z</dcterms:modified>
</cp:coreProperties>
</file>