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1053" r:id="rId2"/>
    <p:sldId id="2172" r:id="rId3"/>
    <p:sldId id="2164" r:id="rId4"/>
    <p:sldId id="2158" r:id="rId5"/>
    <p:sldId id="2090" r:id="rId6"/>
    <p:sldId id="2167" r:id="rId7"/>
    <p:sldId id="2166" r:id="rId8"/>
    <p:sldId id="2168" r:id="rId9"/>
    <p:sldId id="2181" r:id="rId10"/>
    <p:sldId id="2169" r:id="rId11"/>
    <p:sldId id="2128" r:id="rId12"/>
    <p:sldId id="2175" r:id="rId13"/>
    <p:sldId id="2176" r:id="rId14"/>
    <p:sldId id="2178" r:id="rId15"/>
    <p:sldId id="2179" r:id="rId16"/>
    <p:sldId id="2174" r:id="rId17"/>
    <p:sldId id="2180" r:id="rId18"/>
    <p:sldId id="2177" r:id="rId19"/>
    <p:sldId id="2120" r:id="rId20"/>
    <p:sldId id="2170" r:id="rId21"/>
    <p:sldId id="2095" r:id="rId22"/>
    <p:sldId id="2096" r:id="rId23"/>
    <p:sldId id="2124" r:id="rId24"/>
    <p:sldId id="2110" r:id="rId25"/>
    <p:sldId id="2109" r:id="rId26"/>
    <p:sldId id="2125" r:id="rId27"/>
    <p:sldId id="2126" r:id="rId28"/>
    <p:sldId id="2159" r:id="rId29"/>
    <p:sldId id="2127" r:id="rId30"/>
    <p:sldId id="2160" r:id="rId31"/>
    <p:sldId id="2161" r:id="rId32"/>
    <p:sldId id="2162" r:id="rId33"/>
    <p:sldId id="2163" r:id="rId34"/>
  </p:sldIdLst>
  <p:sldSz cx="9144000" cy="6858000" type="screen4x3"/>
  <p:notesSz cx="6858000" cy="92392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rd, Nigel G." initials="WNG" lastIdx="1" clrIdx="0">
    <p:extLst>
      <p:ext uri="{19B8F6BF-5375-455C-9EA6-DF929625EA0E}">
        <p15:presenceInfo xmlns:p15="http://schemas.microsoft.com/office/powerpoint/2012/main" userId="Ward, Nigel G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90"/>
    <a:srgbClr val="85CA3A"/>
    <a:srgbClr val="C9E7A7"/>
    <a:srgbClr val="003193"/>
    <a:srgbClr val="002F8E"/>
    <a:srgbClr val="FFFFFF"/>
    <a:srgbClr val="05419E"/>
    <a:srgbClr val="FFCCFF"/>
    <a:srgbClr val="0072BD"/>
    <a:srgbClr val="D95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8" autoAdjust="0"/>
    <p:restoredTop sz="61263" autoAdjust="0"/>
  </p:normalViewPr>
  <p:slideViewPr>
    <p:cSldViewPr snapToGrid="0">
      <p:cViewPr varScale="1">
        <p:scale>
          <a:sx n="66" d="100"/>
          <a:sy n="66" d="100"/>
        </p:scale>
        <p:origin x="2484" y="6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94" d="100"/>
        <a:sy n="194" d="100"/>
      </p:scale>
      <p:origin x="0" y="0"/>
    </p:cViewPr>
  </p:notesTextViewPr>
  <p:sorterViewPr>
    <p:cViewPr>
      <p:scale>
        <a:sx n="184" d="100"/>
        <a:sy n="184" d="100"/>
      </p:scale>
      <p:origin x="0" y="-6552"/>
    </p:cViewPr>
  </p:sorterViewPr>
  <p:notesViewPr>
    <p:cSldViewPr snapToGrid="0">
      <p:cViewPr varScale="1">
        <p:scale>
          <a:sx n="68" d="100"/>
          <a:sy n="68" d="100"/>
        </p:scale>
        <p:origin x="2838" y="78"/>
      </p:cViewPr>
      <p:guideLst>
        <p:guide orient="horz" pos="291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3" y="8777288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33D1E-80BE-444B-94DB-FA0AC1C459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49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r">
              <a:defRPr sz="1200"/>
            </a:lvl1pPr>
          </a:lstStyle>
          <a:p>
            <a:fld id="{FB4605E5-09BA-467E-8D5F-790F7A9DC9D7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3738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42" tIns="45123" rIns="90242" bIns="45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88646"/>
            <a:ext cx="5486400" cy="4157663"/>
          </a:xfrm>
          <a:prstGeom prst="rect">
            <a:avLst/>
          </a:prstGeom>
        </p:spPr>
        <p:txBody>
          <a:bodyPr vert="horz" lIns="90242" tIns="45123" rIns="90242" bIns="451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4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775684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r">
              <a:defRPr sz="1200"/>
            </a:lvl1pPr>
          </a:lstStyle>
          <a:p>
            <a:fld id="{29BDAC53-7A3B-4047-838F-AC2D1EB755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to Lecture 19 of our Series on Prosody.</a:t>
            </a:r>
            <a:r>
              <a:rPr lang="en-US" baseline="0" dirty="0"/>
              <a:t>  For prosody applications, and increasingly for research, </a:t>
            </a:r>
          </a:p>
          <a:p>
            <a:r>
              <a:rPr lang="en-US" baseline="0" dirty="0"/>
              <a:t>machine learning is very important.  Here we overview some options in the choices of features and of models.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5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…</a:t>
            </a:r>
          </a:p>
          <a:p>
            <a:endParaRPr lang="en-US"/>
          </a:p>
          <a:p>
            <a:r>
              <a:rPr lang="en-US"/>
              <a:t>Okay, so, that was all a little vague.  Now let’s consider some specific tasks [next]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23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what feature set type is best for each?  Well</a:t>
            </a:r>
            <a:r>
              <a:rPr lang="en-US" dirty="0"/>
              <a:t>, </a:t>
            </a:r>
            <a:r>
              <a:rPr lang="en-US"/>
              <a:t>it’s complicated.  And new advances are constantly being made. </a:t>
            </a:r>
          </a:p>
          <a:p>
            <a:r>
              <a:rPr lang="en-US" baseline="0"/>
              <a:t>Still, I can summarize [next]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3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/>
              <a:t>some tendencies I see in much of the best recent work  for the various specific needs.   </a:t>
            </a:r>
          </a:p>
          <a:p>
            <a:r>
              <a:rPr lang="en-US" baseline="0"/>
              <a:t>Here a </a:t>
            </a:r>
            <a:r>
              <a:rPr lang="en-US" baseline="0" dirty="0"/>
              <a:t>Check means effective, and a Dash means has at least been tried.  </a:t>
            </a:r>
          </a:p>
          <a:p>
            <a:r>
              <a:rPr lang="en-US" baseline="0" dirty="0"/>
              <a:t>We’ll talk more about some of these later</a:t>
            </a:r>
            <a:r>
              <a:rPr lang="en-US" baseline="0"/>
              <a:t>. </a:t>
            </a:r>
          </a:p>
          <a:p>
            <a:endParaRPr lang="en-US" baseline="0"/>
          </a:p>
          <a:p>
            <a:r>
              <a:rPr lang="en-US" baseline="0"/>
              <a:t>Okay, to summarize [next]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11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In general, specific tasks do better with simpler features; the ones with less data or where </a:t>
            </a:r>
            <a:r>
              <a:rPr lang="en-US" baseline="0" dirty="0" err="1"/>
              <a:t>explainability</a:t>
            </a:r>
            <a:r>
              <a:rPr lang="en-US" baseline="0" dirty="0"/>
              <a:t> is valuable do better with richer features.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25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…</a:t>
            </a:r>
          </a:p>
          <a:p>
            <a:endParaRPr lang="en-US"/>
          </a:p>
          <a:p>
            <a:r>
              <a:rPr lang="en-US"/>
              <a:t>Okay, that’s it for our overview of [next]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92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feature choices for machine learning applications.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Which wraps up our first set of technically-focused lectures.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In the next lecture, we’ll go back to talking about the *functions* of prosody, starting with paralinguistics.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[smile] -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937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… other functions of prosody …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274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Designed for linguists, for linguistic purposes.</a:t>
            </a:r>
            <a:r>
              <a:rPr lang="en-US" baseline="0" dirty="0"/>
              <a:t>  (Though this may change)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521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we can build</a:t>
            </a:r>
            <a:r>
              <a:rPr lang="en-US" baseline="0" dirty="0"/>
              <a:t> a model using such features, then discover, say, that teasing involves increased pitch range, then that’s easy to understand and communicate.  In a few lectures we’ll see many examples of such things.</a:t>
            </a:r>
          </a:p>
          <a:p>
            <a:endParaRPr lang="en-US" baseline="0" dirty="0"/>
          </a:p>
          <a:p>
            <a:r>
              <a:rPr lang="en-US" baseline="0" dirty="0"/>
              <a:t>But if you care about performance above all, and have lots of data, this is not the best option. Also it requires some thought. (Can just use </a:t>
            </a:r>
            <a:r>
              <a:rPr lang="en-US" baseline="0" dirty="0" err="1"/>
              <a:t>OpenSmile</a:t>
            </a:r>
            <a:r>
              <a:rPr lang="en-US" baseline="0" dirty="0"/>
              <a:t> blindly, but that’s not really best practice.)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703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</a:t>
            </a:r>
            <a:r>
              <a:rPr lang="en-US" dirty="0" err="1"/>
              <a:t>pretraining</a:t>
            </a:r>
            <a:r>
              <a:rPr lang="en-US" dirty="0"/>
              <a:t>.</a:t>
            </a:r>
          </a:p>
          <a:p>
            <a:r>
              <a:rPr lang="en-US" dirty="0"/>
              <a:t>Advantages: great performance.</a:t>
            </a:r>
            <a:r>
              <a:rPr lang="en-US" baseline="0" dirty="0"/>
              <a:t>  Modest training-data needs. </a:t>
            </a:r>
            <a:endParaRPr lang="en-US" dirty="0"/>
          </a:p>
          <a:p>
            <a:r>
              <a:rPr lang="en-US" dirty="0"/>
              <a:t>Disadvantages: uninterpretable.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4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Machine learning </a:t>
            </a:r>
            <a:r>
              <a:rPr lang="en-US" baseline="0"/>
              <a:t>generally is done to create a </a:t>
            </a:r>
            <a:r>
              <a:rPr lang="en-US" baseline="0" dirty="0"/>
              <a:t>model [</a:t>
            </a:r>
            <a:r>
              <a:rPr lang="en-US" baseline="0"/>
              <a:t>click],</a:t>
            </a:r>
          </a:p>
          <a:p>
            <a:r>
              <a:rPr lang="en-US" baseline="0"/>
              <a:t>often for some practical need.  For </a:t>
            </a:r>
            <a:r>
              <a:rPr lang="en-US" baseline="0" dirty="0"/>
              <a:t>example, to take as input some speech signal and decide if it’s stressed or unstressed, or what tone </a:t>
            </a:r>
            <a:r>
              <a:rPr lang="en-US" baseline="0"/>
              <a:t>it is, as discussed in the previous lecture.  There  </a:t>
            </a:r>
            <a:r>
              <a:rPr lang="en-US" baseline="0" dirty="0"/>
              <a:t>are many other tasks, such as  [read them].</a:t>
            </a:r>
          </a:p>
          <a:p>
            <a:r>
              <a:rPr lang="en-US" baseline="0" dirty="0"/>
              <a:t>Now, machine learning requires features as input [click], and these can be of various types.</a:t>
            </a:r>
          </a:p>
          <a:p>
            <a:r>
              <a:rPr lang="en-US" baseline="0" dirty="0"/>
              <a:t>In terms of the overview from Lecture 14 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72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Was hot about 5 years ago.</a:t>
            </a:r>
          </a:p>
          <a:p>
            <a:r>
              <a:rPr lang="en-US" dirty="0"/>
              <a:t>Requires a recurrent neural network (LSTM)</a:t>
            </a:r>
            <a:r>
              <a:rPr lang="en-US" baseline="0" dirty="0"/>
              <a:t> or transformers or something similar.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896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546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You’ll need to test: how well it works on *your* data.  </a:t>
            </a:r>
          </a:p>
          <a:p>
            <a:r>
              <a:rPr lang="en-US"/>
              <a:t>Some common issues you might encounter.</a:t>
            </a:r>
          </a:p>
          <a:p>
            <a:r>
              <a:rPr lang="en-US"/>
              <a:t>Some you can address by choice of feature set, or by careful parameterization.</a:t>
            </a:r>
          </a:p>
          <a:p>
            <a:r>
              <a:rPr lang="en-US"/>
              <a:t>Others may be better addressed by more care on the data.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989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concept of a feature *set*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928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during the animation</a:t>
            </a:r>
            <a:r>
              <a:rPr lang="en-US" baseline="0" dirty="0"/>
              <a:t> for a </a:t>
            </a:r>
            <a:r>
              <a:rPr lang="en-US" dirty="0"/>
              <a:t>Puzzle: pitch range is … does</a:t>
            </a:r>
            <a:r>
              <a:rPr lang="en-US" baseline="0" dirty="0"/>
              <a:t> it correlate with anything here?  Yes, pitch height, because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110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012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the correlations vary across languages and genres.</a:t>
            </a:r>
          </a:p>
          <a:p>
            <a:endParaRPr lang="en-US" dirty="0"/>
          </a:p>
          <a:p>
            <a:r>
              <a:rPr lang="en-US" dirty="0"/>
              <a:t>Can always do PCA to reduce</a:t>
            </a:r>
            <a:r>
              <a:rPr lang="en-US" baseline="0" dirty="0"/>
              <a:t> redundancy.</a:t>
            </a:r>
          </a:p>
          <a:p>
            <a:endParaRPr lang="en-US" baseline="0" dirty="0"/>
          </a:p>
          <a:p>
            <a:r>
              <a:rPr lang="en-US" baseline="0" dirty="0"/>
              <a:t>In practice, seeking a minimal set was abandoned by </a:t>
            </a:r>
            <a:r>
              <a:rPr lang="en-US" baseline="0" dirty="0" err="1"/>
              <a:t>computationalists</a:t>
            </a:r>
            <a:r>
              <a:rPr lang="en-US" baseline="0" dirty="0"/>
              <a:t> long ago, but still an inspiration for high-level feature design,</a:t>
            </a:r>
          </a:p>
          <a:p>
            <a:r>
              <a:rPr lang="en-US" baseline="0" dirty="0"/>
              <a:t>As discussed in the next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90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anything may be used.   Including</a:t>
            </a:r>
            <a:r>
              <a:rPr lang="en-US" baseline="0" dirty="0"/>
              <a:t> even _meaningful features_  [click]  if available, which usually requires hand labeling. [next]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9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simplify the discussion, we’ll consider a continuum of feature types [click],  specifically these four [next],</a:t>
            </a:r>
            <a:r>
              <a:rPr lang="en-US" baseline="0" dirty="0"/>
              <a:t> 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35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which we’ll cover from right to left, </a:t>
            </a:r>
            <a:r>
              <a:rPr lang="en-US" baseline="0"/>
              <a:t>starting </a:t>
            </a:r>
            <a:r>
              <a:rPr lang="en-US" baseline="0" dirty="0"/>
              <a:t>with Meaningful Features [next].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59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1200" kern="0" dirty="0"/>
              <a:t>These are things that have</a:t>
            </a:r>
            <a:r>
              <a:rPr lang="en-US" sz="1200" kern="0" baseline="0" dirty="0"/>
              <a:t> some special significance in some language, or in some theory.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200" kern="0" baseline="0" dirty="0"/>
              <a:t>Like H vs L tones, or the L*+H late peak pattern, or the tag &lt;emphasis&gt; that you can use to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200" kern="0" baseline="0" dirty="0"/>
              <a:t>tell some speech synthesizers how to treat a word specially.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200" kern="0" baseline="0" dirty="0"/>
              <a:t>… hopes … reality … nevertheless useful</a:t>
            </a:r>
            <a:r>
              <a:rPr lang="en-US" sz="1200" kern="0" baseline="0"/>
              <a:t>…  The next option is to use [next] </a:t>
            </a:r>
            <a:endParaRPr lang="en-US" sz="1200" kern="0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37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midlevel </a:t>
            </a:r>
            <a:r>
              <a:rPr lang="en-US" baseline="0" dirty="0"/>
              <a:t>features</a:t>
            </a:r>
            <a:r>
              <a:rPr lang="en-US" baseline="0"/>
              <a:t>, things like the pitch </a:t>
            </a:r>
            <a:r>
              <a:rPr lang="en-US" baseline="0" dirty="0"/>
              <a:t>height over a syllable.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These are useful quite generally, as they encode fewer assumptions.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One advantage they have over frame-level feature sequences … fixed in length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Drawback …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Uses … 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Another option is [next]</a:t>
            </a:r>
            <a:r>
              <a:rPr lang="en-US" baseline="0" dirty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81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frame-level </a:t>
            </a:r>
            <a:r>
              <a:rPr lang="en-US" baseline="0" dirty="0"/>
              <a:t>features, low-level </a:t>
            </a:r>
            <a:r>
              <a:rPr lang="en-US" baseline="0"/>
              <a:t>things like intensity or reduction, computed </a:t>
            </a:r>
            <a:r>
              <a:rPr lang="en-US" baseline="0" dirty="0"/>
              <a:t>every </a:t>
            </a:r>
            <a:r>
              <a:rPr lang="en-US" baseline="0"/>
              <a:t>10 milliseconds.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Carefully designed and validated; special purpose code, open source.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Universal, based on articulatory state.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Drawback… since just individual measurements, these require…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Uses … </a:t>
            </a:r>
            <a:endParaRPr lang="en-US" dirty="0"/>
          </a:p>
          <a:p>
            <a:r>
              <a:rPr lang="en-US"/>
              <a:t>Now, modeling for </a:t>
            </a:r>
            <a:r>
              <a:rPr lang="en-US" baseline="0"/>
              <a:t>prosody-related tasks does not always require prosody-specific features. </a:t>
            </a:r>
          </a:p>
          <a:p>
            <a:r>
              <a:rPr lang="en-US" baseline="0"/>
              <a:t>In particular, [next]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8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 can use non-specific features, that generically capture many aspects of the speech signal. </a:t>
            </a:r>
          </a:p>
          <a:p>
            <a:r>
              <a:rPr lang="en-US"/>
              <a:t>These are not specifically designed to capture prosodic information, and indeed, also work well for non-prosodic tasks, like phoneme recognition. </a:t>
            </a:r>
          </a:p>
          <a:p>
            <a:endParaRPr lang="en-US"/>
          </a:p>
          <a:p>
            <a:r>
              <a:rPr lang="en-US"/>
              <a:t>There are two options for non-specific features. About 10 years ago …</a:t>
            </a:r>
          </a:p>
          <a:p>
            <a:endParaRPr lang="en-US" dirty="0"/>
          </a:p>
          <a:p>
            <a:r>
              <a:rPr lang="en-US"/>
              <a:t>Then, over the past 2 or 3 years, another option has emerged   </a:t>
            </a:r>
            <a:r>
              <a:rPr lang="en-US" dirty="0"/>
              <a:t>[next]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2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163E5B-82AC-4787-8415-FF8699C5043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B880-C0BB-44C1-8AC9-C51D04CF0B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49918-BC7F-40D9-B22C-9B0F7F46F2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2852-C21C-48FF-9C48-C01BA854C3F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627-1FD7-48DC-86B7-26D5D43A9F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DB14-8A3B-429B-8D6E-A3AEE008E2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ADF1-CA16-4DE1-8D9D-033EB25882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2331-BE03-47D8-BAD0-F6BC65B8D6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7B694-A21E-413D-8924-E0177E7DDE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FA49D-4BB6-4723-AE15-752136DEE38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E7A-140D-4652-9E1D-56A5B21293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E2AF24-5323-4747-B67F-38D0FF57F0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1" y="360010"/>
            <a:ext cx="8254997" cy="190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/>
              <a:t>Lec. 19: Features for Machine Learning</a:t>
            </a:r>
            <a:endParaRPr lang="en-US" sz="3400" b="1" dirty="0"/>
          </a:p>
        </p:txBody>
      </p:sp>
      <p:sp>
        <p:nvSpPr>
          <p:cNvPr id="3" name="Rectangle 2"/>
          <p:cNvSpPr/>
          <p:nvPr/>
        </p:nvSpPr>
        <p:spPr>
          <a:xfrm>
            <a:off x="561012" y="4402552"/>
            <a:ext cx="5295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Tutorial presented at ACL 2021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1012" y="2645193"/>
            <a:ext cx="5173560" cy="1114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/>
              <a:t>Nigel G. Ward</a:t>
            </a:r>
            <a:r>
              <a:rPr lang="en-US"/>
              <a:t>, University </a:t>
            </a:r>
            <a:r>
              <a:rPr lang="en-US" dirty="0"/>
              <a:t>of Texas at </a:t>
            </a:r>
            <a:r>
              <a:rPr lang="en-US"/>
              <a:t>El Paso</a:t>
            </a:r>
          </a:p>
          <a:p>
            <a:pPr>
              <a:lnSpc>
                <a:spcPct val="200000"/>
              </a:lnSpc>
            </a:pPr>
            <a:r>
              <a:rPr lang="en-US" b="1"/>
              <a:t>Gina-Anne Levow</a:t>
            </a:r>
            <a:r>
              <a:rPr lang="en-US"/>
              <a:t>, University of Washington  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2961189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2961189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92CD19-AE62-BA81-1008-769666FAD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bg2">
                <a:lumMod val="10000"/>
                <a:lumOff val="9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571" y="5086547"/>
            <a:ext cx="2202710" cy="77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00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Up 4">
            <a:extLst>
              <a:ext uri="{FF2B5EF4-FFF2-40B4-BE49-F238E27FC236}">
                <a16:creationId xmlns:a16="http://schemas.microsoft.com/office/drawing/2014/main" id="{BF2CBB64-4C44-1546-8887-C498E94B6CCD}"/>
              </a:ext>
            </a:extLst>
          </p:cNvPr>
          <p:cNvSpPr/>
          <p:nvPr/>
        </p:nvSpPr>
        <p:spPr bwMode="auto">
          <a:xfrm rot="16200000" flipH="1">
            <a:off x="1484543" y="-1255253"/>
            <a:ext cx="1372448" cy="4068836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Arrow: Up 3">
            <a:extLst>
              <a:ext uri="{FF2B5EF4-FFF2-40B4-BE49-F238E27FC236}">
                <a16:creationId xmlns:a16="http://schemas.microsoft.com/office/drawing/2014/main" id="{3EF75071-9A6F-2CAE-2E1D-CDA7E2F9FB38}"/>
              </a:ext>
            </a:extLst>
          </p:cNvPr>
          <p:cNvSpPr/>
          <p:nvPr/>
        </p:nvSpPr>
        <p:spPr bwMode="auto">
          <a:xfrm rot="5400000">
            <a:off x="3755695" y="-931269"/>
            <a:ext cx="1372450" cy="3420870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0FC23-1E2E-A674-87DC-5ADE0A2E837D}"/>
              </a:ext>
            </a:extLst>
          </p:cNvPr>
          <p:cNvSpPr txBox="1"/>
          <p:nvPr/>
        </p:nvSpPr>
        <p:spPr>
          <a:xfrm>
            <a:off x="1437113" y="565443"/>
            <a:ext cx="214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Frame-level</a:t>
            </a:r>
            <a:r>
              <a:rPr lang="en-US" sz="2000" b="1" dirty="0">
                <a:solidFill>
                  <a:schemeClr val="tx2">
                    <a:lumMod val="25000"/>
                  </a:schemeClr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382B1-45BD-2218-93FB-55BD4AF882E6}"/>
              </a:ext>
            </a:extLst>
          </p:cNvPr>
          <p:cNvSpPr txBox="1"/>
          <p:nvPr/>
        </p:nvSpPr>
        <p:spPr>
          <a:xfrm>
            <a:off x="4331018" y="565443"/>
            <a:ext cx="2122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Meaningful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19AFB-D95A-8E1C-D50A-94E5FA44A641}"/>
              </a:ext>
            </a:extLst>
          </p:cNvPr>
          <p:cNvSpPr txBox="1"/>
          <p:nvPr/>
        </p:nvSpPr>
        <p:spPr>
          <a:xfrm>
            <a:off x="3106519" y="565443"/>
            <a:ext cx="1665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Midlevel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859276-05B7-D3AC-533E-CF78CF23C8DE}"/>
              </a:ext>
            </a:extLst>
          </p:cNvPr>
          <p:cNvSpPr txBox="1"/>
          <p:nvPr/>
        </p:nvSpPr>
        <p:spPr>
          <a:xfrm>
            <a:off x="500468" y="558766"/>
            <a:ext cx="1084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2">
                    <a:lumMod val="25000"/>
                  </a:schemeClr>
                </a:solidFill>
              </a:rPr>
              <a:t>Other</a:t>
            </a:r>
          </a:p>
          <a:p>
            <a:endParaRPr lang="en-US" sz="20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9557" y="1472067"/>
            <a:ext cx="7962436" cy="4819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/>
              <a:t>Non-specific features: 2020s-era options: </a:t>
            </a:r>
          </a:p>
          <a:p>
            <a:pPr>
              <a:lnSpc>
                <a:spcPct val="150000"/>
              </a:lnSpc>
            </a:pPr>
            <a:r>
              <a:rPr lang="en-US" sz="2600"/>
              <a:t>	pretrained model features </a:t>
            </a:r>
          </a:p>
          <a:p>
            <a:pPr>
              <a:lnSpc>
                <a:spcPct val="150000"/>
              </a:lnSpc>
            </a:pPr>
            <a:r>
              <a:rPr lang="en-US" sz="2600"/>
              <a:t>		</a:t>
            </a:r>
            <a:r>
              <a:rPr lang="en-US" sz="2200"/>
              <a:t>(from HuBERT, Wav2vec2, etc.)</a:t>
            </a:r>
          </a:p>
          <a:p>
            <a:pPr>
              <a:lnSpc>
                <a:spcPct val="150000"/>
              </a:lnSpc>
            </a:pPr>
            <a:r>
              <a:rPr lang="en-US" sz="2600"/>
              <a:t>Provenance:  trained using self-supervised learning  </a:t>
            </a:r>
          </a:p>
          <a:p>
            <a:pPr>
              <a:lnSpc>
                <a:spcPct val="150000"/>
              </a:lnSpc>
            </a:pPr>
            <a:r>
              <a:rPr lang="en-US" sz="2600"/>
              <a:t>Advantage:  modest data needs</a:t>
            </a:r>
          </a:p>
          <a:p>
            <a:pPr>
              <a:lnSpc>
                <a:spcPct val="150000"/>
              </a:lnSpc>
            </a:pPr>
            <a:r>
              <a:rPr lang="en-US" sz="2600"/>
              <a:t>Drawbacks:  numerous, uninterpretable</a:t>
            </a:r>
          </a:p>
          <a:p>
            <a:pPr>
              <a:lnSpc>
                <a:spcPct val="150000"/>
              </a:lnSpc>
            </a:pPr>
            <a:r>
              <a:rPr lang="en-US" sz="2600"/>
              <a:t>Uses:  many classification and regression tasks</a:t>
            </a:r>
          </a:p>
          <a:p>
            <a:pPr>
              <a:lnSpc>
                <a:spcPct val="150000"/>
              </a:lnSpc>
            </a:pPr>
            <a:endParaRPr lang="en-US" sz="2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B0F3A5-D405-4843-BA3F-A7C894A95DDC}"/>
              </a:ext>
            </a:extLst>
          </p:cNvPr>
          <p:cNvSpPr/>
          <p:nvPr/>
        </p:nvSpPr>
        <p:spPr>
          <a:xfrm>
            <a:off x="500468" y="6367166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</a:rPr>
              <a:t>Mohamed, </a:t>
            </a:r>
            <a:r>
              <a:rPr lang="en-US" sz="1000" dirty="0" err="1">
                <a:latin typeface="Arial" panose="020B0604020202020204" pitchFamily="34" charset="0"/>
              </a:rPr>
              <a:t>Abdelrahman</a:t>
            </a:r>
            <a:r>
              <a:rPr lang="en-US" sz="1000" dirty="0">
                <a:latin typeface="Arial" panose="020B0604020202020204" pitchFamily="34" charset="0"/>
              </a:rPr>
              <a:t>, et al. "Self-Supervised Speech Representation Learning: A Review." </a:t>
            </a:r>
            <a:r>
              <a:rPr lang="en-US" sz="1000" i="1" dirty="0" err="1">
                <a:latin typeface="Arial" panose="020B0604020202020204" pitchFamily="34" charset="0"/>
              </a:rPr>
              <a:t>arXiv</a:t>
            </a:r>
            <a:r>
              <a:rPr lang="en-US" sz="1000" i="1" dirty="0">
                <a:latin typeface="Arial" panose="020B0604020202020204" pitchFamily="34" charset="0"/>
              </a:rPr>
              <a:t> preprint arXiv:2205.10643</a:t>
            </a:r>
            <a:r>
              <a:rPr lang="en-US" sz="1000" dirty="0">
                <a:latin typeface="Arial" panose="020B0604020202020204" pitchFamily="34" charset="0"/>
              </a:rPr>
              <a:t> (2022).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30734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84CEA-9D42-45F1-B031-86EC1AD2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736"/>
            <a:ext cx="8229600" cy="1074281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 Set Choices  </a:t>
            </a:r>
            <a:endParaRPr lang="en-US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C5303C6E-317D-4F35-90AA-07378828A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525118"/>
              </p:ext>
            </p:extLst>
          </p:nvPr>
        </p:nvGraphicFramePr>
        <p:xfrm>
          <a:off x="191650" y="1544024"/>
          <a:ext cx="878407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0764">
                  <a:extLst>
                    <a:ext uri="{9D8B030D-6E8A-4147-A177-3AD203B41FA5}">
                      <a16:colId xmlns:a16="http://schemas.microsoft.com/office/drawing/2014/main" val="1956477597"/>
                    </a:ext>
                  </a:extLst>
                </a:gridCol>
                <a:gridCol w="1014631">
                  <a:extLst>
                    <a:ext uri="{9D8B030D-6E8A-4147-A177-3AD203B41FA5}">
                      <a16:colId xmlns:a16="http://schemas.microsoft.com/office/drawing/2014/main" val="3675946168"/>
                    </a:ext>
                  </a:extLst>
                </a:gridCol>
                <a:gridCol w="1193132">
                  <a:extLst>
                    <a:ext uri="{9D8B030D-6E8A-4147-A177-3AD203B41FA5}">
                      <a16:colId xmlns:a16="http://schemas.microsoft.com/office/drawing/2014/main" val="82999827"/>
                    </a:ext>
                  </a:extLst>
                </a:gridCol>
                <a:gridCol w="1362235">
                  <a:extLst>
                    <a:ext uri="{9D8B030D-6E8A-4147-A177-3AD203B41FA5}">
                      <a16:colId xmlns:a16="http://schemas.microsoft.com/office/drawing/2014/main" val="2206146263"/>
                    </a:ext>
                  </a:extLst>
                </a:gridCol>
                <a:gridCol w="1681657">
                  <a:extLst>
                    <a:ext uri="{9D8B030D-6E8A-4147-A177-3AD203B41FA5}">
                      <a16:colId xmlns:a16="http://schemas.microsoft.com/office/drawing/2014/main" val="1612075014"/>
                    </a:ext>
                  </a:extLst>
                </a:gridCol>
                <a:gridCol w="1681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Frame-level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Midlevel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Meaningful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Pretrained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521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Speech recognition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✓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475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Speech synthesis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dirty="0">
                        <a:solidFill>
                          <a:schemeClr val="bg2"/>
                        </a:solidFill>
                      </a:endParaRPr>
                    </a:p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236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Paralinguistic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90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Dialog intent detection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598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Language</a:t>
                      </a:r>
                      <a:r>
                        <a:rPr lang="en-US" sz="1800" baseline="0" dirty="0"/>
                        <a:t> t</a:t>
                      </a:r>
                      <a:r>
                        <a:rPr lang="en-US" sz="1800" dirty="0"/>
                        <a:t>utoring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609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Tools for scientific</a:t>
                      </a:r>
                      <a:r>
                        <a:rPr lang="en-US" sz="1800" baseline="0" dirty="0"/>
                        <a:t> discovery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70622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2088548" y="2324867"/>
            <a:ext cx="6848270" cy="4007752"/>
          </a:xfrm>
          <a:prstGeom prst="roundRect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96832" y="2074279"/>
            <a:ext cx="2231701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5009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84CEA-9D42-45F1-B031-86EC1AD2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736"/>
            <a:ext cx="8229600" cy="1074281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 Set Choices  </a:t>
            </a:r>
            <a:endParaRPr lang="en-US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C5303C6E-317D-4F35-90AA-07378828A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865173"/>
              </p:ext>
            </p:extLst>
          </p:nvPr>
        </p:nvGraphicFramePr>
        <p:xfrm>
          <a:off x="191650" y="1544024"/>
          <a:ext cx="8784076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0764">
                  <a:extLst>
                    <a:ext uri="{9D8B030D-6E8A-4147-A177-3AD203B41FA5}">
                      <a16:colId xmlns:a16="http://schemas.microsoft.com/office/drawing/2014/main" val="1956477597"/>
                    </a:ext>
                  </a:extLst>
                </a:gridCol>
                <a:gridCol w="1014631">
                  <a:extLst>
                    <a:ext uri="{9D8B030D-6E8A-4147-A177-3AD203B41FA5}">
                      <a16:colId xmlns:a16="http://schemas.microsoft.com/office/drawing/2014/main" val="3675946168"/>
                    </a:ext>
                  </a:extLst>
                </a:gridCol>
                <a:gridCol w="1193132">
                  <a:extLst>
                    <a:ext uri="{9D8B030D-6E8A-4147-A177-3AD203B41FA5}">
                      <a16:colId xmlns:a16="http://schemas.microsoft.com/office/drawing/2014/main" val="82999827"/>
                    </a:ext>
                  </a:extLst>
                </a:gridCol>
                <a:gridCol w="1362235">
                  <a:extLst>
                    <a:ext uri="{9D8B030D-6E8A-4147-A177-3AD203B41FA5}">
                      <a16:colId xmlns:a16="http://schemas.microsoft.com/office/drawing/2014/main" val="2206146263"/>
                    </a:ext>
                  </a:extLst>
                </a:gridCol>
                <a:gridCol w="1681657">
                  <a:extLst>
                    <a:ext uri="{9D8B030D-6E8A-4147-A177-3AD203B41FA5}">
                      <a16:colId xmlns:a16="http://schemas.microsoft.com/office/drawing/2014/main" val="1612075014"/>
                    </a:ext>
                  </a:extLst>
                </a:gridCol>
                <a:gridCol w="1681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Frame-level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Midlevel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Meaningful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err="1"/>
                        <a:t>Pretrained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521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Speech recognition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✓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475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Speech synthesis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b="1" dirty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236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Paralinguistic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90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Dialog intent detection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598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Language</a:t>
                      </a:r>
                      <a:r>
                        <a:rPr lang="en-US" sz="1800" baseline="0" dirty="0"/>
                        <a:t> t</a:t>
                      </a:r>
                      <a:r>
                        <a:rPr lang="en-US" sz="1800" dirty="0"/>
                        <a:t>utoring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609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Tools for scientific</a:t>
                      </a:r>
                      <a:r>
                        <a:rPr lang="en-US" sz="1800" baseline="0" dirty="0"/>
                        <a:t> discovery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  <a:endParaRPr lang="en-US"/>
                    </a:p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70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546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6526" y="4056614"/>
            <a:ext cx="4059841" cy="1138641"/>
            <a:chOff x="286526" y="4555388"/>
            <a:chExt cx="4059841" cy="113864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08B2DA-363B-462F-BC67-1D8EB3842DD7}"/>
                </a:ext>
              </a:extLst>
            </p:cNvPr>
            <p:cNvSpPr txBox="1"/>
            <p:nvPr/>
          </p:nvSpPr>
          <p:spPr>
            <a:xfrm>
              <a:off x="1119334" y="4555388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Fewer assumptions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B6DECA1-9868-4876-ADBF-D6F202A6D3DD}"/>
                </a:ext>
              </a:extLst>
            </p:cNvPr>
            <p:cNvSpPr txBox="1"/>
            <p:nvPr/>
          </p:nvSpPr>
          <p:spPr>
            <a:xfrm>
              <a:off x="651700" y="4937968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Better performance ?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0453C-04BF-43C9-9113-20970C6CD8D4}"/>
                </a:ext>
              </a:extLst>
            </p:cNvPr>
            <p:cNvSpPr txBox="1"/>
            <p:nvPr/>
          </p:nvSpPr>
          <p:spPr>
            <a:xfrm>
              <a:off x="286526" y="5324697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More robust ?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140516" y="4057301"/>
            <a:ext cx="3664996" cy="1255971"/>
            <a:chOff x="5265207" y="3101159"/>
            <a:chExt cx="3664996" cy="125597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1467A5-302E-4A59-9F9D-E28F50311021}"/>
                </a:ext>
              </a:extLst>
            </p:cNvPr>
            <p:cNvSpPr txBox="1"/>
            <p:nvPr/>
          </p:nvSpPr>
          <p:spPr>
            <a:xfrm>
              <a:off x="5265207" y="3101159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</a:rPr>
                <a:t>Less training data needed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7A42F71-4235-4363-97D6-8EB668E976B9}"/>
                </a:ext>
              </a:extLst>
            </p:cNvPr>
            <p:cNvSpPr txBox="1"/>
            <p:nvPr/>
          </p:nvSpPr>
          <p:spPr>
            <a:xfrm>
              <a:off x="5265207" y="3987798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</a:rPr>
                <a:t>More explainable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1DB21E-1E40-4E4F-8467-A4AD3BA19B42}"/>
                </a:ext>
              </a:extLst>
            </p:cNvPr>
            <p:cNvSpPr txBox="1"/>
            <p:nvPr/>
          </p:nvSpPr>
          <p:spPr>
            <a:xfrm>
              <a:off x="5265207" y="3553993"/>
              <a:ext cx="3664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</a:rPr>
                <a:t>Simpler machine learning models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030DDD6-EF8A-4EE1-B1AF-633DA2B32628}"/>
              </a:ext>
            </a:extLst>
          </p:cNvPr>
          <p:cNvSpPr txBox="1"/>
          <p:nvPr/>
        </p:nvSpPr>
        <p:spPr>
          <a:xfrm>
            <a:off x="2497053" y="5595295"/>
            <a:ext cx="3698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Controllable and transferrable ?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80581" y="1237985"/>
            <a:ext cx="7728155" cy="2836893"/>
            <a:chOff x="604684" y="1945183"/>
            <a:chExt cx="7728155" cy="2836893"/>
          </a:xfrm>
        </p:grpSpPr>
        <p:sp>
          <p:nvSpPr>
            <p:cNvPr id="17" name="Arrow: Up 3">
              <a:extLst>
                <a:ext uri="{FF2B5EF4-FFF2-40B4-BE49-F238E27FC236}">
                  <a16:creationId xmlns:a16="http://schemas.microsoft.com/office/drawing/2014/main" id="{3EF75071-9A6F-2CAE-2E1D-CDA7E2F9FB38}"/>
                </a:ext>
              </a:extLst>
            </p:cNvPr>
            <p:cNvSpPr/>
            <p:nvPr/>
          </p:nvSpPr>
          <p:spPr bwMode="auto">
            <a:xfrm rot="5400000">
              <a:off x="5149502" y="1598740"/>
              <a:ext cx="2836893" cy="3529780"/>
            </a:xfrm>
            <a:prstGeom prst="upArrow">
              <a:avLst/>
            </a:prstGeom>
            <a:blipFill>
              <a:blip r:embed="rId2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600" b="0" i="0" u="none" strike="noStrike" cap="none" normalizeH="0" baseline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8" name="Arrow: Up 4">
              <a:extLst>
                <a:ext uri="{FF2B5EF4-FFF2-40B4-BE49-F238E27FC236}">
                  <a16:creationId xmlns:a16="http://schemas.microsoft.com/office/drawing/2014/main" id="{BF2CBB64-4C44-1546-8887-C498E94B6CCD}"/>
                </a:ext>
              </a:extLst>
            </p:cNvPr>
            <p:cNvSpPr/>
            <p:nvPr/>
          </p:nvSpPr>
          <p:spPr bwMode="auto">
            <a:xfrm rot="16200000" flipH="1">
              <a:off x="1285426" y="1264442"/>
              <a:ext cx="2836891" cy="4198375"/>
            </a:xfrm>
            <a:prstGeom prst="upArrow">
              <a:avLst/>
            </a:prstGeom>
            <a:blipFill>
              <a:blip r:embed="rId2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blipFill>
                  <a:blip r:embed="rId3"/>
                  <a:tile tx="0" ty="0" sx="100000" sy="100000" flip="none" algn="tl"/>
                </a:blip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110FC23-1E2E-A674-87DC-5ADE0A2E837D}"/>
                </a:ext>
              </a:extLst>
            </p:cNvPr>
            <p:cNvSpPr txBox="1"/>
            <p:nvPr/>
          </p:nvSpPr>
          <p:spPr>
            <a:xfrm>
              <a:off x="2210837" y="3132798"/>
              <a:ext cx="2143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2"/>
                  </a:solidFill>
                </a:rPr>
                <a:t>Frame-level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D7382B1-45BD-2218-93FB-55BD4AF882E6}"/>
                </a:ext>
              </a:extLst>
            </p:cNvPr>
            <p:cNvSpPr txBox="1"/>
            <p:nvPr/>
          </p:nvSpPr>
          <p:spPr>
            <a:xfrm>
              <a:off x="5761230" y="3132798"/>
              <a:ext cx="21228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Meaningful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0F19AFB-D95A-8E1C-D50A-94E5FA44A641}"/>
                </a:ext>
              </a:extLst>
            </p:cNvPr>
            <p:cNvSpPr txBox="1"/>
            <p:nvPr/>
          </p:nvSpPr>
          <p:spPr>
            <a:xfrm>
              <a:off x="4243656" y="3132798"/>
              <a:ext cx="1665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Midlevel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B859276-05B7-D3AC-533E-CF78CF23C8DE}"/>
                </a:ext>
              </a:extLst>
            </p:cNvPr>
            <p:cNvSpPr txBox="1"/>
            <p:nvPr/>
          </p:nvSpPr>
          <p:spPr>
            <a:xfrm>
              <a:off x="1016286" y="3126121"/>
              <a:ext cx="10849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Other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6138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6526" y="4056614"/>
            <a:ext cx="4059841" cy="1138641"/>
            <a:chOff x="286526" y="4555388"/>
            <a:chExt cx="4059841" cy="113864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08B2DA-363B-462F-BC67-1D8EB3842DD7}"/>
                </a:ext>
              </a:extLst>
            </p:cNvPr>
            <p:cNvSpPr txBox="1"/>
            <p:nvPr/>
          </p:nvSpPr>
          <p:spPr>
            <a:xfrm>
              <a:off x="1119334" y="4555388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Fewer assumptions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B6DECA1-9868-4876-ADBF-D6F202A6D3DD}"/>
                </a:ext>
              </a:extLst>
            </p:cNvPr>
            <p:cNvSpPr txBox="1"/>
            <p:nvPr/>
          </p:nvSpPr>
          <p:spPr>
            <a:xfrm>
              <a:off x="651700" y="4937968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Better performance ?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0453C-04BF-43C9-9113-20970C6CD8D4}"/>
                </a:ext>
              </a:extLst>
            </p:cNvPr>
            <p:cNvSpPr txBox="1"/>
            <p:nvPr/>
          </p:nvSpPr>
          <p:spPr>
            <a:xfrm>
              <a:off x="286526" y="5324697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More robust ?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140516" y="4057301"/>
            <a:ext cx="3664996" cy="1255971"/>
            <a:chOff x="5265207" y="3101159"/>
            <a:chExt cx="3664996" cy="125597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1467A5-302E-4A59-9F9D-E28F50311021}"/>
                </a:ext>
              </a:extLst>
            </p:cNvPr>
            <p:cNvSpPr txBox="1"/>
            <p:nvPr/>
          </p:nvSpPr>
          <p:spPr>
            <a:xfrm>
              <a:off x="5265207" y="3101159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Less training data needed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7A42F71-4235-4363-97D6-8EB668E976B9}"/>
                </a:ext>
              </a:extLst>
            </p:cNvPr>
            <p:cNvSpPr txBox="1"/>
            <p:nvPr/>
          </p:nvSpPr>
          <p:spPr>
            <a:xfrm>
              <a:off x="5265207" y="3987798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More explainable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1DB21E-1E40-4E4F-8467-A4AD3BA19B42}"/>
                </a:ext>
              </a:extLst>
            </p:cNvPr>
            <p:cNvSpPr txBox="1"/>
            <p:nvPr/>
          </p:nvSpPr>
          <p:spPr>
            <a:xfrm>
              <a:off x="5265207" y="3553993"/>
              <a:ext cx="3664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Simpler machine learning models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030DDD6-EF8A-4EE1-B1AF-633DA2B32628}"/>
              </a:ext>
            </a:extLst>
          </p:cNvPr>
          <p:cNvSpPr txBox="1"/>
          <p:nvPr/>
        </p:nvSpPr>
        <p:spPr>
          <a:xfrm>
            <a:off x="2497053" y="5595295"/>
            <a:ext cx="3698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Controllable and transferrable ?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80581" y="1237985"/>
            <a:ext cx="7728155" cy="2836893"/>
            <a:chOff x="604684" y="1945183"/>
            <a:chExt cx="7728155" cy="2836893"/>
          </a:xfrm>
        </p:grpSpPr>
        <p:sp>
          <p:nvSpPr>
            <p:cNvPr id="17" name="Arrow: Up 3">
              <a:extLst>
                <a:ext uri="{FF2B5EF4-FFF2-40B4-BE49-F238E27FC236}">
                  <a16:creationId xmlns:a16="http://schemas.microsoft.com/office/drawing/2014/main" id="{3EF75071-9A6F-2CAE-2E1D-CDA7E2F9FB38}"/>
                </a:ext>
              </a:extLst>
            </p:cNvPr>
            <p:cNvSpPr/>
            <p:nvPr/>
          </p:nvSpPr>
          <p:spPr bwMode="auto">
            <a:xfrm rot="5400000">
              <a:off x="5149502" y="1598740"/>
              <a:ext cx="2836893" cy="3529780"/>
            </a:xfrm>
            <a:prstGeom prst="upArrow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600" b="0" i="0" u="none" strike="noStrike" cap="none" normalizeH="0" baseline="0">
                <a:ln>
                  <a:noFill/>
                </a:ln>
                <a:blipFill>
                  <a:blip r:embed="rId4"/>
                  <a:tile tx="0" ty="0" sx="100000" sy="100000" flip="none" algn="tl"/>
                </a:blip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8" name="Arrow: Up 4">
              <a:extLst>
                <a:ext uri="{FF2B5EF4-FFF2-40B4-BE49-F238E27FC236}">
                  <a16:creationId xmlns:a16="http://schemas.microsoft.com/office/drawing/2014/main" id="{BF2CBB64-4C44-1546-8887-C498E94B6CCD}"/>
                </a:ext>
              </a:extLst>
            </p:cNvPr>
            <p:cNvSpPr/>
            <p:nvPr/>
          </p:nvSpPr>
          <p:spPr bwMode="auto">
            <a:xfrm rot="16200000" flipH="1">
              <a:off x="1285426" y="1264442"/>
              <a:ext cx="2836891" cy="4198375"/>
            </a:xfrm>
            <a:prstGeom prst="upArrow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blipFill>
                  <a:blip r:embed="rId4"/>
                  <a:tile tx="0" ty="0" sx="100000" sy="100000" flip="none" algn="tl"/>
                </a:blip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110FC23-1E2E-A674-87DC-5ADE0A2E837D}"/>
                </a:ext>
              </a:extLst>
            </p:cNvPr>
            <p:cNvSpPr txBox="1"/>
            <p:nvPr/>
          </p:nvSpPr>
          <p:spPr>
            <a:xfrm>
              <a:off x="2210837" y="3132798"/>
              <a:ext cx="2143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2"/>
                  </a:solidFill>
                </a:rPr>
                <a:t>Frame-level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D7382B1-45BD-2218-93FB-55BD4AF882E6}"/>
                </a:ext>
              </a:extLst>
            </p:cNvPr>
            <p:cNvSpPr txBox="1"/>
            <p:nvPr/>
          </p:nvSpPr>
          <p:spPr>
            <a:xfrm>
              <a:off x="5761230" y="3132798"/>
              <a:ext cx="21228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Meaningful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0F19AFB-D95A-8E1C-D50A-94E5FA44A641}"/>
                </a:ext>
              </a:extLst>
            </p:cNvPr>
            <p:cNvSpPr txBox="1"/>
            <p:nvPr/>
          </p:nvSpPr>
          <p:spPr>
            <a:xfrm>
              <a:off x="4243656" y="3132798"/>
              <a:ext cx="1665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Midlevel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B859276-05B7-D3AC-533E-CF78CF23C8DE}"/>
                </a:ext>
              </a:extLst>
            </p:cNvPr>
            <p:cNvSpPr txBox="1"/>
            <p:nvPr/>
          </p:nvSpPr>
          <p:spPr>
            <a:xfrm>
              <a:off x="1016286" y="3126121"/>
              <a:ext cx="10849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Other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4519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6526" y="4056614"/>
            <a:ext cx="4059841" cy="1138641"/>
            <a:chOff x="286526" y="4555388"/>
            <a:chExt cx="4059841" cy="113864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08B2DA-363B-462F-BC67-1D8EB3842DD7}"/>
                </a:ext>
              </a:extLst>
            </p:cNvPr>
            <p:cNvSpPr txBox="1"/>
            <p:nvPr/>
          </p:nvSpPr>
          <p:spPr>
            <a:xfrm>
              <a:off x="1119334" y="4555388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Fewer assumptions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B6DECA1-9868-4876-ADBF-D6F202A6D3DD}"/>
                </a:ext>
              </a:extLst>
            </p:cNvPr>
            <p:cNvSpPr txBox="1"/>
            <p:nvPr/>
          </p:nvSpPr>
          <p:spPr>
            <a:xfrm>
              <a:off x="651700" y="4937968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Better performance ?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60453C-04BF-43C9-9113-20970C6CD8D4}"/>
                </a:ext>
              </a:extLst>
            </p:cNvPr>
            <p:cNvSpPr txBox="1"/>
            <p:nvPr/>
          </p:nvSpPr>
          <p:spPr>
            <a:xfrm>
              <a:off x="286526" y="5324697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More robust ?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140516" y="4057301"/>
            <a:ext cx="3664996" cy="1255971"/>
            <a:chOff x="5265207" y="3101159"/>
            <a:chExt cx="3664996" cy="125597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1467A5-302E-4A59-9F9D-E28F50311021}"/>
                </a:ext>
              </a:extLst>
            </p:cNvPr>
            <p:cNvSpPr txBox="1"/>
            <p:nvPr/>
          </p:nvSpPr>
          <p:spPr>
            <a:xfrm>
              <a:off x="5265207" y="3101159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Less training data needed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7A42F71-4235-4363-97D6-8EB668E976B9}"/>
                </a:ext>
              </a:extLst>
            </p:cNvPr>
            <p:cNvSpPr txBox="1"/>
            <p:nvPr/>
          </p:nvSpPr>
          <p:spPr>
            <a:xfrm>
              <a:off x="5265207" y="3987798"/>
              <a:ext cx="322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More explainable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1DB21E-1E40-4E4F-8467-A4AD3BA19B42}"/>
                </a:ext>
              </a:extLst>
            </p:cNvPr>
            <p:cNvSpPr txBox="1"/>
            <p:nvPr/>
          </p:nvSpPr>
          <p:spPr>
            <a:xfrm>
              <a:off x="5265207" y="3553993"/>
              <a:ext cx="3664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Simpler machine learning models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030DDD6-EF8A-4EE1-B1AF-633DA2B32628}"/>
              </a:ext>
            </a:extLst>
          </p:cNvPr>
          <p:cNvSpPr txBox="1"/>
          <p:nvPr/>
        </p:nvSpPr>
        <p:spPr>
          <a:xfrm>
            <a:off x="2497053" y="5595295"/>
            <a:ext cx="3698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Controllable and transferrable ?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80581" y="1237985"/>
            <a:ext cx="7728155" cy="2836893"/>
            <a:chOff x="604684" y="1945183"/>
            <a:chExt cx="7728155" cy="2836893"/>
          </a:xfrm>
        </p:grpSpPr>
        <p:sp>
          <p:nvSpPr>
            <p:cNvPr id="17" name="Arrow: Up 3">
              <a:extLst>
                <a:ext uri="{FF2B5EF4-FFF2-40B4-BE49-F238E27FC236}">
                  <a16:creationId xmlns:a16="http://schemas.microsoft.com/office/drawing/2014/main" id="{3EF75071-9A6F-2CAE-2E1D-CDA7E2F9FB38}"/>
                </a:ext>
              </a:extLst>
            </p:cNvPr>
            <p:cNvSpPr/>
            <p:nvPr/>
          </p:nvSpPr>
          <p:spPr bwMode="auto">
            <a:xfrm rot="5400000">
              <a:off x="5149502" y="1598740"/>
              <a:ext cx="2836893" cy="3529780"/>
            </a:xfrm>
            <a:prstGeom prst="upArrow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600" b="0" i="0" u="none" strike="noStrike" cap="none" normalizeH="0" baseline="0">
                <a:ln>
                  <a:noFill/>
                </a:ln>
                <a:blipFill>
                  <a:blip r:embed="rId4"/>
                  <a:tile tx="0" ty="0" sx="100000" sy="100000" flip="none" algn="tl"/>
                </a:blip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8" name="Arrow: Up 4">
              <a:extLst>
                <a:ext uri="{FF2B5EF4-FFF2-40B4-BE49-F238E27FC236}">
                  <a16:creationId xmlns:a16="http://schemas.microsoft.com/office/drawing/2014/main" id="{BF2CBB64-4C44-1546-8887-C498E94B6CCD}"/>
                </a:ext>
              </a:extLst>
            </p:cNvPr>
            <p:cNvSpPr/>
            <p:nvPr/>
          </p:nvSpPr>
          <p:spPr bwMode="auto">
            <a:xfrm rot="16200000" flipH="1">
              <a:off x="1285426" y="1264442"/>
              <a:ext cx="2836891" cy="4198375"/>
            </a:xfrm>
            <a:prstGeom prst="upArrow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blipFill>
                  <a:blip r:embed="rId4"/>
                  <a:tile tx="0" ty="0" sx="100000" sy="100000" flip="none" algn="tl"/>
                </a:blip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110FC23-1E2E-A674-87DC-5ADE0A2E837D}"/>
                </a:ext>
              </a:extLst>
            </p:cNvPr>
            <p:cNvSpPr txBox="1"/>
            <p:nvPr/>
          </p:nvSpPr>
          <p:spPr>
            <a:xfrm>
              <a:off x="2210837" y="3132798"/>
              <a:ext cx="2143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2"/>
                  </a:solidFill>
                </a:rPr>
                <a:t>Frame-level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D7382B1-45BD-2218-93FB-55BD4AF882E6}"/>
                </a:ext>
              </a:extLst>
            </p:cNvPr>
            <p:cNvSpPr txBox="1"/>
            <p:nvPr/>
          </p:nvSpPr>
          <p:spPr>
            <a:xfrm>
              <a:off x="5761230" y="3132798"/>
              <a:ext cx="21228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Meaningful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0F19AFB-D95A-8E1C-D50A-94E5FA44A641}"/>
                </a:ext>
              </a:extLst>
            </p:cNvPr>
            <p:cNvSpPr txBox="1"/>
            <p:nvPr/>
          </p:nvSpPr>
          <p:spPr>
            <a:xfrm>
              <a:off x="4243656" y="3132798"/>
              <a:ext cx="1665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Midlevel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B859276-05B7-D3AC-533E-CF78CF23C8DE}"/>
                </a:ext>
              </a:extLst>
            </p:cNvPr>
            <p:cNvSpPr txBox="1"/>
            <p:nvPr/>
          </p:nvSpPr>
          <p:spPr>
            <a:xfrm>
              <a:off x="1016286" y="3126121"/>
              <a:ext cx="10849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Other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0826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4969159" y="1959433"/>
            <a:ext cx="162332" cy="293525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6DDB2-A548-E1CC-0D3E-9134D409C356}"/>
              </a:ext>
            </a:extLst>
          </p:cNvPr>
          <p:cNvSpPr txBox="1"/>
          <p:nvPr/>
        </p:nvSpPr>
        <p:spPr>
          <a:xfrm>
            <a:off x="5131491" y="1855008"/>
            <a:ext cx="4572000" cy="3011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14000"/>
              </a:lnSpc>
              <a:buAutoNum type="arabicPeriod" startAt="14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Intro to Features         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Using Pitch Trackers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Normalization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17.  Mid-Level </a:t>
            </a: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Features 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marL="514350" indent="-514350">
              <a:lnSpc>
                <a:spcPct val="114000"/>
              </a:lnSpc>
              <a:buAutoNum type="arabicPeriod" startAt="18"/>
            </a:pPr>
            <a:r>
              <a:rPr lang="en-US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sz="280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Recognition</a:t>
            </a:r>
          </a:p>
          <a:p>
            <a:pPr marL="514350" indent="-514350">
              <a:lnSpc>
                <a:spcPct val="114000"/>
              </a:lnSpc>
              <a:buAutoNum type="arabicPeriod" startAt="18"/>
            </a:pPr>
            <a:r>
              <a:rPr lang="en-US" sz="2800">
                <a:latin typeface="Calibri" panose="020F0502020204030204" pitchFamily="34" charset="0"/>
                <a:ea typeface="ＭＳ Ｐゴシック" panose="020B0600070205080204" pitchFamily="34" charset="-128"/>
              </a:rPr>
              <a:t>Machine Learning</a:t>
            </a:r>
            <a:endParaRPr lang="en-US" sz="28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06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Paralinguistics</a:t>
            </a:r>
            <a:r>
              <a:rPr lang="en-US" sz="2800" kern="1200" dirty="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, Pragmatics 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4932219" y="2788362"/>
            <a:ext cx="346363" cy="2446371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6DDB2-A548-E1CC-0D3E-9134D409C356}"/>
              </a:ext>
            </a:extLst>
          </p:cNvPr>
          <p:cNvSpPr txBox="1"/>
          <p:nvPr/>
        </p:nvSpPr>
        <p:spPr>
          <a:xfrm>
            <a:off x="5200314" y="2713988"/>
            <a:ext cx="4572000" cy="2520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20.  </a:t>
            </a:r>
            <a:r>
              <a:rPr lang="en-US" sz="2800" dirty="0" err="1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Paralinguistics</a:t>
            </a:r>
            <a:endParaRPr lang="en-US" sz="2800" dirty="0">
              <a:solidFill>
                <a:srgbClr val="FFFF00"/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14000"/>
              </a:lnSpc>
            </a:pP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21. 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Pragmatics</a:t>
            </a:r>
          </a:p>
          <a:p>
            <a:pPr>
              <a:lnSpc>
                <a:spcPct val="114000"/>
              </a:lnSpc>
            </a:pP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	. . .</a:t>
            </a:r>
          </a:p>
          <a:p>
            <a:pPr lvl="1">
              <a:lnSpc>
                <a:spcPct val="114000"/>
              </a:lnSpc>
            </a:pP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	. . .</a:t>
            </a:r>
            <a:endParaRPr lang="en-US" sz="2800" dirty="0">
              <a:solidFill>
                <a:schemeClr val="tx1">
                  <a:lumMod val="65000"/>
                </a:schemeClr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>
              <a:lnSpc>
                <a:spcPct val="114000"/>
              </a:lnSpc>
            </a:pP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   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Three Realms </a:t>
            </a:r>
          </a:p>
        </p:txBody>
      </p:sp>
    </p:spTree>
    <p:extLst>
      <p:ext uri="{BB962C8B-B14F-4D97-AF65-F5344CB8AC3E}">
        <p14:creationId xmlns:p14="http://schemas.microsoft.com/office/powerpoint/2010/main" val="275712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30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84CEA-9D42-45F1-B031-86EC1AD2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736"/>
            <a:ext cx="8229600" cy="1074281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of Feature Set Types 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1467A5-302E-4A59-9F9D-E28F50311021}"/>
              </a:ext>
            </a:extLst>
          </p:cNvPr>
          <p:cNvSpPr txBox="1"/>
          <p:nvPr/>
        </p:nvSpPr>
        <p:spPr>
          <a:xfrm>
            <a:off x="5265207" y="2311440"/>
            <a:ext cx="3227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 training data needed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13C909E-4058-4C57-8E3A-6F7E18662AF7}"/>
              </a:ext>
            </a:extLst>
          </p:cNvPr>
          <p:cNvCxnSpPr/>
          <p:nvPr/>
        </p:nvCxnSpPr>
        <p:spPr bwMode="auto">
          <a:xfrm flipH="1">
            <a:off x="3596205" y="3950335"/>
            <a:ext cx="402158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D6C2980-0988-4DBB-ABEC-668B2D580585}"/>
              </a:ext>
            </a:extLst>
          </p:cNvPr>
          <p:cNvCxnSpPr>
            <a:cxnSpLocks/>
          </p:cNvCxnSpPr>
          <p:nvPr/>
        </p:nvCxnSpPr>
        <p:spPr bwMode="auto">
          <a:xfrm>
            <a:off x="1208114" y="2496106"/>
            <a:ext cx="402158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31472730-B198-41C3-B9D0-54B0969A62A4}"/>
              </a:ext>
            </a:extLst>
          </p:cNvPr>
          <p:cNvSpPr/>
          <p:nvPr/>
        </p:nvSpPr>
        <p:spPr bwMode="auto">
          <a:xfrm>
            <a:off x="1119334" y="1439067"/>
            <a:ext cx="6847611" cy="470513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   None	          Frame-Level           Midlevel	        Meaningful</a:t>
            </a:r>
            <a:endParaRPr kumimoji="1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A42F71-4235-4363-97D6-8EB668E976B9}"/>
              </a:ext>
            </a:extLst>
          </p:cNvPr>
          <p:cNvSpPr txBox="1"/>
          <p:nvPr/>
        </p:nvSpPr>
        <p:spPr>
          <a:xfrm>
            <a:off x="5265207" y="3253499"/>
            <a:ext cx="3227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More explainable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4A33F8B-4748-4E69-9340-60BBF4914F27}"/>
              </a:ext>
            </a:extLst>
          </p:cNvPr>
          <p:cNvCxnSpPr>
            <a:cxnSpLocks/>
          </p:cNvCxnSpPr>
          <p:nvPr/>
        </p:nvCxnSpPr>
        <p:spPr bwMode="auto">
          <a:xfrm>
            <a:off x="1208114" y="3441125"/>
            <a:ext cx="402158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408B2DA-363B-462F-BC67-1D8EB3842DD7}"/>
              </a:ext>
            </a:extLst>
          </p:cNvPr>
          <p:cNvSpPr txBox="1"/>
          <p:nvPr/>
        </p:nvSpPr>
        <p:spPr>
          <a:xfrm>
            <a:off x="1119334" y="3765669"/>
            <a:ext cx="3227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Fewer assumptions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6DECA1-9868-4876-ADBF-D6F202A6D3DD}"/>
              </a:ext>
            </a:extLst>
          </p:cNvPr>
          <p:cNvSpPr txBox="1"/>
          <p:nvPr/>
        </p:nvSpPr>
        <p:spPr>
          <a:xfrm>
            <a:off x="2909991" y="4352196"/>
            <a:ext cx="3227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Better performance 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60453C-04BF-43C9-9113-20970C6CD8D4}"/>
              </a:ext>
            </a:extLst>
          </p:cNvPr>
          <p:cNvSpPr txBox="1"/>
          <p:nvPr/>
        </p:nvSpPr>
        <p:spPr>
          <a:xfrm>
            <a:off x="2909991" y="4828067"/>
            <a:ext cx="3227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More robust 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D0E2CAE-ABE1-4843-AA0B-2D4A30F92667}"/>
              </a:ext>
            </a:extLst>
          </p:cNvPr>
          <p:cNvCxnSpPr>
            <a:cxnSpLocks/>
          </p:cNvCxnSpPr>
          <p:nvPr/>
        </p:nvCxnSpPr>
        <p:spPr bwMode="auto">
          <a:xfrm>
            <a:off x="1208114" y="2959224"/>
            <a:ext cx="402158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01DB21E-1E40-4E4F-8467-A4AD3BA19B42}"/>
              </a:ext>
            </a:extLst>
          </p:cNvPr>
          <p:cNvSpPr txBox="1"/>
          <p:nvPr/>
        </p:nvSpPr>
        <p:spPr>
          <a:xfrm>
            <a:off x="5284444" y="2783789"/>
            <a:ext cx="3664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Simpler machine learning models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30DDD6-EF8A-4EE1-B1AF-633DA2B32628}"/>
              </a:ext>
            </a:extLst>
          </p:cNvPr>
          <p:cNvSpPr txBox="1"/>
          <p:nvPr/>
        </p:nvSpPr>
        <p:spPr>
          <a:xfrm>
            <a:off x="2909991" y="5269493"/>
            <a:ext cx="3227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Controllable/transferable ?</a:t>
            </a:r>
          </a:p>
        </p:txBody>
      </p:sp>
    </p:spTree>
    <p:extLst>
      <p:ext uri="{BB962C8B-B14F-4D97-AF65-F5344CB8AC3E}">
        <p14:creationId xmlns:p14="http://schemas.microsoft.com/office/powerpoint/2010/main" val="178119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Overview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546715" y="2501901"/>
            <a:ext cx="1887166" cy="193531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Machine Learning,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etc.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601103" y="4450150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9" name="Group 38"/>
          <p:cNvGrpSpPr/>
          <p:nvPr/>
        </p:nvGrpSpPr>
        <p:grpSpPr>
          <a:xfrm>
            <a:off x="3956703" y="4205155"/>
            <a:ext cx="4630706" cy="2668748"/>
            <a:chOff x="3956703" y="4205155"/>
            <a:chExt cx="4630706" cy="2668748"/>
          </a:xfrm>
        </p:grpSpPr>
        <p:sp>
          <p:nvSpPr>
            <p:cNvPr id="46" name="Rectangle 45"/>
            <p:cNvSpPr/>
            <p:nvPr/>
          </p:nvSpPr>
          <p:spPr bwMode="auto">
            <a:xfrm>
              <a:off x="7051361" y="5446146"/>
              <a:ext cx="1536048" cy="342404"/>
            </a:xfrm>
            <a:prstGeom prst="rect">
              <a:avLst/>
            </a:prstGeom>
            <a:solidFill>
              <a:schemeClr val="tx2">
                <a:lumMod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956703" y="4215275"/>
              <a:ext cx="2823538" cy="2658628"/>
            </a:xfrm>
            <a:prstGeom prst="rect">
              <a:avLst/>
            </a:prstGeom>
            <a:solidFill>
              <a:schemeClr val="tx2">
                <a:lumMod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50000"/>
                </a:lnSpc>
              </a:pPr>
              <a:r>
                <a:rPr lang="en-US" dirty="0"/>
                <a:t>Is this Tone 2?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Is this stressed?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Is this Joe?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Is he tired?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Is he uncertain?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Is he done speaking?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.</a:t>
              </a:r>
            </a:p>
          </p:txBody>
        </p:sp>
        <p:sp>
          <p:nvSpPr>
            <p:cNvPr id="45" name="Snip Same Side Corner Rectangle 44"/>
            <p:cNvSpPr/>
            <p:nvPr/>
          </p:nvSpPr>
          <p:spPr bwMode="auto">
            <a:xfrm rot="5400000">
              <a:off x="5438781" y="5116750"/>
              <a:ext cx="2658628" cy="835438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tx2">
                <a:lumMod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101680" y="2095500"/>
            <a:ext cx="1044206" cy="1616130"/>
            <a:chOff x="6101680" y="2095500"/>
            <a:chExt cx="1044206" cy="1616130"/>
          </a:xfrm>
        </p:grpSpPr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17C43395-B72C-FD76-ECE1-283CEB4AE4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80241" y="2095500"/>
              <a:ext cx="365645" cy="37545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17C43395-B72C-FD76-ECE1-283CEB4AE4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15961" y="2657124"/>
              <a:ext cx="411704" cy="376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7C43395-B72C-FD76-ECE1-283CEB4AE4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1680" y="3158127"/>
              <a:ext cx="430729" cy="2392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7C43395-B72C-FD76-ECE1-283CEB4AE41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111205" y="3684614"/>
              <a:ext cx="416460" cy="2701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466951" y="5006264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insight, </a:t>
            </a:r>
          </a:p>
          <a:p>
            <a:r>
              <a:rPr lang="en-US" sz="2400" dirty="0"/>
              <a:t>model,</a:t>
            </a:r>
          </a:p>
          <a:p>
            <a:r>
              <a:rPr lang="en-US" sz="24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09916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38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0373-C9D9-4719-8819-0FA5E58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46" y="198998"/>
            <a:ext cx="8809892" cy="1143000"/>
          </a:xfrm>
        </p:spPr>
        <p:txBody>
          <a:bodyPr/>
          <a:lstStyle/>
          <a:p>
            <a:r>
              <a:rPr lang="en-US" dirty="0"/>
              <a:t>1. Meaningful Prosodic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0A1BC-EFD2-40A2-99F9-8D2B4834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668" y="1760706"/>
            <a:ext cx="7853962" cy="3832698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 kern="0" dirty="0"/>
              <a:t>Applications: linguistic inquiry, perhaps others  </a:t>
            </a:r>
            <a:endParaRPr lang="en-US" sz="1600" kern="0" dirty="0"/>
          </a:p>
          <a:p>
            <a:pPr marL="0" indent="0">
              <a:spcBef>
                <a:spcPts val="1800"/>
              </a:spcBef>
              <a:buNone/>
            </a:pPr>
            <a:endParaRPr lang="en-US" sz="1600" kern="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kern="0" dirty="0"/>
              <a:t>Issues: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      </a:t>
            </a:r>
            <a:r>
              <a:rPr lang="en-US" sz="2400" kern="0" dirty="0"/>
              <a:t>may need hand-labeled syllables, etc.  </a:t>
            </a:r>
            <a:endParaRPr lang="en-US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kern="0" dirty="0"/>
              <a:t>      </a:t>
            </a:r>
            <a:r>
              <a:rPr lang="en-US" sz="2400" dirty="0"/>
              <a:t>invariably </a:t>
            </a:r>
            <a:r>
              <a:rPr lang="en-US" sz="2400" kern="0" dirty="0"/>
              <a:t>theory-internal, with many assumptions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      generality across genres, languages is unclear</a:t>
            </a:r>
          </a:p>
        </p:txBody>
      </p:sp>
    </p:spTree>
    <p:extLst>
      <p:ext uri="{BB962C8B-B14F-4D97-AF65-F5344CB8AC3E}">
        <p14:creationId xmlns:p14="http://schemas.microsoft.com/office/powerpoint/2010/main" val="3213426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0373-C9D9-4719-8819-0FA5E58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54" y="128187"/>
            <a:ext cx="8809892" cy="1143000"/>
          </a:xfrm>
        </p:spPr>
        <p:txBody>
          <a:bodyPr/>
          <a:lstStyle/>
          <a:p>
            <a:r>
              <a:rPr lang="en-US" dirty="0"/>
              <a:t>2. Midlevel Feature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0A1BC-EFD2-40A2-99F9-8D2B4834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481" y="1614791"/>
            <a:ext cx="8023182" cy="3973702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Involves: local summary features, perceptually salient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	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Advantages: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often good performance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generally interpretable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may require less training data  </a:t>
            </a:r>
          </a:p>
          <a:p>
            <a:pPr marL="0" indent="0">
              <a:spcBef>
                <a:spcPts val="600"/>
              </a:spcBef>
              <a:buNone/>
            </a:pPr>
            <a:endParaRPr lang="en-US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kern="0" dirty="0"/>
              <a:t>Issues:  may involve many choices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kern="0" dirty="0"/>
              <a:t> </a:t>
            </a:r>
          </a:p>
          <a:p>
            <a:pPr marL="0" indent="0">
              <a:spcBef>
                <a:spcPts val="1800"/>
              </a:spcBef>
              <a:buFontTx/>
              <a:buNone/>
            </a:pPr>
            <a:endParaRPr lang="en-US" sz="2400" kern="0" dirty="0"/>
          </a:p>
          <a:p>
            <a:pPr marL="0" indent="0">
              <a:spcBef>
                <a:spcPts val="180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7838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0373-C9D9-4719-8819-0FA5E58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161"/>
            <a:ext cx="8229600" cy="1143000"/>
          </a:xfrm>
        </p:spPr>
        <p:txBody>
          <a:bodyPr/>
          <a:lstStyle/>
          <a:p>
            <a:r>
              <a:rPr lang="en-US" dirty="0"/>
              <a:t>Feature Set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0A1BC-EFD2-40A2-99F9-8D2B4834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1261"/>
            <a:ext cx="6242538" cy="4495800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/>
              <a:t>A continuum of choices: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/>
              <a:t>	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3EF75071-9A6F-2CAE-2E1D-CDA7E2F9FB38}"/>
              </a:ext>
            </a:extLst>
          </p:cNvPr>
          <p:cNvSpPr/>
          <p:nvPr/>
        </p:nvSpPr>
        <p:spPr bwMode="auto">
          <a:xfrm rot="5400000">
            <a:off x="5149502" y="1598740"/>
            <a:ext cx="2836893" cy="3529780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BF2CBB64-4C44-1546-8887-C498E94B6CCD}"/>
              </a:ext>
            </a:extLst>
          </p:cNvPr>
          <p:cNvSpPr/>
          <p:nvPr/>
        </p:nvSpPr>
        <p:spPr bwMode="auto">
          <a:xfrm rot="16200000" flipH="1">
            <a:off x="1285426" y="1264442"/>
            <a:ext cx="2836891" cy="4198375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0FC23-1E2E-A674-87DC-5ADE0A2E837D}"/>
              </a:ext>
            </a:extLst>
          </p:cNvPr>
          <p:cNvSpPr txBox="1"/>
          <p:nvPr/>
        </p:nvSpPr>
        <p:spPr>
          <a:xfrm>
            <a:off x="2210837" y="3132798"/>
            <a:ext cx="214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/>
                </a:solidFill>
              </a:rPr>
              <a:t>Frame-level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382B1-45BD-2218-93FB-55BD4AF882E6}"/>
              </a:ext>
            </a:extLst>
          </p:cNvPr>
          <p:cNvSpPr txBox="1"/>
          <p:nvPr/>
        </p:nvSpPr>
        <p:spPr>
          <a:xfrm>
            <a:off x="5761230" y="3132798"/>
            <a:ext cx="212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Meaningful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19AFB-D95A-8E1C-D50A-94E5FA44A641}"/>
              </a:ext>
            </a:extLst>
          </p:cNvPr>
          <p:cNvSpPr txBox="1"/>
          <p:nvPr/>
        </p:nvSpPr>
        <p:spPr>
          <a:xfrm>
            <a:off x="4243656" y="3132798"/>
            <a:ext cx="1665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2"/>
                </a:solidFill>
              </a:rPr>
              <a:t>Midlevel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859276-05B7-D3AC-533E-CF78CF23C8DE}"/>
              </a:ext>
            </a:extLst>
          </p:cNvPr>
          <p:cNvSpPr txBox="1"/>
          <p:nvPr/>
        </p:nvSpPr>
        <p:spPr>
          <a:xfrm>
            <a:off x="1016286" y="3126121"/>
            <a:ext cx="108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2"/>
                </a:solidFill>
              </a:rPr>
              <a:t>None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575802" y="4491065"/>
            <a:ext cx="3468873" cy="1332467"/>
            <a:chOff x="3575802" y="4491065"/>
            <a:chExt cx="3468873" cy="133246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247B8FF-9B74-075A-BB62-025685EDE075}"/>
                </a:ext>
              </a:extLst>
            </p:cNvPr>
            <p:cNvSpPr txBox="1"/>
            <p:nvPr/>
          </p:nvSpPr>
          <p:spPr>
            <a:xfrm>
              <a:off x="4243656" y="4491065"/>
              <a:ext cx="15175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000" dirty="0" err="1"/>
                <a:t>Pretrained</a:t>
              </a:r>
              <a:r>
                <a:rPr lang="en-US" sz="2000" dirty="0"/>
                <a:t> Models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247B8FF-9B74-075A-BB62-025685EDE075}"/>
                </a:ext>
              </a:extLst>
            </p:cNvPr>
            <p:cNvSpPr txBox="1"/>
            <p:nvPr/>
          </p:nvSpPr>
          <p:spPr>
            <a:xfrm>
              <a:off x="3575802" y="5361867"/>
              <a:ext cx="3468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000" dirty="0"/>
                <a:t>wav2vec2.0, HUBERT …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695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0373-C9D9-4719-8819-0FA5E58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46" y="143693"/>
            <a:ext cx="8809892" cy="1143000"/>
          </a:xfrm>
        </p:spPr>
        <p:txBody>
          <a:bodyPr/>
          <a:lstStyle/>
          <a:p>
            <a:r>
              <a:rPr lang="en-US" dirty="0"/>
              <a:t>3. Frame-Level Prosodic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0A1BC-EFD2-40A2-99F9-8D2B4834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262" y="1439326"/>
            <a:ext cx="8305060" cy="4685815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	frame-by-frame pitch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	frame-by-frame intensity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		often also </a:t>
            </a:r>
            <a:r>
              <a:rPr lang="el-GR" sz="1800" dirty="0"/>
              <a:t>Δ</a:t>
            </a:r>
            <a:r>
              <a:rPr lang="en-US" sz="1800" dirty="0"/>
              <a:t> and </a:t>
            </a:r>
            <a:r>
              <a:rPr lang="el-GR" sz="1800" dirty="0"/>
              <a:t>ΔΔ</a:t>
            </a:r>
            <a:endParaRPr lang="en-US" sz="18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1600" dirty="0"/>
              <a:t>	often also </a:t>
            </a:r>
            <a:r>
              <a:rPr lang="en-US" sz="1800" dirty="0"/>
              <a:t>voicing presence, or probability, or periodicity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	often also voice activity detector (VAD) output: {speech/silence}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	maybe also cepstral flux …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/>
              <a:t>	maybe also  ~13 </a:t>
            </a:r>
            <a:r>
              <a:rPr lang="en-US" sz="1800" dirty="0" err="1"/>
              <a:t>mel</a:t>
            </a:r>
            <a:r>
              <a:rPr lang="en-US" sz="1800" dirty="0"/>
              <a:t>-frequency cepstral coefficients (MFCCs)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2400" kern="0" dirty="0"/>
              <a:t>	typically with a stride of 10 or 20 milliseconds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E6F199-6D31-4D4D-9136-FE6793955783}"/>
              </a:ext>
            </a:extLst>
          </p:cNvPr>
          <p:cNvSpPr txBox="1"/>
          <p:nvPr/>
        </p:nvSpPr>
        <p:spPr>
          <a:xfrm>
            <a:off x="608120" y="6519743"/>
            <a:ext cx="5348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Skantze</a:t>
            </a:r>
            <a:r>
              <a:rPr lang="en-US" sz="1200" dirty="0"/>
              <a:t> (2017),  Ward, Aguirre </a:t>
            </a:r>
            <a:r>
              <a:rPr lang="en-US" sz="1200" i="1" dirty="0"/>
              <a:t>et al. </a:t>
            </a:r>
            <a:r>
              <a:rPr lang="en-US" sz="1200" dirty="0"/>
              <a:t>(2018)</a:t>
            </a:r>
          </a:p>
        </p:txBody>
      </p:sp>
    </p:spTree>
    <p:extLst>
      <p:ext uri="{BB962C8B-B14F-4D97-AF65-F5344CB8AC3E}">
        <p14:creationId xmlns:p14="http://schemas.microsoft.com/office/powerpoint/2010/main" val="202876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0373-C9D9-4719-8819-0FA5E58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69" y="136192"/>
            <a:ext cx="8818685" cy="1143000"/>
          </a:xfrm>
        </p:spPr>
        <p:txBody>
          <a:bodyPr/>
          <a:lstStyle/>
          <a:p>
            <a:r>
              <a:rPr lang="en-US" dirty="0"/>
              <a:t>4. No Explicit Prosodic Features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954784-5620-46BE-858E-36509F2E3416}"/>
              </a:ext>
            </a:extLst>
          </p:cNvPr>
          <p:cNvSpPr txBox="1">
            <a:spLocks/>
          </p:cNvSpPr>
          <p:nvPr/>
        </p:nvSpPr>
        <p:spPr bwMode="auto">
          <a:xfrm>
            <a:off x="743486" y="1483112"/>
            <a:ext cx="7624819" cy="3402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2400" kern="0" dirty="0"/>
              <a:t>Idea: 	prosody needs no special treatment:</a:t>
            </a:r>
          </a:p>
          <a:p>
            <a:endParaRPr lang="en-US" sz="1200" kern="0" dirty="0"/>
          </a:p>
          <a:p>
            <a:pPr marL="0" indent="0">
              <a:buNone/>
            </a:pPr>
            <a:r>
              <a:rPr lang="en-US" sz="2400" kern="0" dirty="0"/>
              <a:t>	it can be handled implicitly</a:t>
            </a:r>
          </a:p>
          <a:p>
            <a:pPr marL="0" indent="0">
              <a:buNone/>
            </a:pPr>
            <a:endParaRPr lang="en-US" sz="1200" kern="0" dirty="0"/>
          </a:p>
          <a:p>
            <a:pPr marL="0" indent="0">
              <a:buNone/>
            </a:pPr>
            <a:r>
              <a:rPr lang="en-US" sz="2400" kern="0" dirty="0"/>
              <a:t>	all the information is there in the waveform</a:t>
            </a:r>
          </a:p>
          <a:p>
            <a:pPr marL="0" indent="0">
              <a:buNone/>
            </a:pPr>
            <a:endParaRPr lang="en-US" sz="2400" kern="0" dirty="0"/>
          </a:p>
          <a:p>
            <a:pPr marL="0" indent="0">
              <a:buNone/>
            </a:pPr>
            <a:endParaRPr lang="en-US" sz="2400" kern="0" dirty="0"/>
          </a:p>
          <a:p>
            <a:pPr marL="0" indent="0">
              <a:buNone/>
            </a:pPr>
            <a:endParaRPr lang="en-US" sz="2400" kern="0" dirty="0"/>
          </a:p>
          <a:p>
            <a:pPr marL="0" indent="0">
              <a:buNone/>
            </a:pPr>
            <a:endParaRPr lang="en-US" sz="2400" kern="0" dirty="0"/>
          </a:p>
          <a:p>
            <a:pPr marL="0" indent="0">
              <a:buNone/>
            </a:pPr>
            <a:r>
              <a:rPr lang="en-US" sz="2400" kern="0" dirty="0"/>
              <a:t>				or in the spectrogram …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400" kern="0" dirty="0"/>
          </a:p>
          <a:p>
            <a:pPr marL="0" indent="0">
              <a:spcBef>
                <a:spcPts val="1800"/>
              </a:spcBef>
              <a:buFontTx/>
              <a:buNone/>
            </a:pPr>
            <a:endParaRPr lang="en-US" sz="2400" kern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D6E1CD-0CCB-4176-8828-6E8487FFA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51" t="15731" r="12525" b="51428"/>
          <a:stretch/>
        </p:blipFill>
        <p:spPr>
          <a:xfrm>
            <a:off x="384502" y="3629300"/>
            <a:ext cx="8342790" cy="99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945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E3287AEE-AAA5-47FB-B19F-9BB19CDF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932" y="1600200"/>
            <a:ext cx="6340136" cy="416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2223593" y="1768967"/>
            <a:ext cx="133421" cy="3526933"/>
            <a:chOff x="2223593" y="1768967"/>
            <a:chExt cx="133421" cy="3526933"/>
          </a:xfrm>
        </p:grpSpPr>
        <p:grpSp>
          <p:nvGrpSpPr>
            <p:cNvPr id="4" name="Group 3"/>
            <p:cNvGrpSpPr/>
            <p:nvPr/>
          </p:nvGrpSpPr>
          <p:grpSpPr>
            <a:xfrm>
              <a:off x="2227835" y="4053299"/>
              <a:ext cx="129179" cy="1242601"/>
              <a:chOff x="2227835" y="4053299"/>
              <a:chExt cx="129179" cy="1242601"/>
            </a:xfrm>
          </p:grpSpPr>
          <p:sp>
            <p:nvSpPr>
              <p:cNvPr id="3" name="Rounded Rectangle 2"/>
              <p:cNvSpPr/>
              <p:nvPr/>
            </p:nvSpPr>
            <p:spPr bwMode="auto">
              <a:xfrm>
                <a:off x="2227835" y="4960307"/>
                <a:ext cx="127058" cy="335593"/>
              </a:xfrm>
              <a:prstGeom prst="roundRect">
                <a:avLst/>
              </a:prstGeom>
              <a:noFill/>
              <a:ln w="57150" cap="flat" cmpd="sng" algn="ctr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Rounded Rectangle 8"/>
              <p:cNvSpPr/>
              <p:nvPr/>
            </p:nvSpPr>
            <p:spPr bwMode="auto">
              <a:xfrm>
                <a:off x="2227835" y="4515927"/>
                <a:ext cx="127058" cy="384547"/>
              </a:xfrm>
              <a:prstGeom prst="roundRect">
                <a:avLst/>
              </a:prstGeom>
              <a:noFill/>
              <a:ln w="57150" cap="flat" cmpd="sng" algn="ctr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Rounded Rectangle 9"/>
              <p:cNvSpPr/>
              <p:nvPr/>
            </p:nvSpPr>
            <p:spPr bwMode="auto">
              <a:xfrm>
                <a:off x="2229956" y="4053299"/>
                <a:ext cx="127058" cy="392928"/>
              </a:xfrm>
              <a:prstGeom prst="roundRect">
                <a:avLst/>
              </a:prstGeom>
              <a:noFill/>
              <a:ln w="57150" cap="flat" cmpd="sng" algn="ctr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Rounded Rectangle 15"/>
            <p:cNvSpPr/>
            <p:nvPr/>
          </p:nvSpPr>
          <p:spPr bwMode="auto">
            <a:xfrm>
              <a:off x="2225714" y="3499972"/>
              <a:ext cx="122886" cy="483626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2225714" y="2960810"/>
              <a:ext cx="122886" cy="483626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2227765" y="2417201"/>
              <a:ext cx="122886" cy="483626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dirty="0"/>
                <a:t>[</a:t>
              </a: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2223593" y="1768967"/>
              <a:ext cx="127058" cy="579653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F8F8B0F-3351-42DB-B3E3-C8B08336FACD}"/>
              </a:ext>
            </a:extLst>
          </p:cNvPr>
          <p:cNvSpPr txBox="1"/>
          <p:nvPr/>
        </p:nvSpPr>
        <p:spPr>
          <a:xfrm>
            <a:off x="457199" y="6373712"/>
            <a:ext cx="693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of MFCCs is common; ~40 coefficients per frame is typical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4D50373-C9D9-4719-8819-0FA5E58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69" y="136192"/>
            <a:ext cx="8818685" cy="1143000"/>
          </a:xfrm>
        </p:spPr>
        <p:txBody>
          <a:bodyPr/>
          <a:lstStyle/>
          <a:p>
            <a:r>
              <a:rPr lang="en-US" dirty="0" err="1"/>
              <a:t>Filterbank</a:t>
            </a:r>
            <a:r>
              <a:rPr lang="en-US" dirty="0"/>
              <a:t> Representations</a:t>
            </a:r>
          </a:p>
        </p:txBody>
      </p:sp>
    </p:spTree>
    <p:extLst>
      <p:ext uri="{BB962C8B-B14F-4D97-AF65-F5344CB8AC3E}">
        <p14:creationId xmlns:p14="http://schemas.microsoft.com/office/powerpoint/2010/main" val="1832170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E3287AEE-AAA5-47FB-B19F-9BB19CDF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932" y="1600200"/>
            <a:ext cx="6340136" cy="416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2323801" y="1768967"/>
            <a:ext cx="133421" cy="3526933"/>
            <a:chOff x="2223593" y="1768967"/>
            <a:chExt cx="133421" cy="3526933"/>
          </a:xfrm>
        </p:grpSpPr>
        <p:grpSp>
          <p:nvGrpSpPr>
            <p:cNvPr id="10" name="Group 9"/>
            <p:cNvGrpSpPr/>
            <p:nvPr/>
          </p:nvGrpSpPr>
          <p:grpSpPr>
            <a:xfrm>
              <a:off x="2227835" y="4053299"/>
              <a:ext cx="129179" cy="1242601"/>
              <a:chOff x="2227835" y="4053299"/>
              <a:chExt cx="129179" cy="1242601"/>
            </a:xfrm>
          </p:grpSpPr>
          <p:sp>
            <p:nvSpPr>
              <p:cNvPr id="15" name="Rounded Rectangle 14"/>
              <p:cNvSpPr/>
              <p:nvPr/>
            </p:nvSpPr>
            <p:spPr bwMode="auto">
              <a:xfrm>
                <a:off x="2227835" y="4960307"/>
                <a:ext cx="127058" cy="335593"/>
              </a:xfrm>
              <a:prstGeom prst="roundRect">
                <a:avLst/>
              </a:prstGeom>
              <a:noFill/>
              <a:ln w="57150" cap="flat" cmpd="sng" algn="ctr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ounded Rectangle 15"/>
              <p:cNvSpPr/>
              <p:nvPr/>
            </p:nvSpPr>
            <p:spPr bwMode="auto">
              <a:xfrm>
                <a:off x="2227835" y="4515927"/>
                <a:ext cx="127058" cy="384547"/>
              </a:xfrm>
              <a:prstGeom prst="roundRect">
                <a:avLst/>
              </a:prstGeom>
              <a:noFill/>
              <a:ln w="57150" cap="flat" cmpd="sng" algn="ctr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ounded Rectangle 16"/>
              <p:cNvSpPr/>
              <p:nvPr/>
            </p:nvSpPr>
            <p:spPr bwMode="auto">
              <a:xfrm>
                <a:off x="2229956" y="4053299"/>
                <a:ext cx="127058" cy="392928"/>
              </a:xfrm>
              <a:prstGeom prst="roundRect">
                <a:avLst/>
              </a:prstGeom>
              <a:noFill/>
              <a:ln w="57150" cap="flat" cmpd="sng" algn="ctr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ounded Rectangle 10"/>
            <p:cNvSpPr/>
            <p:nvPr/>
          </p:nvSpPr>
          <p:spPr bwMode="auto">
            <a:xfrm>
              <a:off x="2225714" y="3499972"/>
              <a:ext cx="122886" cy="483626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2225714" y="2960810"/>
              <a:ext cx="122886" cy="483626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2227765" y="2417201"/>
              <a:ext cx="122886" cy="483626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dirty="0"/>
                <a:t>[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2223593" y="1768967"/>
              <a:ext cx="127058" cy="579653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8F8B0F-3351-42DB-B3E3-C8B08336FACD}"/>
              </a:ext>
            </a:extLst>
          </p:cNvPr>
          <p:cNvSpPr txBox="1"/>
          <p:nvPr/>
        </p:nvSpPr>
        <p:spPr>
          <a:xfrm>
            <a:off x="457199" y="6373712"/>
            <a:ext cx="693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of MFCCs is common; ~40 coefficients per frame is typical</a:t>
            </a:r>
          </a:p>
        </p:txBody>
      </p:sp>
    </p:spTree>
    <p:extLst>
      <p:ext uri="{BB962C8B-B14F-4D97-AF65-F5344CB8AC3E}">
        <p14:creationId xmlns:p14="http://schemas.microsoft.com/office/powerpoint/2010/main" val="1603725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C5B6-062A-4CC6-AFCF-1B50CC2FA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58026"/>
            <a:ext cx="8100874" cy="476623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Robust to channel noise, recording </a:t>
            </a:r>
            <a:r>
              <a:rPr lang="en-US" sz="2400"/>
              <a:t>gain variation,</a:t>
            </a:r>
          </a:p>
          <a:p>
            <a:pPr marL="0" indent="0">
              <a:buNone/>
            </a:pPr>
            <a:r>
              <a:rPr lang="en-US" sz="2400"/>
              <a:t>           </a:t>
            </a:r>
            <a:r>
              <a:rPr lang="en-US" sz="2400" dirty="0"/>
              <a:t>to transient noise, microphone distance variation …</a:t>
            </a:r>
          </a:p>
          <a:p>
            <a:pPr marL="0" indent="0">
              <a:buNone/>
            </a:pPr>
            <a:r>
              <a:rPr lang="en-US" sz="2400" dirty="0"/>
              <a:t>	to pitch tracker </a:t>
            </a:r>
            <a:r>
              <a:rPr lang="en-US" sz="2400" dirty="0" err="1"/>
              <a:t>octaving</a:t>
            </a:r>
            <a:r>
              <a:rPr lang="en-US" sz="2400" dirty="0"/>
              <a:t>, outliers</a:t>
            </a:r>
          </a:p>
          <a:p>
            <a:pPr marL="0" indent="0">
              <a:buNone/>
            </a:pPr>
            <a:r>
              <a:rPr lang="en-US" sz="2400" dirty="0"/>
              <a:t>	to speaker differences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dirty="0"/>
              <a:t>Can be tackled by </a:t>
            </a:r>
          </a:p>
          <a:p>
            <a:pPr>
              <a:buFontTx/>
              <a:buChar char="-"/>
            </a:pPr>
            <a:r>
              <a:rPr lang="en-US" sz="2400" dirty="0"/>
              <a:t>Carefully curated corpora</a:t>
            </a:r>
          </a:p>
          <a:p>
            <a:pPr>
              <a:buFontTx/>
              <a:buChar char="-"/>
            </a:pPr>
            <a:r>
              <a:rPr lang="en-US" sz="2400" dirty="0"/>
              <a:t>Huge feature sets with powerful models on large data</a:t>
            </a:r>
          </a:p>
          <a:p>
            <a:pPr>
              <a:buFontTx/>
              <a:buChar char="-"/>
            </a:pPr>
            <a:r>
              <a:rPr lang="en-US" sz="2400" dirty="0"/>
              <a:t>Wider windows</a:t>
            </a:r>
            <a:endParaRPr lang="en-US" dirty="0"/>
          </a:p>
          <a:p>
            <a:pPr>
              <a:buFontTx/>
              <a:buChar char="-"/>
            </a:pPr>
            <a:r>
              <a:rPr lang="en-US" sz="2400"/>
              <a:t>Normalization …</a:t>
            </a:r>
          </a:p>
          <a:p>
            <a:pPr>
              <a:buFontTx/>
              <a:buChar char="-"/>
            </a:pPr>
            <a:r>
              <a:rPr lang="en-US" sz="2400"/>
              <a:t>               !! Or say this in the ML lecture!! ??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803776" y="4824559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Normalization </a:t>
            </a:r>
          </a:p>
        </p:txBody>
      </p:sp>
    </p:spTree>
    <p:extLst>
      <p:ext uri="{BB962C8B-B14F-4D97-AF65-F5344CB8AC3E}">
        <p14:creationId xmlns:p14="http://schemas.microsoft.com/office/powerpoint/2010/main" val="855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E3287AEE-AAA5-47FB-B19F-9BB19CDF6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932" y="1600200"/>
            <a:ext cx="6340136" cy="416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2443445" y="1768967"/>
            <a:ext cx="133421" cy="3526933"/>
            <a:chOff x="2223593" y="1768967"/>
            <a:chExt cx="133421" cy="3526933"/>
          </a:xfrm>
        </p:grpSpPr>
        <p:grpSp>
          <p:nvGrpSpPr>
            <p:cNvPr id="10" name="Group 9"/>
            <p:cNvGrpSpPr/>
            <p:nvPr/>
          </p:nvGrpSpPr>
          <p:grpSpPr>
            <a:xfrm>
              <a:off x="2227835" y="4053299"/>
              <a:ext cx="129179" cy="1242601"/>
              <a:chOff x="2227835" y="4053299"/>
              <a:chExt cx="129179" cy="1242601"/>
            </a:xfrm>
          </p:grpSpPr>
          <p:sp>
            <p:nvSpPr>
              <p:cNvPr id="15" name="Rounded Rectangle 14"/>
              <p:cNvSpPr/>
              <p:nvPr/>
            </p:nvSpPr>
            <p:spPr bwMode="auto">
              <a:xfrm>
                <a:off x="2227835" y="4960307"/>
                <a:ext cx="127058" cy="335593"/>
              </a:xfrm>
              <a:prstGeom prst="roundRect">
                <a:avLst/>
              </a:prstGeom>
              <a:noFill/>
              <a:ln w="57150" cap="flat" cmpd="sng" algn="ctr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ounded Rectangle 15"/>
              <p:cNvSpPr/>
              <p:nvPr/>
            </p:nvSpPr>
            <p:spPr bwMode="auto">
              <a:xfrm>
                <a:off x="2227835" y="4515927"/>
                <a:ext cx="127058" cy="384547"/>
              </a:xfrm>
              <a:prstGeom prst="roundRect">
                <a:avLst/>
              </a:prstGeom>
              <a:noFill/>
              <a:ln w="57150" cap="flat" cmpd="sng" algn="ctr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ounded Rectangle 16"/>
              <p:cNvSpPr/>
              <p:nvPr/>
            </p:nvSpPr>
            <p:spPr bwMode="auto">
              <a:xfrm>
                <a:off x="2229956" y="4053299"/>
                <a:ext cx="127058" cy="392928"/>
              </a:xfrm>
              <a:prstGeom prst="roundRect">
                <a:avLst/>
              </a:prstGeom>
              <a:noFill/>
              <a:ln w="57150" cap="flat" cmpd="sng" algn="ctr">
                <a:solidFill>
                  <a:schemeClr val="bg2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ounded Rectangle 10"/>
            <p:cNvSpPr/>
            <p:nvPr/>
          </p:nvSpPr>
          <p:spPr bwMode="auto">
            <a:xfrm>
              <a:off x="2225714" y="3499972"/>
              <a:ext cx="122886" cy="483626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2225714" y="2960810"/>
              <a:ext cx="122886" cy="483626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2227765" y="2417201"/>
              <a:ext cx="122886" cy="483626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dirty="0"/>
                <a:t>[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2223593" y="1768967"/>
              <a:ext cx="127058" cy="579653"/>
            </a:xfrm>
            <a:prstGeom prst="roundRect">
              <a:avLst/>
            </a:prstGeom>
            <a:noFill/>
            <a:ln w="57150" cap="flat" cmpd="sng" algn="ctr">
              <a:solidFill>
                <a:schemeClr val="bg2">
                  <a:lumMod val="90000"/>
                  <a:lumOff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8F8B0F-3351-42DB-B3E3-C8B08336FACD}"/>
              </a:ext>
            </a:extLst>
          </p:cNvPr>
          <p:cNvSpPr txBox="1"/>
          <p:nvPr/>
        </p:nvSpPr>
        <p:spPr>
          <a:xfrm>
            <a:off x="457199" y="6373712"/>
            <a:ext cx="693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of MFCCs is common; ~40 coefficients per frame is typical</a:t>
            </a:r>
          </a:p>
        </p:txBody>
      </p:sp>
    </p:spTree>
    <p:extLst>
      <p:ext uri="{BB962C8B-B14F-4D97-AF65-F5344CB8AC3E}">
        <p14:creationId xmlns:p14="http://schemas.microsoft.com/office/powerpoint/2010/main" val="238007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75485-3BD7-7BAB-788D-171EAFB96651}"/>
              </a:ext>
            </a:extLst>
          </p:cNvPr>
          <p:cNvCxnSpPr>
            <a:cxnSpLocks/>
          </p:cNvCxnSpPr>
          <p:nvPr/>
        </p:nvCxnSpPr>
        <p:spPr bwMode="auto">
          <a:xfrm>
            <a:off x="2136575" y="3309076"/>
            <a:ext cx="3291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DAA923-911E-3B42-3565-B57190128957}"/>
              </a:ext>
            </a:extLst>
          </p:cNvPr>
          <p:cNvCxnSpPr>
            <a:cxnSpLocks/>
          </p:cNvCxnSpPr>
          <p:nvPr/>
        </p:nvCxnSpPr>
        <p:spPr bwMode="auto">
          <a:xfrm>
            <a:off x="5020552" y="2744465"/>
            <a:ext cx="1526163" cy="22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1123630" y="4646656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frame-level features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1C17B8-68B5-670E-A7BE-F304A57EFB92}"/>
              </a:ext>
            </a:extLst>
          </p:cNvPr>
          <p:cNvCxnSpPr>
            <a:cxnSpLocks/>
          </p:cNvCxnSpPr>
          <p:nvPr/>
        </p:nvCxnSpPr>
        <p:spPr bwMode="auto">
          <a:xfrm>
            <a:off x="2607485" y="4612472"/>
            <a:ext cx="55166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Overview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C00BEB-98FC-53B0-1767-1CF1DB852E9E}"/>
              </a:ext>
            </a:extLst>
          </p:cNvPr>
          <p:cNvSpPr/>
          <p:nvPr/>
        </p:nvSpPr>
        <p:spPr bwMode="auto">
          <a:xfrm>
            <a:off x="2054789" y="2405960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F77A30-05B4-E851-68ED-624071065957}"/>
              </a:ext>
            </a:extLst>
          </p:cNvPr>
          <p:cNvSpPr/>
          <p:nvPr/>
        </p:nvSpPr>
        <p:spPr bwMode="auto">
          <a:xfrm>
            <a:off x="3159153" y="4405886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17D75B-D07A-F608-48A5-6E22E72583AF}"/>
              </a:ext>
            </a:extLst>
          </p:cNvPr>
          <p:cNvSpPr txBox="1"/>
          <p:nvPr/>
        </p:nvSpPr>
        <p:spPr>
          <a:xfrm>
            <a:off x="4344674" y="461247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normalized features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E10629-05E4-2DED-1467-F79F8E7B5273}"/>
              </a:ext>
            </a:extLst>
          </p:cNvPr>
          <p:cNvSpPr/>
          <p:nvPr/>
        </p:nvSpPr>
        <p:spPr bwMode="auto">
          <a:xfrm>
            <a:off x="4071428" y="2401321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5020552" y="189192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mid-level features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546715" y="2501901"/>
            <a:ext cx="1887166" cy="193531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Machine Learning,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etc.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3625" y="3831269"/>
            <a:ext cx="0" cy="7680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076128-57C1-E3D5-59C9-8872D385C2DD}"/>
              </a:ext>
            </a:extLst>
          </p:cNvPr>
          <p:cNvCxnSpPr>
            <a:cxnSpLocks/>
          </p:cNvCxnSpPr>
          <p:nvPr/>
        </p:nvCxnSpPr>
        <p:spPr bwMode="auto">
          <a:xfrm>
            <a:off x="4063703" y="4599282"/>
            <a:ext cx="4499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2607485" y="3835908"/>
            <a:ext cx="0" cy="7765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6927111" y="1570324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meaningful</a:t>
            </a:r>
          </a:p>
          <a:p>
            <a:r>
              <a:rPr lang="en-US" sz="2400" dirty="0"/>
              <a:t>features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402508" y="1332689"/>
            <a:ext cx="5463600" cy="1411778"/>
            <a:chOff x="1402508" y="1332689"/>
            <a:chExt cx="5463600" cy="1411778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D89DCCD-FDF9-0A12-012F-5F367EA466F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402508" y="1332689"/>
              <a:ext cx="19456" cy="141177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AC85CA8-D685-44B1-7081-7F512309AB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23074" y="1332689"/>
              <a:ext cx="5443034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FABF36F-7BA5-16AB-1765-60F248795D7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66108" y="1410789"/>
              <a:ext cx="0" cy="106003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466951" y="5006264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insight, </a:t>
            </a:r>
          </a:p>
          <a:p>
            <a:r>
              <a:rPr lang="en-US" sz="2400" dirty="0"/>
              <a:t>model,</a:t>
            </a:r>
          </a:p>
          <a:p>
            <a:r>
              <a:rPr lang="en-US" sz="2400" dirty="0"/>
              <a:t>etc.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601103" y="4450150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0007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Seeking a Minimal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With no redundancy…</a:t>
            </a:r>
          </a:p>
        </p:txBody>
      </p:sp>
    </p:spTree>
    <p:extLst>
      <p:ext uri="{BB962C8B-B14F-4D97-AF65-F5344CB8AC3E}">
        <p14:creationId xmlns:p14="http://schemas.microsoft.com/office/powerpoint/2010/main" val="26716521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decagon 14">
            <a:extLst>
              <a:ext uri="{FF2B5EF4-FFF2-40B4-BE49-F238E27FC236}">
                <a16:creationId xmlns:a16="http://schemas.microsoft.com/office/drawing/2014/main" id="{70DD550E-2871-4139-AE63-F5DF913BC171}"/>
              </a:ext>
            </a:extLst>
          </p:cNvPr>
          <p:cNvSpPr/>
          <p:nvPr/>
        </p:nvSpPr>
        <p:spPr bwMode="auto">
          <a:xfrm>
            <a:off x="3181971" y="2125102"/>
            <a:ext cx="1737340" cy="1320432"/>
          </a:xfrm>
          <a:prstGeom prst="dodec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70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/>
              <a:t>p</a:t>
            </a: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itch height</a:t>
            </a:r>
          </a:p>
        </p:txBody>
      </p:sp>
      <p:sp>
        <p:nvSpPr>
          <p:cNvPr id="16" name="Dodecagon 15">
            <a:extLst>
              <a:ext uri="{FF2B5EF4-FFF2-40B4-BE49-F238E27FC236}">
                <a16:creationId xmlns:a16="http://schemas.microsoft.com/office/drawing/2014/main" id="{B0DEE019-5FAE-40EF-9523-EE3E90869DAE}"/>
              </a:ext>
            </a:extLst>
          </p:cNvPr>
          <p:cNvSpPr/>
          <p:nvPr/>
        </p:nvSpPr>
        <p:spPr bwMode="auto">
          <a:xfrm>
            <a:off x="5262893" y="1702419"/>
            <a:ext cx="1654629" cy="1320430"/>
          </a:xfrm>
          <a:prstGeom prst="dodec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loudness</a:t>
            </a: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6946B49-A88F-454E-B41D-6B5C1D1D1D65}"/>
              </a:ext>
            </a:extLst>
          </p:cNvPr>
          <p:cNvCxnSpPr>
            <a:cxnSpLocks/>
            <a:stCxn id="16" idx="7"/>
            <a:endCxn id="15" idx="1"/>
          </p:cNvCxnSpPr>
          <p:nvPr/>
        </p:nvCxnSpPr>
        <p:spPr bwMode="auto">
          <a:xfrm flipH="1">
            <a:off x="4919311" y="2539547"/>
            <a:ext cx="343582" cy="68858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17711E6-9AB8-42AC-8414-4C1571C15A02}"/>
              </a:ext>
            </a:extLst>
          </p:cNvPr>
          <p:cNvCxnSpPr>
            <a:cxnSpLocks/>
          </p:cNvCxnSpPr>
          <p:nvPr/>
        </p:nvCxnSpPr>
        <p:spPr bwMode="auto">
          <a:xfrm>
            <a:off x="634156" y="6355048"/>
            <a:ext cx="833363" cy="0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F77460C-4289-476F-80B5-B83272A7C1BB}"/>
              </a:ext>
            </a:extLst>
          </p:cNvPr>
          <p:cNvCxnSpPr>
            <a:cxnSpLocks/>
          </p:cNvCxnSpPr>
          <p:nvPr/>
        </p:nvCxnSpPr>
        <p:spPr bwMode="auto">
          <a:xfrm flipH="1">
            <a:off x="591383" y="6629365"/>
            <a:ext cx="838645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ysDash"/>
            <a:round/>
            <a:headEnd type="triangl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07103128-9165-4A4C-9E92-9518DA856CF7}"/>
              </a:ext>
            </a:extLst>
          </p:cNvPr>
          <p:cNvSpPr txBox="1"/>
          <p:nvPr/>
        </p:nvSpPr>
        <p:spPr>
          <a:xfrm>
            <a:off x="1488834" y="6155794"/>
            <a:ext cx="1693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correlated</a:t>
            </a:r>
          </a:p>
          <a:p>
            <a:r>
              <a:rPr lang="en-US"/>
              <a:t>anticorrelated</a:t>
            </a:r>
          </a:p>
        </p:txBody>
      </p:sp>
    </p:spTree>
    <p:extLst>
      <p:ext uri="{BB962C8B-B14F-4D97-AF65-F5344CB8AC3E}">
        <p14:creationId xmlns:p14="http://schemas.microsoft.com/office/powerpoint/2010/main" val="298067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decagon 14">
            <a:extLst>
              <a:ext uri="{FF2B5EF4-FFF2-40B4-BE49-F238E27FC236}">
                <a16:creationId xmlns:a16="http://schemas.microsoft.com/office/drawing/2014/main" id="{70DD550E-2871-4139-AE63-F5DF913BC171}"/>
              </a:ext>
            </a:extLst>
          </p:cNvPr>
          <p:cNvSpPr/>
          <p:nvPr/>
        </p:nvSpPr>
        <p:spPr bwMode="auto">
          <a:xfrm>
            <a:off x="3181971" y="2125102"/>
            <a:ext cx="1737340" cy="1320432"/>
          </a:xfrm>
          <a:prstGeom prst="dodec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70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/>
              <a:t>p</a:t>
            </a:r>
            <a:r>
              <a: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itch height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88C2590-A4FF-42E4-AD53-523E03D34E6A}"/>
              </a:ext>
            </a:extLst>
          </p:cNvPr>
          <p:cNvGrpSpPr/>
          <p:nvPr/>
        </p:nvGrpSpPr>
        <p:grpSpPr>
          <a:xfrm>
            <a:off x="4417503" y="1702419"/>
            <a:ext cx="4147842" cy="3328374"/>
            <a:chOff x="4417503" y="1702419"/>
            <a:chExt cx="4147842" cy="3328374"/>
          </a:xfrm>
        </p:grpSpPr>
        <p:sp>
          <p:nvSpPr>
            <p:cNvPr id="16" name="Dodecagon 15">
              <a:extLst>
                <a:ext uri="{FF2B5EF4-FFF2-40B4-BE49-F238E27FC236}">
                  <a16:creationId xmlns:a16="http://schemas.microsoft.com/office/drawing/2014/main" id="{B0DEE019-5FAE-40EF-9523-EE3E90869DAE}"/>
                </a:ext>
              </a:extLst>
            </p:cNvPr>
            <p:cNvSpPr/>
            <p:nvPr/>
          </p:nvSpPr>
          <p:spPr bwMode="auto">
            <a:xfrm>
              <a:off x="5262893" y="1702419"/>
              <a:ext cx="1654629" cy="1320430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loudness</a:t>
              </a:r>
              <a:endParaRPr kumimoji="1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9" name="Dodecagon 18">
              <a:extLst>
                <a:ext uri="{FF2B5EF4-FFF2-40B4-BE49-F238E27FC236}">
                  <a16:creationId xmlns:a16="http://schemas.microsoft.com/office/drawing/2014/main" id="{03FBEFAD-97A1-4BFE-B40F-05CC8EAC69DF}"/>
                </a:ext>
              </a:extLst>
            </p:cNvPr>
            <p:cNvSpPr/>
            <p:nvPr/>
          </p:nvSpPr>
          <p:spPr bwMode="auto">
            <a:xfrm>
              <a:off x="6828005" y="2771204"/>
              <a:ext cx="1737340" cy="1320431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/>
                <a:t>rate</a:t>
              </a: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0" name="Dodecagon 19">
              <a:extLst>
                <a:ext uri="{FF2B5EF4-FFF2-40B4-BE49-F238E27FC236}">
                  <a16:creationId xmlns:a16="http://schemas.microsoft.com/office/drawing/2014/main" id="{7729C40E-7DE8-45A2-B8F0-5F4845B507BF}"/>
                </a:ext>
              </a:extLst>
            </p:cNvPr>
            <p:cNvSpPr/>
            <p:nvPr/>
          </p:nvSpPr>
          <p:spPr bwMode="auto">
            <a:xfrm>
              <a:off x="4417503" y="3892135"/>
              <a:ext cx="1532705" cy="1138658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/>
                <a:t>duration</a:t>
              </a: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24" name="Dodecagon 23">
            <a:extLst>
              <a:ext uri="{FF2B5EF4-FFF2-40B4-BE49-F238E27FC236}">
                <a16:creationId xmlns:a16="http://schemas.microsoft.com/office/drawing/2014/main" id="{DB9BF6E2-FC99-4960-BCD0-B929C7734BE3}"/>
              </a:ext>
            </a:extLst>
          </p:cNvPr>
          <p:cNvSpPr/>
          <p:nvPr/>
        </p:nvSpPr>
        <p:spPr bwMode="auto">
          <a:xfrm>
            <a:off x="4861697" y="5349219"/>
            <a:ext cx="927391" cy="569329"/>
          </a:xfrm>
          <a:prstGeom prst="dodec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/>
              <a:t>nasal</a:t>
            </a:r>
            <a:endParaRPr kumimoji="1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6946B49-A88F-454E-B41D-6B5C1D1D1D65}"/>
              </a:ext>
            </a:extLst>
          </p:cNvPr>
          <p:cNvCxnSpPr>
            <a:cxnSpLocks/>
            <a:stCxn id="16" idx="7"/>
            <a:endCxn id="15" idx="1"/>
          </p:cNvCxnSpPr>
          <p:nvPr/>
        </p:nvCxnSpPr>
        <p:spPr bwMode="auto">
          <a:xfrm flipH="1">
            <a:off x="4919311" y="2539547"/>
            <a:ext cx="343582" cy="68858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7188FA9-F130-4D42-89D9-51C3B50C7A45}"/>
              </a:ext>
            </a:extLst>
          </p:cNvPr>
          <p:cNvCxnSpPr>
            <a:cxnSpLocks/>
            <a:stCxn id="19" idx="7"/>
          </p:cNvCxnSpPr>
          <p:nvPr/>
        </p:nvCxnSpPr>
        <p:spPr bwMode="auto">
          <a:xfrm flipH="1">
            <a:off x="5789088" y="3608333"/>
            <a:ext cx="1038917" cy="50807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ysDash"/>
            <a:round/>
            <a:headEnd type="triangle" w="med" len="med"/>
            <a:tailEnd type="triangle"/>
          </a:ln>
          <a:effectLst/>
        </p:spPr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E105233-65D6-4831-963E-FD4032636D5B}"/>
              </a:ext>
            </a:extLst>
          </p:cNvPr>
          <p:cNvGrpSpPr/>
          <p:nvPr/>
        </p:nvGrpSpPr>
        <p:grpSpPr>
          <a:xfrm>
            <a:off x="5934932" y="4091635"/>
            <a:ext cx="2240646" cy="1599484"/>
            <a:chOff x="5934932" y="4091635"/>
            <a:chExt cx="2240646" cy="1599484"/>
          </a:xfrm>
        </p:grpSpPr>
        <p:sp>
          <p:nvSpPr>
            <p:cNvPr id="23" name="Dodecagon 22">
              <a:extLst>
                <a:ext uri="{FF2B5EF4-FFF2-40B4-BE49-F238E27FC236}">
                  <a16:creationId xmlns:a16="http://schemas.microsoft.com/office/drawing/2014/main" id="{68787E93-93F1-4E49-A442-0BC0CAA69C04}"/>
                </a:ext>
              </a:extLst>
            </p:cNvPr>
            <p:cNvSpPr/>
            <p:nvPr/>
          </p:nvSpPr>
          <p:spPr bwMode="auto">
            <a:xfrm>
              <a:off x="6642874" y="4808620"/>
              <a:ext cx="1532704" cy="882499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/>
                <a:t>reduction</a:t>
              </a:r>
              <a:endParaRPr kumimoji="1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F48DAC9-CCC4-4206-96D2-BDBEBB3B097A}"/>
                </a:ext>
              </a:extLst>
            </p:cNvPr>
            <p:cNvCxnSpPr>
              <a:cxnSpLocks/>
              <a:stCxn id="19" idx="5"/>
              <a:endCxn id="23" idx="10"/>
            </p:cNvCxnSpPr>
            <p:nvPr/>
          </p:nvCxnSpPr>
          <p:spPr bwMode="auto">
            <a:xfrm flipH="1">
              <a:off x="7203872" y="4091635"/>
              <a:ext cx="260032" cy="716985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3998A8C-EAF7-43C2-AA86-E4694FE88E67}"/>
                </a:ext>
              </a:extLst>
            </p:cNvPr>
            <p:cNvCxnSpPr>
              <a:cxnSpLocks/>
              <a:endCxn id="23" idx="8"/>
            </p:cNvCxnSpPr>
            <p:nvPr/>
          </p:nvCxnSpPr>
          <p:spPr bwMode="auto">
            <a:xfrm>
              <a:off x="5934932" y="4863419"/>
              <a:ext cx="707942" cy="268212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7A00B95-14B3-430F-BE46-C49EAB95254E}"/>
              </a:ext>
            </a:extLst>
          </p:cNvPr>
          <p:cNvGrpSpPr/>
          <p:nvPr/>
        </p:nvGrpSpPr>
        <p:grpSpPr>
          <a:xfrm>
            <a:off x="601010" y="2246236"/>
            <a:ext cx="3246101" cy="3003634"/>
            <a:chOff x="601010" y="2246236"/>
            <a:chExt cx="3246101" cy="3003634"/>
          </a:xfrm>
        </p:grpSpPr>
        <p:sp>
          <p:nvSpPr>
            <p:cNvPr id="13" name="Dodecagon 12">
              <a:extLst>
                <a:ext uri="{FF2B5EF4-FFF2-40B4-BE49-F238E27FC236}">
                  <a16:creationId xmlns:a16="http://schemas.microsoft.com/office/drawing/2014/main" id="{2452E6D1-502B-4D85-974C-B524B0555112}"/>
                </a:ext>
              </a:extLst>
            </p:cNvPr>
            <p:cNvSpPr/>
            <p:nvPr/>
          </p:nvSpPr>
          <p:spPr bwMode="auto">
            <a:xfrm>
              <a:off x="601010" y="3520440"/>
              <a:ext cx="1097227" cy="595964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/>
                <a:t>breathy</a:t>
              </a:r>
              <a:endParaRPr kumimoji="1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4" name="Dodecagon 13">
              <a:extLst>
                <a:ext uri="{FF2B5EF4-FFF2-40B4-BE49-F238E27FC236}">
                  <a16:creationId xmlns:a16="http://schemas.microsoft.com/office/drawing/2014/main" id="{EF663702-AD6E-46DE-A228-27929C07689F}"/>
                </a:ext>
              </a:extLst>
            </p:cNvPr>
            <p:cNvSpPr/>
            <p:nvPr/>
          </p:nvSpPr>
          <p:spPr bwMode="auto">
            <a:xfrm>
              <a:off x="1199226" y="2246236"/>
              <a:ext cx="1227820" cy="772902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/>
                <a:t>creaky</a:t>
              </a: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1" name="Dodecagon 20">
              <a:extLst>
                <a:ext uri="{FF2B5EF4-FFF2-40B4-BE49-F238E27FC236}">
                  <a16:creationId xmlns:a16="http://schemas.microsoft.com/office/drawing/2014/main" id="{F908E540-62F1-42C9-8305-25D83161F38D}"/>
                </a:ext>
              </a:extLst>
            </p:cNvPr>
            <p:cNvSpPr/>
            <p:nvPr/>
          </p:nvSpPr>
          <p:spPr bwMode="auto">
            <a:xfrm>
              <a:off x="2014465" y="3794518"/>
              <a:ext cx="1227820" cy="569329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/>
                <a:t>high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harmonicity</a:t>
              </a:r>
            </a:p>
          </p:txBody>
        </p:sp>
        <p:sp>
          <p:nvSpPr>
            <p:cNvPr id="22" name="Dodecagon 21">
              <a:extLst>
                <a:ext uri="{FF2B5EF4-FFF2-40B4-BE49-F238E27FC236}">
                  <a16:creationId xmlns:a16="http://schemas.microsoft.com/office/drawing/2014/main" id="{DAD80DD3-D93E-4A11-9272-E9C8D67E08B7}"/>
                </a:ext>
              </a:extLst>
            </p:cNvPr>
            <p:cNvSpPr/>
            <p:nvPr/>
          </p:nvSpPr>
          <p:spPr bwMode="auto">
            <a:xfrm>
              <a:off x="2958485" y="4441567"/>
              <a:ext cx="888626" cy="535654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/>
                <a:t>falsetto</a:t>
              </a:r>
              <a:endParaRPr kumimoji="1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88214D9-F83D-41F5-8DDB-E7A46F0987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23339" y="3445534"/>
              <a:ext cx="289339" cy="101593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D6D9A0E-5BBD-479B-A425-A6F65D20AEF0}"/>
                </a:ext>
              </a:extLst>
            </p:cNvPr>
            <p:cNvCxnSpPr>
              <a:cxnSpLocks/>
              <a:endCxn id="21" idx="0"/>
            </p:cNvCxnSpPr>
            <p:nvPr/>
          </p:nvCxnSpPr>
          <p:spPr bwMode="auto">
            <a:xfrm flipH="1">
              <a:off x="3077780" y="3278762"/>
              <a:ext cx="341368" cy="592036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59E67DC-68B1-45AA-9E72-4925FE4EF628}"/>
                </a:ext>
              </a:extLst>
            </p:cNvPr>
            <p:cNvCxnSpPr>
              <a:cxnSpLocks/>
              <a:endCxn id="14" idx="2"/>
            </p:cNvCxnSpPr>
            <p:nvPr/>
          </p:nvCxnSpPr>
          <p:spPr bwMode="auto">
            <a:xfrm flipH="1" flipV="1">
              <a:off x="2427046" y="2736242"/>
              <a:ext cx="743088" cy="69924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ysDash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1DD6A5B-3A00-40DF-83EA-B9DF2722B7F8}"/>
                </a:ext>
              </a:extLst>
            </p:cNvPr>
            <p:cNvCxnSpPr>
              <a:cxnSpLocks/>
              <a:endCxn id="13" idx="11"/>
            </p:cNvCxnSpPr>
            <p:nvPr/>
          </p:nvCxnSpPr>
          <p:spPr bwMode="auto">
            <a:xfrm flipH="1">
              <a:off x="1296632" y="3027069"/>
              <a:ext cx="341774" cy="493371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" name="Dodecagon 68">
              <a:extLst>
                <a:ext uri="{FF2B5EF4-FFF2-40B4-BE49-F238E27FC236}">
                  <a16:creationId xmlns:a16="http://schemas.microsoft.com/office/drawing/2014/main" id="{E61B10B5-3456-4866-AF50-5B245B06800B}"/>
                </a:ext>
              </a:extLst>
            </p:cNvPr>
            <p:cNvSpPr/>
            <p:nvPr/>
          </p:nvSpPr>
          <p:spPr bwMode="auto">
            <a:xfrm>
              <a:off x="1813136" y="4714216"/>
              <a:ext cx="888626" cy="535654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/>
                <a:t>vibrato</a:t>
              </a:r>
              <a:endParaRPr kumimoji="1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9BFA730-07B9-4309-AE18-FE3F47E18BCC}"/>
              </a:ext>
            </a:extLst>
          </p:cNvPr>
          <p:cNvGrpSpPr/>
          <p:nvPr/>
        </p:nvGrpSpPr>
        <p:grpSpPr>
          <a:xfrm>
            <a:off x="591383" y="6155794"/>
            <a:ext cx="2590588" cy="646331"/>
            <a:chOff x="591383" y="6155794"/>
            <a:chExt cx="2590588" cy="646331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17711E6-9AB8-42AC-8414-4C1571C15A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34156" y="6355048"/>
              <a:ext cx="833363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2F77460C-4289-476F-80B5-B83272A7C1B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1383" y="6629365"/>
              <a:ext cx="838645" cy="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ysDash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7103128-9165-4A4C-9E92-9518DA856CF7}"/>
                </a:ext>
              </a:extLst>
            </p:cNvPr>
            <p:cNvSpPr txBox="1"/>
            <p:nvPr/>
          </p:nvSpPr>
          <p:spPr>
            <a:xfrm>
              <a:off x="1488834" y="6155794"/>
              <a:ext cx="16931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correlated</a:t>
              </a:r>
            </a:p>
            <a:p>
              <a:r>
                <a:rPr lang="en-US"/>
                <a:t>anticorrelated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4857BC3-50C6-40F6-874E-664D8DD91A8A}"/>
              </a:ext>
            </a:extLst>
          </p:cNvPr>
          <p:cNvSpPr txBox="1"/>
          <p:nvPr/>
        </p:nvSpPr>
        <p:spPr>
          <a:xfrm>
            <a:off x="407431" y="1416096"/>
            <a:ext cx="1939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Voicing Properties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2E64B03-AEAD-6F8A-E656-AA1E1645CFEF}"/>
              </a:ext>
            </a:extLst>
          </p:cNvPr>
          <p:cNvCxnSpPr>
            <a:cxnSpLocks/>
            <a:stCxn id="16" idx="5"/>
            <a:endCxn id="20" idx="11"/>
          </p:cNvCxnSpPr>
          <p:nvPr/>
        </p:nvCxnSpPr>
        <p:spPr bwMode="auto">
          <a:xfrm flipH="1">
            <a:off x="5389210" y="3022849"/>
            <a:ext cx="479308" cy="869286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2280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322302D5-8ED6-4A81-A88B-CBA9E2FC815C}"/>
              </a:ext>
            </a:extLst>
          </p:cNvPr>
          <p:cNvGrpSpPr/>
          <p:nvPr/>
        </p:nvGrpSpPr>
        <p:grpSpPr>
          <a:xfrm>
            <a:off x="3042536" y="417121"/>
            <a:ext cx="3291350" cy="3028413"/>
            <a:chOff x="3042536" y="417121"/>
            <a:chExt cx="3291350" cy="3028413"/>
          </a:xfrm>
        </p:grpSpPr>
        <p:sp>
          <p:nvSpPr>
            <p:cNvPr id="15" name="Dodecagon 14">
              <a:extLst>
                <a:ext uri="{FF2B5EF4-FFF2-40B4-BE49-F238E27FC236}">
                  <a16:creationId xmlns:a16="http://schemas.microsoft.com/office/drawing/2014/main" id="{70DD550E-2871-4139-AE63-F5DF913BC171}"/>
                </a:ext>
              </a:extLst>
            </p:cNvPr>
            <p:cNvSpPr/>
            <p:nvPr/>
          </p:nvSpPr>
          <p:spPr bwMode="auto">
            <a:xfrm>
              <a:off x="3181971" y="2125102"/>
              <a:ext cx="1737340" cy="1320432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700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/>
                <a:t>p</a:t>
              </a:r>
              <a:r>
                <a:rPr kumimoji="1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itch height</a:t>
              </a:r>
            </a:p>
          </p:txBody>
        </p:sp>
        <p:sp>
          <p:nvSpPr>
            <p:cNvPr id="17" name="Dodecagon 16">
              <a:extLst>
                <a:ext uri="{FF2B5EF4-FFF2-40B4-BE49-F238E27FC236}">
                  <a16:creationId xmlns:a16="http://schemas.microsoft.com/office/drawing/2014/main" id="{EA97EDC0-0C34-4F71-96A4-344E0F3A93B3}"/>
                </a:ext>
              </a:extLst>
            </p:cNvPr>
            <p:cNvSpPr/>
            <p:nvPr/>
          </p:nvSpPr>
          <p:spPr bwMode="auto">
            <a:xfrm>
              <a:off x="5138494" y="464338"/>
              <a:ext cx="1195392" cy="916032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/>
                <a:t>p</a:t>
              </a:r>
              <a:r>
                <a:rPr kumimoji="1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itch slope</a:t>
              </a:r>
            </a:p>
          </p:txBody>
        </p:sp>
        <p:sp>
          <p:nvSpPr>
            <p:cNvPr id="18" name="Dodecagon 17">
              <a:extLst>
                <a:ext uri="{FF2B5EF4-FFF2-40B4-BE49-F238E27FC236}">
                  <a16:creationId xmlns:a16="http://schemas.microsoft.com/office/drawing/2014/main" id="{EED6F53B-0264-4C93-9298-9404FCCFE023}"/>
                </a:ext>
              </a:extLst>
            </p:cNvPr>
            <p:cNvSpPr/>
            <p:nvPr/>
          </p:nvSpPr>
          <p:spPr bwMode="auto">
            <a:xfrm>
              <a:off x="3042536" y="417121"/>
              <a:ext cx="1380312" cy="1005829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p</a:t>
              </a:r>
              <a:r>
                <a:rPr kumimoji="1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itch range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88C2590-A4FF-42E4-AD53-523E03D34E6A}"/>
              </a:ext>
            </a:extLst>
          </p:cNvPr>
          <p:cNvGrpSpPr/>
          <p:nvPr/>
        </p:nvGrpSpPr>
        <p:grpSpPr>
          <a:xfrm>
            <a:off x="4417503" y="1702419"/>
            <a:ext cx="4147842" cy="3328374"/>
            <a:chOff x="4417503" y="1702419"/>
            <a:chExt cx="4147842" cy="3328374"/>
          </a:xfrm>
        </p:grpSpPr>
        <p:sp>
          <p:nvSpPr>
            <p:cNvPr id="16" name="Dodecagon 15">
              <a:extLst>
                <a:ext uri="{FF2B5EF4-FFF2-40B4-BE49-F238E27FC236}">
                  <a16:creationId xmlns:a16="http://schemas.microsoft.com/office/drawing/2014/main" id="{B0DEE019-5FAE-40EF-9523-EE3E90869DAE}"/>
                </a:ext>
              </a:extLst>
            </p:cNvPr>
            <p:cNvSpPr/>
            <p:nvPr/>
          </p:nvSpPr>
          <p:spPr bwMode="auto">
            <a:xfrm>
              <a:off x="5262893" y="1702419"/>
              <a:ext cx="1654629" cy="1320430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loudness</a:t>
              </a:r>
              <a:endParaRPr kumimoji="1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9" name="Dodecagon 18">
              <a:extLst>
                <a:ext uri="{FF2B5EF4-FFF2-40B4-BE49-F238E27FC236}">
                  <a16:creationId xmlns:a16="http://schemas.microsoft.com/office/drawing/2014/main" id="{03FBEFAD-97A1-4BFE-B40F-05CC8EAC69DF}"/>
                </a:ext>
              </a:extLst>
            </p:cNvPr>
            <p:cNvSpPr/>
            <p:nvPr/>
          </p:nvSpPr>
          <p:spPr bwMode="auto">
            <a:xfrm>
              <a:off x="6828005" y="2771204"/>
              <a:ext cx="1737340" cy="1320431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/>
                <a:t>rate</a:t>
              </a: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0" name="Dodecagon 19">
              <a:extLst>
                <a:ext uri="{FF2B5EF4-FFF2-40B4-BE49-F238E27FC236}">
                  <a16:creationId xmlns:a16="http://schemas.microsoft.com/office/drawing/2014/main" id="{7729C40E-7DE8-45A2-B8F0-5F4845B507BF}"/>
                </a:ext>
              </a:extLst>
            </p:cNvPr>
            <p:cNvSpPr/>
            <p:nvPr/>
          </p:nvSpPr>
          <p:spPr bwMode="auto">
            <a:xfrm>
              <a:off x="4417503" y="3892135"/>
              <a:ext cx="1532705" cy="1138658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/>
                <a:t>duration</a:t>
              </a: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24" name="Dodecagon 23">
            <a:extLst>
              <a:ext uri="{FF2B5EF4-FFF2-40B4-BE49-F238E27FC236}">
                <a16:creationId xmlns:a16="http://schemas.microsoft.com/office/drawing/2014/main" id="{DB9BF6E2-FC99-4960-BCD0-B929C7734BE3}"/>
              </a:ext>
            </a:extLst>
          </p:cNvPr>
          <p:cNvSpPr/>
          <p:nvPr/>
        </p:nvSpPr>
        <p:spPr bwMode="auto">
          <a:xfrm>
            <a:off x="4861697" y="5349219"/>
            <a:ext cx="927391" cy="569329"/>
          </a:xfrm>
          <a:prstGeom prst="dodec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/>
              <a:t>nasal</a:t>
            </a:r>
            <a:endParaRPr kumimoji="1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6946B49-A88F-454E-B41D-6B5C1D1D1D65}"/>
              </a:ext>
            </a:extLst>
          </p:cNvPr>
          <p:cNvCxnSpPr>
            <a:cxnSpLocks/>
            <a:stCxn id="16" idx="7"/>
            <a:endCxn id="15" idx="1"/>
          </p:cNvCxnSpPr>
          <p:nvPr/>
        </p:nvCxnSpPr>
        <p:spPr bwMode="auto">
          <a:xfrm flipH="1">
            <a:off x="4919311" y="2539547"/>
            <a:ext cx="343582" cy="68858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D4711FD-EF98-46A4-A605-07AD88EB57F7}"/>
              </a:ext>
            </a:extLst>
          </p:cNvPr>
          <p:cNvCxnSpPr>
            <a:cxnSpLocks/>
            <a:stCxn id="18" idx="5"/>
            <a:endCxn id="15" idx="10"/>
          </p:cNvCxnSpPr>
          <p:nvPr/>
        </p:nvCxnSpPr>
        <p:spPr bwMode="auto">
          <a:xfrm>
            <a:off x="3547756" y="1422950"/>
            <a:ext cx="270114" cy="702152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7188FA9-F130-4D42-89D9-51C3B50C7A45}"/>
              </a:ext>
            </a:extLst>
          </p:cNvPr>
          <p:cNvCxnSpPr>
            <a:cxnSpLocks/>
            <a:stCxn id="19" idx="7"/>
          </p:cNvCxnSpPr>
          <p:nvPr/>
        </p:nvCxnSpPr>
        <p:spPr bwMode="auto">
          <a:xfrm flipH="1">
            <a:off x="5789088" y="3608333"/>
            <a:ext cx="1038917" cy="50807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ysDash"/>
            <a:round/>
            <a:headEnd type="triangle" w="med" len="med"/>
            <a:tailEnd type="triangle"/>
          </a:ln>
          <a:effectLst/>
        </p:spPr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E105233-65D6-4831-963E-FD4032636D5B}"/>
              </a:ext>
            </a:extLst>
          </p:cNvPr>
          <p:cNvGrpSpPr/>
          <p:nvPr/>
        </p:nvGrpSpPr>
        <p:grpSpPr>
          <a:xfrm>
            <a:off x="5934932" y="4091635"/>
            <a:ext cx="2240646" cy="1599484"/>
            <a:chOff x="5934932" y="4091635"/>
            <a:chExt cx="2240646" cy="1599484"/>
          </a:xfrm>
        </p:grpSpPr>
        <p:sp>
          <p:nvSpPr>
            <p:cNvPr id="23" name="Dodecagon 22">
              <a:extLst>
                <a:ext uri="{FF2B5EF4-FFF2-40B4-BE49-F238E27FC236}">
                  <a16:creationId xmlns:a16="http://schemas.microsoft.com/office/drawing/2014/main" id="{68787E93-93F1-4E49-A442-0BC0CAA69C04}"/>
                </a:ext>
              </a:extLst>
            </p:cNvPr>
            <p:cNvSpPr/>
            <p:nvPr/>
          </p:nvSpPr>
          <p:spPr bwMode="auto">
            <a:xfrm>
              <a:off x="6642874" y="4808620"/>
              <a:ext cx="1532704" cy="882499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/>
                <a:t>reduction</a:t>
              </a:r>
              <a:endParaRPr kumimoji="1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F48DAC9-CCC4-4206-96D2-BDBEBB3B097A}"/>
                </a:ext>
              </a:extLst>
            </p:cNvPr>
            <p:cNvCxnSpPr>
              <a:cxnSpLocks/>
              <a:stCxn id="19" idx="5"/>
              <a:endCxn id="23" idx="10"/>
            </p:cNvCxnSpPr>
            <p:nvPr/>
          </p:nvCxnSpPr>
          <p:spPr bwMode="auto">
            <a:xfrm flipH="1">
              <a:off x="7203872" y="4091635"/>
              <a:ext cx="260032" cy="716985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3998A8C-EAF7-43C2-AA86-E4694FE88E67}"/>
                </a:ext>
              </a:extLst>
            </p:cNvPr>
            <p:cNvCxnSpPr>
              <a:cxnSpLocks/>
              <a:endCxn id="23" idx="8"/>
            </p:cNvCxnSpPr>
            <p:nvPr/>
          </p:nvCxnSpPr>
          <p:spPr bwMode="auto">
            <a:xfrm>
              <a:off x="5934932" y="4863419"/>
              <a:ext cx="707942" cy="268212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7A00B95-14B3-430F-BE46-C49EAB95254E}"/>
              </a:ext>
            </a:extLst>
          </p:cNvPr>
          <p:cNvGrpSpPr/>
          <p:nvPr/>
        </p:nvGrpSpPr>
        <p:grpSpPr>
          <a:xfrm>
            <a:off x="601010" y="2246236"/>
            <a:ext cx="3246101" cy="3003634"/>
            <a:chOff x="601010" y="2246236"/>
            <a:chExt cx="3246101" cy="3003634"/>
          </a:xfrm>
        </p:grpSpPr>
        <p:sp>
          <p:nvSpPr>
            <p:cNvPr id="13" name="Dodecagon 12">
              <a:extLst>
                <a:ext uri="{FF2B5EF4-FFF2-40B4-BE49-F238E27FC236}">
                  <a16:creationId xmlns:a16="http://schemas.microsoft.com/office/drawing/2014/main" id="{2452E6D1-502B-4D85-974C-B524B0555112}"/>
                </a:ext>
              </a:extLst>
            </p:cNvPr>
            <p:cNvSpPr/>
            <p:nvPr/>
          </p:nvSpPr>
          <p:spPr bwMode="auto">
            <a:xfrm>
              <a:off x="601010" y="3520440"/>
              <a:ext cx="1097227" cy="595964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/>
                <a:t>breathy</a:t>
              </a:r>
              <a:endParaRPr kumimoji="1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4" name="Dodecagon 13">
              <a:extLst>
                <a:ext uri="{FF2B5EF4-FFF2-40B4-BE49-F238E27FC236}">
                  <a16:creationId xmlns:a16="http://schemas.microsoft.com/office/drawing/2014/main" id="{EF663702-AD6E-46DE-A228-27929C07689F}"/>
                </a:ext>
              </a:extLst>
            </p:cNvPr>
            <p:cNvSpPr/>
            <p:nvPr/>
          </p:nvSpPr>
          <p:spPr bwMode="auto">
            <a:xfrm>
              <a:off x="1199226" y="2246236"/>
              <a:ext cx="1227820" cy="772902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/>
                <a:t>creaky</a:t>
              </a: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1" name="Dodecagon 20">
              <a:extLst>
                <a:ext uri="{FF2B5EF4-FFF2-40B4-BE49-F238E27FC236}">
                  <a16:creationId xmlns:a16="http://schemas.microsoft.com/office/drawing/2014/main" id="{F908E540-62F1-42C9-8305-25D83161F38D}"/>
                </a:ext>
              </a:extLst>
            </p:cNvPr>
            <p:cNvSpPr/>
            <p:nvPr/>
          </p:nvSpPr>
          <p:spPr bwMode="auto">
            <a:xfrm>
              <a:off x="2014465" y="3794518"/>
              <a:ext cx="1227820" cy="569329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/>
                <a:t>high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harmonicity</a:t>
              </a:r>
            </a:p>
          </p:txBody>
        </p:sp>
        <p:sp>
          <p:nvSpPr>
            <p:cNvPr id="22" name="Dodecagon 21">
              <a:extLst>
                <a:ext uri="{FF2B5EF4-FFF2-40B4-BE49-F238E27FC236}">
                  <a16:creationId xmlns:a16="http://schemas.microsoft.com/office/drawing/2014/main" id="{DAD80DD3-D93E-4A11-9272-E9C8D67E08B7}"/>
                </a:ext>
              </a:extLst>
            </p:cNvPr>
            <p:cNvSpPr/>
            <p:nvPr/>
          </p:nvSpPr>
          <p:spPr bwMode="auto">
            <a:xfrm>
              <a:off x="2958485" y="4441567"/>
              <a:ext cx="888626" cy="535654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/>
                <a:t>falsetto</a:t>
              </a:r>
              <a:endParaRPr kumimoji="1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688214D9-F83D-41F5-8DDB-E7A46F0987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23339" y="3445534"/>
              <a:ext cx="289339" cy="101593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D6D9A0E-5BBD-479B-A425-A6F65D20AEF0}"/>
                </a:ext>
              </a:extLst>
            </p:cNvPr>
            <p:cNvCxnSpPr>
              <a:cxnSpLocks/>
              <a:endCxn id="21" idx="0"/>
            </p:cNvCxnSpPr>
            <p:nvPr/>
          </p:nvCxnSpPr>
          <p:spPr bwMode="auto">
            <a:xfrm flipH="1">
              <a:off x="3077780" y="3278762"/>
              <a:ext cx="341368" cy="592036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59E67DC-68B1-45AA-9E72-4925FE4EF628}"/>
                </a:ext>
              </a:extLst>
            </p:cNvPr>
            <p:cNvCxnSpPr>
              <a:cxnSpLocks/>
              <a:endCxn id="14" idx="2"/>
            </p:cNvCxnSpPr>
            <p:nvPr/>
          </p:nvCxnSpPr>
          <p:spPr bwMode="auto">
            <a:xfrm flipH="1" flipV="1">
              <a:off x="2427046" y="2736242"/>
              <a:ext cx="743088" cy="69924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ysDash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1DD6A5B-3A00-40DF-83EA-B9DF2722B7F8}"/>
                </a:ext>
              </a:extLst>
            </p:cNvPr>
            <p:cNvCxnSpPr>
              <a:cxnSpLocks/>
              <a:endCxn id="13" idx="11"/>
            </p:cNvCxnSpPr>
            <p:nvPr/>
          </p:nvCxnSpPr>
          <p:spPr bwMode="auto">
            <a:xfrm flipH="1">
              <a:off x="1296632" y="3027069"/>
              <a:ext cx="341774" cy="493371"/>
            </a:xfrm>
            <a:prstGeom prst="line">
              <a:avLst/>
            </a:prstGeom>
            <a:solidFill>
              <a:schemeClr val="accent1"/>
            </a:solidFill>
            <a:ln w="539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" name="Dodecagon 68">
              <a:extLst>
                <a:ext uri="{FF2B5EF4-FFF2-40B4-BE49-F238E27FC236}">
                  <a16:creationId xmlns:a16="http://schemas.microsoft.com/office/drawing/2014/main" id="{E61B10B5-3456-4866-AF50-5B245B06800B}"/>
                </a:ext>
              </a:extLst>
            </p:cNvPr>
            <p:cNvSpPr/>
            <p:nvPr/>
          </p:nvSpPr>
          <p:spPr bwMode="auto">
            <a:xfrm>
              <a:off x="1813136" y="4714216"/>
              <a:ext cx="888626" cy="535654"/>
            </a:xfrm>
            <a:prstGeom prst="dodecago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/>
                <a:t>vibrato</a:t>
              </a:r>
              <a:endParaRPr kumimoji="1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9BFA730-07B9-4309-AE18-FE3F47E18BCC}"/>
              </a:ext>
            </a:extLst>
          </p:cNvPr>
          <p:cNvGrpSpPr/>
          <p:nvPr/>
        </p:nvGrpSpPr>
        <p:grpSpPr>
          <a:xfrm>
            <a:off x="591383" y="6155794"/>
            <a:ext cx="2590588" cy="646331"/>
            <a:chOff x="591383" y="6155794"/>
            <a:chExt cx="2590588" cy="646331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17711E6-9AB8-42AC-8414-4C1571C15A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34156" y="6355048"/>
              <a:ext cx="833363" cy="0"/>
            </a:xfrm>
            <a:prstGeom prst="line">
              <a:avLst/>
            </a:prstGeom>
            <a:solidFill>
              <a:schemeClr val="accent1"/>
            </a:solidFill>
            <a:ln w="1016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2F77460C-4289-476F-80B5-B83272A7C1B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1383" y="6629365"/>
              <a:ext cx="838645" cy="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ysDash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7103128-9165-4A4C-9E92-9518DA856CF7}"/>
                </a:ext>
              </a:extLst>
            </p:cNvPr>
            <p:cNvSpPr txBox="1"/>
            <p:nvPr/>
          </p:nvSpPr>
          <p:spPr>
            <a:xfrm>
              <a:off x="1488834" y="6155794"/>
              <a:ext cx="16931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correlated</a:t>
              </a:r>
            </a:p>
            <a:p>
              <a:r>
                <a:rPr lang="en-US"/>
                <a:t>anticorrelated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4857BC3-50C6-40F6-874E-664D8DD91A8A}"/>
              </a:ext>
            </a:extLst>
          </p:cNvPr>
          <p:cNvSpPr txBox="1"/>
          <p:nvPr/>
        </p:nvSpPr>
        <p:spPr>
          <a:xfrm>
            <a:off x="407431" y="1416096"/>
            <a:ext cx="1939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Voicing Properties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2E64B03-AEAD-6F8A-E656-AA1E1645CFEF}"/>
              </a:ext>
            </a:extLst>
          </p:cNvPr>
          <p:cNvCxnSpPr>
            <a:cxnSpLocks/>
            <a:stCxn id="16" idx="5"/>
            <a:endCxn id="20" idx="11"/>
          </p:cNvCxnSpPr>
          <p:nvPr/>
        </p:nvCxnSpPr>
        <p:spPr bwMode="auto">
          <a:xfrm flipH="1">
            <a:off x="5389210" y="3022849"/>
            <a:ext cx="479308" cy="869286"/>
          </a:xfrm>
          <a:prstGeom prst="line">
            <a:avLst/>
          </a:prstGeom>
          <a:solidFill>
            <a:schemeClr val="accent1"/>
          </a:solidFill>
          <a:ln w="1016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0661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8795B-1243-193B-AA3E-F587249CB0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1421964" y="3309076"/>
            <a:ext cx="5422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B75485-3BD7-7BAB-788D-171EAFB96651}"/>
              </a:ext>
            </a:extLst>
          </p:cNvPr>
          <p:cNvCxnSpPr>
            <a:cxnSpLocks/>
          </p:cNvCxnSpPr>
          <p:nvPr/>
        </p:nvCxnSpPr>
        <p:spPr bwMode="auto">
          <a:xfrm>
            <a:off x="2136575" y="3309076"/>
            <a:ext cx="32915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9DAA923-911E-3B42-3565-B57190128957}"/>
              </a:ext>
            </a:extLst>
          </p:cNvPr>
          <p:cNvCxnSpPr>
            <a:cxnSpLocks/>
          </p:cNvCxnSpPr>
          <p:nvPr/>
        </p:nvCxnSpPr>
        <p:spPr bwMode="auto">
          <a:xfrm>
            <a:off x="5020552" y="2744465"/>
            <a:ext cx="1526163" cy="22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B05B3-1BA7-9622-E112-22F1C56949A4}"/>
              </a:ext>
            </a:extLst>
          </p:cNvPr>
          <p:cNvSpPr txBox="1"/>
          <p:nvPr/>
        </p:nvSpPr>
        <p:spPr>
          <a:xfrm>
            <a:off x="1123630" y="4646656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frame-level features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A1C17B8-68B5-670E-A7BE-F304A57EFB92}"/>
              </a:ext>
            </a:extLst>
          </p:cNvPr>
          <p:cNvCxnSpPr>
            <a:cxnSpLocks/>
          </p:cNvCxnSpPr>
          <p:nvPr/>
        </p:nvCxnSpPr>
        <p:spPr bwMode="auto">
          <a:xfrm>
            <a:off x="2607485" y="4612472"/>
            <a:ext cx="55166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347BCD8B-0F31-9F30-8E3C-5FFFAAF1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Overview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C00BEB-98FC-53B0-1767-1CF1DB852E9E}"/>
              </a:ext>
            </a:extLst>
          </p:cNvPr>
          <p:cNvSpPr/>
          <p:nvPr/>
        </p:nvSpPr>
        <p:spPr bwMode="auto">
          <a:xfrm>
            <a:off x="2054789" y="2405960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F77A30-05B4-E851-68ED-624071065957}"/>
              </a:ext>
            </a:extLst>
          </p:cNvPr>
          <p:cNvSpPr/>
          <p:nvPr/>
        </p:nvSpPr>
        <p:spPr bwMode="auto">
          <a:xfrm>
            <a:off x="3159153" y="4405886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17D75B-D07A-F608-48A5-6E22E72583AF}"/>
              </a:ext>
            </a:extLst>
          </p:cNvPr>
          <p:cNvSpPr txBox="1"/>
          <p:nvPr/>
        </p:nvSpPr>
        <p:spPr>
          <a:xfrm>
            <a:off x="4344674" y="461247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normalized features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E10629-05E4-2DED-1467-F79F8E7B5273}"/>
              </a:ext>
            </a:extLst>
          </p:cNvPr>
          <p:cNvSpPr/>
          <p:nvPr/>
        </p:nvSpPr>
        <p:spPr bwMode="auto">
          <a:xfrm>
            <a:off x="4071428" y="2401321"/>
            <a:ext cx="914401" cy="14299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5020552" y="189192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mid-level features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9566B8-6BC6-0F7C-E7FF-E0DED9D8D73F}"/>
              </a:ext>
            </a:extLst>
          </p:cNvPr>
          <p:cNvSpPr/>
          <p:nvPr/>
        </p:nvSpPr>
        <p:spPr bwMode="auto">
          <a:xfrm>
            <a:off x="6546715" y="2501901"/>
            <a:ext cx="1887166" cy="193531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Machine Learning,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etc.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3625" y="3831269"/>
            <a:ext cx="0" cy="7680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076128-57C1-E3D5-59C9-8872D385C2DD}"/>
              </a:ext>
            </a:extLst>
          </p:cNvPr>
          <p:cNvCxnSpPr>
            <a:cxnSpLocks/>
          </p:cNvCxnSpPr>
          <p:nvPr/>
        </p:nvCxnSpPr>
        <p:spPr bwMode="auto">
          <a:xfrm>
            <a:off x="4063703" y="4599282"/>
            <a:ext cx="4499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2607485" y="3835908"/>
            <a:ext cx="0" cy="7765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F8AE4B0-A929-20CA-B4FE-EB9ED0FC7D66}"/>
              </a:ext>
            </a:extLst>
          </p:cNvPr>
          <p:cNvSpPr txBox="1"/>
          <p:nvPr/>
        </p:nvSpPr>
        <p:spPr>
          <a:xfrm>
            <a:off x="138796" y="1915761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speech </a:t>
            </a:r>
          </a:p>
          <a:p>
            <a:r>
              <a:rPr lang="en-US" sz="2400"/>
              <a:t>signal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D78383-D259-6433-AFB0-C89DF32DED47}"/>
              </a:ext>
            </a:extLst>
          </p:cNvPr>
          <p:cNvSpPr txBox="1"/>
          <p:nvPr/>
        </p:nvSpPr>
        <p:spPr>
          <a:xfrm>
            <a:off x="6927111" y="1570324"/>
            <a:ext cx="175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meaningful</a:t>
            </a:r>
          </a:p>
          <a:p>
            <a:r>
              <a:rPr lang="en-US" sz="2400" dirty="0"/>
              <a:t>features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D89DCCD-FDF9-0A12-012F-5F367EA466F0}"/>
              </a:ext>
            </a:extLst>
          </p:cNvPr>
          <p:cNvCxnSpPr>
            <a:cxnSpLocks/>
          </p:cNvCxnSpPr>
          <p:nvPr/>
        </p:nvCxnSpPr>
        <p:spPr bwMode="auto">
          <a:xfrm flipV="1">
            <a:off x="1402508" y="1332689"/>
            <a:ext cx="19456" cy="14117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AC85CA8-D685-44B1-7081-7F512309AB68}"/>
              </a:ext>
            </a:extLst>
          </p:cNvPr>
          <p:cNvCxnSpPr>
            <a:cxnSpLocks/>
          </p:cNvCxnSpPr>
          <p:nvPr/>
        </p:nvCxnSpPr>
        <p:spPr bwMode="auto">
          <a:xfrm>
            <a:off x="1423074" y="1332689"/>
            <a:ext cx="544303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FABF36F-7BA5-16AB-1765-60F248795D74}"/>
              </a:ext>
            </a:extLst>
          </p:cNvPr>
          <p:cNvCxnSpPr>
            <a:cxnSpLocks/>
          </p:cNvCxnSpPr>
          <p:nvPr/>
        </p:nvCxnSpPr>
        <p:spPr bwMode="auto">
          <a:xfrm>
            <a:off x="6866108" y="1410789"/>
            <a:ext cx="0" cy="10600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D62E187-55A0-F917-AA39-43DC34C7C2FD}"/>
              </a:ext>
            </a:extLst>
          </p:cNvPr>
          <p:cNvSpPr txBox="1"/>
          <p:nvPr/>
        </p:nvSpPr>
        <p:spPr>
          <a:xfrm>
            <a:off x="7466951" y="5006264"/>
            <a:ext cx="124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insight, </a:t>
            </a:r>
          </a:p>
          <a:p>
            <a:r>
              <a:rPr lang="en-US" sz="2400" dirty="0"/>
              <a:t>model,</a:t>
            </a:r>
          </a:p>
          <a:p>
            <a:r>
              <a:rPr lang="en-US" sz="2400" dirty="0"/>
              <a:t>etc.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7C43395-B72C-FD76-ECE1-283CEB4AE415}"/>
              </a:ext>
            </a:extLst>
          </p:cNvPr>
          <p:cNvCxnSpPr>
            <a:cxnSpLocks/>
          </p:cNvCxnSpPr>
          <p:nvPr/>
        </p:nvCxnSpPr>
        <p:spPr bwMode="auto">
          <a:xfrm>
            <a:off x="7601103" y="4450150"/>
            <a:ext cx="411704" cy="5104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Arrow: Up 3">
            <a:extLst>
              <a:ext uri="{FF2B5EF4-FFF2-40B4-BE49-F238E27FC236}">
                <a16:creationId xmlns:a16="http://schemas.microsoft.com/office/drawing/2014/main" id="{3EF75071-9A6F-2CAE-2E1D-CDA7E2F9FB38}"/>
              </a:ext>
            </a:extLst>
          </p:cNvPr>
          <p:cNvSpPr/>
          <p:nvPr/>
        </p:nvSpPr>
        <p:spPr bwMode="auto">
          <a:xfrm rot="5400000">
            <a:off x="4127932" y="1902461"/>
            <a:ext cx="2836893" cy="2922339"/>
          </a:xfrm>
          <a:prstGeom prst="upArrow">
            <a:avLst/>
          </a:prstGeom>
          <a:blipFill>
            <a:blip r:embed="rId4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0" i="0" u="none" strike="noStrike" cap="none" normalizeH="0" baseline="0">
              <a:ln>
                <a:noFill/>
              </a:ln>
              <a:blipFill>
                <a:blip r:embed="rId5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6" name="Arrow: Up 4">
            <a:extLst>
              <a:ext uri="{FF2B5EF4-FFF2-40B4-BE49-F238E27FC236}">
                <a16:creationId xmlns:a16="http://schemas.microsoft.com/office/drawing/2014/main" id="{BF2CBB64-4C44-1546-8887-C498E94B6CCD}"/>
              </a:ext>
            </a:extLst>
          </p:cNvPr>
          <p:cNvSpPr/>
          <p:nvPr/>
        </p:nvSpPr>
        <p:spPr bwMode="auto">
          <a:xfrm rot="16200000" flipH="1">
            <a:off x="932722" y="1625692"/>
            <a:ext cx="2836891" cy="3475875"/>
          </a:xfrm>
          <a:prstGeom prst="upArrow">
            <a:avLst/>
          </a:prstGeom>
          <a:blipFill>
            <a:blip r:embed="rId4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blipFill>
                <a:blip r:embed="rId5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30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0373-C9D9-4719-8819-0FA5E581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161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Feature Options for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0A1BC-EFD2-40A2-99F9-8D2B4834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1261"/>
            <a:ext cx="6242538" cy="4495800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	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04684" y="1945183"/>
            <a:ext cx="7728155" cy="2836893"/>
            <a:chOff x="604684" y="1945183"/>
            <a:chExt cx="7728155" cy="2836893"/>
          </a:xfrm>
        </p:grpSpPr>
        <p:sp>
          <p:nvSpPr>
            <p:cNvPr id="4" name="Arrow: Up 3">
              <a:extLst>
                <a:ext uri="{FF2B5EF4-FFF2-40B4-BE49-F238E27FC236}">
                  <a16:creationId xmlns:a16="http://schemas.microsoft.com/office/drawing/2014/main" id="{3EF75071-9A6F-2CAE-2E1D-CDA7E2F9FB38}"/>
                </a:ext>
              </a:extLst>
            </p:cNvPr>
            <p:cNvSpPr/>
            <p:nvPr/>
          </p:nvSpPr>
          <p:spPr bwMode="auto">
            <a:xfrm rot="5400000">
              <a:off x="5149502" y="1598740"/>
              <a:ext cx="2836893" cy="3529780"/>
            </a:xfrm>
            <a:prstGeom prst="upArrow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600" b="0" i="0" u="none" strike="noStrike" cap="none" normalizeH="0" baseline="0">
                <a:ln>
                  <a:noFill/>
                </a:ln>
                <a:blipFill>
                  <a:blip r:embed="rId4"/>
                  <a:tile tx="0" ty="0" sx="100000" sy="100000" flip="none" algn="tl"/>
                </a:blip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5" name="Arrow: Up 4">
              <a:extLst>
                <a:ext uri="{FF2B5EF4-FFF2-40B4-BE49-F238E27FC236}">
                  <a16:creationId xmlns:a16="http://schemas.microsoft.com/office/drawing/2014/main" id="{BF2CBB64-4C44-1546-8887-C498E94B6CCD}"/>
                </a:ext>
              </a:extLst>
            </p:cNvPr>
            <p:cNvSpPr/>
            <p:nvPr/>
          </p:nvSpPr>
          <p:spPr bwMode="auto">
            <a:xfrm rot="16200000" flipH="1">
              <a:off x="1285426" y="1264442"/>
              <a:ext cx="2836891" cy="4198375"/>
            </a:xfrm>
            <a:prstGeom prst="upArrow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blipFill>
                  <a:blip r:embed="rId4"/>
                  <a:tile tx="0" ty="0" sx="100000" sy="100000" flip="none" algn="tl"/>
                </a:blip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110FC23-1E2E-A674-87DC-5ADE0A2E837D}"/>
                </a:ext>
              </a:extLst>
            </p:cNvPr>
            <p:cNvSpPr txBox="1"/>
            <p:nvPr/>
          </p:nvSpPr>
          <p:spPr>
            <a:xfrm>
              <a:off x="2210837" y="3132798"/>
              <a:ext cx="2143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2"/>
                  </a:solidFill>
                </a:rPr>
                <a:t>Frame-level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D7382B1-45BD-2218-93FB-55BD4AF882E6}"/>
                </a:ext>
              </a:extLst>
            </p:cNvPr>
            <p:cNvSpPr txBox="1"/>
            <p:nvPr/>
          </p:nvSpPr>
          <p:spPr>
            <a:xfrm>
              <a:off x="5761230" y="3132798"/>
              <a:ext cx="21228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Meaningful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0F19AFB-D95A-8E1C-D50A-94E5FA44A641}"/>
                </a:ext>
              </a:extLst>
            </p:cNvPr>
            <p:cNvSpPr txBox="1"/>
            <p:nvPr/>
          </p:nvSpPr>
          <p:spPr>
            <a:xfrm>
              <a:off x="4243656" y="3132798"/>
              <a:ext cx="1665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Midlevel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B859276-05B7-D3AC-533E-CF78CF23C8DE}"/>
                </a:ext>
              </a:extLst>
            </p:cNvPr>
            <p:cNvSpPr txBox="1"/>
            <p:nvPr/>
          </p:nvSpPr>
          <p:spPr>
            <a:xfrm>
              <a:off x="1016286" y="3126121"/>
              <a:ext cx="10849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chemeClr val="bg2"/>
                  </a:solidFill>
                </a:rPr>
                <a:t>Other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1868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Up 4">
            <a:extLst>
              <a:ext uri="{FF2B5EF4-FFF2-40B4-BE49-F238E27FC236}">
                <a16:creationId xmlns:a16="http://schemas.microsoft.com/office/drawing/2014/main" id="{BF2CBB64-4C44-1546-8887-C498E94B6CCD}"/>
              </a:ext>
            </a:extLst>
          </p:cNvPr>
          <p:cNvSpPr/>
          <p:nvPr/>
        </p:nvSpPr>
        <p:spPr bwMode="auto">
          <a:xfrm rot="16200000" flipH="1">
            <a:off x="1484543" y="-1255253"/>
            <a:ext cx="1372448" cy="4068836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Arrow: Up 3">
            <a:extLst>
              <a:ext uri="{FF2B5EF4-FFF2-40B4-BE49-F238E27FC236}">
                <a16:creationId xmlns:a16="http://schemas.microsoft.com/office/drawing/2014/main" id="{3EF75071-9A6F-2CAE-2E1D-CDA7E2F9FB38}"/>
              </a:ext>
            </a:extLst>
          </p:cNvPr>
          <p:cNvSpPr/>
          <p:nvPr/>
        </p:nvSpPr>
        <p:spPr bwMode="auto">
          <a:xfrm rot="5400000">
            <a:off x="3755695" y="-931269"/>
            <a:ext cx="1372450" cy="3420870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0FC23-1E2E-A674-87DC-5ADE0A2E837D}"/>
              </a:ext>
            </a:extLst>
          </p:cNvPr>
          <p:cNvSpPr txBox="1"/>
          <p:nvPr/>
        </p:nvSpPr>
        <p:spPr>
          <a:xfrm>
            <a:off x="1437113" y="565443"/>
            <a:ext cx="214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Frame-level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382B1-45BD-2218-93FB-55BD4AF882E6}"/>
              </a:ext>
            </a:extLst>
          </p:cNvPr>
          <p:cNvSpPr txBox="1"/>
          <p:nvPr/>
        </p:nvSpPr>
        <p:spPr>
          <a:xfrm>
            <a:off x="4331018" y="565443"/>
            <a:ext cx="2122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25000"/>
                  </a:schemeClr>
                </a:solidFill>
              </a:rPr>
              <a:t>Meaningful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19AFB-D95A-8E1C-D50A-94E5FA44A641}"/>
              </a:ext>
            </a:extLst>
          </p:cNvPr>
          <p:cNvSpPr txBox="1"/>
          <p:nvPr/>
        </p:nvSpPr>
        <p:spPr>
          <a:xfrm>
            <a:off x="3106519" y="565443"/>
            <a:ext cx="1665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Midlevel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859276-05B7-D3AC-533E-CF78CF23C8DE}"/>
              </a:ext>
            </a:extLst>
          </p:cNvPr>
          <p:cNvSpPr txBox="1"/>
          <p:nvPr/>
        </p:nvSpPr>
        <p:spPr>
          <a:xfrm>
            <a:off x="500468" y="558766"/>
            <a:ext cx="1084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tx1">
                    <a:lumMod val="50000"/>
                  </a:schemeClr>
                </a:solidFill>
              </a:rPr>
              <a:t>Other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468" y="1743646"/>
            <a:ext cx="7136890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Examples:  H,  L*+H,  &lt;emphasis&gt;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Provenance:  designed, by linguistics or engineers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Hopes:  general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Reality:  language-dependent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   theory-internal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   genre-specific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	   not automatically computable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Use:  linguistic investigations</a:t>
            </a:r>
          </a:p>
        </p:txBody>
      </p:sp>
    </p:spTree>
    <p:extLst>
      <p:ext uri="{BB962C8B-B14F-4D97-AF65-F5344CB8AC3E}">
        <p14:creationId xmlns:p14="http://schemas.microsoft.com/office/powerpoint/2010/main" val="4177588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Up 4">
            <a:extLst>
              <a:ext uri="{FF2B5EF4-FFF2-40B4-BE49-F238E27FC236}">
                <a16:creationId xmlns:a16="http://schemas.microsoft.com/office/drawing/2014/main" id="{BF2CBB64-4C44-1546-8887-C498E94B6CCD}"/>
              </a:ext>
            </a:extLst>
          </p:cNvPr>
          <p:cNvSpPr/>
          <p:nvPr/>
        </p:nvSpPr>
        <p:spPr bwMode="auto">
          <a:xfrm rot="16200000" flipH="1">
            <a:off x="1484543" y="-1255253"/>
            <a:ext cx="1372448" cy="4068836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Arrow: Up 3">
            <a:extLst>
              <a:ext uri="{FF2B5EF4-FFF2-40B4-BE49-F238E27FC236}">
                <a16:creationId xmlns:a16="http://schemas.microsoft.com/office/drawing/2014/main" id="{3EF75071-9A6F-2CAE-2E1D-CDA7E2F9FB38}"/>
              </a:ext>
            </a:extLst>
          </p:cNvPr>
          <p:cNvSpPr/>
          <p:nvPr/>
        </p:nvSpPr>
        <p:spPr bwMode="auto">
          <a:xfrm rot="5400000">
            <a:off x="3755695" y="-931269"/>
            <a:ext cx="1372450" cy="3420870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0FC23-1E2E-A674-87DC-5ADE0A2E837D}"/>
              </a:ext>
            </a:extLst>
          </p:cNvPr>
          <p:cNvSpPr txBox="1"/>
          <p:nvPr/>
        </p:nvSpPr>
        <p:spPr>
          <a:xfrm>
            <a:off x="1437113" y="565443"/>
            <a:ext cx="214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Frame-level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382B1-45BD-2218-93FB-55BD4AF882E6}"/>
              </a:ext>
            </a:extLst>
          </p:cNvPr>
          <p:cNvSpPr txBox="1"/>
          <p:nvPr/>
        </p:nvSpPr>
        <p:spPr>
          <a:xfrm>
            <a:off x="4331018" y="565443"/>
            <a:ext cx="2122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Meaningful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19AFB-D95A-8E1C-D50A-94E5FA44A641}"/>
              </a:ext>
            </a:extLst>
          </p:cNvPr>
          <p:cNvSpPr txBox="1"/>
          <p:nvPr/>
        </p:nvSpPr>
        <p:spPr>
          <a:xfrm>
            <a:off x="3106519" y="565443"/>
            <a:ext cx="1665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25000"/>
                  </a:schemeClr>
                </a:solidFill>
              </a:rPr>
              <a:t>Midlevel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859276-05B7-D3AC-533E-CF78CF23C8DE}"/>
              </a:ext>
            </a:extLst>
          </p:cNvPr>
          <p:cNvSpPr txBox="1"/>
          <p:nvPr/>
        </p:nvSpPr>
        <p:spPr>
          <a:xfrm>
            <a:off x="500468" y="558766"/>
            <a:ext cx="1084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tx1">
                    <a:lumMod val="50000"/>
                  </a:schemeClr>
                </a:solidFill>
              </a:rPr>
              <a:t>Other</a:t>
            </a:r>
          </a:p>
          <a:p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468" y="1743646"/>
            <a:ext cx="8485015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Examples:  phrase with wide pitch, creaky voice over 200 </a:t>
            </a:r>
            <a:r>
              <a:rPr lang="en-US" sz="2400" dirty="0" err="1"/>
              <a:t>ms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Provenance:  designed, by linguistics or engineers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Hopes:  general, interpretable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Advantage: can be fixed-length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Drawback:  involves many choices; not robust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Uses:  linguistic </a:t>
            </a:r>
            <a:r>
              <a:rPr lang="en-US" sz="2400"/>
              <a:t>and psycholinguistic </a:t>
            </a:r>
            <a:r>
              <a:rPr lang="en-US" sz="2400" dirty="0"/>
              <a:t>investigations</a:t>
            </a:r>
          </a:p>
        </p:txBody>
      </p:sp>
    </p:spTree>
    <p:extLst>
      <p:ext uri="{BB962C8B-B14F-4D97-AF65-F5344CB8AC3E}">
        <p14:creationId xmlns:p14="http://schemas.microsoft.com/office/powerpoint/2010/main" val="2378096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Up 4">
            <a:extLst>
              <a:ext uri="{FF2B5EF4-FFF2-40B4-BE49-F238E27FC236}">
                <a16:creationId xmlns:a16="http://schemas.microsoft.com/office/drawing/2014/main" id="{BF2CBB64-4C44-1546-8887-C498E94B6CCD}"/>
              </a:ext>
            </a:extLst>
          </p:cNvPr>
          <p:cNvSpPr/>
          <p:nvPr/>
        </p:nvSpPr>
        <p:spPr bwMode="auto">
          <a:xfrm rot="16200000" flipH="1">
            <a:off x="1484543" y="-1255253"/>
            <a:ext cx="1372448" cy="4068836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Arrow: Up 3">
            <a:extLst>
              <a:ext uri="{FF2B5EF4-FFF2-40B4-BE49-F238E27FC236}">
                <a16:creationId xmlns:a16="http://schemas.microsoft.com/office/drawing/2014/main" id="{3EF75071-9A6F-2CAE-2E1D-CDA7E2F9FB38}"/>
              </a:ext>
            </a:extLst>
          </p:cNvPr>
          <p:cNvSpPr/>
          <p:nvPr/>
        </p:nvSpPr>
        <p:spPr bwMode="auto">
          <a:xfrm rot="5400000">
            <a:off x="3755695" y="-931269"/>
            <a:ext cx="1372450" cy="3420870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0FC23-1E2E-A674-87DC-5ADE0A2E837D}"/>
              </a:ext>
            </a:extLst>
          </p:cNvPr>
          <p:cNvSpPr txBox="1"/>
          <p:nvPr/>
        </p:nvSpPr>
        <p:spPr>
          <a:xfrm>
            <a:off x="1437113" y="565443"/>
            <a:ext cx="214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25000"/>
                  </a:schemeClr>
                </a:solidFill>
              </a:rPr>
              <a:t>Frame-level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382B1-45BD-2218-93FB-55BD4AF882E6}"/>
              </a:ext>
            </a:extLst>
          </p:cNvPr>
          <p:cNvSpPr txBox="1"/>
          <p:nvPr/>
        </p:nvSpPr>
        <p:spPr>
          <a:xfrm>
            <a:off x="4331018" y="565443"/>
            <a:ext cx="2122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Meaningful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19AFB-D95A-8E1C-D50A-94E5FA44A641}"/>
              </a:ext>
            </a:extLst>
          </p:cNvPr>
          <p:cNvSpPr txBox="1"/>
          <p:nvPr/>
        </p:nvSpPr>
        <p:spPr>
          <a:xfrm>
            <a:off x="3106519" y="565443"/>
            <a:ext cx="1665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Midlevel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859276-05B7-D3AC-533E-CF78CF23C8DE}"/>
              </a:ext>
            </a:extLst>
          </p:cNvPr>
          <p:cNvSpPr txBox="1"/>
          <p:nvPr/>
        </p:nvSpPr>
        <p:spPr>
          <a:xfrm>
            <a:off x="500468" y="558766"/>
            <a:ext cx="1084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tx1">
                    <a:lumMod val="50000"/>
                  </a:schemeClr>
                </a:solidFill>
              </a:rPr>
              <a:t>Other</a:t>
            </a:r>
          </a:p>
          <a:p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468" y="1743646"/>
            <a:ext cx="7604967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Examples:  F</a:t>
            </a:r>
            <a:r>
              <a:rPr lang="en-US" sz="3200" baseline="-25000" dirty="0"/>
              <a:t>0</a:t>
            </a:r>
            <a:r>
              <a:rPr lang="en-US" sz="2400" dirty="0"/>
              <a:t>,  CPPS, etc.  (every 10 milliseconds)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Provenance:  designed, by engineers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Advantages:  universal 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Drawback:  requires a RNN or other powerful model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able to capture temporal patterns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Uses:  phonetics research, speech synthesis, etc. </a:t>
            </a:r>
          </a:p>
        </p:txBody>
      </p:sp>
    </p:spTree>
    <p:extLst>
      <p:ext uri="{BB962C8B-B14F-4D97-AF65-F5344CB8AC3E}">
        <p14:creationId xmlns:p14="http://schemas.microsoft.com/office/powerpoint/2010/main" val="371518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Up 4">
            <a:extLst>
              <a:ext uri="{FF2B5EF4-FFF2-40B4-BE49-F238E27FC236}">
                <a16:creationId xmlns:a16="http://schemas.microsoft.com/office/drawing/2014/main" id="{BF2CBB64-4C44-1546-8887-C498E94B6CCD}"/>
              </a:ext>
            </a:extLst>
          </p:cNvPr>
          <p:cNvSpPr/>
          <p:nvPr/>
        </p:nvSpPr>
        <p:spPr bwMode="auto">
          <a:xfrm rot="16200000" flipH="1">
            <a:off x="1484543" y="-1255253"/>
            <a:ext cx="1372448" cy="4068836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Arrow: Up 3">
            <a:extLst>
              <a:ext uri="{FF2B5EF4-FFF2-40B4-BE49-F238E27FC236}">
                <a16:creationId xmlns:a16="http://schemas.microsoft.com/office/drawing/2014/main" id="{3EF75071-9A6F-2CAE-2E1D-CDA7E2F9FB38}"/>
              </a:ext>
            </a:extLst>
          </p:cNvPr>
          <p:cNvSpPr/>
          <p:nvPr/>
        </p:nvSpPr>
        <p:spPr bwMode="auto">
          <a:xfrm rot="5400000">
            <a:off x="3755695" y="-931269"/>
            <a:ext cx="1372450" cy="3420870"/>
          </a:xfrm>
          <a:prstGeom prst="upArrow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600" b="0" i="0" u="none" strike="noStrike" cap="none" normalizeH="0" baseline="0">
              <a:ln>
                <a:noFill/>
              </a:ln>
              <a:blipFill>
                <a:blip r:embed="rId4"/>
                <a:tile tx="0" ty="0" sx="100000" sy="100000" flip="none" algn="tl"/>
              </a:blip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0FC23-1E2E-A674-87DC-5ADE0A2E837D}"/>
              </a:ext>
            </a:extLst>
          </p:cNvPr>
          <p:cNvSpPr txBox="1"/>
          <p:nvPr/>
        </p:nvSpPr>
        <p:spPr>
          <a:xfrm>
            <a:off x="1437113" y="565443"/>
            <a:ext cx="214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Frame-level</a:t>
            </a:r>
            <a:r>
              <a:rPr lang="en-US" sz="2000" b="1" dirty="0">
                <a:solidFill>
                  <a:schemeClr val="tx2">
                    <a:lumMod val="25000"/>
                  </a:schemeClr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382B1-45BD-2218-93FB-55BD4AF882E6}"/>
              </a:ext>
            </a:extLst>
          </p:cNvPr>
          <p:cNvSpPr txBox="1"/>
          <p:nvPr/>
        </p:nvSpPr>
        <p:spPr>
          <a:xfrm>
            <a:off x="4331018" y="565443"/>
            <a:ext cx="2122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Meaningful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19AFB-D95A-8E1C-D50A-94E5FA44A641}"/>
              </a:ext>
            </a:extLst>
          </p:cNvPr>
          <p:cNvSpPr txBox="1"/>
          <p:nvPr/>
        </p:nvSpPr>
        <p:spPr>
          <a:xfrm>
            <a:off x="3106519" y="565443"/>
            <a:ext cx="1665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Midlevel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859276-05B7-D3AC-533E-CF78CF23C8DE}"/>
              </a:ext>
            </a:extLst>
          </p:cNvPr>
          <p:cNvSpPr txBox="1"/>
          <p:nvPr/>
        </p:nvSpPr>
        <p:spPr>
          <a:xfrm>
            <a:off x="500468" y="558766"/>
            <a:ext cx="1084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2">
                    <a:lumMod val="25000"/>
                  </a:schemeClr>
                </a:solidFill>
              </a:rPr>
              <a:t>Other</a:t>
            </a:r>
          </a:p>
          <a:p>
            <a:endParaRPr lang="en-US" sz="20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468" y="1743646"/>
            <a:ext cx="7197804" cy="36191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/>
              <a:t>Non-specific features: 2010s-era options </a:t>
            </a:r>
          </a:p>
          <a:p>
            <a:pPr>
              <a:lnSpc>
                <a:spcPct val="150000"/>
              </a:lnSpc>
            </a:pPr>
            <a:r>
              <a:rPr lang="en-US" sz="2600"/>
              <a:t>	signal</a:t>
            </a:r>
          </a:p>
          <a:p>
            <a:pPr>
              <a:lnSpc>
                <a:spcPct val="150000"/>
              </a:lnSpc>
            </a:pPr>
            <a:r>
              <a:rPr lang="en-US" sz="2600"/>
              <a:t>	mel-frequency cepstral coefficients</a:t>
            </a:r>
          </a:p>
          <a:p>
            <a:pPr>
              <a:lnSpc>
                <a:spcPct val="150000"/>
              </a:lnSpc>
            </a:pPr>
            <a:r>
              <a:rPr lang="en-US" sz="2600"/>
              <a:t>Drawback:  requires </a:t>
            </a:r>
            <a:r>
              <a:rPr lang="en-US" sz="2600" i="1"/>
              <a:t>very </a:t>
            </a:r>
            <a:r>
              <a:rPr lang="en-US" sz="2600"/>
              <a:t>powerful models  </a:t>
            </a:r>
          </a:p>
          <a:p>
            <a:pPr>
              <a:lnSpc>
                <a:spcPct val="150000"/>
              </a:lnSpc>
            </a:pPr>
            <a:r>
              <a:rPr lang="en-US" sz="2600"/>
              <a:t>Uses:  many classification and regression tasks</a:t>
            </a:r>
          </a:p>
          <a:p>
            <a:pPr>
              <a:lnSpc>
                <a:spcPct val="1500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64313524"/>
      </p:ext>
    </p:extLst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49196</TotalTime>
  <Words>1945</Words>
  <Application>Microsoft Office PowerPoint</Application>
  <PresentationFormat>On-screen Show (4:3)</PresentationFormat>
  <Paragraphs>456</Paragraphs>
  <Slides>33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Mountain Top</vt:lpstr>
      <vt:lpstr>PowerPoint Presentation</vt:lpstr>
      <vt:lpstr>Overview</vt:lpstr>
      <vt:lpstr>Overview</vt:lpstr>
      <vt:lpstr>Overview</vt:lpstr>
      <vt:lpstr>Feature Options for ML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Contents </vt:lpstr>
      <vt:lpstr>Contents </vt:lpstr>
      <vt:lpstr>PowerPoint Presentation</vt:lpstr>
      <vt:lpstr>PowerPoint Presentation</vt:lpstr>
      <vt:lpstr>PowerPoint Presentation</vt:lpstr>
      <vt:lpstr>1. Meaningful Prosodic Features</vt:lpstr>
      <vt:lpstr>2. Midlevel Feature Sets</vt:lpstr>
      <vt:lpstr>Feature Set Options</vt:lpstr>
      <vt:lpstr>3. Frame-Level Prosodic Features</vt:lpstr>
      <vt:lpstr>4. No Explicit Prosodic Features </vt:lpstr>
      <vt:lpstr>Filterbank Representations</vt:lpstr>
      <vt:lpstr>PowerPoint Presentation</vt:lpstr>
      <vt:lpstr>PowerPoint Presentation</vt:lpstr>
      <vt:lpstr>PowerPoint Presentation</vt:lpstr>
      <vt:lpstr>Seeking a Minimal Set</vt:lpstr>
      <vt:lpstr>PowerPoint Presentation</vt:lpstr>
      <vt:lpstr>PowerPoint Presentation</vt:lpstr>
      <vt:lpstr>PowerPoint Presentation</vt:lpstr>
    </vt:vector>
  </TitlesOfParts>
  <Company>Univ.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Systems Group</dc:title>
  <dc:creator>Sanpo Lab</dc:creator>
  <cp:lastModifiedBy>Ward, Nigel G.</cp:lastModifiedBy>
  <cp:revision>4237</cp:revision>
  <cp:lastPrinted>2022-07-30T02:22:53Z</cp:lastPrinted>
  <dcterms:created xsi:type="dcterms:W3CDTF">2002-10-17T07:23:49Z</dcterms:created>
  <dcterms:modified xsi:type="dcterms:W3CDTF">2022-08-10T15:24:33Z</dcterms:modified>
</cp:coreProperties>
</file>