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5"/>
  </p:notesMasterIdLst>
  <p:handoutMasterIdLst>
    <p:handoutMasterId r:id="rId26"/>
  </p:handoutMasterIdLst>
  <p:sldIdLst>
    <p:sldId id="1053" r:id="rId2"/>
    <p:sldId id="2110" r:id="rId3"/>
    <p:sldId id="2126" r:id="rId4"/>
    <p:sldId id="2064" r:id="rId5"/>
    <p:sldId id="2116" r:id="rId6"/>
    <p:sldId id="2088" r:id="rId7"/>
    <p:sldId id="2112" r:id="rId8"/>
    <p:sldId id="2089" r:id="rId9"/>
    <p:sldId id="2123" r:id="rId10"/>
    <p:sldId id="2182" r:id="rId11"/>
    <p:sldId id="2124" r:id="rId12"/>
    <p:sldId id="2113" r:id="rId13"/>
    <p:sldId id="2180" r:id="rId14"/>
    <p:sldId id="2181" r:id="rId15"/>
    <p:sldId id="2125" r:id="rId16"/>
    <p:sldId id="2120" r:id="rId17"/>
    <p:sldId id="2121" r:id="rId18"/>
    <p:sldId id="2122" r:id="rId19"/>
    <p:sldId id="781" r:id="rId20"/>
    <p:sldId id="2090" r:id="rId21"/>
    <p:sldId id="2040" r:id="rId22"/>
    <p:sldId id="2117" r:id="rId23"/>
    <p:sldId id="2119" r:id="rId24"/>
  </p:sldIdLst>
  <p:sldSz cx="9144000" cy="6858000" type="screen4x3"/>
  <p:notesSz cx="6858000" cy="9239250"/>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256" userDrawn="1">
          <p15:clr>
            <a:srgbClr val="A4A3A4"/>
          </p15:clr>
        </p15:guide>
        <p15:guide id="2" pos="2880">
          <p15:clr>
            <a:srgbClr val="A4A3A4"/>
          </p15:clr>
        </p15:guide>
      </p15:sldGuideLst>
    </p:ext>
    <p:ext uri="{2D200454-40CA-4A62-9FC3-DE9A4176ACB9}">
      <p15:notesGuideLst xmlns:p15="http://schemas.microsoft.com/office/powerpoint/2012/main">
        <p15:guide id="1" orient="horz" pos="291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979AB8"/>
    <a:srgbClr val="1F89ED"/>
    <a:srgbClr val="000000"/>
    <a:srgbClr val="FFFFFF"/>
    <a:srgbClr val="05419E"/>
    <a:srgbClr val="FFCCFF"/>
    <a:srgbClr val="0072BD"/>
    <a:srgbClr val="D95319"/>
    <a:srgbClr val="0135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DA18A9-3933-12F7-8845-7070E4BFB1A2}" v="557" dt="2021-07-31T01:22:24.994"/>
    <p1510:client id="{80A79F64-E53E-C984-A62E-F3BCBF0BC64F}" v="3" dt="2021-07-01T05:53:08.2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93" autoAdjust="0"/>
    <p:restoredTop sz="74205" autoAdjust="0"/>
  </p:normalViewPr>
  <p:slideViewPr>
    <p:cSldViewPr snapToGrid="0">
      <p:cViewPr varScale="1">
        <p:scale>
          <a:sx n="81" d="100"/>
          <a:sy n="81" d="100"/>
        </p:scale>
        <p:origin x="1092" y="78"/>
      </p:cViewPr>
      <p:guideLst>
        <p:guide orient="horz" pos="2256"/>
        <p:guide pos="2880"/>
      </p:guideLst>
    </p:cSldViewPr>
  </p:slideViewPr>
  <p:outlineViewPr>
    <p:cViewPr>
      <p:scale>
        <a:sx n="33" d="100"/>
        <a:sy n="33" d="100"/>
      </p:scale>
      <p:origin x="0" y="0"/>
    </p:cViewPr>
  </p:outlineViewPr>
  <p:notesTextViewPr>
    <p:cViewPr>
      <p:scale>
        <a:sx n="149" d="100"/>
        <a:sy n="149" d="100"/>
      </p:scale>
      <p:origin x="0" y="0"/>
    </p:cViewPr>
  </p:notesTextViewPr>
  <p:sorterViewPr>
    <p:cViewPr>
      <p:scale>
        <a:sx n="150" d="100"/>
        <a:sy n="150" d="100"/>
      </p:scale>
      <p:origin x="0" y="-5724"/>
    </p:cViewPr>
  </p:sorterViewPr>
  <p:notesViewPr>
    <p:cSldViewPr snapToGrid="0">
      <p:cViewPr varScale="1">
        <p:scale>
          <a:sx n="68" d="100"/>
          <a:sy n="68" d="100"/>
        </p:scale>
        <p:origin x="2838" y="78"/>
      </p:cViewPr>
      <p:guideLst>
        <p:guide orient="horz" pos="2910"/>
        <p:guide pos="2160"/>
      </p:guideLst>
    </p:cSldViewPr>
  </p:notesViewPr>
  <p:gridSpacing cx="91439" cy="91439"/>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57c27715e318a7909f0025107ab389f0cf88a314dc7e3e7667f9f9fcb29e20c3::" providerId="AD" clId="Web-{80A79F64-E53E-C984-A62E-F3BCBF0BC64F}"/>
    <pc:docChg chg="modSld">
      <pc:chgData name="Guest User" userId="S::urn:spo:anon#57c27715e318a7909f0025107ab389f0cf88a314dc7e3e7667f9f9fcb29e20c3::" providerId="AD" clId="Web-{80A79F64-E53E-C984-A62E-F3BCBF0BC64F}" dt="2021-07-01T05:53:07.647" v="1" actId="20577"/>
      <pc:docMkLst>
        <pc:docMk/>
      </pc:docMkLst>
      <pc:sldChg chg="modSp">
        <pc:chgData name="Guest User" userId="S::urn:spo:anon#57c27715e318a7909f0025107ab389f0cf88a314dc7e3e7667f9f9fcb29e20c3::" providerId="AD" clId="Web-{80A79F64-E53E-C984-A62E-F3BCBF0BC64F}" dt="2021-07-01T05:53:07.647" v="1" actId="20577"/>
        <pc:sldMkLst>
          <pc:docMk/>
          <pc:sldMk cId="3820633200" sldId="2065"/>
        </pc:sldMkLst>
        <pc:spChg chg="mod">
          <ac:chgData name="Guest User" userId="S::urn:spo:anon#57c27715e318a7909f0025107ab389f0cf88a314dc7e3e7667f9f9fcb29e20c3::" providerId="AD" clId="Web-{80A79F64-E53E-C984-A62E-F3BCBF0BC64F}" dt="2021-07-01T05:53:07.647" v="1" actId="20577"/>
          <ac:spMkLst>
            <pc:docMk/>
            <pc:sldMk cId="3820633200" sldId="2065"/>
            <ac:spMk id="3" creationId="{8418951A-E0CC-4977-BA6F-37D72023A02D}"/>
          </ac:spMkLst>
        </pc:spChg>
      </pc:sldChg>
    </pc:docChg>
  </pc:docChgLst>
  <pc:docChgLst>
    <pc:chgData name="Guest User" userId="S::urn:spo:anon#c8bf4f9517a9ce078776a01c07673affc99a956fd186a5f6743d1e1b5b4ff52b::" providerId="AD" clId="Web-{06DA18A9-3933-12F7-8845-7070E4BFB1A2}"/>
    <pc:docChg chg="modSld sldOrd">
      <pc:chgData name="Guest User" userId="S::urn:spo:anon#c8bf4f9517a9ce078776a01c07673affc99a956fd186a5f6743d1e1b5b4ff52b::" providerId="AD" clId="Web-{06DA18A9-3933-12F7-8845-7070E4BFB1A2}" dt="2021-07-31T01:22:24.994" v="485" actId="20577"/>
      <pc:docMkLst>
        <pc:docMk/>
      </pc:docMkLst>
      <pc:sldChg chg="delSp modSp">
        <pc:chgData name="Guest User" userId="S::urn:spo:anon#c8bf4f9517a9ce078776a01c07673affc99a956fd186a5f6743d1e1b5b4ff52b::" providerId="AD" clId="Web-{06DA18A9-3933-12F7-8845-7070E4BFB1A2}" dt="2021-07-31T01:22:24.994" v="485" actId="20577"/>
        <pc:sldMkLst>
          <pc:docMk/>
          <pc:sldMk cId="3734265916" sldId="780"/>
        </pc:sldMkLst>
        <pc:spChg chg="mod">
          <ac:chgData name="Guest User" userId="S::urn:spo:anon#c8bf4f9517a9ce078776a01c07673affc99a956fd186a5f6743d1e1b5b4ff52b::" providerId="AD" clId="Web-{06DA18A9-3933-12F7-8845-7070E4BFB1A2}" dt="2021-07-31T01:22:24.994" v="485" actId="20577"/>
          <ac:spMkLst>
            <pc:docMk/>
            <pc:sldMk cId="3734265916" sldId="780"/>
            <ac:spMk id="3" creationId="{4F4DDFE2-F440-4E41-B36A-F5EA54FBFD69}"/>
          </ac:spMkLst>
        </pc:spChg>
        <pc:spChg chg="del">
          <ac:chgData name="Guest User" userId="S::urn:spo:anon#c8bf4f9517a9ce078776a01c07673affc99a956fd186a5f6743d1e1b5b4ff52b::" providerId="AD" clId="Web-{06DA18A9-3933-12F7-8845-7070E4BFB1A2}" dt="2021-07-31T01:16:24.809" v="414"/>
          <ac:spMkLst>
            <pc:docMk/>
            <pc:sldMk cId="3734265916" sldId="780"/>
            <ac:spMk id="5" creationId="{00E395C0-8A2F-447F-ACF0-C74BD4A6C369}"/>
          </ac:spMkLst>
        </pc:spChg>
      </pc:sldChg>
      <pc:sldChg chg="modSp">
        <pc:chgData name="Guest User" userId="S::urn:spo:anon#c8bf4f9517a9ce078776a01c07673affc99a956fd186a5f6743d1e1b5b4ff52b::" providerId="AD" clId="Web-{06DA18A9-3933-12F7-8845-7070E4BFB1A2}" dt="2021-07-31T00:45:34.917" v="45" actId="20577"/>
        <pc:sldMkLst>
          <pc:docMk/>
          <pc:sldMk cId="1075777548" sldId="918"/>
        </pc:sldMkLst>
        <pc:spChg chg="mod">
          <ac:chgData name="Guest User" userId="S::urn:spo:anon#c8bf4f9517a9ce078776a01c07673affc99a956fd186a5f6743d1e1b5b4ff52b::" providerId="AD" clId="Web-{06DA18A9-3933-12F7-8845-7070E4BFB1A2}" dt="2021-07-31T00:45:34.917" v="45" actId="20577"/>
          <ac:spMkLst>
            <pc:docMk/>
            <pc:sldMk cId="1075777548" sldId="918"/>
            <ac:spMk id="3" creationId="{00000000-0000-0000-0000-000000000000}"/>
          </ac:spMkLst>
        </pc:spChg>
      </pc:sldChg>
      <pc:sldChg chg="modSp ord">
        <pc:chgData name="Guest User" userId="S::urn:spo:anon#c8bf4f9517a9ce078776a01c07673affc99a956fd186a5f6743d1e1b5b4ff52b::" providerId="AD" clId="Web-{06DA18A9-3933-12F7-8845-7070E4BFB1A2}" dt="2021-07-31T00:48:04.666" v="65"/>
        <pc:sldMkLst>
          <pc:docMk/>
          <pc:sldMk cId="3304984156" sldId="2040"/>
        </pc:sldMkLst>
        <pc:graphicFrameChg chg="mod modGraphic">
          <ac:chgData name="Guest User" userId="S::urn:spo:anon#c8bf4f9517a9ce078776a01c07673affc99a956fd186a5f6743d1e1b5b4ff52b::" providerId="AD" clId="Web-{06DA18A9-3933-12F7-8845-7070E4BFB1A2}" dt="2021-07-31T00:48:04.666" v="65"/>
          <ac:graphicFrameMkLst>
            <pc:docMk/>
            <pc:sldMk cId="3304984156" sldId="2040"/>
            <ac:graphicFrameMk id="2" creationId="{6341038C-E2B9-CC44-A659-F80DBA66B536}"/>
          </ac:graphicFrameMkLst>
        </pc:graphicFrameChg>
      </pc:sldChg>
      <pc:sldChg chg="modSp">
        <pc:chgData name="Guest User" userId="S::urn:spo:anon#c8bf4f9517a9ce078776a01c07673affc99a956fd186a5f6743d1e1b5b4ff52b::" providerId="AD" clId="Web-{06DA18A9-3933-12F7-8845-7070E4BFB1A2}" dt="2021-07-31T00:47:29.291" v="56" actId="20577"/>
        <pc:sldMkLst>
          <pc:docMk/>
          <pc:sldMk cId="1548840124" sldId="2064"/>
        </pc:sldMkLst>
        <pc:spChg chg="mod">
          <ac:chgData name="Guest User" userId="S::urn:spo:anon#c8bf4f9517a9ce078776a01c07673affc99a956fd186a5f6743d1e1b5b4ff52b::" providerId="AD" clId="Web-{06DA18A9-3933-12F7-8845-7070E4BFB1A2}" dt="2021-07-31T00:47:29.291" v="56" actId="20577"/>
          <ac:spMkLst>
            <pc:docMk/>
            <pc:sldMk cId="1548840124" sldId="2064"/>
            <ac:spMk id="7" creationId="{AA2723A6-D404-4EA1-97D1-D472FBA58D3C}"/>
          </ac:spMkLst>
        </pc:spChg>
      </pc:sldChg>
      <pc:sldChg chg="modSp ord">
        <pc:chgData name="Guest User" userId="S::urn:spo:anon#c8bf4f9517a9ce078776a01c07673affc99a956fd186a5f6743d1e1b5b4ff52b::" providerId="AD" clId="Web-{06DA18A9-3933-12F7-8845-7070E4BFB1A2}" dt="2021-07-31T01:20:13.729" v="462" actId="20577"/>
        <pc:sldMkLst>
          <pc:docMk/>
          <pc:sldMk cId="690570798" sldId="2066"/>
        </pc:sldMkLst>
        <pc:spChg chg="mod">
          <ac:chgData name="Guest User" userId="S::urn:spo:anon#c8bf4f9517a9ce078776a01c07673affc99a956fd186a5f6743d1e1b5b4ff52b::" providerId="AD" clId="Web-{06DA18A9-3933-12F7-8845-7070E4BFB1A2}" dt="2021-07-31T00:43:32.698" v="14" actId="20577"/>
          <ac:spMkLst>
            <pc:docMk/>
            <pc:sldMk cId="690570798" sldId="2066"/>
            <ac:spMk id="3" creationId="{00000000-0000-0000-0000-000000000000}"/>
          </ac:spMkLst>
        </pc:spChg>
        <pc:spChg chg="mod">
          <ac:chgData name="Guest User" userId="S::urn:spo:anon#c8bf4f9517a9ce078776a01c07673affc99a956fd186a5f6743d1e1b5b4ff52b::" providerId="AD" clId="Web-{06DA18A9-3933-12F7-8845-7070E4BFB1A2}" dt="2021-07-31T01:19:07.949" v="426" actId="20577"/>
          <ac:spMkLst>
            <pc:docMk/>
            <pc:sldMk cId="690570798" sldId="2066"/>
            <ac:spMk id="5" creationId="{E85EE3F9-718C-4F91-956D-03666BC1F512}"/>
          </ac:spMkLst>
        </pc:spChg>
        <pc:spChg chg="mod">
          <ac:chgData name="Guest User" userId="S::urn:spo:anon#c8bf4f9517a9ce078776a01c07673affc99a956fd186a5f6743d1e1b5b4ff52b::" providerId="AD" clId="Web-{06DA18A9-3933-12F7-8845-7070E4BFB1A2}" dt="2021-07-31T01:20:13.729" v="462" actId="20577"/>
          <ac:spMkLst>
            <pc:docMk/>
            <pc:sldMk cId="690570798" sldId="2066"/>
            <ac:spMk id="7" creationId="{FA75D738-E7BE-4F2A-9DDF-AA07E3CC54E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61963"/>
          </a:xfrm>
          <a:prstGeom prst="rect">
            <a:avLst/>
          </a:prstGeom>
          <a:noFill/>
          <a:ln w="9525">
            <a:noFill/>
            <a:miter lim="800000"/>
            <a:headEnd/>
            <a:tailEnd/>
          </a:ln>
          <a:effectLst/>
        </p:spPr>
        <p:txBody>
          <a:bodyPr vert="horz" wrap="square" lIns="90242" tIns="45123" rIns="90242" bIns="45123" numCol="1" anchor="t" anchorCtr="0" compatLnSpc="1">
            <a:prstTxWarp prst="textNoShape">
              <a:avLst/>
            </a:prstTxWarp>
          </a:bodyPr>
          <a:lstStyle>
            <a:lvl1pPr>
              <a:defRPr sz="1200"/>
            </a:lvl1pPr>
          </a:lstStyle>
          <a:p>
            <a:endParaRPr lang="en-US" altLang="ja-JP"/>
          </a:p>
        </p:txBody>
      </p:sp>
      <p:sp>
        <p:nvSpPr>
          <p:cNvPr id="21507" name="Rectangle 3"/>
          <p:cNvSpPr>
            <a:spLocks noGrp="1" noChangeArrowheads="1"/>
          </p:cNvSpPr>
          <p:nvPr>
            <p:ph type="dt" sz="quarter" idx="1"/>
          </p:nvPr>
        </p:nvSpPr>
        <p:spPr bwMode="auto">
          <a:xfrm>
            <a:off x="3886203" y="0"/>
            <a:ext cx="2971800" cy="461963"/>
          </a:xfrm>
          <a:prstGeom prst="rect">
            <a:avLst/>
          </a:prstGeom>
          <a:noFill/>
          <a:ln w="9525">
            <a:noFill/>
            <a:miter lim="800000"/>
            <a:headEnd/>
            <a:tailEnd/>
          </a:ln>
          <a:effectLst/>
        </p:spPr>
        <p:txBody>
          <a:bodyPr vert="horz" wrap="square" lIns="90242" tIns="45123" rIns="90242" bIns="45123" numCol="1" anchor="t" anchorCtr="0" compatLnSpc="1">
            <a:prstTxWarp prst="textNoShape">
              <a:avLst/>
            </a:prstTxWarp>
          </a:bodyPr>
          <a:lstStyle>
            <a:lvl1pPr algn="r">
              <a:defRPr sz="1200"/>
            </a:lvl1pPr>
          </a:lstStyle>
          <a:p>
            <a:endParaRPr lang="en-US" altLang="ja-JP"/>
          </a:p>
        </p:txBody>
      </p:sp>
      <p:sp>
        <p:nvSpPr>
          <p:cNvPr id="21508" name="Rectangle 4"/>
          <p:cNvSpPr>
            <a:spLocks noGrp="1" noChangeArrowheads="1"/>
          </p:cNvSpPr>
          <p:nvPr>
            <p:ph type="ftr" sz="quarter" idx="2"/>
          </p:nvPr>
        </p:nvSpPr>
        <p:spPr bwMode="auto">
          <a:xfrm>
            <a:off x="0" y="8777287"/>
            <a:ext cx="2971800" cy="461963"/>
          </a:xfrm>
          <a:prstGeom prst="rect">
            <a:avLst/>
          </a:prstGeom>
          <a:noFill/>
          <a:ln w="9525">
            <a:noFill/>
            <a:miter lim="800000"/>
            <a:headEnd/>
            <a:tailEnd/>
          </a:ln>
          <a:effectLst/>
        </p:spPr>
        <p:txBody>
          <a:bodyPr vert="horz" wrap="square" lIns="90242" tIns="45123" rIns="90242" bIns="45123" numCol="1" anchor="b" anchorCtr="0" compatLnSpc="1">
            <a:prstTxWarp prst="textNoShape">
              <a:avLst/>
            </a:prstTxWarp>
          </a:bodyPr>
          <a:lstStyle>
            <a:lvl1pPr>
              <a:defRPr sz="1200"/>
            </a:lvl1pPr>
          </a:lstStyle>
          <a:p>
            <a:endParaRPr lang="en-US" altLang="ja-JP"/>
          </a:p>
        </p:txBody>
      </p:sp>
      <p:sp>
        <p:nvSpPr>
          <p:cNvPr id="21509" name="Rectangle 5"/>
          <p:cNvSpPr>
            <a:spLocks noGrp="1" noChangeArrowheads="1"/>
          </p:cNvSpPr>
          <p:nvPr>
            <p:ph type="sldNum" sz="quarter" idx="3"/>
          </p:nvPr>
        </p:nvSpPr>
        <p:spPr bwMode="auto">
          <a:xfrm>
            <a:off x="3886203" y="8777287"/>
            <a:ext cx="2971800" cy="461963"/>
          </a:xfrm>
          <a:prstGeom prst="rect">
            <a:avLst/>
          </a:prstGeom>
          <a:noFill/>
          <a:ln w="9525">
            <a:noFill/>
            <a:miter lim="800000"/>
            <a:headEnd/>
            <a:tailEnd/>
          </a:ln>
          <a:effectLst/>
        </p:spPr>
        <p:txBody>
          <a:bodyPr vert="horz" wrap="square" lIns="90242" tIns="45123" rIns="90242" bIns="45123" numCol="1" anchor="b" anchorCtr="0" compatLnSpc="1">
            <a:prstTxWarp prst="textNoShape">
              <a:avLst/>
            </a:prstTxWarp>
          </a:bodyPr>
          <a:lstStyle>
            <a:lvl1pPr algn="r">
              <a:defRPr sz="1200"/>
            </a:lvl1pPr>
          </a:lstStyle>
          <a:p>
            <a:fld id="{2B933D1E-80BE-444B-94DB-FA0AC1C459DB}" type="slidenum">
              <a:rPr lang="en-US" altLang="ja-JP"/>
              <a:pPr/>
              <a:t>‹#›</a:t>
            </a:fld>
            <a:endParaRPr lang="en-US" altLang="ja-JP"/>
          </a:p>
        </p:txBody>
      </p:sp>
    </p:spTree>
    <p:extLst>
      <p:ext uri="{BB962C8B-B14F-4D97-AF65-F5344CB8AC3E}">
        <p14:creationId xmlns:p14="http://schemas.microsoft.com/office/powerpoint/2010/main" val="1062496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0242" tIns="45123" rIns="90242" bIns="45123" rtlCol="0"/>
          <a:lstStyle>
            <a:lvl1pPr algn="l">
              <a:defRPr sz="1200"/>
            </a:lvl1pPr>
          </a:lstStyle>
          <a:p>
            <a:endParaRPr lang="en-US"/>
          </a:p>
        </p:txBody>
      </p:sp>
      <p:sp>
        <p:nvSpPr>
          <p:cNvPr id="3" name="Date Placeholder 2"/>
          <p:cNvSpPr>
            <a:spLocks noGrp="1"/>
          </p:cNvSpPr>
          <p:nvPr>
            <p:ph type="dt" idx="1"/>
          </p:nvPr>
        </p:nvSpPr>
        <p:spPr>
          <a:xfrm>
            <a:off x="3884616" y="0"/>
            <a:ext cx="2971800" cy="461963"/>
          </a:xfrm>
          <a:prstGeom prst="rect">
            <a:avLst/>
          </a:prstGeom>
        </p:spPr>
        <p:txBody>
          <a:bodyPr vert="horz" lIns="90242" tIns="45123" rIns="90242" bIns="45123" rtlCol="0"/>
          <a:lstStyle>
            <a:lvl1pPr algn="r">
              <a:defRPr sz="1200"/>
            </a:lvl1pPr>
          </a:lstStyle>
          <a:p>
            <a:fld id="{FB4605E5-09BA-467E-8D5F-790F7A9DC9D7}" type="datetimeFigureOut">
              <a:rPr lang="en-US" smtClean="0"/>
              <a:pPr/>
              <a:t>8/11/2022</a:t>
            </a:fld>
            <a:endParaRPr lang="en-US"/>
          </a:p>
        </p:txBody>
      </p:sp>
      <p:sp>
        <p:nvSpPr>
          <p:cNvPr id="4" name="Slide Image Placeholder 3"/>
          <p:cNvSpPr>
            <a:spLocks noGrp="1" noRot="1" noChangeAspect="1"/>
          </p:cNvSpPr>
          <p:nvPr>
            <p:ph type="sldImg" idx="2"/>
          </p:nvPr>
        </p:nvSpPr>
        <p:spPr>
          <a:xfrm>
            <a:off x="1120775" y="693738"/>
            <a:ext cx="4616450" cy="3463925"/>
          </a:xfrm>
          <a:prstGeom prst="rect">
            <a:avLst/>
          </a:prstGeom>
          <a:noFill/>
          <a:ln w="12700">
            <a:solidFill>
              <a:prstClr val="black"/>
            </a:solidFill>
          </a:ln>
        </p:spPr>
        <p:txBody>
          <a:bodyPr vert="horz" lIns="90242" tIns="45123" rIns="90242" bIns="45123" rtlCol="0" anchor="ctr"/>
          <a:lstStyle/>
          <a:p>
            <a:endParaRPr lang="en-US"/>
          </a:p>
        </p:txBody>
      </p:sp>
      <p:sp>
        <p:nvSpPr>
          <p:cNvPr id="5" name="Notes Placeholder 4"/>
          <p:cNvSpPr>
            <a:spLocks noGrp="1"/>
          </p:cNvSpPr>
          <p:nvPr>
            <p:ph type="body" sz="quarter" idx="3"/>
          </p:nvPr>
        </p:nvSpPr>
        <p:spPr>
          <a:xfrm>
            <a:off x="685801" y="4388645"/>
            <a:ext cx="5486400" cy="4157663"/>
          </a:xfrm>
          <a:prstGeom prst="rect">
            <a:avLst/>
          </a:prstGeom>
        </p:spPr>
        <p:txBody>
          <a:bodyPr vert="horz" lIns="90242" tIns="45123" rIns="90242" bIns="4512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5683"/>
            <a:ext cx="2971800" cy="461963"/>
          </a:xfrm>
          <a:prstGeom prst="rect">
            <a:avLst/>
          </a:prstGeom>
        </p:spPr>
        <p:txBody>
          <a:bodyPr vert="horz" lIns="90242" tIns="45123" rIns="90242" bIns="45123" rtlCol="0" anchor="b"/>
          <a:lstStyle>
            <a:lvl1pPr algn="l">
              <a:defRPr sz="1200"/>
            </a:lvl1pPr>
          </a:lstStyle>
          <a:p>
            <a:endParaRPr lang="en-US"/>
          </a:p>
        </p:txBody>
      </p:sp>
      <p:sp>
        <p:nvSpPr>
          <p:cNvPr id="7" name="Slide Number Placeholder 6"/>
          <p:cNvSpPr>
            <a:spLocks noGrp="1"/>
          </p:cNvSpPr>
          <p:nvPr>
            <p:ph type="sldNum" sz="quarter" idx="5"/>
          </p:nvPr>
        </p:nvSpPr>
        <p:spPr>
          <a:xfrm>
            <a:off x="3884616" y="8775683"/>
            <a:ext cx="2971800" cy="461963"/>
          </a:xfrm>
          <a:prstGeom prst="rect">
            <a:avLst/>
          </a:prstGeom>
        </p:spPr>
        <p:txBody>
          <a:bodyPr vert="horz" lIns="90242" tIns="45123" rIns="90242" bIns="45123" rtlCol="0" anchor="b"/>
          <a:lstStyle>
            <a:lvl1pPr algn="r">
              <a:defRPr sz="1200"/>
            </a:lvl1pPr>
          </a:lstStyle>
          <a:p>
            <a:fld id="{29BDAC53-7A3B-4047-838F-AC2D1EB75545}" type="slidenum">
              <a:rPr lang="en-US" smtClean="0"/>
              <a:pPr/>
              <a:t>‹#›</a:t>
            </a:fld>
            <a:endParaRPr lang="en-US"/>
          </a:p>
        </p:txBody>
      </p:sp>
    </p:spTree>
    <p:extLst>
      <p:ext uri="{BB962C8B-B14F-4D97-AF65-F5344CB8AC3E}">
        <p14:creationId xmlns:p14="http://schemas.microsoft.com/office/powerpoint/2010/main" val="1311460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Welcome to Lecture 20</a:t>
            </a:r>
            <a:r>
              <a:rPr lang="en-US" baseline="0" dirty="0"/>
              <a:t> </a:t>
            </a:r>
            <a:r>
              <a:rPr lang="en-US" dirty="0"/>
              <a:t>of our Series on Prosody,</a:t>
            </a:r>
            <a:r>
              <a:rPr lang="en-US" baseline="0" dirty="0"/>
              <a:t> on </a:t>
            </a:r>
            <a:r>
              <a:rPr lang="en-US" baseline="0" dirty="0" err="1"/>
              <a:t>paralinguistics</a:t>
            </a:r>
            <a:r>
              <a:rPr lang="en-US" baseline="0"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baseline="0"/>
              <a:t>This kicks off a mini-series of videos on more </a:t>
            </a:r>
            <a:r>
              <a:rPr lang="en-US" baseline="0" dirty="0"/>
              <a:t>*functions* of prosody:</a:t>
            </a:r>
          </a:p>
          <a:p>
            <a:r>
              <a:rPr lang="en-US" baseline="0" dirty="0"/>
              <a:t>Things that prosody can do for us as we communicate</a:t>
            </a:r>
            <a:r>
              <a:rPr lang="en-US" baseline="0"/>
              <a:t>. </a:t>
            </a:r>
          </a:p>
          <a:p>
            <a:endParaRPr lang="en-US" dirty="0"/>
          </a:p>
          <a:p>
            <a:r>
              <a:rPr lang="en-US" dirty="0"/>
              <a:t>So, “</a:t>
            </a:r>
            <a:r>
              <a:rPr lang="en-US" dirty="0" err="1"/>
              <a:t>Paralinguistics</a:t>
            </a:r>
            <a:r>
              <a:rPr lang="en-US" dirty="0"/>
              <a:t>” [next]</a:t>
            </a:r>
          </a:p>
        </p:txBody>
      </p:sp>
      <p:sp>
        <p:nvSpPr>
          <p:cNvPr id="4" name="Slide Number Placeholder 3"/>
          <p:cNvSpPr>
            <a:spLocks noGrp="1"/>
          </p:cNvSpPr>
          <p:nvPr>
            <p:ph type="sldNum" sz="quarter" idx="5"/>
          </p:nvPr>
        </p:nvSpPr>
        <p:spPr/>
        <p:txBody>
          <a:bodyPr/>
          <a:lstStyle/>
          <a:p>
            <a:fld id="{29BDAC53-7A3B-4047-838F-AC2D1EB75545}" type="slidenum">
              <a:rPr lang="en-US" smtClean="0"/>
              <a:pPr/>
              <a:t>1</a:t>
            </a:fld>
            <a:endParaRPr lang="en-US"/>
          </a:p>
        </p:txBody>
      </p:sp>
    </p:spTree>
    <p:extLst>
      <p:ext uri="{BB962C8B-B14F-4D97-AF65-F5344CB8AC3E}">
        <p14:creationId xmlns:p14="http://schemas.microsoft.com/office/powerpoint/2010/main" val="28132956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It’s worth noting that, while some of these are very mechanical or </a:t>
            </a:r>
            <a:r>
              <a:rPr lang="en-US" baseline="0"/>
              <a:t>visceral, others are significantly socially mediated. For example, gender … anger … intending to continue speaking.  </a:t>
            </a:r>
          </a:p>
          <a:p>
            <a:endParaRPr lang="en-US" baseline="0"/>
          </a:p>
          <a:p>
            <a:pPr marL="0" indent="0">
              <a:buFontTx/>
              <a:buNone/>
            </a:pPr>
            <a:r>
              <a:rPr lang="en-US" baseline="0"/>
              <a:t>So, let’s talk about the problem of model paralinguistic prosody.  On the task of going from a speech signal to any of these properties, there are models that do about as well as people, and sometimes better.  At least on carefully chosen data.  </a:t>
            </a:r>
          </a:p>
          <a:p>
            <a:pPr marL="0" indent="0">
              <a:buFontTx/>
              <a:buNone/>
            </a:pPr>
            <a:r>
              <a:rPr lang="en-US" baseline="0"/>
              <a:t>The methods used [next] </a:t>
            </a:r>
          </a:p>
          <a:p>
            <a:pPr marL="0" indent="0">
              <a:buFontTx/>
              <a:buNone/>
            </a:pPr>
            <a:endParaRPr lang="en-US"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a:t>[[ no need to comment on applications-relevance:  speaker identification, diagnosis and screening, language modeling, dialog systems]]]</a:t>
            </a:r>
          </a:p>
          <a:p>
            <a:pPr marL="171450" indent="-171450">
              <a:buFontTx/>
              <a:buChar char="-"/>
            </a:pPr>
            <a:endParaRPr lang="en-US" baseline="0"/>
          </a:p>
        </p:txBody>
      </p:sp>
      <p:sp>
        <p:nvSpPr>
          <p:cNvPr id="4" name="Slide Number Placeholder 3"/>
          <p:cNvSpPr>
            <a:spLocks noGrp="1"/>
          </p:cNvSpPr>
          <p:nvPr>
            <p:ph type="sldNum" sz="quarter" idx="10"/>
          </p:nvPr>
        </p:nvSpPr>
        <p:spPr/>
        <p:txBody>
          <a:bodyPr/>
          <a:lstStyle/>
          <a:p>
            <a:fld id="{29BDAC53-7A3B-4047-838F-AC2D1EB75545}" type="slidenum">
              <a:rPr lang="en-US" smtClean="0"/>
              <a:pPr/>
              <a:t>10</a:t>
            </a:fld>
            <a:endParaRPr lang="en-US"/>
          </a:p>
        </p:txBody>
      </p:sp>
    </p:spTree>
    <p:extLst>
      <p:ext uri="{BB962C8B-B14F-4D97-AF65-F5344CB8AC3E}">
        <p14:creationId xmlns:p14="http://schemas.microsoft.com/office/powerpoint/2010/main" val="28713915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p:txBody>
          <a:bodyPr/>
          <a:lstStyle/>
          <a:p>
            <a:r>
              <a:rPr lang="de-DE"/>
              <a:t>have already been discussed ... ... </a:t>
            </a:r>
            <a:endParaRPr lang="de-DE" baseline="0"/>
          </a:p>
          <a:p>
            <a:pPr marL="0" indent="0">
              <a:buFontTx/>
              <a:buNone/>
            </a:pPr>
            <a:r>
              <a:rPr lang="de-DE"/>
              <a:t>[click] later came black-box models:</a:t>
            </a:r>
            <a:r>
              <a:rPr lang="de-DE" baseline="0"/>
              <a:t> deep neural networks,  then came pretrained models [click].  As discussed in the previous lecture, the newer models tend to excel in terms of performance [click] but the simpler ones reveal more about what actually is going on. .  </a:t>
            </a:r>
            <a:endParaRPr lang="de-DE" baseline="0" dirty="0"/>
          </a:p>
          <a:p>
            <a:r>
              <a:rPr lang="de-DE" baseline="0"/>
              <a:t>As an aside, the features most useful for paralinguistic discriminations differ from those most useful for Speech Recognition,</a:t>
            </a:r>
          </a:p>
          <a:p>
            <a:r>
              <a:rPr lang="de-DE" baseline="0"/>
              <a:t>notably in that the latter are unit-linked, whereas the paralinguistically relevant features [click] tend to be distributed widely across the speech signal.  </a:t>
            </a:r>
          </a:p>
          <a:p>
            <a:r>
              <a:rPr lang="de-DE" baseline="0"/>
              <a:t>For example, if I‘m happy, that will usually come through on every word I say. </a:t>
            </a:r>
          </a:p>
          <a:p>
            <a:r>
              <a:rPr lang="en-US"/>
              <a:t>So, there are a lot of differences between [next] </a:t>
            </a:r>
            <a:endParaRPr lang="de-DE" dirty="0"/>
          </a:p>
        </p:txBody>
      </p:sp>
      <p:sp>
        <p:nvSpPr>
          <p:cNvPr id="4" name="Foliennummernplatzhalter 3"/>
          <p:cNvSpPr>
            <a:spLocks noGrp="1"/>
          </p:cNvSpPr>
          <p:nvPr>
            <p:ph type="sldNum" sz="quarter" idx="10"/>
          </p:nvPr>
        </p:nvSpPr>
        <p:spPr/>
        <p:txBody>
          <a:bodyPr/>
          <a:lstStyle/>
          <a:p>
            <a:fld id="{3D7A001F-4C5F-4EAB-85DC-090C998F595C}" type="slidenum">
              <a:rPr lang="de-DE" altLang="de-DE" smtClean="0"/>
              <a:pPr/>
              <a:t>11</a:t>
            </a:fld>
            <a:endParaRPr lang="de-DE" altLang="de-DE"/>
          </a:p>
        </p:txBody>
      </p:sp>
    </p:spTree>
    <p:extLst>
      <p:ext uri="{BB962C8B-B14F-4D97-AF65-F5344CB8AC3E}">
        <p14:creationId xmlns:p14="http://schemas.microsoft.com/office/powerpoint/2010/main" val="20451638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prosody used to convey word identity, through tone and stress patterns, and prosody as it works to convey paralinguistic meanings. </a:t>
            </a:r>
          </a:p>
          <a:p>
            <a:r>
              <a:rPr lang="en-US"/>
              <a:t>This slide summarizes some differences we’ve seen, and some we’ll discuss later.  </a:t>
            </a:r>
          </a:p>
          <a:p>
            <a:r>
              <a:rPr lang="en-US"/>
              <a:t>Overall, we can call thse two different *realms* [click].  </a:t>
            </a:r>
          </a:p>
          <a:p>
            <a:r>
              <a:rPr lang="en-US"/>
              <a:t>Usually we’ll want to use different features and modeling methods for the two realms.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While remembering that *pure* paralinguistic prosody is rare, and the two realms often overlap [click], as we’ll discuss in a later lecture. </a:t>
            </a:r>
          </a:p>
          <a:p>
            <a:r>
              <a:rPr lang="en-US"/>
              <a:t>Okay, that wraps it up for [next] </a:t>
            </a:r>
          </a:p>
        </p:txBody>
      </p:sp>
      <p:sp>
        <p:nvSpPr>
          <p:cNvPr id="4" name="Slide Number Placeholder 3"/>
          <p:cNvSpPr>
            <a:spLocks noGrp="1"/>
          </p:cNvSpPr>
          <p:nvPr>
            <p:ph type="sldNum" sz="quarter" idx="5"/>
          </p:nvPr>
        </p:nvSpPr>
        <p:spPr/>
        <p:txBody>
          <a:bodyPr/>
          <a:lstStyle/>
          <a:p>
            <a:fld id="{29BDAC53-7A3B-4047-838F-AC2D1EB75545}" type="slidenum">
              <a:rPr lang="en-US" smtClean="0"/>
              <a:pPr/>
              <a:t>12</a:t>
            </a:fld>
            <a:endParaRPr lang="en-US"/>
          </a:p>
        </p:txBody>
      </p:sp>
    </p:spTree>
    <p:extLst>
      <p:ext uri="{BB962C8B-B14F-4D97-AF65-F5344CB8AC3E}">
        <p14:creationId xmlns:p14="http://schemas.microsoft.com/office/powerpoint/2010/main" val="27679540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a:t>paralinguistics.  In the next lecture [next]</a:t>
            </a:r>
            <a:endParaRPr lang="en-US" baseline="0" dirty="0"/>
          </a:p>
        </p:txBody>
      </p:sp>
      <p:sp>
        <p:nvSpPr>
          <p:cNvPr id="4" name="Slide Number Placeholder 3"/>
          <p:cNvSpPr>
            <a:spLocks noGrp="1"/>
          </p:cNvSpPr>
          <p:nvPr>
            <p:ph type="sldNum" sz="quarter" idx="5"/>
          </p:nvPr>
        </p:nvSpPr>
        <p:spPr/>
        <p:txBody>
          <a:bodyPr/>
          <a:lstStyle/>
          <a:p>
            <a:fld id="{29BDAC53-7A3B-4047-838F-AC2D1EB75545}" type="slidenum">
              <a:rPr lang="en-US" smtClean="0"/>
              <a:pPr/>
              <a:t>13</a:t>
            </a:fld>
            <a:endParaRPr lang="en-US"/>
          </a:p>
        </p:txBody>
      </p:sp>
    </p:spTree>
    <p:extLst>
      <p:ext uri="{BB962C8B-B14F-4D97-AF65-F5344CB8AC3E}">
        <p14:creationId xmlns:p14="http://schemas.microsoft.com/office/powerpoint/2010/main" val="21637274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a:t>we’ll start talking about the pragmatics-related  functions of prosody.  [smile]</a:t>
            </a:r>
            <a:endParaRPr lang="en-US" baseline="0" dirty="0"/>
          </a:p>
        </p:txBody>
      </p:sp>
      <p:sp>
        <p:nvSpPr>
          <p:cNvPr id="4" name="Slide Number Placeholder 3"/>
          <p:cNvSpPr>
            <a:spLocks noGrp="1"/>
          </p:cNvSpPr>
          <p:nvPr>
            <p:ph type="sldNum" sz="quarter" idx="5"/>
          </p:nvPr>
        </p:nvSpPr>
        <p:spPr/>
        <p:txBody>
          <a:bodyPr/>
          <a:lstStyle/>
          <a:p>
            <a:fld id="{29BDAC53-7A3B-4047-838F-AC2D1EB75545}" type="slidenum">
              <a:rPr lang="en-US" smtClean="0"/>
              <a:pPr/>
              <a:t>14</a:t>
            </a:fld>
            <a:endParaRPr lang="en-US"/>
          </a:p>
        </p:txBody>
      </p:sp>
    </p:spTree>
    <p:extLst>
      <p:ext uri="{BB962C8B-B14F-4D97-AF65-F5344CB8AC3E}">
        <p14:creationId xmlns:p14="http://schemas.microsoft.com/office/powerpoint/2010/main" val="6777964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a:t>
            </a:r>
            <a:r>
              <a:rPr lang="en-US" baseline="0" dirty="0"/>
              <a:t> here are some examples of paralinguistic information often conveyed by prosody. </a:t>
            </a:r>
          </a:p>
          <a:p>
            <a:r>
              <a:rPr lang="en-US" baseline="0" dirty="0"/>
              <a:t>[go through them] </a:t>
            </a:r>
            <a:endParaRPr lang="en-US" dirty="0"/>
          </a:p>
          <a:p>
            <a:r>
              <a:rPr lang="en-US" baseline="0"/>
              <a:t>this </a:t>
            </a:r>
            <a:r>
              <a:rPr lang="en-US" baseline="0" dirty="0"/>
              <a:t>lecture will illustrate how prosody conveys paralinguistic functions, with a wide scattering of examples</a:t>
            </a:r>
            <a:r>
              <a:rPr lang="en-US" baseline="0"/>
              <a:t>. </a:t>
            </a:r>
          </a:p>
          <a:p>
            <a:endParaRPr lang="en-US" baseline="0"/>
          </a:p>
          <a:p>
            <a:r>
              <a:rPr lang="en-US"/>
              <a:t>Part of the fascination</a:t>
            </a:r>
            <a:r>
              <a:rPr lang="en-US" baseline="0"/>
              <a:t> of paralinguistics is the idea that it’s a direct window to the mind …</a:t>
            </a:r>
          </a:p>
          <a:p>
            <a:r>
              <a:rPr lang="en-US" baseline="0"/>
              <a:t>that such nonverbal behaviors may be involuntary leakages, that let us read the hidden feelings of the speaker.</a:t>
            </a:r>
          </a:p>
          <a:p>
            <a:r>
              <a:rPr lang="en-US" baseline="0"/>
              <a:t>That may even be true, sometimes. In any case,   </a:t>
            </a:r>
          </a:p>
          <a:p>
            <a:endParaRPr lang="en-US" dirty="0"/>
          </a:p>
        </p:txBody>
      </p:sp>
      <p:sp>
        <p:nvSpPr>
          <p:cNvPr id="4" name="Slide Number Placeholder 3"/>
          <p:cNvSpPr>
            <a:spLocks noGrp="1"/>
          </p:cNvSpPr>
          <p:nvPr>
            <p:ph type="sldNum" sz="quarter" idx="5"/>
          </p:nvPr>
        </p:nvSpPr>
        <p:spPr/>
        <p:txBody>
          <a:bodyPr/>
          <a:lstStyle/>
          <a:p>
            <a:fld id="{29BDAC53-7A3B-4047-838F-AC2D1EB75545}" type="slidenum">
              <a:rPr lang="en-US" smtClean="0"/>
              <a:pPr/>
              <a:t>16</a:t>
            </a:fld>
            <a:endParaRPr lang="en-US"/>
          </a:p>
        </p:txBody>
      </p:sp>
    </p:spTree>
    <p:extLst>
      <p:ext uri="{BB962C8B-B14F-4D97-AF65-F5344CB8AC3E}">
        <p14:creationId xmlns:p14="http://schemas.microsoft.com/office/powerpoint/2010/main" val="39748758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our overview slide again.  </a:t>
            </a:r>
          </a:p>
          <a:p>
            <a:r>
              <a:rPr lang="en-US" dirty="0"/>
              <a:t>Now, modeling paralinguistic prosody has</a:t>
            </a:r>
            <a:r>
              <a:rPr lang="en-US" baseline="0" dirty="0"/>
              <a:t> various practical applications [next]  </a:t>
            </a:r>
          </a:p>
        </p:txBody>
      </p:sp>
      <p:sp>
        <p:nvSpPr>
          <p:cNvPr id="4" name="Slide Number Placeholder 3"/>
          <p:cNvSpPr>
            <a:spLocks noGrp="1"/>
          </p:cNvSpPr>
          <p:nvPr>
            <p:ph type="sldNum" sz="quarter" idx="5"/>
          </p:nvPr>
        </p:nvSpPr>
        <p:spPr/>
        <p:txBody>
          <a:bodyPr/>
          <a:lstStyle/>
          <a:p>
            <a:fld id="{29BDAC53-7A3B-4047-838F-AC2D1EB75545}" type="slidenum">
              <a:rPr lang="en-US" smtClean="0"/>
              <a:pPr/>
              <a:t>17</a:t>
            </a:fld>
            <a:endParaRPr lang="en-US"/>
          </a:p>
        </p:txBody>
      </p:sp>
    </p:spTree>
    <p:extLst>
      <p:ext uri="{BB962C8B-B14F-4D97-AF65-F5344CB8AC3E}">
        <p14:creationId xmlns:p14="http://schemas.microsoft.com/office/powerpoint/2010/main" val="23951529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[go through them] </a:t>
            </a:r>
            <a:endParaRPr lang="en-US" dirty="0"/>
          </a:p>
        </p:txBody>
      </p:sp>
      <p:sp>
        <p:nvSpPr>
          <p:cNvPr id="4" name="Slide Number Placeholder 3"/>
          <p:cNvSpPr>
            <a:spLocks noGrp="1"/>
          </p:cNvSpPr>
          <p:nvPr>
            <p:ph type="sldNum" sz="quarter" idx="5"/>
          </p:nvPr>
        </p:nvSpPr>
        <p:spPr/>
        <p:txBody>
          <a:bodyPr/>
          <a:lstStyle/>
          <a:p>
            <a:fld id="{29BDAC53-7A3B-4047-838F-AC2D1EB75545}" type="slidenum">
              <a:rPr lang="en-US" smtClean="0"/>
              <a:pPr/>
              <a:t>18</a:t>
            </a:fld>
            <a:endParaRPr lang="en-US"/>
          </a:p>
        </p:txBody>
      </p:sp>
    </p:spTree>
    <p:extLst>
      <p:ext uri="{BB962C8B-B14F-4D97-AF65-F5344CB8AC3E}">
        <p14:creationId xmlns:p14="http://schemas.microsoft.com/office/powerpoint/2010/main" val="36485450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pPr marL="0" marR="0" indent="457200">
              <a:lnSpc>
                <a:spcPct val="107000"/>
              </a:lnSpc>
              <a:spcBef>
                <a:spcPts val="0"/>
              </a:spcBef>
              <a:spcAft>
                <a:spcPts val="800"/>
              </a:spcAft>
            </a:pPr>
            <a:endParaRPr lang="en-US" sz="1200">
              <a:effectLst/>
              <a:ea typeface="MS Mincho" panose="02020609040205080304" pitchFamily="49" charset="-128"/>
            </a:endParaRPr>
          </a:p>
          <a:p>
            <a:endParaRPr lang="en-US"/>
          </a:p>
          <a:p>
            <a:endParaRPr lang="en-US"/>
          </a:p>
          <a:p>
            <a:endParaRPr lang="en-US"/>
          </a:p>
        </p:txBody>
      </p:sp>
      <p:sp>
        <p:nvSpPr>
          <p:cNvPr id="4" name="Slide Number Placeholder 3"/>
          <p:cNvSpPr>
            <a:spLocks noGrp="1"/>
          </p:cNvSpPr>
          <p:nvPr>
            <p:ph type="sldNum" sz="quarter" idx="5"/>
          </p:nvPr>
        </p:nvSpPr>
        <p:spPr/>
        <p:txBody>
          <a:bodyPr/>
          <a:lstStyle/>
          <a:p>
            <a:fld id="{29BDAC53-7A3B-4047-838F-AC2D1EB75545}" type="slidenum">
              <a:rPr lang="en-US" smtClean="0"/>
              <a:pPr/>
              <a:t>20</a:t>
            </a:fld>
            <a:endParaRPr lang="en-US"/>
          </a:p>
        </p:txBody>
      </p:sp>
    </p:spTree>
    <p:extLst>
      <p:ext uri="{BB962C8B-B14F-4D97-AF65-F5344CB8AC3E}">
        <p14:creationId xmlns:p14="http://schemas.microsoft.com/office/powerpoint/2010/main" val="12995665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Excellent performance on some of these, e.g. intoxication and </a:t>
            </a:r>
            <a:r>
              <a:rPr lang="en-US" dirty="0" err="1"/>
              <a:t>Alzheimers</a:t>
            </a:r>
            <a:r>
              <a:rPr lang="en-US" dirty="0"/>
              <a:t>. </a:t>
            </a:r>
          </a:p>
          <a:p>
            <a:r>
              <a:rPr lang="en-US" dirty="0"/>
              <a:t>    intoxication: a general effect on muscle control circuits.</a:t>
            </a:r>
          </a:p>
          <a:p>
            <a:endParaRPr lang="en-US" dirty="0"/>
          </a:p>
          <a:p>
            <a:r>
              <a:rPr lang="en-US" dirty="0"/>
              <a:t>Others are harder to recognize.</a:t>
            </a:r>
          </a:p>
          <a:p>
            <a:endParaRPr lang="en-US" dirty="0"/>
          </a:p>
          <a:p>
            <a:r>
              <a:rPr lang="en-US" dirty="0"/>
              <a:t>In this figure, </a:t>
            </a:r>
          </a:p>
          <a:p>
            <a:r>
              <a:rPr lang="en-US" dirty="0"/>
              <a:t>“Conventional” = mid-level features plus classifiers</a:t>
            </a:r>
          </a:p>
          <a:p>
            <a:r>
              <a:rPr lang="en-US" dirty="0"/>
              <a:t>“State of art” = recurrent or deep models</a:t>
            </a:r>
          </a:p>
          <a:p>
            <a:r>
              <a:rPr lang="en-US" dirty="0"/>
              <a:t>      where no one cares about the findings: it’s all about better models and more data</a:t>
            </a:r>
          </a:p>
          <a:p>
            <a:r>
              <a:rPr lang="en-US" dirty="0"/>
              <a:t>     generality is not guaranteed, so maybe we DO need those explainable models …</a:t>
            </a:r>
          </a:p>
          <a:p>
            <a:endParaRPr lang="en-US" dirty="0"/>
          </a:p>
          <a:p>
            <a:r>
              <a:rPr lang="en-US" dirty="0"/>
              <a:t>mention the issue of generalization; the dataset-internal research;</a:t>
            </a:r>
          </a:p>
          <a:p>
            <a:endParaRPr lang="en-US" dirty="0"/>
          </a:p>
        </p:txBody>
      </p:sp>
      <p:sp>
        <p:nvSpPr>
          <p:cNvPr id="4" name="Slide Number Placeholder 3"/>
          <p:cNvSpPr>
            <a:spLocks noGrp="1"/>
          </p:cNvSpPr>
          <p:nvPr>
            <p:ph type="sldNum" sz="quarter" idx="5"/>
          </p:nvPr>
        </p:nvSpPr>
        <p:spPr/>
        <p:txBody>
          <a:bodyPr/>
          <a:lstStyle/>
          <a:p>
            <a:fld id="{29BDAC53-7A3B-4047-838F-AC2D1EB75545}" type="slidenum">
              <a:rPr lang="en-US" smtClean="0"/>
              <a:pPr/>
              <a:t>21</a:t>
            </a:fld>
            <a:endParaRPr lang="en-US"/>
          </a:p>
        </p:txBody>
      </p:sp>
    </p:spTree>
    <p:extLst>
      <p:ext uri="{BB962C8B-B14F-4D97-AF65-F5344CB8AC3E}">
        <p14:creationId xmlns:p14="http://schemas.microsoft.com/office/powerpoint/2010/main" val="1305655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means something like “</a:t>
            </a:r>
            <a:r>
              <a:rPr lang="en-US"/>
              <a:t>outside language”.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Most of linguistics </a:t>
            </a:r>
            <a:r>
              <a:rPr lang="en-US" dirty="0"/>
              <a:t>traditionally views the primary role of language as the transmission</a:t>
            </a:r>
            <a:r>
              <a:rPr lang="en-US" baseline="0" dirty="0"/>
              <a:t> of meaning.  </a:t>
            </a:r>
            <a:r>
              <a:rPr lang="en-US"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example, [click]  starting with a mental representation in one brain, </a:t>
            </a:r>
            <a:r>
              <a:rPr lang="en-US"/>
              <a:t>and producing a speech signal [click] to enable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Another brain [click] to reconstruct that mental representation [click] . </a:t>
            </a:r>
            <a:endParaRPr lang="en-US" dirty="0"/>
          </a:p>
          <a:p>
            <a:r>
              <a:rPr lang="en-US"/>
              <a:t>Most </a:t>
            </a:r>
            <a:r>
              <a:rPr lang="en-US" dirty="0"/>
              <a:t>of this work is done </a:t>
            </a:r>
            <a:r>
              <a:rPr lang="en-US"/>
              <a:t>by word sequences, with prosody having only a </a:t>
            </a:r>
            <a:r>
              <a:rPr lang="en-US" dirty="0"/>
              <a:t>supporting role.</a:t>
            </a:r>
            <a:r>
              <a:rPr lang="en-US" baseline="0" dirty="0"/>
              <a:t>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Now paralinguistic communication is different [next] </a:t>
            </a:r>
          </a:p>
        </p:txBody>
      </p:sp>
      <p:sp>
        <p:nvSpPr>
          <p:cNvPr id="4" name="Slide Number Placeholder 3"/>
          <p:cNvSpPr>
            <a:spLocks noGrp="1"/>
          </p:cNvSpPr>
          <p:nvPr>
            <p:ph type="sldNum" sz="quarter" idx="5"/>
          </p:nvPr>
        </p:nvSpPr>
        <p:spPr/>
        <p:txBody>
          <a:bodyPr/>
          <a:lstStyle/>
          <a:p>
            <a:fld id="{29BDAC53-7A3B-4047-838F-AC2D1EB75545}" type="slidenum">
              <a:rPr lang="en-US" smtClean="0"/>
              <a:pPr/>
              <a:t>2</a:t>
            </a:fld>
            <a:endParaRPr lang="en-US"/>
          </a:p>
        </p:txBody>
      </p:sp>
    </p:spTree>
    <p:extLst>
      <p:ext uri="{BB962C8B-B14F-4D97-AF65-F5344CB8AC3E}">
        <p14:creationId xmlns:p14="http://schemas.microsoft.com/office/powerpoint/2010/main" val="16185167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direct</a:t>
            </a:r>
            <a:r>
              <a:rPr lang="en-US"/>
              <a:t>. </a:t>
            </a:r>
          </a:p>
          <a:p>
            <a:r>
              <a:rPr lang="en-US"/>
              <a:t>Imagine what this kind of sound this dog is making. Is he using language </a:t>
            </a:r>
            <a:r>
              <a:rPr lang="en-US" dirty="0"/>
              <a:t>to communicate a </a:t>
            </a:r>
            <a:r>
              <a:rPr lang="en-US"/>
              <a:t>concept here?</a:t>
            </a:r>
            <a:r>
              <a:rPr lang="en-US">
                <a:sym typeface="Wingdings" panose="05000000000000000000" pitchFamily="2" charset="2"/>
              </a:rPr>
              <a:t></a:t>
            </a:r>
            <a:endParaRPr lang="en-US" dirty="0"/>
          </a:p>
          <a:p>
            <a:r>
              <a:rPr lang="en-US"/>
              <a:t>No. More </a:t>
            </a:r>
            <a:r>
              <a:rPr lang="en-US" dirty="0"/>
              <a:t>likely his snarling is a direct read-out of his emotion.</a:t>
            </a:r>
          </a:p>
          <a:p>
            <a:endParaRPr lang="en-US" dirty="0"/>
          </a:p>
          <a:p>
            <a:r>
              <a:rPr lang="en-US" dirty="0"/>
              <a:t>In general, </a:t>
            </a:r>
            <a:r>
              <a:rPr lang="en-US" dirty="0" err="1"/>
              <a:t>paralinguistics</a:t>
            </a:r>
            <a:r>
              <a:rPr lang="en-US" dirty="0"/>
              <a:t> is when the sounds from your mouth directly index who </a:t>
            </a:r>
            <a:r>
              <a:rPr lang="en-US"/>
              <a:t>you are, how you feel, and so on</a:t>
            </a:r>
            <a:endParaRPr lang="en-US" dirty="0"/>
          </a:p>
          <a:p>
            <a:r>
              <a:rPr lang="en-US" dirty="0"/>
              <a:t>That is [click</a:t>
            </a:r>
            <a:r>
              <a:rPr lang="en-US"/>
              <a:t>] paralinguistics is audio communication without language.  Of course, prosody has a big role  [next] </a:t>
            </a:r>
            <a:endParaRPr lang="en-US" dirty="0"/>
          </a:p>
        </p:txBody>
      </p:sp>
      <p:sp>
        <p:nvSpPr>
          <p:cNvPr id="4" name="Slide Number Placeholder 3"/>
          <p:cNvSpPr>
            <a:spLocks noGrp="1"/>
          </p:cNvSpPr>
          <p:nvPr>
            <p:ph type="sldNum" sz="quarter" idx="5"/>
          </p:nvPr>
        </p:nvSpPr>
        <p:spPr/>
        <p:txBody>
          <a:bodyPr/>
          <a:lstStyle/>
          <a:p>
            <a:fld id="{29BDAC53-7A3B-4047-838F-AC2D1EB75545}" type="slidenum">
              <a:rPr lang="en-US" smtClean="0"/>
              <a:pPr/>
              <a:t>3</a:t>
            </a:fld>
            <a:endParaRPr lang="en-US"/>
          </a:p>
        </p:txBody>
      </p:sp>
    </p:spTree>
    <p:extLst>
      <p:ext uri="{BB962C8B-B14F-4D97-AF65-F5344CB8AC3E}">
        <p14:creationId xmlns:p14="http://schemas.microsoft.com/office/powerpoint/2010/main" val="40020806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p:txBody>
          <a:bodyPr>
            <a:normAutofit/>
          </a:bodyPr>
          <a:lstStyle/>
          <a:p>
            <a:r>
              <a:rPr lang="de-DE"/>
              <a:t>We‘ll start with emotion</a:t>
            </a:r>
            <a:r>
              <a:rPr lang="de-DE" dirty="0"/>
              <a:t>.</a:t>
            </a:r>
          </a:p>
          <a:p>
            <a:pPr marL="0" indent="0">
              <a:buFontTx/>
              <a:buNone/>
            </a:pPr>
            <a:r>
              <a:rPr lang="de-DE" dirty="0"/>
              <a:t>Prosody</a:t>
            </a:r>
            <a:r>
              <a:rPr lang="de-DE" baseline="0" dirty="0"/>
              <a:t> c</a:t>
            </a:r>
            <a:r>
              <a:rPr lang="de-DE" dirty="0"/>
              <a:t>an express emotion without words, as </a:t>
            </a:r>
            <a:r>
              <a:rPr lang="de-DE"/>
              <a:t>in </a:t>
            </a:r>
            <a:r>
              <a:rPr lang="de-DE" baseline="0"/>
              <a:t>a </a:t>
            </a:r>
            <a:r>
              <a:rPr lang="de-DE" baseline="0" dirty="0"/>
              <a:t>sigh, a scream, or laughter</a:t>
            </a:r>
            <a:r>
              <a:rPr lang="de-DE"/>
              <a:t>.  </a:t>
            </a:r>
          </a:p>
          <a:p>
            <a:pPr marL="0" indent="0">
              <a:buFontTx/>
              <a:buNone/>
            </a:pPr>
            <a:r>
              <a:rPr lang="de-DE"/>
              <a:t>More often, it occurs together </a:t>
            </a:r>
            <a:r>
              <a:rPr lang="de-DE" dirty="0"/>
              <a:t>with words. </a:t>
            </a:r>
          </a:p>
          <a:p>
            <a:pPr marL="0" indent="0">
              <a:buFontTx/>
              <a:buNone/>
            </a:pPr>
            <a:r>
              <a:rPr lang="de-DE" dirty="0"/>
              <a:t>Early</a:t>
            </a:r>
            <a:r>
              <a:rPr lang="de-DE" baseline="0" dirty="0"/>
              <a:t> work just identified </a:t>
            </a:r>
            <a:r>
              <a:rPr lang="de-DE" dirty="0"/>
              <a:t>correlations</a:t>
            </a:r>
            <a:r>
              <a:rPr lang="de-DE" baseline="0" dirty="0"/>
              <a:t>  [next] </a:t>
            </a:r>
            <a:r>
              <a:rPr lang="de-DE" dirty="0"/>
              <a:t> </a:t>
            </a:r>
          </a:p>
        </p:txBody>
      </p:sp>
      <p:sp>
        <p:nvSpPr>
          <p:cNvPr id="4" name="Foliennummernplatzhalter 3"/>
          <p:cNvSpPr>
            <a:spLocks noGrp="1"/>
          </p:cNvSpPr>
          <p:nvPr>
            <p:ph type="sldNum" sz="quarter" idx="10"/>
          </p:nvPr>
        </p:nvSpPr>
        <p:spPr/>
        <p:txBody>
          <a:bodyPr/>
          <a:lstStyle/>
          <a:p>
            <a:fld id="{3D7A001F-4C5F-4EAB-85DC-090C998F595C}" type="slidenum">
              <a:rPr lang="de-DE" altLang="de-DE" smtClean="0"/>
              <a:pPr/>
              <a:t>4</a:t>
            </a:fld>
            <a:endParaRPr lang="de-DE" altLang="de-DE"/>
          </a:p>
        </p:txBody>
      </p:sp>
    </p:spTree>
    <p:extLst>
      <p:ext uri="{BB962C8B-B14F-4D97-AF65-F5344CB8AC3E}">
        <p14:creationId xmlns:p14="http://schemas.microsoft.com/office/powerpoint/2010/main" val="1118330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p:txBody>
          <a:bodyPr/>
          <a:lstStyle/>
          <a:p>
            <a:pPr marL="0" indent="0">
              <a:buFontTx/>
              <a:buNone/>
            </a:pPr>
            <a:r>
              <a:rPr lang="de-DE"/>
              <a:t> such as that between anger and speaking rate, or anger and pitch height.  The ones shown here are very classic mid-level features, classically computed as averages over entire utterances.  Subsequent work explored more specific mid-level </a:t>
            </a:r>
            <a:r>
              <a:rPr lang="de-DE" dirty="0"/>
              <a:t>features</a:t>
            </a:r>
            <a:r>
              <a:rPr lang="de-DE"/>
              <a:t>,</a:t>
            </a:r>
            <a:r>
              <a:rPr lang="de-DE" baseline="0"/>
              <a:t> and better pinned down what</a:t>
            </a:r>
            <a:r>
              <a:rPr lang="de-DE" baseline="0" dirty="0"/>
              <a:t>‘s going on. </a:t>
            </a:r>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For example</a:t>
            </a:r>
            <a:r>
              <a:rPr lang="en-US" sz="1200"/>
              <a:t>, anger often tends to be relatively louder _specifically_ on the consonants</a:t>
            </a:r>
            <a:r>
              <a:rPr lang="en-US" sz="1200" dirty="0"/>
              <a:t>.</a:t>
            </a:r>
            <a:r>
              <a:rPr lang="en-US" sz="1200" baseline="0" dirty="0"/>
              <a:t> </a:t>
            </a:r>
            <a:endParaRPr lang="en-US" sz="1200" dirty="0"/>
          </a:p>
          <a:p>
            <a:pPr marL="0" indent="0">
              <a:buFontTx/>
              <a:buNone/>
            </a:pPr>
            <a:endParaRPr lang="de-DE" baseline="0" dirty="0"/>
          </a:p>
          <a:p>
            <a:pPr marL="0" indent="0">
              <a:buFontTx/>
              <a:buNone/>
            </a:pPr>
            <a:r>
              <a:rPr lang="de-DE" baseline="0"/>
              <a:t>Why do such correlations exist?  Let‘s consider the mechanisms [</a:t>
            </a:r>
            <a:r>
              <a:rPr lang="de-DE" baseline="0" dirty="0"/>
              <a:t>next]  </a:t>
            </a:r>
          </a:p>
          <a:p>
            <a:endParaRPr lang="de-DE" dirty="0"/>
          </a:p>
          <a:p>
            <a:r>
              <a:rPr lang="de-DE" dirty="0"/>
              <a:t>((Playing no audio examples is perhaps sad, but probably best, to avoid stirring up emotions, and to avoid going down a rathole of detail.))</a:t>
            </a:r>
          </a:p>
          <a:p>
            <a:endParaRPr lang="de-DE" dirty="0"/>
          </a:p>
        </p:txBody>
      </p:sp>
      <p:sp>
        <p:nvSpPr>
          <p:cNvPr id="4" name="Foliennummernplatzhalter 3"/>
          <p:cNvSpPr>
            <a:spLocks noGrp="1"/>
          </p:cNvSpPr>
          <p:nvPr>
            <p:ph type="sldNum" sz="quarter" idx="10"/>
          </p:nvPr>
        </p:nvSpPr>
        <p:spPr/>
        <p:txBody>
          <a:bodyPr/>
          <a:lstStyle/>
          <a:p>
            <a:fld id="{3D7A001F-4C5F-4EAB-85DC-090C998F595C}" type="slidenum">
              <a:rPr lang="de-DE" altLang="de-DE" smtClean="0"/>
              <a:pPr/>
              <a:t>5</a:t>
            </a:fld>
            <a:endParaRPr lang="de-DE" altLang="de-DE"/>
          </a:p>
        </p:txBody>
      </p:sp>
    </p:spTree>
    <p:extLst>
      <p:ext uri="{BB962C8B-B14F-4D97-AF65-F5344CB8AC3E}">
        <p14:creationId xmlns:p14="http://schemas.microsoft.com/office/powerpoint/2010/main" val="1970016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of speech production.  … airflow … …  Now, the physical dimensions of the vocal tracts are modulated by [click] </a:t>
            </a:r>
            <a:r>
              <a:rPr lang="en-US" baseline="0"/>
              <a:t> in the musculature that</a:t>
            </a:r>
          </a:p>
          <a:p>
            <a:r>
              <a:rPr lang="en-US" baseline="0"/>
              <a:t>adjusts the vocal folds, etc.  [click] which is controlled by neural signals, which in turn </a:t>
            </a:r>
            <a:r>
              <a:rPr lang="en-US" baseline="0" dirty="0"/>
              <a:t>are driven by higher centers of the brain [</a:t>
            </a:r>
            <a:r>
              <a:rPr lang="en-US" baseline="0"/>
              <a:t>click].</a:t>
            </a:r>
          </a:p>
          <a:p>
            <a:endParaRPr lang="en-US" baseline="0"/>
          </a:p>
          <a:p>
            <a:r>
              <a:rPr lang="en-US" baseline="0"/>
              <a:t>Let’s consider depression, as a relatively simple example [next]</a:t>
            </a:r>
            <a:endParaRPr lang="en-US" dirty="0"/>
          </a:p>
        </p:txBody>
      </p:sp>
      <p:sp>
        <p:nvSpPr>
          <p:cNvPr id="4" name="Slide Number Placeholder 3"/>
          <p:cNvSpPr>
            <a:spLocks noGrp="1"/>
          </p:cNvSpPr>
          <p:nvPr>
            <p:ph type="sldNum" sz="quarter" idx="5"/>
          </p:nvPr>
        </p:nvSpPr>
        <p:spPr/>
        <p:txBody>
          <a:bodyPr/>
          <a:lstStyle/>
          <a:p>
            <a:fld id="{29BDAC53-7A3B-4047-838F-AC2D1EB75545}" type="slidenum">
              <a:rPr lang="en-US" smtClean="0"/>
              <a:pPr/>
              <a:t>6</a:t>
            </a:fld>
            <a:endParaRPr lang="en-US"/>
          </a:p>
        </p:txBody>
      </p:sp>
    </p:spTree>
    <p:extLst>
      <p:ext uri="{BB962C8B-B14F-4D97-AF65-F5344CB8AC3E}">
        <p14:creationId xmlns:p14="http://schemas.microsoft.com/office/powerpoint/2010/main" val="3411842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a:t>The prosody of depression includes [read it].  The is largely due to the _</a:t>
            </a:r>
            <a:r>
              <a:rPr lang="en-US" sz="1200"/>
              <a:t>general_ effect of depression --- on </a:t>
            </a:r>
            <a:r>
              <a:rPr lang="en-US" sz="1200" dirty="0"/>
              <a:t>all muscles, not </a:t>
            </a:r>
            <a:r>
              <a:rPr lang="en-US" sz="1200"/>
              <a:t>just articulators --- of</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“psychomotor retardation, decreased intensity, and irregular timing”.  So there’s a direct causal relationship, in this case.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ea typeface="MS Mincho" panose="020206090402050803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ea typeface="MS Mincho" panose="02020609040205080304" pitchFamily="49" charset="-128"/>
              </a:rPr>
              <a:t>Next let’s consider individual identity, another important paralinguistic property. </a:t>
            </a:r>
            <a:r>
              <a:rPr lang="en-US" sz="1200" baseline="0">
                <a:effectLst/>
                <a:ea typeface="MS Mincho" panose="02020609040205080304" pitchFamily="49" charset="-128"/>
              </a:rPr>
              <a:t>[next]</a:t>
            </a:r>
            <a:endParaRPr lang="en-US" dirty="0">
              <a:effectLst/>
              <a:ea typeface="MS Mincho" panose="020206090402050803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effectLst/>
              <a:ea typeface="MS Mincho" panose="020206090402050803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ea typeface="MS Mincho" panose="02020609040205080304" pitchFamily="49" charset="-128"/>
              </a:rPr>
              <a:t>((Other Symptoms of depression: insensitivity to positive and negative stimuli, and attenuated interest in other people.))</a:t>
            </a:r>
          </a:p>
          <a:p>
            <a:endParaRPr lang="en-US" dirty="0"/>
          </a:p>
        </p:txBody>
      </p:sp>
      <p:sp>
        <p:nvSpPr>
          <p:cNvPr id="4" name="Slide Number Placeholder 3"/>
          <p:cNvSpPr>
            <a:spLocks noGrp="1"/>
          </p:cNvSpPr>
          <p:nvPr>
            <p:ph type="sldNum" sz="quarter" idx="5"/>
          </p:nvPr>
        </p:nvSpPr>
        <p:spPr/>
        <p:txBody>
          <a:bodyPr/>
          <a:lstStyle/>
          <a:p>
            <a:fld id="{29BDAC53-7A3B-4047-838F-AC2D1EB75545}" type="slidenum">
              <a:rPr lang="en-US" smtClean="0"/>
              <a:pPr/>
              <a:t>7</a:t>
            </a:fld>
            <a:endParaRPr lang="en-US"/>
          </a:p>
        </p:txBody>
      </p:sp>
    </p:spTree>
    <p:extLst>
      <p:ext uri="{BB962C8B-B14F-4D97-AF65-F5344CB8AC3E}">
        <p14:creationId xmlns:p14="http://schemas.microsoft.com/office/powerpoint/2010/main" val="23834731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People differ in many ways,</a:t>
            </a:r>
            <a:r>
              <a:rPr lang="en-US" baseline="0" dirty="0"/>
              <a:t> </a:t>
            </a:r>
            <a:r>
              <a:rPr lang="en-US" baseline="0"/>
              <a:t>including potentially everything that has to do with prosody production. </a:t>
            </a:r>
            <a:r>
              <a:rPr lang="en-US" baseline="0" dirty="0"/>
              <a:t>[click] </a:t>
            </a:r>
          </a:p>
          <a:p>
            <a:r>
              <a:rPr lang="en-US"/>
              <a:t>They vary in the physical </a:t>
            </a:r>
            <a:r>
              <a:rPr lang="en-US" dirty="0"/>
              <a:t>shape of </a:t>
            </a:r>
            <a:r>
              <a:rPr lang="en-US"/>
              <a:t>the larynx, etc., and also in the control regime.  Just as people </a:t>
            </a:r>
            <a:r>
              <a:rPr lang="en-US" dirty="0"/>
              <a:t>may have a characteristic way </a:t>
            </a:r>
            <a:r>
              <a:rPr lang="en-US"/>
              <a:t>of walking --- that is,  </a:t>
            </a:r>
            <a:r>
              <a:rPr lang="en-US" dirty="0"/>
              <a:t>their gait</a:t>
            </a:r>
            <a:r>
              <a:rPr lang="en-US"/>
              <a:t>, reflecting their physique but also their characteristic ways of timing the activations of their various leg muscles --- they may </a:t>
            </a:r>
            <a:r>
              <a:rPr lang="en-US" dirty="0"/>
              <a:t>have a characteristic style of muscle control for </a:t>
            </a:r>
            <a:r>
              <a:rPr lang="en-US"/>
              <a:t>speaking.  So, individual identity [next] </a:t>
            </a:r>
            <a:endParaRPr lang="en-US" dirty="0"/>
          </a:p>
          <a:p>
            <a:endParaRPr lang="en-US" dirty="0"/>
          </a:p>
        </p:txBody>
      </p:sp>
      <p:sp>
        <p:nvSpPr>
          <p:cNvPr id="4" name="Slide Number Placeholder 3"/>
          <p:cNvSpPr>
            <a:spLocks noGrp="1"/>
          </p:cNvSpPr>
          <p:nvPr>
            <p:ph type="sldNum" sz="quarter" idx="5"/>
          </p:nvPr>
        </p:nvSpPr>
        <p:spPr/>
        <p:txBody>
          <a:bodyPr/>
          <a:lstStyle/>
          <a:p>
            <a:fld id="{29BDAC53-7A3B-4047-838F-AC2D1EB75545}" type="slidenum">
              <a:rPr lang="en-US" smtClean="0"/>
              <a:pPr/>
              <a:t>8</a:t>
            </a:fld>
            <a:endParaRPr lang="en-US"/>
          </a:p>
        </p:txBody>
      </p:sp>
    </p:spTree>
    <p:extLst>
      <p:ext uri="{BB962C8B-B14F-4D97-AF65-F5344CB8AC3E}">
        <p14:creationId xmlns:p14="http://schemas.microsoft.com/office/powerpoint/2010/main" val="2195381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is one of the things that can be inferred, to some extent, from prosody.  Prosody also conveys depression [click] and emotion, as we have seen.   Paralinguistics is very diverse, and in particular [click] some paralinguistic properties are very stable, and others vary from utterance to utterance. Other things that prosody can convey include [click*7]  (</a:t>
            </a:r>
            <a:r>
              <a:rPr lang="en-US" baseline="0"/>
              <a:t>More on autism is coming.)</a:t>
            </a:r>
          </a:p>
          <a:p>
            <a:pPr marL="0" indent="0">
              <a:buFontTx/>
              <a:buNone/>
            </a:pPr>
            <a:endParaRPr lang="en-US"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a:t>[[ no need to comment on applications-relevance:  speaker identification, diagnosis and screening, language modeling, dialog systems]]]</a:t>
            </a:r>
          </a:p>
          <a:p>
            <a:pPr marL="171450" indent="-171450">
              <a:buFontTx/>
              <a:buChar char="-"/>
            </a:pPr>
            <a:endParaRPr lang="en-US" baseline="0"/>
          </a:p>
        </p:txBody>
      </p:sp>
      <p:sp>
        <p:nvSpPr>
          <p:cNvPr id="4" name="Slide Number Placeholder 3"/>
          <p:cNvSpPr>
            <a:spLocks noGrp="1"/>
          </p:cNvSpPr>
          <p:nvPr>
            <p:ph type="sldNum" sz="quarter" idx="10"/>
          </p:nvPr>
        </p:nvSpPr>
        <p:spPr/>
        <p:txBody>
          <a:bodyPr/>
          <a:lstStyle/>
          <a:p>
            <a:fld id="{29BDAC53-7A3B-4047-838F-AC2D1EB75545}" type="slidenum">
              <a:rPr lang="en-US" smtClean="0"/>
              <a:pPr/>
              <a:t>9</a:t>
            </a:fld>
            <a:endParaRPr lang="en-US"/>
          </a:p>
        </p:txBody>
      </p:sp>
    </p:spTree>
    <p:extLst>
      <p:ext uri="{BB962C8B-B14F-4D97-AF65-F5344CB8AC3E}">
        <p14:creationId xmlns:p14="http://schemas.microsoft.com/office/powerpoint/2010/main" val="1705792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6350" y="20638"/>
            <a:ext cx="9144000" cy="6858000"/>
            <a:chOff x="0" y="0"/>
            <a:chExt cx="5760" cy="4320"/>
          </a:xfrm>
        </p:grpSpPr>
        <p:sp>
          <p:nvSpPr>
            <p:cNvPr id="5123"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5124"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en-US"/>
            </a:p>
          </p:txBody>
        </p:sp>
      </p:grpSp>
      <p:sp>
        <p:nvSpPr>
          <p:cNvPr id="5125"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en-US"/>
          </a:p>
        </p:txBody>
      </p:sp>
      <p:grpSp>
        <p:nvGrpSpPr>
          <p:cNvPr id="5126" name="Group 6"/>
          <p:cNvGrpSpPr>
            <a:grpSpLocks/>
          </p:cNvGrpSpPr>
          <p:nvPr/>
        </p:nvGrpSpPr>
        <p:grpSpPr bwMode="auto">
          <a:xfrm>
            <a:off x="-1588" y="6034088"/>
            <a:ext cx="7845426" cy="850900"/>
            <a:chOff x="0" y="3792"/>
            <a:chExt cx="4942" cy="536"/>
          </a:xfrm>
        </p:grpSpPr>
        <p:sp>
          <p:nvSpPr>
            <p:cNvPr id="5127"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en-US"/>
            </a:p>
          </p:txBody>
        </p:sp>
        <p:grpSp>
          <p:nvGrpSpPr>
            <p:cNvPr id="5128" name="Group 8"/>
            <p:cNvGrpSpPr>
              <a:grpSpLocks/>
            </p:cNvGrpSpPr>
            <p:nvPr userDrawn="1"/>
          </p:nvGrpSpPr>
          <p:grpSpPr bwMode="auto">
            <a:xfrm>
              <a:off x="2486" y="3792"/>
              <a:ext cx="2456" cy="536"/>
              <a:chOff x="2486" y="3792"/>
              <a:chExt cx="2456" cy="536"/>
            </a:xfrm>
          </p:grpSpPr>
          <p:sp>
            <p:nvSpPr>
              <p:cNvPr id="5129"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endParaRPr lang="en-US"/>
              </a:p>
            </p:txBody>
          </p:sp>
          <p:sp>
            <p:nvSpPr>
              <p:cNvPr id="5130"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en-US"/>
              </a:p>
            </p:txBody>
          </p:sp>
          <p:sp>
            <p:nvSpPr>
              <p:cNvPr id="5131"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en-US"/>
              </a:p>
            </p:txBody>
          </p:sp>
          <p:sp>
            <p:nvSpPr>
              <p:cNvPr id="5132"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en-US"/>
              </a:p>
            </p:txBody>
          </p:sp>
          <p:sp>
            <p:nvSpPr>
              <p:cNvPr id="5133"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en-US"/>
              </a:p>
            </p:txBody>
          </p:sp>
        </p:grpSp>
        <p:sp>
          <p:nvSpPr>
            <p:cNvPr id="5134"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en-US"/>
            </a:p>
          </p:txBody>
        </p:sp>
      </p:grpSp>
      <p:grpSp>
        <p:nvGrpSpPr>
          <p:cNvPr id="5135" name="Group 15"/>
          <p:cNvGrpSpPr>
            <a:grpSpLocks/>
          </p:cNvGrpSpPr>
          <p:nvPr/>
        </p:nvGrpSpPr>
        <p:grpSpPr bwMode="auto">
          <a:xfrm>
            <a:off x="627063" y="6021388"/>
            <a:ext cx="5684837" cy="849312"/>
            <a:chOff x="395" y="3793"/>
            <a:chExt cx="3581" cy="535"/>
          </a:xfrm>
        </p:grpSpPr>
        <p:sp>
          <p:nvSpPr>
            <p:cNvPr id="5136"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en-US"/>
            </a:p>
          </p:txBody>
        </p:sp>
        <p:sp>
          <p:nvSpPr>
            <p:cNvPr id="5137"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en-US"/>
            </a:p>
          </p:txBody>
        </p:sp>
        <p:sp>
          <p:nvSpPr>
            <p:cNvPr id="5138"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en-US"/>
            </a:p>
          </p:txBody>
        </p:sp>
        <p:sp>
          <p:nvSpPr>
            <p:cNvPr id="5139"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en-US"/>
            </a:p>
          </p:txBody>
        </p:sp>
        <p:sp>
          <p:nvSpPr>
            <p:cNvPr id="5140"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en-US"/>
            </a:p>
          </p:txBody>
        </p:sp>
        <p:sp>
          <p:nvSpPr>
            <p:cNvPr id="5141"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en-US"/>
            </a:p>
          </p:txBody>
        </p:sp>
      </p:grpSp>
      <p:sp>
        <p:nvSpPr>
          <p:cNvPr id="5142" name="Rectangle 22"/>
          <p:cNvSpPr>
            <a:spLocks noGrp="1" noChangeArrowheads="1"/>
          </p:cNvSpPr>
          <p:nvPr>
            <p:ph type="ctrTitle" sz="quarter"/>
          </p:nvPr>
        </p:nvSpPr>
        <p:spPr>
          <a:xfrm>
            <a:off x="457200" y="1447800"/>
            <a:ext cx="8229600" cy="1736725"/>
          </a:xfrm>
        </p:spPr>
        <p:txBody>
          <a:bodyPr/>
          <a:lstStyle>
            <a:lvl1pPr>
              <a:defRPr sz="5400"/>
            </a:lvl1pPr>
          </a:lstStyle>
          <a:p>
            <a:r>
              <a:rPr lang="ja-JP" altLang="en-US"/>
              <a:t>マスタ タイトルの書式設定</a:t>
            </a:r>
          </a:p>
        </p:txBody>
      </p:sp>
      <p:sp>
        <p:nvSpPr>
          <p:cNvPr id="5143"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ja-JP" altLang="en-US"/>
              <a:t>マスタ サブタイトルの書式設定</a:t>
            </a:r>
          </a:p>
        </p:txBody>
      </p:sp>
      <p:sp>
        <p:nvSpPr>
          <p:cNvPr id="5144" name="Rectangle 24"/>
          <p:cNvSpPr>
            <a:spLocks noGrp="1" noChangeArrowheads="1"/>
          </p:cNvSpPr>
          <p:nvPr>
            <p:ph type="dt" sz="quarter" idx="2"/>
          </p:nvPr>
        </p:nvSpPr>
        <p:spPr/>
        <p:txBody>
          <a:bodyPr/>
          <a:lstStyle>
            <a:lvl1pPr>
              <a:defRPr/>
            </a:lvl1pPr>
          </a:lstStyle>
          <a:p>
            <a:endParaRPr lang="en-US" altLang="ja-JP"/>
          </a:p>
        </p:txBody>
      </p:sp>
      <p:sp>
        <p:nvSpPr>
          <p:cNvPr id="5145" name="Rectangle 25"/>
          <p:cNvSpPr>
            <a:spLocks noGrp="1" noChangeArrowheads="1"/>
          </p:cNvSpPr>
          <p:nvPr>
            <p:ph type="sldNum" sz="quarter" idx="4"/>
          </p:nvPr>
        </p:nvSpPr>
        <p:spPr/>
        <p:txBody>
          <a:bodyPr/>
          <a:lstStyle>
            <a:lvl1pPr>
              <a:defRPr/>
            </a:lvl1pPr>
          </a:lstStyle>
          <a:p>
            <a:fld id="{30163E5B-82AC-4787-8415-FF8699C5043D}" type="slidenum">
              <a:rPr lang="en-US" altLang="ja-JP"/>
              <a:pPr/>
              <a:t>‹#›</a:t>
            </a:fld>
            <a:endParaRPr lang="en-US" altLang="ja-JP"/>
          </a:p>
        </p:txBody>
      </p:sp>
      <p:sp>
        <p:nvSpPr>
          <p:cNvPr id="5146" name="Rectangle 26"/>
          <p:cNvSpPr>
            <a:spLocks noGrp="1" noChangeArrowheads="1"/>
          </p:cNvSpPr>
          <p:nvPr>
            <p:ph type="ftr" sz="quarter" idx="3"/>
          </p:nvPr>
        </p:nvSpPr>
        <p:spPr/>
        <p:txBody>
          <a:bodyPr/>
          <a:lstStyle>
            <a:lvl1pPr>
              <a:defRPr/>
            </a:lvl1pPr>
          </a:lstStyle>
          <a:p>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1A92B880-C0BB-44C1-8AC9-C51D04CF0B1C}"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15749918-BC7F-40D9-B22C-9B0F7F46F277}"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8A6C2852-C21C-48FF-9C48-C01BA854C3FA}" type="slidenum">
              <a:rPr lang="en-US" altLang="ja-JP" smtClean="0"/>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06552627-1FD7-48DC-86B7-26D5D43A9FBD}"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6318DB14-8A3B-429B-8D6E-A3AEE008E29C}"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ja-JP"/>
          </a:p>
        </p:txBody>
      </p:sp>
      <p:sp>
        <p:nvSpPr>
          <p:cNvPr id="8" name="Footer Placeholder 7"/>
          <p:cNvSpPr>
            <a:spLocks noGrp="1"/>
          </p:cNvSpPr>
          <p:nvPr>
            <p:ph type="ftr" sz="quarter" idx="11"/>
          </p:nvPr>
        </p:nvSpPr>
        <p:spPr/>
        <p:txBody>
          <a:bodyPr/>
          <a:lstStyle>
            <a:lvl1pPr>
              <a:defRPr/>
            </a:lvl1pPr>
          </a:lstStyle>
          <a:p>
            <a:endParaRPr lang="en-US" altLang="ja-JP"/>
          </a:p>
        </p:txBody>
      </p:sp>
      <p:sp>
        <p:nvSpPr>
          <p:cNvPr id="9" name="Slide Number Placeholder 8"/>
          <p:cNvSpPr>
            <a:spLocks noGrp="1"/>
          </p:cNvSpPr>
          <p:nvPr>
            <p:ph type="sldNum" sz="quarter" idx="12"/>
          </p:nvPr>
        </p:nvSpPr>
        <p:spPr/>
        <p:txBody>
          <a:bodyPr/>
          <a:lstStyle>
            <a:lvl1pPr>
              <a:defRPr/>
            </a:lvl1pPr>
          </a:lstStyle>
          <a:p>
            <a:fld id="{2751ADF1-CA16-4DE1-8D9D-033EB25882D5}"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ja-JP"/>
          </a:p>
        </p:txBody>
      </p:sp>
      <p:sp>
        <p:nvSpPr>
          <p:cNvPr id="4" name="Footer Placeholder 3"/>
          <p:cNvSpPr>
            <a:spLocks noGrp="1"/>
          </p:cNvSpPr>
          <p:nvPr>
            <p:ph type="ftr" sz="quarter" idx="11"/>
          </p:nvPr>
        </p:nvSpPr>
        <p:spPr/>
        <p:txBody>
          <a:bodyPr/>
          <a:lstStyle>
            <a:lvl1pPr>
              <a:defRPr/>
            </a:lvl1pPr>
          </a:lstStyle>
          <a:p>
            <a:endParaRPr lang="en-US" altLang="ja-JP"/>
          </a:p>
        </p:txBody>
      </p:sp>
      <p:sp>
        <p:nvSpPr>
          <p:cNvPr id="5" name="Slide Number Placeholder 4"/>
          <p:cNvSpPr>
            <a:spLocks noGrp="1"/>
          </p:cNvSpPr>
          <p:nvPr>
            <p:ph type="sldNum" sz="quarter" idx="12"/>
          </p:nvPr>
        </p:nvSpPr>
        <p:spPr/>
        <p:txBody>
          <a:bodyPr/>
          <a:lstStyle>
            <a:lvl1pPr>
              <a:defRPr/>
            </a:lvl1pPr>
          </a:lstStyle>
          <a:p>
            <a:fld id="{13E52331-BE03-47D8-BAD0-F6BC65B8D600}"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ja-JP"/>
          </a:p>
        </p:txBody>
      </p:sp>
      <p:sp>
        <p:nvSpPr>
          <p:cNvPr id="3" name="Footer Placeholder 2"/>
          <p:cNvSpPr>
            <a:spLocks noGrp="1"/>
          </p:cNvSpPr>
          <p:nvPr>
            <p:ph type="ftr" sz="quarter" idx="11"/>
          </p:nvPr>
        </p:nvSpPr>
        <p:spPr/>
        <p:txBody>
          <a:bodyPr/>
          <a:lstStyle>
            <a:lvl1pPr>
              <a:defRPr/>
            </a:lvl1pPr>
          </a:lstStyle>
          <a:p>
            <a:endParaRPr lang="en-US" altLang="ja-JP"/>
          </a:p>
        </p:txBody>
      </p:sp>
      <p:sp>
        <p:nvSpPr>
          <p:cNvPr id="4" name="Slide Number Placeholder 3"/>
          <p:cNvSpPr>
            <a:spLocks noGrp="1"/>
          </p:cNvSpPr>
          <p:nvPr>
            <p:ph type="sldNum" sz="quarter" idx="12"/>
          </p:nvPr>
        </p:nvSpPr>
        <p:spPr/>
        <p:txBody>
          <a:bodyPr/>
          <a:lstStyle>
            <a:lvl1pPr>
              <a:defRPr/>
            </a:lvl1pPr>
          </a:lstStyle>
          <a:p>
            <a:fld id="{73F7B694-A21E-413D-8924-E0177E7DDEED}"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828FA49D-4BB6-4723-AE15-752136DEE383}"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3D2ABE7A-140D-4652-9E1D-56A5B2129398}"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9144000" cy="6858000"/>
            <a:chOff x="0" y="0"/>
            <a:chExt cx="5760" cy="4320"/>
          </a:xfrm>
        </p:grpSpPr>
        <p:sp>
          <p:nvSpPr>
            <p:cNvPr id="40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41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en-US"/>
            </a:p>
          </p:txBody>
        </p:sp>
      </p:grpSp>
      <p:sp>
        <p:nvSpPr>
          <p:cNvPr id="41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en-US"/>
          </a:p>
        </p:txBody>
      </p:sp>
      <p:grpSp>
        <p:nvGrpSpPr>
          <p:cNvPr id="4102" name="Group 6"/>
          <p:cNvGrpSpPr>
            <a:grpSpLocks/>
          </p:cNvGrpSpPr>
          <p:nvPr/>
        </p:nvGrpSpPr>
        <p:grpSpPr bwMode="auto">
          <a:xfrm>
            <a:off x="0" y="6019800"/>
            <a:ext cx="7848600" cy="857250"/>
            <a:chOff x="0" y="3792"/>
            <a:chExt cx="4944" cy="540"/>
          </a:xfrm>
        </p:grpSpPr>
        <p:sp>
          <p:nvSpPr>
            <p:cNvPr id="41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en-US"/>
            </a:p>
          </p:txBody>
        </p:sp>
        <p:grpSp>
          <p:nvGrpSpPr>
            <p:cNvPr id="4104" name="Group 8"/>
            <p:cNvGrpSpPr>
              <a:grpSpLocks/>
            </p:cNvGrpSpPr>
            <p:nvPr userDrawn="1"/>
          </p:nvGrpSpPr>
          <p:grpSpPr bwMode="auto">
            <a:xfrm>
              <a:off x="2486" y="3792"/>
              <a:ext cx="2458" cy="540"/>
              <a:chOff x="2486" y="3792"/>
              <a:chExt cx="2458" cy="540"/>
            </a:xfrm>
          </p:grpSpPr>
          <p:sp>
            <p:nvSpPr>
              <p:cNvPr id="41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en-US"/>
              </a:p>
            </p:txBody>
          </p:sp>
          <p:sp>
            <p:nvSpPr>
              <p:cNvPr id="41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en-US"/>
              </a:p>
            </p:txBody>
          </p:sp>
          <p:sp>
            <p:nvSpPr>
              <p:cNvPr id="41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en-US"/>
              </a:p>
            </p:txBody>
          </p:sp>
          <p:sp>
            <p:nvSpPr>
              <p:cNvPr id="41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en-US"/>
              </a:p>
            </p:txBody>
          </p:sp>
          <p:sp>
            <p:nvSpPr>
              <p:cNvPr id="41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en-US"/>
              </a:p>
            </p:txBody>
          </p:sp>
        </p:grpSp>
        <p:sp>
          <p:nvSpPr>
            <p:cNvPr id="41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en-US"/>
            </a:p>
          </p:txBody>
        </p:sp>
      </p:grpSp>
      <p:grpSp>
        <p:nvGrpSpPr>
          <p:cNvPr id="4111" name="Group 15"/>
          <p:cNvGrpSpPr>
            <a:grpSpLocks/>
          </p:cNvGrpSpPr>
          <p:nvPr/>
        </p:nvGrpSpPr>
        <p:grpSpPr bwMode="auto">
          <a:xfrm>
            <a:off x="627063" y="6021388"/>
            <a:ext cx="5684837" cy="849312"/>
            <a:chOff x="395" y="3793"/>
            <a:chExt cx="3581" cy="535"/>
          </a:xfrm>
        </p:grpSpPr>
        <p:sp>
          <p:nvSpPr>
            <p:cNvPr id="41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en-US"/>
            </a:p>
          </p:txBody>
        </p:sp>
        <p:sp>
          <p:nvSpPr>
            <p:cNvPr id="41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en-US"/>
            </a:p>
          </p:txBody>
        </p:sp>
        <p:sp>
          <p:nvSpPr>
            <p:cNvPr id="41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en-US"/>
            </a:p>
          </p:txBody>
        </p:sp>
        <p:sp>
          <p:nvSpPr>
            <p:cNvPr id="41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en-US"/>
            </a:p>
          </p:txBody>
        </p:sp>
        <p:sp>
          <p:nvSpPr>
            <p:cNvPr id="41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en-US"/>
            </a:p>
          </p:txBody>
        </p:sp>
        <p:sp>
          <p:nvSpPr>
            <p:cNvPr id="41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en-US"/>
            </a:p>
          </p:txBody>
        </p:sp>
      </p:grpSp>
      <p:sp>
        <p:nvSpPr>
          <p:cNvPr id="4118"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4119"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1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ja-JP"/>
          </a:p>
        </p:txBody>
      </p:sp>
      <p:sp>
        <p:nvSpPr>
          <p:cNvPr id="41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ja-JP"/>
          </a:p>
        </p:txBody>
      </p:sp>
      <p:sp>
        <p:nvSpPr>
          <p:cNvPr id="41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B5E2AF24-5323-4747-B67F-38D0FF57F093}" type="slidenum">
              <a:rPr lang="en-US" altLang="ja-JP"/>
              <a:pPr/>
              <a:t>‹#›</a:t>
            </a:fld>
            <a:endParaRPr lang="en-US" altLang="ja-JP"/>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2pPr>
      <a:lvl3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3pPr>
      <a:lvl4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4pPr>
      <a:lvl5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9pPr>
    </p:titleStyle>
    <p:bodyStyle>
      <a:lvl1pPr marL="342900" indent="-342900" algn="l" rtl="0" fontAlgn="base">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lr>
          <a:schemeClr val="tx2"/>
        </a:buClr>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lr>
          <a:schemeClr val="tx2"/>
        </a:buClr>
        <a:buChar char="•"/>
        <a:defRPr kumimoji="1" sz="2000">
          <a:solidFill>
            <a:schemeClr val="tx1"/>
          </a:solidFill>
          <a:latin typeface="+mn-lt"/>
          <a:ea typeface="+mn-ea"/>
        </a:defRPr>
      </a:lvl5pPr>
      <a:lvl6pPr marL="2514600" indent="-228600" algn="l" rtl="0" fontAlgn="base">
        <a:spcBef>
          <a:spcPct val="20000"/>
        </a:spcBef>
        <a:spcAft>
          <a:spcPct val="0"/>
        </a:spcAft>
        <a:buClr>
          <a:schemeClr val="tx2"/>
        </a:buClr>
        <a:buChar char="•"/>
        <a:defRPr kumimoji="1" sz="2000">
          <a:solidFill>
            <a:schemeClr val="tx1"/>
          </a:solidFill>
          <a:latin typeface="+mn-lt"/>
          <a:ea typeface="+mn-ea"/>
        </a:defRPr>
      </a:lvl6pPr>
      <a:lvl7pPr marL="2971800" indent="-228600" algn="l" rtl="0" fontAlgn="base">
        <a:spcBef>
          <a:spcPct val="20000"/>
        </a:spcBef>
        <a:spcAft>
          <a:spcPct val="0"/>
        </a:spcAft>
        <a:buClr>
          <a:schemeClr val="tx2"/>
        </a:buClr>
        <a:buChar char="•"/>
        <a:defRPr kumimoji="1" sz="2000">
          <a:solidFill>
            <a:schemeClr val="tx1"/>
          </a:solidFill>
          <a:latin typeface="+mn-lt"/>
          <a:ea typeface="+mn-ea"/>
        </a:defRPr>
      </a:lvl7pPr>
      <a:lvl8pPr marL="3429000" indent="-228600" algn="l" rtl="0" fontAlgn="base">
        <a:spcBef>
          <a:spcPct val="20000"/>
        </a:spcBef>
        <a:spcAft>
          <a:spcPct val="0"/>
        </a:spcAft>
        <a:buClr>
          <a:schemeClr val="tx2"/>
        </a:buClr>
        <a:buChar char="•"/>
        <a:defRPr kumimoji="1" sz="2000">
          <a:solidFill>
            <a:schemeClr val="tx1"/>
          </a:solidFill>
          <a:latin typeface="+mn-lt"/>
          <a:ea typeface="+mn-ea"/>
        </a:defRPr>
      </a:lvl8pPr>
      <a:lvl9pPr marL="3886200" indent="-228600" algn="l" rtl="0" fontAlgn="base">
        <a:spcBef>
          <a:spcPct val="20000"/>
        </a:spcBef>
        <a:spcAft>
          <a:spcPct val="0"/>
        </a:spcAft>
        <a:buClr>
          <a:schemeClr val="tx2"/>
        </a:buClr>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1012" y="360010"/>
            <a:ext cx="7958061" cy="1988237"/>
          </a:xfrm>
          <a:prstGeom prst="rect">
            <a:avLst/>
          </a:prstGeom>
        </p:spPr>
        <p:txBody>
          <a:bodyPr wrap="square">
            <a:spAutoFit/>
          </a:bodyPr>
          <a:lstStyle/>
          <a:p>
            <a:pPr>
              <a:lnSpc>
                <a:spcPct val="140000"/>
              </a:lnSpc>
            </a:pPr>
            <a:r>
              <a:rPr lang="en-US" sz="5400" b="1" dirty="0"/>
              <a:t>Prosody </a:t>
            </a:r>
          </a:p>
          <a:p>
            <a:pPr>
              <a:lnSpc>
                <a:spcPct val="140000"/>
              </a:lnSpc>
            </a:pPr>
            <a:r>
              <a:rPr lang="en-US" sz="3400" b="1" dirty="0"/>
              <a:t>Lecture 20: Paralinguistic Prosody </a:t>
            </a:r>
          </a:p>
        </p:txBody>
      </p:sp>
      <p:sp>
        <p:nvSpPr>
          <p:cNvPr id="3" name="Rectangle 2"/>
          <p:cNvSpPr/>
          <p:nvPr/>
        </p:nvSpPr>
        <p:spPr>
          <a:xfrm>
            <a:off x="561012" y="4402552"/>
            <a:ext cx="5295254" cy="507831"/>
          </a:xfrm>
          <a:prstGeom prst="rect">
            <a:avLst/>
          </a:prstGeom>
        </p:spPr>
        <p:txBody>
          <a:bodyPr wrap="square">
            <a:spAutoFit/>
          </a:bodyPr>
          <a:lstStyle/>
          <a:p>
            <a:pPr>
              <a:lnSpc>
                <a:spcPct val="150000"/>
              </a:lnSpc>
            </a:pPr>
            <a:r>
              <a:rPr lang="en-US" dirty="0"/>
              <a:t>Tutorial presented at ACL 2021  </a:t>
            </a:r>
          </a:p>
        </p:txBody>
      </p:sp>
      <p:sp>
        <p:nvSpPr>
          <p:cNvPr id="9" name="Rectangle 8"/>
          <p:cNvSpPr/>
          <p:nvPr/>
        </p:nvSpPr>
        <p:spPr>
          <a:xfrm>
            <a:off x="561012" y="2645193"/>
            <a:ext cx="5173560" cy="1114408"/>
          </a:xfrm>
          <a:prstGeom prst="rect">
            <a:avLst/>
          </a:prstGeom>
        </p:spPr>
        <p:txBody>
          <a:bodyPr wrap="square">
            <a:spAutoFit/>
          </a:bodyPr>
          <a:lstStyle/>
          <a:p>
            <a:pPr>
              <a:lnSpc>
                <a:spcPct val="200000"/>
              </a:lnSpc>
            </a:pPr>
            <a:r>
              <a:rPr lang="en-US" b="1"/>
              <a:t>Nigel G. Ward</a:t>
            </a:r>
            <a:r>
              <a:rPr lang="en-US"/>
              <a:t>, University </a:t>
            </a:r>
            <a:r>
              <a:rPr lang="en-US" dirty="0"/>
              <a:t>of Texas at </a:t>
            </a:r>
            <a:r>
              <a:rPr lang="en-US"/>
              <a:t>El Paso</a:t>
            </a:r>
          </a:p>
          <a:p>
            <a:pPr>
              <a:lnSpc>
                <a:spcPct val="200000"/>
              </a:lnSpc>
            </a:pPr>
            <a:r>
              <a:rPr lang="en-US" b="1"/>
              <a:t>Gina-Anne Levow</a:t>
            </a:r>
            <a:r>
              <a:rPr lang="en-US"/>
              <a:t>, University of Washington  </a:t>
            </a:r>
            <a:endParaRPr lang="en-US" dirty="0"/>
          </a:p>
        </p:txBody>
      </p:sp>
      <p:pic>
        <p:nvPicPr>
          <p:cNvPr id="1030" name="Picture 6">
            <a:extLst>
              <a:ext uri="{FF2B5EF4-FFF2-40B4-BE49-F238E27FC236}">
                <a16:creationId xmlns:a16="http://schemas.microsoft.com/office/drawing/2014/main" id="{2AF9EC5A-B427-4A2A-BBEA-96A203DE650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74710" y="2961189"/>
            <a:ext cx="2587765" cy="86258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The University of Texas at El Paso - UTEP">
            <a:extLst>
              <a:ext uri="{FF2B5EF4-FFF2-40B4-BE49-F238E27FC236}">
                <a16:creationId xmlns:a16="http://schemas.microsoft.com/office/drawing/2014/main" id="{3AFF0749-B2A5-44EB-A417-5B7910A2908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52345" y="2961189"/>
            <a:ext cx="1044731" cy="79841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rotWithShape="1">
          <a:blip r:embed="rId5"/>
          <a:srcRect l="24776" t="26124" r="37015" b="39263"/>
          <a:stretch/>
        </p:blipFill>
        <p:spPr>
          <a:xfrm>
            <a:off x="638679" y="5105831"/>
            <a:ext cx="3493827" cy="736979"/>
          </a:xfrm>
          <a:prstGeom prst="rect">
            <a:avLst/>
          </a:prstGeom>
        </p:spPr>
      </p:pic>
      <p:pic>
        <p:nvPicPr>
          <p:cNvPr id="8" name="Picture 7">
            <a:extLst>
              <a:ext uri="{FF2B5EF4-FFF2-40B4-BE49-F238E27FC236}">
                <a16:creationId xmlns:a16="http://schemas.microsoft.com/office/drawing/2014/main" id="{A3EDFD36-8847-65B8-8857-048CDD648746}"/>
              </a:ext>
            </a:extLst>
          </p:cNvPr>
          <p:cNvPicPr>
            <a:picLocks noChangeAspect="1" noChangeArrowheads="1"/>
          </p:cNvPicPr>
          <p:nvPr/>
        </p:nvPicPr>
        <p:blipFill>
          <a:blip r:embed="rId6">
            <a:duotone>
              <a:prstClr val="black"/>
              <a:schemeClr val="bg2">
                <a:lumMod val="10000"/>
                <a:lumOff val="90000"/>
                <a:tint val="45000"/>
                <a:satMod val="400000"/>
              </a:schemeClr>
            </a:duotone>
            <a:extLst>
              <a:ext uri="{28A0092B-C50C-407E-A947-70E740481C1C}">
                <a14:useLocalDpi xmlns:a14="http://schemas.microsoft.com/office/drawing/2010/main" val="0"/>
              </a:ext>
            </a:extLst>
          </a:blip>
          <a:srcRect/>
          <a:stretch>
            <a:fillRect/>
          </a:stretch>
        </p:blipFill>
        <p:spPr bwMode="auto">
          <a:xfrm>
            <a:off x="6345571" y="5086547"/>
            <a:ext cx="2202710" cy="7761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3005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0313" y="1335640"/>
            <a:ext cx="1550424" cy="1553054"/>
          </a:xfrm>
          <a:prstGeom prst="rect">
            <a:avLst/>
          </a:prstGeom>
          <a:noFill/>
        </p:spPr>
        <p:txBody>
          <a:bodyPr wrap="none" rtlCol="0">
            <a:spAutoFit/>
          </a:bodyPr>
          <a:lstStyle/>
          <a:p>
            <a:pPr>
              <a:lnSpc>
                <a:spcPct val="150000"/>
              </a:lnSpc>
            </a:pPr>
            <a:r>
              <a:rPr lang="en-US" sz="2200" dirty="0"/>
              <a:t>age</a:t>
            </a:r>
          </a:p>
          <a:p>
            <a:pPr>
              <a:lnSpc>
                <a:spcPct val="150000"/>
              </a:lnSpc>
            </a:pPr>
            <a:r>
              <a:rPr lang="en-US" sz="2200" dirty="0"/>
              <a:t>gender</a:t>
            </a:r>
          </a:p>
          <a:p>
            <a:pPr>
              <a:lnSpc>
                <a:spcPct val="150000"/>
              </a:lnSpc>
            </a:pPr>
            <a:r>
              <a:rPr lang="en-US" sz="2200"/>
              <a:t>personality</a:t>
            </a:r>
            <a:endParaRPr lang="en-US" sz="2200" dirty="0"/>
          </a:p>
        </p:txBody>
      </p:sp>
      <p:sp>
        <p:nvSpPr>
          <p:cNvPr id="5" name="TextBox 4"/>
          <p:cNvSpPr txBox="1"/>
          <p:nvPr/>
        </p:nvSpPr>
        <p:spPr>
          <a:xfrm>
            <a:off x="2639170" y="1664110"/>
            <a:ext cx="4106279" cy="1553054"/>
          </a:xfrm>
          <a:prstGeom prst="rect">
            <a:avLst/>
          </a:prstGeom>
          <a:noFill/>
        </p:spPr>
        <p:txBody>
          <a:bodyPr wrap="square" rtlCol="0">
            <a:spAutoFit/>
          </a:bodyPr>
          <a:lstStyle/>
          <a:p>
            <a:pPr>
              <a:lnSpc>
                <a:spcPct val="150000"/>
              </a:lnSpc>
            </a:pPr>
            <a:r>
              <a:rPr lang="en-US" sz="2200"/>
              <a:t>respiratory infection </a:t>
            </a:r>
            <a:endParaRPr lang="en-US" sz="2200" dirty="0"/>
          </a:p>
          <a:p>
            <a:pPr>
              <a:lnSpc>
                <a:spcPct val="150000"/>
              </a:lnSpc>
            </a:pPr>
            <a:r>
              <a:rPr lang="en-US" sz="2200" dirty="0"/>
              <a:t>fatigue</a:t>
            </a:r>
          </a:p>
          <a:p>
            <a:pPr>
              <a:lnSpc>
                <a:spcPct val="150000"/>
              </a:lnSpc>
            </a:pPr>
            <a:r>
              <a:rPr lang="en-US" sz="2200" dirty="0"/>
              <a:t>intoxication </a:t>
            </a:r>
          </a:p>
        </p:txBody>
      </p:sp>
      <p:sp>
        <p:nvSpPr>
          <p:cNvPr id="6" name="TextBox 5"/>
          <p:cNvSpPr txBox="1"/>
          <p:nvPr/>
        </p:nvSpPr>
        <p:spPr>
          <a:xfrm>
            <a:off x="5515290" y="1407791"/>
            <a:ext cx="1346844" cy="1615827"/>
          </a:xfrm>
          <a:prstGeom prst="rect">
            <a:avLst/>
          </a:prstGeom>
          <a:noFill/>
        </p:spPr>
        <p:txBody>
          <a:bodyPr wrap="none" rtlCol="0">
            <a:spAutoFit/>
          </a:bodyPr>
          <a:lstStyle/>
          <a:p>
            <a:pPr>
              <a:lnSpc>
                <a:spcPct val="150000"/>
              </a:lnSpc>
            </a:pPr>
            <a:r>
              <a:rPr lang="en-US" sz="2200" dirty="0"/>
              <a:t>surprised</a:t>
            </a:r>
          </a:p>
          <a:p>
            <a:pPr>
              <a:lnSpc>
                <a:spcPct val="150000"/>
              </a:lnSpc>
            </a:pPr>
            <a:r>
              <a:rPr lang="en-US" sz="2200" dirty="0"/>
              <a:t>angry</a:t>
            </a:r>
          </a:p>
          <a:p>
            <a:pPr>
              <a:lnSpc>
                <a:spcPct val="150000"/>
              </a:lnSpc>
            </a:pPr>
            <a:r>
              <a:rPr lang="en-US" sz="2200" dirty="0"/>
              <a:t>sad </a:t>
            </a:r>
          </a:p>
        </p:txBody>
      </p:sp>
      <p:sp>
        <p:nvSpPr>
          <p:cNvPr id="7" name="TextBox 6"/>
          <p:cNvSpPr txBox="1"/>
          <p:nvPr/>
        </p:nvSpPr>
        <p:spPr>
          <a:xfrm>
            <a:off x="6350906" y="2856554"/>
            <a:ext cx="2791149" cy="2060885"/>
          </a:xfrm>
          <a:prstGeom prst="rect">
            <a:avLst/>
          </a:prstGeom>
          <a:noFill/>
        </p:spPr>
        <p:txBody>
          <a:bodyPr wrap="none" rtlCol="0">
            <a:spAutoFit/>
          </a:bodyPr>
          <a:lstStyle/>
          <a:p>
            <a:pPr>
              <a:lnSpc>
                <a:spcPct val="150000"/>
              </a:lnSpc>
            </a:pPr>
            <a:r>
              <a:rPr lang="en-US" sz="2200" dirty="0"/>
              <a:t>uncertain </a:t>
            </a:r>
          </a:p>
          <a:p>
            <a:pPr>
              <a:lnSpc>
                <a:spcPct val="150000"/>
              </a:lnSpc>
            </a:pPr>
            <a:r>
              <a:rPr lang="en-US" sz="2200" dirty="0"/>
              <a:t>confident</a:t>
            </a:r>
          </a:p>
          <a:p>
            <a:pPr>
              <a:lnSpc>
                <a:spcPct val="150000"/>
              </a:lnSpc>
            </a:pPr>
            <a:r>
              <a:rPr lang="en-US" sz="2200" dirty="0"/>
              <a:t>thinking of a word</a:t>
            </a:r>
          </a:p>
          <a:p>
            <a:pPr>
              <a:lnSpc>
                <a:spcPct val="150000"/>
              </a:lnSpc>
            </a:pPr>
            <a:r>
              <a:rPr lang="en-US" sz="2200"/>
              <a:t>intending </a:t>
            </a:r>
            <a:r>
              <a:rPr lang="en-US" sz="2200" dirty="0"/>
              <a:t>to continue</a:t>
            </a:r>
          </a:p>
        </p:txBody>
      </p:sp>
      <p:sp>
        <p:nvSpPr>
          <p:cNvPr id="8" name="TextBox 7"/>
          <p:cNvSpPr txBox="1"/>
          <p:nvPr/>
        </p:nvSpPr>
        <p:spPr>
          <a:xfrm>
            <a:off x="2875933" y="3555038"/>
            <a:ext cx="1645002" cy="537391"/>
          </a:xfrm>
          <a:prstGeom prst="rect">
            <a:avLst/>
          </a:prstGeom>
          <a:noFill/>
        </p:spPr>
        <p:txBody>
          <a:bodyPr wrap="none" rtlCol="0">
            <a:spAutoFit/>
          </a:bodyPr>
          <a:lstStyle/>
          <a:p>
            <a:pPr>
              <a:lnSpc>
                <a:spcPct val="150000"/>
              </a:lnSpc>
            </a:pPr>
            <a:r>
              <a:rPr lang="en-US" sz="2200"/>
              <a:t>dominance </a:t>
            </a:r>
            <a:endParaRPr lang="en-US" sz="2200" dirty="0"/>
          </a:p>
        </p:txBody>
      </p:sp>
      <p:sp>
        <p:nvSpPr>
          <p:cNvPr id="9" name="TextBox 8"/>
          <p:cNvSpPr txBox="1"/>
          <p:nvPr/>
        </p:nvSpPr>
        <p:spPr>
          <a:xfrm>
            <a:off x="4394965" y="4011186"/>
            <a:ext cx="1677062" cy="537391"/>
          </a:xfrm>
          <a:prstGeom prst="rect">
            <a:avLst/>
          </a:prstGeom>
          <a:noFill/>
        </p:spPr>
        <p:txBody>
          <a:bodyPr wrap="none" rtlCol="0">
            <a:spAutoFit/>
          </a:bodyPr>
          <a:lstStyle/>
          <a:p>
            <a:pPr>
              <a:lnSpc>
                <a:spcPct val="150000"/>
              </a:lnSpc>
            </a:pPr>
            <a:r>
              <a:rPr lang="en-US" sz="2200" dirty="0"/>
              <a:t>team leader</a:t>
            </a:r>
          </a:p>
        </p:txBody>
      </p:sp>
      <p:sp>
        <p:nvSpPr>
          <p:cNvPr id="11" name="TextBox 10"/>
          <p:cNvSpPr txBox="1"/>
          <p:nvPr/>
        </p:nvSpPr>
        <p:spPr>
          <a:xfrm>
            <a:off x="226868" y="769314"/>
            <a:ext cx="2686730" cy="537391"/>
          </a:xfrm>
          <a:prstGeom prst="rect">
            <a:avLst/>
          </a:prstGeom>
          <a:noFill/>
        </p:spPr>
        <p:txBody>
          <a:bodyPr wrap="square" rtlCol="0">
            <a:spAutoFit/>
          </a:bodyPr>
          <a:lstStyle/>
          <a:p>
            <a:pPr>
              <a:lnSpc>
                <a:spcPct val="150000"/>
              </a:lnSpc>
            </a:pPr>
            <a:r>
              <a:rPr lang="en-US" sz="2200"/>
              <a:t>individual identity</a:t>
            </a:r>
            <a:endParaRPr lang="en-US" sz="2200" dirty="0"/>
          </a:p>
        </p:txBody>
      </p:sp>
      <p:sp>
        <p:nvSpPr>
          <p:cNvPr id="15" name="TextBox 14">
            <a:extLst>
              <a:ext uri="{FF2B5EF4-FFF2-40B4-BE49-F238E27FC236}">
                <a16:creationId xmlns:a16="http://schemas.microsoft.com/office/drawing/2014/main" id="{2C6CDB9A-D09C-0F91-7286-9CAA39C36530}"/>
              </a:ext>
            </a:extLst>
          </p:cNvPr>
          <p:cNvSpPr txBox="1"/>
          <p:nvPr/>
        </p:nvSpPr>
        <p:spPr>
          <a:xfrm>
            <a:off x="1029339" y="3272271"/>
            <a:ext cx="1645002" cy="537391"/>
          </a:xfrm>
          <a:prstGeom prst="rect">
            <a:avLst/>
          </a:prstGeom>
          <a:noFill/>
        </p:spPr>
        <p:txBody>
          <a:bodyPr wrap="none" rtlCol="0">
            <a:spAutoFit/>
          </a:bodyPr>
          <a:lstStyle/>
          <a:p>
            <a:pPr>
              <a:lnSpc>
                <a:spcPct val="150000"/>
              </a:lnSpc>
            </a:pPr>
            <a:r>
              <a:rPr lang="en-US" sz="2200"/>
              <a:t>depression </a:t>
            </a:r>
          </a:p>
        </p:txBody>
      </p:sp>
      <p:grpSp>
        <p:nvGrpSpPr>
          <p:cNvPr id="13" name="Group 12">
            <a:extLst>
              <a:ext uri="{FF2B5EF4-FFF2-40B4-BE49-F238E27FC236}">
                <a16:creationId xmlns:a16="http://schemas.microsoft.com/office/drawing/2014/main" id="{F88C44C7-599D-7040-32DD-A836267CFD78}"/>
              </a:ext>
            </a:extLst>
          </p:cNvPr>
          <p:cNvGrpSpPr/>
          <p:nvPr/>
        </p:nvGrpSpPr>
        <p:grpSpPr>
          <a:xfrm>
            <a:off x="918537" y="6280093"/>
            <a:ext cx="7300817" cy="583182"/>
            <a:chOff x="512137" y="6280093"/>
            <a:chExt cx="7300817" cy="583182"/>
          </a:xfrm>
        </p:grpSpPr>
        <p:sp>
          <p:nvSpPr>
            <p:cNvPr id="3" name="Rectangle 2">
              <a:extLst>
                <a:ext uri="{FF2B5EF4-FFF2-40B4-BE49-F238E27FC236}">
                  <a16:creationId xmlns:a16="http://schemas.microsoft.com/office/drawing/2014/main" id="{BA650DB8-76FF-81B0-7B68-89EA2ABE06BE}"/>
                </a:ext>
              </a:extLst>
            </p:cNvPr>
            <p:cNvSpPr/>
            <p:nvPr/>
          </p:nvSpPr>
          <p:spPr bwMode="auto">
            <a:xfrm>
              <a:off x="512137" y="6280093"/>
              <a:ext cx="7300817" cy="583182"/>
            </a:xfrm>
            <a:prstGeom prst="rect">
              <a:avLst/>
            </a:prstGeom>
            <a:solidFill>
              <a:schemeClr val="accent5">
                <a:lumMod val="2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sz="700" b="0" i="0" u="none" strike="noStrike" cap="none" normalizeH="0" baseline="0">
                  <a:ln>
                    <a:noFill/>
                  </a:ln>
                  <a:solidFill>
                    <a:schemeClr val="tx1"/>
                  </a:solidFill>
                  <a:effectLst/>
                  <a:latin typeface="Arial" charset="0"/>
                  <a:ea typeface="ＭＳ Ｐゴシック" pitchFamily="50" charset="-128"/>
                </a:rPr>
                <a:t>		</a:t>
              </a:r>
            </a:p>
            <a:p>
              <a:pPr marL="0" marR="0" indent="0" algn="l" defTabSz="914400" rtl="0" eaLnBrk="1" fontAlgn="base" latinLnBrk="0" hangingPunct="1">
                <a:lnSpc>
                  <a:spcPct val="100000"/>
                </a:lnSpc>
                <a:spcBef>
                  <a:spcPct val="0"/>
                </a:spcBef>
                <a:spcAft>
                  <a:spcPct val="0"/>
                </a:spcAft>
                <a:buClrTx/>
                <a:buSzTx/>
                <a:buFontTx/>
                <a:buNone/>
                <a:tabLst/>
              </a:pPr>
              <a:r>
                <a:rPr lang="en-US"/>
                <a:t>		</a:t>
              </a:r>
              <a:r>
                <a:rPr kumimoji="1" lang="en-US" sz="1800" b="0" i="0" u="none" strike="noStrike" cap="none" normalizeH="0" baseline="0">
                  <a:ln>
                    <a:noFill/>
                  </a:ln>
                  <a:solidFill>
                    <a:schemeClr val="tx1"/>
                  </a:solidFill>
                  <a:effectLst/>
                  <a:latin typeface="Arial" charset="0"/>
                  <a:ea typeface="ＭＳ Ｐゴシック" pitchFamily="50" charset="-128"/>
                </a:rPr>
                <a:t>stable	  	   	 fleeting</a:t>
              </a:r>
            </a:p>
          </p:txBody>
        </p:sp>
        <p:grpSp>
          <p:nvGrpSpPr>
            <p:cNvPr id="2" name="Group 1">
              <a:extLst>
                <a:ext uri="{FF2B5EF4-FFF2-40B4-BE49-F238E27FC236}">
                  <a16:creationId xmlns:a16="http://schemas.microsoft.com/office/drawing/2014/main" id="{FEF70DFF-E7E4-2A3B-DBC2-E4F43B35E936}"/>
                </a:ext>
              </a:extLst>
            </p:cNvPr>
            <p:cNvGrpSpPr/>
            <p:nvPr/>
          </p:nvGrpSpPr>
          <p:grpSpPr>
            <a:xfrm>
              <a:off x="817450" y="6571684"/>
              <a:ext cx="6690189" cy="0"/>
              <a:chOff x="840768" y="5964775"/>
              <a:chExt cx="6690189" cy="0"/>
            </a:xfrm>
          </p:grpSpPr>
          <p:cxnSp>
            <p:nvCxnSpPr>
              <p:cNvPr id="14" name="Straight Arrow Connector 13"/>
              <p:cNvCxnSpPr/>
              <p:nvPr/>
            </p:nvCxnSpPr>
            <p:spPr bwMode="auto">
              <a:xfrm>
                <a:off x="6072027" y="5964775"/>
                <a:ext cx="1458930" cy="0"/>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17" name="Straight Arrow Connector 16"/>
              <p:cNvCxnSpPr/>
              <p:nvPr/>
            </p:nvCxnSpPr>
            <p:spPr bwMode="auto">
              <a:xfrm flipH="1">
                <a:off x="840768" y="5964775"/>
                <a:ext cx="1458930" cy="0"/>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18" name="Straight Arrow Connector 17"/>
              <p:cNvCxnSpPr/>
              <p:nvPr/>
            </p:nvCxnSpPr>
            <p:spPr bwMode="auto">
              <a:xfrm flipH="1">
                <a:off x="3426329" y="5964775"/>
                <a:ext cx="1458930" cy="0"/>
              </a:xfrm>
              <a:prstGeom prst="straightConnector1">
                <a:avLst/>
              </a:prstGeom>
              <a:solidFill>
                <a:schemeClr val="accent1"/>
              </a:solidFill>
              <a:ln w="38100" cap="flat" cmpd="sng" algn="ctr">
                <a:solidFill>
                  <a:schemeClr val="tx1"/>
                </a:solidFill>
                <a:prstDash val="solid"/>
                <a:round/>
                <a:headEnd type="none" w="med" len="med"/>
                <a:tailEnd type="none" w="med" len="med"/>
              </a:ln>
              <a:effectLst/>
            </p:spPr>
          </p:cxnSp>
        </p:grpSp>
      </p:grpSp>
      <p:sp>
        <p:nvSpPr>
          <p:cNvPr id="19" name="TextBox 18">
            <a:extLst>
              <a:ext uri="{FF2B5EF4-FFF2-40B4-BE49-F238E27FC236}">
                <a16:creationId xmlns:a16="http://schemas.microsoft.com/office/drawing/2014/main" id="{0F8576D8-8E91-1F96-FBBB-B85B84FDABF8}"/>
              </a:ext>
            </a:extLst>
          </p:cNvPr>
          <p:cNvSpPr txBox="1"/>
          <p:nvPr/>
        </p:nvSpPr>
        <p:spPr>
          <a:xfrm>
            <a:off x="696341" y="3936324"/>
            <a:ext cx="2084959" cy="1553054"/>
          </a:xfrm>
          <a:prstGeom prst="rect">
            <a:avLst/>
          </a:prstGeom>
          <a:noFill/>
        </p:spPr>
        <p:txBody>
          <a:bodyPr wrap="square">
            <a:spAutoFit/>
          </a:bodyPr>
          <a:lstStyle/>
          <a:p>
            <a:pPr>
              <a:lnSpc>
                <a:spcPct val="150000"/>
              </a:lnSpc>
            </a:pPr>
            <a:r>
              <a:rPr lang="en-US" sz="2200"/>
              <a:t>Alzheimers</a:t>
            </a:r>
          </a:p>
          <a:p>
            <a:pPr>
              <a:lnSpc>
                <a:spcPct val="150000"/>
              </a:lnSpc>
            </a:pPr>
            <a:r>
              <a:rPr lang="en-US" sz="2200"/>
              <a:t>Parkinsons</a:t>
            </a:r>
          </a:p>
          <a:p>
            <a:pPr>
              <a:lnSpc>
                <a:spcPct val="150000"/>
              </a:lnSpc>
            </a:pPr>
            <a:r>
              <a:rPr lang="en-US" sz="2200"/>
              <a:t>autism</a:t>
            </a:r>
            <a:endParaRPr lang="en-US" sz="2200" dirty="0"/>
          </a:p>
        </p:txBody>
      </p:sp>
      <p:sp>
        <p:nvSpPr>
          <p:cNvPr id="20" name="TextBox 19">
            <a:extLst>
              <a:ext uri="{FF2B5EF4-FFF2-40B4-BE49-F238E27FC236}">
                <a16:creationId xmlns:a16="http://schemas.microsoft.com/office/drawing/2014/main" id="{37E8EEA1-9F66-D350-6158-9C3923B89156}"/>
              </a:ext>
            </a:extLst>
          </p:cNvPr>
          <p:cNvSpPr txBox="1"/>
          <p:nvPr/>
        </p:nvSpPr>
        <p:spPr>
          <a:xfrm>
            <a:off x="2553070" y="5090894"/>
            <a:ext cx="4780219" cy="600164"/>
          </a:xfrm>
          <a:prstGeom prst="rect">
            <a:avLst/>
          </a:prstGeom>
          <a:noFill/>
        </p:spPr>
        <p:txBody>
          <a:bodyPr wrap="none" rtlCol="0">
            <a:spAutoFit/>
          </a:bodyPr>
          <a:lstStyle/>
          <a:p>
            <a:pPr>
              <a:lnSpc>
                <a:spcPct val="150000"/>
              </a:lnSpc>
            </a:pPr>
            <a:r>
              <a:rPr lang="en-US" sz="2200" dirty="0"/>
              <a:t>group affiliations (regional, ethnic …)</a:t>
            </a:r>
          </a:p>
        </p:txBody>
      </p:sp>
    </p:spTree>
    <p:extLst>
      <p:ext uri="{BB962C8B-B14F-4D97-AF65-F5344CB8AC3E}">
        <p14:creationId xmlns:p14="http://schemas.microsoft.com/office/powerpoint/2010/main" val="2702186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B8DFEF1-AB43-4C3F-AFDC-4A45437753E8}"/>
              </a:ext>
            </a:extLst>
          </p:cNvPr>
          <p:cNvSpPr>
            <a:spLocks noGrp="1"/>
          </p:cNvSpPr>
          <p:nvPr>
            <p:ph type="title"/>
          </p:nvPr>
        </p:nvSpPr>
        <p:spPr>
          <a:xfrm>
            <a:off x="457200" y="127546"/>
            <a:ext cx="8229600" cy="1143000"/>
          </a:xfrm>
        </p:spPr>
        <p:txBody>
          <a:bodyPr/>
          <a:lstStyle/>
          <a:p>
            <a:pPr algn="l"/>
            <a:r>
              <a:rPr lang="en-US" dirty="0"/>
              <a:t>Paralinguistic Inference</a:t>
            </a:r>
          </a:p>
        </p:txBody>
      </p:sp>
      <p:sp>
        <p:nvSpPr>
          <p:cNvPr id="2" name="TextBox 1"/>
          <p:cNvSpPr txBox="1"/>
          <p:nvPr/>
        </p:nvSpPr>
        <p:spPr>
          <a:xfrm>
            <a:off x="457200" y="1428108"/>
            <a:ext cx="5692584" cy="3570208"/>
          </a:xfrm>
          <a:prstGeom prst="rect">
            <a:avLst/>
          </a:prstGeom>
          <a:noFill/>
        </p:spPr>
        <p:txBody>
          <a:bodyPr wrap="none" rtlCol="0">
            <a:spAutoFit/>
          </a:bodyPr>
          <a:lstStyle/>
          <a:p>
            <a:r>
              <a:rPr lang="en-US" sz="2200"/>
              <a:t>Midlevel features</a:t>
            </a:r>
            <a:r>
              <a:rPr lang="en-US" sz="2200" baseline="30000"/>
              <a:t>+</a:t>
            </a:r>
            <a:r>
              <a:rPr lang="en-US" sz="2200"/>
              <a:t> </a:t>
            </a:r>
            <a:r>
              <a:rPr lang="en-US" sz="2400" b="1" dirty="0"/>
              <a:t>→</a:t>
            </a:r>
            <a:r>
              <a:rPr lang="en-US" sz="2200" dirty="0"/>
              <a:t> linear regression</a:t>
            </a:r>
          </a:p>
          <a:p>
            <a:pPr>
              <a:spcBef>
                <a:spcPts val="1200"/>
              </a:spcBef>
            </a:pPr>
            <a:r>
              <a:rPr lang="en-US" sz="2200" dirty="0"/>
              <a:t>	</a:t>
            </a:r>
            <a:r>
              <a:rPr lang="en-US" sz="2400" b="1" dirty="0"/>
              <a:t>→ </a:t>
            </a:r>
            <a:r>
              <a:rPr lang="en-US" sz="2200" dirty="0"/>
              <a:t>decision trees</a:t>
            </a:r>
          </a:p>
          <a:p>
            <a:endParaRPr lang="en-US" sz="600" dirty="0"/>
          </a:p>
          <a:p>
            <a:r>
              <a:rPr lang="en-US" sz="2200" dirty="0"/>
              <a:t>	</a:t>
            </a:r>
            <a:r>
              <a:rPr lang="en-US" sz="2400" b="1" dirty="0"/>
              <a:t>→ </a:t>
            </a:r>
            <a:r>
              <a:rPr lang="en-US" sz="2200" dirty="0"/>
              <a:t>neural networks</a:t>
            </a:r>
          </a:p>
          <a:p>
            <a:endParaRPr lang="en-US" sz="2800" dirty="0"/>
          </a:p>
          <a:p>
            <a:r>
              <a:rPr lang="en-US" sz="2200" dirty="0"/>
              <a:t>Frame-level features </a:t>
            </a:r>
            <a:r>
              <a:rPr lang="en-US" sz="2400" b="1" dirty="0"/>
              <a:t>→</a:t>
            </a:r>
            <a:r>
              <a:rPr lang="en-US" sz="2200" dirty="0"/>
              <a:t> recurrent networks</a:t>
            </a:r>
          </a:p>
          <a:p>
            <a:endParaRPr lang="en-US" sz="1000" dirty="0"/>
          </a:p>
          <a:p>
            <a:r>
              <a:rPr lang="en-US" sz="2400" b="1" dirty="0"/>
              <a:t>	→ </a:t>
            </a:r>
            <a:r>
              <a:rPr lang="en-US" sz="2200" dirty="0"/>
              <a:t>deep networks with attention, etc.</a:t>
            </a:r>
          </a:p>
          <a:p>
            <a:endParaRPr lang="en-US" sz="2800" dirty="0"/>
          </a:p>
          <a:p>
            <a:r>
              <a:rPr lang="en-US" sz="2200" dirty="0" err="1"/>
              <a:t>Pretrained</a:t>
            </a:r>
            <a:r>
              <a:rPr lang="en-US" sz="2200" dirty="0"/>
              <a:t> models </a:t>
            </a:r>
            <a:r>
              <a:rPr lang="en-US" sz="2400" b="1" dirty="0"/>
              <a:t>→ </a:t>
            </a:r>
            <a:r>
              <a:rPr lang="en-US" sz="2200" dirty="0"/>
              <a:t>linear regression</a:t>
            </a:r>
          </a:p>
        </p:txBody>
      </p:sp>
      <p:sp>
        <p:nvSpPr>
          <p:cNvPr id="13" name="TextBox 12"/>
          <p:cNvSpPr txBox="1"/>
          <p:nvPr/>
        </p:nvSpPr>
        <p:spPr>
          <a:xfrm>
            <a:off x="457200" y="6328881"/>
            <a:ext cx="6391493" cy="369332"/>
          </a:xfrm>
          <a:prstGeom prst="rect">
            <a:avLst/>
          </a:prstGeom>
          <a:noFill/>
        </p:spPr>
        <p:txBody>
          <a:bodyPr wrap="none" rtlCol="0">
            <a:spAutoFit/>
          </a:bodyPr>
          <a:lstStyle/>
          <a:p>
            <a:r>
              <a:rPr lang="en-US" sz="2400" baseline="30000"/>
              <a:t>+</a:t>
            </a:r>
            <a:r>
              <a:rPr lang="en-US"/>
              <a:t>seldom </a:t>
            </a:r>
            <a:r>
              <a:rPr lang="en-US" dirty="0"/>
              <a:t>unit-linked, except roughly for speaker identification </a:t>
            </a:r>
          </a:p>
        </p:txBody>
      </p:sp>
      <p:grpSp>
        <p:nvGrpSpPr>
          <p:cNvPr id="5" name="Group 4">
            <a:extLst>
              <a:ext uri="{FF2B5EF4-FFF2-40B4-BE49-F238E27FC236}">
                <a16:creationId xmlns:a16="http://schemas.microsoft.com/office/drawing/2014/main" id="{7841A256-BDC6-9B9D-0DE1-7684528D632E}"/>
              </a:ext>
            </a:extLst>
          </p:cNvPr>
          <p:cNvGrpSpPr/>
          <p:nvPr/>
        </p:nvGrpSpPr>
        <p:grpSpPr>
          <a:xfrm>
            <a:off x="5961888" y="2066993"/>
            <a:ext cx="3068447" cy="3904861"/>
            <a:chOff x="5961888" y="2066993"/>
            <a:chExt cx="3068447" cy="3904861"/>
          </a:xfrm>
        </p:grpSpPr>
        <p:grpSp>
          <p:nvGrpSpPr>
            <p:cNvPr id="12" name="Group 11"/>
            <p:cNvGrpSpPr/>
            <p:nvPr/>
          </p:nvGrpSpPr>
          <p:grpSpPr>
            <a:xfrm>
              <a:off x="6380251" y="2066993"/>
              <a:ext cx="2650084" cy="2911310"/>
              <a:chOff x="6380251" y="2066993"/>
              <a:chExt cx="2650084" cy="2911310"/>
            </a:xfrm>
          </p:grpSpPr>
          <p:sp>
            <p:nvSpPr>
              <p:cNvPr id="7" name="TextBox 6"/>
              <p:cNvSpPr txBox="1"/>
              <p:nvPr/>
            </p:nvSpPr>
            <p:spPr>
              <a:xfrm>
                <a:off x="6380251" y="2977639"/>
                <a:ext cx="2650084" cy="1107996"/>
              </a:xfrm>
              <a:prstGeom prst="rect">
                <a:avLst/>
              </a:prstGeom>
              <a:noFill/>
            </p:spPr>
            <p:txBody>
              <a:bodyPr wrap="none" rtlCol="0">
                <a:spAutoFit/>
              </a:bodyPr>
              <a:lstStyle/>
              <a:p>
                <a:r>
                  <a:rPr lang="en-US" sz="2400" dirty="0"/>
                  <a:t>more informative</a:t>
                </a:r>
              </a:p>
              <a:p>
                <a:endParaRPr lang="en-US" dirty="0"/>
              </a:p>
              <a:p>
                <a:r>
                  <a:rPr lang="en-US" sz="2400" dirty="0"/>
                  <a:t>better performing*</a:t>
                </a:r>
              </a:p>
            </p:txBody>
          </p:sp>
          <p:sp>
            <p:nvSpPr>
              <p:cNvPr id="4" name="Down Arrow 3"/>
              <p:cNvSpPr/>
              <p:nvPr/>
            </p:nvSpPr>
            <p:spPr bwMode="auto">
              <a:xfrm>
                <a:off x="6380251" y="4104999"/>
                <a:ext cx="2424702" cy="873304"/>
              </a:xfrm>
              <a:prstGeom prst="downArrow">
                <a:avLst/>
              </a:prstGeom>
              <a:solidFill>
                <a:schemeClr val="accent1"/>
              </a:solidFill>
              <a:ln w="3810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0" name="Down Arrow 9"/>
              <p:cNvSpPr/>
              <p:nvPr/>
            </p:nvSpPr>
            <p:spPr bwMode="auto">
              <a:xfrm flipV="1">
                <a:off x="6380251" y="2066993"/>
                <a:ext cx="2424702" cy="873304"/>
              </a:xfrm>
              <a:prstGeom prst="downArrow">
                <a:avLst/>
              </a:prstGeom>
              <a:solidFill>
                <a:schemeClr val="accent1"/>
              </a:solidFill>
              <a:ln w="3810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1" name="Rectangle 10"/>
              <p:cNvSpPr/>
              <p:nvPr/>
            </p:nvSpPr>
            <p:spPr bwMode="auto">
              <a:xfrm>
                <a:off x="6986426" y="3422382"/>
                <a:ext cx="1212351" cy="213869"/>
              </a:xfrm>
              <a:prstGeom prst="rect">
                <a:avLst/>
              </a:prstGeom>
              <a:solidFill>
                <a:schemeClr val="accent1"/>
              </a:solidFill>
              <a:ln w="38100" cap="flat" cmpd="sng" algn="ctr">
                <a:solidFill>
                  <a:schemeClr val="tx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sp>
          <p:nvSpPr>
            <p:cNvPr id="3" name="TextBox 2"/>
            <p:cNvSpPr txBox="1"/>
            <p:nvPr/>
          </p:nvSpPr>
          <p:spPr>
            <a:xfrm>
              <a:off x="5961888" y="5571744"/>
              <a:ext cx="3033203" cy="400110"/>
            </a:xfrm>
            <a:prstGeom prst="rect">
              <a:avLst/>
            </a:prstGeom>
            <a:noFill/>
          </p:spPr>
          <p:txBody>
            <a:bodyPr wrap="none" rtlCol="0">
              <a:spAutoFit/>
            </a:bodyPr>
            <a:lstStyle/>
            <a:p>
              <a:r>
                <a:rPr lang="en-US" sz="2000" dirty="0"/>
                <a:t>*often as well as humans</a:t>
              </a:r>
            </a:p>
          </p:txBody>
        </p:sp>
      </p:grpSp>
    </p:spTree>
    <p:extLst>
      <p:ext uri="{BB962C8B-B14F-4D97-AF65-F5344CB8AC3E}">
        <p14:creationId xmlns:p14="http://schemas.microsoft.com/office/powerpoint/2010/main" val="529278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fade">
                                      <p:cBhvr>
                                        <p:cTn id="7" dur="500"/>
                                        <p:tgtEl>
                                          <p:spTgt spid="2">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7" end="7"/>
                                            </p:txEl>
                                          </p:spTgt>
                                        </p:tgtEl>
                                        <p:attrNameLst>
                                          <p:attrName>style.visibility</p:attrName>
                                        </p:attrNameLst>
                                      </p:cBhvr>
                                      <p:to>
                                        <p:strVal val="visible"/>
                                      </p:to>
                                    </p:set>
                                    <p:animEffect transition="in" filter="fade">
                                      <p:cBhvr>
                                        <p:cTn id="10" dur="500"/>
                                        <p:tgtEl>
                                          <p:spTgt spid="2">
                                            <p:txEl>
                                              <p:pRg st="7" end="7"/>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
                                            <p:txEl>
                                              <p:pRg st="9" end="9"/>
                                            </p:txEl>
                                          </p:spTgt>
                                        </p:tgtEl>
                                        <p:attrNameLst>
                                          <p:attrName>style.visibility</p:attrName>
                                        </p:attrNameLst>
                                      </p:cBhvr>
                                      <p:to>
                                        <p:strVal val="visible"/>
                                      </p:to>
                                    </p:set>
                                    <p:animEffect transition="in" filter="fade">
                                      <p:cBhvr>
                                        <p:cTn id="15" dur="500"/>
                                        <p:tgtEl>
                                          <p:spTgt spid="2">
                                            <p:txEl>
                                              <p:pRg st="9" end="9"/>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294" y="48128"/>
            <a:ext cx="8229600" cy="1143000"/>
          </a:xfrm>
        </p:spPr>
        <p:txBody>
          <a:bodyPr/>
          <a:lstStyle/>
          <a:p>
            <a:pPr algn="l"/>
            <a:r>
              <a:rPr lang="en-US"/>
              <a:t>Realms </a:t>
            </a:r>
            <a:r>
              <a:rPr lang="en-US" dirty="0"/>
              <a:t>of Prosody</a:t>
            </a:r>
          </a:p>
        </p:txBody>
      </p:sp>
      <p:sp>
        <p:nvSpPr>
          <p:cNvPr id="11" name="Oval 10">
            <a:extLst>
              <a:ext uri="{FF2B5EF4-FFF2-40B4-BE49-F238E27FC236}">
                <a16:creationId xmlns:a16="http://schemas.microsoft.com/office/drawing/2014/main" id="{856E64A7-6B23-46A7-9365-13C7B8F981C1}"/>
              </a:ext>
            </a:extLst>
          </p:cNvPr>
          <p:cNvSpPr/>
          <p:nvPr/>
        </p:nvSpPr>
        <p:spPr bwMode="auto">
          <a:xfrm>
            <a:off x="124994" y="1187985"/>
            <a:ext cx="4472043" cy="981917"/>
          </a:xfrm>
          <a:prstGeom prst="ellipse">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path path="circle">
              <a:fillToRect l="50000" t="50000" r="50000" b="50000"/>
            </a:path>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sz="3600"/>
              <a:t>phonological</a:t>
            </a:r>
            <a:endParaRPr lang="en-US" sz="3600" dirty="0"/>
          </a:p>
        </p:txBody>
      </p:sp>
      <p:sp>
        <p:nvSpPr>
          <p:cNvPr id="6" name="Oval 5">
            <a:extLst>
              <a:ext uri="{FF2B5EF4-FFF2-40B4-BE49-F238E27FC236}">
                <a16:creationId xmlns:a16="http://schemas.microsoft.com/office/drawing/2014/main" id="{C16BED83-1183-D3C5-812C-3C90887A6FC4}"/>
              </a:ext>
            </a:extLst>
          </p:cNvPr>
          <p:cNvSpPr/>
          <p:nvPr/>
        </p:nvSpPr>
        <p:spPr bwMode="auto">
          <a:xfrm>
            <a:off x="2230653" y="5367825"/>
            <a:ext cx="4406816" cy="981917"/>
          </a:xfrm>
          <a:prstGeom prst="ellips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path path="circle">
              <a:fillToRect l="50000" t="50000" r="50000" b="50000"/>
            </a:path>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640080" marR="0" indent="0" defTabSz="914400" rtl="0" eaLnBrk="1" fontAlgn="base" latinLnBrk="0" hangingPunct="1">
              <a:lnSpc>
                <a:spcPct val="100000"/>
              </a:lnSpc>
              <a:spcBef>
                <a:spcPct val="0"/>
              </a:spcBef>
              <a:spcAft>
                <a:spcPct val="0"/>
              </a:spcAft>
              <a:buClrTx/>
              <a:buSzTx/>
              <a:buFontTx/>
              <a:buNone/>
              <a:tabLst/>
            </a:pPr>
            <a:endParaRPr kumimoji="1" lang="en-US" sz="2400" b="0" i="0" u="none" strike="noStrike" cap="none" normalizeH="0" baseline="0" dirty="0">
              <a:ln>
                <a:noFill/>
              </a:ln>
              <a:solidFill>
                <a:schemeClr val="tx1"/>
              </a:solidFill>
              <a:effectLst/>
            </a:endParaRPr>
          </a:p>
        </p:txBody>
      </p:sp>
      <p:sp>
        <p:nvSpPr>
          <p:cNvPr id="7" name="Content Placeholder 2">
            <a:extLst>
              <a:ext uri="{FF2B5EF4-FFF2-40B4-BE49-F238E27FC236}">
                <a16:creationId xmlns:a16="http://schemas.microsoft.com/office/drawing/2014/main" id="{9928A92E-29A1-AD4F-F2F0-A6D64C8AE016}"/>
              </a:ext>
              <a:ext uri="{C183D7F6-B498-43B3-948B-1728B52AA6E4}">
                <adec:decorative xmlns:adec="http://schemas.microsoft.com/office/drawing/2017/decorative" val="1"/>
              </a:ext>
            </a:extLst>
          </p:cNvPr>
          <p:cNvSpPr>
            <a:spLocks noGrp="1"/>
          </p:cNvSpPr>
          <p:nvPr>
            <p:ph idx="1"/>
          </p:nvPr>
        </p:nvSpPr>
        <p:spPr>
          <a:xfrm>
            <a:off x="1652718" y="2517339"/>
            <a:ext cx="6158161" cy="3049344"/>
          </a:xfrm>
        </p:spPr>
        <p:txBody>
          <a:bodyPr/>
          <a:lstStyle/>
          <a:p>
            <a:pPr marL="0" indent="0">
              <a:lnSpc>
                <a:spcPct val="130000"/>
              </a:lnSpc>
              <a:buNone/>
            </a:pPr>
            <a:r>
              <a:rPr lang="en-US" sz="2400" dirty="0"/>
              <a:t>Linked to language		Independent	</a:t>
            </a:r>
          </a:p>
          <a:p>
            <a:pPr marL="0" indent="0">
              <a:lnSpc>
                <a:spcPct val="130000"/>
              </a:lnSpc>
              <a:buNone/>
            </a:pPr>
            <a:r>
              <a:rPr lang="en-US" sz="2400" dirty="0"/>
              <a:t>Mental			Bodily 	 Language-specific 		Universal  	 Controllable 			Uncontrollable Symbolic 			Iconic/Gradient	</a:t>
            </a:r>
          </a:p>
          <a:p>
            <a:pPr marL="0" indent="0">
              <a:lnSpc>
                <a:spcPct val="130000"/>
              </a:lnSpc>
              <a:buNone/>
            </a:pPr>
            <a:endParaRPr lang="en-US" sz="2400" dirty="0"/>
          </a:p>
        </p:txBody>
      </p:sp>
      <p:sp>
        <p:nvSpPr>
          <p:cNvPr id="10" name="Oval 9">
            <a:extLst>
              <a:ext uri="{FF2B5EF4-FFF2-40B4-BE49-F238E27FC236}">
                <a16:creationId xmlns:a16="http://schemas.microsoft.com/office/drawing/2014/main" id="{062086BD-AD7A-41DD-BD66-DEF7BB8907EE}"/>
              </a:ext>
            </a:extLst>
          </p:cNvPr>
          <p:cNvSpPr/>
          <p:nvPr/>
        </p:nvSpPr>
        <p:spPr bwMode="auto">
          <a:xfrm>
            <a:off x="4604798" y="1187984"/>
            <a:ext cx="4406816" cy="981917"/>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3600" b="0" i="0" u="none" strike="noStrike" cap="none" normalizeH="0" baseline="0">
                <a:ln>
                  <a:noFill/>
                </a:ln>
                <a:solidFill>
                  <a:schemeClr val="tx1"/>
                </a:solidFill>
                <a:effectLst/>
              </a:rPr>
              <a:t>paralinguistic</a:t>
            </a:r>
            <a:endParaRPr kumimoji="1" lang="en-US" sz="32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139788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path" presetSubtype="0" accel="50000" decel="50000" fill="hold" grpId="0" nodeType="clickEffect">
                                  <p:stCondLst>
                                    <p:cond delay="0"/>
                                  </p:stCondLst>
                                  <p:childTnLst>
                                    <p:animMotion origin="layout" path="M 2.77778E-7 4.07407E-6 L 0.06962 0.0081 " pathEditMode="relative" rAng="0" ptsTypes="AA">
                                      <p:cBhvr>
                                        <p:cTn id="11" dur="2000" fill="hold"/>
                                        <p:tgtEl>
                                          <p:spTgt spid="11"/>
                                        </p:tgtEl>
                                        <p:attrNameLst>
                                          <p:attrName>ppt_x</p:attrName>
                                          <p:attrName>ppt_y</p:attrName>
                                        </p:attrNameLst>
                                      </p:cBhvr>
                                      <p:rCtr x="3472" y="394"/>
                                    </p:animMotion>
                                  </p:childTnLst>
                                </p:cTn>
                              </p:par>
                              <p:par>
                                <p:cTn id="12" presetID="42" presetClass="path" presetSubtype="0" accel="50000" decel="50000" fill="hold" grpId="0" nodeType="withEffect">
                                  <p:stCondLst>
                                    <p:cond delay="0"/>
                                  </p:stCondLst>
                                  <p:childTnLst>
                                    <p:animMotion origin="layout" path="M 0.03472 4.07407E-6 L -0.07101 0.0081 " pathEditMode="relative" rAng="0" ptsTypes="AA">
                                      <p:cBhvr>
                                        <p:cTn id="13" dur="2000" fill="hold"/>
                                        <p:tgtEl>
                                          <p:spTgt spid="10"/>
                                        </p:tgtEl>
                                        <p:attrNameLst>
                                          <p:attrName>ppt_x</p:attrName>
                                          <p:attrName>ppt_y</p:attrName>
                                        </p:attrNameLst>
                                      </p:cBhvr>
                                      <p:rCtr x="-5295" y="39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EABD4-B531-4E15-B148-770C53D5BC32}"/>
              </a:ext>
            </a:extLst>
          </p:cNvPr>
          <p:cNvSpPr>
            <a:spLocks noGrp="1"/>
          </p:cNvSpPr>
          <p:nvPr>
            <p:ph type="title"/>
          </p:nvPr>
        </p:nvSpPr>
        <p:spPr>
          <a:xfrm>
            <a:off x="457200" y="171465"/>
            <a:ext cx="3889717" cy="1077468"/>
          </a:xfrm>
        </p:spPr>
        <p:txBody>
          <a:bodyPr/>
          <a:lstStyle/>
          <a:p>
            <a:pPr algn="l"/>
            <a:r>
              <a:rPr lang="en-US" dirty="0"/>
              <a:t>Contents </a:t>
            </a:r>
          </a:p>
        </p:txBody>
      </p:sp>
      <p:sp>
        <p:nvSpPr>
          <p:cNvPr id="6" name="Content Placeholder 5">
            <a:extLst>
              <a:ext uri="{FF2B5EF4-FFF2-40B4-BE49-F238E27FC236}">
                <a16:creationId xmlns:a16="http://schemas.microsoft.com/office/drawing/2014/main" id="{F55E204D-3005-4944-A3BC-5B72E8B915D9}"/>
              </a:ext>
            </a:extLst>
          </p:cNvPr>
          <p:cNvSpPr>
            <a:spLocks noGrp="1"/>
          </p:cNvSpPr>
          <p:nvPr>
            <p:ph idx="1"/>
          </p:nvPr>
        </p:nvSpPr>
        <p:spPr>
          <a:xfrm>
            <a:off x="469726" y="1282801"/>
            <a:ext cx="6400754" cy="4062167"/>
          </a:xfrm>
        </p:spPr>
        <p:txBody>
          <a:bodyPr numCol="1"/>
          <a:lstStyle/>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Introduction</a:t>
            </a:r>
          </a:p>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Production, Perception</a:t>
            </a:r>
          </a:p>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Classic Linguistic Prosody</a:t>
            </a:r>
          </a:p>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Technology and Techniques</a:t>
            </a:r>
          </a:p>
          <a:p>
            <a:pPr fontAlgn="b">
              <a:lnSpc>
                <a:spcPct val="140000"/>
              </a:lnSpc>
              <a:spcBef>
                <a:spcPts val="0"/>
              </a:spcBef>
              <a:spcAft>
                <a:spcPts val="0"/>
              </a:spcAft>
            </a:pPr>
            <a:r>
              <a:rPr lang="en-US" sz="2800" kern="1200" dirty="0" err="1">
                <a:latin typeface="Calibri" panose="020F0502020204030204" pitchFamily="34" charset="0"/>
                <a:ea typeface="ＭＳ Ｐゴシック" panose="020B0600070205080204" pitchFamily="34" charset="-128"/>
              </a:rPr>
              <a:t>Paralinguistics</a:t>
            </a:r>
            <a:r>
              <a:rPr lang="en-US" sz="2800" kern="1200" dirty="0">
                <a:latin typeface="Calibri" panose="020F0502020204030204" pitchFamily="34" charset="0"/>
                <a:ea typeface="ＭＳ Ｐゴシック" panose="020B0600070205080204" pitchFamily="34" charset="-128"/>
              </a:rPr>
              <a:t>, Pragmatics </a:t>
            </a:r>
          </a:p>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Speech Synthesis and Dialog</a:t>
            </a:r>
          </a:p>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Perspectives</a:t>
            </a:r>
          </a:p>
          <a:p>
            <a:pPr marL="0" indent="0">
              <a:lnSpc>
                <a:spcPct val="140000"/>
              </a:lnSpc>
              <a:spcBef>
                <a:spcPts val="1200"/>
              </a:spcBef>
              <a:buNone/>
            </a:pPr>
            <a:endParaRPr lang="en-US" sz="4000" dirty="0"/>
          </a:p>
        </p:txBody>
      </p:sp>
      <p:pic>
        <p:nvPicPr>
          <p:cNvPr id="1028" name="Picture 4" descr="Background, Seamless, Repetition, Pattern, Design">
            <a:extLst>
              <a:ext uri="{FF2B5EF4-FFF2-40B4-BE49-F238E27FC236}">
                <a16:creationId xmlns:a16="http://schemas.microsoft.com/office/drawing/2014/main" id="{AEA75B64-C9CD-4397-93B5-71B00470346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45086" b="41718"/>
          <a:stretch/>
        </p:blipFill>
        <p:spPr bwMode="auto">
          <a:xfrm>
            <a:off x="0" y="6007318"/>
            <a:ext cx="9144000" cy="904973"/>
          </a:xfrm>
          <a:prstGeom prst="rect">
            <a:avLst/>
          </a:prstGeom>
          <a:noFill/>
          <a:extLst>
            <a:ext uri="{909E8E84-426E-40DD-AFC4-6F175D3DCCD1}">
              <a14:hiddenFill xmlns:a14="http://schemas.microsoft.com/office/drawing/2010/main">
                <a:solidFill>
                  <a:srgbClr val="FFFFFF"/>
                </a:solidFill>
              </a14:hiddenFill>
            </a:ext>
          </a:extLst>
        </p:spPr>
      </p:pic>
      <p:sp>
        <p:nvSpPr>
          <p:cNvPr id="8" name="Left Brace 7"/>
          <p:cNvSpPr/>
          <p:nvPr/>
        </p:nvSpPr>
        <p:spPr bwMode="auto">
          <a:xfrm>
            <a:off x="5592619" y="2737562"/>
            <a:ext cx="346363" cy="2446371"/>
          </a:xfrm>
          <a:prstGeom prst="leftBrac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1" name="TextBox 10">
            <a:extLst>
              <a:ext uri="{FF2B5EF4-FFF2-40B4-BE49-F238E27FC236}">
                <a16:creationId xmlns:a16="http://schemas.microsoft.com/office/drawing/2014/main" id="{F1B6DDB2-A548-E1CC-0D3E-9134D409C356}"/>
              </a:ext>
            </a:extLst>
          </p:cNvPr>
          <p:cNvSpPr txBox="1"/>
          <p:nvPr/>
        </p:nvSpPr>
        <p:spPr>
          <a:xfrm>
            <a:off x="5860714" y="2663188"/>
            <a:ext cx="4572000" cy="2520434"/>
          </a:xfrm>
          <a:prstGeom prst="rect">
            <a:avLst/>
          </a:prstGeom>
          <a:noFill/>
        </p:spPr>
        <p:txBody>
          <a:bodyPr wrap="square">
            <a:spAutoFit/>
          </a:bodyPr>
          <a:lstStyle/>
          <a:p>
            <a:pPr>
              <a:lnSpc>
                <a:spcPct val="114000"/>
              </a:lnSpc>
            </a:pPr>
            <a:r>
              <a:rPr lang="en-US" sz="2800">
                <a:latin typeface="Calibri" panose="020F0502020204030204" pitchFamily="34" charset="0"/>
                <a:ea typeface="ＭＳ Ｐゴシック" panose="020B0600070205080204" pitchFamily="34" charset="-128"/>
              </a:rPr>
              <a:t>20.  </a:t>
            </a:r>
            <a:r>
              <a:rPr lang="en-US" sz="2800" dirty="0" err="1">
                <a:latin typeface="Calibri" panose="020F0502020204030204" pitchFamily="34" charset="0"/>
                <a:ea typeface="ＭＳ Ｐゴシック" panose="020B0600070205080204" pitchFamily="34" charset="-128"/>
              </a:rPr>
              <a:t>Paralinguistics</a:t>
            </a:r>
            <a:endParaRPr lang="en-US" sz="2800" dirty="0">
              <a:latin typeface="Calibri" panose="020F0502020204030204" pitchFamily="34" charset="0"/>
              <a:ea typeface="ＭＳ Ｐゴシック" panose="020B0600070205080204" pitchFamily="34" charset="-128"/>
            </a:endParaRPr>
          </a:p>
          <a:p>
            <a:pPr>
              <a:lnSpc>
                <a:spcPct val="114000"/>
              </a:lnSpc>
            </a:pPr>
            <a:r>
              <a:rPr lang="en-US" sz="2800">
                <a:solidFill>
                  <a:schemeClr val="tx1">
                    <a:lumMod val="65000"/>
                  </a:schemeClr>
                </a:solidFill>
                <a:latin typeface="Calibri" panose="020F0502020204030204" pitchFamily="34" charset="0"/>
                <a:ea typeface="ＭＳ Ｐゴシック" panose="020B0600070205080204" pitchFamily="34" charset="-128"/>
              </a:rPr>
              <a:t>21.  </a:t>
            </a:r>
            <a:r>
              <a:rPr lang="en-US" sz="2800" dirty="0">
                <a:solidFill>
                  <a:schemeClr val="tx1">
                    <a:lumMod val="65000"/>
                  </a:schemeClr>
                </a:solidFill>
                <a:latin typeface="Calibri" panose="020F0502020204030204" pitchFamily="34" charset="0"/>
                <a:ea typeface="ＭＳ Ｐゴシック" panose="020B0600070205080204" pitchFamily="34" charset="-128"/>
              </a:rPr>
              <a:t>Pragmatics</a:t>
            </a:r>
          </a:p>
          <a:p>
            <a:pPr>
              <a:lnSpc>
                <a:spcPct val="114000"/>
              </a:lnSpc>
            </a:pPr>
            <a:r>
              <a:rPr lang="en-US" sz="2800">
                <a:solidFill>
                  <a:schemeClr val="tx1">
                    <a:lumMod val="65000"/>
                  </a:schemeClr>
                </a:solidFill>
                <a:latin typeface="Calibri" panose="020F0502020204030204" pitchFamily="34" charset="0"/>
                <a:ea typeface="ＭＳ Ｐゴシック" panose="020B0600070205080204" pitchFamily="34" charset="-128"/>
              </a:rPr>
              <a:t>	. . .</a:t>
            </a:r>
          </a:p>
          <a:p>
            <a:pPr lvl="1">
              <a:lnSpc>
                <a:spcPct val="114000"/>
              </a:lnSpc>
            </a:pPr>
            <a:r>
              <a:rPr lang="en-US" sz="2800">
                <a:solidFill>
                  <a:schemeClr val="tx1">
                    <a:lumMod val="65000"/>
                  </a:schemeClr>
                </a:solidFill>
                <a:latin typeface="Calibri" panose="020F0502020204030204" pitchFamily="34" charset="0"/>
                <a:ea typeface="ＭＳ Ｐゴシック" panose="020B0600070205080204" pitchFamily="34" charset="-128"/>
              </a:rPr>
              <a:t> 	. . .</a:t>
            </a:r>
            <a:endParaRPr lang="en-US" sz="2800" dirty="0">
              <a:solidFill>
                <a:schemeClr val="tx1">
                  <a:lumMod val="65000"/>
                </a:schemeClr>
              </a:solidFill>
              <a:latin typeface="Calibri" panose="020F0502020204030204" pitchFamily="34" charset="0"/>
              <a:ea typeface="ＭＳ Ｐゴシック" panose="020B0600070205080204" pitchFamily="34" charset="-128"/>
            </a:endParaRPr>
          </a:p>
          <a:p>
            <a:pPr>
              <a:lnSpc>
                <a:spcPct val="114000"/>
              </a:lnSpc>
            </a:pPr>
            <a:r>
              <a:rPr lang="en-US" sz="2800">
                <a:solidFill>
                  <a:schemeClr val="tx1">
                    <a:lumMod val="65000"/>
                  </a:schemeClr>
                </a:solidFill>
                <a:latin typeface="Calibri" panose="020F0502020204030204" pitchFamily="34" charset="0"/>
                <a:ea typeface="ＭＳ Ｐゴシック" panose="020B0600070205080204" pitchFamily="34" charset="-128"/>
              </a:rPr>
              <a:t>    </a:t>
            </a:r>
            <a:r>
              <a:rPr lang="en-US" sz="2800" dirty="0">
                <a:solidFill>
                  <a:schemeClr val="tx1">
                    <a:lumMod val="65000"/>
                  </a:schemeClr>
                </a:solidFill>
                <a:latin typeface="Calibri" panose="020F0502020204030204" pitchFamily="34" charset="0"/>
                <a:ea typeface="ＭＳ Ｐゴシック" panose="020B0600070205080204" pitchFamily="34" charset="-128"/>
              </a:rPr>
              <a:t>Three Realms </a:t>
            </a:r>
          </a:p>
        </p:txBody>
      </p:sp>
      <p:cxnSp>
        <p:nvCxnSpPr>
          <p:cNvPr id="4" name="Straight Connector 3">
            <a:extLst>
              <a:ext uri="{FF2B5EF4-FFF2-40B4-BE49-F238E27FC236}">
                <a16:creationId xmlns:a16="http://schemas.microsoft.com/office/drawing/2014/main" id="{ECB02375-BBAA-DDE3-890F-3F6CCA130FCE}"/>
              </a:ext>
            </a:extLst>
          </p:cNvPr>
          <p:cNvCxnSpPr>
            <a:endCxn id="8" idx="1"/>
          </p:cNvCxnSpPr>
          <p:nvPr/>
        </p:nvCxnSpPr>
        <p:spPr bwMode="auto">
          <a:xfrm flipV="1">
            <a:off x="4838700" y="3960748"/>
            <a:ext cx="753919" cy="52452"/>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757128253"/>
      </p:ext>
    </p:extLst>
  </p:cSld>
  <p:clrMapOvr>
    <a:masterClrMapping/>
  </p:clrMapOvr>
  <mc:AlternateContent xmlns:mc="http://schemas.openxmlformats.org/markup-compatibility/2006" xmlns:p14="http://schemas.microsoft.com/office/powerpoint/2010/main">
    <mc:Choice Requires="p14">
      <p:transition spd="slow" p14:dur="2000" advTm="2236"/>
    </mc:Choice>
    <mc:Fallback xmlns="">
      <p:transition spd="slow" advTm="2236"/>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EABD4-B531-4E15-B148-770C53D5BC32}"/>
              </a:ext>
            </a:extLst>
          </p:cNvPr>
          <p:cNvSpPr>
            <a:spLocks noGrp="1"/>
          </p:cNvSpPr>
          <p:nvPr>
            <p:ph type="title"/>
          </p:nvPr>
        </p:nvSpPr>
        <p:spPr>
          <a:xfrm>
            <a:off x="457200" y="171465"/>
            <a:ext cx="3889717" cy="1077468"/>
          </a:xfrm>
        </p:spPr>
        <p:txBody>
          <a:bodyPr/>
          <a:lstStyle/>
          <a:p>
            <a:pPr algn="l"/>
            <a:r>
              <a:rPr lang="en-US" dirty="0"/>
              <a:t>Contents </a:t>
            </a:r>
          </a:p>
        </p:txBody>
      </p:sp>
      <p:sp>
        <p:nvSpPr>
          <p:cNvPr id="6" name="Content Placeholder 5">
            <a:extLst>
              <a:ext uri="{FF2B5EF4-FFF2-40B4-BE49-F238E27FC236}">
                <a16:creationId xmlns:a16="http://schemas.microsoft.com/office/drawing/2014/main" id="{F55E204D-3005-4944-A3BC-5B72E8B915D9}"/>
              </a:ext>
            </a:extLst>
          </p:cNvPr>
          <p:cNvSpPr>
            <a:spLocks noGrp="1"/>
          </p:cNvSpPr>
          <p:nvPr>
            <p:ph idx="1"/>
          </p:nvPr>
        </p:nvSpPr>
        <p:spPr>
          <a:xfrm>
            <a:off x="469726" y="1282801"/>
            <a:ext cx="6400754" cy="4062167"/>
          </a:xfrm>
        </p:spPr>
        <p:txBody>
          <a:bodyPr numCol="1"/>
          <a:lstStyle/>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Introduction</a:t>
            </a:r>
          </a:p>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Production, Perception</a:t>
            </a:r>
          </a:p>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Classic Linguistic Prosody</a:t>
            </a:r>
          </a:p>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Technology and Techniques</a:t>
            </a:r>
          </a:p>
          <a:p>
            <a:pPr fontAlgn="b">
              <a:lnSpc>
                <a:spcPct val="140000"/>
              </a:lnSpc>
              <a:spcBef>
                <a:spcPts val="0"/>
              </a:spcBef>
              <a:spcAft>
                <a:spcPts val="0"/>
              </a:spcAft>
            </a:pPr>
            <a:r>
              <a:rPr lang="en-US" sz="2800" kern="1200" dirty="0" err="1">
                <a:latin typeface="Calibri" panose="020F0502020204030204" pitchFamily="34" charset="0"/>
                <a:ea typeface="ＭＳ Ｐゴシック" panose="020B0600070205080204" pitchFamily="34" charset="-128"/>
              </a:rPr>
              <a:t>Paralinguistics</a:t>
            </a:r>
            <a:r>
              <a:rPr lang="en-US" sz="2800" kern="1200" dirty="0">
                <a:latin typeface="Calibri" panose="020F0502020204030204" pitchFamily="34" charset="0"/>
                <a:ea typeface="ＭＳ Ｐゴシック" panose="020B0600070205080204" pitchFamily="34" charset="-128"/>
              </a:rPr>
              <a:t>, Pragmatics </a:t>
            </a:r>
          </a:p>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Speech Synthesis and Dialog</a:t>
            </a:r>
          </a:p>
          <a:p>
            <a:pPr fontAlgn="b">
              <a:lnSpc>
                <a:spcPct val="140000"/>
              </a:lnSpc>
              <a:spcBef>
                <a:spcPts val="0"/>
              </a:spcBef>
              <a:spcAft>
                <a:spcPts val="0"/>
              </a:spcAft>
            </a:pPr>
            <a:r>
              <a:rPr lang="en-US" sz="2800" kern="1200" dirty="0">
                <a:solidFill>
                  <a:schemeClr val="tx1">
                    <a:lumMod val="50000"/>
                  </a:schemeClr>
                </a:solidFill>
                <a:latin typeface="Calibri" panose="020F0502020204030204" pitchFamily="34" charset="0"/>
                <a:ea typeface="ＭＳ Ｐゴシック" panose="020B0600070205080204" pitchFamily="34" charset="-128"/>
              </a:rPr>
              <a:t>Perspectives</a:t>
            </a:r>
          </a:p>
          <a:p>
            <a:pPr marL="0" indent="0">
              <a:lnSpc>
                <a:spcPct val="140000"/>
              </a:lnSpc>
              <a:spcBef>
                <a:spcPts val="1200"/>
              </a:spcBef>
              <a:buNone/>
            </a:pPr>
            <a:endParaRPr lang="en-US" sz="4000" dirty="0"/>
          </a:p>
        </p:txBody>
      </p:sp>
      <p:pic>
        <p:nvPicPr>
          <p:cNvPr id="1028" name="Picture 4" descr="Background, Seamless, Repetition, Pattern, Design">
            <a:extLst>
              <a:ext uri="{FF2B5EF4-FFF2-40B4-BE49-F238E27FC236}">
                <a16:creationId xmlns:a16="http://schemas.microsoft.com/office/drawing/2014/main" id="{AEA75B64-C9CD-4397-93B5-71B00470346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45086" b="41718"/>
          <a:stretch/>
        </p:blipFill>
        <p:spPr bwMode="auto">
          <a:xfrm>
            <a:off x="0" y="6007318"/>
            <a:ext cx="9144000" cy="904973"/>
          </a:xfrm>
          <a:prstGeom prst="rect">
            <a:avLst/>
          </a:prstGeom>
          <a:noFill/>
          <a:extLst>
            <a:ext uri="{909E8E84-426E-40DD-AFC4-6F175D3DCCD1}">
              <a14:hiddenFill xmlns:a14="http://schemas.microsoft.com/office/drawing/2010/main">
                <a:solidFill>
                  <a:srgbClr val="FFFFFF"/>
                </a:solidFill>
              </a14:hiddenFill>
            </a:ext>
          </a:extLst>
        </p:spPr>
      </p:pic>
      <p:sp>
        <p:nvSpPr>
          <p:cNvPr id="8" name="Left Brace 7"/>
          <p:cNvSpPr/>
          <p:nvPr/>
        </p:nvSpPr>
        <p:spPr bwMode="auto">
          <a:xfrm>
            <a:off x="5592619" y="2737562"/>
            <a:ext cx="346363" cy="2446371"/>
          </a:xfrm>
          <a:prstGeom prst="leftBrac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11" name="TextBox 10">
            <a:extLst>
              <a:ext uri="{FF2B5EF4-FFF2-40B4-BE49-F238E27FC236}">
                <a16:creationId xmlns:a16="http://schemas.microsoft.com/office/drawing/2014/main" id="{F1B6DDB2-A548-E1CC-0D3E-9134D409C356}"/>
              </a:ext>
            </a:extLst>
          </p:cNvPr>
          <p:cNvSpPr txBox="1"/>
          <p:nvPr/>
        </p:nvSpPr>
        <p:spPr>
          <a:xfrm>
            <a:off x="5860714" y="2663188"/>
            <a:ext cx="4572000" cy="2520434"/>
          </a:xfrm>
          <a:prstGeom prst="rect">
            <a:avLst/>
          </a:prstGeom>
          <a:noFill/>
        </p:spPr>
        <p:txBody>
          <a:bodyPr wrap="square">
            <a:spAutoFit/>
          </a:bodyPr>
          <a:lstStyle/>
          <a:p>
            <a:pPr>
              <a:lnSpc>
                <a:spcPct val="114000"/>
              </a:lnSpc>
            </a:pPr>
            <a:r>
              <a:rPr lang="en-US" sz="2800">
                <a:solidFill>
                  <a:schemeClr val="tx1">
                    <a:lumMod val="65000"/>
                  </a:schemeClr>
                </a:solidFill>
                <a:latin typeface="Calibri" panose="020F0502020204030204" pitchFamily="34" charset="0"/>
                <a:ea typeface="ＭＳ Ｐゴシック" panose="020B0600070205080204" pitchFamily="34" charset="-128"/>
              </a:rPr>
              <a:t>20.  </a:t>
            </a:r>
            <a:r>
              <a:rPr lang="en-US" sz="2800" dirty="0" err="1">
                <a:solidFill>
                  <a:schemeClr val="tx1">
                    <a:lumMod val="65000"/>
                  </a:schemeClr>
                </a:solidFill>
                <a:latin typeface="Calibri" panose="020F0502020204030204" pitchFamily="34" charset="0"/>
                <a:ea typeface="ＭＳ Ｐゴシック" panose="020B0600070205080204" pitchFamily="34" charset="-128"/>
              </a:rPr>
              <a:t>Paralinguistics</a:t>
            </a:r>
            <a:endParaRPr lang="en-US" sz="2800" dirty="0">
              <a:solidFill>
                <a:schemeClr val="tx1">
                  <a:lumMod val="65000"/>
                </a:schemeClr>
              </a:solidFill>
              <a:latin typeface="Calibri" panose="020F0502020204030204" pitchFamily="34" charset="0"/>
              <a:ea typeface="ＭＳ Ｐゴシック" panose="020B0600070205080204" pitchFamily="34" charset="-128"/>
            </a:endParaRPr>
          </a:p>
          <a:p>
            <a:pPr>
              <a:lnSpc>
                <a:spcPct val="114000"/>
              </a:lnSpc>
            </a:pPr>
            <a:r>
              <a:rPr lang="en-US" sz="2800">
                <a:solidFill>
                  <a:srgbClr val="FFFF00"/>
                </a:solidFill>
                <a:latin typeface="Calibri" panose="020F0502020204030204" pitchFamily="34" charset="0"/>
                <a:ea typeface="ＭＳ Ｐゴシック" panose="020B0600070205080204" pitchFamily="34" charset="-128"/>
              </a:rPr>
              <a:t>21.  </a:t>
            </a:r>
            <a:r>
              <a:rPr lang="en-US" sz="2800" dirty="0">
                <a:solidFill>
                  <a:srgbClr val="FFFF00"/>
                </a:solidFill>
                <a:latin typeface="Calibri" panose="020F0502020204030204" pitchFamily="34" charset="0"/>
                <a:ea typeface="ＭＳ Ｐゴシック" panose="020B0600070205080204" pitchFamily="34" charset="-128"/>
              </a:rPr>
              <a:t>Pragmatics</a:t>
            </a:r>
          </a:p>
          <a:p>
            <a:pPr>
              <a:lnSpc>
                <a:spcPct val="114000"/>
              </a:lnSpc>
            </a:pPr>
            <a:r>
              <a:rPr lang="en-US" sz="2800">
                <a:solidFill>
                  <a:schemeClr val="tx1">
                    <a:lumMod val="65000"/>
                  </a:schemeClr>
                </a:solidFill>
                <a:latin typeface="Calibri" panose="020F0502020204030204" pitchFamily="34" charset="0"/>
                <a:ea typeface="ＭＳ Ｐゴシック" panose="020B0600070205080204" pitchFamily="34" charset="-128"/>
              </a:rPr>
              <a:t>	. . .</a:t>
            </a:r>
          </a:p>
          <a:p>
            <a:pPr lvl="1">
              <a:lnSpc>
                <a:spcPct val="114000"/>
              </a:lnSpc>
            </a:pPr>
            <a:r>
              <a:rPr lang="en-US" sz="2800">
                <a:solidFill>
                  <a:schemeClr val="tx1">
                    <a:lumMod val="65000"/>
                  </a:schemeClr>
                </a:solidFill>
                <a:latin typeface="Calibri" panose="020F0502020204030204" pitchFamily="34" charset="0"/>
                <a:ea typeface="ＭＳ Ｐゴシック" panose="020B0600070205080204" pitchFamily="34" charset="-128"/>
              </a:rPr>
              <a:t> 	. . .</a:t>
            </a:r>
            <a:endParaRPr lang="en-US" sz="2800" dirty="0">
              <a:solidFill>
                <a:schemeClr val="tx1">
                  <a:lumMod val="65000"/>
                </a:schemeClr>
              </a:solidFill>
              <a:latin typeface="Calibri" panose="020F0502020204030204" pitchFamily="34" charset="0"/>
              <a:ea typeface="ＭＳ Ｐゴシック" panose="020B0600070205080204" pitchFamily="34" charset="-128"/>
            </a:endParaRPr>
          </a:p>
          <a:p>
            <a:pPr>
              <a:lnSpc>
                <a:spcPct val="114000"/>
              </a:lnSpc>
            </a:pPr>
            <a:r>
              <a:rPr lang="en-US" sz="2800">
                <a:solidFill>
                  <a:schemeClr val="tx1">
                    <a:lumMod val="65000"/>
                  </a:schemeClr>
                </a:solidFill>
                <a:latin typeface="Calibri" panose="020F0502020204030204" pitchFamily="34" charset="0"/>
                <a:ea typeface="ＭＳ Ｐゴシック" panose="020B0600070205080204" pitchFamily="34" charset="-128"/>
              </a:rPr>
              <a:t>    </a:t>
            </a:r>
            <a:r>
              <a:rPr lang="en-US" sz="2800" dirty="0">
                <a:solidFill>
                  <a:schemeClr val="tx1">
                    <a:lumMod val="65000"/>
                  </a:schemeClr>
                </a:solidFill>
                <a:latin typeface="Calibri" panose="020F0502020204030204" pitchFamily="34" charset="0"/>
                <a:ea typeface="ＭＳ Ｐゴシック" panose="020B0600070205080204" pitchFamily="34" charset="-128"/>
              </a:rPr>
              <a:t>Three Realms </a:t>
            </a:r>
          </a:p>
        </p:txBody>
      </p:sp>
      <p:cxnSp>
        <p:nvCxnSpPr>
          <p:cNvPr id="4" name="Straight Connector 3">
            <a:extLst>
              <a:ext uri="{FF2B5EF4-FFF2-40B4-BE49-F238E27FC236}">
                <a16:creationId xmlns:a16="http://schemas.microsoft.com/office/drawing/2014/main" id="{ECB02375-BBAA-DDE3-890F-3F6CCA130FCE}"/>
              </a:ext>
            </a:extLst>
          </p:cNvPr>
          <p:cNvCxnSpPr>
            <a:endCxn id="8" idx="1"/>
          </p:cNvCxnSpPr>
          <p:nvPr/>
        </p:nvCxnSpPr>
        <p:spPr bwMode="auto">
          <a:xfrm flipV="1">
            <a:off x="4838700" y="3960748"/>
            <a:ext cx="753919" cy="52452"/>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10642341"/>
      </p:ext>
    </p:extLst>
  </p:cSld>
  <p:clrMapOvr>
    <a:masterClrMapping/>
  </p:clrMapOvr>
  <mc:AlternateContent xmlns:mc="http://schemas.openxmlformats.org/markup-compatibility/2006" xmlns:p14="http://schemas.microsoft.com/office/powerpoint/2010/main">
    <mc:Choice Requires="p14">
      <p:transition spd="slow" p14:dur="2000" advTm="2236"/>
    </mc:Choice>
    <mc:Fallback xmlns="">
      <p:transition spd="slow" advTm="2236"/>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538878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6ABED-871E-D0DF-6BDB-AD61214DA616}"/>
              </a:ext>
            </a:extLst>
          </p:cNvPr>
          <p:cNvSpPr>
            <a:spLocks noGrp="1"/>
          </p:cNvSpPr>
          <p:nvPr>
            <p:ph type="title"/>
          </p:nvPr>
        </p:nvSpPr>
        <p:spPr>
          <a:xfrm>
            <a:off x="457200" y="102999"/>
            <a:ext cx="8229600" cy="1143000"/>
          </a:xfrm>
        </p:spPr>
        <p:txBody>
          <a:bodyPr/>
          <a:lstStyle/>
          <a:p>
            <a:pPr algn="l"/>
            <a:r>
              <a:rPr lang="en-US" dirty="0" err="1"/>
              <a:t>Paralinguistics</a:t>
            </a:r>
            <a:endParaRPr lang="en-US" dirty="0"/>
          </a:p>
        </p:txBody>
      </p:sp>
      <p:sp>
        <p:nvSpPr>
          <p:cNvPr id="3" name="Content Placeholder 2">
            <a:extLst>
              <a:ext uri="{FF2B5EF4-FFF2-40B4-BE49-F238E27FC236}">
                <a16:creationId xmlns:a16="http://schemas.microsoft.com/office/drawing/2014/main" id="{E49617C1-EAB6-23A5-7313-71D20608F57B}"/>
              </a:ext>
              <a:ext uri="{C183D7F6-B498-43B3-948B-1728B52AA6E4}">
                <adec:decorative xmlns:adec="http://schemas.microsoft.com/office/drawing/2017/decorative" val="1"/>
              </a:ext>
            </a:extLst>
          </p:cNvPr>
          <p:cNvSpPr>
            <a:spLocks noGrp="1"/>
          </p:cNvSpPr>
          <p:nvPr>
            <p:ph idx="1"/>
          </p:nvPr>
        </p:nvSpPr>
        <p:spPr>
          <a:xfrm>
            <a:off x="457200" y="1561272"/>
            <a:ext cx="7831006" cy="5071882"/>
          </a:xfrm>
        </p:spPr>
        <p:txBody>
          <a:bodyPr/>
          <a:lstStyle/>
          <a:p>
            <a:pPr>
              <a:lnSpc>
                <a:spcPct val="132000"/>
              </a:lnSpc>
            </a:pPr>
            <a:r>
              <a:rPr lang="en-US" sz="2600" dirty="0"/>
              <a:t>Emotional states</a:t>
            </a:r>
          </a:p>
          <a:p>
            <a:pPr>
              <a:lnSpc>
                <a:spcPct val="132000"/>
              </a:lnSpc>
            </a:pPr>
            <a:r>
              <a:rPr lang="en-US" sz="2600" dirty="0"/>
              <a:t>Health conditions</a:t>
            </a:r>
          </a:p>
          <a:p>
            <a:pPr>
              <a:lnSpc>
                <a:spcPct val="132000"/>
              </a:lnSpc>
            </a:pPr>
            <a:r>
              <a:rPr lang="en-US" sz="2600" dirty="0"/>
              <a:t>Momentary states </a:t>
            </a:r>
          </a:p>
          <a:p>
            <a:pPr>
              <a:lnSpc>
                <a:spcPct val="132000"/>
              </a:lnSpc>
            </a:pPr>
            <a:r>
              <a:rPr lang="en-US" sz="2600" dirty="0"/>
              <a:t>Individual identity</a:t>
            </a:r>
          </a:p>
          <a:p>
            <a:pPr>
              <a:lnSpc>
                <a:spcPct val="132000"/>
              </a:lnSpc>
            </a:pPr>
            <a:r>
              <a:rPr lang="en-US" sz="2600" dirty="0"/>
              <a:t>Traits</a:t>
            </a:r>
          </a:p>
          <a:p>
            <a:pPr>
              <a:lnSpc>
                <a:spcPct val="132000"/>
              </a:lnSpc>
            </a:pPr>
            <a:r>
              <a:rPr lang="en-US" sz="2600" dirty="0"/>
              <a:t>Social identity </a:t>
            </a:r>
          </a:p>
          <a:p>
            <a:pPr>
              <a:lnSpc>
                <a:spcPct val="132000"/>
              </a:lnSpc>
            </a:pPr>
            <a:r>
              <a:rPr lang="en-US" sz="2600" b="1" dirty="0"/>
              <a:t>. . .</a:t>
            </a:r>
          </a:p>
          <a:p>
            <a:pPr>
              <a:lnSpc>
                <a:spcPct val="132000"/>
              </a:lnSpc>
            </a:pPr>
            <a:endParaRPr lang="en-US" sz="2600" dirty="0"/>
          </a:p>
        </p:txBody>
      </p:sp>
    </p:spTree>
    <p:extLst>
      <p:ext uri="{BB962C8B-B14F-4D97-AF65-F5344CB8AC3E}">
        <p14:creationId xmlns:p14="http://schemas.microsoft.com/office/powerpoint/2010/main" val="184364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6ABED-871E-D0DF-6BDB-AD61214DA616}"/>
              </a:ext>
            </a:extLst>
          </p:cNvPr>
          <p:cNvSpPr>
            <a:spLocks noGrp="1"/>
          </p:cNvSpPr>
          <p:nvPr>
            <p:ph type="title"/>
          </p:nvPr>
        </p:nvSpPr>
        <p:spPr>
          <a:xfrm>
            <a:off x="457200" y="102999"/>
            <a:ext cx="8229600" cy="1143000"/>
          </a:xfrm>
        </p:spPr>
        <p:txBody>
          <a:bodyPr/>
          <a:lstStyle/>
          <a:p>
            <a:pPr algn="l"/>
            <a:r>
              <a:rPr lang="en-US" dirty="0" err="1"/>
              <a:t>Paralinguistics</a:t>
            </a:r>
            <a:endParaRPr lang="en-US" dirty="0"/>
          </a:p>
        </p:txBody>
      </p:sp>
      <p:sp>
        <p:nvSpPr>
          <p:cNvPr id="3" name="Content Placeholder 2">
            <a:extLst>
              <a:ext uri="{FF2B5EF4-FFF2-40B4-BE49-F238E27FC236}">
                <a16:creationId xmlns:a16="http://schemas.microsoft.com/office/drawing/2014/main" id="{E49617C1-EAB6-23A5-7313-71D20608F57B}"/>
              </a:ext>
              <a:ext uri="{C183D7F6-B498-43B3-948B-1728B52AA6E4}">
                <adec:decorative xmlns:adec="http://schemas.microsoft.com/office/drawing/2017/decorative" val="1"/>
              </a:ext>
            </a:extLst>
          </p:cNvPr>
          <p:cNvSpPr>
            <a:spLocks noGrp="1"/>
          </p:cNvSpPr>
          <p:nvPr>
            <p:ph idx="1"/>
          </p:nvPr>
        </p:nvSpPr>
        <p:spPr>
          <a:xfrm>
            <a:off x="457200" y="1561272"/>
            <a:ext cx="7831006" cy="5071882"/>
          </a:xfrm>
        </p:spPr>
        <p:txBody>
          <a:bodyPr/>
          <a:lstStyle/>
          <a:p>
            <a:pPr>
              <a:lnSpc>
                <a:spcPct val="120000"/>
              </a:lnSpc>
            </a:pPr>
            <a:r>
              <a:rPr lang="en-US" sz="2800" dirty="0"/>
              <a:t>Emotional states</a:t>
            </a:r>
          </a:p>
          <a:p>
            <a:pPr>
              <a:lnSpc>
                <a:spcPct val="120000"/>
              </a:lnSpc>
            </a:pPr>
            <a:r>
              <a:rPr lang="en-US" sz="2800" dirty="0"/>
              <a:t>Health conditions</a:t>
            </a:r>
          </a:p>
          <a:p>
            <a:pPr>
              <a:lnSpc>
                <a:spcPct val="120000"/>
              </a:lnSpc>
            </a:pPr>
            <a:r>
              <a:rPr lang="en-US" sz="2800" dirty="0"/>
              <a:t>Momentary states </a:t>
            </a:r>
          </a:p>
          <a:p>
            <a:pPr>
              <a:lnSpc>
                <a:spcPct val="120000"/>
              </a:lnSpc>
            </a:pPr>
            <a:r>
              <a:rPr lang="en-US" sz="2800" dirty="0"/>
              <a:t>Individual identity</a:t>
            </a:r>
          </a:p>
          <a:p>
            <a:pPr>
              <a:lnSpc>
                <a:spcPct val="120000"/>
              </a:lnSpc>
            </a:pPr>
            <a:r>
              <a:rPr lang="en-US" sz="2800" dirty="0"/>
              <a:t>Traits</a:t>
            </a:r>
          </a:p>
          <a:p>
            <a:pPr>
              <a:lnSpc>
                <a:spcPct val="120000"/>
              </a:lnSpc>
            </a:pPr>
            <a:r>
              <a:rPr lang="en-US" sz="2800" dirty="0"/>
              <a:t>Social identity </a:t>
            </a:r>
          </a:p>
          <a:p>
            <a:pPr>
              <a:lnSpc>
                <a:spcPct val="120000"/>
              </a:lnSpc>
            </a:pPr>
            <a:r>
              <a:rPr lang="en-US" sz="2800" b="1" dirty="0"/>
              <a:t>. . .</a:t>
            </a:r>
          </a:p>
          <a:p>
            <a:pPr>
              <a:lnSpc>
                <a:spcPct val="120000"/>
              </a:lnSpc>
            </a:pPr>
            <a:endParaRPr lang="en-US" sz="2800" dirty="0"/>
          </a:p>
        </p:txBody>
      </p:sp>
      <p:sp>
        <p:nvSpPr>
          <p:cNvPr id="4" name="Content Placeholder 2">
            <a:extLst>
              <a:ext uri="{FF2B5EF4-FFF2-40B4-BE49-F238E27FC236}">
                <a16:creationId xmlns:a16="http://schemas.microsoft.com/office/drawing/2014/main" id="{E49617C1-EAB6-23A5-7313-71D20608F57B}"/>
              </a:ext>
              <a:ext uri="{C183D7F6-B498-43B3-948B-1728B52AA6E4}">
                <adec:decorative xmlns:adec="http://schemas.microsoft.com/office/drawing/2017/decorative" val="1"/>
              </a:ext>
            </a:extLst>
          </p:cNvPr>
          <p:cNvSpPr txBox="1">
            <a:spLocks/>
          </p:cNvSpPr>
          <p:nvPr/>
        </p:nvSpPr>
        <p:spPr bwMode="auto">
          <a:xfrm>
            <a:off x="4372703" y="1561272"/>
            <a:ext cx="7831006" cy="507188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lr>
                <a:schemeClr val="tx2"/>
              </a:buClr>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lr>
                <a:schemeClr val="tx2"/>
              </a:buClr>
              <a:buChar char="•"/>
              <a:defRPr kumimoji="1" sz="2000">
                <a:solidFill>
                  <a:schemeClr val="tx1"/>
                </a:solidFill>
                <a:latin typeface="+mn-lt"/>
                <a:ea typeface="+mn-ea"/>
              </a:defRPr>
            </a:lvl5pPr>
            <a:lvl6pPr marL="2514600" indent="-228600" algn="l" rtl="0" fontAlgn="base">
              <a:spcBef>
                <a:spcPct val="20000"/>
              </a:spcBef>
              <a:spcAft>
                <a:spcPct val="0"/>
              </a:spcAft>
              <a:buClr>
                <a:schemeClr val="tx2"/>
              </a:buClr>
              <a:buChar char="•"/>
              <a:defRPr kumimoji="1" sz="2000">
                <a:solidFill>
                  <a:schemeClr val="tx1"/>
                </a:solidFill>
                <a:latin typeface="+mn-lt"/>
                <a:ea typeface="+mn-ea"/>
              </a:defRPr>
            </a:lvl6pPr>
            <a:lvl7pPr marL="2971800" indent="-228600" algn="l" rtl="0" fontAlgn="base">
              <a:spcBef>
                <a:spcPct val="20000"/>
              </a:spcBef>
              <a:spcAft>
                <a:spcPct val="0"/>
              </a:spcAft>
              <a:buClr>
                <a:schemeClr val="tx2"/>
              </a:buClr>
              <a:buChar char="•"/>
              <a:defRPr kumimoji="1" sz="2000">
                <a:solidFill>
                  <a:schemeClr val="tx1"/>
                </a:solidFill>
                <a:latin typeface="+mn-lt"/>
                <a:ea typeface="+mn-ea"/>
              </a:defRPr>
            </a:lvl7pPr>
            <a:lvl8pPr marL="3429000" indent="-228600" algn="l" rtl="0" fontAlgn="base">
              <a:spcBef>
                <a:spcPct val="20000"/>
              </a:spcBef>
              <a:spcAft>
                <a:spcPct val="0"/>
              </a:spcAft>
              <a:buClr>
                <a:schemeClr val="tx2"/>
              </a:buClr>
              <a:buChar char="•"/>
              <a:defRPr kumimoji="1" sz="2000">
                <a:solidFill>
                  <a:schemeClr val="tx1"/>
                </a:solidFill>
                <a:latin typeface="+mn-lt"/>
                <a:ea typeface="+mn-ea"/>
              </a:defRPr>
            </a:lvl8pPr>
            <a:lvl9pPr marL="3886200" indent="-228600" algn="l" rtl="0" fontAlgn="base">
              <a:spcBef>
                <a:spcPct val="20000"/>
              </a:spcBef>
              <a:spcAft>
                <a:spcPct val="0"/>
              </a:spcAft>
              <a:buClr>
                <a:schemeClr val="tx2"/>
              </a:buClr>
              <a:buChar char="•"/>
              <a:defRPr kumimoji="1" sz="2000">
                <a:solidFill>
                  <a:schemeClr val="tx1"/>
                </a:solidFill>
                <a:latin typeface="+mn-lt"/>
                <a:ea typeface="+mn-ea"/>
              </a:defRPr>
            </a:lvl9pPr>
          </a:lstStyle>
          <a:p>
            <a:pPr>
              <a:lnSpc>
                <a:spcPct val="120000"/>
              </a:lnSpc>
            </a:pPr>
            <a:r>
              <a:rPr lang="en-US" sz="2800" kern="0" dirty="0"/>
              <a:t>Emotional recognition</a:t>
            </a:r>
          </a:p>
          <a:p>
            <a:pPr>
              <a:lnSpc>
                <a:spcPct val="120000"/>
              </a:lnSpc>
            </a:pPr>
            <a:r>
              <a:rPr lang="en-US" sz="2800" kern="0" dirty="0"/>
              <a:t>Diagnosis, screening</a:t>
            </a:r>
          </a:p>
          <a:p>
            <a:pPr>
              <a:lnSpc>
                <a:spcPct val="120000"/>
              </a:lnSpc>
            </a:pPr>
            <a:r>
              <a:rPr lang="en-US" sz="2800" kern="0" dirty="0"/>
              <a:t>Language modeling</a:t>
            </a:r>
          </a:p>
          <a:p>
            <a:pPr>
              <a:lnSpc>
                <a:spcPct val="120000"/>
              </a:lnSpc>
            </a:pPr>
            <a:r>
              <a:rPr lang="en-US" sz="2800" kern="0" dirty="0"/>
              <a:t>Speaker identification </a:t>
            </a:r>
          </a:p>
          <a:p>
            <a:pPr marL="0" indent="0">
              <a:lnSpc>
                <a:spcPct val="120000"/>
              </a:lnSpc>
              <a:buNone/>
            </a:pPr>
            <a:r>
              <a:rPr lang="en-US" sz="2800" b="1" kern="0" dirty="0"/>
              <a:t>. . .</a:t>
            </a:r>
          </a:p>
          <a:p>
            <a:pPr>
              <a:lnSpc>
                <a:spcPct val="120000"/>
              </a:lnSpc>
            </a:pPr>
            <a:endParaRPr lang="en-US" sz="2800" kern="0" dirty="0"/>
          </a:p>
        </p:txBody>
      </p:sp>
      <p:sp>
        <p:nvSpPr>
          <p:cNvPr id="5" name="TextBox 4">
            <a:extLst>
              <a:ext uri="{FF2B5EF4-FFF2-40B4-BE49-F238E27FC236}">
                <a16:creationId xmlns:a16="http://schemas.microsoft.com/office/drawing/2014/main" id="{76C8877C-634F-66C7-BB8E-A9E2B4802C08}"/>
              </a:ext>
            </a:extLst>
          </p:cNvPr>
          <p:cNvSpPr txBox="1"/>
          <p:nvPr/>
        </p:nvSpPr>
        <p:spPr>
          <a:xfrm>
            <a:off x="5048250" y="1218970"/>
            <a:ext cx="2000250" cy="461665"/>
          </a:xfrm>
          <a:prstGeom prst="rect">
            <a:avLst/>
          </a:prstGeom>
          <a:noFill/>
        </p:spPr>
        <p:txBody>
          <a:bodyPr wrap="square" rtlCol="0">
            <a:spAutoFit/>
          </a:bodyPr>
          <a:lstStyle/>
          <a:p>
            <a:r>
              <a:rPr lang="en-US" sz="2400" u="sng"/>
              <a:t>Applications</a:t>
            </a:r>
            <a:r>
              <a:rPr lang="en-US" sz="2400"/>
              <a:t> </a:t>
            </a:r>
          </a:p>
        </p:txBody>
      </p:sp>
    </p:spTree>
    <p:extLst>
      <p:ext uri="{BB962C8B-B14F-4D97-AF65-F5344CB8AC3E}">
        <p14:creationId xmlns:p14="http://schemas.microsoft.com/office/powerpoint/2010/main" val="1335724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6ABED-871E-D0DF-6BDB-AD61214DA616}"/>
              </a:ext>
            </a:extLst>
          </p:cNvPr>
          <p:cNvSpPr>
            <a:spLocks noGrp="1"/>
          </p:cNvSpPr>
          <p:nvPr>
            <p:ph type="title"/>
          </p:nvPr>
        </p:nvSpPr>
        <p:spPr>
          <a:xfrm>
            <a:off x="457200" y="102999"/>
            <a:ext cx="8229600" cy="1143000"/>
          </a:xfrm>
        </p:spPr>
        <p:txBody>
          <a:bodyPr/>
          <a:lstStyle/>
          <a:p>
            <a:pPr algn="l"/>
            <a:r>
              <a:rPr lang="en-US" dirty="0" err="1"/>
              <a:t>Paralinguistics</a:t>
            </a:r>
            <a:endParaRPr lang="en-US" dirty="0"/>
          </a:p>
        </p:txBody>
      </p:sp>
      <p:sp>
        <p:nvSpPr>
          <p:cNvPr id="3" name="Content Placeholder 2">
            <a:extLst>
              <a:ext uri="{FF2B5EF4-FFF2-40B4-BE49-F238E27FC236}">
                <a16:creationId xmlns:a16="http://schemas.microsoft.com/office/drawing/2014/main" id="{E49617C1-EAB6-23A5-7313-71D20608F57B}"/>
              </a:ext>
              <a:ext uri="{C183D7F6-B498-43B3-948B-1728B52AA6E4}">
                <adec:decorative xmlns:adec="http://schemas.microsoft.com/office/drawing/2017/decorative" val="1"/>
              </a:ext>
            </a:extLst>
          </p:cNvPr>
          <p:cNvSpPr>
            <a:spLocks noGrp="1"/>
          </p:cNvSpPr>
          <p:nvPr>
            <p:ph idx="1"/>
          </p:nvPr>
        </p:nvSpPr>
        <p:spPr>
          <a:xfrm>
            <a:off x="457200" y="1561272"/>
            <a:ext cx="7831006" cy="5071882"/>
          </a:xfrm>
        </p:spPr>
        <p:txBody>
          <a:bodyPr/>
          <a:lstStyle/>
          <a:p>
            <a:pPr>
              <a:lnSpc>
                <a:spcPct val="120000"/>
              </a:lnSpc>
            </a:pPr>
            <a:r>
              <a:rPr lang="en-US" sz="2800" dirty="0">
                <a:solidFill>
                  <a:schemeClr val="tx1">
                    <a:lumMod val="65000"/>
                  </a:schemeClr>
                </a:solidFill>
              </a:rPr>
              <a:t>Emotional states</a:t>
            </a:r>
          </a:p>
          <a:p>
            <a:pPr>
              <a:lnSpc>
                <a:spcPct val="120000"/>
              </a:lnSpc>
            </a:pPr>
            <a:r>
              <a:rPr lang="en-US" sz="2800" dirty="0">
                <a:solidFill>
                  <a:schemeClr val="tx1">
                    <a:lumMod val="65000"/>
                  </a:schemeClr>
                </a:solidFill>
              </a:rPr>
              <a:t>Health conditions</a:t>
            </a:r>
          </a:p>
          <a:p>
            <a:pPr>
              <a:lnSpc>
                <a:spcPct val="120000"/>
              </a:lnSpc>
            </a:pPr>
            <a:r>
              <a:rPr lang="en-US" sz="2800" dirty="0">
                <a:solidFill>
                  <a:schemeClr val="tx1">
                    <a:lumMod val="65000"/>
                  </a:schemeClr>
                </a:solidFill>
              </a:rPr>
              <a:t>Momentary states </a:t>
            </a:r>
          </a:p>
          <a:p>
            <a:pPr>
              <a:lnSpc>
                <a:spcPct val="120000"/>
              </a:lnSpc>
            </a:pPr>
            <a:r>
              <a:rPr lang="en-US" sz="2800" dirty="0">
                <a:solidFill>
                  <a:schemeClr val="tx1">
                    <a:lumMod val="65000"/>
                  </a:schemeClr>
                </a:solidFill>
              </a:rPr>
              <a:t>Individual identity</a:t>
            </a:r>
          </a:p>
          <a:p>
            <a:pPr>
              <a:lnSpc>
                <a:spcPct val="120000"/>
              </a:lnSpc>
            </a:pPr>
            <a:r>
              <a:rPr lang="en-US" sz="2800" dirty="0">
                <a:solidFill>
                  <a:schemeClr val="tx1">
                    <a:lumMod val="65000"/>
                  </a:schemeClr>
                </a:solidFill>
              </a:rPr>
              <a:t>Traits</a:t>
            </a:r>
          </a:p>
          <a:p>
            <a:pPr>
              <a:lnSpc>
                <a:spcPct val="120000"/>
              </a:lnSpc>
            </a:pPr>
            <a:r>
              <a:rPr lang="en-US" sz="2800" dirty="0">
                <a:solidFill>
                  <a:schemeClr val="tx1">
                    <a:lumMod val="65000"/>
                  </a:schemeClr>
                </a:solidFill>
              </a:rPr>
              <a:t>Social identity </a:t>
            </a:r>
          </a:p>
          <a:p>
            <a:pPr>
              <a:lnSpc>
                <a:spcPct val="120000"/>
              </a:lnSpc>
            </a:pPr>
            <a:r>
              <a:rPr lang="en-US" sz="2800" b="1" dirty="0">
                <a:solidFill>
                  <a:schemeClr val="tx1">
                    <a:lumMod val="65000"/>
                  </a:schemeClr>
                </a:solidFill>
              </a:rPr>
              <a:t>. . .</a:t>
            </a:r>
          </a:p>
          <a:p>
            <a:pPr>
              <a:lnSpc>
                <a:spcPct val="120000"/>
              </a:lnSpc>
            </a:pPr>
            <a:endParaRPr lang="en-US" sz="2800" dirty="0">
              <a:solidFill>
                <a:schemeClr val="tx1">
                  <a:lumMod val="65000"/>
                </a:schemeClr>
              </a:solidFill>
            </a:endParaRPr>
          </a:p>
        </p:txBody>
      </p:sp>
      <p:sp>
        <p:nvSpPr>
          <p:cNvPr id="4" name="Content Placeholder 2">
            <a:extLst>
              <a:ext uri="{FF2B5EF4-FFF2-40B4-BE49-F238E27FC236}">
                <a16:creationId xmlns:a16="http://schemas.microsoft.com/office/drawing/2014/main" id="{E49617C1-EAB6-23A5-7313-71D20608F57B}"/>
              </a:ext>
              <a:ext uri="{C183D7F6-B498-43B3-948B-1728B52AA6E4}">
                <adec:decorative xmlns:adec="http://schemas.microsoft.com/office/drawing/2017/decorative" val="1"/>
              </a:ext>
            </a:extLst>
          </p:cNvPr>
          <p:cNvSpPr txBox="1">
            <a:spLocks/>
          </p:cNvSpPr>
          <p:nvPr/>
        </p:nvSpPr>
        <p:spPr bwMode="auto">
          <a:xfrm>
            <a:off x="4372703" y="1561272"/>
            <a:ext cx="7831006" cy="507188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lr>
                <a:schemeClr val="tx2"/>
              </a:buClr>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lr>
                <a:schemeClr val="tx2"/>
              </a:buClr>
              <a:buChar char="•"/>
              <a:defRPr kumimoji="1" sz="2000">
                <a:solidFill>
                  <a:schemeClr val="tx1"/>
                </a:solidFill>
                <a:latin typeface="+mn-lt"/>
                <a:ea typeface="+mn-ea"/>
              </a:defRPr>
            </a:lvl5pPr>
            <a:lvl6pPr marL="2514600" indent="-228600" algn="l" rtl="0" fontAlgn="base">
              <a:spcBef>
                <a:spcPct val="20000"/>
              </a:spcBef>
              <a:spcAft>
                <a:spcPct val="0"/>
              </a:spcAft>
              <a:buClr>
                <a:schemeClr val="tx2"/>
              </a:buClr>
              <a:buChar char="•"/>
              <a:defRPr kumimoji="1" sz="2000">
                <a:solidFill>
                  <a:schemeClr val="tx1"/>
                </a:solidFill>
                <a:latin typeface="+mn-lt"/>
                <a:ea typeface="+mn-ea"/>
              </a:defRPr>
            </a:lvl6pPr>
            <a:lvl7pPr marL="2971800" indent="-228600" algn="l" rtl="0" fontAlgn="base">
              <a:spcBef>
                <a:spcPct val="20000"/>
              </a:spcBef>
              <a:spcAft>
                <a:spcPct val="0"/>
              </a:spcAft>
              <a:buClr>
                <a:schemeClr val="tx2"/>
              </a:buClr>
              <a:buChar char="•"/>
              <a:defRPr kumimoji="1" sz="2000">
                <a:solidFill>
                  <a:schemeClr val="tx1"/>
                </a:solidFill>
                <a:latin typeface="+mn-lt"/>
                <a:ea typeface="+mn-ea"/>
              </a:defRPr>
            </a:lvl7pPr>
            <a:lvl8pPr marL="3429000" indent="-228600" algn="l" rtl="0" fontAlgn="base">
              <a:spcBef>
                <a:spcPct val="20000"/>
              </a:spcBef>
              <a:spcAft>
                <a:spcPct val="0"/>
              </a:spcAft>
              <a:buClr>
                <a:schemeClr val="tx2"/>
              </a:buClr>
              <a:buChar char="•"/>
              <a:defRPr kumimoji="1" sz="2000">
                <a:solidFill>
                  <a:schemeClr val="tx1"/>
                </a:solidFill>
                <a:latin typeface="+mn-lt"/>
                <a:ea typeface="+mn-ea"/>
              </a:defRPr>
            </a:lvl8pPr>
            <a:lvl9pPr marL="3886200" indent="-228600" algn="l" rtl="0" fontAlgn="base">
              <a:spcBef>
                <a:spcPct val="20000"/>
              </a:spcBef>
              <a:spcAft>
                <a:spcPct val="0"/>
              </a:spcAft>
              <a:buClr>
                <a:schemeClr val="tx2"/>
              </a:buClr>
              <a:buChar char="•"/>
              <a:defRPr kumimoji="1" sz="2000">
                <a:solidFill>
                  <a:schemeClr val="tx1"/>
                </a:solidFill>
                <a:latin typeface="+mn-lt"/>
                <a:ea typeface="+mn-ea"/>
              </a:defRPr>
            </a:lvl9pPr>
          </a:lstStyle>
          <a:p>
            <a:pPr>
              <a:lnSpc>
                <a:spcPct val="120000"/>
              </a:lnSpc>
            </a:pPr>
            <a:r>
              <a:rPr lang="en-US" sz="2800" kern="0" dirty="0"/>
              <a:t>Emotional recognition</a:t>
            </a:r>
          </a:p>
          <a:p>
            <a:pPr>
              <a:lnSpc>
                <a:spcPct val="120000"/>
              </a:lnSpc>
            </a:pPr>
            <a:r>
              <a:rPr lang="en-US" sz="2800" kern="0" dirty="0"/>
              <a:t>Diagnosis, screening</a:t>
            </a:r>
          </a:p>
          <a:p>
            <a:pPr>
              <a:lnSpc>
                <a:spcPct val="120000"/>
              </a:lnSpc>
            </a:pPr>
            <a:r>
              <a:rPr lang="en-US" sz="2800" kern="0" dirty="0"/>
              <a:t>Language modeling</a:t>
            </a:r>
          </a:p>
          <a:p>
            <a:pPr>
              <a:lnSpc>
                <a:spcPct val="120000"/>
              </a:lnSpc>
            </a:pPr>
            <a:r>
              <a:rPr lang="en-US" sz="2800" kern="0" dirty="0"/>
              <a:t>Speaker identification </a:t>
            </a:r>
          </a:p>
          <a:p>
            <a:pPr marL="0" indent="0">
              <a:lnSpc>
                <a:spcPct val="120000"/>
              </a:lnSpc>
              <a:buNone/>
            </a:pPr>
            <a:r>
              <a:rPr lang="en-US" sz="2800" b="1" kern="0" dirty="0"/>
              <a:t>. . .</a:t>
            </a:r>
          </a:p>
          <a:p>
            <a:pPr>
              <a:lnSpc>
                <a:spcPct val="120000"/>
              </a:lnSpc>
            </a:pPr>
            <a:endParaRPr lang="en-US" sz="2800" kern="0" dirty="0"/>
          </a:p>
        </p:txBody>
      </p:sp>
    </p:spTree>
    <p:extLst>
      <p:ext uri="{BB962C8B-B14F-4D97-AF65-F5344CB8AC3E}">
        <p14:creationId xmlns:p14="http://schemas.microsoft.com/office/powerpoint/2010/main" val="354080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470C6D-0210-4DB1-A652-89B38D25BF3D}"/>
              </a:ext>
            </a:extLst>
          </p:cNvPr>
          <p:cNvSpPr>
            <a:spLocks noGrp="1"/>
          </p:cNvSpPr>
          <p:nvPr>
            <p:ph idx="1"/>
          </p:nvPr>
        </p:nvSpPr>
        <p:spPr>
          <a:xfrm>
            <a:off x="457200" y="725356"/>
            <a:ext cx="8229600" cy="5736404"/>
          </a:xfrm>
        </p:spPr>
        <p:txBody>
          <a:bodyPr/>
          <a:lstStyle/>
          <a:p>
            <a:pPr marL="0" marR="0" indent="457200">
              <a:lnSpc>
                <a:spcPct val="107000"/>
              </a:lnSpc>
              <a:spcBef>
                <a:spcPts val="0"/>
              </a:spcBef>
              <a:spcAft>
                <a:spcPts val="800"/>
              </a:spcAft>
            </a:pPr>
            <a:r>
              <a:rPr lang="en-US" sz="2000">
                <a:effectLst/>
                <a:ea typeface="MS Mincho" panose="02020609040205080304" pitchFamily="49" charset="-128"/>
              </a:rPr>
              <a:t>Traits (just  a few samples) </a:t>
            </a:r>
          </a:p>
          <a:p>
            <a:pPr marL="742950" marR="0" lvl="1" indent="-285750">
              <a:lnSpc>
                <a:spcPct val="107000"/>
              </a:lnSpc>
              <a:spcBef>
                <a:spcPts val="0"/>
              </a:spcBef>
              <a:spcAft>
                <a:spcPts val="0"/>
              </a:spcAft>
              <a:buFont typeface="Courier New" panose="02070309020205020404" pitchFamily="49" charset="0"/>
              <a:buChar char="o"/>
            </a:pPr>
            <a:r>
              <a:rPr lang="en-US" sz="2000">
                <a:effectLst/>
                <a:ea typeface="MS Mincho" panose="02020609040205080304" pitchFamily="49" charset="-128"/>
              </a:rPr>
              <a:t>Autism: monotone, high, loud, nasal … </a:t>
            </a:r>
          </a:p>
          <a:p>
            <a:pPr marL="742950" marR="0" lvl="1" indent="-285750">
              <a:lnSpc>
                <a:spcPct val="107000"/>
              </a:lnSpc>
              <a:spcBef>
                <a:spcPts val="0"/>
              </a:spcBef>
              <a:spcAft>
                <a:spcPts val="0"/>
              </a:spcAft>
              <a:buFont typeface="Courier New" panose="02070309020205020404" pitchFamily="49" charset="0"/>
              <a:buChar char="o"/>
            </a:pPr>
            <a:r>
              <a:rPr lang="en-US" sz="2000">
                <a:effectLst/>
                <a:ea typeface="MS Mincho" panose="02020609040205080304" pitchFamily="49" charset="-128"/>
              </a:rPr>
              <a:t>Depression: low, monotone, long switching pauses (latencies), variable ditto</a:t>
            </a:r>
          </a:p>
          <a:p>
            <a:pPr marL="1143000" marR="0" lvl="2" indent="-228600">
              <a:lnSpc>
                <a:spcPct val="107000"/>
              </a:lnSpc>
              <a:spcBef>
                <a:spcPts val="0"/>
              </a:spcBef>
              <a:spcAft>
                <a:spcPts val="0"/>
              </a:spcAft>
              <a:buFont typeface="Wingdings" panose="05000000000000000000" pitchFamily="2" charset="2"/>
              <a:buChar char=""/>
            </a:pPr>
            <a:r>
              <a:rPr lang="en-US" sz="1800">
                <a:effectLst/>
                <a:ea typeface="MS Mincho" panose="02020609040205080304" pitchFamily="49" charset="-128"/>
              </a:rPr>
              <a:t>From a psychopathology perspective, one would expect depression to be associated with decreased intensity, irregular timing, and decreased </a:t>
            </a:r>
            <a:r>
              <a:rPr lang="en-US" sz="1800" i="1">
                <a:effectLst/>
                <a:ea typeface="MS Mincho" panose="02020609040205080304" pitchFamily="49" charset="-128"/>
              </a:rPr>
              <a:t>F</a:t>
            </a:r>
            <a:r>
              <a:rPr lang="en-US" sz="1800" baseline="-25000">
                <a:effectLst/>
                <a:ea typeface="MS Mincho" panose="02020609040205080304" pitchFamily="49" charset="-128"/>
              </a:rPr>
              <a:t>0</a:t>
            </a:r>
            <a:r>
              <a:rPr lang="en-US" sz="1800">
                <a:effectLst/>
                <a:ea typeface="MS Mincho" panose="02020609040205080304" pitchFamily="49" charset="-128"/>
              </a:rPr>
              <a:t> variability. These features are conceptually related to what is referred to as psychomotor retardation, or slowing, insensitivity to positive and negative stimuli, and the attenuated interest in other people that are common in depression.  </a:t>
            </a:r>
            <a:r>
              <a:rPr lang="en-US" sz="800">
                <a:effectLst/>
                <a:ea typeface="MS Mincho" panose="02020609040205080304" pitchFamily="49" charset="-128"/>
              </a:rPr>
              <a:t>(Yang, Fairbain, Cohn 2016)</a:t>
            </a:r>
            <a:endParaRPr lang="en-US" sz="2000">
              <a:effectLst/>
              <a:ea typeface="MS Mincho" panose="02020609040205080304" pitchFamily="49" charset="-128"/>
            </a:endParaRPr>
          </a:p>
          <a:p>
            <a:pPr marL="742950" marR="0" lvl="1" indent="-285750">
              <a:lnSpc>
                <a:spcPct val="200000"/>
              </a:lnSpc>
              <a:spcBef>
                <a:spcPts val="0"/>
              </a:spcBef>
              <a:spcAft>
                <a:spcPts val="0"/>
              </a:spcAft>
              <a:buFont typeface="Courier New" panose="02070309020205020404" pitchFamily="49" charset="0"/>
              <a:buChar char="o"/>
            </a:pPr>
            <a:r>
              <a:rPr lang="en-US" sz="2000">
                <a:effectLst/>
                <a:ea typeface="MS Mincho" panose="02020609040205080304" pitchFamily="49" charset="-128"/>
              </a:rPr>
              <a:t>Parkinsons, aging, etc.</a:t>
            </a:r>
          </a:p>
          <a:p>
            <a:pPr marL="742950" marR="0" lvl="1" indent="-285750">
              <a:lnSpc>
                <a:spcPct val="200000"/>
              </a:lnSpc>
              <a:spcBef>
                <a:spcPts val="0"/>
              </a:spcBef>
              <a:spcAft>
                <a:spcPts val="0"/>
              </a:spcAft>
              <a:buFont typeface="Courier New" panose="02070309020205020404" pitchFamily="49" charset="0"/>
              <a:buChar char="o"/>
            </a:pPr>
            <a:r>
              <a:rPr lang="en-US" sz="2000">
                <a:effectLst/>
                <a:ea typeface="MS Mincho" panose="02020609040205080304" pitchFamily="49" charset="-128"/>
              </a:rPr>
              <a:t>History of alcohol abuse: aprosodia (production, also perception)</a:t>
            </a:r>
          </a:p>
        </p:txBody>
      </p:sp>
    </p:spTree>
    <p:extLst>
      <p:ext uri="{BB962C8B-B14F-4D97-AF65-F5344CB8AC3E}">
        <p14:creationId xmlns:p14="http://schemas.microsoft.com/office/powerpoint/2010/main" val="2770910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21750-1B1A-98EA-5315-F268C78628EB}"/>
              </a:ext>
            </a:extLst>
          </p:cNvPr>
          <p:cNvSpPr>
            <a:spLocks noGrp="1"/>
          </p:cNvSpPr>
          <p:nvPr>
            <p:ph type="title"/>
          </p:nvPr>
        </p:nvSpPr>
        <p:spPr>
          <a:xfrm>
            <a:off x="457200" y="372681"/>
            <a:ext cx="5431536" cy="1143000"/>
          </a:xfrm>
        </p:spPr>
        <p:txBody>
          <a:bodyPr/>
          <a:lstStyle/>
          <a:p>
            <a:pPr algn="l"/>
            <a:r>
              <a:rPr lang="en-US" sz="2400" dirty="0"/>
              <a:t>Linguistic Communication</a:t>
            </a:r>
          </a:p>
        </p:txBody>
      </p:sp>
      <p:sp>
        <p:nvSpPr>
          <p:cNvPr id="4" name="Title 1">
            <a:extLst>
              <a:ext uri="{FF2B5EF4-FFF2-40B4-BE49-F238E27FC236}">
                <a16:creationId xmlns:a16="http://schemas.microsoft.com/office/drawing/2014/main" id="{8A9A7BF1-F361-1A43-A330-1CFCBF7243A7}"/>
              </a:ext>
            </a:extLst>
          </p:cNvPr>
          <p:cNvSpPr txBox="1">
            <a:spLocks/>
          </p:cNvSpPr>
          <p:nvPr/>
        </p:nvSpPr>
        <p:spPr bwMode="auto">
          <a:xfrm>
            <a:off x="457200" y="3429000"/>
            <a:ext cx="4911478" cy="4846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2pPr>
            <a:lvl3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3pPr>
            <a:lvl4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4pPr>
            <a:lvl5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9pPr>
          </a:lstStyle>
          <a:p>
            <a:pPr algn="l"/>
            <a:r>
              <a:rPr lang="en-US" sz="2400" dirty="0"/>
              <a:t>Paralinguistic Communication</a:t>
            </a:r>
          </a:p>
        </p:txBody>
      </p:sp>
      <p:sp>
        <p:nvSpPr>
          <p:cNvPr id="6" name="TextBox 5">
            <a:extLst>
              <a:ext uri="{FF2B5EF4-FFF2-40B4-BE49-F238E27FC236}">
                <a16:creationId xmlns:a16="http://schemas.microsoft.com/office/drawing/2014/main" id="{54D95969-8E05-4A8F-AB1B-C74AE1DBD821}"/>
              </a:ext>
            </a:extLst>
          </p:cNvPr>
          <p:cNvSpPr txBox="1"/>
          <p:nvPr/>
        </p:nvSpPr>
        <p:spPr>
          <a:xfrm>
            <a:off x="4759314" y="3229857"/>
            <a:ext cx="1926336" cy="246221"/>
          </a:xfrm>
          <a:prstGeom prst="rect">
            <a:avLst/>
          </a:prstGeom>
          <a:noFill/>
        </p:spPr>
        <p:txBody>
          <a:bodyPr wrap="square" rtlCol="0">
            <a:spAutoFit/>
          </a:bodyPr>
          <a:lstStyle/>
          <a:p>
            <a:r>
              <a:rPr lang="en-US" sz="1000" dirty="0" err="1"/>
              <a:t>aadapted</a:t>
            </a:r>
            <a:r>
              <a:rPr lang="en-US" sz="1000" dirty="0"/>
              <a:t> from freesvg.org</a:t>
            </a:r>
          </a:p>
        </p:txBody>
      </p:sp>
      <p:grpSp>
        <p:nvGrpSpPr>
          <p:cNvPr id="8" name="Group 7">
            <a:extLst>
              <a:ext uri="{FF2B5EF4-FFF2-40B4-BE49-F238E27FC236}">
                <a16:creationId xmlns:a16="http://schemas.microsoft.com/office/drawing/2014/main" id="{BCEDBDC5-0EC7-8714-4495-5FFB079F444F}"/>
              </a:ext>
            </a:extLst>
          </p:cNvPr>
          <p:cNvGrpSpPr/>
          <p:nvPr/>
        </p:nvGrpSpPr>
        <p:grpSpPr>
          <a:xfrm>
            <a:off x="556056" y="1219628"/>
            <a:ext cx="5756711" cy="1991201"/>
            <a:chOff x="556056" y="1219628"/>
            <a:chExt cx="5756711" cy="1991201"/>
          </a:xfrm>
        </p:grpSpPr>
        <p:sp>
          <p:nvSpPr>
            <p:cNvPr id="7" name="Rectangle 6">
              <a:extLst>
                <a:ext uri="{FF2B5EF4-FFF2-40B4-BE49-F238E27FC236}">
                  <a16:creationId xmlns:a16="http://schemas.microsoft.com/office/drawing/2014/main" id="{FA0C8CF6-134E-FECB-F79F-9833EA80EBA5}"/>
                </a:ext>
              </a:extLst>
            </p:cNvPr>
            <p:cNvSpPr/>
            <p:nvPr/>
          </p:nvSpPr>
          <p:spPr bwMode="auto">
            <a:xfrm>
              <a:off x="556056" y="1219628"/>
              <a:ext cx="5756711" cy="1991201"/>
            </a:xfrm>
            <a:prstGeom prst="rect">
              <a:avLst/>
            </a:prstGeom>
            <a:solidFill>
              <a:schemeClr val="tx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pic>
          <p:nvPicPr>
            <p:cNvPr id="11" name="Picture 2" descr="Abstract brain vector image">
              <a:extLst>
                <a:ext uri="{FF2B5EF4-FFF2-40B4-BE49-F238E27FC236}">
                  <a16:creationId xmlns:a16="http://schemas.microsoft.com/office/drawing/2014/main" id="{AB73ED6A-7B4F-8941-DF99-7A24E736A6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807759" y="1219628"/>
              <a:ext cx="1832610" cy="1832610"/>
            </a:xfrm>
            <a:prstGeom prst="rect">
              <a:avLst/>
            </a:prstGeom>
            <a:noFill/>
            <a:extLst>
              <a:ext uri="{909E8E84-426E-40DD-AFC4-6F175D3DCCD1}">
                <a14:hiddenFill xmlns:a14="http://schemas.microsoft.com/office/drawing/2010/main">
                  <a:solidFill>
                    <a:srgbClr val="FFFFFF"/>
                  </a:solidFill>
                </a14:hiddenFill>
              </a:ext>
            </a:extLst>
          </p:spPr>
        </p:pic>
        <p:sp>
          <p:nvSpPr>
            <p:cNvPr id="13" name="Explosion: 8 Points 12">
              <a:extLst>
                <a:ext uri="{FF2B5EF4-FFF2-40B4-BE49-F238E27FC236}">
                  <a16:creationId xmlns:a16="http://schemas.microsoft.com/office/drawing/2014/main" id="{18A98990-2E8E-00E1-B6F0-DCB1C5152B37}"/>
                </a:ext>
              </a:extLst>
            </p:cNvPr>
            <p:cNvSpPr/>
            <p:nvPr/>
          </p:nvSpPr>
          <p:spPr bwMode="auto">
            <a:xfrm>
              <a:off x="1456221" y="1424606"/>
              <a:ext cx="353568" cy="400431"/>
            </a:xfrm>
            <a:prstGeom prst="irregularSeal1">
              <a:avLst/>
            </a:prstGeom>
            <a:solidFill>
              <a:schemeClr val="accent2">
                <a:lumMod val="75000"/>
              </a:schemeClr>
            </a:solidFill>
            <a:ln w="9525" cap="flat" cmpd="sng" algn="ctr">
              <a:solidFill>
                <a:schemeClr val="bg2">
                  <a:lumMod val="50000"/>
                  <a:lumOff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pic>
        <p:nvPicPr>
          <p:cNvPr id="2050" name="Picture 2" descr="Abstract brain vector image">
            <a:extLst>
              <a:ext uri="{FF2B5EF4-FFF2-40B4-BE49-F238E27FC236}">
                <a16:creationId xmlns:a16="http://schemas.microsoft.com/office/drawing/2014/main" id="{57174294-94B2-2649-3066-63F9D193129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86413" y="1219628"/>
            <a:ext cx="1832610" cy="1832610"/>
          </a:xfrm>
          <a:prstGeom prst="rect">
            <a:avLst/>
          </a:prstGeom>
          <a:noFill/>
          <a:extLst>
            <a:ext uri="{909E8E84-426E-40DD-AFC4-6F175D3DCCD1}">
              <a14:hiddenFill xmlns:a14="http://schemas.microsoft.com/office/drawing/2010/main">
                <a:solidFill>
                  <a:srgbClr val="FFFFFF"/>
                </a:solidFill>
              </a14:hiddenFill>
            </a:ext>
          </a:extLst>
        </p:spPr>
      </p:pic>
      <p:sp>
        <p:nvSpPr>
          <p:cNvPr id="16" name="Explosion: 8 Points 15">
            <a:extLst>
              <a:ext uri="{FF2B5EF4-FFF2-40B4-BE49-F238E27FC236}">
                <a16:creationId xmlns:a16="http://schemas.microsoft.com/office/drawing/2014/main" id="{B9729E3B-1BFC-8089-77EC-8E465EA45927}"/>
              </a:ext>
            </a:extLst>
          </p:cNvPr>
          <p:cNvSpPr/>
          <p:nvPr/>
        </p:nvSpPr>
        <p:spPr bwMode="auto">
          <a:xfrm>
            <a:off x="5216143" y="1424605"/>
            <a:ext cx="353568" cy="400431"/>
          </a:xfrm>
          <a:prstGeom prst="irregularSeal1">
            <a:avLst/>
          </a:prstGeom>
          <a:solidFill>
            <a:schemeClr val="accent2">
              <a:lumMod val="75000"/>
            </a:schemeClr>
          </a:solidFill>
          <a:ln w="9525" cap="flat" cmpd="sng" algn="ctr">
            <a:solidFill>
              <a:schemeClr val="bg2">
                <a:lumMod val="50000"/>
                <a:lumOff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pic>
        <p:nvPicPr>
          <p:cNvPr id="2052" name="Picture 4" descr="raseone soundwave 1">
            <a:extLst>
              <a:ext uri="{FF2B5EF4-FFF2-40B4-BE49-F238E27FC236}">
                <a16:creationId xmlns:a16="http://schemas.microsoft.com/office/drawing/2014/main" id="{C7C3EADD-0F9A-1521-B9D2-84CED387276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3493" y="2286915"/>
            <a:ext cx="2255901" cy="1145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476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052"/>
                                        </p:tgtEl>
                                        <p:attrNameLst>
                                          <p:attrName>style.visibility</p:attrName>
                                        </p:attrNameLst>
                                      </p:cBhvr>
                                      <p:to>
                                        <p:strVal val="visible"/>
                                      </p:to>
                                    </p:set>
                                    <p:animEffect transition="in" filter="wipe(left)">
                                      <p:cBhvr>
                                        <p:cTn id="12" dur="500"/>
                                        <p:tgtEl>
                                          <p:spTgt spid="205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50"/>
                                        </p:tgtEl>
                                        <p:attrNameLst>
                                          <p:attrName>style.visibility</p:attrName>
                                        </p:attrNameLst>
                                      </p:cBhvr>
                                      <p:to>
                                        <p:strVal val="visible"/>
                                      </p:to>
                                    </p:set>
                                    <p:animEffect transition="in" filter="fade">
                                      <p:cBhvr>
                                        <p:cTn id="17" dur="500"/>
                                        <p:tgtEl>
                                          <p:spTgt spid="2050"/>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500" fill="hold"/>
                                        <p:tgtEl>
                                          <p:spTgt spid="16"/>
                                        </p:tgtEl>
                                        <p:attrNameLst>
                                          <p:attrName>ppt_w</p:attrName>
                                        </p:attrNameLst>
                                      </p:cBhvr>
                                      <p:tavLst>
                                        <p:tav tm="0">
                                          <p:val>
                                            <p:fltVal val="0"/>
                                          </p:val>
                                        </p:tav>
                                        <p:tav tm="100000">
                                          <p:val>
                                            <p:strVal val="#ppt_w"/>
                                          </p:val>
                                        </p:tav>
                                      </p:tavLst>
                                    </p:anim>
                                    <p:anim calcmode="lin" valueType="num">
                                      <p:cBhvr>
                                        <p:cTn id="23" dur="500" fill="hold"/>
                                        <p:tgtEl>
                                          <p:spTgt spid="16"/>
                                        </p:tgtEl>
                                        <p:attrNameLst>
                                          <p:attrName>ppt_h</p:attrName>
                                        </p:attrNameLst>
                                      </p:cBhvr>
                                      <p:tavLst>
                                        <p:tav tm="0">
                                          <p:val>
                                            <p:fltVal val="0"/>
                                          </p:val>
                                        </p:tav>
                                        <p:tav tm="100000">
                                          <p:val>
                                            <p:strVal val="#ppt_h"/>
                                          </p:val>
                                        </p:tav>
                                      </p:tavLst>
                                    </p:anim>
                                    <p:animEffect transition="in" filter="fade">
                                      <p:cBhvr>
                                        <p:cTn id="2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DAA26-A986-4280-BE87-DFE876E38299}"/>
              </a:ext>
            </a:extLst>
          </p:cNvPr>
          <p:cNvSpPr>
            <a:spLocks noGrp="1"/>
          </p:cNvSpPr>
          <p:nvPr>
            <p:ph type="title"/>
          </p:nvPr>
        </p:nvSpPr>
        <p:spPr>
          <a:xfrm>
            <a:off x="457200" y="131885"/>
            <a:ext cx="8229600" cy="1143000"/>
          </a:xfrm>
        </p:spPr>
        <p:txBody>
          <a:bodyPr/>
          <a:lstStyle/>
          <a:p>
            <a:r>
              <a:rPr lang="en-US"/>
              <a:t>More Biological Codes</a:t>
            </a:r>
          </a:p>
        </p:txBody>
      </p:sp>
      <p:sp>
        <p:nvSpPr>
          <p:cNvPr id="3" name="Content Placeholder 2">
            <a:extLst>
              <a:ext uri="{FF2B5EF4-FFF2-40B4-BE49-F238E27FC236}">
                <a16:creationId xmlns:a16="http://schemas.microsoft.com/office/drawing/2014/main" id="{4F4DDFE2-F440-4E41-B36A-F5EA54FBFD69}"/>
              </a:ext>
            </a:extLst>
          </p:cNvPr>
          <p:cNvSpPr>
            <a:spLocks noGrp="1"/>
          </p:cNvSpPr>
          <p:nvPr>
            <p:ph idx="1"/>
          </p:nvPr>
        </p:nvSpPr>
        <p:spPr>
          <a:xfrm>
            <a:off x="328773" y="1362807"/>
            <a:ext cx="8858891" cy="4495800"/>
          </a:xfrm>
        </p:spPr>
        <p:txBody>
          <a:bodyPr/>
          <a:lstStyle/>
          <a:p>
            <a:pPr>
              <a:lnSpc>
                <a:spcPct val="107000"/>
              </a:lnSpc>
              <a:spcBef>
                <a:spcPts val="0"/>
              </a:spcBef>
              <a:spcAft>
                <a:spcPts val="0"/>
              </a:spcAft>
            </a:pPr>
            <a:r>
              <a:rPr lang="en-US" sz="2400">
                <a:effectLst/>
                <a:ea typeface="MS Mincho"/>
              </a:rPr>
              <a:t>Production </a:t>
            </a:r>
            <a:r>
              <a:rPr lang="en-US" sz="2400" dirty="0">
                <a:effectLst/>
                <a:ea typeface="MS Mincho"/>
              </a:rPr>
              <a:t>code:</a:t>
            </a:r>
            <a:r>
              <a:rPr lang="en-US" sz="2400" dirty="0">
                <a:ea typeface="MS Mincho"/>
              </a:rPr>
              <a:t> </a:t>
            </a:r>
            <a:r>
              <a:rPr lang="en-US" sz="1800" dirty="0">
                <a:ea typeface="MS Mincho"/>
              </a:rPr>
              <a:t>(</a:t>
            </a:r>
            <a:r>
              <a:rPr lang="en-US" sz="1800" dirty="0" err="1">
                <a:ea typeface="MS Mincho"/>
              </a:rPr>
              <a:t>Gussenhoven</a:t>
            </a:r>
            <a:r>
              <a:rPr lang="en-US" sz="1800" dirty="0">
                <a:ea typeface="MS Mincho"/>
              </a:rPr>
              <a:t> 2002)</a:t>
            </a:r>
            <a:endParaRPr lang="en-US" dirty="0">
              <a:ea typeface="MS Mincho" panose="02020609040205080304" pitchFamily="49" charset="-128"/>
            </a:endParaRPr>
          </a:p>
          <a:p>
            <a:pPr lvl="1">
              <a:lnSpc>
                <a:spcPct val="107000"/>
              </a:lnSpc>
              <a:spcBef>
                <a:spcPts val="0"/>
              </a:spcBef>
              <a:spcAft>
                <a:spcPts val="0"/>
              </a:spcAft>
            </a:pPr>
            <a:r>
              <a:rPr lang="en-US" sz="2000" dirty="0">
                <a:ea typeface="MS Mincho"/>
              </a:rPr>
              <a:t>End of breath</a:t>
            </a:r>
            <a:r>
              <a:rPr lang="en-US" sz="2000" dirty="0">
                <a:effectLst/>
                <a:ea typeface="MS Mincho"/>
              </a:rPr>
              <a:t> </a:t>
            </a:r>
            <a:r>
              <a:rPr lang="en-US" sz="2000" dirty="0">
                <a:ea typeface="MS Mincho"/>
              </a:rPr>
              <a:t>group -&gt; lower air pressure </a:t>
            </a:r>
            <a:r>
              <a:rPr lang="en-US" sz="2000" dirty="0">
                <a:effectLst/>
                <a:ea typeface="MS Mincho"/>
              </a:rPr>
              <a:t>-&gt; lower intensity</a:t>
            </a:r>
            <a:r>
              <a:rPr lang="en-US" sz="2000" dirty="0">
                <a:ea typeface="MS Mincho"/>
              </a:rPr>
              <a:t>, </a:t>
            </a:r>
            <a:r>
              <a:rPr lang="en-US" sz="2000" dirty="0">
                <a:effectLst/>
                <a:ea typeface="MS Mincho"/>
              </a:rPr>
              <a:t>pitch</a:t>
            </a:r>
            <a:r>
              <a:rPr lang="en-US" sz="2000" dirty="0">
                <a:ea typeface="MS Mincho"/>
              </a:rPr>
              <a:t> </a:t>
            </a:r>
            <a:endParaRPr lang="en-US" sz="2000">
              <a:effectLst/>
              <a:ea typeface="MS Mincho" panose="02020609040205080304" pitchFamily="49" charset="-128"/>
              <a:cs typeface="Arial"/>
            </a:endParaRPr>
          </a:p>
          <a:p>
            <a:pPr lvl="1">
              <a:lnSpc>
                <a:spcPct val="107000"/>
              </a:lnSpc>
              <a:spcBef>
                <a:spcPts val="0"/>
              </a:spcBef>
              <a:spcAft>
                <a:spcPts val="0"/>
              </a:spcAft>
            </a:pPr>
            <a:r>
              <a:rPr lang="en-US" sz="2000" dirty="0">
                <a:ea typeface="MS Mincho"/>
                <a:cs typeface="Arial"/>
              </a:rPr>
              <a:t>Beginnings: louder, higher pitch;  Endings: quieter, lower pitch</a:t>
            </a:r>
            <a:endParaRPr lang="en-US" sz="2000" dirty="0">
              <a:ea typeface="MS Mincho" panose="02020609040205080304" pitchFamily="49" charset="-128"/>
              <a:cs typeface="Arial"/>
            </a:endParaRPr>
          </a:p>
          <a:p>
            <a:pPr lvl="2">
              <a:lnSpc>
                <a:spcPct val="107000"/>
              </a:lnSpc>
              <a:spcBef>
                <a:spcPts val="0"/>
              </a:spcBef>
              <a:spcAft>
                <a:spcPts val="0"/>
              </a:spcAft>
            </a:pPr>
            <a:r>
              <a:rPr lang="en-US" sz="1600" dirty="0">
                <a:ea typeface="MS Mincho"/>
                <a:cs typeface="Arial"/>
              </a:rPr>
              <a:t>"Declination": gradual reduction across a phrase</a:t>
            </a:r>
            <a:endParaRPr lang="en-US" sz="1600" dirty="0">
              <a:ea typeface="MS Mincho" panose="02020609040205080304" pitchFamily="49" charset="-128"/>
              <a:cs typeface="Arial"/>
            </a:endParaRPr>
          </a:p>
          <a:p>
            <a:pPr marL="914400" lvl="2" indent="0">
              <a:lnSpc>
                <a:spcPct val="107000"/>
              </a:lnSpc>
              <a:spcBef>
                <a:spcPts val="0"/>
              </a:spcBef>
              <a:spcAft>
                <a:spcPts val="800"/>
              </a:spcAft>
              <a:buNone/>
            </a:pPr>
            <a:endParaRPr lang="en-US">
              <a:ea typeface="MS Mincho" panose="02020609040205080304" pitchFamily="49" charset="-128"/>
            </a:endParaRPr>
          </a:p>
          <a:p>
            <a:pPr>
              <a:lnSpc>
                <a:spcPct val="107000"/>
              </a:lnSpc>
              <a:spcBef>
                <a:spcPts val="0"/>
              </a:spcBef>
              <a:spcAft>
                <a:spcPts val="0"/>
              </a:spcAft>
              <a:buFont typeface="Arial" panose="020B0604020202020204" pitchFamily="34" charset="0"/>
              <a:buChar char="•"/>
            </a:pPr>
            <a:r>
              <a:rPr lang="en-US" sz="2400" dirty="0">
                <a:effectLst/>
                <a:ea typeface="MS Mincho"/>
              </a:rPr>
              <a:t>Effort Code:</a:t>
            </a:r>
            <a:r>
              <a:rPr lang="en-US" sz="2400" dirty="0">
                <a:ea typeface="MS Mincho"/>
              </a:rPr>
              <a:t> </a:t>
            </a:r>
            <a:r>
              <a:rPr lang="en-US" sz="1800" dirty="0">
                <a:ea typeface="MS Mincho"/>
              </a:rPr>
              <a:t>(</a:t>
            </a:r>
            <a:r>
              <a:rPr lang="en-US" sz="1800" dirty="0" err="1">
                <a:ea typeface="MS Mincho"/>
              </a:rPr>
              <a:t>Gussenhoven</a:t>
            </a:r>
            <a:r>
              <a:rPr lang="en-US" sz="1800" dirty="0">
                <a:ea typeface="MS Mincho"/>
              </a:rPr>
              <a:t> 2002)</a:t>
            </a:r>
            <a:endParaRPr lang="en-US" sz="2000" dirty="0">
              <a:ea typeface="MS Mincho" panose="02020609040205080304" pitchFamily="49" charset="-128"/>
            </a:endParaRPr>
          </a:p>
          <a:p>
            <a:pPr lvl="1">
              <a:lnSpc>
                <a:spcPct val="107000"/>
              </a:lnSpc>
              <a:spcBef>
                <a:spcPts val="0"/>
              </a:spcBef>
              <a:spcAft>
                <a:spcPts val="0"/>
              </a:spcAft>
              <a:buFont typeface="Arial" panose="020B0604020202020204" pitchFamily="34" charset="0"/>
              <a:buChar char="•"/>
            </a:pPr>
            <a:r>
              <a:rPr lang="en-US" sz="1600" dirty="0">
                <a:ea typeface="MS Mincho"/>
              </a:rPr>
              <a:t>Greater articulatory effort/precision</a:t>
            </a:r>
            <a:r>
              <a:rPr lang="en-US" sz="1600" dirty="0">
                <a:effectLst/>
                <a:ea typeface="MS Mincho"/>
              </a:rPr>
              <a:t> -&gt; </a:t>
            </a:r>
            <a:r>
              <a:rPr lang="en-US" sz="1600" dirty="0">
                <a:ea typeface="MS Mincho"/>
              </a:rPr>
              <a:t>greater importance, emphasis   </a:t>
            </a:r>
            <a:endParaRPr lang="en-US" sz="1600">
              <a:ea typeface="MS Mincho" panose="02020609040205080304" pitchFamily="49" charset="-128"/>
            </a:endParaRPr>
          </a:p>
          <a:p>
            <a:pPr lvl="1">
              <a:lnSpc>
                <a:spcPct val="107000"/>
              </a:lnSpc>
              <a:spcBef>
                <a:spcPts val="0"/>
              </a:spcBef>
              <a:spcAft>
                <a:spcPts val="0"/>
              </a:spcAft>
              <a:buFont typeface="Arial" panose="020B0604020202020204" pitchFamily="34" charset="0"/>
              <a:buChar char="•"/>
            </a:pPr>
            <a:r>
              <a:rPr lang="en-US" sz="1600" dirty="0">
                <a:ea typeface="MS Mincho"/>
              </a:rPr>
              <a:t>Wider</a:t>
            </a:r>
            <a:r>
              <a:rPr lang="en-US" sz="1600" dirty="0">
                <a:effectLst/>
                <a:ea typeface="MS Mincho"/>
              </a:rPr>
              <a:t> pitch</a:t>
            </a:r>
            <a:r>
              <a:rPr lang="en-US" sz="1600" dirty="0">
                <a:ea typeface="MS Mincho"/>
              </a:rPr>
              <a:t> range</a:t>
            </a:r>
            <a:r>
              <a:rPr lang="en-US" sz="1600" dirty="0">
                <a:effectLst/>
                <a:ea typeface="MS Mincho"/>
              </a:rPr>
              <a:t>, more precise pitch movements</a:t>
            </a:r>
            <a:r>
              <a:rPr lang="en-US" sz="1600" dirty="0">
                <a:ea typeface="MS Mincho"/>
              </a:rPr>
              <a:t>, louder speech</a:t>
            </a:r>
            <a:endParaRPr lang="en-US" sz="1600" dirty="0">
              <a:effectLst/>
              <a:ea typeface="MS Mincho" panose="02020609040205080304" pitchFamily="49" charset="-128"/>
              <a:cs typeface="Arial"/>
            </a:endParaRPr>
          </a:p>
          <a:p>
            <a:pPr lvl="2">
              <a:lnSpc>
                <a:spcPct val="107000"/>
              </a:lnSpc>
              <a:spcBef>
                <a:spcPts val="0"/>
              </a:spcBef>
              <a:spcAft>
                <a:spcPts val="0"/>
              </a:spcAft>
              <a:buFont typeface="Arial" panose="020B0604020202020204" pitchFamily="34" charset="0"/>
              <a:buChar char="•"/>
            </a:pPr>
            <a:r>
              <a:rPr lang="en-US" sz="1600" dirty="0">
                <a:ea typeface="MS Mincho"/>
                <a:cs typeface="Arial"/>
              </a:rPr>
              <a:t>Associated with surprise, anger</a:t>
            </a:r>
            <a:r>
              <a:rPr lang="en-US" sz="1600">
                <a:ea typeface="MS Mincho"/>
                <a:cs typeface="Arial"/>
              </a:rPr>
              <a:t>, etc</a:t>
            </a:r>
          </a:p>
          <a:p>
            <a:pPr lvl="2">
              <a:lnSpc>
                <a:spcPct val="107000"/>
              </a:lnSpc>
              <a:spcBef>
                <a:spcPts val="0"/>
              </a:spcBef>
              <a:spcAft>
                <a:spcPts val="0"/>
              </a:spcAft>
              <a:buFont typeface="Arial" panose="020B0604020202020204" pitchFamily="34" charset="0"/>
              <a:buChar char="•"/>
            </a:pPr>
            <a:endParaRPr lang="en-US" sz="1600">
              <a:effectLst/>
              <a:ea typeface="MS Mincho"/>
              <a:cs typeface="Arial"/>
            </a:endParaRPr>
          </a:p>
          <a:p>
            <a:pPr marL="0" indent="0">
              <a:lnSpc>
                <a:spcPct val="107000"/>
              </a:lnSpc>
              <a:spcBef>
                <a:spcPts val="0"/>
              </a:spcBef>
              <a:spcAft>
                <a:spcPts val="0"/>
              </a:spcAft>
              <a:buNone/>
            </a:pPr>
            <a:r>
              <a:rPr lang="en-US" sz="1800">
                <a:effectLst/>
                <a:ea typeface="MS Mincho" panose="02020609040205080304" pitchFamily="49" charset="-128"/>
              </a:rPr>
              <a:t>Perhaps </a:t>
            </a:r>
            <a:r>
              <a:rPr lang="en-US" sz="2400">
                <a:effectLst/>
                <a:ea typeface="MS Mincho"/>
              </a:rPr>
              <a:t>also mention iconicity, as in </a:t>
            </a:r>
            <a:r>
              <a:rPr lang="en-US" sz="2400" i="1">
                <a:effectLst/>
                <a:ea typeface="MS Mincho"/>
              </a:rPr>
              <a:t>biiig fish.</a:t>
            </a:r>
            <a:endParaRPr lang="en-US" sz="2400">
              <a:effectLst/>
              <a:ea typeface="MS Mincho"/>
            </a:endParaRPr>
          </a:p>
          <a:p>
            <a:pPr lvl="2">
              <a:lnSpc>
                <a:spcPct val="107000"/>
              </a:lnSpc>
              <a:spcBef>
                <a:spcPts val="0"/>
              </a:spcBef>
              <a:spcAft>
                <a:spcPts val="0"/>
              </a:spcAft>
              <a:buFont typeface="Arial" panose="020B0604020202020204" pitchFamily="34" charset="0"/>
              <a:buChar char="•"/>
            </a:pPr>
            <a:endParaRPr lang="en-US" sz="1600" dirty="0" err="1">
              <a:effectLst/>
              <a:ea typeface="MS Mincho" panose="02020609040205080304" pitchFamily="49" charset="-128"/>
              <a:cs typeface="Arial"/>
            </a:endParaRPr>
          </a:p>
        </p:txBody>
      </p:sp>
    </p:spTree>
    <p:extLst>
      <p:ext uri="{BB962C8B-B14F-4D97-AF65-F5344CB8AC3E}">
        <p14:creationId xmlns:p14="http://schemas.microsoft.com/office/powerpoint/2010/main" val="28974058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83673C6-8CC6-8544-865F-CCE5AA0CE609}"/>
              </a:ext>
            </a:extLst>
          </p:cNvPr>
          <p:cNvSpPr>
            <a:spLocks noGrp="1"/>
          </p:cNvSpPr>
          <p:nvPr>
            <p:ph type="title"/>
          </p:nvPr>
        </p:nvSpPr>
        <p:spPr>
          <a:xfrm>
            <a:off x="334368" y="228600"/>
            <a:ext cx="8229600" cy="922106"/>
          </a:xfrm>
        </p:spPr>
        <p:txBody>
          <a:bodyPr/>
          <a:lstStyle/>
          <a:p>
            <a:pPr algn="l"/>
            <a:r>
              <a:rPr lang="en-AU" dirty="0"/>
              <a:t>Speech </a:t>
            </a:r>
            <a:r>
              <a:rPr lang="en-AU"/>
              <a:t>Health Analysis</a:t>
            </a:r>
            <a:endParaRPr lang="en-AU" dirty="0"/>
          </a:p>
        </p:txBody>
      </p:sp>
      <p:sp>
        <p:nvSpPr>
          <p:cNvPr id="4" name="Content Placeholder 3">
            <a:extLst>
              <a:ext uri="{FF2B5EF4-FFF2-40B4-BE49-F238E27FC236}">
                <a16:creationId xmlns:a16="http://schemas.microsoft.com/office/drawing/2014/main" id="{C8DEB51D-A5C5-3C48-9E4C-8D76FAA96A34}"/>
              </a:ext>
            </a:extLst>
          </p:cNvPr>
          <p:cNvSpPr>
            <a:spLocks noGrp="1"/>
          </p:cNvSpPr>
          <p:nvPr>
            <p:ph idx="1"/>
          </p:nvPr>
        </p:nvSpPr>
        <p:spPr>
          <a:xfrm>
            <a:off x="457200" y="6400800"/>
            <a:ext cx="7635833" cy="457200"/>
          </a:xfrm>
        </p:spPr>
        <p:txBody>
          <a:bodyPr/>
          <a:lstStyle/>
          <a:p>
            <a:pPr marL="0" indent="0">
              <a:buNone/>
            </a:pPr>
            <a:r>
              <a:rPr lang="en-AU" sz="1400"/>
              <a:t>Results from </a:t>
            </a:r>
            <a:r>
              <a:rPr lang="en-AU" sz="1400" dirty="0" err="1"/>
              <a:t>ComParE</a:t>
            </a:r>
            <a:r>
              <a:rPr lang="en-AU" sz="1400" dirty="0"/>
              <a:t>, AVEC and </a:t>
            </a:r>
            <a:r>
              <a:rPr lang="en-GB" sz="1400" dirty="0" err="1"/>
              <a:t>ADReSS</a:t>
            </a:r>
            <a:r>
              <a:rPr lang="en-GB" sz="1400" dirty="0"/>
              <a:t> </a:t>
            </a:r>
            <a:r>
              <a:rPr lang="en-AU" sz="1400"/>
              <a:t>challenges (compiled by Nicholas Cummins)</a:t>
            </a:r>
            <a:endParaRPr lang="en-AU" sz="1400" dirty="0"/>
          </a:p>
        </p:txBody>
      </p:sp>
      <p:graphicFrame>
        <p:nvGraphicFramePr>
          <p:cNvPr id="2" name="Table 3">
            <a:extLst>
              <a:ext uri="{FF2B5EF4-FFF2-40B4-BE49-F238E27FC236}">
                <a16:creationId xmlns:a16="http://schemas.microsoft.com/office/drawing/2014/main" id="{6341038C-E2B9-CC44-A659-F80DBA66B536}"/>
              </a:ext>
            </a:extLst>
          </p:cNvPr>
          <p:cNvGraphicFramePr>
            <a:graphicFrameLocks noGrp="1"/>
          </p:cNvGraphicFramePr>
          <p:nvPr>
            <p:extLst>
              <p:ext uri="{D42A27DB-BD31-4B8C-83A1-F6EECF244321}">
                <p14:modId xmlns:p14="http://schemas.microsoft.com/office/powerpoint/2010/main" val="2078587349"/>
              </p:ext>
            </p:extLst>
          </p:nvPr>
        </p:nvGraphicFramePr>
        <p:xfrm>
          <a:off x="432000" y="1595934"/>
          <a:ext cx="8280000" cy="4546800"/>
        </p:xfrm>
        <a:graphic>
          <a:graphicData uri="http://schemas.openxmlformats.org/drawingml/2006/table">
            <a:tbl>
              <a:tblPr firstRow="1" bandRow="1">
                <a:tableStyleId>{5C22544A-7EE6-4342-B048-85BDC9FD1C3A}</a:tableStyleId>
              </a:tblPr>
              <a:tblGrid>
                <a:gridCol w="1656000">
                  <a:extLst>
                    <a:ext uri="{9D8B030D-6E8A-4147-A177-3AD203B41FA5}">
                      <a16:colId xmlns:a16="http://schemas.microsoft.com/office/drawing/2014/main" val="1088927495"/>
                    </a:ext>
                  </a:extLst>
                </a:gridCol>
                <a:gridCol w="1656000">
                  <a:extLst>
                    <a:ext uri="{9D8B030D-6E8A-4147-A177-3AD203B41FA5}">
                      <a16:colId xmlns:a16="http://schemas.microsoft.com/office/drawing/2014/main" val="2910139944"/>
                    </a:ext>
                  </a:extLst>
                </a:gridCol>
                <a:gridCol w="1656000">
                  <a:extLst>
                    <a:ext uri="{9D8B030D-6E8A-4147-A177-3AD203B41FA5}">
                      <a16:colId xmlns:a16="http://schemas.microsoft.com/office/drawing/2014/main" val="461098681"/>
                    </a:ext>
                  </a:extLst>
                </a:gridCol>
                <a:gridCol w="1656000">
                  <a:extLst>
                    <a:ext uri="{9D8B030D-6E8A-4147-A177-3AD203B41FA5}">
                      <a16:colId xmlns:a16="http://schemas.microsoft.com/office/drawing/2014/main" val="1274463673"/>
                    </a:ext>
                  </a:extLst>
                </a:gridCol>
                <a:gridCol w="1656000">
                  <a:extLst>
                    <a:ext uri="{9D8B030D-6E8A-4147-A177-3AD203B41FA5}">
                      <a16:colId xmlns:a16="http://schemas.microsoft.com/office/drawing/2014/main" val="4130784555"/>
                    </a:ext>
                  </a:extLst>
                </a:gridCol>
              </a:tblGrid>
              <a:tr h="432000">
                <a:tc>
                  <a:txBody>
                    <a:bodyPr/>
                    <a:lstStyle/>
                    <a:p>
                      <a:r>
                        <a:rPr lang="en-AU" dirty="0"/>
                        <a:t>Condition</a:t>
                      </a:r>
                    </a:p>
                  </a:txBody>
                  <a:tcPr anchor="ctr"/>
                </a:tc>
                <a:tc>
                  <a:txBody>
                    <a:bodyPr/>
                    <a:lstStyle/>
                    <a:p>
                      <a:r>
                        <a:rPr lang="en-AU" dirty="0"/>
                        <a:t>Task</a:t>
                      </a:r>
                    </a:p>
                  </a:txBody>
                  <a:tcPr anchor="ctr"/>
                </a:tc>
                <a:tc>
                  <a:txBody>
                    <a:bodyPr/>
                    <a:lstStyle/>
                    <a:p>
                      <a:r>
                        <a:rPr lang="en-AU" dirty="0"/>
                        <a:t>Metric</a:t>
                      </a:r>
                    </a:p>
                  </a:txBody>
                  <a:tcPr anchor="ctr"/>
                </a:tc>
                <a:tc>
                  <a:txBody>
                    <a:bodyPr/>
                    <a:lstStyle/>
                    <a:p>
                      <a:r>
                        <a:rPr lang="en-AU" dirty="0"/>
                        <a:t>Conventional</a:t>
                      </a:r>
                    </a:p>
                  </a:txBody>
                  <a:tcPr anchor="ctr"/>
                </a:tc>
                <a:tc>
                  <a:txBody>
                    <a:bodyPr/>
                    <a:lstStyle/>
                    <a:p>
                      <a:r>
                        <a:rPr lang="en-AU" dirty="0"/>
                        <a:t>State-of-art</a:t>
                      </a:r>
                    </a:p>
                  </a:txBody>
                  <a:tcPr anchor="ctr"/>
                </a:tc>
                <a:extLst>
                  <a:ext uri="{0D108BD9-81ED-4DB2-BD59-A6C34878D82A}">
                    <a16:rowId xmlns:a16="http://schemas.microsoft.com/office/drawing/2014/main" val="205889230"/>
                  </a:ext>
                </a:extLst>
              </a:tr>
              <a:tr h="432000">
                <a:tc>
                  <a:txBody>
                    <a:bodyPr/>
                    <a:lstStyle/>
                    <a:p>
                      <a:r>
                        <a:rPr lang="en-AU" b="1" dirty="0"/>
                        <a:t>Fatigue</a:t>
                      </a:r>
                    </a:p>
                  </a:txBody>
                  <a:tcPr anchor="ctr"/>
                </a:tc>
                <a:tc>
                  <a:txBody>
                    <a:bodyPr/>
                    <a:lstStyle/>
                    <a:p>
                      <a:r>
                        <a:rPr lang="en-AU" dirty="0"/>
                        <a:t>Regression (0-10)</a:t>
                      </a:r>
                    </a:p>
                  </a:txBody>
                  <a:tcPr anchor="ctr"/>
                </a:tc>
                <a:tc>
                  <a:txBody>
                    <a:bodyPr/>
                    <a:lstStyle/>
                    <a:p>
                      <a:r>
                        <a:rPr lang="en-AU" b="0" dirty="0"/>
                        <a:t>Correlation </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dirty="0"/>
                        <a:t>0.343</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dirty="0"/>
                        <a:t>0.383</a:t>
                      </a:r>
                    </a:p>
                  </a:txBody>
                  <a:tcPr anchor="ctr"/>
                </a:tc>
                <a:extLst>
                  <a:ext uri="{0D108BD9-81ED-4DB2-BD59-A6C34878D82A}">
                    <a16:rowId xmlns:a16="http://schemas.microsoft.com/office/drawing/2014/main" val="1460088794"/>
                  </a:ext>
                </a:extLst>
              </a:tr>
              <a:tr h="432000">
                <a:tc>
                  <a:txBody>
                    <a:bodyPr/>
                    <a:lstStyle/>
                    <a:p>
                      <a:r>
                        <a:rPr lang="en-AU" b="1" dirty="0"/>
                        <a:t>Intoxication</a:t>
                      </a:r>
                    </a:p>
                  </a:txBody>
                  <a:tcPr anchor="ctr"/>
                </a:tc>
                <a:tc>
                  <a:txBody>
                    <a:bodyPr/>
                    <a:lstStyle/>
                    <a:p>
                      <a:r>
                        <a:rPr lang="en-AU" dirty="0"/>
                        <a:t>2-class classification</a:t>
                      </a:r>
                    </a:p>
                  </a:txBody>
                  <a:tcPr anchor="ctr"/>
                </a:tc>
                <a:tc>
                  <a:txBody>
                    <a:bodyPr/>
                    <a:lstStyle/>
                    <a:p>
                      <a:r>
                        <a:rPr lang="en-AU" dirty="0"/>
                        <a:t>UAR</a:t>
                      </a:r>
                    </a:p>
                  </a:txBody>
                  <a:tcPr anchor="ctr"/>
                </a:tc>
                <a:tc>
                  <a:txBody>
                    <a:bodyPr/>
                    <a:lstStyle/>
                    <a:p>
                      <a:r>
                        <a:rPr lang="en-AU" dirty="0"/>
                        <a:t>0.659</a:t>
                      </a:r>
                    </a:p>
                  </a:txBody>
                  <a:tcPr anchor="ctr"/>
                </a:tc>
                <a:tc>
                  <a:txBody>
                    <a:bodyPr/>
                    <a:lstStyle/>
                    <a:p>
                      <a:r>
                        <a:rPr lang="en-AU" dirty="0"/>
                        <a:t>0.710</a:t>
                      </a:r>
                    </a:p>
                  </a:txBody>
                  <a:tcPr anchor="ctr"/>
                </a:tc>
                <a:extLst>
                  <a:ext uri="{0D108BD9-81ED-4DB2-BD59-A6C34878D82A}">
                    <a16:rowId xmlns:a16="http://schemas.microsoft.com/office/drawing/2014/main" val="3550390494"/>
                  </a:ext>
                </a:extLst>
              </a:tr>
              <a:tr h="432000">
                <a:tc>
                  <a:txBody>
                    <a:bodyPr/>
                    <a:lstStyle/>
                    <a:p>
                      <a:r>
                        <a:rPr lang="en-GB" sz="1800" b="1" i="0" u="none" strike="noStrike" kern="1200" dirty="0">
                          <a:solidFill>
                            <a:schemeClr val="dk1"/>
                          </a:solidFill>
                          <a:effectLst/>
                          <a:latin typeface="+mn-lt"/>
                          <a:ea typeface="+mn-ea"/>
                          <a:cs typeface="+mn-cs"/>
                        </a:rPr>
                        <a:t>Alzheimer’s</a:t>
                      </a:r>
                      <a:endParaRPr lang="en-AU" sz="2800" b="1" dirty="0"/>
                    </a:p>
                  </a:txBody>
                  <a:tcPr anchor="ctr"/>
                </a:tc>
                <a:tc>
                  <a:txBody>
                    <a:bodyPr/>
                    <a:lstStyle/>
                    <a:p>
                      <a:r>
                        <a:rPr lang="en-AU" dirty="0"/>
                        <a:t>2-class classification</a:t>
                      </a:r>
                    </a:p>
                  </a:txBody>
                  <a:tcPr anchor="ctr"/>
                </a:tc>
                <a:tc>
                  <a:txBody>
                    <a:bodyPr/>
                    <a:lstStyle/>
                    <a:p>
                      <a:r>
                        <a:rPr lang="en-AU" dirty="0"/>
                        <a:t>Accuracy</a:t>
                      </a:r>
                    </a:p>
                  </a:txBody>
                  <a:tcPr anchor="ctr"/>
                </a:tc>
                <a:tc>
                  <a:txBody>
                    <a:bodyPr/>
                    <a:lstStyle/>
                    <a:p>
                      <a:r>
                        <a:rPr lang="en-AU" dirty="0"/>
                        <a:t>0.625</a:t>
                      </a:r>
                    </a:p>
                  </a:txBody>
                  <a:tcPr anchor="ctr"/>
                </a:tc>
                <a:tc>
                  <a:txBody>
                    <a:bodyPr/>
                    <a:lstStyle/>
                    <a:p>
                      <a:r>
                        <a:rPr lang="en-AU" dirty="0"/>
                        <a:t>0.708</a:t>
                      </a:r>
                    </a:p>
                  </a:txBody>
                  <a:tcPr anchor="ctr"/>
                </a:tc>
                <a:extLst>
                  <a:ext uri="{0D108BD9-81ED-4DB2-BD59-A6C34878D82A}">
                    <a16:rowId xmlns:a16="http://schemas.microsoft.com/office/drawing/2014/main" val="2828052953"/>
                  </a:ext>
                </a:extLst>
              </a:tr>
              <a:tr h="432000">
                <a:tc>
                  <a:txBody>
                    <a:bodyPr/>
                    <a:lstStyle/>
                    <a:p>
                      <a:r>
                        <a:rPr lang="en-AU" b="1" dirty="0"/>
                        <a:t>Depression </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dirty="0"/>
                        <a:t>Regression (0-24)</a:t>
                      </a:r>
                    </a:p>
                  </a:txBody>
                  <a:tcPr anchor="ctr"/>
                </a:tc>
                <a:tc>
                  <a:txBody>
                    <a:bodyPr/>
                    <a:lstStyle/>
                    <a:p>
                      <a:r>
                        <a:rPr lang="en-AU" dirty="0"/>
                        <a:t>RMSE</a:t>
                      </a:r>
                    </a:p>
                  </a:txBody>
                  <a:tcPr anchor="ctr"/>
                </a:tc>
                <a:tc>
                  <a:txBody>
                    <a:bodyPr/>
                    <a:lstStyle/>
                    <a:p>
                      <a:r>
                        <a:rPr lang="en-AU" dirty="0"/>
                        <a:t>8.19</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dirty="0"/>
                        <a:t>6.80</a:t>
                      </a:r>
                    </a:p>
                  </a:txBody>
                  <a:tcPr anchor="ctr"/>
                </a:tc>
                <a:extLst>
                  <a:ext uri="{0D108BD9-81ED-4DB2-BD59-A6C34878D82A}">
                    <a16:rowId xmlns:a16="http://schemas.microsoft.com/office/drawing/2014/main" val="3298878030"/>
                  </a:ext>
                </a:extLst>
              </a:tr>
              <a:tr h="432000">
                <a:tc>
                  <a:txBody>
                    <a:bodyPr/>
                    <a:lstStyle/>
                    <a:p>
                      <a:r>
                        <a:rPr lang="en-AU" b="1" dirty="0"/>
                        <a:t>Parkinson's disease</a:t>
                      </a:r>
                    </a:p>
                  </a:txBody>
                  <a:tcPr anchor="ctr"/>
                </a:tc>
                <a:tc>
                  <a:txBody>
                    <a:bodyPr/>
                    <a:lstStyle/>
                    <a:p>
                      <a:r>
                        <a:rPr lang="en-AU" dirty="0"/>
                        <a:t>Regression</a:t>
                      </a:r>
                    </a:p>
                  </a:txBody>
                  <a:tcPr anchor="ctr"/>
                </a:tc>
                <a:tc>
                  <a:txBody>
                    <a:bodyPr/>
                    <a:lstStyle/>
                    <a:p>
                      <a:pPr marL="0" marR="0" lvl="0" indent="0" algn="l" rtl="0" eaLnBrk="1" fontAlgn="auto" latinLnBrk="0" hangingPunct="1">
                        <a:lnSpc>
                          <a:spcPct val="100000"/>
                        </a:lnSpc>
                        <a:spcBef>
                          <a:spcPts val="0"/>
                        </a:spcBef>
                        <a:spcAft>
                          <a:spcPts val="0"/>
                        </a:spcAft>
                        <a:buClrTx/>
                        <a:buSzTx/>
                        <a:buFontTx/>
                        <a:buNone/>
                      </a:pPr>
                      <a:r>
                        <a:rPr lang="en-AU" b="0" dirty="0"/>
                        <a:t>Correlation </a:t>
                      </a:r>
                    </a:p>
                  </a:txBody>
                  <a:tcPr anchor="ctr"/>
                </a:tc>
                <a:tc>
                  <a:txBody>
                    <a:bodyPr/>
                    <a:lstStyle/>
                    <a:p>
                      <a:r>
                        <a:rPr lang="en-AU" dirty="0"/>
                        <a:t>0.390</a:t>
                      </a:r>
                    </a:p>
                  </a:txBody>
                  <a:tcPr anchor="ctr"/>
                </a:tc>
                <a:tc>
                  <a:txBody>
                    <a:bodyPr/>
                    <a:lstStyle/>
                    <a:p>
                      <a:r>
                        <a:rPr lang="en-AU" dirty="0"/>
                        <a:t>0.649</a:t>
                      </a:r>
                    </a:p>
                  </a:txBody>
                  <a:tcPr anchor="ctr"/>
                </a:tc>
                <a:extLst>
                  <a:ext uri="{0D108BD9-81ED-4DB2-BD59-A6C34878D82A}">
                    <a16:rowId xmlns:a16="http://schemas.microsoft.com/office/drawing/2014/main" val="3324210074"/>
                  </a:ext>
                </a:extLst>
              </a:tr>
              <a:tr h="432000">
                <a:tc>
                  <a:txBody>
                    <a:bodyPr/>
                    <a:lstStyle/>
                    <a:p>
                      <a:r>
                        <a:rPr lang="en-AU" b="1" dirty="0"/>
                        <a:t>Child Development Disorders</a:t>
                      </a:r>
                    </a:p>
                  </a:txBody>
                  <a:tcPr anchor="ctr"/>
                </a:tc>
                <a:tc>
                  <a:txBody>
                    <a:bodyPr/>
                    <a:lstStyle/>
                    <a:p>
                      <a:r>
                        <a:rPr lang="en-AU" dirty="0"/>
                        <a:t>4-class classification</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dirty="0"/>
                        <a:t>UAR</a:t>
                      </a:r>
                    </a:p>
                  </a:txBody>
                  <a:tcPr anchor="ctr"/>
                </a:tc>
                <a:tc>
                  <a:txBody>
                    <a:bodyPr/>
                    <a:lstStyle/>
                    <a:p>
                      <a:r>
                        <a:rPr lang="en-AU" dirty="0"/>
                        <a:t>0.671</a:t>
                      </a:r>
                    </a:p>
                  </a:txBody>
                  <a:tcPr anchor="ctr"/>
                </a:tc>
                <a:tc>
                  <a:txBody>
                    <a:bodyPr/>
                    <a:lstStyle/>
                    <a:p>
                      <a:r>
                        <a:rPr lang="en-AU" dirty="0"/>
                        <a:t>0.694</a:t>
                      </a:r>
                    </a:p>
                  </a:txBody>
                  <a:tcPr anchor="ctr"/>
                </a:tc>
                <a:extLst>
                  <a:ext uri="{0D108BD9-81ED-4DB2-BD59-A6C34878D82A}">
                    <a16:rowId xmlns:a16="http://schemas.microsoft.com/office/drawing/2014/main" val="2584613368"/>
                  </a:ext>
                </a:extLst>
              </a:tr>
            </a:tbl>
          </a:graphicData>
        </a:graphic>
      </p:graphicFrame>
      <p:sp>
        <p:nvSpPr>
          <p:cNvPr id="3" name="Rectangle 2">
            <a:extLst>
              <a:ext uri="{FF2B5EF4-FFF2-40B4-BE49-F238E27FC236}">
                <a16:creationId xmlns:a16="http://schemas.microsoft.com/office/drawing/2014/main" id="{43A064CC-3B86-4C80-26C2-687D4B2FE6CA}"/>
              </a:ext>
            </a:extLst>
          </p:cNvPr>
          <p:cNvSpPr/>
          <p:nvPr/>
        </p:nvSpPr>
        <p:spPr bwMode="auto">
          <a:xfrm>
            <a:off x="2157984" y="2078832"/>
            <a:ext cx="3182112" cy="4039518"/>
          </a:xfrm>
          <a:prstGeom prst="rect">
            <a:avLst/>
          </a:prstGeom>
          <a:solidFill>
            <a:srgbClr val="D9D9D9">
              <a:alpha val="89804"/>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33049841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Beyond Classic Emotion</a:t>
            </a:r>
          </a:p>
        </p:txBody>
      </p:sp>
      <p:sp>
        <p:nvSpPr>
          <p:cNvPr id="3" name="Content Placeholder 2"/>
          <p:cNvSpPr>
            <a:spLocks noGrp="1"/>
          </p:cNvSpPr>
          <p:nvPr>
            <p:ph idx="1"/>
          </p:nvPr>
        </p:nvSpPr>
        <p:spPr/>
        <p:txBody>
          <a:bodyPr/>
          <a:lstStyle/>
          <a:p>
            <a:r>
              <a:rPr lang="en-US" dirty="0"/>
              <a:t>More subtle states</a:t>
            </a:r>
          </a:p>
          <a:p>
            <a:r>
              <a:rPr lang="en-US" dirty="0"/>
              <a:t>More communicative states</a:t>
            </a:r>
          </a:p>
          <a:p>
            <a:r>
              <a:rPr lang="en-US" dirty="0"/>
              <a:t>More transient states, e.g. confidence, thinking of a word, turn-taking intentions</a:t>
            </a:r>
          </a:p>
          <a:p>
            <a:endParaRPr lang="en-US" dirty="0"/>
          </a:p>
          <a:p>
            <a:r>
              <a:rPr lang="en-US" dirty="0"/>
              <a:t>C.f. language modeling </a:t>
            </a:r>
          </a:p>
        </p:txBody>
      </p:sp>
    </p:spTree>
    <p:extLst>
      <p:ext uri="{BB962C8B-B14F-4D97-AF65-F5344CB8AC3E}">
        <p14:creationId xmlns:p14="http://schemas.microsoft.com/office/powerpoint/2010/main" val="13499519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3"/>
          <p:cNvSpPr/>
          <p:nvPr/>
        </p:nvSpPr>
        <p:spPr>
          <a:xfrm>
            <a:off x="1388163" y="1983500"/>
            <a:ext cx="6647935" cy="2308324"/>
          </a:xfrm>
          <a:prstGeom prst="rect">
            <a:avLst/>
          </a:prstGeom>
        </p:spPr>
        <p:txBody>
          <a:bodyPr wrap="square">
            <a:spAutoFit/>
          </a:bodyPr>
          <a:lstStyle/>
          <a:p>
            <a:r>
              <a:rPr lang="en-US" sz="2400" dirty="0"/>
              <a:t>personality</a:t>
            </a:r>
          </a:p>
          <a:p>
            <a:endParaRPr lang="en-US" sz="2400" dirty="0"/>
          </a:p>
          <a:p>
            <a:r>
              <a:rPr lang="en-US" sz="2400" dirty="0"/>
              <a:t>marking social identity: as gay, or as a stoner, or a businessman,</a:t>
            </a:r>
          </a:p>
          <a:p>
            <a:r>
              <a:rPr lang="en-US" sz="2400" dirty="0"/>
              <a:t>or a free spirit, or as a professor.</a:t>
            </a:r>
          </a:p>
          <a:p>
            <a:r>
              <a:rPr lang="en-US" sz="2400" dirty="0"/>
              <a:t>Useful for parodies and mocking. </a:t>
            </a:r>
          </a:p>
        </p:txBody>
      </p:sp>
    </p:spTree>
    <p:extLst>
      <p:ext uri="{BB962C8B-B14F-4D97-AF65-F5344CB8AC3E}">
        <p14:creationId xmlns:p14="http://schemas.microsoft.com/office/powerpoint/2010/main" val="3092253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21750-1B1A-98EA-5315-F268C78628EB}"/>
              </a:ext>
            </a:extLst>
          </p:cNvPr>
          <p:cNvSpPr>
            <a:spLocks noGrp="1"/>
          </p:cNvSpPr>
          <p:nvPr>
            <p:ph type="title"/>
          </p:nvPr>
        </p:nvSpPr>
        <p:spPr>
          <a:xfrm>
            <a:off x="457200" y="372681"/>
            <a:ext cx="5431536" cy="1143000"/>
          </a:xfrm>
        </p:spPr>
        <p:txBody>
          <a:bodyPr/>
          <a:lstStyle/>
          <a:p>
            <a:pPr algn="l"/>
            <a:r>
              <a:rPr lang="en-US" sz="2400" dirty="0"/>
              <a:t>Linguistic Communication</a:t>
            </a:r>
          </a:p>
        </p:txBody>
      </p:sp>
      <p:sp>
        <p:nvSpPr>
          <p:cNvPr id="4" name="Title 1">
            <a:extLst>
              <a:ext uri="{FF2B5EF4-FFF2-40B4-BE49-F238E27FC236}">
                <a16:creationId xmlns:a16="http://schemas.microsoft.com/office/drawing/2014/main" id="{8A9A7BF1-F361-1A43-A330-1CFCBF7243A7}"/>
              </a:ext>
            </a:extLst>
          </p:cNvPr>
          <p:cNvSpPr txBox="1">
            <a:spLocks/>
          </p:cNvSpPr>
          <p:nvPr/>
        </p:nvSpPr>
        <p:spPr bwMode="auto">
          <a:xfrm>
            <a:off x="457200" y="3429000"/>
            <a:ext cx="4911478" cy="4846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2pPr>
            <a:lvl3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3pPr>
            <a:lvl4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4pPr>
            <a:lvl5pPr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9pPr>
          </a:lstStyle>
          <a:p>
            <a:pPr algn="l"/>
            <a:r>
              <a:rPr lang="en-US" sz="2400" dirty="0"/>
              <a:t>Paralinguistic Communication</a:t>
            </a:r>
          </a:p>
        </p:txBody>
      </p:sp>
      <p:grpSp>
        <p:nvGrpSpPr>
          <p:cNvPr id="5" name="Group 4"/>
          <p:cNvGrpSpPr/>
          <p:nvPr/>
        </p:nvGrpSpPr>
        <p:grpSpPr>
          <a:xfrm>
            <a:off x="556056" y="1219628"/>
            <a:ext cx="6129594" cy="2256450"/>
            <a:chOff x="569948" y="1219628"/>
            <a:chExt cx="6129594" cy="2256450"/>
          </a:xfrm>
        </p:grpSpPr>
        <p:sp>
          <p:nvSpPr>
            <p:cNvPr id="6" name="TextBox 5">
              <a:extLst>
                <a:ext uri="{FF2B5EF4-FFF2-40B4-BE49-F238E27FC236}">
                  <a16:creationId xmlns:a16="http://schemas.microsoft.com/office/drawing/2014/main" id="{54D95969-8E05-4A8F-AB1B-C74AE1DBD821}"/>
                </a:ext>
              </a:extLst>
            </p:cNvPr>
            <p:cNvSpPr txBox="1"/>
            <p:nvPr/>
          </p:nvSpPr>
          <p:spPr>
            <a:xfrm>
              <a:off x="4773206" y="3229857"/>
              <a:ext cx="1926336" cy="246221"/>
            </a:xfrm>
            <a:prstGeom prst="rect">
              <a:avLst/>
            </a:prstGeom>
            <a:noFill/>
          </p:spPr>
          <p:txBody>
            <a:bodyPr wrap="square" rtlCol="0">
              <a:spAutoFit/>
            </a:bodyPr>
            <a:lstStyle/>
            <a:p>
              <a:r>
                <a:rPr lang="en-US" sz="1000" dirty="0" err="1"/>
                <a:t>aadapted</a:t>
              </a:r>
              <a:r>
                <a:rPr lang="en-US" sz="1000" dirty="0"/>
                <a:t> from freesvg.org</a:t>
              </a:r>
            </a:p>
          </p:txBody>
        </p:sp>
        <p:sp>
          <p:nvSpPr>
            <p:cNvPr id="7" name="Rectangle 6">
              <a:extLst>
                <a:ext uri="{FF2B5EF4-FFF2-40B4-BE49-F238E27FC236}">
                  <a16:creationId xmlns:a16="http://schemas.microsoft.com/office/drawing/2014/main" id="{FA0C8CF6-134E-FECB-F79F-9833EA80EBA5}"/>
                </a:ext>
              </a:extLst>
            </p:cNvPr>
            <p:cNvSpPr/>
            <p:nvPr/>
          </p:nvSpPr>
          <p:spPr bwMode="auto">
            <a:xfrm>
              <a:off x="569948" y="1219628"/>
              <a:ext cx="5756711" cy="1991201"/>
            </a:xfrm>
            <a:prstGeom prst="rect">
              <a:avLst/>
            </a:prstGeom>
            <a:solidFill>
              <a:schemeClr val="tx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pic>
          <p:nvPicPr>
            <p:cNvPr id="11" name="Picture 2" descr="Abstract brain vector image">
              <a:extLst>
                <a:ext uri="{FF2B5EF4-FFF2-40B4-BE49-F238E27FC236}">
                  <a16:creationId xmlns:a16="http://schemas.microsoft.com/office/drawing/2014/main" id="{AB73ED6A-7B4F-8941-DF99-7A24E736A6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821651" y="1219628"/>
              <a:ext cx="1832610" cy="183261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raseone soundwave 1">
              <a:extLst>
                <a:ext uri="{FF2B5EF4-FFF2-40B4-BE49-F238E27FC236}">
                  <a16:creationId xmlns:a16="http://schemas.microsoft.com/office/drawing/2014/main" id="{C7C3EADD-0F9A-1521-B9D2-84CED387276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77385" y="2286915"/>
              <a:ext cx="2255901" cy="1145143"/>
            </a:xfrm>
            <a:prstGeom prst="rect">
              <a:avLst/>
            </a:prstGeom>
            <a:noFill/>
            <a:extLst>
              <a:ext uri="{909E8E84-426E-40DD-AFC4-6F175D3DCCD1}">
                <a14:hiddenFill xmlns:a14="http://schemas.microsoft.com/office/drawing/2010/main">
                  <a:solidFill>
                    <a:srgbClr val="FFFFFF"/>
                  </a:solidFill>
                </a14:hiddenFill>
              </a:ext>
            </a:extLst>
          </p:spPr>
        </p:pic>
        <p:sp>
          <p:nvSpPr>
            <p:cNvPr id="13" name="Explosion: 8 Points 12">
              <a:extLst>
                <a:ext uri="{FF2B5EF4-FFF2-40B4-BE49-F238E27FC236}">
                  <a16:creationId xmlns:a16="http://schemas.microsoft.com/office/drawing/2014/main" id="{18A98990-2E8E-00E1-B6F0-DCB1C5152B37}"/>
                </a:ext>
              </a:extLst>
            </p:cNvPr>
            <p:cNvSpPr/>
            <p:nvPr/>
          </p:nvSpPr>
          <p:spPr bwMode="auto">
            <a:xfrm>
              <a:off x="1470113" y="1424606"/>
              <a:ext cx="353568" cy="400431"/>
            </a:xfrm>
            <a:prstGeom prst="irregularSeal1">
              <a:avLst/>
            </a:prstGeom>
            <a:solidFill>
              <a:schemeClr val="accent2">
                <a:lumMod val="75000"/>
              </a:schemeClr>
            </a:solidFill>
            <a:ln w="9525" cap="flat" cmpd="sng" algn="ctr">
              <a:solidFill>
                <a:schemeClr val="bg2">
                  <a:lumMod val="50000"/>
                  <a:lumOff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nvGrpSpPr>
            <p:cNvPr id="3" name="Group 2"/>
            <p:cNvGrpSpPr/>
            <p:nvPr/>
          </p:nvGrpSpPr>
          <p:grpSpPr>
            <a:xfrm>
              <a:off x="4300305" y="1219628"/>
              <a:ext cx="1832610" cy="1832610"/>
              <a:chOff x="4782222" y="1219628"/>
              <a:chExt cx="1832610" cy="1832610"/>
            </a:xfrm>
          </p:grpSpPr>
          <p:pic>
            <p:nvPicPr>
              <p:cNvPr id="2050" name="Picture 2" descr="Abstract brain vector image">
                <a:extLst>
                  <a:ext uri="{FF2B5EF4-FFF2-40B4-BE49-F238E27FC236}">
                    <a16:creationId xmlns:a16="http://schemas.microsoft.com/office/drawing/2014/main" id="{57174294-94B2-2649-3066-63F9D193129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82222" y="1219628"/>
                <a:ext cx="1832610" cy="1832610"/>
              </a:xfrm>
              <a:prstGeom prst="rect">
                <a:avLst/>
              </a:prstGeom>
              <a:noFill/>
              <a:extLst>
                <a:ext uri="{909E8E84-426E-40DD-AFC4-6F175D3DCCD1}">
                  <a14:hiddenFill xmlns:a14="http://schemas.microsoft.com/office/drawing/2010/main">
                    <a:solidFill>
                      <a:srgbClr val="FFFFFF"/>
                    </a:solidFill>
                  </a14:hiddenFill>
                </a:ext>
              </a:extLst>
            </p:spPr>
          </p:pic>
          <p:sp>
            <p:nvSpPr>
              <p:cNvPr id="16" name="Explosion: 8 Points 15">
                <a:extLst>
                  <a:ext uri="{FF2B5EF4-FFF2-40B4-BE49-F238E27FC236}">
                    <a16:creationId xmlns:a16="http://schemas.microsoft.com/office/drawing/2014/main" id="{B9729E3B-1BFC-8089-77EC-8E465EA45927}"/>
                  </a:ext>
                </a:extLst>
              </p:cNvPr>
              <p:cNvSpPr/>
              <p:nvPr/>
            </p:nvSpPr>
            <p:spPr bwMode="auto">
              <a:xfrm>
                <a:off x="5711952" y="1424605"/>
                <a:ext cx="353568" cy="400431"/>
              </a:xfrm>
              <a:prstGeom prst="irregularSeal1">
                <a:avLst/>
              </a:prstGeom>
              <a:solidFill>
                <a:schemeClr val="accent2">
                  <a:lumMod val="75000"/>
                </a:schemeClr>
              </a:solidFill>
              <a:ln w="9525" cap="flat" cmpd="sng" algn="ctr">
                <a:solidFill>
                  <a:schemeClr val="bg2">
                    <a:lumMod val="50000"/>
                    <a:lumOff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grpSp>
      <p:pic>
        <p:nvPicPr>
          <p:cNvPr id="17" name="Picture 2">
            <a:extLst>
              <a:ext uri="{FF2B5EF4-FFF2-40B4-BE49-F238E27FC236}">
                <a16:creationId xmlns:a16="http://schemas.microsoft.com/office/drawing/2014/main" id="{5440FA59-8069-8CE1-2E4C-FFB9DBB2F708}"/>
              </a:ext>
            </a:extLst>
          </p:cNvPr>
          <p:cNvPicPr>
            <a:picLocks noGrp="1" noChangeAspect="1" noChangeArrowheads="1"/>
          </p:cNvPicPr>
          <p:nvPr>
            <p:ph idx="1"/>
          </p:nvPr>
        </p:nvPicPr>
        <p:blipFill>
          <a:blip r:embed="rId5" cstate="print">
            <a:extLst>
              <a:ext uri="{28A0092B-C50C-407E-A947-70E740481C1C}">
                <a14:useLocalDpi xmlns:a14="http://schemas.microsoft.com/office/drawing/2010/main" val="0"/>
              </a:ext>
            </a:extLst>
          </a:blip>
          <a:srcRect/>
          <a:stretch>
            <a:fillRect/>
          </a:stretch>
        </p:blipFill>
        <p:spPr bwMode="auto">
          <a:xfrm>
            <a:off x="556056" y="3977301"/>
            <a:ext cx="3195835" cy="2788926"/>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id="{B70B5189-35B1-9A28-5F95-44905614DE93}"/>
              </a:ext>
            </a:extLst>
          </p:cNvPr>
          <p:cNvSpPr txBox="1"/>
          <p:nvPr/>
        </p:nvSpPr>
        <p:spPr>
          <a:xfrm rot="16200000">
            <a:off x="2427830" y="5201412"/>
            <a:ext cx="2883409" cy="246221"/>
          </a:xfrm>
          <a:prstGeom prst="rect">
            <a:avLst/>
          </a:prstGeom>
          <a:noFill/>
        </p:spPr>
        <p:txBody>
          <a:bodyPr wrap="square" rtlCol="0">
            <a:spAutoFit/>
          </a:bodyPr>
          <a:lstStyle/>
          <a:p>
            <a:r>
              <a:rPr lang="en-US" sz="1000" dirty="0"/>
              <a:t>Charles Darwin 1872, via Wikimedia Commons</a:t>
            </a:r>
          </a:p>
        </p:txBody>
      </p:sp>
      <p:sp>
        <p:nvSpPr>
          <p:cNvPr id="8" name="Rectangle 7"/>
          <p:cNvSpPr/>
          <p:nvPr/>
        </p:nvSpPr>
        <p:spPr>
          <a:xfrm>
            <a:off x="4325075" y="4088514"/>
            <a:ext cx="4349368" cy="2308324"/>
          </a:xfrm>
          <a:prstGeom prst="rect">
            <a:avLst/>
          </a:prstGeom>
        </p:spPr>
        <p:txBody>
          <a:bodyPr wrap="square">
            <a:spAutoFit/>
          </a:bodyPr>
          <a:lstStyle/>
          <a:p>
            <a:pPr marL="0" indent="0">
              <a:buNone/>
            </a:pPr>
            <a:r>
              <a:rPr lang="en-US" sz="2400" dirty="0"/>
              <a:t>Audio communication without language</a:t>
            </a:r>
          </a:p>
          <a:p>
            <a:pPr marL="0" indent="0">
              <a:buNone/>
            </a:pPr>
            <a:endParaRPr lang="en-US" sz="2400" dirty="0"/>
          </a:p>
          <a:p>
            <a:pPr marL="0" indent="0">
              <a:buNone/>
            </a:pPr>
            <a:endParaRPr lang="en-US" sz="2400" dirty="0"/>
          </a:p>
          <a:p>
            <a:pPr marL="0" indent="0">
              <a:buNone/>
            </a:pPr>
            <a:r>
              <a:rPr lang="en-US" sz="2400" dirty="0"/>
              <a:t>Prosody has big </a:t>
            </a:r>
            <a:r>
              <a:rPr lang="en-US" sz="2400"/>
              <a:t>role </a:t>
            </a:r>
            <a:endParaRPr lang="en-US" sz="2400" dirty="0"/>
          </a:p>
          <a:p>
            <a:pPr marL="0" indent="0">
              <a:buNone/>
            </a:pPr>
            <a:endParaRPr lang="en-US" sz="2400" dirty="0"/>
          </a:p>
        </p:txBody>
      </p:sp>
    </p:spTree>
    <p:extLst>
      <p:ext uri="{BB962C8B-B14F-4D97-AF65-F5344CB8AC3E}">
        <p14:creationId xmlns:p14="http://schemas.microsoft.com/office/powerpoint/2010/main" val="2121023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6">
            <a:extLst>
              <a:ext uri="{FF2B5EF4-FFF2-40B4-BE49-F238E27FC236}">
                <a16:creationId xmlns:a16="http://schemas.microsoft.com/office/drawing/2014/main" id="{59A0F19E-B36D-CC4E-AC70-F7125E4ED323}"/>
              </a:ext>
            </a:extLst>
          </p:cNvPr>
          <p:cNvGraphicFramePr>
            <a:graphicFrameLocks/>
          </p:cNvGraphicFramePr>
          <p:nvPr>
            <p:extLst>
              <p:ext uri="{D42A27DB-BD31-4B8C-83A1-F6EECF244321}">
                <p14:modId xmlns:p14="http://schemas.microsoft.com/office/powerpoint/2010/main" val="803902582"/>
              </p:ext>
            </p:extLst>
          </p:nvPr>
        </p:nvGraphicFramePr>
        <p:xfrm>
          <a:off x="811658" y="1640717"/>
          <a:ext cx="7551505" cy="3576960"/>
        </p:xfrm>
        <a:graphic>
          <a:graphicData uri="http://schemas.openxmlformats.org/drawingml/2006/table">
            <a:tbl>
              <a:tblPr firstRow="1" bandRow="1">
                <a:tableStyleId>{69CF1AB2-1976-4502-BF36-3FF5EA218861}</a:tableStyleId>
              </a:tblPr>
              <a:tblGrid>
                <a:gridCol w="1432470">
                  <a:extLst>
                    <a:ext uri="{9D8B030D-6E8A-4147-A177-3AD203B41FA5}">
                      <a16:colId xmlns:a16="http://schemas.microsoft.com/office/drawing/2014/main" val="20000"/>
                    </a:ext>
                  </a:extLst>
                </a:gridCol>
                <a:gridCol w="1223807">
                  <a:extLst>
                    <a:ext uri="{9D8B030D-6E8A-4147-A177-3AD203B41FA5}">
                      <a16:colId xmlns:a16="http://schemas.microsoft.com/office/drawing/2014/main" val="20001"/>
                    </a:ext>
                  </a:extLst>
                </a:gridCol>
                <a:gridCol w="1223807">
                  <a:extLst>
                    <a:ext uri="{9D8B030D-6E8A-4147-A177-3AD203B41FA5}">
                      <a16:colId xmlns:a16="http://schemas.microsoft.com/office/drawing/2014/main" val="20002"/>
                    </a:ext>
                  </a:extLst>
                </a:gridCol>
                <a:gridCol w="1223807">
                  <a:extLst>
                    <a:ext uri="{9D8B030D-6E8A-4147-A177-3AD203B41FA5}">
                      <a16:colId xmlns:a16="http://schemas.microsoft.com/office/drawing/2014/main" val="20003"/>
                    </a:ext>
                  </a:extLst>
                </a:gridCol>
                <a:gridCol w="1223807">
                  <a:extLst>
                    <a:ext uri="{9D8B030D-6E8A-4147-A177-3AD203B41FA5}">
                      <a16:colId xmlns:a16="http://schemas.microsoft.com/office/drawing/2014/main" val="20004"/>
                    </a:ext>
                  </a:extLst>
                </a:gridCol>
                <a:gridCol w="1223807">
                  <a:extLst>
                    <a:ext uri="{9D8B030D-6E8A-4147-A177-3AD203B41FA5}">
                      <a16:colId xmlns:a16="http://schemas.microsoft.com/office/drawing/2014/main" val="20005"/>
                    </a:ext>
                  </a:extLst>
                </a:gridCol>
              </a:tblGrid>
              <a:tr h="337600">
                <a:tc>
                  <a:txBody>
                    <a:bodyPr/>
                    <a:lstStyle/>
                    <a:p>
                      <a:endParaRPr lang="en-AU" sz="2000" b="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000" b="1" dirty="0"/>
                        <a:t>Anger</a:t>
                      </a:r>
                    </a:p>
                  </a:txBody>
                  <a:tcPr anchor="ctr"/>
                </a:tc>
                <a:tc>
                  <a:txBody>
                    <a:bodyPr/>
                    <a:lstStyle/>
                    <a:p>
                      <a:r>
                        <a:rPr lang="en-AU" sz="2000" b="1" dirty="0"/>
                        <a:t>Happy</a:t>
                      </a:r>
                    </a:p>
                  </a:txBody>
                  <a:tcPr anchor="ctr"/>
                </a:tc>
                <a:tc>
                  <a:txBody>
                    <a:bodyPr/>
                    <a:lstStyle/>
                    <a:p>
                      <a:r>
                        <a:rPr lang="en-AU" sz="2000" b="1" dirty="0"/>
                        <a:t>Sad</a:t>
                      </a:r>
                    </a:p>
                  </a:txBody>
                  <a:tcPr anchor="ctr"/>
                </a:tc>
                <a:tc>
                  <a:txBody>
                    <a:bodyPr/>
                    <a:lstStyle/>
                    <a:p>
                      <a:r>
                        <a:rPr lang="en-AU" sz="2000" b="1" dirty="0"/>
                        <a:t>Fear</a:t>
                      </a:r>
                    </a:p>
                  </a:txBody>
                  <a:tcPr anchor="ctr"/>
                </a:tc>
                <a:tc>
                  <a:txBody>
                    <a:bodyPr/>
                    <a:lstStyle/>
                    <a:p>
                      <a:r>
                        <a:rPr lang="en-AU" sz="2000" b="1" dirty="0"/>
                        <a:t>Disgust</a:t>
                      </a:r>
                    </a:p>
                  </a:txBody>
                  <a:tcPr anchor="ctr"/>
                </a:tc>
                <a:extLst>
                  <a:ext uri="{0D108BD9-81ED-4DB2-BD59-A6C34878D82A}">
                    <a16:rowId xmlns:a16="http://schemas.microsoft.com/office/drawing/2014/main" val="10000"/>
                  </a:ext>
                </a:extLst>
              </a:tr>
              <a:tr h="648000">
                <a:tc>
                  <a:txBody>
                    <a:bodyPr/>
                    <a:lstStyle/>
                    <a:p>
                      <a:r>
                        <a:rPr lang="en-AU" sz="2000" b="1" dirty="0"/>
                        <a:t>Speech Rate</a:t>
                      </a:r>
                    </a:p>
                  </a:txBody>
                  <a:tcPr anchor="ctr"/>
                </a:tc>
                <a:tc>
                  <a:txBody>
                    <a:bodyPr/>
                    <a:lstStyle/>
                    <a:p>
                      <a:r>
                        <a:rPr lang="en-AU" sz="2000" dirty="0"/>
                        <a:t>Slightly</a:t>
                      </a:r>
                      <a:r>
                        <a:rPr lang="en-AU" sz="2000" baseline="0" dirty="0"/>
                        <a:t> Faster</a:t>
                      </a:r>
                      <a:endParaRPr lang="en-AU" sz="2000" dirty="0"/>
                    </a:p>
                  </a:txBody>
                  <a:tcPr anchor="ctr"/>
                </a:tc>
                <a:tc>
                  <a:txBody>
                    <a:bodyPr/>
                    <a:lstStyle/>
                    <a:p>
                      <a:r>
                        <a:rPr lang="en-AU" sz="2000" dirty="0"/>
                        <a:t>Faster or slower</a:t>
                      </a:r>
                    </a:p>
                  </a:txBody>
                  <a:tcPr anchor="ctr"/>
                </a:tc>
                <a:tc>
                  <a:txBody>
                    <a:bodyPr/>
                    <a:lstStyle/>
                    <a:p>
                      <a:r>
                        <a:rPr lang="en-AU" sz="2000" dirty="0"/>
                        <a:t>Slightly slower</a:t>
                      </a:r>
                    </a:p>
                  </a:txBody>
                  <a:tcPr anchor="ctr"/>
                </a:tc>
                <a:tc>
                  <a:txBody>
                    <a:bodyPr/>
                    <a:lstStyle/>
                    <a:p>
                      <a:r>
                        <a:rPr lang="en-AU" sz="2000" dirty="0"/>
                        <a:t>Much faster</a:t>
                      </a:r>
                    </a:p>
                  </a:txBody>
                  <a:tcPr anchor="ctr"/>
                </a:tc>
                <a:tc>
                  <a:txBody>
                    <a:bodyPr/>
                    <a:lstStyle/>
                    <a:p>
                      <a:r>
                        <a:rPr lang="en-AU" sz="2000" dirty="0"/>
                        <a:t>Very much slower</a:t>
                      </a:r>
                    </a:p>
                  </a:txBody>
                  <a:tcPr anchor="ctr"/>
                </a:tc>
                <a:extLst>
                  <a:ext uri="{0D108BD9-81ED-4DB2-BD59-A6C34878D82A}">
                    <a16:rowId xmlns:a16="http://schemas.microsoft.com/office/drawing/2014/main" val="10001"/>
                  </a:ext>
                </a:extLst>
              </a:tr>
              <a:tr h="648000">
                <a:tc>
                  <a:txBody>
                    <a:bodyPr/>
                    <a:lstStyle/>
                    <a:p>
                      <a:r>
                        <a:rPr lang="en-AU" sz="2000" b="1"/>
                        <a:t>Pitch Average</a:t>
                      </a:r>
                      <a:endParaRPr lang="en-AU" sz="2000" b="1" dirty="0"/>
                    </a:p>
                  </a:txBody>
                  <a:tcPr anchor="ctr"/>
                </a:tc>
                <a:tc>
                  <a:txBody>
                    <a:bodyPr/>
                    <a:lstStyle/>
                    <a:p>
                      <a:r>
                        <a:rPr lang="en-AU" sz="2000" dirty="0"/>
                        <a:t>Very much higher</a:t>
                      </a:r>
                    </a:p>
                  </a:txBody>
                  <a:tcPr anchor="ctr"/>
                </a:tc>
                <a:tc>
                  <a:txBody>
                    <a:bodyPr/>
                    <a:lstStyle/>
                    <a:p>
                      <a:r>
                        <a:rPr lang="en-AU" sz="2000" dirty="0"/>
                        <a:t>Much higher</a:t>
                      </a:r>
                    </a:p>
                  </a:txBody>
                  <a:tcPr anchor="ctr"/>
                </a:tc>
                <a:tc>
                  <a:txBody>
                    <a:bodyPr/>
                    <a:lstStyle/>
                    <a:p>
                      <a:r>
                        <a:rPr lang="en-AU" sz="2000" dirty="0"/>
                        <a:t>Slightly lower</a:t>
                      </a:r>
                    </a:p>
                  </a:txBody>
                  <a:tcPr anchor="ctr"/>
                </a:tc>
                <a:tc>
                  <a:txBody>
                    <a:bodyPr/>
                    <a:lstStyle/>
                    <a:p>
                      <a:r>
                        <a:rPr lang="en-AU" sz="2000" dirty="0"/>
                        <a:t>Very much higher</a:t>
                      </a:r>
                    </a:p>
                  </a:txBody>
                  <a:tcPr anchor="ctr"/>
                </a:tc>
                <a:tc>
                  <a:txBody>
                    <a:bodyPr/>
                    <a:lstStyle/>
                    <a:p>
                      <a:r>
                        <a:rPr lang="en-AU" sz="2000" dirty="0"/>
                        <a:t>Very much lower</a:t>
                      </a:r>
                    </a:p>
                  </a:txBody>
                  <a:tcPr anchor="ctr"/>
                </a:tc>
                <a:extLst>
                  <a:ext uri="{0D108BD9-81ED-4DB2-BD59-A6C34878D82A}">
                    <a16:rowId xmlns:a16="http://schemas.microsoft.com/office/drawing/2014/main" val="10002"/>
                  </a:ext>
                </a:extLst>
              </a:tr>
              <a:tr h="648000">
                <a:tc>
                  <a:txBody>
                    <a:bodyPr/>
                    <a:lstStyle/>
                    <a:p>
                      <a:r>
                        <a:rPr lang="en-AU" sz="2000" b="1" dirty="0"/>
                        <a:t>Pitch Range</a:t>
                      </a:r>
                    </a:p>
                  </a:txBody>
                  <a:tcPr anchor="ctr"/>
                </a:tc>
                <a:tc>
                  <a:txBody>
                    <a:bodyPr/>
                    <a:lstStyle/>
                    <a:p>
                      <a:r>
                        <a:rPr lang="en-AU" sz="2000" dirty="0"/>
                        <a:t>Much wider</a:t>
                      </a:r>
                    </a:p>
                  </a:txBody>
                  <a:tcPr anchor="ctr"/>
                </a:tc>
                <a:tc>
                  <a:txBody>
                    <a:bodyPr/>
                    <a:lstStyle/>
                    <a:p>
                      <a:r>
                        <a:rPr lang="en-AU" sz="2000" dirty="0"/>
                        <a:t>Much wider</a:t>
                      </a:r>
                    </a:p>
                  </a:txBody>
                  <a:tcPr anchor="ctr"/>
                </a:tc>
                <a:tc>
                  <a:txBody>
                    <a:bodyPr/>
                    <a:lstStyle/>
                    <a:p>
                      <a:r>
                        <a:rPr lang="en-AU" sz="2000" dirty="0"/>
                        <a:t>Slightly</a:t>
                      </a:r>
                      <a:r>
                        <a:rPr lang="en-AU" sz="2000" baseline="0" dirty="0"/>
                        <a:t> narrower</a:t>
                      </a:r>
                      <a:endParaRPr lang="en-AU" sz="2000" dirty="0"/>
                    </a:p>
                  </a:txBody>
                  <a:tcPr anchor="ctr"/>
                </a:tc>
                <a:tc>
                  <a:txBody>
                    <a:bodyPr/>
                    <a:lstStyle/>
                    <a:p>
                      <a:r>
                        <a:rPr lang="en-AU" sz="2000" dirty="0"/>
                        <a:t>Much wider</a:t>
                      </a:r>
                    </a:p>
                  </a:txBody>
                  <a:tcPr anchor="ctr"/>
                </a:tc>
                <a:tc>
                  <a:txBody>
                    <a:bodyPr/>
                    <a:lstStyle/>
                    <a:p>
                      <a:r>
                        <a:rPr lang="en-AU" sz="2000" dirty="0"/>
                        <a:t>Slightly wider</a:t>
                      </a:r>
                    </a:p>
                  </a:txBody>
                  <a:tcPr anchor="ctr"/>
                </a:tc>
                <a:extLst>
                  <a:ext uri="{0D108BD9-81ED-4DB2-BD59-A6C34878D82A}">
                    <a16:rowId xmlns:a16="http://schemas.microsoft.com/office/drawing/2014/main" val="10003"/>
                  </a:ext>
                </a:extLst>
              </a:tr>
              <a:tr h="468000">
                <a:tc>
                  <a:txBody>
                    <a:bodyPr/>
                    <a:lstStyle/>
                    <a:p>
                      <a:r>
                        <a:rPr lang="en-AU" sz="2000" b="1" dirty="0"/>
                        <a:t>Energy</a:t>
                      </a:r>
                    </a:p>
                  </a:txBody>
                  <a:tcPr anchor="ctr"/>
                </a:tc>
                <a:tc>
                  <a:txBody>
                    <a:bodyPr/>
                    <a:lstStyle/>
                    <a:p>
                      <a:r>
                        <a:rPr lang="en-AU" sz="2000" dirty="0"/>
                        <a:t>higher</a:t>
                      </a:r>
                    </a:p>
                  </a:txBody>
                  <a:tcPr anchor="ctr"/>
                </a:tc>
                <a:tc>
                  <a:txBody>
                    <a:bodyPr/>
                    <a:lstStyle/>
                    <a:p>
                      <a:r>
                        <a:rPr lang="en-AU" sz="2000" dirty="0"/>
                        <a:t>higher</a:t>
                      </a:r>
                    </a:p>
                  </a:txBody>
                  <a:tcPr anchor="ctr"/>
                </a:tc>
                <a:tc>
                  <a:txBody>
                    <a:bodyPr/>
                    <a:lstStyle/>
                    <a:p>
                      <a:r>
                        <a:rPr lang="en-AU" sz="2000" dirty="0"/>
                        <a:t>lower</a:t>
                      </a:r>
                    </a:p>
                  </a:txBody>
                  <a:tcPr anchor="ctr"/>
                </a:tc>
                <a:tc>
                  <a:txBody>
                    <a:bodyPr/>
                    <a:lstStyle/>
                    <a:p>
                      <a:r>
                        <a:rPr lang="en-AU" sz="2000" dirty="0"/>
                        <a:t>normal</a:t>
                      </a:r>
                    </a:p>
                  </a:txBody>
                  <a:tcPr anchor="ctr"/>
                </a:tc>
                <a:tc>
                  <a:txBody>
                    <a:bodyPr/>
                    <a:lstStyle/>
                    <a:p>
                      <a:r>
                        <a:rPr lang="en-AU" sz="2000" dirty="0"/>
                        <a:t>lower</a:t>
                      </a:r>
                    </a:p>
                  </a:txBody>
                  <a:tcPr anchor="ctr"/>
                </a:tc>
                <a:extLst>
                  <a:ext uri="{0D108BD9-81ED-4DB2-BD59-A6C34878D82A}">
                    <a16:rowId xmlns:a16="http://schemas.microsoft.com/office/drawing/2014/main" val="10004"/>
                  </a:ext>
                </a:extLst>
              </a:tr>
            </a:tbl>
          </a:graphicData>
        </a:graphic>
      </p:graphicFrame>
      <p:sp>
        <p:nvSpPr>
          <p:cNvPr id="8" name="Title 7">
            <a:extLst>
              <a:ext uri="{FF2B5EF4-FFF2-40B4-BE49-F238E27FC236}">
                <a16:creationId xmlns:a16="http://schemas.microsoft.com/office/drawing/2014/main" id="{5B8DFEF1-AB43-4C3F-AFDC-4A45437753E8}"/>
              </a:ext>
            </a:extLst>
          </p:cNvPr>
          <p:cNvSpPr>
            <a:spLocks noGrp="1"/>
          </p:cNvSpPr>
          <p:nvPr>
            <p:ph type="title"/>
          </p:nvPr>
        </p:nvSpPr>
        <p:spPr>
          <a:xfrm>
            <a:off x="457200" y="127546"/>
            <a:ext cx="8229600" cy="1143000"/>
          </a:xfrm>
        </p:spPr>
        <p:txBody>
          <a:bodyPr/>
          <a:lstStyle/>
          <a:p>
            <a:pPr algn="l"/>
            <a:r>
              <a:rPr lang="en-US" dirty="0"/>
              <a:t>Emotion Correlations</a:t>
            </a:r>
          </a:p>
        </p:txBody>
      </p:sp>
      <p:sp>
        <p:nvSpPr>
          <p:cNvPr id="2" name="Rectangle 1">
            <a:extLst>
              <a:ext uri="{FF2B5EF4-FFF2-40B4-BE49-F238E27FC236}">
                <a16:creationId xmlns:a16="http://schemas.microsoft.com/office/drawing/2014/main" id="{8CD9641C-4306-D6E4-ACFB-604A58C2CAD2}"/>
              </a:ext>
            </a:extLst>
          </p:cNvPr>
          <p:cNvSpPr/>
          <p:nvPr/>
        </p:nvSpPr>
        <p:spPr bwMode="auto">
          <a:xfrm>
            <a:off x="2304288" y="2063549"/>
            <a:ext cx="5949696" cy="3093168"/>
          </a:xfrm>
          <a:prstGeom prst="rect">
            <a:avLst/>
          </a:prstGeom>
          <a:solidFill>
            <a:srgbClr val="D9D9D9">
              <a:alpha val="89804"/>
            </a:srgbClr>
          </a:solidFill>
          <a:ln w="9525" cap="flat" cmpd="sng" algn="ctr">
            <a:solidFill>
              <a:srgbClr val="FFFFFF">
                <a:alpha val="89804"/>
              </a:srgb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3" name="TextBox 2">
            <a:extLst>
              <a:ext uri="{FF2B5EF4-FFF2-40B4-BE49-F238E27FC236}">
                <a16:creationId xmlns:a16="http://schemas.microsoft.com/office/drawing/2014/main" id="{D093F069-4ACF-CF48-410E-62387B1C9D29}"/>
              </a:ext>
            </a:extLst>
          </p:cNvPr>
          <p:cNvSpPr txBox="1"/>
          <p:nvPr/>
        </p:nvSpPr>
        <p:spPr>
          <a:xfrm>
            <a:off x="1655802" y="5552587"/>
            <a:ext cx="7551505" cy="369332"/>
          </a:xfrm>
          <a:prstGeom prst="rect">
            <a:avLst/>
          </a:prstGeom>
          <a:noFill/>
        </p:spPr>
        <p:txBody>
          <a:bodyPr wrap="square" rtlCol="0">
            <a:spAutoFit/>
          </a:bodyPr>
          <a:lstStyle/>
          <a:p>
            <a:r>
              <a:rPr lang="en-US" dirty="0"/>
              <a:t>NB: these prosodic features are whole-utterance averages</a:t>
            </a:r>
          </a:p>
        </p:txBody>
      </p:sp>
    </p:spTree>
    <p:extLst>
      <p:ext uri="{BB962C8B-B14F-4D97-AF65-F5344CB8AC3E}">
        <p14:creationId xmlns:p14="http://schemas.microsoft.com/office/powerpoint/2010/main" val="1548840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6">
            <a:extLst>
              <a:ext uri="{FF2B5EF4-FFF2-40B4-BE49-F238E27FC236}">
                <a16:creationId xmlns:a16="http://schemas.microsoft.com/office/drawing/2014/main" id="{59A0F19E-B36D-CC4E-AC70-F7125E4ED323}"/>
              </a:ext>
            </a:extLst>
          </p:cNvPr>
          <p:cNvGraphicFramePr>
            <a:graphicFrameLocks/>
          </p:cNvGraphicFramePr>
          <p:nvPr>
            <p:extLst>
              <p:ext uri="{D42A27DB-BD31-4B8C-83A1-F6EECF244321}">
                <p14:modId xmlns:p14="http://schemas.microsoft.com/office/powerpoint/2010/main" val="2253777067"/>
              </p:ext>
            </p:extLst>
          </p:nvPr>
        </p:nvGraphicFramePr>
        <p:xfrm>
          <a:off x="811658" y="1640717"/>
          <a:ext cx="7551505" cy="3576960"/>
        </p:xfrm>
        <a:graphic>
          <a:graphicData uri="http://schemas.openxmlformats.org/drawingml/2006/table">
            <a:tbl>
              <a:tblPr firstRow="1" bandRow="1">
                <a:tableStyleId>{69CF1AB2-1976-4502-BF36-3FF5EA218861}</a:tableStyleId>
              </a:tblPr>
              <a:tblGrid>
                <a:gridCol w="1432470">
                  <a:extLst>
                    <a:ext uri="{9D8B030D-6E8A-4147-A177-3AD203B41FA5}">
                      <a16:colId xmlns:a16="http://schemas.microsoft.com/office/drawing/2014/main" val="20000"/>
                    </a:ext>
                  </a:extLst>
                </a:gridCol>
                <a:gridCol w="1223807">
                  <a:extLst>
                    <a:ext uri="{9D8B030D-6E8A-4147-A177-3AD203B41FA5}">
                      <a16:colId xmlns:a16="http://schemas.microsoft.com/office/drawing/2014/main" val="20001"/>
                    </a:ext>
                  </a:extLst>
                </a:gridCol>
                <a:gridCol w="1223807">
                  <a:extLst>
                    <a:ext uri="{9D8B030D-6E8A-4147-A177-3AD203B41FA5}">
                      <a16:colId xmlns:a16="http://schemas.microsoft.com/office/drawing/2014/main" val="20002"/>
                    </a:ext>
                  </a:extLst>
                </a:gridCol>
                <a:gridCol w="1223807">
                  <a:extLst>
                    <a:ext uri="{9D8B030D-6E8A-4147-A177-3AD203B41FA5}">
                      <a16:colId xmlns:a16="http://schemas.microsoft.com/office/drawing/2014/main" val="20003"/>
                    </a:ext>
                  </a:extLst>
                </a:gridCol>
                <a:gridCol w="1223807">
                  <a:extLst>
                    <a:ext uri="{9D8B030D-6E8A-4147-A177-3AD203B41FA5}">
                      <a16:colId xmlns:a16="http://schemas.microsoft.com/office/drawing/2014/main" val="20004"/>
                    </a:ext>
                  </a:extLst>
                </a:gridCol>
                <a:gridCol w="1223807">
                  <a:extLst>
                    <a:ext uri="{9D8B030D-6E8A-4147-A177-3AD203B41FA5}">
                      <a16:colId xmlns:a16="http://schemas.microsoft.com/office/drawing/2014/main" val="20005"/>
                    </a:ext>
                  </a:extLst>
                </a:gridCol>
              </a:tblGrid>
              <a:tr h="337600">
                <a:tc>
                  <a:txBody>
                    <a:bodyPr/>
                    <a:lstStyle/>
                    <a:p>
                      <a:endParaRPr lang="en-AU" sz="2000" b="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000" b="1" dirty="0"/>
                        <a:t>Anger</a:t>
                      </a:r>
                    </a:p>
                  </a:txBody>
                  <a:tcPr anchor="ctr"/>
                </a:tc>
                <a:tc>
                  <a:txBody>
                    <a:bodyPr/>
                    <a:lstStyle/>
                    <a:p>
                      <a:r>
                        <a:rPr lang="en-AU" sz="2000" b="1" dirty="0"/>
                        <a:t>Happy</a:t>
                      </a:r>
                    </a:p>
                  </a:txBody>
                  <a:tcPr anchor="ctr"/>
                </a:tc>
                <a:tc>
                  <a:txBody>
                    <a:bodyPr/>
                    <a:lstStyle/>
                    <a:p>
                      <a:r>
                        <a:rPr lang="en-AU" sz="2000" b="1" dirty="0"/>
                        <a:t>Sad</a:t>
                      </a:r>
                    </a:p>
                  </a:txBody>
                  <a:tcPr anchor="ctr"/>
                </a:tc>
                <a:tc>
                  <a:txBody>
                    <a:bodyPr/>
                    <a:lstStyle/>
                    <a:p>
                      <a:r>
                        <a:rPr lang="en-AU" sz="2000" b="1" dirty="0"/>
                        <a:t>Fear</a:t>
                      </a:r>
                    </a:p>
                  </a:txBody>
                  <a:tcPr anchor="ctr"/>
                </a:tc>
                <a:tc>
                  <a:txBody>
                    <a:bodyPr/>
                    <a:lstStyle/>
                    <a:p>
                      <a:r>
                        <a:rPr lang="en-AU" sz="2000" b="1" dirty="0"/>
                        <a:t>Disgust</a:t>
                      </a:r>
                    </a:p>
                  </a:txBody>
                  <a:tcPr anchor="ctr"/>
                </a:tc>
                <a:extLst>
                  <a:ext uri="{0D108BD9-81ED-4DB2-BD59-A6C34878D82A}">
                    <a16:rowId xmlns:a16="http://schemas.microsoft.com/office/drawing/2014/main" val="10000"/>
                  </a:ext>
                </a:extLst>
              </a:tr>
              <a:tr h="648000">
                <a:tc>
                  <a:txBody>
                    <a:bodyPr/>
                    <a:lstStyle/>
                    <a:p>
                      <a:r>
                        <a:rPr lang="en-AU" sz="2000" b="1" dirty="0"/>
                        <a:t>Speech Rate</a:t>
                      </a:r>
                    </a:p>
                  </a:txBody>
                  <a:tcPr anchor="ctr"/>
                </a:tc>
                <a:tc>
                  <a:txBody>
                    <a:bodyPr/>
                    <a:lstStyle/>
                    <a:p>
                      <a:r>
                        <a:rPr lang="en-AU" sz="2000" dirty="0"/>
                        <a:t>Slightly</a:t>
                      </a:r>
                      <a:r>
                        <a:rPr lang="en-AU" sz="2000" baseline="0" dirty="0"/>
                        <a:t> Faster</a:t>
                      </a:r>
                      <a:endParaRPr lang="en-AU" sz="2000" dirty="0"/>
                    </a:p>
                  </a:txBody>
                  <a:tcPr anchor="ctr"/>
                </a:tc>
                <a:tc>
                  <a:txBody>
                    <a:bodyPr/>
                    <a:lstStyle/>
                    <a:p>
                      <a:r>
                        <a:rPr lang="en-AU" sz="2000" dirty="0"/>
                        <a:t>Faster or slower</a:t>
                      </a:r>
                    </a:p>
                  </a:txBody>
                  <a:tcPr anchor="ctr"/>
                </a:tc>
                <a:tc>
                  <a:txBody>
                    <a:bodyPr/>
                    <a:lstStyle/>
                    <a:p>
                      <a:r>
                        <a:rPr lang="en-AU" sz="2000" dirty="0"/>
                        <a:t>Slightly slower</a:t>
                      </a:r>
                    </a:p>
                  </a:txBody>
                  <a:tcPr anchor="ctr"/>
                </a:tc>
                <a:tc>
                  <a:txBody>
                    <a:bodyPr/>
                    <a:lstStyle/>
                    <a:p>
                      <a:r>
                        <a:rPr lang="en-AU" sz="2000" dirty="0"/>
                        <a:t>Much faster</a:t>
                      </a:r>
                    </a:p>
                  </a:txBody>
                  <a:tcPr anchor="ctr"/>
                </a:tc>
                <a:tc>
                  <a:txBody>
                    <a:bodyPr/>
                    <a:lstStyle/>
                    <a:p>
                      <a:r>
                        <a:rPr lang="en-AU" sz="2000" dirty="0"/>
                        <a:t>Very much slower</a:t>
                      </a:r>
                    </a:p>
                  </a:txBody>
                  <a:tcPr anchor="ctr"/>
                </a:tc>
                <a:extLst>
                  <a:ext uri="{0D108BD9-81ED-4DB2-BD59-A6C34878D82A}">
                    <a16:rowId xmlns:a16="http://schemas.microsoft.com/office/drawing/2014/main" val="10001"/>
                  </a:ext>
                </a:extLst>
              </a:tr>
              <a:tr h="648000">
                <a:tc>
                  <a:txBody>
                    <a:bodyPr/>
                    <a:lstStyle/>
                    <a:p>
                      <a:r>
                        <a:rPr lang="en-AU" sz="2000" b="1"/>
                        <a:t>Pitch Average</a:t>
                      </a:r>
                      <a:endParaRPr lang="en-AU" sz="2000" b="1" dirty="0"/>
                    </a:p>
                  </a:txBody>
                  <a:tcPr anchor="ctr"/>
                </a:tc>
                <a:tc>
                  <a:txBody>
                    <a:bodyPr/>
                    <a:lstStyle/>
                    <a:p>
                      <a:r>
                        <a:rPr lang="en-AU" sz="2000" dirty="0"/>
                        <a:t>Very much higher</a:t>
                      </a:r>
                    </a:p>
                  </a:txBody>
                  <a:tcPr anchor="ctr"/>
                </a:tc>
                <a:tc>
                  <a:txBody>
                    <a:bodyPr/>
                    <a:lstStyle/>
                    <a:p>
                      <a:r>
                        <a:rPr lang="en-AU" sz="2000" dirty="0"/>
                        <a:t>Much higher</a:t>
                      </a:r>
                    </a:p>
                  </a:txBody>
                  <a:tcPr anchor="ctr"/>
                </a:tc>
                <a:tc>
                  <a:txBody>
                    <a:bodyPr/>
                    <a:lstStyle/>
                    <a:p>
                      <a:r>
                        <a:rPr lang="en-AU" sz="2000" dirty="0"/>
                        <a:t>Slightly lower</a:t>
                      </a:r>
                    </a:p>
                  </a:txBody>
                  <a:tcPr anchor="ctr"/>
                </a:tc>
                <a:tc>
                  <a:txBody>
                    <a:bodyPr/>
                    <a:lstStyle/>
                    <a:p>
                      <a:r>
                        <a:rPr lang="en-AU" sz="2000" dirty="0"/>
                        <a:t>Very much higher</a:t>
                      </a:r>
                    </a:p>
                  </a:txBody>
                  <a:tcPr anchor="ctr"/>
                </a:tc>
                <a:tc>
                  <a:txBody>
                    <a:bodyPr/>
                    <a:lstStyle/>
                    <a:p>
                      <a:r>
                        <a:rPr lang="en-AU" sz="2000" dirty="0"/>
                        <a:t>Very much lower</a:t>
                      </a:r>
                    </a:p>
                  </a:txBody>
                  <a:tcPr anchor="ctr"/>
                </a:tc>
                <a:extLst>
                  <a:ext uri="{0D108BD9-81ED-4DB2-BD59-A6C34878D82A}">
                    <a16:rowId xmlns:a16="http://schemas.microsoft.com/office/drawing/2014/main" val="10002"/>
                  </a:ext>
                </a:extLst>
              </a:tr>
              <a:tr h="648000">
                <a:tc>
                  <a:txBody>
                    <a:bodyPr/>
                    <a:lstStyle/>
                    <a:p>
                      <a:r>
                        <a:rPr lang="en-AU" sz="2000" b="1" dirty="0"/>
                        <a:t>Pitch Range</a:t>
                      </a:r>
                    </a:p>
                  </a:txBody>
                  <a:tcPr anchor="ctr"/>
                </a:tc>
                <a:tc>
                  <a:txBody>
                    <a:bodyPr/>
                    <a:lstStyle/>
                    <a:p>
                      <a:r>
                        <a:rPr lang="en-AU" sz="2000" dirty="0"/>
                        <a:t>Much wider</a:t>
                      </a:r>
                    </a:p>
                  </a:txBody>
                  <a:tcPr anchor="ctr"/>
                </a:tc>
                <a:tc>
                  <a:txBody>
                    <a:bodyPr/>
                    <a:lstStyle/>
                    <a:p>
                      <a:r>
                        <a:rPr lang="en-AU" sz="2000" dirty="0"/>
                        <a:t>Much wider</a:t>
                      </a:r>
                    </a:p>
                  </a:txBody>
                  <a:tcPr anchor="ctr"/>
                </a:tc>
                <a:tc>
                  <a:txBody>
                    <a:bodyPr/>
                    <a:lstStyle/>
                    <a:p>
                      <a:r>
                        <a:rPr lang="en-AU" sz="2000" dirty="0"/>
                        <a:t>Slightly</a:t>
                      </a:r>
                      <a:r>
                        <a:rPr lang="en-AU" sz="2000" baseline="0" dirty="0"/>
                        <a:t> narrower</a:t>
                      </a:r>
                      <a:endParaRPr lang="en-AU" sz="2000" dirty="0"/>
                    </a:p>
                  </a:txBody>
                  <a:tcPr anchor="ctr"/>
                </a:tc>
                <a:tc>
                  <a:txBody>
                    <a:bodyPr/>
                    <a:lstStyle/>
                    <a:p>
                      <a:r>
                        <a:rPr lang="en-AU" sz="2000" dirty="0"/>
                        <a:t>Much wider</a:t>
                      </a:r>
                    </a:p>
                  </a:txBody>
                  <a:tcPr anchor="ctr"/>
                </a:tc>
                <a:tc>
                  <a:txBody>
                    <a:bodyPr/>
                    <a:lstStyle/>
                    <a:p>
                      <a:r>
                        <a:rPr lang="en-AU" sz="2000" dirty="0"/>
                        <a:t>Slightly wider</a:t>
                      </a:r>
                    </a:p>
                  </a:txBody>
                  <a:tcPr anchor="ctr"/>
                </a:tc>
                <a:extLst>
                  <a:ext uri="{0D108BD9-81ED-4DB2-BD59-A6C34878D82A}">
                    <a16:rowId xmlns:a16="http://schemas.microsoft.com/office/drawing/2014/main" val="10003"/>
                  </a:ext>
                </a:extLst>
              </a:tr>
              <a:tr h="468000">
                <a:tc>
                  <a:txBody>
                    <a:bodyPr/>
                    <a:lstStyle/>
                    <a:p>
                      <a:r>
                        <a:rPr lang="en-AU" sz="2000" b="1" dirty="0"/>
                        <a:t>Energy</a:t>
                      </a:r>
                    </a:p>
                  </a:txBody>
                  <a:tcPr anchor="ctr"/>
                </a:tc>
                <a:tc>
                  <a:txBody>
                    <a:bodyPr/>
                    <a:lstStyle/>
                    <a:p>
                      <a:r>
                        <a:rPr lang="en-AU" sz="2000" dirty="0"/>
                        <a:t>higher</a:t>
                      </a:r>
                    </a:p>
                  </a:txBody>
                  <a:tcPr anchor="ctr"/>
                </a:tc>
                <a:tc>
                  <a:txBody>
                    <a:bodyPr/>
                    <a:lstStyle/>
                    <a:p>
                      <a:r>
                        <a:rPr lang="en-AU" sz="2000" dirty="0"/>
                        <a:t>higher</a:t>
                      </a:r>
                    </a:p>
                  </a:txBody>
                  <a:tcPr anchor="ctr"/>
                </a:tc>
                <a:tc>
                  <a:txBody>
                    <a:bodyPr/>
                    <a:lstStyle/>
                    <a:p>
                      <a:r>
                        <a:rPr lang="en-AU" sz="2000" dirty="0"/>
                        <a:t>lower</a:t>
                      </a:r>
                    </a:p>
                  </a:txBody>
                  <a:tcPr anchor="ctr"/>
                </a:tc>
                <a:tc>
                  <a:txBody>
                    <a:bodyPr/>
                    <a:lstStyle/>
                    <a:p>
                      <a:r>
                        <a:rPr lang="en-AU" sz="2000" dirty="0"/>
                        <a:t>normal</a:t>
                      </a:r>
                    </a:p>
                  </a:txBody>
                  <a:tcPr anchor="ctr"/>
                </a:tc>
                <a:tc>
                  <a:txBody>
                    <a:bodyPr/>
                    <a:lstStyle/>
                    <a:p>
                      <a:r>
                        <a:rPr lang="en-AU" sz="2000" dirty="0"/>
                        <a:t>lower</a:t>
                      </a:r>
                    </a:p>
                  </a:txBody>
                  <a:tcPr anchor="ctr"/>
                </a:tc>
                <a:extLst>
                  <a:ext uri="{0D108BD9-81ED-4DB2-BD59-A6C34878D82A}">
                    <a16:rowId xmlns:a16="http://schemas.microsoft.com/office/drawing/2014/main" val="10004"/>
                  </a:ext>
                </a:extLst>
              </a:tr>
            </a:tbl>
          </a:graphicData>
        </a:graphic>
      </p:graphicFrame>
      <p:sp>
        <p:nvSpPr>
          <p:cNvPr id="6" name="Rectangle 5">
            <a:extLst>
              <a:ext uri="{FF2B5EF4-FFF2-40B4-BE49-F238E27FC236}">
                <a16:creationId xmlns:a16="http://schemas.microsoft.com/office/drawing/2014/main" id="{292A1955-2D89-B04C-A8A4-2CDABABC4891}"/>
              </a:ext>
            </a:extLst>
          </p:cNvPr>
          <p:cNvSpPr/>
          <p:nvPr/>
        </p:nvSpPr>
        <p:spPr>
          <a:xfrm>
            <a:off x="811658" y="6328169"/>
            <a:ext cx="5578867" cy="415498"/>
          </a:xfrm>
          <a:prstGeom prst="rect">
            <a:avLst/>
          </a:prstGeom>
        </p:spPr>
        <p:txBody>
          <a:bodyPr wrap="square">
            <a:spAutoFit/>
          </a:bodyPr>
          <a:lstStyle/>
          <a:p>
            <a:pPr algn="just"/>
            <a:r>
              <a:rPr lang="en-GB" sz="1000">
                <a:latin typeface="Arial" panose="020B0604020202020204" pitchFamily="34" charset="0"/>
              </a:rPr>
              <a:t>Murray</a:t>
            </a:r>
            <a:r>
              <a:rPr lang="en-GB" sz="1000" dirty="0">
                <a:latin typeface="Arial" panose="020B0604020202020204" pitchFamily="34" charset="0"/>
              </a:rPr>
              <a:t>, I.R. and Arnott, J.L., 1995. Implementation and testing of a system for producing emotion-by-rule in synthetic speech. </a:t>
            </a:r>
            <a:r>
              <a:rPr lang="en-GB" sz="1000" i="1" dirty="0">
                <a:latin typeface="Arial" panose="020B0604020202020204" pitchFamily="34" charset="0"/>
              </a:rPr>
              <a:t>Speech Communication</a:t>
            </a:r>
            <a:r>
              <a:rPr lang="en-GB" sz="1000" dirty="0">
                <a:latin typeface="Arial" panose="020B0604020202020204" pitchFamily="34" charset="0"/>
              </a:rPr>
              <a:t>, </a:t>
            </a:r>
            <a:r>
              <a:rPr lang="en-GB" sz="1000" i="1" dirty="0">
                <a:latin typeface="Arial" panose="020B0604020202020204" pitchFamily="34" charset="0"/>
              </a:rPr>
              <a:t>16</a:t>
            </a:r>
            <a:r>
              <a:rPr lang="en-GB" sz="1000" dirty="0">
                <a:latin typeface="Arial" panose="020B0604020202020204" pitchFamily="34" charset="0"/>
              </a:rPr>
              <a:t>(4), pp.369-390.</a:t>
            </a:r>
            <a:endParaRPr lang="en-AU" sz="1000" dirty="0"/>
          </a:p>
        </p:txBody>
      </p:sp>
      <p:sp>
        <p:nvSpPr>
          <p:cNvPr id="8" name="Title 7">
            <a:extLst>
              <a:ext uri="{FF2B5EF4-FFF2-40B4-BE49-F238E27FC236}">
                <a16:creationId xmlns:a16="http://schemas.microsoft.com/office/drawing/2014/main" id="{5B8DFEF1-AB43-4C3F-AFDC-4A45437753E8}"/>
              </a:ext>
            </a:extLst>
          </p:cNvPr>
          <p:cNvSpPr>
            <a:spLocks noGrp="1"/>
          </p:cNvSpPr>
          <p:nvPr>
            <p:ph type="title"/>
          </p:nvPr>
        </p:nvSpPr>
        <p:spPr>
          <a:xfrm>
            <a:off x="457200" y="127546"/>
            <a:ext cx="8229600" cy="1143000"/>
          </a:xfrm>
        </p:spPr>
        <p:txBody>
          <a:bodyPr/>
          <a:lstStyle/>
          <a:p>
            <a:pPr algn="l"/>
            <a:r>
              <a:rPr lang="en-US" dirty="0"/>
              <a:t>Emotion Correlations</a:t>
            </a:r>
          </a:p>
        </p:txBody>
      </p:sp>
      <p:sp>
        <p:nvSpPr>
          <p:cNvPr id="3" name="TextBox 2">
            <a:extLst>
              <a:ext uri="{FF2B5EF4-FFF2-40B4-BE49-F238E27FC236}">
                <a16:creationId xmlns:a16="http://schemas.microsoft.com/office/drawing/2014/main" id="{D093F069-4ACF-CF48-410E-62387B1C9D29}"/>
              </a:ext>
            </a:extLst>
          </p:cNvPr>
          <p:cNvSpPr txBox="1"/>
          <p:nvPr/>
        </p:nvSpPr>
        <p:spPr>
          <a:xfrm>
            <a:off x="1655802" y="5498800"/>
            <a:ext cx="7551505" cy="369332"/>
          </a:xfrm>
          <a:prstGeom prst="rect">
            <a:avLst/>
          </a:prstGeom>
          <a:noFill/>
        </p:spPr>
        <p:txBody>
          <a:bodyPr wrap="square" rtlCol="0">
            <a:spAutoFit/>
          </a:bodyPr>
          <a:lstStyle/>
          <a:p>
            <a:r>
              <a:rPr lang="en-US"/>
              <a:t>NB: these prosodic features are whole-utterance averages</a:t>
            </a:r>
          </a:p>
        </p:txBody>
      </p:sp>
    </p:spTree>
    <p:extLst>
      <p:ext uri="{BB962C8B-B14F-4D97-AF65-F5344CB8AC3E}">
        <p14:creationId xmlns:p14="http://schemas.microsoft.com/office/powerpoint/2010/main" val="1888712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B00ED37-9CA2-42D7-BE57-0CC72AE9CE3E}"/>
              </a:ext>
            </a:extLst>
          </p:cNvPr>
          <p:cNvSpPr/>
          <p:nvPr/>
        </p:nvSpPr>
        <p:spPr bwMode="auto">
          <a:xfrm>
            <a:off x="6483760" y="5551907"/>
            <a:ext cx="847726" cy="39052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sound </a:t>
            </a:r>
          </a:p>
        </p:txBody>
      </p:sp>
      <p:grpSp>
        <p:nvGrpSpPr>
          <p:cNvPr id="2" name="Group 1"/>
          <p:cNvGrpSpPr/>
          <p:nvPr/>
        </p:nvGrpSpPr>
        <p:grpSpPr>
          <a:xfrm>
            <a:off x="1754284" y="3205606"/>
            <a:ext cx="2941553" cy="1231094"/>
            <a:chOff x="1754284" y="3205606"/>
            <a:chExt cx="2941553" cy="1231094"/>
          </a:xfrm>
        </p:grpSpPr>
        <p:sp>
          <p:nvSpPr>
            <p:cNvPr id="11" name="Rectangle 10">
              <a:extLst>
                <a:ext uri="{FF2B5EF4-FFF2-40B4-BE49-F238E27FC236}">
                  <a16:creationId xmlns:a16="http://schemas.microsoft.com/office/drawing/2014/main" id="{32AEC869-A4C3-4295-A601-6389C739DFE9}"/>
                </a:ext>
              </a:extLst>
            </p:cNvPr>
            <p:cNvSpPr/>
            <p:nvPr/>
          </p:nvSpPr>
          <p:spPr bwMode="auto">
            <a:xfrm>
              <a:off x="2424120" y="3205606"/>
              <a:ext cx="1915824" cy="39052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dirty="0">
                  <a:ln>
                    <a:noFill/>
                  </a:ln>
                  <a:solidFill>
                    <a:schemeClr val="tx1"/>
                  </a:solidFill>
                  <a:effectLst/>
                  <a:latin typeface="Arial" charset="0"/>
                  <a:ea typeface="ＭＳ Ｐゴシック" pitchFamily="50" charset="-128"/>
                </a:rPr>
                <a:t>muscle control </a:t>
              </a:r>
            </a:p>
          </p:txBody>
        </p:sp>
        <p:cxnSp>
          <p:nvCxnSpPr>
            <p:cNvPr id="28" name="Straight Arrow Connector 27">
              <a:extLst>
                <a:ext uri="{FF2B5EF4-FFF2-40B4-BE49-F238E27FC236}">
                  <a16:creationId xmlns:a16="http://schemas.microsoft.com/office/drawing/2014/main" id="{5AD1252A-BADA-4EE7-879C-626BC52F21F0}"/>
                </a:ext>
              </a:extLst>
            </p:cNvPr>
            <p:cNvCxnSpPr>
              <a:cxnSpLocks/>
              <a:endCxn id="10" idx="0"/>
            </p:cNvCxnSpPr>
            <p:nvPr/>
          </p:nvCxnSpPr>
          <p:spPr bwMode="auto">
            <a:xfrm flipH="1">
              <a:off x="1754284" y="3596130"/>
              <a:ext cx="1005592" cy="840570"/>
            </a:xfrm>
            <a:prstGeom prst="straightConnector1">
              <a:avLst/>
            </a:prstGeom>
            <a:solidFill>
              <a:schemeClr val="accent1"/>
            </a:solidFill>
            <a:ln w="19050" cap="flat" cmpd="sng" algn="ctr">
              <a:solidFill>
                <a:schemeClr val="tx1"/>
              </a:solidFill>
              <a:prstDash val="solid"/>
              <a:round/>
              <a:headEnd type="none" w="med" len="med"/>
              <a:tailEnd type="triangle" w="lg" len="med"/>
            </a:ln>
            <a:effectLst/>
          </p:spPr>
        </p:cxnSp>
        <p:cxnSp>
          <p:nvCxnSpPr>
            <p:cNvPr id="29" name="Straight Arrow Connector 28">
              <a:extLst>
                <a:ext uri="{FF2B5EF4-FFF2-40B4-BE49-F238E27FC236}">
                  <a16:creationId xmlns:a16="http://schemas.microsoft.com/office/drawing/2014/main" id="{BAA13D66-4712-4C36-B3E1-10F48C1627E8}"/>
                </a:ext>
              </a:extLst>
            </p:cNvPr>
            <p:cNvCxnSpPr>
              <a:cxnSpLocks/>
              <a:stCxn id="11" idx="2"/>
            </p:cNvCxnSpPr>
            <p:nvPr/>
          </p:nvCxnSpPr>
          <p:spPr bwMode="auto">
            <a:xfrm flipH="1">
              <a:off x="3303992" y="3596130"/>
              <a:ext cx="78040" cy="576238"/>
            </a:xfrm>
            <a:prstGeom prst="straightConnector1">
              <a:avLst/>
            </a:prstGeom>
            <a:solidFill>
              <a:schemeClr val="accent1"/>
            </a:solidFill>
            <a:ln w="19050" cap="flat" cmpd="sng" algn="ctr">
              <a:solidFill>
                <a:schemeClr val="tx1"/>
              </a:solidFill>
              <a:prstDash val="solid"/>
              <a:round/>
              <a:headEnd type="none" w="med" len="med"/>
              <a:tailEnd type="triangle" w="lg" len="med"/>
            </a:ln>
            <a:effectLst/>
          </p:spPr>
        </p:cxnSp>
        <p:cxnSp>
          <p:nvCxnSpPr>
            <p:cNvPr id="30" name="Straight Arrow Connector 29">
              <a:extLst>
                <a:ext uri="{FF2B5EF4-FFF2-40B4-BE49-F238E27FC236}">
                  <a16:creationId xmlns:a16="http://schemas.microsoft.com/office/drawing/2014/main" id="{E0C3D5F5-121E-4781-A4B0-938DDD25BA13}"/>
                </a:ext>
              </a:extLst>
            </p:cNvPr>
            <p:cNvCxnSpPr>
              <a:cxnSpLocks/>
            </p:cNvCxnSpPr>
            <p:nvPr/>
          </p:nvCxnSpPr>
          <p:spPr bwMode="auto">
            <a:xfrm>
              <a:off x="4065995" y="3596130"/>
              <a:ext cx="629842" cy="576238"/>
            </a:xfrm>
            <a:prstGeom prst="straightConnector1">
              <a:avLst/>
            </a:prstGeom>
            <a:solidFill>
              <a:schemeClr val="accent1"/>
            </a:solidFill>
            <a:ln w="19050" cap="flat" cmpd="sng" algn="ctr">
              <a:solidFill>
                <a:schemeClr val="tx1"/>
              </a:solidFill>
              <a:prstDash val="solid"/>
              <a:round/>
              <a:headEnd type="none" w="med" len="med"/>
              <a:tailEnd type="triangle" w="lg" len="med"/>
            </a:ln>
            <a:effectLst/>
          </p:spPr>
        </p:cxnSp>
      </p:grpSp>
      <p:sp>
        <p:nvSpPr>
          <p:cNvPr id="44" name="Arrow: U-Turn 43">
            <a:extLst>
              <a:ext uri="{FF2B5EF4-FFF2-40B4-BE49-F238E27FC236}">
                <a16:creationId xmlns:a16="http://schemas.microsoft.com/office/drawing/2014/main" id="{A55A4F5E-06F8-4D58-A9D7-10BAA79491AA}"/>
              </a:ext>
            </a:extLst>
          </p:cNvPr>
          <p:cNvSpPr/>
          <p:nvPr/>
        </p:nvSpPr>
        <p:spPr bwMode="auto">
          <a:xfrm>
            <a:off x="1793101" y="4575291"/>
            <a:ext cx="5262994" cy="1046355"/>
          </a:xfrm>
          <a:prstGeom prst="uturnArrow">
            <a:avLst>
              <a:gd name="adj1" fmla="val 11580"/>
              <a:gd name="adj2" fmla="val 17106"/>
              <a:gd name="adj3" fmla="val 23421"/>
              <a:gd name="adj4" fmla="val 43750"/>
              <a:gd name="adj5" fmla="val 75000"/>
            </a:avLst>
          </a:prstGeom>
          <a:noFill/>
          <a:ln w="254000" cap="sq">
            <a:solidFill>
              <a:srgbClr val="92D050"/>
            </a:solidFill>
            <a:round/>
            <a:headEnd type="none" w="sm" len="sm"/>
            <a:tailEnd type="arrow" w="lg"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r>
              <a:rPr lang="en-US"/>
              <a:t>[[</a:t>
            </a:r>
          </a:p>
        </p:txBody>
      </p:sp>
      <p:sp>
        <p:nvSpPr>
          <p:cNvPr id="10" name="Rectangle 9">
            <a:extLst>
              <a:ext uri="{FF2B5EF4-FFF2-40B4-BE49-F238E27FC236}">
                <a16:creationId xmlns:a16="http://schemas.microsoft.com/office/drawing/2014/main" id="{BF08F2ED-8C21-43BE-BC80-FB5FDFAED27A}"/>
              </a:ext>
            </a:extLst>
          </p:cNvPr>
          <p:cNvSpPr/>
          <p:nvPr/>
        </p:nvSpPr>
        <p:spPr bwMode="auto">
          <a:xfrm>
            <a:off x="1207301" y="4436700"/>
            <a:ext cx="1093966" cy="151017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lungs</a:t>
            </a:r>
          </a:p>
        </p:txBody>
      </p:sp>
      <p:sp>
        <p:nvSpPr>
          <p:cNvPr id="9" name="Rectangle 8">
            <a:extLst>
              <a:ext uri="{FF2B5EF4-FFF2-40B4-BE49-F238E27FC236}">
                <a16:creationId xmlns:a16="http://schemas.microsoft.com/office/drawing/2014/main" id="{1C208DEA-4479-4201-93F2-D4272CB13DB8}"/>
              </a:ext>
            </a:extLst>
          </p:cNvPr>
          <p:cNvSpPr/>
          <p:nvPr/>
        </p:nvSpPr>
        <p:spPr bwMode="auto">
          <a:xfrm>
            <a:off x="2944902" y="4155006"/>
            <a:ext cx="795565" cy="84057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glottis</a:t>
            </a:r>
          </a:p>
          <a:p>
            <a:pPr marL="0" marR="0" indent="0" algn="ctr"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8" name="Rectangle 7">
            <a:extLst>
              <a:ext uri="{FF2B5EF4-FFF2-40B4-BE49-F238E27FC236}">
                <a16:creationId xmlns:a16="http://schemas.microsoft.com/office/drawing/2014/main" id="{4A0D5BDF-B6FD-458D-8D2B-B04A25C0D35B}"/>
              </a:ext>
            </a:extLst>
          </p:cNvPr>
          <p:cNvSpPr/>
          <p:nvPr/>
        </p:nvSpPr>
        <p:spPr bwMode="auto">
          <a:xfrm>
            <a:off x="4610110" y="4172369"/>
            <a:ext cx="1428750" cy="81201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articulators</a:t>
            </a:r>
          </a:p>
        </p:txBody>
      </p:sp>
      <p:sp>
        <p:nvSpPr>
          <p:cNvPr id="48" name="Rectangle 47">
            <a:extLst>
              <a:ext uri="{FF2B5EF4-FFF2-40B4-BE49-F238E27FC236}">
                <a16:creationId xmlns:a16="http://schemas.microsoft.com/office/drawing/2014/main" id="{877B6705-44DE-44CA-9DD8-F73BA702D0FB}"/>
              </a:ext>
            </a:extLst>
          </p:cNvPr>
          <p:cNvSpPr/>
          <p:nvPr/>
        </p:nvSpPr>
        <p:spPr bwMode="auto">
          <a:xfrm>
            <a:off x="2785848" y="4575291"/>
            <a:ext cx="1093966" cy="135251"/>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50" name="Rectangle 49">
            <a:extLst>
              <a:ext uri="{FF2B5EF4-FFF2-40B4-BE49-F238E27FC236}">
                <a16:creationId xmlns:a16="http://schemas.microsoft.com/office/drawing/2014/main" id="{816DB05C-5298-42C6-9AE6-449FD2E38D6C}"/>
              </a:ext>
            </a:extLst>
          </p:cNvPr>
          <p:cNvSpPr/>
          <p:nvPr/>
        </p:nvSpPr>
        <p:spPr bwMode="auto">
          <a:xfrm>
            <a:off x="4606050" y="4562892"/>
            <a:ext cx="1627094" cy="135251"/>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grpSp>
        <p:nvGrpSpPr>
          <p:cNvPr id="3" name="Group 2"/>
          <p:cNvGrpSpPr/>
          <p:nvPr/>
        </p:nvGrpSpPr>
        <p:grpSpPr>
          <a:xfrm>
            <a:off x="1316840" y="1062479"/>
            <a:ext cx="3589022" cy="2143127"/>
            <a:chOff x="1316840" y="1062479"/>
            <a:chExt cx="3589022" cy="2143127"/>
          </a:xfrm>
        </p:grpSpPr>
        <p:sp>
          <p:nvSpPr>
            <p:cNvPr id="4" name="Rectangle 3">
              <a:extLst>
                <a:ext uri="{FF2B5EF4-FFF2-40B4-BE49-F238E27FC236}">
                  <a16:creationId xmlns:a16="http://schemas.microsoft.com/office/drawing/2014/main" id="{BBB62814-A5DB-485A-8FD9-CECE35F170E1}"/>
                </a:ext>
              </a:extLst>
            </p:cNvPr>
            <p:cNvSpPr/>
            <p:nvPr/>
          </p:nvSpPr>
          <p:spPr bwMode="auto">
            <a:xfrm>
              <a:off x="2674151" y="1062479"/>
              <a:ext cx="1181579" cy="382197"/>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intention</a:t>
              </a:r>
            </a:p>
          </p:txBody>
        </p:sp>
        <p:sp>
          <p:nvSpPr>
            <p:cNvPr id="5" name="Rectangle 4">
              <a:extLst>
                <a:ext uri="{FF2B5EF4-FFF2-40B4-BE49-F238E27FC236}">
                  <a16:creationId xmlns:a16="http://schemas.microsoft.com/office/drawing/2014/main" id="{6395ED9D-063B-458A-9476-0C1773A464BD}"/>
                </a:ext>
              </a:extLst>
            </p:cNvPr>
            <p:cNvSpPr/>
            <p:nvPr/>
          </p:nvSpPr>
          <p:spPr bwMode="auto">
            <a:xfrm>
              <a:off x="3724283" y="2017372"/>
              <a:ext cx="1181579" cy="685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t>p</a:t>
              </a:r>
              <a:r>
                <a:rPr kumimoji="1" lang="en-US" sz="1800" b="0" i="0" u="none" strike="noStrike" cap="none" normalizeH="0" baseline="0">
                  <a:ln>
                    <a:noFill/>
                  </a:ln>
                  <a:solidFill>
                    <a:schemeClr val="tx1"/>
                  </a:solidFill>
                  <a:effectLst/>
                  <a:latin typeface="Arial" charset="0"/>
                  <a:ea typeface="ＭＳ Ｐゴシック" pitchFamily="50" charset="-128"/>
                </a:rPr>
                <a:t>honeme sequence</a:t>
              </a:r>
            </a:p>
          </p:txBody>
        </p:sp>
        <p:sp>
          <p:nvSpPr>
            <p:cNvPr id="6" name="Rectangle 5">
              <a:extLst>
                <a:ext uri="{FF2B5EF4-FFF2-40B4-BE49-F238E27FC236}">
                  <a16:creationId xmlns:a16="http://schemas.microsoft.com/office/drawing/2014/main" id="{D09BBA5C-59B3-4E2C-B05F-2E8F8ACADAD9}"/>
                </a:ext>
              </a:extLst>
            </p:cNvPr>
            <p:cNvSpPr/>
            <p:nvPr/>
          </p:nvSpPr>
          <p:spPr bwMode="auto">
            <a:xfrm>
              <a:off x="1316840" y="2017372"/>
              <a:ext cx="1443036" cy="685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t>p</a:t>
              </a:r>
              <a:r>
                <a:rPr kumimoji="1" lang="en-US" sz="1800" b="0" i="0" u="none" strike="noStrike" cap="none" normalizeH="0" baseline="0">
                  <a:ln>
                    <a:noFill/>
                  </a:ln>
                  <a:solidFill>
                    <a:schemeClr val="tx1"/>
                  </a:solidFill>
                  <a:effectLst/>
                  <a:latin typeface="Arial" charset="0"/>
                  <a:ea typeface="ＭＳ Ｐゴシック" pitchFamily="50" charset="-128"/>
                </a:rPr>
                <a:t>rosodic specification</a:t>
              </a:r>
            </a:p>
          </p:txBody>
        </p:sp>
        <p:cxnSp>
          <p:nvCxnSpPr>
            <p:cNvPr id="13" name="Straight Arrow Connector 12">
              <a:extLst>
                <a:ext uri="{FF2B5EF4-FFF2-40B4-BE49-F238E27FC236}">
                  <a16:creationId xmlns:a16="http://schemas.microsoft.com/office/drawing/2014/main" id="{FB24F84F-2AC5-40FC-BABC-D5C10EF2537B}"/>
                </a:ext>
              </a:extLst>
            </p:cNvPr>
            <p:cNvCxnSpPr>
              <a:cxnSpLocks/>
            </p:cNvCxnSpPr>
            <p:nvPr/>
          </p:nvCxnSpPr>
          <p:spPr bwMode="auto">
            <a:xfrm flipH="1">
              <a:off x="2674151" y="1435151"/>
              <a:ext cx="354811" cy="568401"/>
            </a:xfrm>
            <a:prstGeom prst="straightConnector1">
              <a:avLst/>
            </a:prstGeom>
            <a:solidFill>
              <a:schemeClr val="accent1"/>
            </a:solidFill>
            <a:ln w="19050" cap="flat" cmpd="sng" algn="ctr">
              <a:solidFill>
                <a:schemeClr val="tx1"/>
              </a:solidFill>
              <a:prstDash val="solid"/>
              <a:round/>
              <a:headEnd type="none" w="med" len="med"/>
              <a:tailEnd type="triangle" w="lg" len="med"/>
            </a:ln>
            <a:effectLst/>
          </p:spPr>
        </p:cxnSp>
        <p:cxnSp>
          <p:nvCxnSpPr>
            <p:cNvPr id="15" name="Straight Arrow Connector 14">
              <a:extLst>
                <a:ext uri="{FF2B5EF4-FFF2-40B4-BE49-F238E27FC236}">
                  <a16:creationId xmlns:a16="http://schemas.microsoft.com/office/drawing/2014/main" id="{C7D28C25-8051-4BC2-A74F-3B383907F35E}"/>
                </a:ext>
              </a:extLst>
            </p:cNvPr>
            <p:cNvCxnSpPr>
              <a:cxnSpLocks/>
            </p:cNvCxnSpPr>
            <p:nvPr/>
          </p:nvCxnSpPr>
          <p:spPr bwMode="auto">
            <a:xfrm>
              <a:off x="3559975" y="1435151"/>
              <a:ext cx="295755" cy="568401"/>
            </a:xfrm>
            <a:prstGeom prst="straightConnector1">
              <a:avLst/>
            </a:prstGeom>
            <a:solidFill>
              <a:schemeClr val="accent1"/>
            </a:solidFill>
            <a:ln w="19050" cap="flat" cmpd="sng" algn="ctr">
              <a:solidFill>
                <a:schemeClr val="tx1"/>
              </a:solidFill>
              <a:prstDash val="solid"/>
              <a:round/>
              <a:headEnd type="none" w="med" len="med"/>
              <a:tailEnd type="triangle" w="lg" len="med"/>
            </a:ln>
            <a:effectLst/>
          </p:spPr>
        </p:cxnSp>
        <p:cxnSp>
          <p:nvCxnSpPr>
            <p:cNvPr id="17" name="Straight Arrow Connector 16">
              <a:extLst>
                <a:ext uri="{FF2B5EF4-FFF2-40B4-BE49-F238E27FC236}">
                  <a16:creationId xmlns:a16="http://schemas.microsoft.com/office/drawing/2014/main" id="{151AC718-C320-4EB7-AC8C-0B37B467702E}"/>
                </a:ext>
              </a:extLst>
            </p:cNvPr>
            <p:cNvCxnSpPr/>
            <p:nvPr/>
          </p:nvCxnSpPr>
          <p:spPr bwMode="auto">
            <a:xfrm>
              <a:off x="2424119" y="2703172"/>
              <a:ext cx="500065" cy="502434"/>
            </a:xfrm>
            <a:prstGeom prst="straightConnector1">
              <a:avLst/>
            </a:prstGeom>
            <a:solidFill>
              <a:schemeClr val="accent1"/>
            </a:solidFill>
            <a:ln w="19050" cap="flat" cmpd="sng" algn="ctr">
              <a:solidFill>
                <a:schemeClr val="tx1"/>
              </a:solidFill>
              <a:prstDash val="solid"/>
              <a:round/>
              <a:headEnd type="none" w="med" len="med"/>
              <a:tailEnd type="triangle" w="lg" len="med"/>
            </a:ln>
            <a:effectLst/>
          </p:spPr>
        </p:cxnSp>
        <p:cxnSp>
          <p:nvCxnSpPr>
            <p:cNvPr id="26" name="Straight Arrow Connector 25">
              <a:extLst>
                <a:ext uri="{FF2B5EF4-FFF2-40B4-BE49-F238E27FC236}">
                  <a16:creationId xmlns:a16="http://schemas.microsoft.com/office/drawing/2014/main" id="{E955BF76-099C-4097-A51A-0F0B54F2CB53}"/>
                </a:ext>
              </a:extLst>
            </p:cNvPr>
            <p:cNvCxnSpPr/>
            <p:nvPr/>
          </p:nvCxnSpPr>
          <p:spPr bwMode="auto">
            <a:xfrm flipH="1">
              <a:off x="3771909" y="2703172"/>
              <a:ext cx="266699" cy="502434"/>
            </a:xfrm>
            <a:prstGeom prst="straightConnector1">
              <a:avLst/>
            </a:prstGeom>
            <a:solidFill>
              <a:schemeClr val="accent1"/>
            </a:solidFill>
            <a:ln w="19050" cap="flat" cmpd="sng" algn="ctr">
              <a:solidFill>
                <a:schemeClr val="tx1"/>
              </a:solidFill>
              <a:prstDash val="solid"/>
              <a:round/>
              <a:headEnd type="none" w="med" len="med"/>
              <a:tailEnd type="triangle" w="lg" len="med"/>
            </a:ln>
            <a:effectLst/>
          </p:spPr>
        </p:cxnSp>
        <p:cxnSp>
          <p:nvCxnSpPr>
            <p:cNvPr id="55" name="Straight Arrow Connector 54">
              <a:extLst>
                <a:ext uri="{FF2B5EF4-FFF2-40B4-BE49-F238E27FC236}">
                  <a16:creationId xmlns:a16="http://schemas.microsoft.com/office/drawing/2014/main" id="{D79D7926-2EF8-4904-81FF-4E0602FA4B07}"/>
                </a:ext>
              </a:extLst>
            </p:cNvPr>
            <p:cNvCxnSpPr>
              <a:cxnSpLocks/>
            </p:cNvCxnSpPr>
            <p:nvPr/>
          </p:nvCxnSpPr>
          <p:spPr bwMode="auto">
            <a:xfrm flipH="1">
              <a:off x="2759876" y="2360272"/>
              <a:ext cx="964407" cy="0"/>
            </a:xfrm>
            <a:prstGeom prst="straightConnector1">
              <a:avLst/>
            </a:prstGeom>
            <a:solidFill>
              <a:schemeClr val="accent1"/>
            </a:solidFill>
            <a:ln w="19050" cap="flat" cmpd="sng" algn="ctr">
              <a:solidFill>
                <a:schemeClr val="tx1"/>
              </a:solidFill>
              <a:prstDash val="solid"/>
              <a:round/>
              <a:headEnd type="triangle" w="lg" len="med"/>
              <a:tailEnd type="triangle" w="lg" len="med"/>
            </a:ln>
            <a:effectLst/>
          </p:spPr>
        </p:cxnSp>
      </p:grpSp>
      <p:sp>
        <p:nvSpPr>
          <p:cNvPr id="12" name="TextBox 11">
            <a:extLst>
              <a:ext uri="{FF2B5EF4-FFF2-40B4-BE49-F238E27FC236}">
                <a16:creationId xmlns:a16="http://schemas.microsoft.com/office/drawing/2014/main" id="{8B828220-69AD-4E8B-AB64-E4C48B002BA1}"/>
              </a:ext>
            </a:extLst>
          </p:cNvPr>
          <p:cNvSpPr txBox="1"/>
          <p:nvPr/>
        </p:nvSpPr>
        <p:spPr>
          <a:xfrm>
            <a:off x="517619" y="312294"/>
            <a:ext cx="6084711" cy="584775"/>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Why Prosody is Informative </a:t>
            </a:r>
          </a:p>
        </p:txBody>
      </p:sp>
    </p:spTree>
    <p:extLst>
      <p:ext uri="{BB962C8B-B14F-4D97-AF65-F5344CB8AC3E}">
        <p14:creationId xmlns:p14="http://schemas.microsoft.com/office/powerpoint/2010/main" val="1747360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BB62814-A5DB-485A-8FD9-CECE35F170E1}"/>
              </a:ext>
            </a:extLst>
          </p:cNvPr>
          <p:cNvSpPr/>
          <p:nvPr/>
        </p:nvSpPr>
        <p:spPr bwMode="auto">
          <a:xfrm>
            <a:off x="1840525" y="1062479"/>
            <a:ext cx="1181579" cy="382197"/>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intention</a:t>
            </a:r>
          </a:p>
        </p:txBody>
      </p:sp>
      <p:sp>
        <p:nvSpPr>
          <p:cNvPr id="5" name="Rectangle 4">
            <a:extLst>
              <a:ext uri="{FF2B5EF4-FFF2-40B4-BE49-F238E27FC236}">
                <a16:creationId xmlns:a16="http://schemas.microsoft.com/office/drawing/2014/main" id="{6395ED9D-063B-458A-9476-0C1773A464BD}"/>
              </a:ext>
            </a:extLst>
          </p:cNvPr>
          <p:cNvSpPr/>
          <p:nvPr/>
        </p:nvSpPr>
        <p:spPr bwMode="auto">
          <a:xfrm>
            <a:off x="2473327" y="2055014"/>
            <a:ext cx="1181579" cy="685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a:t>phoneme sequence</a:t>
            </a:r>
          </a:p>
        </p:txBody>
      </p:sp>
      <p:sp>
        <p:nvSpPr>
          <p:cNvPr id="6" name="Rectangle 5">
            <a:extLst>
              <a:ext uri="{FF2B5EF4-FFF2-40B4-BE49-F238E27FC236}">
                <a16:creationId xmlns:a16="http://schemas.microsoft.com/office/drawing/2014/main" id="{D09BBA5C-59B3-4E2C-B05F-2E8F8ACADAD9}"/>
              </a:ext>
            </a:extLst>
          </p:cNvPr>
          <p:cNvSpPr/>
          <p:nvPr/>
        </p:nvSpPr>
        <p:spPr bwMode="auto">
          <a:xfrm>
            <a:off x="483214" y="2017372"/>
            <a:ext cx="1443036" cy="685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t>p</a:t>
            </a:r>
            <a:r>
              <a:rPr kumimoji="1" lang="en-US" sz="1800" b="0" i="0" u="none" strike="noStrike" cap="none" normalizeH="0" baseline="0">
                <a:ln>
                  <a:noFill/>
                </a:ln>
                <a:solidFill>
                  <a:schemeClr val="tx1"/>
                </a:solidFill>
                <a:effectLst/>
                <a:latin typeface="Arial" charset="0"/>
                <a:ea typeface="ＭＳ Ｐゴシック" pitchFamily="50" charset="-128"/>
              </a:rPr>
              <a:t>rosodic specification</a:t>
            </a:r>
          </a:p>
        </p:txBody>
      </p:sp>
      <p:sp>
        <p:nvSpPr>
          <p:cNvPr id="7" name="Rectangle 6">
            <a:extLst>
              <a:ext uri="{FF2B5EF4-FFF2-40B4-BE49-F238E27FC236}">
                <a16:creationId xmlns:a16="http://schemas.microsoft.com/office/drawing/2014/main" id="{AB00ED37-9CA2-42D7-BE57-0CC72AE9CE3E}"/>
              </a:ext>
            </a:extLst>
          </p:cNvPr>
          <p:cNvSpPr/>
          <p:nvPr/>
        </p:nvSpPr>
        <p:spPr bwMode="auto">
          <a:xfrm>
            <a:off x="5483884" y="5551907"/>
            <a:ext cx="847726" cy="39052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sound </a:t>
            </a:r>
          </a:p>
        </p:txBody>
      </p:sp>
      <p:sp>
        <p:nvSpPr>
          <p:cNvPr id="11" name="Rectangle 10">
            <a:extLst>
              <a:ext uri="{FF2B5EF4-FFF2-40B4-BE49-F238E27FC236}">
                <a16:creationId xmlns:a16="http://schemas.microsoft.com/office/drawing/2014/main" id="{32AEC869-A4C3-4295-A601-6389C739DFE9}"/>
              </a:ext>
            </a:extLst>
          </p:cNvPr>
          <p:cNvSpPr/>
          <p:nvPr/>
        </p:nvSpPr>
        <p:spPr bwMode="auto">
          <a:xfrm>
            <a:off x="1590494" y="3205606"/>
            <a:ext cx="1915824" cy="39052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muscle control </a:t>
            </a:r>
          </a:p>
        </p:txBody>
      </p:sp>
      <p:cxnSp>
        <p:nvCxnSpPr>
          <p:cNvPr id="13" name="Straight Arrow Connector 12">
            <a:extLst>
              <a:ext uri="{FF2B5EF4-FFF2-40B4-BE49-F238E27FC236}">
                <a16:creationId xmlns:a16="http://schemas.microsoft.com/office/drawing/2014/main" id="{FB24F84F-2AC5-40FC-BABC-D5C10EF2537B}"/>
              </a:ext>
            </a:extLst>
          </p:cNvPr>
          <p:cNvCxnSpPr>
            <a:cxnSpLocks/>
          </p:cNvCxnSpPr>
          <p:nvPr/>
        </p:nvCxnSpPr>
        <p:spPr bwMode="auto">
          <a:xfrm flipH="1">
            <a:off x="1840525" y="1435151"/>
            <a:ext cx="354811" cy="568401"/>
          </a:xfrm>
          <a:prstGeom prst="straightConnector1">
            <a:avLst/>
          </a:prstGeom>
          <a:solidFill>
            <a:schemeClr val="accent1"/>
          </a:solidFill>
          <a:ln w="9525" cap="flat" cmpd="sng" algn="ctr">
            <a:solidFill>
              <a:schemeClr val="tx1"/>
            </a:solidFill>
            <a:prstDash val="solid"/>
            <a:round/>
            <a:headEnd type="none" w="med" len="med"/>
            <a:tailEnd type="triangle" w="lg" len="med"/>
          </a:ln>
          <a:effectLst/>
        </p:spPr>
      </p:cxnSp>
      <p:cxnSp>
        <p:nvCxnSpPr>
          <p:cNvPr id="15" name="Straight Arrow Connector 14">
            <a:extLst>
              <a:ext uri="{FF2B5EF4-FFF2-40B4-BE49-F238E27FC236}">
                <a16:creationId xmlns:a16="http://schemas.microsoft.com/office/drawing/2014/main" id="{C7D28C25-8051-4BC2-A74F-3B383907F35E}"/>
              </a:ext>
            </a:extLst>
          </p:cNvPr>
          <p:cNvCxnSpPr>
            <a:cxnSpLocks/>
          </p:cNvCxnSpPr>
          <p:nvPr/>
        </p:nvCxnSpPr>
        <p:spPr bwMode="auto">
          <a:xfrm>
            <a:off x="2726349" y="1435151"/>
            <a:ext cx="180492" cy="564359"/>
          </a:xfrm>
          <a:prstGeom prst="straightConnector1">
            <a:avLst/>
          </a:prstGeom>
          <a:solidFill>
            <a:schemeClr val="accent1"/>
          </a:solidFill>
          <a:ln w="9525" cap="flat" cmpd="sng" algn="ctr">
            <a:solidFill>
              <a:schemeClr val="tx1"/>
            </a:solidFill>
            <a:prstDash val="solid"/>
            <a:round/>
            <a:headEnd type="none" w="med" len="med"/>
            <a:tailEnd type="triangle" w="lg" len="med"/>
          </a:ln>
          <a:effectLst/>
        </p:spPr>
      </p:cxnSp>
      <p:cxnSp>
        <p:nvCxnSpPr>
          <p:cNvPr id="17" name="Straight Arrow Connector 16">
            <a:extLst>
              <a:ext uri="{FF2B5EF4-FFF2-40B4-BE49-F238E27FC236}">
                <a16:creationId xmlns:a16="http://schemas.microsoft.com/office/drawing/2014/main" id="{151AC718-C320-4EB7-AC8C-0B37B467702E}"/>
              </a:ext>
            </a:extLst>
          </p:cNvPr>
          <p:cNvCxnSpPr/>
          <p:nvPr/>
        </p:nvCxnSpPr>
        <p:spPr bwMode="auto">
          <a:xfrm>
            <a:off x="1590493" y="2703172"/>
            <a:ext cx="500065" cy="502434"/>
          </a:xfrm>
          <a:prstGeom prst="straightConnector1">
            <a:avLst/>
          </a:prstGeom>
          <a:solidFill>
            <a:schemeClr val="accent1"/>
          </a:solidFill>
          <a:ln w="9525" cap="flat" cmpd="sng" algn="ctr">
            <a:solidFill>
              <a:schemeClr val="tx1"/>
            </a:solidFill>
            <a:prstDash val="solid"/>
            <a:round/>
            <a:headEnd type="none" w="med" len="med"/>
            <a:tailEnd type="triangle" w="lg" len="med"/>
          </a:ln>
          <a:effectLst/>
        </p:spPr>
      </p:cxnSp>
      <p:cxnSp>
        <p:nvCxnSpPr>
          <p:cNvPr id="26" name="Straight Arrow Connector 25">
            <a:extLst>
              <a:ext uri="{FF2B5EF4-FFF2-40B4-BE49-F238E27FC236}">
                <a16:creationId xmlns:a16="http://schemas.microsoft.com/office/drawing/2014/main" id="{E955BF76-099C-4097-A51A-0F0B54F2CB53}"/>
              </a:ext>
            </a:extLst>
          </p:cNvPr>
          <p:cNvCxnSpPr/>
          <p:nvPr/>
        </p:nvCxnSpPr>
        <p:spPr bwMode="auto">
          <a:xfrm flipH="1">
            <a:off x="2777684" y="2751811"/>
            <a:ext cx="101519" cy="440564"/>
          </a:xfrm>
          <a:prstGeom prst="straightConnector1">
            <a:avLst/>
          </a:prstGeom>
          <a:solidFill>
            <a:schemeClr val="accent1"/>
          </a:solidFill>
          <a:ln w="9525" cap="flat" cmpd="sng" algn="ctr">
            <a:solidFill>
              <a:schemeClr val="tx1"/>
            </a:solidFill>
            <a:prstDash val="solid"/>
            <a:round/>
            <a:headEnd type="none" w="med" len="med"/>
            <a:tailEnd type="triangle" w="lg" len="med"/>
          </a:ln>
          <a:effectLst/>
        </p:spPr>
      </p:cxnSp>
      <p:cxnSp>
        <p:nvCxnSpPr>
          <p:cNvPr id="28" name="Straight Arrow Connector 27">
            <a:extLst>
              <a:ext uri="{FF2B5EF4-FFF2-40B4-BE49-F238E27FC236}">
                <a16:creationId xmlns:a16="http://schemas.microsoft.com/office/drawing/2014/main" id="{5AD1252A-BADA-4EE7-879C-626BC52F21F0}"/>
              </a:ext>
            </a:extLst>
          </p:cNvPr>
          <p:cNvCxnSpPr>
            <a:cxnSpLocks/>
            <a:endCxn id="10" idx="0"/>
          </p:cNvCxnSpPr>
          <p:nvPr/>
        </p:nvCxnSpPr>
        <p:spPr bwMode="auto">
          <a:xfrm flipH="1">
            <a:off x="920658" y="3596130"/>
            <a:ext cx="1005592" cy="840570"/>
          </a:xfrm>
          <a:prstGeom prst="straightConnector1">
            <a:avLst/>
          </a:prstGeom>
          <a:solidFill>
            <a:schemeClr val="accent1"/>
          </a:solidFill>
          <a:ln w="9525" cap="flat" cmpd="sng" algn="ctr">
            <a:solidFill>
              <a:schemeClr val="tx1"/>
            </a:solidFill>
            <a:prstDash val="solid"/>
            <a:round/>
            <a:headEnd type="none" w="med" len="med"/>
            <a:tailEnd type="triangle" w="lg" len="med"/>
          </a:ln>
          <a:effectLst/>
        </p:spPr>
      </p:cxnSp>
      <p:cxnSp>
        <p:nvCxnSpPr>
          <p:cNvPr id="29" name="Straight Arrow Connector 28">
            <a:extLst>
              <a:ext uri="{FF2B5EF4-FFF2-40B4-BE49-F238E27FC236}">
                <a16:creationId xmlns:a16="http://schemas.microsoft.com/office/drawing/2014/main" id="{BAA13D66-4712-4C36-B3E1-10F48C1627E8}"/>
              </a:ext>
            </a:extLst>
          </p:cNvPr>
          <p:cNvCxnSpPr>
            <a:cxnSpLocks/>
            <a:stCxn id="11" idx="2"/>
          </p:cNvCxnSpPr>
          <p:nvPr/>
        </p:nvCxnSpPr>
        <p:spPr bwMode="auto">
          <a:xfrm flipH="1">
            <a:off x="2470366" y="3596130"/>
            <a:ext cx="78040" cy="576238"/>
          </a:xfrm>
          <a:prstGeom prst="straightConnector1">
            <a:avLst/>
          </a:prstGeom>
          <a:solidFill>
            <a:schemeClr val="accent1"/>
          </a:solidFill>
          <a:ln w="9525" cap="flat" cmpd="sng" algn="ctr">
            <a:solidFill>
              <a:schemeClr val="tx1"/>
            </a:solidFill>
            <a:prstDash val="solid"/>
            <a:round/>
            <a:headEnd type="none" w="med" len="med"/>
            <a:tailEnd type="triangle" w="lg" len="med"/>
          </a:ln>
          <a:effectLst/>
        </p:spPr>
      </p:cxnSp>
      <p:cxnSp>
        <p:nvCxnSpPr>
          <p:cNvPr id="30" name="Straight Arrow Connector 29">
            <a:extLst>
              <a:ext uri="{FF2B5EF4-FFF2-40B4-BE49-F238E27FC236}">
                <a16:creationId xmlns:a16="http://schemas.microsoft.com/office/drawing/2014/main" id="{E0C3D5F5-121E-4781-A4B0-938DDD25BA13}"/>
              </a:ext>
            </a:extLst>
          </p:cNvPr>
          <p:cNvCxnSpPr>
            <a:cxnSpLocks/>
          </p:cNvCxnSpPr>
          <p:nvPr/>
        </p:nvCxnSpPr>
        <p:spPr bwMode="auto">
          <a:xfrm>
            <a:off x="3232369" y="3596130"/>
            <a:ext cx="629842" cy="576238"/>
          </a:xfrm>
          <a:prstGeom prst="straightConnector1">
            <a:avLst/>
          </a:prstGeom>
          <a:solidFill>
            <a:schemeClr val="accent1"/>
          </a:solidFill>
          <a:ln w="9525" cap="flat" cmpd="sng" algn="ctr">
            <a:solidFill>
              <a:schemeClr val="tx1"/>
            </a:solidFill>
            <a:prstDash val="solid"/>
            <a:round/>
            <a:headEnd type="none" w="med" len="med"/>
            <a:tailEnd type="triangle" w="lg" len="med"/>
          </a:ln>
          <a:effectLst/>
        </p:spPr>
      </p:cxnSp>
      <p:sp>
        <p:nvSpPr>
          <p:cNvPr id="44" name="Arrow: U-Turn 43">
            <a:extLst>
              <a:ext uri="{FF2B5EF4-FFF2-40B4-BE49-F238E27FC236}">
                <a16:creationId xmlns:a16="http://schemas.microsoft.com/office/drawing/2014/main" id="{A55A4F5E-06F8-4D58-A9D7-10BAA79491AA}"/>
              </a:ext>
            </a:extLst>
          </p:cNvPr>
          <p:cNvSpPr/>
          <p:nvPr/>
        </p:nvSpPr>
        <p:spPr bwMode="auto">
          <a:xfrm>
            <a:off x="959475" y="4575291"/>
            <a:ext cx="5262994" cy="1046355"/>
          </a:xfrm>
          <a:prstGeom prst="uturnArrow">
            <a:avLst>
              <a:gd name="adj1" fmla="val 11580"/>
              <a:gd name="adj2" fmla="val 17106"/>
              <a:gd name="adj3" fmla="val 23421"/>
              <a:gd name="adj4" fmla="val 43750"/>
              <a:gd name="adj5" fmla="val 75000"/>
            </a:avLst>
          </a:prstGeom>
          <a:noFill/>
          <a:ln w="254000" cap="sq">
            <a:solidFill>
              <a:srgbClr val="92D050"/>
            </a:solidFill>
            <a:round/>
            <a:headEnd type="none" w="sm" len="sm"/>
            <a:tailEnd type="arrow" w="lg"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r>
              <a:rPr lang="en-US"/>
              <a:t>[[</a:t>
            </a:r>
          </a:p>
        </p:txBody>
      </p:sp>
      <p:sp>
        <p:nvSpPr>
          <p:cNvPr id="10" name="Rectangle 9">
            <a:extLst>
              <a:ext uri="{FF2B5EF4-FFF2-40B4-BE49-F238E27FC236}">
                <a16:creationId xmlns:a16="http://schemas.microsoft.com/office/drawing/2014/main" id="{BF08F2ED-8C21-43BE-BC80-FB5FDFAED27A}"/>
              </a:ext>
            </a:extLst>
          </p:cNvPr>
          <p:cNvSpPr/>
          <p:nvPr/>
        </p:nvSpPr>
        <p:spPr bwMode="auto">
          <a:xfrm>
            <a:off x="373675" y="4436700"/>
            <a:ext cx="1093966" cy="151017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lungs</a:t>
            </a:r>
          </a:p>
        </p:txBody>
      </p:sp>
      <p:sp>
        <p:nvSpPr>
          <p:cNvPr id="9" name="Rectangle 8">
            <a:extLst>
              <a:ext uri="{FF2B5EF4-FFF2-40B4-BE49-F238E27FC236}">
                <a16:creationId xmlns:a16="http://schemas.microsoft.com/office/drawing/2014/main" id="{1C208DEA-4479-4201-93F2-D4272CB13DB8}"/>
              </a:ext>
            </a:extLst>
          </p:cNvPr>
          <p:cNvSpPr/>
          <p:nvPr/>
        </p:nvSpPr>
        <p:spPr bwMode="auto">
          <a:xfrm>
            <a:off x="2111276" y="4155006"/>
            <a:ext cx="795565" cy="84057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glottis</a:t>
            </a:r>
          </a:p>
          <a:p>
            <a:pPr marL="0" marR="0" indent="0" algn="ctr"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8" name="Rectangle 7">
            <a:extLst>
              <a:ext uri="{FF2B5EF4-FFF2-40B4-BE49-F238E27FC236}">
                <a16:creationId xmlns:a16="http://schemas.microsoft.com/office/drawing/2014/main" id="{4A0D5BDF-B6FD-458D-8D2B-B04A25C0D35B}"/>
              </a:ext>
            </a:extLst>
          </p:cNvPr>
          <p:cNvSpPr/>
          <p:nvPr/>
        </p:nvSpPr>
        <p:spPr bwMode="auto">
          <a:xfrm>
            <a:off x="3776484" y="4172369"/>
            <a:ext cx="1428750" cy="81201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articulators</a:t>
            </a:r>
          </a:p>
        </p:txBody>
      </p:sp>
      <p:sp>
        <p:nvSpPr>
          <p:cNvPr id="48" name="Rectangle 47">
            <a:extLst>
              <a:ext uri="{FF2B5EF4-FFF2-40B4-BE49-F238E27FC236}">
                <a16:creationId xmlns:a16="http://schemas.microsoft.com/office/drawing/2014/main" id="{877B6705-44DE-44CA-9DD8-F73BA702D0FB}"/>
              </a:ext>
            </a:extLst>
          </p:cNvPr>
          <p:cNvSpPr/>
          <p:nvPr/>
        </p:nvSpPr>
        <p:spPr bwMode="auto">
          <a:xfrm>
            <a:off x="1952222" y="4575291"/>
            <a:ext cx="1093966" cy="135251"/>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50" name="Rectangle 49">
            <a:extLst>
              <a:ext uri="{FF2B5EF4-FFF2-40B4-BE49-F238E27FC236}">
                <a16:creationId xmlns:a16="http://schemas.microsoft.com/office/drawing/2014/main" id="{816DB05C-5298-42C6-9AE6-449FD2E38D6C}"/>
              </a:ext>
            </a:extLst>
          </p:cNvPr>
          <p:cNvSpPr/>
          <p:nvPr/>
        </p:nvSpPr>
        <p:spPr bwMode="auto">
          <a:xfrm>
            <a:off x="3772424" y="4562892"/>
            <a:ext cx="1627094" cy="135251"/>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cxnSp>
        <p:nvCxnSpPr>
          <p:cNvPr id="55" name="Straight Arrow Connector 54">
            <a:extLst>
              <a:ext uri="{FF2B5EF4-FFF2-40B4-BE49-F238E27FC236}">
                <a16:creationId xmlns:a16="http://schemas.microsoft.com/office/drawing/2014/main" id="{D79D7926-2EF8-4904-81FF-4E0602FA4B07}"/>
              </a:ext>
            </a:extLst>
          </p:cNvPr>
          <p:cNvCxnSpPr>
            <a:cxnSpLocks/>
          </p:cNvCxnSpPr>
          <p:nvPr/>
        </p:nvCxnSpPr>
        <p:spPr bwMode="auto">
          <a:xfrm flipH="1" flipV="1">
            <a:off x="1926251" y="2360272"/>
            <a:ext cx="544115" cy="6410"/>
          </a:xfrm>
          <a:prstGeom prst="straightConnector1">
            <a:avLst/>
          </a:prstGeom>
          <a:solidFill>
            <a:schemeClr val="accent1"/>
          </a:solidFill>
          <a:ln w="9525" cap="flat" cmpd="sng" algn="ctr">
            <a:solidFill>
              <a:schemeClr val="tx1"/>
            </a:solidFill>
            <a:prstDash val="solid"/>
            <a:round/>
            <a:headEnd type="triangle" w="lg" len="med"/>
            <a:tailEnd type="triangle" w="lg" len="med"/>
          </a:ln>
          <a:effectLst/>
        </p:spPr>
      </p:cxnSp>
      <p:sp>
        <p:nvSpPr>
          <p:cNvPr id="23" name="TextBox 22">
            <a:extLst>
              <a:ext uri="{FF2B5EF4-FFF2-40B4-BE49-F238E27FC236}">
                <a16:creationId xmlns:a16="http://schemas.microsoft.com/office/drawing/2014/main" id="{4CDF62B1-9F07-6E6B-FB7D-2D6E74C30A39}"/>
              </a:ext>
            </a:extLst>
          </p:cNvPr>
          <p:cNvSpPr txBox="1"/>
          <p:nvPr/>
        </p:nvSpPr>
        <p:spPr>
          <a:xfrm>
            <a:off x="3557235" y="1586472"/>
            <a:ext cx="5294157" cy="2364622"/>
          </a:xfrm>
          <a:prstGeom prst="rect">
            <a:avLst/>
          </a:prstGeom>
          <a:noFill/>
        </p:spPr>
        <p:txBody>
          <a:bodyPr wrap="square">
            <a:spAutoFit/>
          </a:bodyPr>
          <a:lstStyle/>
          <a:p>
            <a:pPr marL="457200" marR="0" lvl="1" indent="0">
              <a:lnSpc>
                <a:spcPct val="107000"/>
              </a:lnSpc>
              <a:spcBef>
                <a:spcPts val="0"/>
              </a:spcBef>
              <a:spcAft>
                <a:spcPts val="0"/>
              </a:spcAft>
              <a:buFont typeface="Courier New" panose="02070309020205020404" pitchFamily="49" charset="0"/>
              <a:buNone/>
            </a:pPr>
            <a:r>
              <a:rPr lang="en-US" sz="2000" dirty="0">
                <a:effectLst/>
                <a:ea typeface="MS Mincho" panose="02020609040205080304" pitchFamily="49" charset="-128"/>
              </a:rPr>
              <a:t>Prosodic Observables:  low, monotone, long pauses before responding, highly variable pause lengths </a:t>
            </a:r>
          </a:p>
          <a:p>
            <a:pPr marR="0" lvl="2">
              <a:lnSpc>
                <a:spcPct val="107000"/>
              </a:lnSpc>
              <a:spcBef>
                <a:spcPts val="0"/>
              </a:spcBef>
              <a:spcAft>
                <a:spcPts val="0"/>
              </a:spcAft>
            </a:pPr>
            <a:endParaRPr lang="en-US" dirty="0">
              <a:ea typeface="MS Mincho" panose="02020609040205080304" pitchFamily="49" charset="-128"/>
            </a:endParaRPr>
          </a:p>
          <a:p>
            <a:pPr lvl="1">
              <a:lnSpc>
                <a:spcPct val="107000"/>
              </a:lnSpc>
              <a:spcBef>
                <a:spcPts val="0"/>
              </a:spcBef>
              <a:spcAft>
                <a:spcPts val="0"/>
              </a:spcAft>
            </a:pPr>
            <a:r>
              <a:rPr lang="en-US" sz="2000">
                <a:ea typeface="MS Mincho" panose="02020609040205080304" pitchFamily="49" charset="-128"/>
              </a:rPr>
              <a:t>General cause: </a:t>
            </a:r>
            <a:r>
              <a:rPr lang="en-US" sz="2000" dirty="0">
                <a:ea typeface="MS Mincho" panose="02020609040205080304" pitchFamily="49" charset="-128"/>
              </a:rPr>
              <a:t>“psychomotor retardation, or slowing”: </a:t>
            </a:r>
          </a:p>
          <a:p>
            <a:pPr lvl="1">
              <a:lnSpc>
                <a:spcPct val="107000"/>
              </a:lnSpc>
              <a:spcBef>
                <a:spcPts val="0"/>
              </a:spcBef>
              <a:spcAft>
                <a:spcPts val="0"/>
              </a:spcAft>
            </a:pPr>
            <a:r>
              <a:rPr lang="en-US" sz="2000" dirty="0">
                <a:ea typeface="MS Mincho" panose="02020609040205080304" pitchFamily="49" charset="-128"/>
              </a:rPr>
              <a:t>decreased intensity, irregular timing</a:t>
            </a:r>
          </a:p>
        </p:txBody>
      </p:sp>
      <p:sp>
        <p:nvSpPr>
          <p:cNvPr id="25" name="TextBox 24">
            <a:extLst>
              <a:ext uri="{FF2B5EF4-FFF2-40B4-BE49-F238E27FC236}">
                <a16:creationId xmlns:a16="http://schemas.microsoft.com/office/drawing/2014/main" id="{6D3D42EE-A9CA-BC10-B808-B07322B38326}"/>
              </a:ext>
            </a:extLst>
          </p:cNvPr>
          <p:cNvSpPr txBox="1"/>
          <p:nvPr/>
        </p:nvSpPr>
        <p:spPr>
          <a:xfrm>
            <a:off x="4094608" y="6321263"/>
            <a:ext cx="4590534" cy="276999"/>
          </a:xfrm>
          <a:prstGeom prst="rect">
            <a:avLst/>
          </a:prstGeom>
          <a:noFill/>
        </p:spPr>
        <p:txBody>
          <a:bodyPr wrap="square">
            <a:spAutoFit/>
          </a:bodyPr>
          <a:lstStyle/>
          <a:p>
            <a:r>
              <a:rPr lang="en-US" sz="1200">
                <a:effectLst/>
                <a:ea typeface="MS Mincho" panose="02020609040205080304" pitchFamily="49" charset="-128"/>
              </a:rPr>
              <a:t>(Yang, Fairbain</a:t>
            </a:r>
            <a:r>
              <a:rPr lang="en-US" sz="1200">
                <a:ea typeface="MS Mincho" panose="02020609040205080304" pitchFamily="49" charset="-128"/>
              </a:rPr>
              <a:t>, Cohn 2016</a:t>
            </a:r>
            <a:r>
              <a:rPr lang="en-US" sz="1200">
                <a:effectLst/>
                <a:ea typeface="MS Mincho" panose="02020609040205080304" pitchFamily="49" charset="-128"/>
              </a:rPr>
              <a:t>)</a:t>
            </a:r>
            <a:endParaRPr lang="en-US" sz="1200"/>
          </a:p>
        </p:txBody>
      </p:sp>
      <p:sp>
        <p:nvSpPr>
          <p:cNvPr id="24" name="TextBox 23">
            <a:extLst>
              <a:ext uri="{FF2B5EF4-FFF2-40B4-BE49-F238E27FC236}">
                <a16:creationId xmlns:a16="http://schemas.microsoft.com/office/drawing/2014/main" id="{8B828220-69AD-4E8B-AB64-E4C48B002BA1}"/>
              </a:ext>
            </a:extLst>
          </p:cNvPr>
          <p:cNvSpPr txBox="1"/>
          <p:nvPr/>
        </p:nvSpPr>
        <p:spPr>
          <a:xfrm>
            <a:off x="517619" y="312294"/>
            <a:ext cx="2988699" cy="584775"/>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Depression </a:t>
            </a:r>
          </a:p>
        </p:txBody>
      </p:sp>
    </p:spTree>
    <p:extLst>
      <p:ext uri="{BB962C8B-B14F-4D97-AF65-F5344CB8AC3E}">
        <p14:creationId xmlns:p14="http://schemas.microsoft.com/office/powerpoint/2010/main" val="2039724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BB62814-A5DB-485A-8FD9-CECE35F170E1}"/>
              </a:ext>
            </a:extLst>
          </p:cNvPr>
          <p:cNvSpPr/>
          <p:nvPr/>
        </p:nvSpPr>
        <p:spPr bwMode="auto">
          <a:xfrm>
            <a:off x="2088935" y="1062479"/>
            <a:ext cx="1181579" cy="382197"/>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intention</a:t>
            </a:r>
          </a:p>
        </p:txBody>
      </p:sp>
      <p:sp>
        <p:nvSpPr>
          <p:cNvPr id="5" name="Rectangle 4">
            <a:extLst>
              <a:ext uri="{FF2B5EF4-FFF2-40B4-BE49-F238E27FC236}">
                <a16:creationId xmlns:a16="http://schemas.microsoft.com/office/drawing/2014/main" id="{6395ED9D-063B-458A-9476-0C1773A464BD}"/>
              </a:ext>
            </a:extLst>
          </p:cNvPr>
          <p:cNvSpPr/>
          <p:nvPr/>
        </p:nvSpPr>
        <p:spPr bwMode="auto">
          <a:xfrm>
            <a:off x="3139067" y="2017372"/>
            <a:ext cx="1181579" cy="685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t>p</a:t>
            </a:r>
            <a:r>
              <a:rPr kumimoji="1" lang="en-US" sz="1800" b="0" i="0" u="none" strike="noStrike" cap="none" normalizeH="0" baseline="0">
                <a:ln>
                  <a:noFill/>
                </a:ln>
                <a:solidFill>
                  <a:schemeClr val="tx1"/>
                </a:solidFill>
                <a:effectLst/>
                <a:latin typeface="Arial" charset="0"/>
                <a:ea typeface="ＭＳ Ｐゴシック" pitchFamily="50" charset="-128"/>
              </a:rPr>
              <a:t>honeme sequence</a:t>
            </a:r>
          </a:p>
        </p:txBody>
      </p:sp>
      <p:sp>
        <p:nvSpPr>
          <p:cNvPr id="6" name="Rectangle 5">
            <a:extLst>
              <a:ext uri="{FF2B5EF4-FFF2-40B4-BE49-F238E27FC236}">
                <a16:creationId xmlns:a16="http://schemas.microsoft.com/office/drawing/2014/main" id="{D09BBA5C-59B3-4E2C-B05F-2E8F8ACADAD9}"/>
              </a:ext>
            </a:extLst>
          </p:cNvPr>
          <p:cNvSpPr/>
          <p:nvPr/>
        </p:nvSpPr>
        <p:spPr bwMode="auto">
          <a:xfrm>
            <a:off x="731624" y="2017372"/>
            <a:ext cx="1443036" cy="685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a:t>p</a:t>
            </a:r>
            <a:r>
              <a:rPr kumimoji="1" lang="en-US" sz="1800" b="0" i="0" u="none" strike="noStrike" cap="none" normalizeH="0" baseline="0">
                <a:ln>
                  <a:noFill/>
                </a:ln>
                <a:solidFill>
                  <a:schemeClr val="tx1"/>
                </a:solidFill>
                <a:effectLst/>
                <a:latin typeface="Arial" charset="0"/>
                <a:ea typeface="ＭＳ Ｐゴシック" pitchFamily="50" charset="-128"/>
              </a:rPr>
              <a:t>rosodic specification</a:t>
            </a:r>
          </a:p>
        </p:txBody>
      </p:sp>
      <p:sp>
        <p:nvSpPr>
          <p:cNvPr id="7" name="Rectangle 6">
            <a:extLst>
              <a:ext uri="{FF2B5EF4-FFF2-40B4-BE49-F238E27FC236}">
                <a16:creationId xmlns:a16="http://schemas.microsoft.com/office/drawing/2014/main" id="{AB00ED37-9CA2-42D7-BE57-0CC72AE9CE3E}"/>
              </a:ext>
            </a:extLst>
          </p:cNvPr>
          <p:cNvSpPr/>
          <p:nvPr/>
        </p:nvSpPr>
        <p:spPr bwMode="auto">
          <a:xfrm>
            <a:off x="5898544" y="5551907"/>
            <a:ext cx="847726" cy="39052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sound </a:t>
            </a:r>
          </a:p>
        </p:txBody>
      </p:sp>
      <p:sp>
        <p:nvSpPr>
          <p:cNvPr id="11" name="Rectangle 10">
            <a:extLst>
              <a:ext uri="{FF2B5EF4-FFF2-40B4-BE49-F238E27FC236}">
                <a16:creationId xmlns:a16="http://schemas.microsoft.com/office/drawing/2014/main" id="{32AEC869-A4C3-4295-A601-6389C739DFE9}"/>
              </a:ext>
            </a:extLst>
          </p:cNvPr>
          <p:cNvSpPr/>
          <p:nvPr/>
        </p:nvSpPr>
        <p:spPr bwMode="auto">
          <a:xfrm>
            <a:off x="1838904" y="3205606"/>
            <a:ext cx="1915824" cy="39052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muscle control </a:t>
            </a:r>
          </a:p>
        </p:txBody>
      </p:sp>
      <p:cxnSp>
        <p:nvCxnSpPr>
          <p:cNvPr id="13" name="Straight Arrow Connector 12">
            <a:extLst>
              <a:ext uri="{FF2B5EF4-FFF2-40B4-BE49-F238E27FC236}">
                <a16:creationId xmlns:a16="http://schemas.microsoft.com/office/drawing/2014/main" id="{FB24F84F-2AC5-40FC-BABC-D5C10EF2537B}"/>
              </a:ext>
            </a:extLst>
          </p:cNvPr>
          <p:cNvCxnSpPr>
            <a:cxnSpLocks/>
          </p:cNvCxnSpPr>
          <p:nvPr/>
        </p:nvCxnSpPr>
        <p:spPr bwMode="auto">
          <a:xfrm flipH="1">
            <a:off x="2088935" y="1435151"/>
            <a:ext cx="354811" cy="568401"/>
          </a:xfrm>
          <a:prstGeom prst="straightConnector1">
            <a:avLst/>
          </a:prstGeom>
          <a:solidFill>
            <a:schemeClr val="accent1"/>
          </a:solidFill>
          <a:ln w="9525" cap="flat" cmpd="sng" algn="ctr">
            <a:solidFill>
              <a:schemeClr val="tx1"/>
            </a:solidFill>
            <a:prstDash val="solid"/>
            <a:round/>
            <a:headEnd type="none" w="med" len="med"/>
            <a:tailEnd type="triangle" w="lg" len="med"/>
          </a:ln>
          <a:effectLst/>
        </p:spPr>
      </p:cxnSp>
      <p:cxnSp>
        <p:nvCxnSpPr>
          <p:cNvPr id="15" name="Straight Arrow Connector 14">
            <a:extLst>
              <a:ext uri="{FF2B5EF4-FFF2-40B4-BE49-F238E27FC236}">
                <a16:creationId xmlns:a16="http://schemas.microsoft.com/office/drawing/2014/main" id="{C7D28C25-8051-4BC2-A74F-3B383907F35E}"/>
              </a:ext>
            </a:extLst>
          </p:cNvPr>
          <p:cNvCxnSpPr>
            <a:cxnSpLocks/>
          </p:cNvCxnSpPr>
          <p:nvPr/>
        </p:nvCxnSpPr>
        <p:spPr bwMode="auto">
          <a:xfrm>
            <a:off x="2974759" y="1435151"/>
            <a:ext cx="295755" cy="568401"/>
          </a:xfrm>
          <a:prstGeom prst="straightConnector1">
            <a:avLst/>
          </a:prstGeom>
          <a:solidFill>
            <a:schemeClr val="accent1"/>
          </a:solidFill>
          <a:ln w="9525" cap="flat" cmpd="sng" algn="ctr">
            <a:solidFill>
              <a:schemeClr val="tx1"/>
            </a:solidFill>
            <a:prstDash val="solid"/>
            <a:round/>
            <a:headEnd type="none" w="med" len="med"/>
            <a:tailEnd type="triangle" w="lg" len="med"/>
          </a:ln>
          <a:effectLst/>
        </p:spPr>
      </p:cxnSp>
      <p:cxnSp>
        <p:nvCxnSpPr>
          <p:cNvPr id="17" name="Straight Arrow Connector 16">
            <a:extLst>
              <a:ext uri="{FF2B5EF4-FFF2-40B4-BE49-F238E27FC236}">
                <a16:creationId xmlns:a16="http://schemas.microsoft.com/office/drawing/2014/main" id="{151AC718-C320-4EB7-AC8C-0B37B467702E}"/>
              </a:ext>
            </a:extLst>
          </p:cNvPr>
          <p:cNvCxnSpPr/>
          <p:nvPr/>
        </p:nvCxnSpPr>
        <p:spPr bwMode="auto">
          <a:xfrm>
            <a:off x="1838903" y="2703172"/>
            <a:ext cx="500065" cy="502434"/>
          </a:xfrm>
          <a:prstGeom prst="straightConnector1">
            <a:avLst/>
          </a:prstGeom>
          <a:solidFill>
            <a:schemeClr val="accent1"/>
          </a:solidFill>
          <a:ln w="9525" cap="flat" cmpd="sng" algn="ctr">
            <a:solidFill>
              <a:schemeClr val="tx1"/>
            </a:solidFill>
            <a:prstDash val="solid"/>
            <a:round/>
            <a:headEnd type="none" w="med" len="med"/>
            <a:tailEnd type="triangle" w="lg" len="med"/>
          </a:ln>
          <a:effectLst/>
        </p:spPr>
      </p:cxnSp>
      <p:cxnSp>
        <p:nvCxnSpPr>
          <p:cNvPr id="26" name="Straight Arrow Connector 25">
            <a:extLst>
              <a:ext uri="{FF2B5EF4-FFF2-40B4-BE49-F238E27FC236}">
                <a16:creationId xmlns:a16="http://schemas.microsoft.com/office/drawing/2014/main" id="{E955BF76-099C-4097-A51A-0F0B54F2CB53}"/>
              </a:ext>
            </a:extLst>
          </p:cNvPr>
          <p:cNvCxnSpPr/>
          <p:nvPr/>
        </p:nvCxnSpPr>
        <p:spPr bwMode="auto">
          <a:xfrm flipH="1">
            <a:off x="3186693" y="2703172"/>
            <a:ext cx="266699" cy="502434"/>
          </a:xfrm>
          <a:prstGeom prst="straightConnector1">
            <a:avLst/>
          </a:prstGeom>
          <a:solidFill>
            <a:schemeClr val="accent1"/>
          </a:solidFill>
          <a:ln w="9525" cap="flat" cmpd="sng" algn="ctr">
            <a:solidFill>
              <a:schemeClr val="tx1"/>
            </a:solidFill>
            <a:prstDash val="solid"/>
            <a:round/>
            <a:headEnd type="none" w="med" len="med"/>
            <a:tailEnd type="triangle" w="lg" len="med"/>
          </a:ln>
          <a:effectLst/>
        </p:spPr>
      </p:cxnSp>
      <p:cxnSp>
        <p:nvCxnSpPr>
          <p:cNvPr id="28" name="Straight Arrow Connector 27">
            <a:extLst>
              <a:ext uri="{FF2B5EF4-FFF2-40B4-BE49-F238E27FC236}">
                <a16:creationId xmlns:a16="http://schemas.microsoft.com/office/drawing/2014/main" id="{5AD1252A-BADA-4EE7-879C-626BC52F21F0}"/>
              </a:ext>
            </a:extLst>
          </p:cNvPr>
          <p:cNvCxnSpPr>
            <a:cxnSpLocks/>
            <a:endCxn id="10" idx="0"/>
          </p:cNvCxnSpPr>
          <p:nvPr/>
        </p:nvCxnSpPr>
        <p:spPr bwMode="auto">
          <a:xfrm flipH="1">
            <a:off x="1169068" y="3596130"/>
            <a:ext cx="1005592" cy="840570"/>
          </a:xfrm>
          <a:prstGeom prst="straightConnector1">
            <a:avLst/>
          </a:prstGeom>
          <a:solidFill>
            <a:schemeClr val="accent1"/>
          </a:solidFill>
          <a:ln w="9525" cap="flat" cmpd="sng" algn="ctr">
            <a:solidFill>
              <a:schemeClr val="tx1"/>
            </a:solidFill>
            <a:prstDash val="solid"/>
            <a:round/>
            <a:headEnd type="none" w="med" len="med"/>
            <a:tailEnd type="triangle" w="lg" len="med"/>
          </a:ln>
          <a:effectLst/>
        </p:spPr>
      </p:cxnSp>
      <p:cxnSp>
        <p:nvCxnSpPr>
          <p:cNvPr id="29" name="Straight Arrow Connector 28">
            <a:extLst>
              <a:ext uri="{FF2B5EF4-FFF2-40B4-BE49-F238E27FC236}">
                <a16:creationId xmlns:a16="http://schemas.microsoft.com/office/drawing/2014/main" id="{BAA13D66-4712-4C36-B3E1-10F48C1627E8}"/>
              </a:ext>
            </a:extLst>
          </p:cNvPr>
          <p:cNvCxnSpPr>
            <a:cxnSpLocks/>
            <a:stCxn id="11" idx="2"/>
          </p:cNvCxnSpPr>
          <p:nvPr/>
        </p:nvCxnSpPr>
        <p:spPr bwMode="auto">
          <a:xfrm flipH="1">
            <a:off x="2718776" y="3596130"/>
            <a:ext cx="78040" cy="576238"/>
          </a:xfrm>
          <a:prstGeom prst="straightConnector1">
            <a:avLst/>
          </a:prstGeom>
          <a:solidFill>
            <a:schemeClr val="accent1"/>
          </a:solidFill>
          <a:ln w="9525" cap="flat" cmpd="sng" algn="ctr">
            <a:solidFill>
              <a:schemeClr val="tx1"/>
            </a:solidFill>
            <a:prstDash val="solid"/>
            <a:round/>
            <a:headEnd type="none" w="med" len="med"/>
            <a:tailEnd type="triangle" w="lg" len="med"/>
          </a:ln>
          <a:effectLst/>
        </p:spPr>
      </p:cxnSp>
      <p:cxnSp>
        <p:nvCxnSpPr>
          <p:cNvPr id="30" name="Straight Arrow Connector 29">
            <a:extLst>
              <a:ext uri="{FF2B5EF4-FFF2-40B4-BE49-F238E27FC236}">
                <a16:creationId xmlns:a16="http://schemas.microsoft.com/office/drawing/2014/main" id="{E0C3D5F5-121E-4781-A4B0-938DDD25BA13}"/>
              </a:ext>
            </a:extLst>
          </p:cNvPr>
          <p:cNvCxnSpPr>
            <a:cxnSpLocks/>
          </p:cNvCxnSpPr>
          <p:nvPr/>
        </p:nvCxnSpPr>
        <p:spPr bwMode="auto">
          <a:xfrm>
            <a:off x="3480779" y="3596130"/>
            <a:ext cx="629842" cy="576238"/>
          </a:xfrm>
          <a:prstGeom prst="straightConnector1">
            <a:avLst/>
          </a:prstGeom>
          <a:solidFill>
            <a:schemeClr val="accent1"/>
          </a:solidFill>
          <a:ln w="9525" cap="flat" cmpd="sng" algn="ctr">
            <a:solidFill>
              <a:schemeClr val="tx1"/>
            </a:solidFill>
            <a:prstDash val="solid"/>
            <a:round/>
            <a:headEnd type="none" w="med" len="med"/>
            <a:tailEnd type="triangle" w="lg" len="med"/>
          </a:ln>
          <a:effectLst/>
        </p:spPr>
      </p:cxnSp>
      <p:sp>
        <p:nvSpPr>
          <p:cNvPr id="44" name="Arrow: U-Turn 43">
            <a:extLst>
              <a:ext uri="{FF2B5EF4-FFF2-40B4-BE49-F238E27FC236}">
                <a16:creationId xmlns:a16="http://schemas.microsoft.com/office/drawing/2014/main" id="{A55A4F5E-06F8-4D58-A9D7-10BAA79491AA}"/>
              </a:ext>
            </a:extLst>
          </p:cNvPr>
          <p:cNvSpPr/>
          <p:nvPr/>
        </p:nvSpPr>
        <p:spPr bwMode="auto">
          <a:xfrm>
            <a:off x="1207885" y="4575291"/>
            <a:ext cx="5262994" cy="1046355"/>
          </a:xfrm>
          <a:prstGeom prst="uturnArrow">
            <a:avLst>
              <a:gd name="adj1" fmla="val 11580"/>
              <a:gd name="adj2" fmla="val 17106"/>
              <a:gd name="adj3" fmla="val 23421"/>
              <a:gd name="adj4" fmla="val 43750"/>
              <a:gd name="adj5" fmla="val 75000"/>
            </a:avLst>
          </a:prstGeom>
          <a:noFill/>
          <a:ln w="254000" cap="sq">
            <a:solidFill>
              <a:srgbClr val="92D050"/>
            </a:solidFill>
            <a:round/>
            <a:headEnd type="none" w="sm" len="sm"/>
            <a:tailEnd type="arrow" w="lg"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r>
              <a:rPr lang="en-US"/>
              <a:t>[[</a:t>
            </a:r>
          </a:p>
        </p:txBody>
      </p:sp>
      <p:sp>
        <p:nvSpPr>
          <p:cNvPr id="10" name="Rectangle 9">
            <a:extLst>
              <a:ext uri="{FF2B5EF4-FFF2-40B4-BE49-F238E27FC236}">
                <a16:creationId xmlns:a16="http://schemas.microsoft.com/office/drawing/2014/main" id="{BF08F2ED-8C21-43BE-BC80-FB5FDFAED27A}"/>
              </a:ext>
            </a:extLst>
          </p:cNvPr>
          <p:cNvSpPr/>
          <p:nvPr/>
        </p:nvSpPr>
        <p:spPr bwMode="auto">
          <a:xfrm>
            <a:off x="622085" y="4436700"/>
            <a:ext cx="1093966" cy="151017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lungs</a:t>
            </a:r>
          </a:p>
        </p:txBody>
      </p:sp>
      <p:sp>
        <p:nvSpPr>
          <p:cNvPr id="9" name="Rectangle 8">
            <a:extLst>
              <a:ext uri="{FF2B5EF4-FFF2-40B4-BE49-F238E27FC236}">
                <a16:creationId xmlns:a16="http://schemas.microsoft.com/office/drawing/2014/main" id="{1C208DEA-4479-4201-93F2-D4272CB13DB8}"/>
              </a:ext>
            </a:extLst>
          </p:cNvPr>
          <p:cNvSpPr/>
          <p:nvPr/>
        </p:nvSpPr>
        <p:spPr bwMode="auto">
          <a:xfrm>
            <a:off x="2359686" y="4155006"/>
            <a:ext cx="795565" cy="84057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glottis</a:t>
            </a:r>
          </a:p>
          <a:p>
            <a:pPr marL="0" marR="0" indent="0" algn="ctr"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8" name="Rectangle 7">
            <a:extLst>
              <a:ext uri="{FF2B5EF4-FFF2-40B4-BE49-F238E27FC236}">
                <a16:creationId xmlns:a16="http://schemas.microsoft.com/office/drawing/2014/main" id="{4A0D5BDF-B6FD-458D-8D2B-B04A25C0D35B}"/>
              </a:ext>
            </a:extLst>
          </p:cNvPr>
          <p:cNvSpPr/>
          <p:nvPr/>
        </p:nvSpPr>
        <p:spPr bwMode="auto">
          <a:xfrm>
            <a:off x="4024894" y="4172369"/>
            <a:ext cx="1428750" cy="81201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en-US" sz="1800" b="0" i="0" u="none" strike="noStrike" cap="none" normalizeH="0" baseline="0">
                <a:ln>
                  <a:noFill/>
                </a:ln>
                <a:solidFill>
                  <a:schemeClr val="tx1"/>
                </a:solidFill>
                <a:effectLst/>
                <a:latin typeface="Arial" charset="0"/>
                <a:ea typeface="ＭＳ Ｐゴシック" pitchFamily="50" charset="-128"/>
              </a:rPr>
              <a:t>articulators</a:t>
            </a:r>
          </a:p>
        </p:txBody>
      </p:sp>
      <p:sp>
        <p:nvSpPr>
          <p:cNvPr id="48" name="Rectangle 47">
            <a:extLst>
              <a:ext uri="{FF2B5EF4-FFF2-40B4-BE49-F238E27FC236}">
                <a16:creationId xmlns:a16="http://schemas.microsoft.com/office/drawing/2014/main" id="{877B6705-44DE-44CA-9DD8-F73BA702D0FB}"/>
              </a:ext>
            </a:extLst>
          </p:cNvPr>
          <p:cNvSpPr/>
          <p:nvPr/>
        </p:nvSpPr>
        <p:spPr bwMode="auto">
          <a:xfrm>
            <a:off x="2200632" y="4575291"/>
            <a:ext cx="1093966" cy="135251"/>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sp>
        <p:nvSpPr>
          <p:cNvPr id="50" name="Rectangle 49">
            <a:extLst>
              <a:ext uri="{FF2B5EF4-FFF2-40B4-BE49-F238E27FC236}">
                <a16:creationId xmlns:a16="http://schemas.microsoft.com/office/drawing/2014/main" id="{816DB05C-5298-42C6-9AE6-449FD2E38D6C}"/>
              </a:ext>
            </a:extLst>
          </p:cNvPr>
          <p:cNvSpPr/>
          <p:nvPr/>
        </p:nvSpPr>
        <p:spPr bwMode="auto">
          <a:xfrm>
            <a:off x="4020834" y="4562892"/>
            <a:ext cx="1627094" cy="135251"/>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pitchFamily="50" charset="-128"/>
            </a:endParaRPr>
          </a:p>
        </p:txBody>
      </p:sp>
      <p:cxnSp>
        <p:nvCxnSpPr>
          <p:cNvPr id="55" name="Straight Arrow Connector 54">
            <a:extLst>
              <a:ext uri="{FF2B5EF4-FFF2-40B4-BE49-F238E27FC236}">
                <a16:creationId xmlns:a16="http://schemas.microsoft.com/office/drawing/2014/main" id="{D79D7926-2EF8-4904-81FF-4E0602FA4B07}"/>
              </a:ext>
            </a:extLst>
          </p:cNvPr>
          <p:cNvCxnSpPr>
            <a:cxnSpLocks/>
          </p:cNvCxnSpPr>
          <p:nvPr/>
        </p:nvCxnSpPr>
        <p:spPr bwMode="auto">
          <a:xfrm flipH="1">
            <a:off x="2174660" y="2360272"/>
            <a:ext cx="964407" cy="0"/>
          </a:xfrm>
          <a:prstGeom prst="straightConnector1">
            <a:avLst/>
          </a:prstGeom>
          <a:solidFill>
            <a:schemeClr val="accent1"/>
          </a:solidFill>
          <a:ln w="9525" cap="flat" cmpd="sng" algn="ctr">
            <a:solidFill>
              <a:schemeClr val="tx1"/>
            </a:solidFill>
            <a:prstDash val="solid"/>
            <a:round/>
            <a:headEnd type="triangle" w="lg" len="med"/>
            <a:tailEnd type="triangle" w="lg" len="med"/>
          </a:ln>
          <a:effectLst/>
        </p:spPr>
      </p:cxnSp>
      <p:sp>
        <p:nvSpPr>
          <p:cNvPr id="12" name="TextBox 11">
            <a:extLst>
              <a:ext uri="{FF2B5EF4-FFF2-40B4-BE49-F238E27FC236}">
                <a16:creationId xmlns:a16="http://schemas.microsoft.com/office/drawing/2014/main" id="{8B828220-69AD-4E8B-AB64-E4C48B002BA1}"/>
              </a:ext>
            </a:extLst>
          </p:cNvPr>
          <p:cNvSpPr txBox="1"/>
          <p:nvPr/>
        </p:nvSpPr>
        <p:spPr>
          <a:xfrm>
            <a:off x="361892" y="191356"/>
            <a:ext cx="4163708" cy="584775"/>
          </a:xfrm>
          <a:prstGeom prst="rect">
            <a:avLst/>
          </a:prstGeom>
          <a:noFill/>
        </p:spPr>
        <p:txBody>
          <a:bodyPr wrap="square" rtlCol="0">
            <a:spAutoFit/>
          </a:bodyPr>
          <a:lstStyle/>
          <a:p>
            <a:pPr algn="ctr"/>
            <a:r>
              <a:rPr lang="en-US" sz="3200" dirty="0">
                <a:effectLst>
                  <a:outerShdw blurRad="38100" dist="38100" dir="2700000" algn="tl">
                    <a:srgbClr val="000000">
                      <a:alpha val="43137"/>
                    </a:srgbClr>
                  </a:outerShdw>
                </a:effectLst>
              </a:rPr>
              <a:t>Speaker Identification </a:t>
            </a:r>
          </a:p>
        </p:txBody>
      </p:sp>
      <p:grpSp>
        <p:nvGrpSpPr>
          <p:cNvPr id="16" name="Group 15"/>
          <p:cNvGrpSpPr/>
          <p:nvPr/>
        </p:nvGrpSpPr>
        <p:grpSpPr>
          <a:xfrm>
            <a:off x="2165782" y="900454"/>
            <a:ext cx="6831617" cy="3687784"/>
            <a:chOff x="2165782" y="900454"/>
            <a:chExt cx="6831617" cy="3687784"/>
          </a:xfrm>
        </p:grpSpPr>
        <p:grpSp>
          <p:nvGrpSpPr>
            <p:cNvPr id="3" name="Group 2">
              <a:extLst>
                <a:ext uri="{FF2B5EF4-FFF2-40B4-BE49-F238E27FC236}">
                  <a16:creationId xmlns:a16="http://schemas.microsoft.com/office/drawing/2014/main" id="{63D4C350-7B98-41E2-9320-CF3F82634B8E}"/>
                </a:ext>
              </a:extLst>
            </p:cNvPr>
            <p:cNvGrpSpPr/>
            <p:nvPr/>
          </p:nvGrpSpPr>
          <p:grpSpPr>
            <a:xfrm>
              <a:off x="2165782" y="900454"/>
              <a:ext cx="2484500" cy="3687784"/>
              <a:chOff x="2458766" y="513950"/>
              <a:chExt cx="2467454" cy="3687784"/>
            </a:xfrm>
          </p:grpSpPr>
          <p:sp>
            <p:nvSpPr>
              <p:cNvPr id="2" name="TextBox 1">
                <a:extLst>
                  <a:ext uri="{FF2B5EF4-FFF2-40B4-BE49-F238E27FC236}">
                    <a16:creationId xmlns:a16="http://schemas.microsoft.com/office/drawing/2014/main" id="{4AE7E423-7B85-4AF9-9E3F-D6DCD8D68D8B}"/>
                  </a:ext>
                </a:extLst>
              </p:cNvPr>
              <p:cNvSpPr txBox="1"/>
              <p:nvPr/>
            </p:nvSpPr>
            <p:spPr>
              <a:xfrm>
                <a:off x="2458766" y="1499344"/>
                <a:ext cx="914400" cy="584775"/>
              </a:xfrm>
              <a:prstGeom prst="rect">
                <a:avLst/>
              </a:prstGeom>
              <a:noFill/>
            </p:spPr>
            <p:txBody>
              <a:bodyPr wrap="square" rtlCol="0">
                <a:spAutoFit/>
              </a:bodyPr>
              <a:lstStyle/>
              <a:p>
                <a:r>
                  <a:rPr lang="en-US" sz="3200"/>
                  <a:t>*</a:t>
                </a:r>
              </a:p>
            </p:txBody>
          </p:sp>
          <p:sp>
            <p:nvSpPr>
              <p:cNvPr id="22" name="TextBox 21">
                <a:extLst>
                  <a:ext uri="{FF2B5EF4-FFF2-40B4-BE49-F238E27FC236}">
                    <a16:creationId xmlns:a16="http://schemas.microsoft.com/office/drawing/2014/main" id="{C87A85C1-3668-4087-BB0E-B81CB917D5B0}"/>
                  </a:ext>
                </a:extLst>
              </p:cNvPr>
              <p:cNvSpPr txBox="1"/>
              <p:nvPr/>
            </p:nvSpPr>
            <p:spPr>
              <a:xfrm>
                <a:off x="3554620" y="513950"/>
                <a:ext cx="914400" cy="584775"/>
              </a:xfrm>
              <a:prstGeom prst="rect">
                <a:avLst/>
              </a:prstGeom>
              <a:noFill/>
            </p:spPr>
            <p:txBody>
              <a:bodyPr wrap="square" rtlCol="0">
                <a:spAutoFit/>
              </a:bodyPr>
              <a:lstStyle/>
              <a:p>
                <a:r>
                  <a:rPr lang="en-US" sz="3200"/>
                  <a:t>*</a:t>
                </a:r>
              </a:p>
            </p:txBody>
          </p:sp>
          <p:sp>
            <p:nvSpPr>
              <p:cNvPr id="23" name="TextBox 22">
                <a:extLst>
                  <a:ext uri="{FF2B5EF4-FFF2-40B4-BE49-F238E27FC236}">
                    <a16:creationId xmlns:a16="http://schemas.microsoft.com/office/drawing/2014/main" id="{5506E783-44E3-4464-B4E0-099AA0C98C08}"/>
                  </a:ext>
                </a:extLst>
              </p:cNvPr>
              <p:cNvSpPr txBox="1"/>
              <p:nvPr/>
            </p:nvSpPr>
            <p:spPr>
              <a:xfrm>
                <a:off x="4011820" y="2673166"/>
                <a:ext cx="914400" cy="584775"/>
              </a:xfrm>
              <a:prstGeom prst="rect">
                <a:avLst/>
              </a:prstGeom>
              <a:noFill/>
            </p:spPr>
            <p:txBody>
              <a:bodyPr wrap="square" rtlCol="0">
                <a:spAutoFit/>
              </a:bodyPr>
              <a:lstStyle/>
              <a:p>
                <a:r>
                  <a:rPr lang="en-US" sz="3200" dirty="0"/>
                  <a:t>*</a:t>
                </a:r>
              </a:p>
            </p:txBody>
          </p:sp>
          <p:sp>
            <p:nvSpPr>
              <p:cNvPr id="24" name="TextBox 23">
                <a:extLst>
                  <a:ext uri="{FF2B5EF4-FFF2-40B4-BE49-F238E27FC236}">
                    <a16:creationId xmlns:a16="http://schemas.microsoft.com/office/drawing/2014/main" id="{0B64A2DA-4FC0-4E19-88FB-7B51770529B3}"/>
                  </a:ext>
                </a:extLst>
              </p:cNvPr>
              <p:cNvSpPr txBox="1"/>
              <p:nvPr/>
            </p:nvSpPr>
            <p:spPr>
              <a:xfrm>
                <a:off x="3423173" y="3616959"/>
                <a:ext cx="914400" cy="584775"/>
              </a:xfrm>
              <a:prstGeom prst="rect">
                <a:avLst/>
              </a:prstGeom>
              <a:noFill/>
            </p:spPr>
            <p:txBody>
              <a:bodyPr wrap="square" rtlCol="0">
                <a:spAutoFit/>
              </a:bodyPr>
              <a:lstStyle/>
              <a:p>
                <a:r>
                  <a:rPr lang="en-US" sz="3200"/>
                  <a:t>*</a:t>
                </a:r>
              </a:p>
            </p:txBody>
          </p:sp>
        </p:grpSp>
        <p:sp>
          <p:nvSpPr>
            <p:cNvPr id="14" name="Rectangle 13"/>
            <p:cNvSpPr/>
            <p:nvPr/>
          </p:nvSpPr>
          <p:spPr>
            <a:xfrm>
              <a:off x="6746270" y="3230980"/>
              <a:ext cx="2251129" cy="584775"/>
            </a:xfrm>
            <a:prstGeom prst="rect">
              <a:avLst/>
            </a:prstGeom>
          </p:spPr>
          <p:txBody>
            <a:bodyPr wrap="none">
              <a:spAutoFit/>
            </a:bodyPr>
            <a:lstStyle/>
            <a:p>
              <a:r>
                <a:rPr lang="en-US" sz="3200" dirty="0"/>
                <a:t>*</a:t>
              </a:r>
              <a:r>
                <a:rPr lang="en-US" sz="2000" dirty="0"/>
                <a:t>individuals differ </a:t>
              </a:r>
            </a:p>
          </p:txBody>
        </p:sp>
      </p:grpSp>
    </p:spTree>
    <p:extLst>
      <p:ext uri="{BB962C8B-B14F-4D97-AF65-F5344CB8AC3E}">
        <p14:creationId xmlns:p14="http://schemas.microsoft.com/office/powerpoint/2010/main" val="1248410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0313" y="1335640"/>
            <a:ext cx="1550424" cy="1553054"/>
          </a:xfrm>
          <a:prstGeom prst="rect">
            <a:avLst/>
          </a:prstGeom>
          <a:noFill/>
        </p:spPr>
        <p:txBody>
          <a:bodyPr wrap="none" rtlCol="0">
            <a:spAutoFit/>
          </a:bodyPr>
          <a:lstStyle/>
          <a:p>
            <a:pPr>
              <a:lnSpc>
                <a:spcPct val="150000"/>
              </a:lnSpc>
            </a:pPr>
            <a:r>
              <a:rPr lang="en-US" sz="2200" dirty="0"/>
              <a:t>age</a:t>
            </a:r>
          </a:p>
          <a:p>
            <a:pPr>
              <a:lnSpc>
                <a:spcPct val="150000"/>
              </a:lnSpc>
            </a:pPr>
            <a:r>
              <a:rPr lang="en-US" sz="2200" dirty="0"/>
              <a:t>gender</a:t>
            </a:r>
          </a:p>
          <a:p>
            <a:pPr>
              <a:lnSpc>
                <a:spcPct val="150000"/>
              </a:lnSpc>
            </a:pPr>
            <a:r>
              <a:rPr lang="en-US" sz="2200"/>
              <a:t>personality</a:t>
            </a:r>
            <a:endParaRPr lang="en-US" sz="2200" dirty="0"/>
          </a:p>
        </p:txBody>
      </p:sp>
      <p:sp>
        <p:nvSpPr>
          <p:cNvPr id="5" name="TextBox 4"/>
          <p:cNvSpPr txBox="1"/>
          <p:nvPr/>
        </p:nvSpPr>
        <p:spPr>
          <a:xfrm>
            <a:off x="2639170" y="1664110"/>
            <a:ext cx="4106279" cy="1553054"/>
          </a:xfrm>
          <a:prstGeom prst="rect">
            <a:avLst/>
          </a:prstGeom>
          <a:noFill/>
        </p:spPr>
        <p:txBody>
          <a:bodyPr wrap="square" rtlCol="0">
            <a:spAutoFit/>
          </a:bodyPr>
          <a:lstStyle/>
          <a:p>
            <a:pPr>
              <a:lnSpc>
                <a:spcPct val="150000"/>
              </a:lnSpc>
            </a:pPr>
            <a:r>
              <a:rPr lang="en-US" sz="2200"/>
              <a:t>respiratory infection </a:t>
            </a:r>
            <a:endParaRPr lang="en-US" sz="2200" dirty="0"/>
          </a:p>
          <a:p>
            <a:pPr>
              <a:lnSpc>
                <a:spcPct val="150000"/>
              </a:lnSpc>
            </a:pPr>
            <a:r>
              <a:rPr lang="en-US" sz="2200" dirty="0"/>
              <a:t>fatigue</a:t>
            </a:r>
          </a:p>
          <a:p>
            <a:pPr>
              <a:lnSpc>
                <a:spcPct val="150000"/>
              </a:lnSpc>
            </a:pPr>
            <a:r>
              <a:rPr lang="en-US" sz="2200" dirty="0"/>
              <a:t>intoxication </a:t>
            </a:r>
          </a:p>
        </p:txBody>
      </p:sp>
      <p:sp>
        <p:nvSpPr>
          <p:cNvPr id="6" name="TextBox 5"/>
          <p:cNvSpPr txBox="1"/>
          <p:nvPr/>
        </p:nvSpPr>
        <p:spPr>
          <a:xfrm>
            <a:off x="5515290" y="1407791"/>
            <a:ext cx="1346844" cy="1615827"/>
          </a:xfrm>
          <a:prstGeom prst="rect">
            <a:avLst/>
          </a:prstGeom>
          <a:noFill/>
        </p:spPr>
        <p:txBody>
          <a:bodyPr wrap="none" rtlCol="0">
            <a:spAutoFit/>
          </a:bodyPr>
          <a:lstStyle/>
          <a:p>
            <a:pPr>
              <a:lnSpc>
                <a:spcPct val="150000"/>
              </a:lnSpc>
            </a:pPr>
            <a:r>
              <a:rPr lang="en-US" sz="2200" dirty="0"/>
              <a:t>surprised</a:t>
            </a:r>
          </a:p>
          <a:p>
            <a:pPr>
              <a:lnSpc>
                <a:spcPct val="150000"/>
              </a:lnSpc>
            </a:pPr>
            <a:r>
              <a:rPr lang="en-US" sz="2200" dirty="0"/>
              <a:t>angry</a:t>
            </a:r>
          </a:p>
          <a:p>
            <a:pPr>
              <a:lnSpc>
                <a:spcPct val="150000"/>
              </a:lnSpc>
            </a:pPr>
            <a:r>
              <a:rPr lang="en-US" sz="2200" dirty="0"/>
              <a:t>sad </a:t>
            </a:r>
          </a:p>
        </p:txBody>
      </p:sp>
      <p:sp>
        <p:nvSpPr>
          <p:cNvPr id="7" name="TextBox 6"/>
          <p:cNvSpPr txBox="1"/>
          <p:nvPr/>
        </p:nvSpPr>
        <p:spPr>
          <a:xfrm>
            <a:off x="6350906" y="2856554"/>
            <a:ext cx="2791149" cy="2060885"/>
          </a:xfrm>
          <a:prstGeom prst="rect">
            <a:avLst/>
          </a:prstGeom>
          <a:noFill/>
        </p:spPr>
        <p:txBody>
          <a:bodyPr wrap="none" rtlCol="0">
            <a:spAutoFit/>
          </a:bodyPr>
          <a:lstStyle/>
          <a:p>
            <a:pPr>
              <a:lnSpc>
                <a:spcPct val="150000"/>
              </a:lnSpc>
            </a:pPr>
            <a:r>
              <a:rPr lang="en-US" sz="2200" dirty="0"/>
              <a:t>uncertain </a:t>
            </a:r>
          </a:p>
          <a:p>
            <a:pPr>
              <a:lnSpc>
                <a:spcPct val="150000"/>
              </a:lnSpc>
            </a:pPr>
            <a:r>
              <a:rPr lang="en-US" sz="2200" dirty="0"/>
              <a:t>confident</a:t>
            </a:r>
          </a:p>
          <a:p>
            <a:pPr>
              <a:lnSpc>
                <a:spcPct val="150000"/>
              </a:lnSpc>
            </a:pPr>
            <a:r>
              <a:rPr lang="en-US" sz="2200" dirty="0"/>
              <a:t>thinking of a word</a:t>
            </a:r>
          </a:p>
          <a:p>
            <a:pPr>
              <a:lnSpc>
                <a:spcPct val="150000"/>
              </a:lnSpc>
            </a:pPr>
            <a:r>
              <a:rPr lang="en-US" sz="2200"/>
              <a:t>intending </a:t>
            </a:r>
            <a:r>
              <a:rPr lang="en-US" sz="2200" dirty="0"/>
              <a:t>to continue</a:t>
            </a:r>
          </a:p>
        </p:txBody>
      </p:sp>
      <p:sp>
        <p:nvSpPr>
          <p:cNvPr id="8" name="TextBox 7"/>
          <p:cNvSpPr txBox="1"/>
          <p:nvPr/>
        </p:nvSpPr>
        <p:spPr>
          <a:xfrm>
            <a:off x="2875933" y="3555038"/>
            <a:ext cx="1425390" cy="1045223"/>
          </a:xfrm>
          <a:prstGeom prst="rect">
            <a:avLst/>
          </a:prstGeom>
          <a:noFill/>
        </p:spPr>
        <p:txBody>
          <a:bodyPr wrap="none" rtlCol="0">
            <a:spAutoFit/>
          </a:bodyPr>
          <a:lstStyle/>
          <a:p>
            <a:pPr>
              <a:lnSpc>
                <a:spcPct val="150000"/>
              </a:lnSpc>
            </a:pPr>
            <a:r>
              <a:rPr lang="en-US" sz="2200" dirty="0"/>
              <a:t>dominant </a:t>
            </a:r>
          </a:p>
          <a:p>
            <a:pPr>
              <a:lnSpc>
                <a:spcPct val="150000"/>
              </a:lnSpc>
            </a:pPr>
            <a:endParaRPr lang="en-US" sz="2200" dirty="0"/>
          </a:p>
        </p:txBody>
      </p:sp>
      <p:sp>
        <p:nvSpPr>
          <p:cNvPr id="9" name="TextBox 8"/>
          <p:cNvSpPr txBox="1"/>
          <p:nvPr/>
        </p:nvSpPr>
        <p:spPr>
          <a:xfrm>
            <a:off x="4394965" y="4011186"/>
            <a:ext cx="1677062" cy="537391"/>
          </a:xfrm>
          <a:prstGeom prst="rect">
            <a:avLst/>
          </a:prstGeom>
          <a:noFill/>
        </p:spPr>
        <p:txBody>
          <a:bodyPr wrap="none" rtlCol="0">
            <a:spAutoFit/>
          </a:bodyPr>
          <a:lstStyle/>
          <a:p>
            <a:pPr>
              <a:lnSpc>
                <a:spcPct val="150000"/>
              </a:lnSpc>
            </a:pPr>
            <a:r>
              <a:rPr lang="en-US" sz="2200" dirty="0"/>
              <a:t>team leader</a:t>
            </a:r>
          </a:p>
        </p:txBody>
      </p:sp>
      <p:sp>
        <p:nvSpPr>
          <p:cNvPr id="10" name="TextBox 9"/>
          <p:cNvSpPr txBox="1"/>
          <p:nvPr/>
        </p:nvSpPr>
        <p:spPr>
          <a:xfrm>
            <a:off x="2553070" y="5090894"/>
            <a:ext cx="4780219" cy="600164"/>
          </a:xfrm>
          <a:prstGeom prst="rect">
            <a:avLst/>
          </a:prstGeom>
          <a:noFill/>
        </p:spPr>
        <p:txBody>
          <a:bodyPr wrap="none" rtlCol="0">
            <a:spAutoFit/>
          </a:bodyPr>
          <a:lstStyle/>
          <a:p>
            <a:pPr>
              <a:lnSpc>
                <a:spcPct val="150000"/>
              </a:lnSpc>
            </a:pPr>
            <a:r>
              <a:rPr lang="en-US" sz="2200" dirty="0"/>
              <a:t>group affiliations (regional, ethnic …)</a:t>
            </a:r>
          </a:p>
        </p:txBody>
      </p:sp>
      <p:sp>
        <p:nvSpPr>
          <p:cNvPr id="11" name="TextBox 10"/>
          <p:cNvSpPr txBox="1"/>
          <p:nvPr/>
        </p:nvSpPr>
        <p:spPr>
          <a:xfrm>
            <a:off x="226868" y="769314"/>
            <a:ext cx="2686730" cy="537391"/>
          </a:xfrm>
          <a:prstGeom prst="rect">
            <a:avLst/>
          </a:prstGeom>
          <a:noFill/>
        </p:spPr>
        <p:txBody>
          <a:bodyPr wrap="square" rtlCol="0">
            <a:spAutoFit/>
          </a:bodyPr>
          <a:lstStyle/>
          <a:p>
            <a:pPr>
              <a:lnSpc>
                <a:spcPct val="150000"/>
              </a:lnSpc>
            </a:pPr>
            <a:r>
              <a:rPr lang="en-US" sz="2200"/>
              <a:t>individual identity</a:t>
            </a:r>
            <a:endParaRPr lang="en-US" sz="2200" dirty="0"/>
          </a:p>
        </p:txBody>
      </p:sp>
      <p:sp>
        <p:nvSpPr>
          <p:cNvPr id="15" name="TextBox 14">
            <a:extLst>
              <a:ext uri="{FF2B5EF4-FFF2-40B4-BE49-F238E27FC236}">
                <a16:creationId xmlns:a16="http://schemas.microsoft.com/office/drawing/2014/main" id="{2C6CDB9A-D09C-0F91-7286-9CAA39C36530}"/>
              </a:ext>
            </a:extLst>
          </p:cNvPr>
          <p:cNvSpPr txBox="1"/>
          <p:nvPr/>
        </p:nvSpPr>
        <p:spPr>
          <a:xfrm>
            <a:off x="1029339" y="3272271"/>
            <a:ext cx="1645002" cy="537391"/>
          </a:xfrm>
          <a:prstGeom prst="rect">
            <a:avLst/>
          </a:prstGeom>
          <a:noFill/>
        </p:spPr>
        <p:txBody>
          <a:bodyPr wrap="none" rtlCol="0">
            <a:spAutoFit/>
          </a:bodyPr>
          <a:lstStyle/>
          <a:p>
            <a:pPr>
              <a:lnSpc>
                <a:spcPct val="150000"/>
              </a:lnSpc>
            </a:pPr>
            <a:r>
              <a:rPr lang="en-US" sz="2200"/>
              <a:t>depression </a:t>
            </a:r>
          </a:p>
        </p:txBody>
      </p:sp>
      <p:grpSp>
        <p:nvGrpSpPr>
          <p:cNvPr id="12" name="Group 11">
            <a:extLst>
              <a:ext uri="{FF2B5EF4-FFF2-40B4-BE49-F238E27FC236}">
                <a16:creationId xmlns:a16="http://schemas.microsoft.com/office/drawing/2014/main" id="{BEF7FF07-A766-24CF-9B15-229E71B15859}"/>
              </a:ext>
            </a:extLst>
          </p:cNvPr>
          <p:cNvGrpSpPr/>
          <p:nvPr/>
        </p:nvGrpSpPr>
        <p:grpSpPr>
          <a:xfrm>
            <a:off x="918537" y="6280093"/>
            <a:ext cx="7300817" cy="583182"/>
            <a:chOff x="918537" y="6280093"/>
            <a:chExt cx="7300817" cy="583182"/>
          </a:xfrm>
        </p:grpSpPr>
        <p:sp>
          <p:nvSpPr>
            <p:cNvPr id="3" name="Rectangle 2">
              <a:extLst>
                <a:ext uri="{FF2B5EF4-FFF2-40B4-BE49-F238E27FC236}">
                  <a16:creationId xmlns:a16="http://schemas.microsoft.com/office/drawing/2014/main" id="{BA650DB8-76FF-81B0-7B68-89EA2ABE06BE}"/>
                </a:ext>
              </a:extLst>
            </p:cNvPr>
            <p:cNvSpPr/>
            <p:nvPr/>
          </p:nvSpPr>
          <p:spPr bwMode="auto">
            <a:xfrm>
              <a:off x="918537" y="6280093"/>
              <a:ext cx="7300817" cy="583182"/>
            </a:xfrm>
            <a:prstGeom prst="rect">
              <a:avLst/>
            </a:prstGeom>
            <a:solidFill>
              <a:schemeClr val="accent5">
                <a:lumMod val="2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sz="700" b="0" i="0" u="none" strike="noStrike" cap="none" normalizeH="0" baseline="0">
                  <a:ln>
                    <a:noFill/>
                  </a:ln>
                  <a:solidFill>
                    <a:schemeClr val="tx1"/>
                  </a:solidFill>
                  <a:effectLst/>
                  <a:latin typeface="Arial" charset="0"/>
                  <a:ea typeface="ＭＳ Ｐゴシック" pitchFamily="50" charset="-128"/>
                </a:rPr>
                <a:t>		</a:t>
              </a:r>
            </a:p>
            <a:p>
              <a:pPr marL="0" marR="0" indent="0" algn="l" defTabSz="914400" rtl="0" eaLnBrk="1" fontAlgn="base" latinLnBrk="0" hangingPunct="1">
                <a:lnSpc>
                  <a:spcPct val="100000"/>
                </a:lnSpc>
                <a:spcBef>
                  <a:spcPct val="0"/>
                </a:spcBef>
                <a:spcAft>
                  <a:spcPct val="0"/>
                </a:spcAft>
                <a:buClrTx/>
                <a:buSzTx/>
                <a:buFontTx/>
                <a:buNone/>
                <a:tabLst/>
              </a:pPr>
              <a:r>
                <a:rPr lang="en-US"/>
                <a:t>		</a:t>
              </a:r>
              <a:r>
                <a:rPr kumimoji="1" lang="en-US" sz="1800" b="0" i="0" u="none" strike="noStrike" cap="none" normalizeH="0" baseline="0">
                  <a:ln>
                    <a:noFill/>
                  </a:ln>
                  <a:solidFill>
                    <a:schemeClr val="tx1"/>
                  </a:solidFill>
                  <a:effectLst/>
                  <a:latin typeface="Arial" charset="0"/>
                  <a:ea typeface="ＭＳ Ｐゴシック" pitchFamily="50" charset="-128"/>
                </a:rPr>
                <a:t>stable	  	   	 fleeting</a:t>
              </a:r>
            </a:p>
          </p:txBody>
        </p:sp>
        <p:grpSp>
          <p:nvGrpSpPr>
            <p:cNvPr id="2" name="Group 1">
              <a:extLst>
                <a:ext uri="{FF2B5EF4-FFF2-40B4-BE49-F238E27FC236}">
                  <a16:creationId xmlns:a16="http://schemas.microsoft.com/office/drawing/2014/main" id="{FEF70DFF-E7E4-2A3B-DBC2-E4F43B35E936}"/>
                </a:ext>
              </a:extLst>
            </p:cNvPr>
            <p:cNvGrpSpPr/>
            <p:nvPr/>
          </p:nvGrpSpPr>
          <p:grpSpPr>
            <a:xfrm>
              <a:off x="1223850" y="6571684"/>
              <a:ext cx="6690189" cy="0"/>
              <a:chOff x="840768" y="5964775"/>
              <a:chExt cx="6690189" cy="0"/>
            </a:xfrm>
          </p:grpSpPr>
          <p:cxnSp>
            <p:nvCxnSpPr>
              <p:cNvPr id="14" name="Straight Arrow Connector 13"/>
              <p:cNvCxnSpPr/>
              <p:nvPr/>
            </p:nvCxnSpPr>
            <p:spPr bwMode="auto">
              <a:xfrm>
                <a:off x="6072027" y="5964775"/>
                <a:ext cx="1458930" cy="0"/>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17" name="Straight Arrow Connector 16"/>
              <p:cNvCxnSpPr/>
              <p:nvPr/>
            </p:nvCxnSpPr>
            <p:spPr bwMode="auto">
              <a:xfrm flipH="1">
                <a:off x="840768" y="5964775"/>
                <a:ext cx="1458930" cy="0"/>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18" name="Straight Arrow Connector 17"/>
              <p:cNvCxnSpPr/>
              <p:nvPr/>
            </p:nvCxnSpPr>
            <p:spPr bwMode="auto">
              <a:xfrm flipH="1">
                <a:off x="3426329" y="5964775"/>
                <a:ext cx="1458930" cy="0"/>
              </a:xfrm>
              <a:prstGeom prst="straightConnector1">
                <a:avLst/>
              </a:prstGeom>
              <a:solidFill>
                <a:schemeClr val="accent1"/>
              </a:solidFill>
              <a:ln w="38100" cap="flat" cmpd="sng" algn="ctr">
                <a:solidFill>
                  <a:schemeClr val="tx1"/>
                </a:solidFill>
                <a:prstDash val="solid"/>
                <a:round/>
                <a:headEnd type="none" w="med" len="med"/>
                <a:tailEnd type="none" w="med" len="med"/>
              </a:ln>
              <a:effectLst/>
            </p:spPr>
          </p:cxnSp>
        </p:grpSp>
      </p:grpSp>
      <p:sp>
        <p:nvSpPr>
          <p:cNvPr id="19" name="TextBox 18">
            <a:extLst>
              <a:ext uri="{FF2B5EF4-FFF2-40B4-BE49-F238E27FC236}">
                <a16:creationId xmlns:a16="http://schemas.microsoft.com/office/drawing/2014/main" id="{0F8576D8-8E91-1F96-FBBB-B85B84FDABF8}"/>
              </a:ext>
            </a:extLst>
          </p:cNvPr>
          <p:cNvSpPr txBox="1"/>
          <p:nvPr/>
        </p:nvSpPr>
        <p:spPr>
          <a:xfrm>
            <a:off x="696341" y="3936324"/>
            <a:ext cx="2084959" cy="1553054"/>
          </a:xfrm>
          <a:prstGeom prst="rect">
            <a:avLst/>
          </a:prstGeom>
          <a:noFill/>
        </p:spPr>
        <p:txBody>
          <a:bodyPr wrap="square">
            <a:spAutoFit/>
          </a:bodyPr>
          <a:lstStyle/>
          <a:p>
            <a:pPr>
              <a:lnSpc>
                <a:spcPct val="150000"/>
              </a:lnSpc>
            </a:pPr>
            <a:r>
              <a:rPr lang="en-US" sz="2200"/>
              <a:t>Alzheimers</a:t>
            </a:r>
          </a:p>
          <a:p>
            <a:pPr>
              <a:lnSpc>
                <a:spcPct val="150000"/>
              </a:lnSpc>
            </a:pPr>
            <a:r>
              <a:rPr lang="en-US" sz="2200"/>
              <a:t>Parkinsons</a:t>
            </a:r>
          </a:p>
          <a:p>
            <a:pPr>
              <a:lnSpc>
                <a:spcPct val="150000"/>
              </a:lnSpc>
            </a:pPr>
            <a:r>
              <a:rPr lang="en-US" sz="2200"/>
              <a:t>autism</a:t>
            </a:r>
            <a:endParaRPr lang="en-US" sz="2200" dirty="0"/>
          </a:p>
        </p:txBody>
      </p:sp>
    </p:spTree>
    <p:extLst>
      <p:ext uri="{BB962C8B-B14F-4D97-AF65-F5344CB8AC3E}">
        <p14:creationId xmlns:p14="http://schemas.microsoft.com/office/powerpoint/2010/main" val="2403688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500"/>
                                        <p:tgtEl>
                                          <p:spTgt spid="19"/>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500"/>
                                        <p:tgtEl>
                                          <p:spTgt spid="5"/>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500"/>
                                        <p:tgtEl>
                                          <p:spTgt spid="8"/>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500"/>
                                        <p:tgtEl>
                                          <p:spTgt spid="9"/>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7"/>
                                        </p:tgtEl>
                                        <p:attrNameLst>
                                          <p:attrName>style.visibility</p:attrName>
                                        </p:attrNameLst>
                                      </p:cBhvr>
                                      <p:to>
                                        <p:strVal val="visible"/>
                                      </p:to>
                                    </p:set>
                                    <p:animEffect transition="in" filter="fade">
                                      <p:cBhvr>
                                        <p:cTn id="5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5" grpId="0"/>
      <p:bldP spid="19" grpId="0"/>
    </p:bldLst>
  </p:timing>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48101</TotalTime>
  <Words>2298</Words>
  <Application>Microsoft Office PowerPoint</Application>
  <PresentationFormat>On-screen Show (4:3)</PresentationFormat>
  <Paragraphs>420</Paragraphs>
  <Slides>23</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Courier New</vt:lpstr>
      <vt:lpstr>Wingdings</vt:lpstr>
      <vt:lpstr>Mountain Top</vt:lpstr>
      <vt:lpstr>PowerPoint Presentation</vt:lpstr>
      <vt:lpstr>Linguistic Communication</vt:lpstr>
      <vt:lpstr>Linguistic Communication</vt:lpstr>
      <vt:lpstr>Emotion Correlations</vt:lpstr>
      <vt:lpstr>Emotion Correlations</vt:lpstr>
      <vt:lpstr>PowerPoint Presentation</vt:lpstr>
      <vt:lpstr>PowerPoint Presentation</vt:lpstr>
      <vt:lpstr>PowerPoint Presentation</vt:lpstr>
      <vt:lpstr>PowerPoint Presentation</vt:lpstr>
      <vt:lpstr>PowerPoint Presentation</vt:lpstr>
      <vt:lpstr>Paralinguistic Inference</vt:lpstr>
      <vt:lpstr>Realms of Prosody</vt:lpstr>
      <vt:lpstr>Contents </vt:lpstr>
      <vt:lpstr>Contents </vt:lpstr>
      <vt:lpstr>PowerPoint Presentation</vt:lpstr>
      <vt:lpstr>Paralinguistics</vt:lpstr>
      <vt:lpstr>Paralinguistics</vt:lpstr>
      <vt:lpstr>Paralinguistics</vt:lpstr>
      <vt:lpstr>PowerPoint Presentation</vt:lpstr>
      <vt:lpstr>More Biological Codes</vt:lpstr>
      <vt:lpstr>Speech Health Analysis</vt:lpstr>
      <vt:lpstr>Beyond Classic Emotion</vt:lpstr>
      <vt:lpstr>PowerPoint Presentation</vt:lpstr>
    </vt:vector>
  </TitlesOfParts>
  <Company>Univ. of Tokyo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Interactive Systems Group</dc:title>
  <dc:creator>Sanpo Lab</dc:creator>
  <cp:lastModifiedBy>Ward, Nigel G.</cp:lastModifiedBy>
  <cp:revision>4067</cp:revision>
  <cp:lastPrinted>2021-05-18T23:20:02Z</cp:lastPrinted>
  <dcterms:created xsi:type="dcterms:W3CDTF">2002-10-17T07:23:49Z</dcterms:created>
  <dcterms:modified xsi:type="dcterms:W3CDTF">2022-08-11T15:01:53Z</dcterms:modified>
</cp:coreProperties>
</file>