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1053" r:id="rId2"/>
    <p:sldId id="780" r:id="rId3"/>
    <p:sldId id="2091" r:id="rId4"/>
    <p:sldId id="923" r:id="rId5"/>
    <p:sldId id="2093" r:id="rId6"/>
    <p:sldId id="1015" r:id="rId7"/>
    <p:sldId id="950" r:id="rId8"/>
    <p:sldId id="2081" r:id="rId9"/>
    <p:sldId id="2183" r:id="rId10"/>
    <p:sldId id="2095" r:id="rId11"/>
    <p:sldId id="2077" r:id="rId12"/>
    <p:sldId id="2078" r:id="rId13"/>
    <p:sldId id="2181" r:id="rId14"/>
    <p:sldId id="2182" r:id="rId15"/>
    <p:sldId id="2094" r:id="rId16"/>
    <p:sldId id="2184" r:id="rId17"/>
    <p:sldId id="1018" r:id="rId18"/>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C5C5"/>
    <a:srgbClr val="989BB9"/>
    <a:srgbClr val="218FF4"/>
    <a:srgbClr val="797B94"/>
    <a:srgbClr val="1B7CDC"/>
    <a:srgbClr val="189595"/>
    <a:srgbClr val="01359A"/>
    <a:srgbClr val="003295"/>
    <a:srgbClr val="FFFFFF"/>
    <a:srgbClr val="054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74" autoAdjust="0"/>
    <p:restoredTop sz="62426" autoAdjust="0"/>
  </p:normalViewPr>
  <p:slideViewPr>
    <p:cSldViewPr snapToGrid="0">
      <p:cViewPr varScale="1">
        <p:scale>
          <a:sx n="65" d="100"/>
          <a:sy n="65" d="100"/>
        </p:scale>
        <p:origin x="1776" y="78"/>
      </p:cViewPr>
      <p:guideLst>
        <p:guide orient="horz" pos="225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1" d="100"/>
        <a:sy n="91" d="100"/>
      </p:scale>
      <p:origin x="0" y="0"/>
    </p:cViewPr>
  </p:sorterViewPr>
  <p:notesViewPr>
    <p:cSldViewPr snapToGrid="0">
      <p:cViewPr varScale="1">
        <p:scale>
          <a:sx n="68" d="100"/>
          <a:sy n="68" d="100"/>
        </p:scale>
        <p:origin x="2838" y="78"/>
      </p:cViewPr>
      <p:guideLst>
        <p:guide orient="horz" pos="291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10/3/2022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5"/>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3"/>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3"/>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Lecture 23</a:t>
            </a:r>
            <a:r>
              <a:rPr lang="en-US" baseline="0"/>
              <a:t> </a:t>
            </a:r>
            <a:r>
              <a:rPr lang="en-US"/>
              <a:t>of our Series on Prosody.  We’ve said a lot about the various functions of prosody; in this lecture we’ll put it all together, reviewing the three realms of prosody, telling a story about the evolution of prosody, and looking at some deep roots of some common social misunderstandings.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2813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FF00"/>
                </a:solidFill>
              </a:rPr>
              <a:t>prosodic meanings can contradict the lexical.  If you think of all the information we take in to decide how to interpret what someone is saying,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2694512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at least the context, the words said, and the prosody.  Out of the huge space of possible interpretations, together these enable us to figure out what the meaning is.  Now, most of the time there are no big clashes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414091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in particular, prosody and the words reinforce each other, pointing to the same meaning.   Indeed, they’re often partly redundant, so for example, if you don’t hear all the words, you can sometimes catch the meaning from the prosody.    </a:t>
            </a:r>
            <a:br>
              <a:rPr lang="en-US"/>
            </a:br>
            <a:r>
              <a:rPr lang="en-US"/>
              <a:t>However, prosody sometimes brings its own meaning. [click] Consider the following  [click], where the words convey one meaning, but the prosody conveys another [click] .  The mismatch flags the sarcasm.  </a:t>
            </a:r>
          </a:p>
          <a:p>
            <a:endParaRPr lang="en-US"/>
          </a:p>
          <a:p>
            <a:r>
              <a:rPr lang="en-US"/>
              <a:t>Okay, that wraps up this lecture [next]</a:t>
            </a:r>
          </a:p>
        </p:txBody>
      </p:sp>
      <p:sp>
        <p:nvSpPr>
          <p:cNvPr id="4" name="Slide Number Placeholder 3"/>
          <p:cNvSpPr>
            <a:spLocks noGrp="1"/>
          </p:cNvSpPr>
          <p:nvPr>
            <p:ph type="sldNum" sz="quarter" idx="5"/>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348688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 and completes our coverage of the functions of prosody.  Next we return  to the theme of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13</a:t>
            </a:fld>
            <a:endParaRPr lang="en-US"/>
          </a:p>
        </p:txBody>
      </p:sp>
    </p:spTree>
    <p:extLst>
      <p:ext uri="{BB962C8B-B14F-4D97-AF65-F5344CB8AC3E}">
        <p14:creationId xmlns:p14="http://schemas.microsoft.com/office/powerpoint/2010/main" val="402443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technology and applications, starting with a lecture on how prosody is handled in speech synthesis. </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14</a:t>
            </a:fld>
            <a:endParaRPr lang="en-US"/>
          </a:p>
        </p:txBody>
      </p:sp>
    </p:spTree>
    <p:extLst>
      <p:ext uri="{BB962C8B-B14F-4D97-AF65-F5344CB8AC3E}">
        <p14:creationId xmlns:p14="http://schemas.microsoft.com/office/powerpoint/2010/main" val="19247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16</a:t>
            </a:fld>
            <a:endParaRPr lang="en-US"/>
          </a:p>
        </p:txBody>
      </p:sp>
    </p:spTree>
    <p:extLst>
      <p:ext uri="{BB962C8B-B14F-4D97-AF65-F5344CB8AC3E}">
        <p14:creationId xmlns:p14="http://schemas.microsoft.com/office/powerpoint/2010/main" val="134159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various prosodic constructions.  The details here are definitely iffy, but it’s clear that our three realms are quite tangled. </a:t>
            </a:r>
          </a:p>
          <a:p>
            <a:endParaRPr lang="en-US"/>
          </a:p>
          <a:p>
            <a:r>
              <a:rPr lang="en-US"/>
              <a:t>Why are we not always confused?  Well, prosody provides more resources than just pitch … many, probably most meanings, are conveyed with _multistream_ constructions.</a:t>
            </a:r>
          </a:p>
          <a:p>
            <a:endParaRPr lang="en-US"/>
          </a:p>
          <a:p>
            <a:r>
              <a:rPr lang="en-US"/>
              <a:t>As our final example, consider creaky voice.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17</a:t>
            </a:fld>
            <a:endParaRPr lang="en-US"/>
          </a:p>
        </p:txBody>
      </p:sp>
    </p:spTree>
    <p:extLst>
      <p:ext uri="{BB962C8B-B14F-4D97-AF65-F5344CB8AC3E}">
        <p14:creationId xmlns:p14="http://schemas.microsoft.com/office/powerpoint/2010/main" val="20312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So, which </a:t>
            </a:r>
            <a:r>
              <a:rPr lang="en-US" dirty="0"/>
              <a:t>of these dogs seem likely to have the louder, deeper barks?</a:t>
            </a:r>
          </a:p>
          <a:p>
            <a:r>
              <a:rPr lang="en-US" sz="2400">
                <a:effectLst/>
                <a:ea typeface="MS Mincho"/>
              </a:rPr>
              <a:t>/ Large </a:t>
            </a:r>
            <a:r>
              <a:rPr lang="en-US" sz="2400" dirty="0">
                <a:effectLst/>
                <a:ea typeface="MS Mincho"/>
              </a:rPr>
              <a:t>size -&gt; large larynx -&gt; longer vocal folds -&gt; slower vibration -&gt; deeper pitch</a:t>
            </a:r>
          </a:p>
          <a:p>
            <a:r>
              <a:rPr lang="en-US" sz="2400">
                <a:effectLst/>
                <a:ea typeface="MS Mincho"/>
              </a:rPr>
              <a:t>/ Also</a:t>
            </a:r>
            <a:r>
              <a:rPr lang="en-US" sz="2400" dirty="0">
                <a:effectLst/>
                <a:ea typeface="MS Mincho"/>
              </a:rPr>
              <a:t>, larger mouth and throat (longer vocal tract) -&gt; deeper resonances. </a:t>
            </a:r>
          </a:p>
          <a:p>
            <a:r>
              <a:rPr lang="en-US" sz="2400">
                <a:effectLst/>
                <a:ea typeface="MS Mincho"/>
              </a:rPr>
              <a:t>/ Also, if </a:t>
            </a:r>
            <a:r>
              <a:rPr lang="en-US" sz="2400" dirty="0">
                <a:effectLst/>
                <a:ea typeface="MS Mincho"/>
              </a:rPr>
              <a:t>a dog wants to seem scarier, it can </a:t>
            </a:r>
            <a:r>
              <a:rPr lang="en-US" sz="2400">
                <a:effectLst/>
                <a:ea typeface="MS Mincho"/>
              </a:rPr>
              <a:t>bark or growl deeper</a:t>
            </a:r>
            <a:r>
              <a:rPr lang="en-US" sz="2400" dirty="0">
                <a:effectLst/>
                <a:ea typeface="MS Mincho"/>
              </a:rPr>
              <a:t>.</a:t>
            </a:r>
          </a:p>
          <a:p>
            <a:r>
              <a:rPr lang="en-US" sz="2400">
                <a:effectLst/>
                <a:ea typeface="MS Mincho"/>
              </a:rPr>
              <a:t>/ Digression</a:t>
            </a:r>
            <a:r>
              <a:rPr lang="en-US" sz="2400" dirty="0">
                <a:effectLst/>
                <a:ea typeface="MS Mincho"/>
              </a:rPr>
              <a:t>: It’s fun to extend the story to account for human male voices being mostly deeper than female voices</a:t>
            </a:r>
            <a:r>
              <a:rPr lang="en-US" sz="2400">
                <a:effectLst/>
                <a:ea typeface="MS Mincho"/>
              </a:rPr>
              <a:t>.  But that’s a little off topic.   </a:t>
            </a:r>
            <a:endParaRPr lang="en-US" sz="2400" dirty="0">
              <a:effectLst/>
              <a:ea typeface="MS Mincho"/>
            </a:endParaRPr>
          </a:p>
          <a:p>
            <a:r>
              <a:rPr lang="en-US" sz="2400">
                <a:effectLst/>
                <a:ea typeface="MS Mincho"/>
              </a:rPr>
              <a:t>/  Anyway this correlation underlies what is called the “frequency code” [next] </a:t>
            </a:r>
            <a:endParaRPr lang="en-US" sz="2400" dirty="0">
              <a:effectLst/>
              <a:ea typeface="MS Mincho"/>
            </a:endParaRPr>
          </a:p>
          <a:p>
            <a:endParaRPr lang="en-US" sz="2400" dirty="0">
              <a:effectLst/>
              <a:ea typeface="MS Mincho"/>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326466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root, this is purely paralinguistic: the connection between the physics of sound and the size of bodies, iconically extends to a connection between low pitch and larger size. </a:t>
            </a:r>
          </a:p>
          <a:p>
            <a:r>
              <a:rPr lang="en-US"/>
              <a:t>It also extends further, to dominance [click].  Further, if we believe that dominant people are usually more certain, when you’re more certain, you may naturally adopt a lower pitch.  Dominance may also also correlate with making statements that are final, in various senses of the word, including not being questions.  (I’m getting self-conscious here … is my pitch low enough to make you think of me as a big dog, full of confidence and worth believing?))  Anyway, across many languages, low pitch tends to mark many things. </a:t>
            </a:r>
          </a:p>
          <a:p>
            <a:r>
              <a:rPr lang="en-US"/>
              <a:t>More generally, there are paralinguistics roots underlying many linguistic meanings of low pitch.  [click]  Yes, the connections are tenous, but the two realms are not entirely independent.  / Further, regardless of the validity of our little story about evolution,  entanglements among the realms are also relevant in daily life. </a:t>
            </a:r>
          </a:p>
        </p:txBody>
      </p:sp>
      <p:sp>
        <p:nvSpPr>
          <p:cNvPr id="4" name="Slide Number Placeholder 3"/>
          <p:cNvSpPr>
            <a:spLocks noGrp="1"/>
          </p:cNvSpPr>
          <p:nvPr>
            <p:ph type="sldNum" sz="quarter" idx="5"/>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384793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ea typeface="Calibri" panose="020F0502020204030204" pitchFamily="34" charset="0"/>
              </a:rPr>
              <a:t>For example, what’s the meaning of creaky voice?  Well, it has various meanings, in the different realms.  Consider airline pilots, who sometimes talk to the passengers in a very creaky voice:  “we’ll be flying at thirty-thousand feet, with a 180-knot tailwind”.  What impression do you get?  Are they showing competence and confidence?  Or tiredness and lack of interest?  What about creaky voice when used by young professional women, as discussed in many confused articles about vocal fry?  Perceptions can differ!   It’s even more interesting, since creaky voice has many other roles.  We can easily misunderstand the intended function, and such misattribution can be devastating [in a child’s voice] “I don’t want to play with that boy again”.  </a:t>
            </a:r>
            <a:r>
              <a:rPr lang="en-US"/>
              <a:t>So, prosody can be tricky business!     Okay, let’s take stock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4</a:t>
            </a:fld>
            <a:endParaRPr lang="en-US"/>
          </a:p>
        </p:txBody>
      </p:sp>
    </p:spTree>
    <p:extLst>
      <p:ext uri="{BB962C8B-B14F-4D97-AF65-F5344CB8AC3E}">
        <p14:creationId xmlns:p14="http://schemas.microsoft.com/office/powerpoint/2010/main" val="421696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Prosody has three realms, and in each, it serves many important functions [click click click]  .  Since prosody does so much,  some confusion is unsurprising.  / Especially when  people differ in dialect or subculture.  Or are learning a new language, as we’ll discuss in a later lecture.   /  But, amazingly, most of the time we understand each other reasonably well.  /  And this is despite the fact that any given utterance can include not only superimposed prosodic constructions [next]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89292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superimposed prosodic meanings of all types.  It’s quite amazing that all the simultaneous messages can fit into one little speech signal.   It’s such a thin little channel, not like vision, where you can see gesturing hands and mouths and eyebrows and shoulders and finger.   Prosody can do so much.  It’s truly amazing. </a:t>
            </a:r>
          </a:p>
          <a:p>
            <a:r>
              <a:rPr lang="en-US"/>
              <a:t>Alright, let’s summarize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397363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three tangled realms:  the paralinguistics, phonological, and pragmatic.  These are three ways of relating form and meaning.  This table summarizes just a few of the differences we’ve seen.  The claim here is that [click] </a:t>
            </a:r>
            <a:r>
              <a:rPr lang="en-US" sz="1200"/>
              <a:t>different realms need different modeling techniques. </a:t>
            </a:r>
            <a:r>
              <a:rPr lang="en-US"/>
              <a:t> /  Earlier we saw examples where trying to model phenomenon from one realm but using techniques appropriate for different realm, didn’t work out so well.  This has been sadly very common.   /  Okay, let’s talk more about the issue of the independence of prosody [click].  Is it independent of the words or tied to them? [next] </a:t>
            </a:r>
          </a:p>
          <a:p>
            <a:endParaRPr lang="en-US"/>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254173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it can be either way.   We talked earlier about alignments.  And we know that sometimes even pragmatic prosody is locally relevant to one word, as in “it was a biiiiig fish”.  /  But there is some element of independence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247738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to elaborate on one aspect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62474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904367"/>
          </a:xfrm>
          <a:prstGeom prst="rect">
            <a:avLst/>
          </a:prstGeom>
        </p:spPr>
        <p:txBody>
          <a:bodyPr wrap="square">
            <a:spAutoFit/>
          </a:bodyPr>
          <a:lstStyle/>
          <a:p>
            <a:pPr>
              <a:lnSpc>
                <a:spcPct val="140000"/>
              </a:lnSpc>
            </a:pPr>
            <a:r>
              <a:rPr lang="en-US" sz="5400" b="1" dirty="0"/>
              <a:t>Prosody </a:t>
            </a:r>
          </a:p>
          <a:p>
            <a:pPr>
              <a:lnSpc>
                <a:spcPct val="140000"/>
              </a:lnSpc>
            </a:pPr>
            <a:r>
              <a:rPr lang="en-US" sz="3400" b="1"/>
              <a:t>Lec. 23: The Three Realms, Revisited</a:t>
            </a:r>
            <a:endParaRPr lang="en-US" sz="3400" b="1" dirty="0"/>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9436" y="3142515"/>
            <a:ext cx="5173560" cy="872034"/>
          </a:xfrm>
          <a:prstGeom prst="rect">
            <a:avLst/>
          </a:prstGeom>
        </p:spPr>
        <p:txBody>
          <a:bodyPr wrap="square">
            <a:spAutoFit/>
          </a:bodyPr>
          <a:lstStyle/>
          <a:p>
            <a:pPr>
              <a:lnSpc>
                <a:spcPct val="150000"/>
              </a:lnSpc>
            </a:pPr>
            <a:r>
              <a:rPr lang="en-US" b="1"/>
              <a:t>Nigel G. Ward</a:t>
            </a:r>
            <a:r>
              <a:rPr lang="en-US"/>
              <a:t>, University </a:t>
            </a:r>
            <a:r>
              <a:rPr lang="en-US" dirty="0"/>
              <a:t>of Texas at </a:t>
            </a:r>
            <a:r>
              <a:rPr lang="en-US"/>
              <a:t>El Paso</a:t>
            </a:r>
          </a:p>
          <a:p>
            <a:pPr>
              <a:lnSpc>
                <a:spcPct val="150000"/>
              </a:lnSpc>
            </a:pPr>
            <a:r>
              <a:rPr lang="en-US" b="1"/>
              <a:t>Gina-Anne Levow</a:t>
            </a:r>
            <a:r>
              <a:rPr lang="en-US"/>
              <a:t>, University of Washington  </a:t>
            </a:r>
            <a:endParaRPr lang="en-US" dirty="0"/>
          </a:p>
        </p:txBody>
      </p:sp>
      <p:pic>
        <p:nvPicPr>
          <p:cNvPr id="1030" name="Picture 6">
            <a:extLst>
              <a:ext uri="{FF2B5EF4-FFF2-40B4-BE49-F238E27FC236}">
                <a16:creationId xmlns:a16="http://schemas.microsoft.com/office/drawing/2014/main"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2961189"/>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2961189"/>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pic>
        <p:nvPicPr>
          <p:cNvPr id="8" name="Picture 7">
            <a:extLst>
              <a:ext uri="{FF2B5EF4-FFF2-40B4-BE49-F238E27FC236}">
                <a16:creationId xmlns:a16="http://schemas.microsoft.com/office/drawing/2014/main" id="{D231124D-5EA0-BEA6-0E29-1E1CEDED71CC}"/>
              </a:ext>
            </a:extLst>
          </p:cNvPr>
          <p:cNvPicPr>
            <a:picLocks noChangeAspect="1" noChangeArrowheads="1"/>
          </p:cNvPicPr>
          <p:nvPr/>
        </p:nvPicPr>
        <p:blipFill>
          <a:blip r:embed="rId6">
            <a:duotone>
              <a:prstClr val="black"/>
              <a:schemeClr val="bg2">
                <a:lumMod val="10000"/>
                <a:lumOff val="90000"/>
                <a:tint val="45000"/>
                <a:satMod val="400000"/>
              </a:schemeClr>
            </a:duotone>
            <a:extLst>
              <a:ext uri="{28A0092B-C50C-407E-A947-70E740481C1C}">
                <a14:useLocalDpi xmlns:a14="http://schemas.microsoft.com/office/drawing/2010/main" val="0"/>
              </a:ext>
            </a:extLst>
          </a:blip>
          <a:srcRect/>
          <a:stretch>
            <a:fillRect/>
          </a:stretch>
        </p:blipFill>
        <p:spPr bwMode="auto">
          <a:xfrm>
            <a:off x="6345571" y="5086547"/>
            <a:ext cx="2202710" cy="7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108D-52B7-FE5E-E657-BCEB2455BC1B}"/>
              </a:ext>
            </a:extLst>
          </p:cNvPr>
          <p:cNvSpPr>
            <a:spLocks noGrp="1"/>
          </p:cNvSpPr>
          <p:nvPr>
            <p:ph type="title"/>
          </p:nvPr>
        </p:nvSpPr>
        <p:spPr>
          <a:xfrm>
            <a:off x="457200" y="353438"/>
            <a:ext cx="7723762" cy="1143000"/>
          </a:xfrm>
        </p:spPr>
        <p:txBody>
          <a:bodyPr/>
          <a:lstStyle/>
          <a:p>
            <a:pPr algn="l"/>
            <a:r>
              <a:rPr lang="en-US" sz="4000"/>
              <a:t>Is Pragmatic Prosody Independent of Words?</a:t>
            </a:r>
          </a:p>
        </p:txBody>
      </p:sp>
      <p:sp>
        <p:nvSpPr>
          <p:cNvPr id="3" name="Content Placeholder 2">
            <a:extLst>
              <a:ext uri="{FF2B5EF4-FFF2-40B4-BE49-F238E27FC236}">
                <a16:creationId xmlns:a16="http://schemas.microsoft.com/office/drawing/2014/main" id="{383DF608-416B-3E3E-B27B-9B0F7C9C5147}"/>
              </a:ext>
            </a:extLst>
          </p:cNvPr>
          <p:cNvSpPr>
            <a:spLocks noGrp="1"/>
          </p:cNvSpPr>
          <p:nvPr>
            <p:ph idx="1"/>
          </p:nvPr>
        </p:nvSpPr>
        <p:spPr>
          <a:xfrm>
            <a:off x="466928" y="1955258"/>
            <a:ext cx="8229600" cy="4286657"/>
          </a:xfrm>
        </p:spPr>
        <p:txBody>
          <a:bodyPr/>
          <a:lstStyle/>
          <a:p>
            <a:pPr marL="0" indent="0">
              <a:lnSpc>
                <a:spcPct val="150000"/>
              </a:lnSpc>
              <a:buNone/>
            </a:pPr>
            <a:r>
              <a:rPr lang="en-US" sz="2400"/>
              <a:t>Not entirely</a:t>
            </a:r>
          </a:p>
          <a:p>
            <a:pPr>
              <a:lnSpc>
                <a:spcPct val="150000"/>
              </a:lnSpc>
            </a:pPr>
            <a:r>
              <a:rPr lang="en-US" sz="2000"/>
              <a:t>Alignments matter</a:t>
            </a:r>
          </a:p>
          <a:p>
            <a:pPr>
              <a:lnSpc>
                <a:spcPct val="150000"/>
              </a:lnSpc>
            </a:pPr>
            <a:r>
              <a:rPr lang="en-US" sz="2000"/>
              <a:t>Prosody can modulate word meanings  </a:t>
            </a:r>
            <a:r>
              <a:rPr lang="en-US" sz="2000" i="1"/>
              <a:t>“It was a biiiiig fish.”</a:t>
            </a:r>
          </a:p>
          <a:p>
            <a:pPr marL="0" indent="0">
              <a:lnSpc>
                <a:spcPct val="150000"/>
              </a:lnSpc>
              <a:buNone/>
            </a:pPr>
            <a:r>
              <a:rPr lang="en-US" sz="2400"/>
              <a:t>But largely </a:t>
            </a:r>
          </a:p>
          <a:p>
            <a:pPr>
              <a:lnSpc>
                <a:spcPct val="150000"/>
              </a:lnSpc>
            </a:pPr>
            <a:r>
              <a:rPr lang="en-US" sz="2000"/>
              <a:t>Many contours can appear on almost any words</a:t>
            </a:r>
          </a:p>
          <a:p>
            <a:pPr>
              <a:lnSpc>
                <a:spcPct val="150000"/>
              </a:lnSpc>
            </a:pPr>
            <a:r>
              <a:rPr lang="en-US" sz="2000" i="1"/>
              <a:t>uh-huh</a:t>
            </a:r>
            <a:r>
              <a:rPr lang="en-US" sz="2000"/>
              <a:t> can mean almost anything you like</a:t>
            </a:r>
          </a:p>
          <a:p>
            <a:pPr>
              <a:lnSpc>
                <a:spcPct val="150000"/>
              </a:lnSpc>
            </a:pPr>
            <a:r>
              <a:rPr lang="en-US" sz="2000">
                <a:solidFill>
                  <a:srgbClr val="FFFF00"/>
                </a:solidFill>
              </a:rPr>
              <a:t>Prosodic meanings can contradict the lexical </a:t>
            </a:r>
          </a:p>
          <a:p>
            <a:pPr>
              <a:lnSpc>
                <a:spcPct val="150000"/>
              </a:lnSpc>
            </a:pPr>
            <a:endParaRPr lang="en-US" sz="2400"/>
          </a:p>
        </p:txBody>
      </p:sp>
    </p:spTree>
    <p:extLst>
      <p:ext uri="{BB962C8B-B14F-4D97-AF65-F5344CB8AC3E}">
        <p14:creationId xmlns:p14="http://schemas.microsoft.com/office/powerpoint/2010/main" val="350061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A12DD525-F904-F553-FE60-55FF83D8CE85}"/>
              </a:ext>
            </a:extLst>
          </p:cNvPr>
          <p:cNvSpPr/>
          <p:nvPr/>
        </p:nvSpPr>
        <p:spPr bwMode="auto">
          <a:xfrm>
            <a:off x="1941927" y="1143000"/>
            <a:ext cx="5033818" cy="262543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ＭＳ Ｐゴシック" pitchFamily="50" charset="-128"/>
              </a:rPr>
              <a:t>      possible</a:t>
            </a:r>
            <a:r>
              <a:rPr kumimoji="1" lang="en-US" sz="1800" b="0" i="0" u="none" strike="noStrike" cap="none" normalizeH="0" baseline="0">
                <a:ln>
                  <a:noFill/>
                </a:ln>
                <a:solidFill>
                  <a:schemeClr val="tx1"/>
                </a:solidFill>
                <a:effectLst/>
                <a:latin typeface="Arial" charset="0"/>
                <a:ea typeface="ＭＳ Ｐゴシック" pitchFamily="50" charset="-128"/>
              </a:rPr>
              <a:t> interpretations</a:t>
            </a:r>
          </a:p>
        </p:txBody>
      </p:sp>
      <p:sp>
        <p:nvSpPr>
          <p:cNvPr id="5" name="TextBox 4">
            <a:extLst>
              <a:ext uri="{FF2B5EF4-FFF2-40B4-BE49-F238E27FC236}">
                <a16:creationId xmlns:a16="http://schemas.microsoft.com/office/drawing/2014/main" id="{773DA150-1BB9-7C63-28EB-6F0B9670FDAD}"/>
              </a:ext>
            </a:extLst>
          </p:cNvPr>
          <p:cNvSpPr txBox="1"/>
          <p:nvPr/>
        </p:nvSpPr>
        <p:spPr>
          <a:xfrm>
            <a:off x="2484582" y="4932216"/>
            <a:ext cx="1570182" cy="461665"/>
          </a:xfrm>
          <a:prstGeom prst="rect">
            <a:avLst/>
          </a:prstGeom>
          <a:noFill/>
        </p:spPr>
        <p:txBody>
          <a:bodyPr wrap="square" rtlCol="0">
            <a:spAutoFit/>
          </a:bodyPr>
          <a:lstStyle/>
          <a:p>
            <a:r>
              <a:rPr lang="en-US" sz="2400"/>
              <a:t>context</a:t>
            </a:r>
          </a:p>
        </p:txBody>
      </p:sp>
      <p:sp>
        <p:nvSpPr>
          <p:cNvPr id="6" name="TextBox 5">
            <a:extLst>
              <a:ext uri="{FF2B5EF4-FFF2-40B4-BE49-F238E27FC236}">
                <a16:creationId xmlns:a16="http://schemas.microsoft.com/office/drawing/2014/main" id="{4DDB7267-94D9-248C-2E50-38969870D478}"/>
              </a:ext>
            </a:extLst>
          </p:cNvPr>
          <p:cNvSpPr txBox="1"/>
          <p:nvPr/>
        </p:nvSpPr>
        <p:spPr>
          <a:xfrm>
            <a:off x="4165596" y="4932216"/>
            <a:ext cx="1570182" cy="461665"/>
          </a:xfrm>
          <a:prstGeom prst="rect">
            <a:avLst/>
          </a:prstGeom>
          <a:noFill/>
        </p:spPr>
        <p:txBody>
          <a:bodyPr wrap="square" rtlCol="0">
            <a:spAutoFit/>
          </a:bodyPr>
          <a:lstStyle/>
          <a:p>
            <a:r>
              <a:rPr lang="en-US" sz="2400"/>
              <a:t>words</a:t>
            </a:r>
          </a:p>
        </p:txBody>
      </p:sp>
      <p:sp>
        <p:nvSpPr>
          <p:cNvPr id="7" name="TextBox 6">
            <a:extLst>
              <a:ext uri="{FF2B5EF4-FFF2-40B4-BE49-F238E27FC236}">
                <a16:creationId xmlns:a16="http://schemas.microsoft.com/office/drawing/2014/main" id="{97690FE3-ADDF-4F00-F5B0-74E1D75DAAFB}"/>
              </a:ext>
            </a:extLst>
          </p:cNvPr>
          <p:cNvSpPr txBox="1"/>
          <p:nvPr/>
        </p:nvSpPr>
        <p:spPr>
          <a:xfrm>
            <a:off x="5735778" y="4932216"/>
            <a:ext cx="1570182" cy="461665"/>
          </a:xfrm>
          <a:prstGeom prst="rect">
            <a:avLst/>
          </a:prstGeom>
          <a:noFill/>
        </p:spPr>
        <p:txBody>
          <a:bodyPr wrap="square" rtlCol="0">
            <a:spAutoFit/>
          </a:bodyPr>
          <a:lstStyle/>
          <a:p>
            <a:r>
              <a:rPr lang="en-US" sz="2400"/>
              <a:t>prosody</a:t>
            </a:r>
          </a:p>
        </p:txBody>
      </p:sp>
      <p:cxnSp>
        <p:nvCxnSpPr>
          <p:cNvPr id="16" name="Straight Connector 15">
            <a:extLst>
              <a:ext uri="{FF2B5EF4-FFF2-40B4-BE49-F238E27FC236}">
                <a16:creationId xmlns:a16="http://schemas.microsoft.com/office/drawing/2014/main" id="{ADDA8CF2-D212-7363-D66F-0CA3D4668959}"/>
              </a:ext>
            </a:extLst>
          </p:cNvPr>
          <p:cNvCxnSpPr/>
          <p:nvPr/>
        </p:nvCxnSpPr>
        <p:spPr bwMode="auto">
          <a:xfrm>
            <a:off x="6336064" y="501249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itle 19">
            <a:extLst>
              <a:ext uri="{FF2B5EF4-FFF2-40B4-BE49-F238E27FC236}">
                <a16:creationId xmlns:a16="http://schemas.microsoft.com/office/drawing/2014/main" id="{355CCD4A-96EC-8C81-DD16-EBA5757FEE9E}"/>
              </a:ext>
            </a:extLst>
          </p:cNvPr>
          <p:cNvSpPr>
            <a:spLocks noGrp="1"/>
          </p:cNvSpPr>
          <p:nvPr>
            <p:ph type="title"/>
          </p:nvPr>
        </p:nvSpPr>
        <p:spPr>
          <a:xfrm>
            <a:off x="457200" y="24317"/>
            <a:ext cx="8229600" cy="1143000"/>
          </a:xfrm>
        </p:spPr>
        <p:txBody>
          <a:bodyPr/>
          <a:lstStyle/>
          <a:p>
            <a:pPr algn="l"/>
            <a:r>
              <a:rPr lang="en-US"/>
              <a:t>Determining Meaning </a:t>
            </a:r>
          </a:p>
        </p:txBody>
      </p:sp>
    </p:spTree>
    <p:extLst>
      <p:ext uri="{BB962C8B-B14F-4D97-AF65-F5344CB8AC3E}">
        <p14:creationId xmlns:p14="http://schemas.microsoft.com/office/powerpoint/2010/main" val="336880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A12DD525-F904-F553-FE60-55FF83D8CE85}"/>
              </a:ext>
            </a:extLst>
          </p:cNvPr>
          <p:cNvSpPr/>
          <p:nvPr/>
        </p:nvSpPr>
        <p:spPr bwMode="auto">
          <a:xfrm>
            <a:off x="1941927" y="1143000"/>
            <a:ext cx="5033818" cy="262543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ＭＳ Ｐゴシック" pitchFamily="50" charset="-128"/>
              </a:rPr>
              <a:t>      possible</a:t>
            </a:r>
            <a:r>
              <a:rPr kumimoji="1" lang="en-US" sz="1800" b="0" i="0" u="none" strike="noStrike" cap="none" normalizeH="0" baseline="0">
                <a:ln>
                  <a:noFill/>
                </a:ln>
                <a:solidFill>
                  <a:schemeClr val="tx1"/>
                </a:solidFill>
                <a:effectLst/>
                <a:latin typeface="Arial" charset="0"/>
                <a:ea typeface="ＭＳ Ｐゴシック" pitchFamily="50" charset="-128"/>
              </a:rPr>
              <a:t> interpretations</a:t>
            </a:r>
          </a:p>
        </p:txBody>
      </p:sp>
      <p:sp>
        <p:nvSpPr>
          <p:cNvPr id="5" name="TextBox 4">
            <a:extLst>
              <a:ext uri="{FF2B5EF4-FFF2-40B4-BE49-F238E27FC236}">
                <a16:creationId xmlns:a16="http://schemas.microsoft.com/office/drawing/2014/main" id="{773DA150-1BB9-7C63-28EB-6F0B9670FDAD}"/>
              </a:ext>
            </a:extLst>
          </p:cNvPr>
          <p:cNvSpPr txBox="1"/>
          <p:nvPr/>
        </p:nvSpPr>
        <p:spPr>
          <a:xfrm>
            <a:off x="2484582" y="4932216"/>
            <a:ext cx="1570182" cy="461665"/>
          </a:xfrm>
          <a:prstGeom prst="rect">
            <a:avLst/>
          </a:prstGeom>
          <a:noFill/>
        </p:spPr>
        <p:txBody>
          <a:bodyPr wrap="square" rtlCol="0">
            <a:spAutoFit/>
          </a:bodyPr>
          <a:lstStyle/>
          <a:p>
            <a:r>
              <a:rPr lang="en-US" sz="2400"/>
              <a:t>context</a:t>
            </a:r>
          </a:p>
        </p:txBody>
      </p:sp>
      <p:sp>
        <p:nvSpPr>
          <p:cNvPr id="6" name="TextBox 5">
            <a:extLst>
              <a:ext uri="{FF2B5EF4-FFF2-40B4-BE49-F238E27FC236}">
                <a16:creationId xmlns:a16="http://schemas.microsoft.com/office/drawing/2014/main" id="{4DDB7267-94D9-248C-2E50-38969870D478}"/>
              </a:ext>
            </a:extLst>
          </p:cNvPr>
          <p:cNvSpPr txBox="1"/>
          <p:nvPr/>
        </p:nvSpPr>
        <p:spPr>
          <a:xfrm>
            <a:off x="4165596" y="4932216"/>
            <a:ext cx="1570182" cy="461665"/>
          </a:xfrm>
          <a:prstGeom prst="rect">
            <a:avLst/>
          </a:prstGeom>
          <a:noFill/>
        </p:spPr>
        <p:txBody>
          <a:bodyPr wrap="square" rtlCol="0">
            <a:spAutoFit/>
          </a:bodyPr>
          <a:lstStyle/>
          <a:p>
            <a:r>
              <a:rPr lang="en-US" sz="2400"/>
              <a:t>words</a:t>
            </a:r>
          </a:p>
        </p:txBody>
      </p:sp>
      <p:sp>
        <p:nvSpPr>
          <p:cNvPr id="7" name="TextBox 6">
            <a:extLst>
              <a:ext uri="{FF2B5EF4-FFF2-40B4-BE49-F238E27FC236}">
                <a16:creationId xmlns:a16="http://schemas.microsoft.com/office/drawing/2014/main" id="{97690FE3-ADDF-4F00-F5B0-74E1D75DAAFB}"/>
              </a:ext>
            </a:extLst>
          </p:cNvPr>
          <p:cNvSpPr txBox="1"/>
          <p:nvPr/>
        </p:nvSpPr>
        <p:spPr>
          <a:xfrm>
            <a:off x="5735778" y="4932216"/>
            <a:ext cx="1570182" cy="461665"/>
          </a:xfrm>
          <a:prstGeom prst="rect">
            <a:avLst/>
          </a:prstGeom>
          <a:noFill/>
        </p:spPr>
        <p:txBody>
          <a:bodyPr wrap="square" rtlCol="0">
            <a:spAutoFit/>
          </a:bodyPr>
          <a:lstStyle/>
          <a:p>
            <a:r>
              <a:rPr lang="en-US" sz="2400"/>
              <a:t>prosody</a:t>
            </a:r>
          </a:p>
        </p:txBody>
      </p:sp>
      <p:sp>
        <p:nvSpPr>
          <p:cNvPr id="9" name="Freeform: Shape 8">
            <a:extLst>
              <a:ext uri="{FF2B5EF4-FFF2-40B4-BE49-F238E27FC236}">
                <a16:creationId xmlns:a16="http://schemas.microsoft.com/office/drawing/2014/main" id="{90325DD0-2591-62AA-259A-17EFF1DE4CBE}"/>
              </a:ext>
            </a:extLst>
          </p:cNvPr>
          <p:cNvSpPr/>
          <p:nvPr/>
        </p:nvSpPr>
        <p:spPr bwMode="auto">
          <a:xfrm>
            <a:off x="3557575" y="2934255"/>
            <a:ext cx="763781" cy="2054969"/>
          </a:xfrm>
          <a:custGeom>
            <a:avLst/>
            <a:gdLst>
              <a:gd name="connsiteX0" fmla="*/ 718055 w 719041"/>
              <a:gd name="connsiteY0" fmla="*/ 2152073 h 2199197"/>
              <a:gd name="connsiteX1" fmla="*/ 607219 w 719041"/>
              <a:gd name="connsiteY1" fmla="*/ 2032000 h 2199197"/>
              <a:gd name="connsiteX2" fmla="*/ 16091 w 719041"/>
              <a:gd name="connsiteY2" fmla="*/ 785091 h 2199197"/>
              <a:gd name="connsiteX3" fmla="*/ 191582 w 719041"/>
              <a:gd name="connsiteY3" fmla="*/ 138545 h 2199197"/>
              <a:gd name="connsiteX4" fmla="*/ 450201 w 719041"/>
              <a:gd name="connsiteY4" fmla="*/ 0 h 2199197"/>
              <a:gd name="connsiteX0" fmla="*/ 718055 w 719041"/>
              <a:gd name="connsiteY0" fmla="*/ 2241086 h 2265647"/>
              <a:gd name="connsiteX1" fmla="*/ 607219 w 719041"/>
              <a:gd name="connsiteY1" fmla="*/ 2032000 h 2265647"/>
              <a:gd name="connsiteX2" fmla="*/ 16091 w 719041"/>
              <a:gd name="connsiteY2" fmla="*/ 785091 h 2265647"/>
              <a:gd name="connsiteX3" fmla="*/ 191582 w 719041"/>
              <a:gd name="connsiteY3" fmla="*/ 138545 h 2265647"/>
              <a:gd name="connsiteX4" fmla="*/ 450201 w 719041"/>
              <a:gd name="connsiteY4" fmla="*/ 0 h 2265647"/>
              <a:gd name="connsiteX0" fmla="*/ 721436 w 722422"/>
              <a:gd name="connsiteY0" fmla="*/ 2241086 h 2265647"/>
              <a:gd name="connsiteX1" fmla="*/ 610600 w 722422"/>
              <a:gd name="connsiteY1" fmla="*/ 2032000 h 2265647"/>
              <a:gd name="connsiteX2" fmla="*/ 19472 w 722422"/>
              <a:gd name="connsiteY2" fmla="*/ 785091 h 2265647"/>
              <a:gd name="connsiteX3" fmla="*/ 170687 w 722422"/>
              <a:gd name="connsiteY3" fmla="*/ 146637 h 2265647"/>
              <a:gd name="connsiteX4" fmla="*/ 453582 w 722422"/>
              <a:gd name="connsiteY4" fmla="*/ 0 h 2265647"/>
              <a:gd name="connsiteX0" fmla="*/ 733698 w 734684"/>
              <a:gd name="connsiteY0" fmla="*/ 2241086 h 2265647"/>
              <a:gd name="connsiteX1" fmla="*/ 622862 w 734684"/>
              <a:gd name="connsiteY1" fmla="*/ 2032000 h 2265647"/>
              <a:gd name="connsiteX2" fmla="*/ 31734 w 734684"/>
              <a:gd name="connsiteY2" fmla="*/ 785091 h 2265647"/>
              <a:gd name="connsiteX3" fmla="*/ 182949 w 734684"/>
              <a:gd name="connsiteY3" fmla="*/ 146637 h 2265647"/>
              <a:gd name="connsiteX4" fmla="*/ 465844 w 734684"/>
              <a:gd name="connsiteY4" fmla="*/ 0 h 2265647"/>
              <a:gd name="connsiteX0" fmla="*/ 746826 w 747812"/>
              <a:gd name="connsiteY0" fmla="*/ 2241086 h 2265647"/>
              <a:gd name="connsiteX1" fmla="*/ 635990 w 747812"/>
              <a:gd name="connsiteY1" fmla="*/ 2032000 h 2265647"/>
              <a:gd name="connsiteX2" fmla="*/ 44862 w 747812"/>
              <a:gd name="connsiteY2" fmla="*/ 785091 h 2265647"/>
              <a:gd name="connsiteX3" fmla="*/ 155617 w 747812"/>
              <a:gd name="connsiteY3" fmla="*/ 130452 h 2265647"/>
              <a:gd name="connsiteX4" fmla="*/ 478972 w 747812"/>
              <a:gd name="connsiteY4" fmla="*/ 0 h 2265647"/>
              <a:gd name="connsiteX0" fmla="*/ 753237 w 754223"/>
              <a:gd name="connsiteY0" fmla="*/ 2241086 h 2265647"/>
              <a:gd name="connsiteX1" fmla="*/ 642401 w 754223"/>
              <a:gd name="connsiteY1" fmla="*/ 2032000 h 2265647"/>
              <a:gd name="connsiteX2" fmla="*/ 51273 w 754223"/>
              <a:gd name="connsiteY2" fmla="*/ 785091 h 2265647"/>
              <a:gd name="connsiteX3" fmla="*/ 145844 w 754223"/>
              <a:gd name="connsiteY3" fmla="*/ 114268 h 2265647"/>
              <a:gd name="connsiteX4" fmla="*/ 485383 w 754223"/>
              <a:gd name="connsiteY4" fmla="*/ 0 h 2265647"/>
              <a:gd name="connsiteX0" fmla="*/ 753237 w 754223"/>
              <a:gd name="connsiteY0" fmla="*/ 2370558 h 2395119"/>
              <a:gd name="connsiteX1" fmla="*/ 642401 w 754223"/>
              <a:gd name="connsiteY1" fmla="*/ 2161472 h 2395119"/>
              <a:gd name="connsiteX2" fmla="*/ 51273 w 754223"/>
              <a:gd name="connsiteY2" fmla="*/ 914563 h 2395119"/>
              <a:gd name="connsiteX3" fmla="*/ 145844 w 754223"/>
              <a:gd name="connsiteY3" fmla="*/ 243740 h 2395119"/>
              <a:gd name="connsiteX4" fmla="*/ 558211 w 754223"/>
              <a:gd name="connsiteY4" fmla="*/ 0 h 2395119"/>
              <a:gd name="connsiteX0" fmla="*/ 753237 w 754223"/>
              <a:gd name="connsiteY0" fmla="*/ 2370558 h 2395119"/>
              <a:gd name="connsiteX1" fmla="*/ 642401 w 754223"/>
              <a:gd name="connsiteY1" fmla="*/ 2161472 h 2395119"/>
              <a:gd name="connsiteX2" fmla="*/ 51273 w 754223"/>
              <a:gd name="connsiteY2" fmla="*/ 914563 h 2395119"/>
              <a:gd name="connsiteX3" fmla="*/ 145844 w 754223"/>
              <a:gd name="connsiteY3" fmla="*/ 243740 h 2395119"/>
              <a:gd name="connsiteX4" fmla="*/ 558211 w 754223"/>
              <a:gd name="connsiteY4" fmla="*/ 0 h 2395119"/>
              <a:gd name="connsiteX0" fmla="*/ 864079 w 865065"/>
              <a:gd name="connsiteY0" fmla="*/ 2370558 h 2395119"/>
              <a:gd name="connsiteX1" fmla="*/ 753243 w 865065"/>
              <a:gd name="connsiteY1" fmla="*/ 2161472 h 2395119"/>
              <a:gd name="connsiteX2" fmla="*/ 162115 w 865065"/>
              <a:gd name="connsiteY2" fmla="*/ 914563 h 2395119"/>
              <a:gd name="connsiteX3" fmla="*/ 78662 w 865065"/>
              <a:gd name="connsiteY3" fmla="*/ 429857 h 2395119"/>
              <a:gd name="connsiteX4" fmla="*/ 669053 w 865065"/>
              <a:gd name="connsiteY4" fmla="*/ 0 h 2395119"/>
              <a:gd name="connsiteX0" fmla="*/ 795749 w 796735"/>
              <a:gd name="connsiteY0" fmla="*/ 2370558 h 2395119"/>
              <a:gd name="connsiteX1" fmla="*/ 684913 w 796735"/>
              <a:gd name="connsiteY1" fmla="*/ 2161472 h 2395119"/>
              <a:gd name="connsiteX2" fmla="*/ 93785 w 796735"/>
              <a:gd name="connsiteY2" fmla="*/ 914563 h 2395119"/>
              <a:gd name="connsiteX3" fmla="*/ 10332 w 796735"/>
              <a:gd name="connsiteY3" fmla="*/ 429857 h 2395119"/>
              <a:gd name="connsiteX4" fmla="*/ 600723 w 796735"/>
              <a:gd name="connsiteY4" fmla="*/ 0 h 2395119"/>
              <a:gd name="connsiteX0" fmla="*/ 735437 w 736423"/>
              <a:gd name="connsiteY0" fmla="*/ 2370558 h 2395119"/>
              <a:gd name="connsiteX1" fmla="*/ 624601 w 736423"/>
              <a:gd name="connsiteY1" fmla="*/ 2161472 h 2395119"/>
              <a:gd name="connsiteX2" fmla="*/ 33473 w 736423"/>
              <a:gd name="connsiteY2" fmla="*/ 914563 h 2395119"/>
              <a:gd name="connsiteX3" fmla="*/ 79492 w 736423"/>
              <a:gd name="connsiteY3" fmla="*/ 300384 h 2395119"/>
              <a:gd name="connsiteX4" fmla="*/ 540411 w 736423"/>
              <a:gd name="connsiteY4" fmla="*/ 0 h 2395119"/>
              <a:gd name="connsiteX0" fmla="*/ 750404 w 751390"/>
              <a:gd name="connsiteY0" fmla="*/ 2370558 h 2395119"/>
              <a:gd name="connsiteX1" fmla="*/ 639568 w 751390"/>
              <a:gd name="connsiteY1" fmla="*/ 2161472 h 2395119"/>
              <a:gd name="connsiteX2" fmla="*/ 48440 w 751390"/>
              <a:gd name="connsiteY2" fmla="*/ 914563 h 2395119"/>
              <a:gd name="connsiteX3" fmla="*/ 45907 w 751390"/>
              <a:gd name="connsiteY3" fmla="*/ 292292 h 2395119"/>
              <a:gd name="connsiteX4" fmla="*/ 555378 w 751390"/>
              <a:gd name="connsiteY4" fmla="*/ 0 h 2395119"/>
              <a:gd name="connsiteX0" fmla="*/ 782797 w 783783"/>
              <a:gd name="connsiteY0" fmla="*/ 2370558 h 2395119"/>
              <a:gd name="connsiteX1" fmla="*/ 671961 w 783783"/>
              <a:gd name="connsiteY1" fmla="*/ 2161472 h 2395119"/>
              <a:gd name="connsiteX2" fmla="*/ 80833 w 783783"/>
              <a:gd name="connsiteY2" fmla="*/ 914563 h 2395119"/>
              <a:gd name="connsiteX3" fmla="*/ 78300 w 783783"/>
              <a:gd name="connsiteY3" fmla="*/ 292292 h 2395119"/>
              <a:gd name="connsiteX4" fmla="*/ 587771 w 783783"/>
              <a:gd name="connsiteY4" fmla="*/ 0 h 2395119"/>
              <a:gd name="connsiteX0" fmla="*/ 782797 w 782797"/>
              <a:gd name="connsiteY0" fmla="*/ 2370558 h 2370558"/>
              <a:gd name="connsiteX1" fmla="*/ 80833 w 782797"/>
              <a:gd name="connsiteY1" fmla="*/ 914563 h 2370558"/>
              <a:gd name="connsiteX2" fmla="*/ 78300 w 782797"/>
              <a:gd name="connsiteY2" fmla="*/ 292292 h 2370558"/>
              <a:gd name="connsiteX3" fmla="*/ 587771 w 782797"/>
              <a:gd name="connsiteY3" fmla="*/ 0 h 2370558"/>
              <a:gd name="connsiteX0" fmla="*/ 763781 w 763781"/>
              <a:gd name="connsiteY0" fmla="*/ 2095429 h 2095429"/>
              <a:gd name="connsiteX1" fmla="*/ 86093 w 763781"/>
              <a:gd name="connsiteY1" fmla="*/ 914563 h 2095429"/>
              <a:gd name="connsiteX2" fmla="*/ 83560 w 763781"/>
              <a:gd name="connsiteY2" fmla="*/ 292292 h 2095429"/>
              <a:gd name="connsiteX3" fmla="*/ 593031 w 763781"/>
              <a:gd name="connsiteY3" fmla="*/ 0 h 2095429"/>
              <a:gd name="connsiteX0" fmla="*/ 763781 w 763781"/>
              <a:gd name="connsiteY0" fmla="*/ 2103521 h 2103521"/>
              <a:gd name="connsiteX1" fmla="*/ 86093 w 763781"/>
              <a:gd name="connsiteY1" fmla="*/ 922655 h 2103521"/>
              <a:gd name="connsiteX2" fmla="*/ 83560 w 763781"/>
              <a:gd name="connsiteY2" fmla="*/ 300384 h 2103521"/>
              <a:gd name="connsiteX3" fmla="*/ 495927 w 763781"/>
              <a:gd name="connsiteY3" fmla="*/ 0 h 2103521"/>
              <a:gd name="connsiteX0" fmla="*/ 763781 w 763781"/>
              <a:gd name="connsiteY0" fmla="*/ 2103521 h 2103521"/>
              <a:gd name="connsiteX1" fmla="*/ 86093 w 763781"/>
              <a:gd name="connsiteY1" fmla="*/ 922655 h 2103521"/>
              <a:gd name="connsiteX2" fmla="*/ 83560 w 763781"/>
              <a:gd name="connsiteY2" fmla="*/ 300384 h 2103521"/>
              <a:gd name="connsiteX3" fmla="*/ 495927 w 763781"/>
              <a:gd name="connsiteY3" fmla="*/ 0 h 2103521"/>
              <a:gd name="connsiteX0" fmla="*/ 763781 w 763781"/>
              <a:gd name="connsiteY0" fmla="*/ 2054969 h 2054969"/>
              <a:gd name="connsiteX1" fmla="*/ 86093 w 763781"/>
              <a:gd name="connsiteY1" fmla="*/ 874103 h 2054969"/>
              <a:gd name="connsiteX2" fmla="*/ 83560 w 763781"/>
              <a:gd name="connsiteY2" fmla="*/ 251832 h 2054969"/>
              <a:gd name="connsiteX3" fmla="*/ 552571 w 763781"/>
              <a:gd name="connsiteY3" fmla="*/ 0 h 2054969"/>
              <a:gd name="connsiteX0" fmla="*/ 763781 w 763781"/>
              <a:gd name="connsiteY0" fmla="*/ 2054969 h 2054969"/>
              <a:gd name="connsiteX1" fmla="*/ 86093 w 763781"/>
              <a:gd name="connsiteY1" fmla="*/ 874103 h 2054969"/>
              <a:gd name="connsiteX2" fmla="*/ 83560 w 763781"/>
              <a:gd name="connsiteY2" fmla="*/ 251832 h 2054969"/>
              <a:gd name="connsiteX3" fmla="*/ 552571 w 763781"/>
              <a:gd name="connsiteY3" fmla="*/ 0 h 2054969"/>
            </a:gdLst>
            <a:ahLst/>
            <a:cxnLst>
              <a:cxn ang="0">
                <a:pos x="connsiteX0" y="connsiteY0"/>
              </a:cxn>
              <a:cxn ang="0">
                <a:pos x="connsiteX1" y="connsiteY1"/>
              </a:cxn>
              <a:cxn ang="0">
                <a:pos x="connsiteX2" y="connsiteY2"/>
              </a:cxn>
              <a:cxn ang="0">
                <a:pos x="connsiteX3" y="connsiteY3"/>
              </a:cxn>
            </a:cxnLst>
            <a:rect l="l" t="t" r="r" b="b"/>
            <a:pathLst>
              <a:path w="763781" h="2054969">
                <a:moveTo>
                  <a:pt x="763781" y="2054969"/>
                </a:moveTo>
                <a:cubicBezTo>
                  <a:pt x="617539" y="1751637"/>
                  <a:pt x="199463" y="1174626"/>
                  <a:pt x="86093" y="874103"/>
                </a:cubicBezTo>
                <a:cubicBezTo>
                  <a:pt x="-27277" y="573580"/>
                  <a:pt x="-29252" y="447416"/>
                  <a:pt x="83560" y="251832"/>
                </a:cubicBezTo>
                <a:cubicBezTo>
                  <a:pt x="155912" y="120984"/>
                  <a:pt x="402792" y="92860"/>
                  <a:pt x="552571" y="0"/>
                </a:cubicBezTo>
              </a:path>
            </a:pathLst>
          </a:custGeom>
          <a:noFill/>
          <a:ln w="38100" cap="flat" cmpd="sng" algn="ctr">
            <a:solidFill>
              <a:schemeClr val="tx1">
                <a:lumMod val="85000"/>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Freeform: Shape 11">
            <a:extLst>
              <a:ext uri="{FF2B5EF4-FFF2-40B4-BE49-F238E27FC236}">
                <a16:creationId xmlns:a16="http://schemas.microsoft.com/office/drawing/2014/main" id="{12AC7EE9-9A5E-A958-3A1A-8192944A6C11}"/>
              </a:ext>
            </a:extLst>
          </p:cNvPr>
          <p:cNvSpPr/>
          <p:nvPr/>
        </p:nvSpPr>
        <p:spPr bwMode="auto">
          <a:xfrm>
            <a:off x="3660431" y="2937409"/>
            <a:ext cx="2552607" cy="2075081"/>
          </a:xfrm>
          <a:custGeom>
            <a:avLst/>
            <a:gdLst>
              <a:gd name="connsiteX0" fmla="*/ 2360043 w 2500267"/>
              <a:gd name="connsiteY0" fmla="*/ 2014917 h 2070123"/>
              <a:gd name="connsiteX1" fmla="*/ 2271031 w 2500267"/>
              <a:gd name="connsiteY1" fmla="*/ 1925904 h 2070123"/>
              <a:gd name="connsiteX2" fmla="*/ 215654 w 2500267"/>
              <a:gd name="connsiteY2" fmla="*/ 776835 h 2070123"/>
              <a:gd name="connsiteX3" fmla="*/ 102365 w 2500267"/>
              <a:gd name="connsiteY3" fmla="*/ 315589 h 2070123"/>
              <a:gd name="connsiteX4" fmla="*/ 571704 w 2500267"/>
              <a:gd name="connsiteY4" fmla="*/ 275129 h 2070123"/>
              <a:gd name="connsiteX5" fmla="*/ 693084 w 2500267"/>
              <a:gd name="connsiteY5" fmla="*/ 153749 h 2070123"/>
              <a:gd name="connsiteX6" fmla="*/ 563611 w 2500267"/>
              <a:gd name="connsiteY6" fmla="*/ 0 h 2070123"/>
              <a:gd name="connsiteX0" fmla="*/ 2449056 w 2552607"/>
              <a:gd name="connsiteY0" fmla="*/ 2023009 h 2075081"/>
              <a:gd name="connsiteX1" fmla="*/ 2271031 w 2552607"/>
              <a:gd name="connsiteY1" fmla="*/ 1925904 h 2075081"/>
              <a:gd name="connsiteX2" fmla="*/ 215654 w 2552607"/>
              <a:gd name="connsiteY2" fmla="*/ 776835 h 2075081"/>
              <a:gd name="connsiteX3" fmla="*/ 102365 w 2552607"/>
              <a:gd name="connsiteY3" fmla="*/ 315589 h 2075081"/>
              <a:gd name="connsiteX4" fmla="*/ 571704 w 2552607"/>
              <a:gd name="connsiteY4" fmla="*/ 275129 h 2075081"/>
              <a:gd name="connsiteX5" fmla="*/ 693084 w 2552607"/>
              <a:gd name="connsiteY5" fmla="*/ 153749 h 2075081"/>
              <a:gd name="connsiteX6" fmla="*/ 563611 w 2552607"/>
              <a:gd name="connsiteY6" fmla="*/ 0 h 207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607" h="2075081">
                <a:moveTo>
                  <a:pt x="2449056" y="2023009"/>
                </a:moveTo>
                <a:cubicBezTo>
                  <a:pt x="2583249" y="2081676"/>
                  <a:pt x="2643265" y="2133600"/>
                  <a:pt x="2271031" y="1925904"/>
                </a:cubicBezTo>
                <a:cubicBezTo>
                  <a:pt x="1898797" y="1718208"/>
                  <a:pt x="577098" y="1045221"/>
                  <a:pt x="215654" y="776835"/>
                </a:cubicBezTo>
                <a:cubicBezTo>
                  <a:pt x="-145790" y="508449"/>
                  <a:pt x="43023" y="399207"/>
                  <a:pt x="102365" y="315589"/>
                </a:cubicBezTo>
                <a:cubicBezTo>
                  <a:pt x="161707" y="231971"/>
                  <a:pt x="473251" y="302102"/>
                  <a:pt x="571704" y="275129"/>
                </a:cubicBezTo>
                <a:cubicBezTo>
                  <a:pt x="670157" y="248156"/>
                  <a:pt x="694433" y="199604"/>
                  <a:pt x="693084" y="153749"/>
                </a:cubicBezTo>
                <a:cubicBezTo>
                  <a:pt x="691735" y="107894"/>
                  <a:pt x="627673" y="53947"/>
                  <a:pt x="563611" y="0"/>
                </a:cubicBezTo>
              </a:path>
            </a:pathLst>
          </a:custGeom>
          <a:noFill/>
          <a:ln w="38100" cap="flat" cmpd="sng" algn="ctr">
            <a:solidFill>
              <a:schemeClr val="tx1">
                <a:lumMod val="85000"/>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 name="Freeform: Shape 12">
            <a:extLst>
              <a:ext uri="{FF2B5EF4-FFF2-40B4-BE49-F238E27FC236}">
                <a16:creationId xmlns:a16="http://schemas.microsoft.com/office/drawing/2014/main" id="{095DFA38-D610-505F-0F4A-4383EE287202}"/>
              </a:ext>
            </a:extLst>
          </p:cNvPr>
          <p:cNvSpPr/>
          <p:nvPr/>
        </p:nvSpPr>
        <p:spPr bwMode="auto">
          <a:xfrm>
            <a:off x="2994052" y="2662177"/>
            <a:ext cx="1149069" cy="2273965"/>
          </a:xfrm>
          <a:custGeom>
            <a:avLst/>
            <a:gdLst>
              <a:gd name="connsiteX0" fmla="*/ 0 w 1149716"/>
              <a:gd name="connsiteY0" fmla="*/ 2261145 h 2261145"/>
              <a:gd name="connsiteX1" fmla="*/ 493614 w 1149716"/>
              <a:gd name="connsiteY1" fmla="*/ 586093 h 2261145"/>
              <a:gd name="connsiteX2" fmla="*/ 687823 w 1149716"/>
              <a:gd name="connsiteY2" fmla="*/ 52019 h 2261145"/>
              <a:gd name="connsiteX3" fmla="*/ 1076241 w 1149716"/>
              <a:gd name="connsiteY3" fmla="*/ 27743 h 2261145"/>
              <a:gd name="connsiteX4" fmla="*/ 1149069 w 1149716"/>
              <a:gd name="connsiteY4" fmla="*/ 116755 h 2261145"/>
              <a:gd name="connsiteX0" fmla="*/ 0 w 1149069"/>
              <a:gd name="connsiteY0" fmla="*/ 2261145 h 2261145"/>
              <a:gd name="connsiteX1" fmla="*/ 493614 w 1149069"/>
              <a:gd name="connsiteY1" fmla="*/ 586093 h 2261145"/>
              <a:gd name="connsiteX2" fmla="*/ 687823 w 1149069"/>
              <a:gd name="connsiteY2" fmla="*/ 52019 h 2261145"/>
              <a:gd name="connsiteX3" fmla="*/ 1076241 w 1149069"/>
              <a:gd name="connsiteY3" fmla="*/ 27743 h 2261145"/>
              <a:gd name="connsiteX4" fmla="*/ 1149069 w 1149069"/>
              <a:gd name="connsiteY4" fmla="*/ 116755 h 2261145"/>
              <a:gd name="connsiteX0" fmla="*/ 0 w 1149069"/>
              <a:gd name="connsiteY0" fmla="*/ 2273965 h 2273965"/>
              <a:gd name="connsiteX1" fmla="*/ 493614 w 1149069"/>
              <a:gd name="connsiteY1" fmla="*/ 598913 h 2273965"/>
              <a:gd name="connsiteX2" fmla="*/ 687823 w 1149069"/>
              <a:gd name="connsiteY2" fmla="*/ 64839 h 2273965"/>
              <a:gd name="connsiteX3" fmla="*/ 914400 w 1149069"/>
              <a:gd name="connsiteY3" fmla="*/ 16287 h 2273965"/>
              <a:gd name="connsiteX4" fmla="*/ 1149069 w 1149069"/>
              <a:gd name="connsiteY4" fmla="*/ 129575 h 2273965"/>
              <a:gd name="connsiteX0" fmla="*/ 0 w 1149069"/>
              <a:gd name="connsiteY0" fmla="*/ 2273965 h 2273965"/>
              <a:gd name="connsiteX1" fmla="*/ 493614 w 1149069"/>
              <a:gd name="connsiteY1" fmla="*/ 598913 h 2273965"/>
              <a:gd name="connsiteX2" fmla="*/ 687823 w 1149069"/>
              <a:gd name="connsiteY2" fmla="*/ 64839 h 2273965"/>
              <a:gd name="connsiteX3" fmla="*/ 914400 w 1149069"/>
              <a:gd name="connsiteY3" fmla="*/ 16287 h 2273965"/>
              <a:gd name="connsiteX4" fmla="*/ 1149069 w 1149069"/>
              <a:gd name="connsiteY4" fmla="*/ 129575 h 2273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069" h="2273965">
                <a:moveTo>
                  <a:pt x="0" y="2273965"/>
                </a:moveTo>
                <a:cubicBezTo>
                  <a:pt x="189488" y="1620533"/>
                  <a:pt x="378977" y="967101"/>
                  <a:pt x="493614" y="598913"/>
                </a:cubicBezTo>
                <a:cubicBezTo>
                  <a:pt x="608251" y="230725"/>
                  <a:pt x="617692" y="161943"/>
                  <a:pt x="687823" y="64839"/>
                </a:cubicBezTo>
                <a:cubicBezTo>
                  <a:pt x="757954" y="-32265"/>
                  <a:pt x="837526" y="5498"/>
                  <a:pt x="914400" y="16287"/>
                </a:cubicBezTo>
                <a:cubicBezTo>
                  <a:pt x="991274" y="27076"/>
                  <a:pt x="1013527" y="58095"/>
                  <a:pt x="1149069" y="129575"/>
                </a:cubicBezTo>
              </a:path>
            </a:pathLst>
          </a:custGeom>
          <a:noFill/>
          <a:ln w="38100" cap="flat" cmpd="sng" algn="ctr">
            <a:solidFill>
              <a:schemeClr val="tx1">
                <a:lumMod val="85000"/>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16" name="Straight Connector 15">
            <a:extLst>
              <a:ext uri="{FF2B5EF4-FFF2-40B4-BE49-F238E27FC236}">
                <a16:creationId xmlns:a16="http://schemas.microsoft.com/office/drawing/2014/main" id="{ADDA8CF2-D212-7363-D66F-0CA3D4668959}"/>
              </a:ext>
            </a:extLst>
          </p:cNvPr>
          <p:cNvCxnSpPr/>
          <p:nvPr/>
        </p:nvCxnSpPr>
        <p:spPr bwMode="auto">
          <a:xfrm>
            <a:off x="6336064" y="501249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Arrow Connector 17">
            <a:extLst>
              <a:ext uri="{FF2B5EF4-FFF2-40B4-BE49-F238E27FC236}">
                <a16:creationId xmlns:a16="http://schemas.microsoft.com/office/drawing/2014/main" id="{9F3647FC-E824-75FB-E36C-AE7D9429D796}"/>
              </a:ext>
            </a:extLst>
          </p:cNvPr>
          <p:cNvCxnSpPr/>
          <p:nvPr/>
        </p:nvCxnSpPr>
        <p:spPr bwMode="auto">
          <a:xfrm flipH="1" flipV="1">
            <a:off x="5065614" y="2816028"/>
            <a:ext cx="1221898" cy="2116188"/>
          </a:xfrm>
          <a:prstGeom prst="straightConnector1">
            <a:avLst/>
          </a:prstGeom>
          <a:noFill/>
          <a:ln w="38100" cap="flat" cmpd="sng" algn="ctr">
            <a:solidFill>
              <a:schemeClr val="tx1">
                <a:lumMod val="85000"/>
              </a:schemeClr>
            </a:solidFill>
            <a:prstDash val="solid"/>
            <a:round/>
            <a:headEnd type="none" w="med" len="med"/>
            <a:tailEnd type="arrow" w="med" len="med"/>
          </a:ln>
          <a:effectLst/>
        </p:spPr>
      </p:cxnSp>
      <p:sp>
        <p:nvSpPr>
          <p:cNvPr id="14" name="Title 19">
            <a:extLst>
              <a:ext uri="{FF2B5EF4-FFF2-40B4-BE49-F238E27FC236}">
                <a16:creationId xmlns:a16="http://schemas.microsoft.com/office/drawing/2014/main" id="{138D8C09-7B8F-4092-654C-0FE3E6AA1F21}"/>
              </a:ext>
            </a:extLst>
          </p:cNvPr>
          <p:cNvSpPr>
            <a:spLocks noGrp="1"/>
          </p:cNvSpPr>
          <p:nvPr>
            <p:ph type="title"/>
          </p:nvPr>
        </p:nvSpPr>
        <p:spPr>
          <a:xfrm>
            <a:off x="457200" y="24317"/>
            <a:ext cx="8229600" cy="1143000"/>
          </a:xfrm>
        </p:spPr>
        <p:txBody>
          <a:bodyPr/>
          <a:lstStyle/>
          <a:p>
            <a:pPr algn="l"/>
            <a:r>
              <a:rPr lang="en-US"/>
              <a:t>Determining Meaning </a:t>
            </a:r>
          </a:p>
        </p:txBody>
      </p:sp>
      <p:sp>
        <p:nvSpPr>
          <p:cNvPr id="11" name="Explosion: 8 Points 10">
            <a:extLst>
              <a:ext uri="{FF2B5EF4-FFF2-40B4-BE49-F238E27FC236}">
                <a16:creationId xmlns:a16="http://schemas.microsoft.com/office/drawing/2014/main" id="{29D3F889-EEC3-C9C8-3E16-56332B13102A}"/>
              </a:ext>
            </a:extLst>
          </p:cNvPr>
          <p:cNvSpPr/>
          <p:nvPr/>
        </p:nvSpPr>
        <p:spPr bwMode="auto">
          <a:xfrm>
            <a:off x="6819089" y="3644443"/>
            <a:ext cx="2266545" cy="1242676"/>
          </a:xfrm>
          <a:prstGeom prst="irregularSeal1">
            <a:avLst/>
          </a:prstGeom>
          <a:solidFill>
            <a:schemeClr val="bg2">
              <a:lumMod val="75000"/>
              <a:lumOff val="25000"/>
            </a:schemeClr>
          </a:solidFill>
          <a:ln w="19050" cap="flat" cmpd="sng" algn="ctr">
            <a:solidFill>
              <a:schemeClr val="bg2">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Sarcasm!</a:t>
            </a:r>
          </a:p>
        </p:txBody>
      </p:sp>
      <p:pic>
        <p:nvPicPr>
          <p:cNvPr id="2" name="i-love-ethics">
            <a:hlinkClick r:id="" action="ppaction://media"/>
            <a:extLst>
              <a:ext uri="{FF2B5EF4-FFF2-40B4-BE49-F238E27FC236}">
                <a16:creationId xmlns:a16="http://schemas.microsoft.com/office/drawing/2014/main" id="{43440554-D6C2-D147-DE78-B7273ED84D09}"/>
              </a:ext>
            </a:extLst>
          </p:cNvPr>
          <p:cNvPicPr>
            <a:picLocks noChangeAspect="1"/>
          </p:cNvPicPr>
          <p:nvPr>
            <a:audioFile r:link="rId1"/>
            <p:extLst>
              <p:ext uri="{DAA4B4D4-6D71-4841-9C94-3DE7FCFB9230}">
                <p14:media xmlns:p14="http://schemas.microsoft.com/office/powerpoint/2010/main" r:embed="rId2">
                  <p14:trim end="3054"/>
                </p14:media>
              </p:ext>
            </p:extLst>
          </p:nvPr>
        </p:nvPicPr>
        <p:blipFill>
          <a:blip r:embed="rId5"/>
          <a:stretch>
            <a:fillRect/>
          </a:stretch>
        </p:blipFill>
        <p:spPr>
          <a:xfrm>
            <a:off x="7647561" y="5163048"/>
            <a:ext cx="609600" cy="609600"/>
          </a:xfrm>
          <a:prstGeom prst="rect">
            <a:avLst/>
          </a:prstGeom>
        </p:spPr>
      </p:pic>
      <p:sp>
        <p:nvSpPr>
          <p:cNvPr id="3" name="TextBox 2">
            <a:extLst>
              <a:ext uri="{FF2B5EF4-FFF2-40B4-BE49-F238E27FC236}">
                <a16:creationId xmlns:a16="http://schemas.microsoft.com/office/drawing/2014/main" id="{121D1254-6EAF-FFA9-D0A2-E94902F7C6CF}"/>
              </a:ext>
            </a:extLst>
          </p:cNvPr>
          <p:cNvSpPr txBox="1"/>
          <p:nvPr/>
        </p:nvSpPr>
        <p:spPr>
          <a:xfrm>
            <a:off x="3936598" y="5589234"/>
            <a:ext cx="3039147" cy="461665"/>
          </a:xfrm>
          <a:prstGeom prst="rect">
            <a:avLst/>
          </a:prstGeom>
          <a:noFill/>
        </p:spPr>
        <p:txBody>
          <a:bodyPr wrap="square" rtlCol="0">
            <a:spAutoFit/>
          </a:bodyPr>
          <a:lstStyle/>
          <a:p>
            <a:r>
              <a:rPr lang="en-US" sz="2400" i="1"/>
              <a:t>I love ethics </a:t>
            </a:r>
          </a:p>
        </p:txBody>
      </p:sp>
    </p:spTree>
    <p:extLst>
      <p:ext uri="{BB962C8B-B14F-4D97-AF65-F5344CB8AC3E}">
        <p14:creationId xmlns:p14="http://schemas.microsoft.com/office/powerpoint/2010/main" val="13471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246" fill="hold"/>
                                        <p:tgtEl>
                                          <p:spTgt spid="2"/>
                                        </p:tgtEl>
                                      </p:cBhvr>
                                    </p:cmd>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12" grpId="0" animBg="1"/>
      <p:bldP spid="11"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latin typeface="Calibri" panose="020F0502020204030204" pitchFamily="34" charset="0"/>
                <a:ea typeface="ＭＳ Ｐゴシック" panose="020B0600070205080204" pitchFamily="34" charset="-128"/>
              </a:rPr>
              <a:t>Paralinguistics</a:t>
            </a:r>
            <a:r>
              <a:rPr lang="en-US" sz="2800" kern="1200" dirty="0">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42288"/>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Paralinguistics</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a:latin typeface="Calibri" panose="020F0502020204030204" pitchFamily="34" charset="0"/>
                <a:ea typeface="ＭＳ Ｐゴシック" panose="020B0600070205080204" pitchFamily="34" charset="-128"/>
              </a:rPr>
              <a:t>Technology, Part 2</a:t>
            </a:r>
            <a:endParaRPr lang="en-US" sz="2800" kern="1200" dirty="0">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4990188" y="4067681"/>
            <a:ext cx="346363" cy="104676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4" name="Straight Connector 3">
            <a:extLst>
              <a:ext uri="{FF2B5EF4-FFF2-40B4-BE49-F238E27FC236}">
                <a16:creationId xmlns:a16="http://schemas.microsoft.com/office/drawing/2014/main" id="{ECB02375-BBAA-DDE3-890F-3F6CCA130FCE}"/>
              </a:ext>
            </a:extLst>
          </p:cNvPr>
          <p:cNvCxnSpPr>
            <a:cxnSpLocks/>
          </p:cNvCxnSpPr>
          <p:nvPr/>
        </p:nvCxnSpPr>
        <p:spPr bwMode="auto">
          <a:xfrm>
            <a:off x="3722146" y="4593515"/>
            <a:ext cx="12478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AA27D274-BCA5-B7FE-83CC-84CD9131B2C4}"/>
              </a:ext>
            </a:extLst>
          </p:cNvPr>
          <p:cNvSpPr txBox="1"/>
          <p:nvPr/>
        </p:nvSpPr>
        <p:spPr>
          <a:xfrm>
            <a:off x="5253419" y="3972374"/>
            <a:ext cx="4572000" cy="1167371"/>
          </a:xfrm>
          <a:prstGeom prst="rect">
            <a:avLst/>
          </a:prstGeom>
          <a:noFill/>
        </p:spPr>
        <p:txBody>
          <a:bodyPr wrap="square">
            <a:spAutoFit/>
          </a:bodyPr>
          <a:lstStyle/>
          <a:p>
            <a:pPr marL="514350" indent="-514350">
              <a:lnSpc>
                <a:spcPct val="130000"/>
              </a:lnSpc>
              <a:buAutoNum type="arabicPeriod" startAt="24"/>
            </a:pPr>
            <a:r>
              <a:rPr lang="en-US" sz="2800">
                <a:solidFill>
                  <a:srgbClr val="FFFF00"/>
                </a:solidFill>
                <a:latin typeface="Calibri" panose="020F0502020204030204" pitchFamily="34" charset="0"/>
                <a:ea typeface="ＭＳ Ｐゴシック" panose="020B0600070205080204" pitchFamily="34" charset="-128"/>
              </a:rPr>
              <a:t>Speech Synthesis</a:t>
            </a:r>
            <a:endParaRPr lang="en-US" sz="2800" dirty="0">
              <a:solidFill>
                <a:srgbClr val="FFFF00"/>
              </a:solidFill>
              <a:latin typeface="Calibri" panose="020F0502020204030204" pitchFamily="34" charset="0"/>
              <a:ea typeface="ＭＳ Ｐゴシック" panose="020B0600070205080204" pitchFamily="34" charset="-128"/>
            </a:endParaRPr>
          </a:p>
          <a:p>
            <a:pPr marL="514350" indent="-514350">
              <a:lnSpc>
                <a:spcPct val="130000"/>
              </a:lnSpc>
              <a:buAutoNum type="arabicPeriod" startAt="24"/>
            </a:pPr>
            <a:r>
              <a:rPr lang="en-US" sz="2800">
                <a:solidFill>
                  <a:schemeClr val="tx1">
                    <a:lumMod val="65000"/>
                  </a:schemeClr>
                </a:solidFill>
                <a:latin typeface="Calibri" panose="020F0502020204030204" pitchFamily="34" charset="0"/>
                <a:ea typeface="ＭＳ Ｐゴシック" panose="020B0600070205080204" pitchFamily="34" charset="-128"/>
              </a:rPr>
              <a:t> Dialog Systems</a:t>
            </a:r>
            <a:endParaRPr lang="en-US" sz="2800"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82207424"/>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3899-9E3E-91EE-E8F1-744D3CBD10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7D7FCD-3B34-BC3E-0C0D-A30BCF236B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8958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62086BD-AD7A-41DD-BD66-DEF7BB8907EE}"/>
              </a:ext>
            </a:extLst>
          </p:cNvPr>
          <p:cNvSpPr/>
          <p:nvPr/>
        </p:nvSpPr>
        <p:spPr bwMode="auto">
          <a:xfrm>
            <a:off x="343078" y="1219053"/>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endParaRPr>
          </a:p>
        </p:txBody>
      </p:sp>
      <p:sp>
        <p:nvSpPr>
          <p:cNvPr id="11" name="Oval 10">
            <a:extLst>
              <a:ext uri="{FF2B5EF4-FFF2-40B4-BE49-F238E27FC236}">
                <a16:creationId xmlns:a16="http://schemas.microsoft.com/office/drawing/2014/main" id="{856E64A7-6B23-46A7-9365-13C7B8F981C1}"/>
              </a:ext>
            </a:extLst>
          </p:cNvPr>
          <p:cNvSpPr/>
          <p:nvPr/>
        </p:nvSpPr>
        <p:spPr bwMode="auto">
          <a:xfrm>
            <a:off x="4250850" y="1571063"/>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dirty="0"/>
          </a:p>
        </p:txBody>
      </p:sp>
      <p:sp>
        <p:nvSpPr>
          <p:cNvPr id="12" name="Oval 11">
            <a:extLst>
              <a:ext uri="{FF2B5EF4-FFF2-40B4-BE49-F238E27FC236}">
                <a16:creationId xmlns:a16="http://schemas.microsoft.com/office/drawing/2014/main" id="{D248E34F-0EF1-4064-9E63-C1EB5AF760DB}"/>
              </a:ext>
            </a:extLst>
          </p:cNvPr>
          <p:cNvSpPr/>
          <p:nvPr/>
        </p:nvSpPr>
        <p:spPr bwMode="auto">
          <a:xfrm>
            <a:off x="1292315" y="3310631"/>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40080" marR="0" indent="0"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EFDB926D-E9C9-B777-22F4-7508D229BDED}"/>
              </a:ext>
            </a:extLst>
          </p:cNvPr>
          <p:cNvSpPr txBox="1"/>
          <p:nvPr/>
        </p:nvSpPr>
        <p:spPr>
          <a:xfrm>
            <a:off x="708781" y="2189181"/>
            <a:ext cx="3594672" cy="769441"/>
          </a:xfrm>
          <a:prstGeom prst="rect">
            <a:avLst/>
          </a:prstGeom>
          <a:noFill/>
        </p:spPr>
        <p:txBody>
          <a:bodyPr wrap="square" rtlCol="0">
            <a:spAutoFit/>
          </a:bodyPr>
          <a:lstStyle/>
          <a:p>
            <a:r>
              <a:rPr lang="en-US" sz="4400"/>
              <a:t>Paralinguistic </a:t>
            </a:r>
          </a:p>
        </p:txBody>
      </p:sp>
      <p:sp>
        <p:nvSpPr>
          <p:cNvPr id="4" name="TextBox 3">
            <a:extLst>
              <a:ext uri="{FF2B5EF4-FFF2-40B4-BE49-F238E27FC236}">
                <a16:creationId xmlns:a16="http://schemas.microsoft.com/office/drawing/2014/main" id="{26AA7588-5B86-8414-6947-3EA8498E0341}"/>
              </a:ext>
            </a:extLst>
          </p:cNvPr>
          <p:cNvSpPr txBox="1"/>
          <p:nvPr/>
        </p:nvSpPr>
        <p:spPr>
          <a:xfrm>
            <a:off x="4880065" y="2541190"/>
            <a:ext cx="3594672" cy="769441"/>
          </a:xfrm>
          <a:prstGeom prst="rect">
            <a:avLst/>
          </a:prstGeom>
          <a:noFill/>
        </p:spPr>
        <p:txBody>
          <a:bodyPr wrap="square" rtlCol="0">
            <a:spAutoFit/>
          </a:bodyPr>
          <a:lstStyle/>
          <a:p>
            <a:pPr algn="ctr"/>
            <a:r>
              <a:rPr lang="en-US" sz="4400"/>
              <a:t>Phonological</a:t>
            </a:r>
          </a:p>
        </p:txBody>
      </p:sp>
      <p:sp>
        <p:nvSpPr>
          <p:cNvPr id="5" name="TextBox 4">
            <a:extLst>
              <a:ext uri="{FF2B5EF4-FFF2-40B4-BE49-F238E27FC236}">
                <a16:creationId xmlns:a16="http://schemas.microsoft.com/office/drawing/2014/main" id="{57A44A88-AD9E-EA7B-E695-7FD3430343D3}"/>
              </a:ext>
            </a:extLst>
          </p:cNvPr>
          <p:cNvSpPr txBox="1"/>
          <p:nvPr/>
        </p:nvSpPr>
        <p:spPr>
          <a:xfrm>
            <a:off x="2262066" y="4443304"/>
            <a:ext cx="3146934" cy="769441"/>
          </a:xfrm>
          <a:prstGeom prst="rect">
            <a:avLst/>
          </a:prstGeom>
          <a:noFill/>
        </p:spPr>
        <p:txBody>
          <a:bodyPr wrap="square" rtlCol="0">
            <a:spAutoFit/>
          </a:bodyPr>
          <a:lstStyle/>
          <a:p>
            <a:pPr algn="ctr"/>
            <a:r>
              <a:rPr lang="en-US" sz="4400"/>
              <a:t>Pragmatic</a:t>
            </a:r>
          </a:p>
        </p:txBody>
      </p:sp>
    </p:spTree>
    <p:extLst>
      <p:ext uri="{BB962C8B-B14F-4D97-AF65-F5344CB8AC3E}">
        <p14:creationId xmlns:p14="http://schemas.microsoft.com/office/powerpoint/2010/main" val="17568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4" y="338870"/>
            <a:ext cx="7647734" cy="852257"/>
          </a:xfrm>
        </p:spPr>
        <p:txBody>
          <a:bodyPr/>
          <a:lstStyle/>
          <a:p>
            <a:pPr algn="l"/>
            <a:r>
              <a:rPr lang="en-US" sz="3600"/>
              <a:t>High pitch can convey …</a:t>
            </a:r>
            <a:br>
              <a:rPr lang="en-US" sz="3600"/>
            </a:br>
            <a:endParaRPr lang="en-US" sz="3600" dirty="0"/>
          </a:p>
        </p:txBody>
      </p:sp>
      <p:sp>
        <p:nvSpPr>
          <p:cNvPr id="10" name="Oval 9">
            <a:extLst>
              <a:ext uri="{FF2B5EF4-FFF2-40B4-BE49-F238E27FC236}">
                <a16:creationId xmlns:a16="http://schemas.microsoft.com/office/drawing/2014/main" id="{062086BD-AD7A-41DD-BD66-DEF7BB8907EE}"/>
              </a:ext>
            </a:extLst>
          </p:cNvPr>
          <p:cNvSpPr/>
          <p:nvPr/>
        </p:nvSpPr>
        <p:spPr bwMode="auto">
          <a:xfrm>
            <a:off x="284086" y="1191128"/>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a:t>   </a:t>
            </a:r>
            <a:r>
              <a:rPr kumimoji="1" lang="en-US" sz="2400" b="0" i="0" u="none" strike="noStrike" cap="none" normalizeH="0" baseline="0">
                <a:ln>
                  <a:noFill/>
                </a:ln>
                <a:solidFill>
                  <a:schemeClr val="tx1"/>
                </a:solidFill>
                <a:effectLst/>
              </a:rPr>
              <a:t>     feeling energetic</a:t>
            </a:r>
          </a:p>
          <a:p>
            <a:pPr marL="0" marR="0" indent="0" defTabSz="914400" rtl="0" eaLnBrk="1" fontAlgn="base" latinLnBrk="0" hangingPunct="1">
              <a:lnSpc>
                <a:spcPct val="100000"/>
              </a:lnSpc>
              <a:spcBef>
                <a:spcPct val="0"/>
              </a:spcBef>
              <a:spcAft>
                <a:spcPct val="0"/>
              </a:spcAft>
              <a:buClrTx/>
              <a:buSzTx/>
              <a:buFontTx/>
              <a:buNone/>
              <a:tabLst/>
            </a:pPr>
            <a:r>
              <a:rPr lang="en-US" sz="2400"/>
              <a:t>   being female</a:t>
            </a:r>
          </a:p>
          <a:p>
            <a:pPr marL="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   </a:t>
            </a:r>
            <a:r>
              <a:rPr lang="en-US" sz="2400"/>
              <a:t>acting feminine</a:t>
            </a:r>
          </a:p>
          <a:p>
            <a:pPr marL="0" marR="0" indent="0" defTabSz="914400" rtl="0" eaLnBrk="1" fontAlgn="base" latinLnBrk="0" hangingPunct="1">
              <a:lnSpc>
                <a:spcPct val="100000"/>
              </a:lnSpc>
              <a:spcBef>
                <a:spcPct val="0"/>
              </a:spcBef>
              <a:spcAft>
                <a:spcPct val="0"/>
              </a:spcAft>
              <a:buClrTx/>
              <a:buSzTx/>
              <a:buFontTx/>
              <a:buNone/>
              <a:tabLst/>
            </a:pPr>
            <a:endParaRPr lang="en-US" sz="2400"/>
          </a:p>
          <a:p>
            <a:pPr marL="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    being timid</a:t>
            </a:r>
            <a:endParaRPr lang="en-US" sz="2400"/>
          </a:p>
          <a:p>
            <a:pPr marL="0" marR="0" indent="0" defTabSz="914400" rtl="0" eaLnBrk="1" fontAlgn="base" latinLnBrk="0" hangingPunct="1">
              <a:lnSpc>
                <a:spcPct val="100000"/>
              </a:lnSpc>
              <a:spcBef>
                <a:spcPct val="0"/>
              </a:spcBef>
              <a:spcAft>
                <a:spcPct val="0"/>
              </a:spcAft>
              <a:buClrTx/>
              <a:buSzTx/>
              <a:buFontTx/>
              <a:buNone/>
              <a:tabLst/>
            </a:pPr>
            <a:r>
              <a:rPr lang="en-US" sz="2400"/>
              <a:t>   </a:t>
            </a:r>
            <a:endParaRPr kumimoji="1" lang="en-US" sz="2000" b="0" i="0" u="none" strike="noStrike" cap="none" normalizeH="0" baseline="0" dirty="0">
              <a:ln>
                <a:noFill/>
              </a:ln>
              <a:solidFill>
                <a:schemeClr val="tx1"/>
              </a:solidFill>
              <a:effectLst/>
            </a:endParaRPr>
          </a:p>
        </p:txBody>
      </p:sp>
      <p:sp>
        <p:nvSpPr>
          <p:cNvPr id="11" name="Oval 10">
            <a:extLst>
              <a:ext uri="{FF2B5EF4-FFF2-40B4-BE49-F238E27FC236}">
                <a16:creationId xmlns:a16="http://schemas.microsoft.com/office/drawing/2014/main" id="{856E64A7-6B23-46A7-9365-13C7B8F981C1}"/>
              </a:ext>
            </a:extLst>
          </p:cNvPr>
          <p:cNvSpPr/>
          <p:nvPr/>
        </p:nvSpPr>
        <p:spPr bwMode="auto">
          <a:xfrm>
            <a:off x="4250850" y="1513642"/>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r>
              <a:rPr lang="en-US" sz="2400"/>
              <a:t>emphasizing a word</a:t>
            </a:r>
          </a:p>
          <a:p>
            <a:pPr>
              <a:lnSpc>
                <a:spcPct val="150000"/>
              </a:lnSpc>
            </a:pPr>
            <a:r>
              <a:rPr lang="en-US" sz="2400"/>
              <a:t>starting a phrase</a:t>
            </a:r>
          </a:p>
          <a:p>
            <a:pPr>
              <a:lnSpc>
                <a:spcPct val="150000"/>
              </a:lnSpc>
            </a:pPr>
            <a:r>
              <a:rPr lang="en-US" sz="2400"/>
              <a:t>          	  marking tone</a:t>
            </a:r>
          </a:p>
          <a:p>
            <a:pPr>
              <a:lnSpc>
                <a:spcPct val="150000"/>
              </a:lnSpc>
            </a:pPr>
            <a:endParaRPr lang="en-US" sz="2400" dirty="0"/>
          </a:p>
        </p:txBody>
      </p:sp>
      <p:sp>
        <p:nvSpPr>
          <p:cNvPr id="12" name="Oval 11">
            <a:extLst>
              <a:ext uri="{FF2B5EF4-FFF2-40B4-BE49-F238E27FC236}">
                <a16:creationId xmlns:a16="http://schemas.microsoft.com/office/drawing/2014/main" id="{D248E34F-0EF1-4064-9E63-C1EB5AF760DB}"/>
              </a:ext>
            </a:extLst>
          </p:cNvPr>
          <p:cNvSpPr/>
          <p:nvPr/>
        </p:nvSpPr>
        <p:spPr bwMode="auto">
          <a:xfrm>
            <a:off x="1793757" y="3253210"/>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4008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calling for attention</a:t>
            </a:r>
          </a:p>
          <a:p>
            <a:pPr marL="640080" marR="0" indent="0" defTabSz="914400" rtl="0" eaLnBrk="1" fontAlgn="base" latinLnBrk="0" hangingPunct="1">
              <a:lnSpc>
                <a:spcPct val="100000"/>
              </a:lnSpc>
              <a:spcBef>
                <a:spcPct val="0"/>
              </a:spcBef>
              <a:spcAft>
                <a:spcPct val="0"/>
              </a:spcAft>
              <a:buClrTx/>
              <a:buSzTx/>
              <a:buFontTx/>
              <a:buNone/>
              <a:tabLst/>
            </a:pPr>
            <a:endParaRPr lang="en-US" sz="2400"/>
          </a:p>
          <a:p>
            <a:pPr marL="274320" marR="0" indent="0" defTabSz="914400" rtl="0" eaLnBrk="1" fontAlgn="base" latinLnBrk="0" hangingPunct="1">
              <a:lnSpc>
                <a:spcPct val="100000"/>
              </a:lnSpc>
              <a:spcBef>
                <a:spcPct val="0"/>
              </a:spcBef>
              <a:spcAft>
                <a:spcPct val="0"/>
              </a:spcAft>
              <a:buClrTx/>
              <a:buSzTx/>
              <a:buFontTx/>
              <a:buNone/>
              <a:tabLst/>
            </a:pPr>
            <a:r>
              <a:rPr lang="en-US" sz="2400"/>
              <a:t>bidding for empathy</a:t>
            </a:r>
          </a:p>
          <a:p>
            <a:pPr marL="274320" marR="0" indent="0" defTabSz="914400" rtl="0" eaLnBrk="1" fontAlgn="base" latinLnBrk="0" hangingPunct="1">
              <a:lnSpc>
                <a:spcPct val="100000"/>
              </a:lnSpc>
              <a:spcBef>
                <a:spcPct val="0"/>
              </a:spcBef>
              <a:spcAft>
                <a:spcPct val="0"/>
              </a:spcAft>
              <a:buClrTx/>
              <a:buSzTx/>
              <a:buFontTx/>
              <a:buNone/>
              <a:tabLst/>
            </a:pPr>
            <a:endParaRPr lang="en-US" sz="2400"/>
          </a:p>
          <a:p>
            <a:pPr marL="274320" marR="0" indent="0" defTabSz="914400" rtl="0" eaLnBrk="1" fontAlgn="base" latinLnBrk="0" hangingPunct="1">
              <a:lnSpc>
                <a:spcPct val="100000"/>
              </a:lnSpc>
              <a:spcBef>
                <a:spcPct val="0"/>
              </a:spcBef>
              <a:spcAft>
                <a:spcPct val="0"/>
              </a:spcAft>
              <a:buClrTx/>
              <a:buSzTx/>
              <a:buFontTx/>
              <a:buNone/>
              <a:tabLst/>
            </a:pPr>
            <a:r>
              <a:rPr lang="en-US" sz="2400"/>
              <a:t>     assessing positively</a:t>
            </a:r>
          </a:p>
        </p:txBody>
      </p:sp>
      <p:sp>
        <p:nvSpPr>
          <p:cNvPr id="3" name="TextBox 2">
            <a:extLst>
              <a:ext uri="{FF2B5EF4-FFF2-40B4-BE49-F238E27FC236}">
                <a16:creationId xmlns:a16="http://schemas.microsoft.com/office/drawing/2014/main" id="{42E9AA4A-C51E-4351-B7C1-B7AC21339E44}"/>
              </a:ext>
            </a:extLst>
          </p:cNvPr>
          <p:cNvSpPr txBox="1"/>
          <p:nvPr/>
        </p:nvSpPr>
        <p:spPr>
          <a:xfrm>
            <a:off x="1743091" y="6324870"/>
            <a:ext cx="4933473" cy="461665"/>
          </a:xfrm>
          <a:prstGeom prst="rect">
            <a:avLst/>
          </a:prstGeom>
          <a:noFill/>
        </p:spPr>
        <p:txBody>
          <a:bodyPr wrap="square" rtlCol="0">
            <a:spAutoFit/>
          </a:bodyPr>
          <a:lstStyle/>
          <a:p>
            <a:pPr algn="ctr"/>
            <a:r>
              <a:rPr lang="en-US" sz="2400">
                <a:highlight>
                  <a:srgbClr val="01359A"/>
                </a:highlight>
              </a:rPr>
              <a:t> the realms are somewhat tangled</a:t>
            </a:r>
          </a:p>
        </p:txBody>
      </p:sp>
      <p:grpSp>
        <p:nvGrpSpPr>
          <p:cNvPr id="27" name="Group 26">
            <a:extLst>
              <a:ext uri="{FF2B5EF4-FFF2-40B4-BE49-F238E27FC236}">
                <a16:creationId xmlns:a16="http://schemas.microsoft.com/office/drawing/2014/main" id="{FDAB8F90-8EE2-49AD-B565-12ADB2B5A070}"/>
              </a:ext>
            </a:extLst>
          </p:cNvPr>
          <p:cNvGrpSpPr/>
          <p:nvPr/>
        </p:nvGrpSpPr>
        <p:grpSpPr>
          <a:xfrm>
            <a:off x="2405849" y="1935331"/>
            <a:ext cx="2514320" cy="2592281"/>
            <a:chOff x="2405849" y="1935331"/>
            <a:chExt cx="2514320" cy="2592281"/>
          </a:xfrm>
        </p:grpSpPr>
        <p:cxnSp>
          <p:nvCxnSpPr>
            <p:cNvPr id="5" name="Straight Connector 4">
              <a:extLst>
                <a:ext uri="{FF2B5EF4-FFF2-40B4-BE49-F238E27FC236}">
                  <a16:creationId xmlns:a16="http://schemas.microsoft.com/office/drawing/2014/main" id="{36BC1348-936F-4F9A-8210-BBF806B6BC36}"/>
                </a:ext>
              </a:extLst>
            </p:cNvPr>
            <p:cNvCxnSpPr/>
            <p:nvPr/>
          </p:nvCxnSpPr>
          <p:spPr bwMode="auto">
            <a:xfrm>
              <a:off x="2405849" y="3429000"/>
              <a:ext cx="435005" cy="109861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26" name="Group 25">
              <a:extLst>
                <a:ext uri="{FF2B5EF4-FFF2-40B4-BE49-F238E27FC236}">
                  <a16:creationId xmlns:a16="http://schemas.microsoft.com/office/drawing/2014/main" id="{A453799F-4377-4724-BF07-39918BECBE76}"/>
                </a:ext>
              </a:extLst>
            </p:cNvPr>
            <p:cNvGrpSpPr/>
            <p:nvPr/>
          </p:nvGrpSpPr>
          <p:grpSpPr>
            <a:xfrm>
              <a:off x="4021577" y="1935331"/>
              <a:ext cx="898592" cy="1831349"/>
              <a:chOff x="4021577" y="1935331"/>
              <a:chExt cx="898592" cy="1831349"/>
            </a:xfrm>
          </p:grpSpPr>
          <p:cxnSp>
            <p:nvCxnSpPr>
              <p:cNvPr id="14" name="Straight Connector 13">
                <a:extLst>
                  <a:ext uri="{FF2B5EF4-FFF2-40B4-BE49-F238E27FC236}">
                    <a16:creationId xmlns:a16="http://schemas.microsoft.com/office/drawing/2014/main" id="{1522E99B-2A38-429F-B947-842C7F45074D}"/>
                  </a:ext>
                </a:extLst>
              </p:cNvPr>
              <p:cNvCxnSpPr>
                <a:cxnSpLocks/>
              </p:cNvCxnSpPr>
              <p:nvPr/>
            </p:nvCxnSpPr>
            <p:spPr bwMode="auto">
              <a:xfrm>
                <a:off x="4021582" y="1935331"/>
                <a:ext cx="0" cy="18313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0F0A3874-A45C-4307-BD60-0AD5FA00A7CC}"/>
                  </a:ext>
                </a:extLst>
              </p:cNvPr>
              <p:cNvCxnSpPr>
                <a:cxnSpLocks/>
              </p:cNvCxnSpPr>
              <p:nvPr/>
            </p:nvCxnSpPr>
            <p:spPr bwMode="auto">
              <a:xfrm>
                <a:off x="4021581" y="1935331"/>
                <a:ext cx="0" cy="18313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840E0608-3D23-45D8-8D66-6E0D0FAFA2B1}"/>
                  </a:ext>
                </a:extLst>
              </p:cNvPr>
              <p:cNvCxnSpPr>
                <a:cxnSpLocks/>
              </p:cNvCxnSpPr>
              <p:nvPr/>
            </p:nvCxnSpPr>
            <p:spPr bwMode="auto">
              <a:xfrm>
                <a:off x="4021580" y="1935331"/>
                <a:ext cx="0" cy="18313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6BC1691-2C58-4FE3-8334-CCDCC80C9845}"/>
                  </a:ext>
                </a:extLst>
              </p:cNvPr>
              <p:cNvCxnSpPr>
                <a:cxnSpLocks/>
              </p:cNvCxnSpPr>
              <p:nvPr/>
            </p:nvCxnSpPr>
            <p:spPr bwMode="auto">
              <a:xfrm>
                <a:off x="4021578" y="1935331"/>
                <a:ext cx="887773" cy="25745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8EBE7A01-30BC-4343-89DC-A4665B0F2B29}"/>
                  </a:ext>
                </a:extLst>
              </p:cNvPr>
              <p:cNvCxnSpPr>
                <a:cxnSpLocks/>
              </p:cNvCxnSpPr>
              <p:nvPr/>
            </p:nvCxnSpPr>
            <p:spPr bwMode="auto">
              <a:xfrm>
                <a:off x="4021577" y="1935331"/>
                <a:ext cx="898591" cy="8522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F929E28-659A-4427-AF7D-E2D43DFB09F8}"/>
                  </a:ext>
                </a:extLst>
              </p:cNvPr>
              <p:cNvCxnSpPr>
                <a:cxnSpLocks/>
              </p:cNvCxnSpPr>
              <p:nvPr/>
            </p:nvCxnSpPr>
            <p:spPr bwMode="auto">
              <a:xfrm>
                <a:off x="4021579" y="1935331"/>
                <a:ext cx="0" cy="183134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DB10D195-131C-48D7-9843-843CE4615F19}"/>
                  </a:ext>
                </a:extLst>
              </p:cNvPr>
              <p:cNvCxnSpPr>
                <a:cxnSpLocks/>
              </p:cNvCxnSpPr>
              <p:nvPr/>
            </p:nvCxnSpPr>
            <p:spPr bwMode="auto">
              <a:xfrm flipH="1">
                <a:off x="4250846" y="2938509"/>
                <a:ext cx="669323" cy="82817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219512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AA26-A986-4280-BE87-DFE876E38299}"/>
              </a:ext>
            </a:extLst>
          </p:cNvPr>
          <p:cNvSpPr>
            <a:spLocks noGrp="1"/>
          </p:cNvSpPr>
          <p:nvPr>
            <p:ph type="title"/>
          </p:nvPr>
        </p:nvSpPr>
        <p:spPr>
          <a:xfrm>
            <a:off x="457200" y="131885"/>
            <a:ext cx="8229600" cy="1143000"/>
          </a:xfrm>
        </p:spPr>
        <p:txBody>
          <a:bodyPr/>
          <a:lstStyle/>
          <a:p>
            <a:pPr algn="l"/>
            <a:r>
              <a:rPr lang="en-US"/>
              <a:t>The Frequency Code</a:t>
            </a:r>
          </a:p>
        </p:txBody>
      </p:sp>
      <p:pic>
        <p:nvPicPr>
          <p:cNvPr id="7" name="Content Placeholder 6" descr="A group of animals&#10;&#10;Description automatically generated with low confidence">
            <a:extLst>
              <a:ext uri="{FF2B5EF4-FFF2-40B4-BE49-F238E27FC236}">
                <a16:creationId xmlns:a16="http://schemas.microsoft.com/office/drawing/2014/main" id="{5C1D70C8-7FC1-7DF8-B0A6-DCE5DA6F92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5840" y="1353795"/>
            <a:ext cx="7132320" cy="5504205"/>
          </a:xfrm>
        </p:spPr>
      </p:pic>
      <p:sp>
        <p:nvSpPr>
          <p:cNvPr id="8" name="TextBox 7">
            <a:extLst>
              <a:ext uri="{FF2B5EF4-FFF2-40B4-BE49-F238E27FC236}">
                <a16:creationId xmlns:a16="http://schemas.microsoft.com/office/drawing/2014/main" id="{842CC434-EAB4-9137-D1B9-2CF610AA9310}"/>
              </a:ext>
            </a:extLst>
          </p:cNvPr>
          <p:cNvSpPr txBox="1"/>
          <p:nvPr/>
        </p:nvSpPr>
        <p:spPr>
          <a:xfrm rot="16200000">
            <a:off x="7059270" y="5549217"/>
            <a:ext cx="2371344" cy="246221"/>
          </a:xfrm>
          <a:prstGeom prst="rect">
            <a:avLst/>
          </a:prstGeom>
          <a:noFill/>
        </p:spPr>
        <p:txBody>
          <a:bodyPr wrap="square" rtlCol="0">
            <a:spAutoFit/>
          </a:bodyPr>
          <a:lstStyle/>
          <a:p>
            <a:r>
              <a:rPr lang="en-US" sz="1000"/>
              <a:t>Wikimedia Commons </a:t>
            </a:r>
          </a:p>
        </p:txBody>
      </p:sp>
    </p:spTree>
    <p:extLst>
      <p:ext uri="{BB962C8B-B14F-4D97-AF65-F5344CB8AC3E}">
        <p14:creationId xmlns:p14="http://schemas.microsoft.com/office/powerpoint/2010/main" val="373426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AA26-A986-4280-BE87-DFE876E38299}"/>
              </a:ext>
            </a:extLst>
          </p:cNvPr>
          <p:cNvSpPr>
            <a:spLocks noGrp="1"/>
          </p:cNvSpPr>
          <p:nvPr>
            <p:ph type="title"/>
          </p:nvPr>
        </p:nvSpPr>
        <p:spPr>
          <a:xfrm>
            <a:off x="457200" y="131885"/>
            <a:ext cx="8229600" cy="1143000"/>
          </a:xfrm>
        </p:spPr>
        <p:txBody>
          <a:bodyPr/>
          <a:lstStyle/>
          <a:p>
            <a:pPr algn="l"/>
            <a:r>
              <a:rPr lang="en-US" sz="4400">
                <a:effectLst/>
                <a:ea typeface="MS Mincho"/>
              </a:rPr>
              <a:t>The Frequency Code </a:t>
            </a:r>
            <a:endParaRPr lang="en-US"/>
          </a:p>
        </p:txBody>
      </p:sp>
      <p:sp>
        <p:nvSpPr>
          <p:cNvPr id="3" name="Content Placeholder 2">
            <a:extLst>
              <a:ext uri="{FF2B5EF4-FFF2-40B4-BE49-F238E27FC236}">
                <a16:creationId xmlns:a16="http://schemas.microsoft.com/office/drawing/2014/main" id="{4F4DDFE2-F440-4E41-B36A-F5EA54FBFD69}"/>
              </a:ext>
            </a:extLst>
          </p:cNvPr>
          <p:cNvSpPr>
            <a:spLocks noGrp="1"/>
          </p:cNvSpPr>
          <p:nvPr>
            <p:ph idx="1"/>
          </p:nvPr>
        </p:nvSpPr>
        <p:spPr>
          <a:xfrm>
            <a:off x="646217" y="2642768"/>
            <a:ext cx="6973783" cy="701567"/>
          </a:xfrm>
        </p:spPr>
        <p:txBody>
          <a:bodyPr/>
          <a:lstStyle/>
          <a:p>
            <a:pPr marL="0" indent="0">
              <a:lnSpc>
                <a:spcPct val="107000"/>
              </a:lnSpc>
              <a:spcBef>
                <a:spcPts val="0"/>
              </a:spcBef>
              <a:spcAft>
                <a:spcPts val="600"/>
              </a:spcAft>
              <a:buNone/>
            </a:pPr>
            <a:r>
              <a:rPr lang="en-US" sz="2400">
                <a:ea typeface="MS Mincho"/>
              </a:rPr>
              <a:t>Bigger larynx</a:t>
            </a:r>
            <a:r>
              <a:rPr lang="en-US" sz="2400">
                <a:effectLst/>
                <a:ea typeface="MS Mincho"/>
              </a:rPr>
              <a:t> -&gt; </a:t>
            </a:r>
            <a:r>
              <a:rPr lang="en-US" sz="2400">
                <a:ea typeface="MS Mincho"/>
              </a:rPr>
              <a:t>Lower</a:t>
            </a:r>
            <a:r>
              <a:rPr lang="en-US" sz="2400">
                <a:effectLst/>
                <a:ea typeface="MS Mincho"/>
              </a:rPr>
              <a:t> pitch</a:t>
            </a:r>
            <a:r>
              <a:rPr lang="en-US" sz="2400">
                <a:ea typeface="MS Mincho"/>
              </a:rPr>
              <a:t> -&gt; Larger individual</a:t>
            </a:r>
          </a:p>
          <a:p>
            <a:pPr marL="0" indent="0">
              <a:lnSpc>
                <a:spcPct val="107000"/>
              </a:lnSpc>
              <a:spcBef>
                <a:spcPts val="0"/>
              </a:spcBef>
              <a:spcAft>
                <a:spcPts val="600"/>
              </a:spcAft>
              <a:buNone/>
            </a:pPr>
            <a:endParaRPr lang="en-US" sz="2400">
              <a:effectLst/>
              <a:ea typeface="MS Mincho"/>
              <a:cs typeface="Arial"/>
            </a:endParaRPr>
          </a:p>
          <a:p>
            <a:pPr marL="914400" lvl="2" indent="0">
              <a:lnSpc>
                <a:spcPct val="107000"/>
              </a:lnSpc>
              <a:spcBef>
                <a:spcPts val="0"/>
              </a:spcBef>
              <a:spcAft>
                <a:spcPts val="600"/>
              </a:spcAft>
              <a:buNone/>
            </a:pPr>
            <a:endParaRPr lang="en-US">
              <a:ea typeface="MS Mincho" panose="02020609040205080304" pitchFamily="49" charset="-128"/>
            </a:endParaRPr>
          </a:p>
        </p:txBody>
      </p:sp>
      <p:sp>
        <p:nvSpPr>
          <p:cNvPr id="4" name="Oval 3">
            <a:extLst>
              <a:ext uri="{FF2B5EF4-FFF2-40B4-BE49-F238E27FC236}">
                <a16:creationId xmlns:a16="http://schemas.microsoft.com/office/drawing/2014/main" id="{8C916354-AE9C-B1B1-C9C9-4B07B151037A}"/>
              </a:ext>
            </a:extLst>
          </p:cNvPr>
          <p:cNvSpPr/>
          <p:nvPr/>
        </p:nvSpPr>
        <p:spPr bwMode="auto">
          <a:xfrm>
            <a:off x="457200" y="1465220"/>
            <a:ext cx="4385614" cy="98191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a:t>p</a:t>
            </a:r>
            <a:r>
              <a:rPr kumimoji="1" lang="en-US" sz="3600" b="0" i="0" u="none" strike="noStrike" cap="none" normalizeH="0" baseline="0">
                <a:ln>
                  <a:noFill/>
                </a:ln>
                <a:solidFill>
                  <a:schemeClr val="tx1"/>
                </a:solidFill>
                <a:effectLst/>
              </a:rPr>
              <a:t>aralinguistic</a:t>
            </a:r>
            <a:endParaRPr kumimoji="1" lang="en-US" sz="3200" b="0" i="0" u="none" strike="noStrike" cap="none" normalizeH="0" baseline="0" dirty="0">
              <a:ln>
                <a:noFill/>
              </a:ln>
              <a:solidFill>
                <a:schemeClr val="tx1"/>
              </a:solidFill>
              <a:effectLst/>
            </a:endParaRPr>
          </a:p>
        </p:txBody>
      </p:sp>
      <p:sp>
        <p:nvSpPr>
          <p:cNvPr id="5" name="Oval 4">
            <a:extLst>
              <a:ext uri="{FF2B5EF4-FFF2-40B4-BE49-F238E27FC236}">
                <a16:creationId xmlns:a16="http://schemas.microsoft.com/office/drawing/2014/main" id="{1D16D07E-AD28-FF0B-616C-36DBF28C517D}"/>
              </a:ext>
            </a:extLst>
          </p:cNvPr>
          <p:cNvSpPr/>
          <p:nvPr/>
        </p:nvSpPr>
        <p:spPr bwMode="auto">
          <a:xfrm>
            <a:off x="2346736" y="5392780"/>
            <a:ext cx="4450527" cy="98191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40080"/>
            <a:r>
              <a:rPr lang="en-US" sz="3600"/>
              <a:t>pragmatic </a:t>
            </a:r>
            <a:endParaRPr lang="en-US" sz="3600" dirty="0"/>
          </a:p>
        </p:txBody>
      </p:sp>
      <p:sp>
        <p:nvSpPr>
          <p:cNvPr id="7" name="TextBox 6">
            <a:extLst>
              <a:ext uri="{FF2B5EF4-FFF2-40B4-BE49-F238E27FC236}">
                <a16:creationId xmlns:a16="http://schemas.microsoft.com/office/drawing/2014/main" id="{B715C9F7-15BA-5399-B3BA-A80C3694DE9F}"/>
              </a:ext>
            </a:extLst>
          </p:cNvPr>
          <p:cNvSpPr txBox="1"/>
          <p:nvPr/>
        </p:nvSpPr>
        <p:spPr>
          <a:xfrm>
            <a:off x="646217" y="6434026"/>
            <a:ext cx="4751614" cy="245003"/>
          </a:xfrm>
          <a:prstGeom prst="rect">
            <a:avLst/>
          </a:prstGeom>
          <a:noFill/>
        </p:spPr>
        <p:txBody>
          <a:bodyPr wrap="square">
            <a:spAutoFit/>
          </a:bodyPr>
          <a:lstStyle/>
          <a:p>
            <a:pPr marL="0" indent="0">
              <a:lnSpc>
                <a:spcPct val="107000"/>
              </a:lnSpc>
              <a:spcBef>
                <a:spcPts val="0"/>
              </a:spcBef>
              <a:spcAft>
                <a:spcPts val="600"/>
              </a:spcAft>
              <a:buNone/>
            </a:pPr>
            <a:r>
              <a:rPr lang="en-US" sz="1000">
                <a:ea typeface="MS Mincho"/>
              </a:rPr>
              <a:t>(Ohala 1983)</a:t>
            </a:r>
            <a:endParaRPr lang="en-US" sz="1000">
              <a:ea typeface="MS Mincho" panose="02020609040205080304" pitchFamily="49" charset="-128"/>
            </a:endParaRPr>
          </a:p>
        </p:txBody>
      </p:sp>
      <p:sp>
        <p:nvSpPr>
          <p:cNvPr id="8" name="Content Placeholder 2">
            <a:extLst>
              <a:ext uri="{FF2B5EF4-FFF2-40B4-BE49-F238E27FC236}">
                <a16:creationId xmlns:a16="http://schemas.microsoft.com/office/drawing/2014/main" id="{E3733DCF-6F7F-AACC-6E31-EDAC32F74C1E}"/>
              </a:ext>
            </a:extLst>
          </p:cNvPr>
          <p:cNvSpPr txBox="1">
            <a:spLocks/>
          </p:cNvSpPr>
          <p:nvPr/>
        </p:nvSpPr>
        <p:spPr bwMode="auto">
          <a:xfrm>
            <a:off x="646218" y="3219743"/>
            <a:ext cx="4751613" cy="899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07000"/>
              </a:lnSpc>
              <a:spcBef>
                <a:spcPts val="0"/>
              </a:spcBef>
              <a:spcAft>
                <a:spcPts val="600"/>
              </a:spcAft>
              <a:buFontTx/>
              <a:buNone/>
            </a:pPr>
            <a:r>
              <a:rPr lang="en-US" sz="2400" kern="0">
                <a:ea typeface="MS Mincho"/>
                <a:cs typeface="Arial"/>
              </a:rPr>
              <a:t>Extends to  </a:t>
            </a:r>
            <a:endParaRPr lang="en-US" sz="2400" kern="0">
              <a:ea typeface="MS Mincho" panose="02020609040205080304" pitchFamily="49" charset="-128"/>
              <a:cs typeface="Arial"/>
            </a:endParaRPr>
          </a:p>
          <a:p>
            <a:pPr marL="0" indent="0">
              <a:lnSpc>
                <a:spcPct val="107000"/>
              </a:lnSpc>
              <a:spcBef>
                <a:spcPts val="0"/>
              </a:spcBef>
              <a:spcAft>
                <a:spcPts val="600"/>
              </a:spcAft>
              <a:buNone/>
            </a:pPr>
            <a:r>
              <a:rPr lang="en-US" sz="2400" kern="0">
                <a:ea typeface="MS Mincho"/>
                <a:cs typeface="Arial"/>
              </a:rPr>
              <a:t>       Low pitch  ∝  Dominance …</a:t>
            </a:r>
            <a:endParaRPr lang="en-US" sz="2400" kern="0">
              <a:ea typeface="MS Mincho" panose="02020609040205080304" pitchFamily="49" charset="-128"/>
              <a:cs typeface="Arial"/>
            </a:endParaRPr>
          </a:p>
          <a:p>
            <a:pPr marL="914400" lvl="2" indent="0">
              <a:lnSpc>
                <a:spcPct val="107000"/>
              </a:lnSpc>
              <a:spcBef>
                <a:spcPts val="0"/>
              </a:spcBef>
              <a:spcAft>
                <a:spcPts val="600"/>
              </a:spcAft>
              <a:buFontTx/>
              <a:buNone/>
            </a:pPr>
            <a:endParaRPr lang="en-US" kern="0">
              <a:ea typeface="MS Mincho" panose="02020609040205080304" pitchFamily="49" charset="-128"/>
            </a:endParaRPr>
          </a:p>
        </p:txBody>
      </p:sp>
      <p:sp>
        <p:nvSpPr>
          <p:cNvPr id="9" name="TextBox 8">
            <a:extLst>
              <a:ext uri="{FF2B5EF4-FFF2-40B4-BE49-F238E27FC236}">
                <a16:creationId xmlns:a16="http://schemas.microsoft.com/office/drawing/2014/main" id="{C0B5DAC9-14E9-D334-1366-0E663D24558F}"/>
              </a:ext>
            </a:extLst>
          </p:cNvPr>
          <p:cNvSpPr txBox="1"/>
          <p:nvPr/>
        </p:nvSpPr>
        <p:spPr>
          <a:xfrm>
            <a:off x="2707088" y="4559496"/>
            <a:ext cx="6342412" cy="458780"/>
          </a:xfrm>
          <a:prstGeom prst="rect">
            <a:avLst/>
          </a:prstGeom>
          <a:noFill/>
        </p:spPr>
        <p:txBody>
          <a:bodyPr wrap="square">
            <a:spAutoFit/>
          </a:bodyPr>
          <a:lstStyle/>
          <a:p>
            <a:pPr marL="0" indent="0">
              <a:lnSpc>
                <a:spcPct val="107000"/>
              </a:lnSpc>
              <a:spcBef>
                <a:spcPts val="0"/>
              </a:spcBef>
              <a:spcAft>
                <a:spcPts val="600"/>
              </a:spcAft>
              <a:buNone/>
            </a:pPr>
            <a:r>
              <a:rPr lang="en-US" sz="2400" kern="0">
                <a:ea typeface="MS Mincho"/>
                <a:cs typeface="Arial"/>
              </a:rPr>
              <a:t>∝ Certainty, finality, non-questionhood … </a:t>
            </a:r>
            <a:endParaRPr lang="en-US" sz="2400" kern="0">
              <a:ea typeface="MS Mincho" panose="02020609040205080304" pitchFamily="49" charset="-128"/>
              <a:cs typeface="Arial"/>
            </a:endParaRPr>
          </a:p>
        </p:txBody>
      </p:sp>
    </p:spTree>
    <p:extLst>
      <p:ext uri="{BB962C8B-B14F-4D97-AF65-F5344CB8AC3E}">
        <p14:creationId xmlns:p14="http://schemas.microsoft.com/office/powerpoint/2010/main" val="146576877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1702-A54E-40AC-A512-A97C290EA3AD}"/>
              </a:ext>
            </a:extLst>
          </p:cNvPr>
          <p:cNvSpPr>
            <a:spLocks noGrp="1"/>
          </p:cNvSpPr>
          <p:nvPr>
            <p:ph type="title"/>
          </p:nvPr>
        </p:nvSpPr>
        <p:spPr>
          <a:xfrm>
            <a:off x="457199" y="228600"/>
            <a:ext cx="8606901" cy="873807"/>
          </a:xfrm>
        </p:spPr>
        <p:txBody>
          <a:bodyPr/>
          <a:lstStyle/>
          <a:p>
            <a:pPr algn="l"/>
            <a:r>
              <a:rPr lang="en-US"/>
              <a:t>Three Tangled Realms</a:t>
            </a:r>
          </a:p>
        </p:txBody>
      </p:sp>
      <p:sp>
        <p:nvSpPr>
          <p:cNvPr id="4" name="TextBox 3">
            <a:extLst>
              <a:ext uri="{FF2B5EF4-FFF2-40B4-BE49-F238E27FC236}">
                <a16:creationId xmlns:a16="http://schemas.microsoft.com/office/drawing/2014/main" id="{7E27F433-E32E-47A5-933C-72B208751D23}"/>
              </a:ext>
            </a:extLst>
          </p:cNvPr>
          <p:cNvSpPr txBox="1"/>
          <p:nvPr/>
        </p:nvSpPr>
        <p:spPr>
          <a:xfrm>
            <a:off x="457200" y="6433557"/>
            <a:ext cx="4452151" cy="276999"/>
          </a:xfrm>
          <a:prstGeom prst="rect">
            <a:avLst/>
          </a:prstGeom>
          <a:noFill/>
        </p:spPr>
        <p:txBody>
          <a:bodyPr wrap="square" rtlCol="0">
            <a:spAutoFit/>
          </a:bodyPr>
          <a:lstStyle/>
          <a:p>
            <a:r>
              <a:rPr lang="en-US" sz="1200"/>
              <a:t>Prosody is a “half-tamed savage” (Dwight Bolinger)</a:t>
            </a:r>
          </a:p>
        </p:txBody>
      </p:sp>
      <p:sp>
        <p:nvSpPr>
          <p:cNvPr id="6" name="TextBox 5">
            <a:extLst>
              <a:ext uri="{FF2B5EF4-FFF2-40B4-BE49-F238E27FC236}">
                <a16:creationId xmlns:a16="http://schemas.microsoft.com/office/drawing/2014/main" id="{E599BC2C-2222-4D56-BFFB-C219672DF03E}"/>
              </a:ext>
            </a:extLst>
          </p:cNvPr>
          <p:cNvSpPr txBox="1"/>
          <p:nvPr/>
        </p:nvSpPr>
        <p:spPr>
          <a:xfrm>
            <a:off x="-140882" y="1484472"/>
            <a:ext cx="8310324" cy="5196294"/>
          </a:xfrm>
          <a:prstGeom prst="rect">
            <a:avLst/>
          </a:prstGeom>
          <a:noFill/>
        </p:spPr>
        <p:txBody>
          <a:bodyPr wrap="square">
            <a:spAutoFit/>
          </a:bodyPr>
          <a:lstStyle/>
          <a:p>
            <a:pPr marL="914400" marR="0" indent="0">
              <a:lnSpc>
                <a:spcPct val="107000"/>
              </a:lnSpc>
              <a:spcBef>
                <a:spcPts val="0"/>
              </a:spcBef>
              <a:spcAft>
                <a:spcPts val="800"/>
              </a:spcAft>
              <a:buNone/>
            </a:pPr>
            <a:r>
              <a:rPr lang="en-US" sz="2800">
                <a:effectLst/>
                <a:latin typeface="+mn-lt"/>
                <a:ea typeface="MS Mincho" panose="02020609040205080304" pitchFamily="49" charset="-128"/>
                <a:cs typeface="Times New Roman" panose="02020603050405020304" pitchFamily="18" charset="0"/>
              </a:rPr>
              <a:t>For example: use of creaky voice</a:t>
            </a:r>
            <a:r>
              <a:rPr lang="en-US" sz="2800">
                <a:latin typeface="+mn-lt"/>
                <a:ea typeface="MS Mincho" panose="02020609040205080304" pitchFamily="49" charset="-128"/>
                <a:cs typeface="Times New Roman" panose="02020603050405020304" pitchFamily="18" charset="0"/>
              </a:rPr>
              <a:t> is…</a:t>
            </a:r>
            <a:endParaRPr lang="en-US" sz="2800">
              <a:effectLst/>
              <a:latin typeface="+mn-lt"/>
              <a:ea typeface="MS Mincho" panose="02020609040205080304" pitchFamily="49" charset="-128"/>
              <a:cs typeface="Times New Roman" panose="02020603050405020304" pitchFamily="18" charset="0"/>
            </a:endParaRPr>
          </a:p>
          <a:p>
            <a:pPr marL="1600200" lvl="3" indent="-228600">
              <a:lnSpc>
                <a:spcPct val="160000"/>
              </a:lnSpc>
              <a:spcBef>
                <a:spcPts val="0"/>
              </a:spcBef>
              <a:spcAft>
                <a:spcPts val="0"/>
              </a:spcAft>
              <a:buFont typeface="Wingdings" panose="05000000000000000000" pitchFamily="2" charset="2"/>
              <a:buChar char=""/>
            </a:pPr>
            <a:r>
              <a:rPr lang="en-US" sz="2300">
                <a:effectLst/>
                <a:latin typeface="+mn-lt"/>
                <a:ea typeface="Calibri" panose="020F0502020204030204" pitchFamily="34" charset="0"/>
              </a:rPr>
              <a:t>Showing authority or knowledge?</a:t>
            </a:r>
          </a:p>
          <a:p>
            <a:pPr marL="1600200" lvl="3" indent="-228600">
              <a:lnSpc>
                <a:spcPct val="160000"/>
              </a:lnSpc>
              <a:spcBef>
                <a:spcPts val="0"/>
              </a:spcBef>
              <a:spcAft>
                <a:spcPts val="0"/>
              </a:spcAft>
              <a:buFont typeface="Wingdings" panose="05000000000000000000" pitchFamily="2" charset="2"/>
              <a:buChar char=""/>
            </a:pPr>
            <a:r>
              <a:rPr lang="en-US" sz="2300">
                <a:latin typeface="+mn-lt"/>
                <a:ea typeface="Calibri" panose="020F0502020204030204" pitchFamily="34" charset="0"/>
              </a:rPr>
              <a:t>Showing tiredness or disengagement? </a:t>
            </a:r>
            <a:r>
              <a:rPr lang="en-US" sz="2300">
                <a:effectLst/>
                <a:latin typeface="+mn-lt"/>
                <a:ea typeface="Calibri" panose="020F0502020204030204" pitchFamily="34" charset="0"/>
              </a:rPr>
              <a:t> </a:t>
            </a:r>
          </a:p>
          <a:p>
            <a:pPr marL="1600200" lvl="3" indent="-228600">
              <a:lnSpc>
                <a:spcPct val="160000"/>
              </a:lnSpc>
              <a:spcBef>
                <a:spcPts val="0"/>
              </a:spcBef>
              <a:spcAft>
                <a:spcPts val="0"/>
              </a:spcAft>
              <a:buFont typeface="Wingdings" panose="05000000000000000000" pitchFamily="2" charset="2"/>
              <a:buChar char=""/>
            </a:pPr>
            <a:endParaRPr lang="en-US" sz="2300">
              <a:effectLst/>
              <a:latin typeface="+mn-lt"/>
              <a:ea typeface="Calibri" panose="020F0502020204030204" pitchFamily="34" charset="0"/>
            </a:endParaRPr>
          </a:p>
          <a:p>
            <a:pPr marL="1600200" lvl="3" indent="-228600">
              <a:lnSpc>
                <a:spcPct val="160000"/>
              </a:lnSpc>
              <a:spcBef>
                <a:spcPts val="0"/>
              </a:spcBef>
              <a:spcAft>
                <a:spcPts val="0"/>
              </a:spcAft>
              <a:buFont typeface="Wingdings" panose="05000000000000000000" pitchFamily="2" charset="2"/>
              <a:buChar char=""/>
            </a:pPr>
            <a:r>
              <a:rPr lang="en-US" sz="2300">
                <a:effectLst/>
                <a:latin typeface="+mn-lt"/>
                <a:ea typeface="Calibri" panose="020F0502020204030204" pitchFamily="34" charset="0"/>
              </a:rPr>
              <a:t>Marking topic closure?</a:t>
            </a:r>
          </a:p>
          <a:p>
            <a:pPr marL="1600200" lvl="3" indent="-228600">
              <a:lnSpc>
                <a:spcPct val="160000"/>
              </a:lnSpc>
              <a:spcBef>
                <a:spcPts val="0"/>
              </a:spcBef>
              <a:spcAft>
                <a:spcPts val="0"/>
              </a:spcAft>
              <a:buFont typeface="Wingdings" panose="05000000000000000000" pitchFamily="2" charset="2"/>
              <a:buChar char=""/>
            </a:pPr>
            <a:r>
              <a:rPr lang="en-US" sz="2300">
                <a:latin typeface="+mn-lt"/>
                <a:ea typeface="Calibri" panose="020F0502020204030204" pitchFamily="34" charset="0"/>
              </a:rPr>
              <a:t>Displaying an American identity? </a:t>
            </a:r>
          </a:p>
          <a:p>
            <a:pPr marL="1600200" lvl="3" indent="-228600">
              <a:lnSpc>
                <a:spcPct val="160000"/>
              </a:lnSpc>
              <a:spcBef>
                <a:spcPts val="0"/>
              </a:spcBef>
              <a:spcAft>
                <a:spcPts val="0"/>
              </a:spcAft>
              <a:buFont typeface="Wingdings" panose="05000000000000000000" pitchFamily="2" charset="2"/>
              <a:buChar char=""/>
            </a:pPr>
            <a:r>
              <a:rPr lang="en-US" sz="2300">
                <a:latin typeface="+mn-lt"/>
                <a:ea typeface="Calibri" panose="020F0502020204030204" pitchFamily="34" charset="0"/>
              </a:rPr>
              <a:t>Glottal reinforcement of /t/?</a:t>
            </a:r>
          </a:p>
          <a:p>
            <a:pPr marL="1143000" marR="0" lvl="2" indent="-228600">
              <a:lnSpc>
                <a:spcPct val="150000"/>
              </a:lnSpc>
              <a:spcBef>
                <a:spcPts val="0"/>
              </a:spcBef>
              <a:spcAft>
                <a:spcPts val="0"/>
              </a:spcAft>
              <a:buFont typeface="Wingdings" panose="05000000000000000000" pitchFamily="2" charset="2"/>
              <a:buChar char=""/>
            </a:pPr>
            <a:endParaRPr lang="en-US" sz="1100">
              <a:latin typeface="+mn-lt"/>
              <a:ea typeface="Calibri" panose="020F0502020204030204" pitchFamily="34" charset="0"/>
            </a:endParaRPr>
          </a:p>
          <a:p>
            <a:pPr marL="1143000" marR="0" lvl="2" indent="-228600">
              <a:lnSpc>
                <a:spcPct val="107000"/>
              </a:lnSpc>
              <a:spcBef>
                <a:spcPts val="0"/>
              </a:spcBef>
              <a:spcAft>
                <a:spcPts val="0"/>
              </a:spcAft>
              <a:buFont typeface="Wingdings" panose="05000000000000000000" pitchFamily="2" charset="2"/>
              <a:buChar char=""/>
            </a:pPr>
            <a:endParaRPr lang="en-US" sz="2800">
              <a:latin typeface="+mn-lt"/>
              <a:ea typeface="Calibri" panose="020F0502020204030204" pitchFamily="34" charset="0"/>
            </a:endParaRPr>
          </a:p>
          <a:p>
            <a:pPr marL="1143000" marR="0" lvl="2" indent="-228600">
              <a:lnSpc>
                <a:spcPct val="107000"/>
              </a:lnSpc>
              <a:spcBef>
                <a:spcPts val="0"/>
              </a:spcBef>
              <a:spcAft>
                <a:spcPts val="0"/>
              </a:spcAft>
              <a:buFont typeface="Wingdings" panose="05000000000000000000" pitchFamily="2" charset="2"/>
              <a:buChar char=""/>
            </a:pPr>
            <a:endParaRPr lang="en-US" sz="2800">
              <a:latin typeface="+mn-lt"/>
            </a:endParaRPr>
          </a:p>
        </p:txBody>
      </p:sp>
      <p:sp>
        <p:nvSpPr>
          <p:cNvPr id="9" name="Oval 8">
            <a:extLst>
              <a:ext uri="{FF2B5EF4-FFF2-40B4-BE49-F238E27FC236}">
                <a16:creationId xmlns:a16="http://schemas.microsoft.com/office/drawing/2014/main" id="{7E4F621B-20AB-48EB-829C-14EC22859606}"/>
              </a:ext>
            </a:extLst>
          </p:cNvPr>
          <p:cNvSpPr/>
          <p:nvPr/>
        </p:nvSpPr>
        <p:spPr bwMode="auto">
          <a:xfrm>
            <a:off x="5248759" y="5026734"/>
            <a:ext cx="933708" cy="368751"/>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00" dirty="0"/>
          </a:p>
          <a:p>
            <a:pPr algn="ctr"/>
            <a:r>
              <a:rPr lang="en-US" sz="600" dirty="0"/>
              <a:t>phonological</a:t>
            </a:r>
          </a:p>
        </p:txBody>
      </p:sp>
      <p:sp>
        <p:nvSpPr>
          <p:cNvPr id="10" name="Oval 9">
            <a:extLst>
              <a:ext uri="{FF2B5EF4-FFF2-40B4-BE49-F238E27FC236}">
                <a16:creationId xmlns:a16="http://schemas.microsoft.com/office/drawing/2014/main" id="{91737879-712A-46DB-A310-37BCB41A5BF9}"/>
              </a:ext>
            </a:extLst>
          </p:cNvPr>
          <p:cNvSpPr/>
          <p:nvPr/>
        </p:nvSpPr>
        <p:spPr bwMode="auto">
          <a:xfrm>
            <a:off x="4596532" y="3898775"/>
            <a:ext cx="980363" cy="378188"/>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300" b="0" i="0" u="none" strike="noStrike" cap="none" normalizeH="0" baseline="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600" b="0" i="0" u="none" strike="noStrike" cap="none" normalizeH="0" baseline="0">
                <a:ln>
                  <a:noFill/>
                </a:ln>
                <a:solidFill>
                  <a:schemeClr val="tx1"/>
                </a:solidFill>
                <a:effectLst/>
              </a:rPr>
              <a:t>pragmatic</a:t>
            </a:r>
            <a:endParaRPr kumimoji="1" lang="en-US" sz="600" b="0" i="0" u="none" strike="noStrike" cap="none" normalizeH="0" baseline="0" dirty="0">
              <a:ln>
                <a:noFill/>
              </a:ln>
              <a:solidFill>
                <a:schemeClr val="tx1"/>
              </a:solidFill>
              <a:effectLst/>
            </a:endParaRPr>
          </a:p>
        </p:txBody>
      </p:sp>
      <p:sp>
        <p:nvSpPr>
          <p:cNvPr id="12" name="Oval 11">
            <a:extLst>
              <a:ext uri="{FF2B5EF4-FFF2-40B4-BE49-F238E27FC236}">
                <a16:creationId xmlns:a16="http://schemas.microsoft.com/office/drawing/2014/main" id="{ED29448A-C88C-44B0-8924-63E5958DFABE}"/>
              </a:ext>
            </a:extLst>
          </p:cNvPr>
          <p:cNvSpPr/>
          <p:nvPr/>
        </p:nvSpPr>
        <p:spPr bwMode="auto">
          <a:xfrm>
            <a:off x="6694315" y="2804696"/>
            <a:ext cx="933708" cy="36875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4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600" b="0" i="0" u="none" strike="noStrike" cap="none" normalizeH="0" baseline="0" dirty="0">
                <a:ln>
                  <a:noFill/>
                </a:ln>
                <a:solidFill>
                  <a:schemeClr val="tx1"/>
                </a:solidFill>
                <a:effectLst/>
              </a:rPr>
              <a:t>paralinguistic</a:t>
            </a:r>
          </a:p>
        </p:txBody>
      </p:sp>
      <p:sp>
        <p:nvSpPr>
          <p:cNvPr id="13" name="Oval 12">
            <a:extLst>
              <a:ext uri="{FF2B5EF4-FFF2-40B4-BE49-F238E27FC236}">
                <a16:creationId xmlns:a16="http://schemas.microsoft.com/office/drawing/2014/main" id="{27834A2F-9F18-4AB6-BD5B-F9C8F29E315E}"/>
              </a:ext>
            </a:extLst>
          </p:cNvPr>
          <p:cNvSpPr/>
          <p:nvPr/>
        </p:nvSpPr>
        <p:spPr bwMode="auto">
          <a:xfrm>
            <a:off x="5912259" y="4460194"/>
            <a:ext cx="933708" cy="36875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4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600" b="0" i="0" u="none" strike="noStrike" cap="none" normalizeH="0" baseline="0" dirty="0">
                <a:ln>
                  <a:noFill/>
                </a:ln>
                <a:solidFill>
                  <a:schemeClr val="tx1"/>
                </a:solidFill>
                <a:effectLst/>
              </a:rPr>
              <a:t>paralinguistic</a:t>
            </a:r>
          </a:p>
        </p:txBody>
      </p:sp>
      <p:sp>
        <p:nvSpPr>
          <p:cNvPr id="14" name="Oval 13">
            <a:extLst>
              <a:ext uri="{FF2B5EF4-FFF2-40B4-BE49-F238E27FC236}">
                <a16:creationId xmlns:a16="http://schemas.microsoft.com/office/drawing/2014/main" id="{C8C3DCB8-005D-D3FC-C5DB-3E56488B44E7}"/>
              </a:ext>
            </a:extLst>
          </p:cNvPr>
          <p:cNvSpPr/>
          <p:nvPr/>
        </p:nvSpPr>
        <p:spPr bwMode="auto">
          <a:xfrm>
            <a:off x="5996483" y="2228719"/>
            <a:ext cx="980363" cy="378188"/>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300" b="0" i="0" u="none" strike="noStrike" cap="none" normalizeH="0" baseline="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600" b="0" i="0" u="none" strike="noStrike" cap="none" normalizeH="0" baseline="0">
                <a:ln>
                  <a:noFill/>
                </a:ln>
                <a:solidFill>
                  <a:schemeClr val="tx1"/>
                </a:solidFill>
                <a:effectLst/>
              </a:rPr>
              <a:t>pragmatic</a:t>
            </a:r>
            <a:endParaRPr kumimoji="1" 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8802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62086BD-AD7A-41DD-BD66-DEF7BB8907EE}"/>
              </a:ext>
            </a:extLst>
          </p:cNvPr>
          <p:cNvSpPr/>
          <p:nvPr/>
        </p:nvSpPr>
        <p:spPr bwMode="auto">
          <a:xfrm>
            <a:off x="284086" y="1632005"/>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a:t>   </a:t>
            </a:r>
            <a:r>
              <a:rPr kumimoji="1" lang="en-US" sz="2400" b="0" i="0" u="none" strike="noStrike" cap="none" normalizeH="0" baseline="0">
                <a:ln>
                  <a:noFill/>
                </a:ln>
                <a:solidFill>
                  <a:schemeClr val="tx1"/>
                </a:solidFill>
                <a:effectLst/>
              </a:rPr>
              <a:t>emotion</a:t>
            </a:r>
          </a:p>
          <a:p>
            <a:pPr marL="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   other states </a:t>
            </a:r>
          </a:p>
          <a:p>
            <a:pPr marL="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   speaker identity </a:t>
            </a:r>
          </a:p>
          <a:p>
            <a:pPr marL="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   speaker traits</a:t>
            </a:r>
          </a:p>
          <a:p>
            <a:pPr marL="0" marR="0" indent="0" defTabSz="914400" rtl="0" eaLnBrk="1" fontAlgn="base" latinLnBrk="0" hangingPunct="1">
              <a:lnSpc>
                <a:spcPct val="100000"/>
              </a:lnSpc>
              <a:spcBef>
                <a:spcPct val="0"/>
              </a:spcBef>
              <a:spcAft>
                <a:spcPct val="0"/>
              </a:spcAft>
              <a:buClrTx/>
              <a:buSzTx/>
              <a:buFontTx/>
              <a:buNone/>
              <a:tabLst/>
            </a:pPr>
            <a:r>
              <a:rPr lang="en-US" sz="2400"/>
              <a:t>   …</a:t>
            </a:r>
            <a:r>
              <a:rPr kumimoji="1" lang="en-US" sz="2400" b="0" i="0" u="none" strike="noStrike" cap="none" normalizeH="0" baseline="0">
                <a:ln>
                  <a:noFill/>
                </a:ln>
                <a:solidFill>
                  <a:schemeClr val="tx1"/>
                </a:solidFill>
                <a:effectLst/>
              </a:rPr>
              <a:t> </a:t>
            </a:r>
            <a:endParaRPr kumimoji="1" lang="en-US" sz="2000" b="0" i="0" u="none" strike="noStrike" cap="none" normalizeH="0" baseline="0" dirty="0">
              <a:ln>
                <a:noFill/>
              </a:ln>
              <a:solidFill>
                <a:schemeClr val="tx1"/>
              </a:solidFill>
              <a:effectLst/>
            </a:endParaRPr>
          </a:p>
        </p:txBody>
      </p:sp>
      <p:sp>
        <p:nvSpPr>
          <p:cNvPr id="11" name="Oval 10">
            <a:extLst>
              <a:ext uri="{FF2B5EF4-FFF2-40B4-BE49-F238E27FC236}">
                <a16:creationId xmlns:a16="http://schemas.microsoft.com/office/drawing/2014/main" id="{856E64A7-6B23-46A7-9365-13C7B8F981C1}"/>
              </a:ext>
            </a:extLst>
          </p:cNvPr>
          <p:cNvSpPr/>
          <p:nvPr/>
        </p:nvSpPr>
        <p:spPr bwMode="auto">
          <a:xfrm>
            <a:off x="4250850" y="1954519"/>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a:t>	tone</a:t>
            </a:r>
          </a:p>
          <a:p>
            <a:r>
              <a:rPr lang="en-US" sz="2400"/>
              <a:t>	lexical accent</a:t>
            </a:r>
          </a:p>
          <a:p>
            <a:r>
              <a:rPr lang="en-US" sz="2400"/>
              <a:t>	prominence</a:t>
            </a:r>
          </a:p>
          <a:p>
            <a:r>
              <a:rPr lang="en-US" sz="2400"/>
              <a:t>	phrasing</a:t>
            </a:r>
          </a:p>
          <a:p>
            <a:r>
              <a:rPr lang="en-US" sz="2400"/>
              <a:t> … 	     … </a:t>
            </a:r>
            <a:endParaRPr lang="en-US" sz="2400" dirty="0"/>
          </a:p>
        </p:txBody>
      </p:sp>
      <p:sp>
        <p:nvSpPr>
          <p:cNvPr id="12" name="Oval 11">
            <a:extLst>
              <a:ext uri="{FF2B5EF4-FFF2-40B4-BE49-F238E27FC236}">
                <a16:creationId xmlns:a16="http://schemas.microsoft.com/office/drawing/2014/main" id="{D248E34F-0EF1-4064-9E63-C1EB5AF760DB}"/>
              </a:ext>
            </a:extLst>
          </p:cNvPr>
          <p:cNvSpPr/>
          <p:nvPr/>
        </p:nvSpPr>
        <p:spPr bwMode="auto">
          <a:xfrm>
            <a:off x="1793757" y="3694087"/>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40080" marR="0" indent="0" defTabSz="914400" rtl="0" eaLnBrk="1" fontAlgn="base" latinLnBrk="0" hangingPunct="1">
              <a:lnSpc>
                <a:spcPct val="100000"/>
              </a:lnSpc>
              <a:spcBef>
                <a:spcPct val="0"/>
              </a:spcBef>
              <a:spcAft>
                <a:spcPct val="0"/>
              </a:spcAft>
              <a:buClrTx/>
              <a:buSzTx/>
              <a:buFontTx/>
              <a:buNone/>
              <a:tabLst/>
            </a:pPr>
            <a:r>
              <a:rPr lang="en-US" sz="2400"/>
              <a:t>t</a:t>
            </a:r>
            <a:r>
              <a:rPr kumimoji="1" lang="en-US" sz="2400" b="0" i="0" u="none" strike="noStrike" cap="none" normalizeH="0" baseline="0">
                <a:ln>
                  <a:noFill/>
                </a:ln>
                <a:solidFill>
                  <a:schemeClr val="tx1"/>
                </a:solidFill>
                <a:effectLst/>
              </a:rPr>
              <a:t>urn-taking</a:t>
            </a:r>
          </a:p>
          <a:p>
            <a:pPr marL="640080" marR="0" indent="0" defTabSz="914400" rtl="0" eaLnBrk="1" fontAlgn="base" latinLnBrk="0" hangingPunct="1">
              <a:lnSpc>
                <a:spcPct val="100000"/>
              </a:lnSpc>
              <a:spcBef>
                <a:spcPct val="0"/>
              </a:spcBef>
              <a:spcAft>
                <a:spcPct val="0"/>
              </a:spcAft>
              <a:buClrTx/>
              <a:buSzTx/>
              <a:buFontTx/>
              <a:buNone/>
              <a:tabLst/>
            </a:pPr>
            <a:r>
              <a:rPr lang="en-US" sz="2400"/>
              <a:t>stance</a:t>
            </a:r>
          </a:p>
          <a:p>
            <a:pPr marL="640080" marR="0" indent="0" defTabSz="914400" rtl="0" eaLnBrk="1" fontAlgn="base" latinLnBrk="0" hangingPunct="1">
              <a:lnSpc>
                <a:spcPct val="100000"/>
              </a:lnSpc>
              <a:spcBef>
                <a:spcPct val="0"/>
              </a:spcBef>
              <a:spcAft>
                <a:spcPct val="0"/>
              </a:spcAft>
              <a:buClrTx/>
              <a:buSzTx/>
              <a:buFontTx/>
              <a:buNone/>
              <a:tabLst/>
            </a:pPr>
            <a:r>
              <a:rPr lang="en-US" sz="2400"/>
              <a:t>t</a:t>
            </a:r>
            <a:r>
              <a:rPr kumimoji="1" lang="en-US" sz="2400" b="0" i="0" u="none" strike="noStrike" cap="none" normalizeH="0" baseline="0">
                <a:ln>
                  <a:noFill/>
                </a:ln>
                <a:solidFill>
                  <a:schemeClr val="tx1"/>
                </a:solidFill>
                <a:effectLst/>
              </a:rPr>
              <a:t>opic management</a:t>
            </a:r>
          </a:p>
          <a:p>
            <a:pPr marL="64008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interpersonal </a:t>
            </a:r>
          </a:p>
          <a:p>
            <a:pPr marL="640080" marR="0" indent="0" defTabSz="914400" rtl="0" eaLnBrk="1" fontAlgn="base" latinLnBrk="0" hangingPunct="1">
              <a:lnSpc>
                <a:spcPct val="100000"/>
              </a:lnSpc>
              <a:spcBef>
                <a:spcPct val="0"/>
              </a:spcBef>
              <a:spcAft>
                <a:spcPct val="0"/>
              </a:spcAft>
              <a:buClrTx/>
              <a:buSzTx/>
              <a:buFontTx/>
              <a:buNone/>
              <a:tabLst/>
            </a:pPr>
            <a:r>
              <a:rPr lang="en-US" sz="2400"/>
              <a:t>   positioning</a:t>
            </a:r>
          </a:p>
          <a:p>
            <a:pPr marL="64008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a:t>
            </a:r>
            <a:endParaRPr kumimoji="1" lang="en-US" sz="24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EFDB926D-E9C9-B777-22F4-7508D229BDED}"/>
              </a:ext>
            </a:extLst>
          </p:cNvPr>
          <p:cNvSpPr txBox="1"/>
          <p:nvPr/>
        </p:nvSpPr>
        <p:spPr>
          <a:xfrm>
            <a:off x="1096230" y="1025980"/>
            <a:ext cx="3594672" cy="584775"/>
          </a:xfrm>
          <a:prstGeom prst="rect">
            <a:avLst/>
          </a:prstGeom>
          <a:noFill/>
        </p:spPr>
        <p:txBody>
          <a:bodyPr wrap="square" rtlCol="0">
            <a:spAutoFit/>
          </a:bodyPr>
          <a:lstStyle/>
          <a:p>
            <a:r>
              <a:rPr lang="en-US" sz="3200"/>
              <a:t>Paralinguistic </a:t>
            </a:r>
          </a:p>
        </p:txBody>
      </p:sp>
      <p:sp>
        <p:nvSpPr>
          <p:cNvPr id="4" name="TextBox 3">
            <a:extLst>
              <a:ext uri="{FF2B5EF4-FFF2-40B4-BE49-F238E27FC236}">
                <a16:creationId xmlns:a16="http://schemas.microsoft.com/office/drawing/2014/main" id="{26AA7588-5B86-8414-6947-3EA8498E0341}"/>
              </a:ext>
            </a:extLst>
          </p:cNvPr>
          <p:cNvSpPr txBox="1"/>
          <p:nvPr/>
        </p:nvSpPr>
        <p:spPr>
          <a:xfrm>
            <a:off x="4690902" y="1378530"/>
            <a:ext cx="3594672" cy="584775"/>
          </a:xfrm>
          <a:prstGeom prst="rect">
            <a:avLst/>
          </a:prstGeom>
          <a:noFill/>
        </p:spPr>
        <p:txBody>
          <a:bodyPr wrap="square" rtlCol="0">
            <a:spAutoFit/>
          </a:bodyPr>
          <a:lstStyle/>
          <a:p>
            <a:pPr algn="ctr"/>
            <a:r>
              <a:rPr lang="en-US" sz="3200"/>
              <a:t>Phonological</a:t>
            </a:r>
          </a:p>
        </p:txBody>
      </p:sp>
      <p:sp>
        <p:nvSpPr>
          <p:cNvPr id="5" name="TextBox 4">
            <a:extLst>
              <a:ext uri="{FF2B5EF4-FFF2-40B4-BE49-F238E27FC236}">
                <a16:creationId xmlns:a16="http://schemas.microsoft.com/office/drawing/2014/main" id="{57A44A88-AD9E-EA7B-E695-7FD3430343D3}"/>
              </a:ext>
            </a:extLst>
          </p:cNvPr>
          <p:cNvSpPr txBox="1"/>
          <p:nvPr/>
        </p:nvSpPr>
        <p:spPr>
          <a:xfrm>
            <a:off x="6342380" y="4929336"/>
            <a:ext cx="3146934" cy="584775"/>
          </a:xfrm>
          <a:prstGeom prst="rect">
            <a:avLst/>
          </a:prstGeom>
          <a:noFill/>
        </p:spPr>
        <p:txBody>
          <a:bodyPr wrap="square" rtlCol="0">
            <a:spAutoFit/>
          </a:bodyPr>
          <a:lstStyle/>
          <a:p>
            <a:pPr algn="ctr"/>
            <a:r>
              <a:rPr lang="en-US" sz="3200"/>
              <a:t>Pragmatic</a:t>
            </a:r>
          </a:p>
        </p:txBody>
      </p:sp>
    </p:spTree>
    <p:extLst>
      <p:ext uri="{BB962C8B-B14F-4D97-AF65-F5344CB8AC3E}">
        <p14:creationId xmlns:p14="http://schemas.microsoft.com/office/powerpoint/2010/main" val="34603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500"/>
                                        <p:tgtEl>
                                          <p:spTgt spid="12">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500"/>
                                        <p:tgtEl>
                                          <p:spTgt spid="12">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500"/>
                                        <p:tgtEl>
                                          <p:spTgt spid="12">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fade">
                                      <p:cBhvr>
                                        <p:cTn id="36" dur="500"/>
                                        <p:tgtEl>
                                          <p:spTgt spid="12">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fade">
                                      <p:cBhvr>
                                        <p:cTn id="39" dur="500"/>
                                        <p:tgtEl>
                                          <p:spTgt spid="1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fade">
                                      <p:cBhvr>
                                        <p:cTn id="50" dur="500"/>
                                        <p:tgtEl>
                                          <p:spTgt spid="11">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fade">
                                      <p:cBhvr>
                                        <p:cTn id="53" dur="500"/>
                                        <p:tgtEl>
                                          <p:spTgt spid="11">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xEl>
                                              <p:pRg st="4" end="4"/>
                                            </p:txEl>
                                          </p:spTgt>
                                        </p:tgtEl>
                                        <p:attrNameLst>
                                          <p:attrName>style.visibility</p:attrName>
                                        </p:attrNameLst>
                                      </p:cBhvr>
                                      <p:to>
                                        <p:strVal val="visible"/>
                                      </p:to>
                                    </p:set>
                                    <p:animEffect transition="in" filter="fade">
                                      <p:cBhvr>
                                        <p:cTn id="5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A0EC-2013-4D8B-8C41-638AAEDD0247}"/>
              </a:ext>
            </a:extLst>
          </p:cNvPr>
          <p:cNvSpPr>
            <a:spLocks noGrp="1"/>
          </p:cNvSpPr>
          <p:nvPr>
            <p:ph type="title"/>
          </p:nvPr>
        </p:nvSpPr>
        <p:spPr>
          <a:xfrm>
            <a:off x="408560" y="148600"/>
            <a:ext cx="8229600" cy="1143000"/>
          </a:xfrm>
        </p:spPr>
        <p:txBody>
          <a:bodyPr/>
          <a:lstStyle/>
          <a:p>
            <a:pPr algn="l"/>
            <a:r>
              <a:rPr lang="en-US"/>
              <a:t>Prosody can be Busy</a:t>
            </a:r>
          </a:p>
        </p:txBody>
      </p:sp>
      <p:sp>
        <p:nvSpPr>
          <p:cNvPr id="4" name="Content Placeholder 2">
            <a:extLst>
              <a:ext uri="{FF2B5EF4-FFF2-40B4-BE49-F238E27FC236}">
                <a16:creationId xmlns:a16="http://schemas.microsoft.com/office/drawing/2014/main" id="{72E8A3F4-A853-4689-89D7-C8C96CD4ED9E}"/>
              </a:ext>
            </a:extLst>
          </p:cNvPr>
          <p:cNvSpPr txBox="1">
            <a:spLocks/>
          </p:cNvSpPr>
          <p:nvPr/>
        </p:nvSpPr>
        <p:spPr bwMode="auto">
          <a:xfrm>
            <a:off x="5723138" y="1504025"/>
            <a:ext cx="2374777"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endParaRPr lang="en-US" kern="0"/>
          </a:p>
        </p:txBody>
      </p:sp>
      <p:cxnSp>
        <p:nvCxnSpPr>
          <p:cNvPr id="9" name="Straight Arrow Connector 8">
            <a:extLst>
              <a:ext uri="{FF2B5EF4-FFF2-40B4-BE49-F238E27FC236}">
                <a16:creationId xmlns:a16="http://schemas.microsoft.com/office/drawing/2014/main" id="{685449CF-F47A-4451-9397-64AC4619FD94}"/>
              </a:ext>
            </a:extLst>
          </p:cNvPr>
          <p:cNvCxnSpPr>
            <a:cxnSpLocks/>
          </p:cNvCxnSpPr>
          <p:nvPr/>
        </p:nvCxnSpPr>
        <p:spPr bwMode="auto">
          <a:xfrm>
            <a:off x="2841490" y="2452622"/>
            <a:ext cx="447955" cy="59582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6D41784A-AD63-4471-95F6-25C37FD7496D}"/>
              </a:ext>
            </a:extLst>
          </p:cNvPr>
          <p:cNvCxnSpPr>
            <a:cxnSpLocks/>
          </p:cNvCxnSpPr>
          <p:nvPr/>
        </p:nvCxnSpPr>
        <p:spPr bwMode="auto">
          <a:xfrm flipV="1">
            <a:off x="2850423" y="3926661"/>
            <a:ext cx="409978" cy="47024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3C320B5D-D22F-42CB-8E7F-F949128E0BAE}"/>
              </a:ext>
            </a:extLst>
          </p:cNvPr>
          <p:cNvCxnSpPr>
            <a:cxnSpLocks/>
          </p:cNvCxnSpPr>
          <p:nvPr/>
        </p:nvCxnSpPr>
        <p:spPr bwMode="auto">
          <a:xfrm>
            <a:off x="2935184" y="3455574"/>
            <a:ext cx="23731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1028" name="Picture 4" descr="Speech waveforms">
            <a:extLst>
              <a:ext uri="{FF2B5EF4-FFF2-40B4-BE49-F238E27FC236}">
                <a16:creationId xmlns:a16="http://schemas.microsoft.com/office/drawing/2014/main" id="{36F052F5-0D53-457A-B596-3F63E2695F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9" t="6774" r="926" b="15702"/>
          <a:stretch/>
        </p:blipFill>
        <p:spPr bwMode="auto">
          <a:xfrm>
            <a:off x="4655937" y="3151253"/>
            <a:ext cx="1678894" cy="60864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5D516DF3-61D9-4893-9719-93B413D2AEE3}"/>
              </a:ext>
            </a:extLst>
          </p:cNvPr>
          <p:cNvGrpSpPr/>
          <p:nvPr/>
        </p:nvGrpSpPr>
        <p:grpSpPr>
          <a:xfrm>
            <a:off x="6432705" y="2064886"/>
            <a:ext cx="3023040" cy="3690891"/>
            <a:chOff x="5615120" y="2043823"/>
            <a:chExt cx="3023040" cy="3690891"/>
          </a:xfrm>
        </p:grpSpPr>
        <p:sp>
          <p:nvSpPr>
            <p:cNvPr id="5" name="Content Placeholder 2">
              <a:extLst>
                <a:ext uri="{FF2B5EF4-FFF2-40B4-BE49-F238E27FC236}">
                  <a16:creationId xmlns:a16="http://schemas.microsoft.com/office/drawing/2014/main" id="{E3644B24-44F0-4B80-A6B2-B7A954A30877}"/>
                </a:ext>
              </a:extLst>
            </p:cNvPr>
            <p:cNvSpPr txBox="1">
              <a:spLocks/>
            </p:cNvSpPr>
            <p:nvPr/>
          </p:nvSpPr>
          <p:spPr bwMode="auto">
            <a:xfrm>
              <a:off x="6263383" y="2043823"/>
              <a:ext cx="2374777" cy="36908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000" kern="0"/>
                <a:t>Paralinguistic functions</a:t>
              </a:r>
            </a:p>
            <a:p>
              <a:pPr marL="0" indent="0">
                <a:buFontTx/>
                <a:buNone/>
              </a:pPr>
              <a:endParaRPr lang="en-US" sz="2000" kern="0"/>
            </a:p>
            <a:p>
              <a:pPr marL="0" indent="0">
                <a:buFontTx/>
                <a:buNone/>
              </a:pPr>
              <a:r>
                <a:rPr lang="en-US" sz="2000" kern="0"/>
                <a:t>Phonological functions</a:t>
              </a:r>
            </a:p>
            <a:p>
              <a:pPr marL="0" indent="0">
                <a:buFontTx/>
                <a:buNone/>
              </a:pPr>
              <a:endParaRPr lang="en-US" sz="2000" kern="0"/>
            </a:p>
            <a:p>
              <a:pPr marL="0" indent="0">
                <a:buFontTx/>
                <a:buNone/>
              </a:pPr>
              <a:r>
                <a:rPr lang="en-US" sz="2000" kern="0"/>
                <a:t>Pragmatic functions </a:t>
              </a:r>
            </a:p>
          </p:txBody>
        </p:sp>
        <p:cxnSp>
          <p:nvCxnSpPr>
            <p:cNvPr id="19" name="Straight Arrow Connector 18">
              <a:extLst>
                <a:ext uri="{FF2B5EF4-FFF2-40B4-BE49-F238E27FC236}">
                  <a16:creationId xmlns:a16="http://schemas.microsoft.com/office/drawing/2014/main" id="{9330108E-AAAC-4C1C-BB17-A32A6238BF8A}"/>
                </a:ext>
              </a:extLst>
            </p:cNvPr>
            <p:cNvCxnSpPr>
              <a:cxnSpLocks/>
            </p:cNvCxnSpPr>
            <p:nvPr/>
          </p:nvCxnSpPr>
          <p:spPr bwMode="auto">
            <a:xfrm flipH="1">
              <a:off x="5615120" y="2496941"/>
              <a:ext cx="648070" cy="53044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20" name="Straight Arrow Connector 19">
              <a:extLst>
                <a:ext uri="{FF2B5EF4-FFF2-40B4-BE49-F238E27FC236}">
                  <a16:creationId xmlns:a16="http://schemas.microsoft.com/office/drawing/2014/main" id="{A9CF1352-9D3B-44FD-880F-59FFC0009A92}"/>
                </a:ext>
              </a:extLst>
            </p:cNvPr>
            <p:cNvCxnSpPr>
              <a:cxnSpLocks/>
            </p:cNvCxnSpPr>
            <p:nvPr/>
          </p:nvCxnSpPr>
          <p:spPr bwMode="auto">
            <a:xfrm flipH="1" flipV="1">
              <a:off x="5615120" y="3862350"/>
              <a:ext cx="619219" cy="45720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21" name="Straight Arrow Connector 20">
              <a:extLst>
                <a:ext uri="{FF2B5EF4-FFF2-40B4-BE49-F238E27FC236}">
                  <a16:creationId xmlns:a16="http://schemas.microsoft.com/office/drawing/2014/main" id="{839EB065-D9A5-46C3-A229-12D8F344EBD9}"/>
                </a:ext>
              </a:extLst>
            </p:cNvPr>
            <p:cNvCxnSpPr>
              <a:cxnSpLocks/>
            </p:cNvCxnSpPr>
            <p:nvPr/>
          </p:nvCxnSpPr>
          <p:spPr bwMode="auto">
            <a:xfrm flipH="1">
              <a:off x="5615120" y="3422342"/>
              <a:ext cx="648070" cy="26633"/>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grpSp>
      <p:sp>
        <p:nvSpPr>
          <p:cNvPr id="6" name="TextBox 5">
            <a:extLst>
              <a:ext uri="{FF2B5EF4-FFF2-40B4-BE49-F238E27FC236}">
                <a16:creationId xmlns:a16="http://schemas.microsoft.com/office/drawing/2014/main" id="{E6687900-42A7-46A9-89B4-3361063E68E6}"/>
              </a:ext>
            </a:extLst>
          </p:cNvPr>
          <p:cNvSpPr txBox="1"/>
          <p:nvPr/>
        </p:nvSpPr>
        <p:spPr>
          <a:xfrm>
            <a:off x="3289445" y="3101631"/>
            <a:ext cx="1097932" cy="707886"/>
          </a:xfrm>
          <a:prstGeom prst="rect">
            <a:avLst/>
          </a:prstGeom>
          <a:noFill/>
        </p:spPr>
        <p:txBody>
          <a:bodyPr wrap="square" rtlCol="0">
            <a:spAutoFit/>
          </a:bodyPr>
          <a:lstStyle/>
          <a:p>
            <a:pPr>
              <a:spcBef>
                <a:spcPts val="1200"/>
              </a:spcBef>
            </a:pPr>
            <a:r>
              <a:rPr lang="en-US" sz="2000">
                <a:solidFill>
                  <a:srgbClr val="FFFF00"/>
                </a:solidFill>
              </a:rPr>
              <a:t>super-position</a:t>
            </a:r>
          </a:p>
        </p:txBody>
      </p:sp>
      <p:sp>
        <p:nvSpPr>
          <p:cNvPr id="7" name="Oval 6">
            <a:extLst>
              <a:ext uri="{FF2B5EF4-FFF2-40B4-BE49-F238E27FC236}">
                <a16:creationId xmlns:a16="http://schemas.microsoft.com/office/drawing/2014/main" id="{C623A78E-8A0E-131D-3FB6-2EBEA91E74EB}"/>
              </a:ext>
            </a:extLst>
          </p:cNvPr>
          <p:cNvSpPr/>
          <p:nvPr/>
        </p:nvSpPr>
        <p:spPr bwMode="auto">
          <a:xfrm>
            <a:off x="495667" y="1760706"/>
            <a:ext cx="2237805" cy="933855"/>
          </a:xfrm>
          <a:prstGeom prst="ellipse">
            <a:avLst/>
          </a:prstGeom>
          <a:gradFill flip="none" rotWithShape="1">
            <a:gsLst>
              <a:gs pos="0">
                <a:srgbClr val="218FF4">
                  <a:shade val="30000"/>
                  <a:satMod val="115000"/>
                </a:srgbClr>
              </a:gs>
              <a:gs pos="50000">
                <a:srgbClr val="218FF4">
                  <a:shade val="67500"/>
                  <a:satMod val="115000"/>
                </a:srgbClr>
              </a:gs>
              <a:gs pos="100000">
                <a:srgbClr val="218FF4">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Paralinguistic </a:t>
            </a:r>
          </a:p>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Functions</a:t>
            </a:r>
          </a:p>
        </p:txBody>
      </p:sp>
      <p:sp>
        <p:nvSpPr>
          <p:cNvPr id="16" name="Oval 15">
            <a:extLst>
              <a:ext uri="{FF2B5EF4-FFF2-40B4-BE49-F238E27FC236}">
                <a16:creationId xmlns:a16="http://schemas.microsoft.com/office/drawing/2014/main" id="{7C9926AC-2B21-DC75-39B4-6F8BC5EF46EB}"/>
              </a:ext>
            </a:extLst>
          </p:cNvPr>
          <p:cNvSpPr/>
          <p:nvPr/>
        </p:nvSpPr>
        <p:spPr bwMode="auto">
          <a:xfrm>
            <a:off x="495667" y="4113503"/>
            <a:ext cx="2237805" cy="933855"/>
          </a:xfrm>
          <a:prstGeom prst="ellipse">
            <a:avLst/>
          </a:prstGeom>
          <a:gradFill flip="none" rotWithShape="1">
            <a:gsLst>
              <a:gs pos="0">
                <a:srgbClr val="23C5C5">
                  <a:shade val="30000"/>
                  <a:satMod val="115000"/>
                </a:srgbClr>
              </a:gs>
              <a:gs pos="50000">
                <a:srgbClr val="23C5C5">
                  <a:shade val="67500"/>
                  <a:satMod val="115000"/>
                </a:srgbClr>
              </a:gs>
              <a:gs pos="100000">
                <a:srgbClr val="23C5C5">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Pragmatic </a:t>
            </a:r>
          </a:p>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Functions</a:t>
            </a:r>
          </a:p>
        </p:txBody>
      </p:sp>
      <p:sp>
        <p:nvSpPr>
          <p:cNvPr id="18" name="Oval 17">
            <a:extLst>
              <a:ext uri="{FF2B5EF4-FFF2-40B4-BE49-F238E27FC236}">
                <a16:creationId xmlns:a16="http://schemas.microsoft.com/office/drawing/2014/main" id="{3BCEACDC-2EFF-710D-4D3E-3066E13D75E2}"/>
              </a:ext>
            </a:extLst>
          </p:cNvPr>
          <p:cNvSpPr/>
          <p:nvPr/>
        </p:nvSpPr>
        <p:spPr bwMode="auto">
          <a:xfrm>
            <a:off x="495667" y="2955414"/>
            <a:ext cx="2237805" cy="933855"/>
          </a:xfrm>
          <a:prstGeom prst="ellipse">
            <a:avLst/>
          </a:prstGeom>
          <a:gradFill flip="none" rotWithShape="1">
            <a:gsLst>
              <a:gs pos="0">
                <a:srgbClr val="989BB9">
                  <a:shade val="30000"/>
                  <a:satMod val="115000"/>
                </a:srgbClr>
              </a:gs>
              <a:gs pos="50000">
                <a:srgbClr val="989BB9">
                  <a:shade val="67500"/>
                  <a:satMod val="115000"/>
                </a:srgbClr>
              </a:gs>
              <a:gs pos="100000">
                <a:srgbClr val="989BB9">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Phonological </a:t>
            </a:r>
          </a:p>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Functions</a:t>
            </a:r>
          </a:p>
        </p:txBody>
      </p:sp>
      <p:cxnSp>
        <p:nvCxnSpPr>
          <p:cNvPr id="14" name="Straight Arrow Connector 13">
            <a:extLst>
              <a:ext uri="{FF2B5EF4-FFF2-40B4-BE49-F238E27FC236}">
                <a16:creationId xmlns:a16="http://schemas.microsoft.com/office/drawing/2014/main" id="{BC5B9FEB-46AB-0B91-56E8-5804D0763F90}"/>
              </a:ext>
            </a:extLst>
          </p:cNvPr>
          <p:cNvCxnSpPr>
            <a:cxnSpLocks/>
          </p:cNvCxnSpPr>
          <p:nvPr/>
        </p:nvCxnSpPr>
        <p:spPr bwMode="auto">
          <a:xfrm>
            <a:off x="4334690" y="3455574"/>
            <a:ext cx="23731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7409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4D08-89FA-43B3-9573-6B39D4AB0831}"/>
              </a:ext>
            </a:extLst>
          </p:cNvPr>
          <p:cNvSpPr>
            <a:spLocks noGrp="1"/>
          </p:cNvSpPr>
          <p:nvPr>
            <p:ph type="title"/>
          </p:nvPr>
        </p:nvSpPr>
        <p:spPr>
          <a:xfrm>
            <a:off x="457200" y="0"/>
            <a:ext cx="8229600" cy="1371600"/>
          </a:xfrm>
        </p:spPr>
        <p:txBody>
          <a:bodyPr/>
          <a:lstStyle/>
          <a:p>
            <a:pPr algn="l"/>
            <a:r>
              <a:rPr lang="en-US"/>
              <a:t>Realm Properties</a:t>
            </a:r>
          </a:p>
        </p:txBody>
      </p:sp>
      <p:graphicFrame>
        <p:nvGraphicFramePr>
          <p:cNvPr id="4" name="Table 4">
            <a:extLst>
              <a:ext uri="{FF2B5EF4-FFF2-40B4-BE49-F238E27FC236}">
                <a16:creationId xmlns:a16="http://schemas.microsoft.com/office/drawing/2014/main" id="{845E8A70-B9DF-4EB8-B380-5E6EDF415EBB}"/>
              </a:ext>
            </a:extLst>
          </p:cNvPr>
          <p:cNvGraphicFramePr>
            <a:graphicFrameLocks noGrp="1"/>
          </p:cNvGraphicFramePr>
          <p:nvPr>
            <p:ph idx="1"/>
            <p:extLst>
              <p:ext uri="{D42A27DB-BD31-4B8C-83A1-F6EECF244321}">
                <p14:modId xmlns:p14="http://schemas.microsoft.com/office/powerpoint/2010/main" val="3453910295"/>
              </p:ext>
            </p:extLst>
          </p:nvPr>
        </p:nvGraphicFramePr>
        <p:xfrm>
          <a:off x="619216" y="2883695"/>
          <a:ext cx="7905565" cy="2291080"/>
        </p:xfrm>
        <a:graphic>
          <a:graphicData uri="http://schemas.openxmlformats.org/drawingml/2006/table">
            <a:tbl>
              <a:tblPr firstRow="1" bandRow="1">
                <a:tableStyleId>{5C22544A-7EE6-4342-B048-85BDC9FD1C3A}</a:tableStyleId>
              </a:tblPr>
              <a:tblGrid>
                <a:gridCol w="1906034">
                  <a:extLst>
                    <a:ext uri="{9D8B030D-6E8A-4147-A177-3AD203B41FA5}">
                      <a16:colId xmlns:a16="http://schemas.microsoft.com/office/drawing/2014/main" val="3567916341"/>
                    </a:ext>
                  </a:extLst>
                </a:gridCol>
                <a:gridCol w="1906925">
                  <a:extLst>
                    <a:ext uri="{9D8B030D-6E8A-4147-A177-3AD203B41FA5}">
                      <a16:colId xmlns:a16="http://schemas.microsoft.com/office/drawing/2014/main" val="3360354694"/>
                    </a:ext>
                  </a:extLst>
                </a:gridCol>
                <a:gridCol w="1802167">
                  <a:extLst>
                    <a:ext uri="{9D8B030D-6E8A-4147-A177-3AD203B41FA5}">
                      <a16:colId xmlns:a16="http://schemas.microsoft.com/office/drawing/2014/main" val="3980465515"/>
                    </a:ext>
                  </a:extLst>
                </a:gridCol>
                <a:gridCol w="2290439">
                  <a:extLst>
                    <a:ext uri="{9D8B030D-6E8A-4147-A177-3AD203B41FA5}">
                      <a16:colId xmlns:a16="http://schemas.microsoft.com/office/drawing/2014/main" val="2197286907"/>
                    </a:ext>
                  </a:extLst>
                </a:gridCol>
              </a:tblGrid>
              <a:tr h="370840">
                <a:tc>
                  <a:txBody>
                    <a:bodyPr/>
                    <a:lstStyle/>
                    <a:p>
                      <a:endParaRPr lang="en-US"/>
                    </a:p>
                  </a:txBody>
                  <a:tcPr/>
                </a:tc>
                <a:tc>
                  <a:txBody>
                    <a:bodyPr/>
                    <a:lstStyle/>
                    <a:p>
                      <a:r>
                        <a:rPr lang="en-US"/>
                        <a:t>Paralinguistic</a:t>
                      </a:r>
                    </a:p>
                  </a:txBody>
                  <a:tcPr>
                    <a:solidFill>
                      <a:srgbClr val="1B7CDC"/>
                    </a:solidFill>
                  </a:tcPr>
                </a:tc>
                <a:tc>
                  <a:txBody>
                    <a:bodyPr/>
                    <a:lstStyle/>
                    <a:p>
                      <a:r>
                        <a:rPr lang="en-US"/>
                        <a:t>Phonological</a:t>
                      </a:r>
                    </a:p>
                  </a:txBody>
                  <a:tcPr>
                    <a:solidFill>
                      <a:srgbClr val="797B94"/>
                    </a:solidFill>
                  </a:tcPr>
                </a:tc>
                <a:tc>
                  <a:txBody>
                    <a:bodyPr/>
                    <a:lstStyle/>
                    <a:p>
                      <a:r>
                        <a:rPr lang="en-US"/>
                        <a:t>Pragmatic</a:t>
                      </a:r>
                    </a:p>
                  </a:txBody>
                  <a:tcPr>
                    <a:solidFill>
                      <a:srgbClr val="189595"/>
                    </a:solidFill>
                  </a:tcPr>
                </a:tc>
                <a:extLst>
                  <a:ext uri="{0D108BD9-81ED-4DB2-BD59-A6C34878D82A}">
                    <a16:rowId xmlns:a16="http://schemas.microsoft.com/office/drawing/2014/main" val="3358086773"/>
                  </a:ext>
                </a:extLst>
              </a:tr>
              <a:tr h="370840">
                <a:tc>
                  <a:txBody>
                    <a:bodyPr/>
                    <a:lstStyle/>
                    <a:p>
                      <a:r>
                        <a:rPr lang="en-US"/>
                        <a:t>Feature-Unit Alignments</a:t>
                      </a:r>
                    </a:p>
                  </a:txBody>
                  <a:tcPr/>
                </a:tc>
                <a:tc>
                  <a:txBody>
                    <a:bodyPr/>
                    <a:lstStyle/>
                    <a:p>
                      <a:r>
                        <a:rPr lang="en-US"/>
                        <a:t>Non-localized</a:t>
                      </a:r>
                    </a:p>
                  </a:txBody>
                  <a:tcPr/>
                </a:tc>
                <a:tc>
                  <a:txBody>
                    <a:bodyPr/>
                    <a:lstStyle/>
                    <a:p>
                      <a:r>
                        <a:rPr lang="en-US"/>
                        <a:t>Unit-aligned</a:t>
                      </a:r>
                    </a:p>
                  </a:txBody>
                  <a:tcPr/>
                </a:tc>
                <a:tc>
                  <a:txBody>
                    <a:bodyPr/>
                    <a:lstStyle/>
                    <a:p>
                      <a:r>
                        <a:rPr lang="en-US"/>
                        <a:t>Flexibly aligned</a:t>
                      </a:r>
                    </a:p>
                  </a:txBody>
                  <a:tcPr/>
                </a:tc>
                <a:extLst>
                  <a:ext uri="{0D108BD9-81ED-4DB2-BD59-A6C34878D82A}">
                    <a16:rowId xmlns:a16="http://schemas.microsoft.com/office/drawing/2014/main" val="3978928063"/>
                  </a:ext>
                </a:extLst>
              </a:tr>
              <a:tr h="370840">
                <a:tc>
                  <a:txBody>
                    <a:bodyPr/>
                    <a:lstStyle/>
                    <a:p>
                      <a:pPr marL="0" algn="l" defTabSz="914400" rtl="0" eaLnBrk="1" latinLnBrk="0" hangingPunct="1"/>
                      <a:r>
                        <a:rPr lang="en-US" sz="1800" kern="1200">
                          <a:solidFill>
                            <a:schemeClr val="dk1"/>
                          </a:solidFill>
                          <a:latin typeface="+mn-lt"/>
                          <a:ea typeface="+mn-ea"/>
                          <a:cs typeface="+mn-cs"/>
                        </a:rPr>
                        <a:t>Meaning </a:t>
                      </a:r>
                    </a:p>
                    <a:p>
                      <a:pPr marL="0" algn="l" defTabSz="914400" rtl="0" eaLnBrk="1" latinLnBrk="0" hangingPunct="1"/>
                      <a:r>
                        <a:rPr lang="en-US" sz="1800" kern="1200">
                          <a:solidFill>
                            <a:schemeClr val="dk1"/>
                          </a:solidFill>
                          <a:latin typeface="+mn-lt"/>
                          <a:ea typeface="+mn-ea"/>
                          <a:cs typeface="+mn-cs"/>
                        </a:rPr>
                        <a:t>Types</a:t>
                      </a:r>
                    </a:p>
                  </a:txBody>
                  <a:tcPr/>
                </a:tc>
                <a:tc>
                  <a:txBody>
                    <a:bodyPr/>
                    <a:lstStyle/>
                    <a:p>
                      <a:pPr marL="0" algn="l" defTabSz="914400" rtl="0" eaLnBrk="1" latinLnBrk="0" hangingPunct="1"/>
                      <a:r>
                        <a:rPr lang="en-US" sz="1800" kern="1200">
                          <a:solidFill>
                            <a:schemeClr val="dk1"/>
                          </a:solidFill>
                          <a:latin typeface="+mn-lt"/>
                          <a:ea typeface="+mn-ea"/>
                          <a:cs typeface="+mn-cs"/>
                        </a:rPr>
                        <a:t>Gradient</a:t>
                      </a:r>
                    </a:p>
                  </a:txBody>
                  <a:tcPr/>
                </a:tc>
                <a:tc>
                  <a:txBody>
                    <a:bodyPr/>
                    <a:lstStyle/>
                    <a:p>
                      <a:pPr marL="0" algn="l" defTabSz="914400" rtl="0" eaLnBrk="1" latinLnBrk="0" hangingPunct="1"/>
                      <a:r>
                        <a:rPr lang="en-US" sz="1800" kern="1200">
                          <a:solidFill>
                            <a:schemeClr val="dk1"/>
                          </a:solidFill>
                          <a:latin typeface="+mn-lt"/>
                          <a:ea typeface="+mn-ea"/>
                          <a:cs typeface="+mn-cs"/>
                        </a:rPr>
                        <a:t>Categorical</a:t>
                      </a:r>
                    </a:p>
                  </a:txBody>
                  <a:tcPr/>
                </a:tc>
                <a:tc>
                  <a:txBody>
                    <a:bodyPr/>
                    <a:lstStyle/>
                    <a:p>
                      <a:pPr marL="0" algn="l" defTabSz="914400" rtl="0" eaLnBrk="1" latinLnBrk="0" hangingPunct="1"/>
                      <a:r>
                        <a:rPr lang="en-US" sz="1800" kern="1200">
                          <a:solidFill>
                            <a:schemeClr val="dk1"/>
                          </a:solidFill>
                          <a:latin typeface="+mn-lt"/>
                          <a:ea typeface="+mn-ea"/>
                          <a:cs typeface="+mn-cs"/>
                        </a:rPr>
                        <a:t>Gradient</a:t>
                      </a:r>
                    </a:p>
                  </a:txBody>
                  <a:tcPr/>
                </a:tc>
                <a:extLst>
                  <a:ext uri="{0D108BD9-81ED-4DB2-BD59-A6C34878D82A}">
                    <a16:rowId xmlns:a16="http://schemas.microsoft.com/office/drawing/2014/main" val="3327297789"/>
                  </a:ext>
                </a:extLst>
              </a:tr>
              <a:tr h="370840">
                <a:tc>
                  <a:txBody>
                    <a:bodyPr/>
                    <a:lstStyle/>
                    <a:p>
                      <a:pPr marL="0" algn="l" defTabSz="914400" rtl="0" eaLnBrk="1" latinLnBrk="0" hangingPunct="1"/>
                      <a:r>
                        <a:rPr lang="en-US" sz="1800" kern="1200">
                          <a:solidFill>
                            <a:schemeClr val="dk1"/>
                          </a:solidFill>
                          <a:latin typeface="+mn-lt"/>
                          <a:ea typeface="+mn-ea"/>
                          <a:cs typeface="+mn-cs"/>
                        </a:rPr>
                        <a:t>Relation to Lexical Content </a:t>
                      </a:r>
                    </a:p>
                  </a:txBody>
                  <a:tcPr/>
                </a:tc>
                <a:tc>
                  <a:txBody>
                    <a:bodyPr/>
                    <a:lstStyle/>
                    <a:p>
                      <a:pPr marL="0" algn="l" defTabSz="914400" rtl="0" eaLnBrk="1" latinLnBrk="0" hangingPunct="1"/>
                      <a:r>
                        <a:rPr lang="en-US" sz="1800" kern="1200">
                          <a:solidFill>
                            <a:schemeClr val="dk1"/>
                          </a:solidFill>
                          <a:latin typeface="+mn-lt"/>
                          <a:ea typeface="+mn-ea"/>
                          <a:cs typeface="+mn-cs"/>
                        </a:rPr>
                        <a:t>Independent</a:t>
                      </a:r>
                    </a:p>
                  </a:txBody>
                  <a:tcPr/>
                </a:tc>
                <a:tc>
                  <a:txBody>
                    <a:bodyPr/>
                    <a:lstStyle/>
                    <a:p>
                      <a:pPr marL="0" algn="l" defTabSz="914400" rtl="0" eaLnBrk="1" latinLnBrk="0" hangingPunct="1"/>
                      <a:r>
                        <a:rPr lang="en-US" sz="1800" kern="1200">
                          <a:solidFill>
                            <a:schemeClr val="dk1"/>
                          </a:solidFill>
                          <a:latin typeface="+mn-lt"/>
                          <a:ea typeface="+mn-ea"/>
                          <a:cs typeface="+mn-cs"/>
                        </a:rPr>
                        <a:t>Supporting</a:t>
                      </a:r>
                    </a:p>
                  </a:txBody>
                  <a:tcPr/>
                </a:tc>
                <a:tc>
                  <a:txBody>
                    <a:bodyPr/>
                    <a:lstStyle/>
                    <a:p>
                      <a:pPr marL="0" algn="l" defTabSz="914400" rtl="0" eaLnBrk="1" latinLnBrk="0" hangingPunct="1"/>
                      <a:r>
                        <a:rPr lang="en-US" sz="1800" kern="1200">
                          <a:solidFill>
                            <a:schemeClr val="dk1"/>
                          </a:solidFill>
                          <a:latin typeface="+mn-lt"/>
                          <a:ea typeface="+mn-ea"/>
                          <a:cs typeface="+mn-cs"/>
                        </a:rPr>
                        <a:t>Mostly independent</a:t>
                      </a:r>
                    </a:p>
                  </a:txBody>
                  <a:tcPr/>
                </a:tc>
                <a:extLst>
                  <a:ext uri="{0D108BD9-81ED-4DB2-BD59-A6C34878D82A}">
                    <a16:rowId xmlns:a16="http://schemas.microsoft.com/office/drawing/2014/main" val="946517416"/>
                  </a:ext>
                </a:extLst>
              </a:tr>
            </a:tbl>
          </a:graphicData>
        </a:graphic>
      </p:graphicFrame>
      <p:pic>
        <p:nvPicPr>
          <p:cNvPr id="9" name="Picture 8">
            <a:extLst>
              <a:ext uri="{FF2B5EF4-FFF2-40B4-BE49-F238E27FC236}">
                <a16:creationId xmlns:a16="http://schemas.microsoft.com/office/drawing/2014/main" id="{BF034EA3-4412-4CCB-8CA6-CAED539BA7AE}"/>
              </a:ext>
            </a:extLst>
          </p:cNvPr>
          <p:cNvPicPr>
            <a:picLocks noChangeAspect="1"/>
          </p:cNvPicPr>
          <p:nvPr/>
        </p:nvPicPr>
        <p:blipFill>
          <a:blip r:embed="rId3"/>
          <a:stretch>
            <a:fillRect/>
          </a:stretch>
        </p:blipFill>
        <p:spPr>
          <a:xfrm>
            <a:off x="3648721" y="1400852"/>
            <a:ext cx="1846557" cy="1106866"/>
          </a:xfrm>
          <a:prstGeom prst="rect">
            <a:avLst/>
          </a:prstGeom>
        </p:spPr>
      </p:pic>
      <p:sp>
        <p:nvSpPr>
          <p:cNvPr id="3" name="TextBox 2">
            <a:extLst>
              <a:ext uri="{FF2B5EF4-FFF2-40B4-BE49-F238E27FC236}">
                <a16:creationId xmlns:a16="http://schemas.microsoft.com/office/drawing/2014/main" id="{A6FA7BEE-3D17-F115-B86C-533041BBF4F5}"/>
              </a:ext>
            </a:extLst>
          </p:cNvPr>
          <p:cNvSpPr txBox="1"/>
          <p:nvPr/>
        </p:nvSpPr>
        <p:spPr>
          <a:xfrm>
            <a:off x="962526" y="5457148"/>
            <a:ext cx="7399421" cy="461665"/>
          </a:xfrm>
          <a:prstGeom prst="rect">
            <a:avLst/>
          </a:prstGeom>
          <a:noFill/>
        </p:spPr>
        <p:txBody>
          <a:bodyPr wrap="square" rtlCol="0">
            <a:spAutoFit/>
          </a:bodyPr>
          <a:lstStyle/>
          <a:p>
            <a:r>
              <a:rPr lang="en-US" sz="2400"/>
              <a:t>Different realms need different modeling techniques. </a:t>
            </a:r>
          </a:p>
        </p:txBody>
      </p:sp>
      <p:sp>
        <p:nvSpPr>
          <p:cNvPr id="5" name="Oval 4">
            <a:extLst>
              <a:ext uri="{FF2B5EF4-FFF2-40B4-BE49-F238E27FC236}">
                <a16:creationId xmlns:a16="http://schemas.microsoft.com/office/drawing/2014/main" id="{C5235636-2A2C-5896-C981-CB40BC31888E}"/>
              </a:ext>
            </a:extLst>
          </p:cNvPr>
          <p:cNvSpPr/>
          <p:nvPr/>
        </p:nvSpPr>
        <p:spPr bwMode="auto">
          <a:xfrm>
            <a:off x="6035040" y="4410636"/>
            <a:ext cx="2489741" cy="656216"/>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5823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108D-52B7-FE5E-E657-BCEB2455BC1B}"/>
              </a:ext>
            </a:extLst>
          </p:cNvPr>
          <p:cNvSpPr>
            <a:spLocks noGrp="1"/>
          </p:cNvSpPr>
          <p:nvPr>
            <p:ph type="title"/>
          </p:nvPr>
        </p:nvSpPr>
        <p:spPr>
          <a:xfrm>
            <a:off x="457200" y="353438"/>
            <a:ext cx="7723762" cy="1143000"/>
          </a:xfrm>
        </p:spPr>
        <p:txBody>
          <a:bodyPr/>
          <a:lstStyle/>
          <a:p>
            <a:pPr algn="l"/>
            <a:r>
              <a:rPr lang="en-US" sz="4000"/>
              <a:t>Is Pragmatic Prosody Independent of Words?</a:t>
            </a:r>
          </a:p>
        </p:txBody>
      </p:sp>
      <p:sp>
        <p:nvSpPr>
          <p:cNvPr id="3" name="Content Placeholder 2">
            <a:extLst>
              <a:ext uri="{FF2B5EF4-FFF2-40B4-BE49-F238E27FC236}">
                <a16:creationId xmlns:a16="http://schemas.microsoft.com/office/drawing/2014/main" id="{383DF608-416B-3E3E-B27B-9B0F7C9C5147}"/>
              </a:ext>
            </a:extLst>
          </p:cNvPr>
          <p:cNvSpPr>
            <a:spLocks noGrp="1"/>
          </p:cNvSpPr>
          <p:nvPr>
            <p:ph idx="1"/>
          </p:nvPr>
        </p:nvSpPr>
        <p:spPr>
          <a:xfrm>
            <a:off x="466928" y="1955258"/>
            <a:ext cx="8229600" cy="4286657"/>
          </a:xfrm>
        </p:spPr>
        <p:txBody>
          <a:bodyPr/>
          <a:lstStyle/>
          <a:p>
            <a:pPr marL="0" indent="0">
              <a:lnSpc>
                <a:spcPct val="150000"/>
              </a:lnSpc>
              <a:buNone/>
            </a:pPr>
            <a:r>
              <a:rPr lang="en-US" sz="2400"/>
              <a:t>Not entirely</a:t>
            </a:r>
          </a:p>
          <a:p>
            <a:pPr>
              <a:lnSpc>
                <a:spcPct val="150000"/>
              </a:lnSpc>
            </a:pPr>
            <a:r>
              <a:rPr lang="en-US" sz="2000"/>
              <a:t>Alignments matter</a:t>
            </a:r>
          </a:p>
          <a:p>
            <a:pPr>
              <a:lnSpc>
                <a:spcPct val="150000"/>
              </a:lnSpc>
            </a:pPr>
            <a:r>
              <a:rPr lang="en-US" sz="2000"/>
              <a:t>Prosody can modulate word meanings  </a:t>
            </a:r>
            <a:r>
              <a:rPr lang="en-US" sz="2000" i="1"/>
              <a:t>“It was a biiiiig fish.”</a:t>
            </a:r>
          </a:p>
          <a:p>
            <a:pPr>
              <a:lnSpc>
                <a:spcPct val="150000"/>
              </a:lnSpc>
            </a:pPr>
            <a:endParaRPr lang="en-US" sz="2400"/>
          </a:p>
        </p:txBody>
      </p:sp>
    </p:spTree>
    <p:extLst>
      <p:ext uri="{BB962C8B-B14F-4D97-AF65-F5344CB8AC3E}">
        <p14:creationId xmlns:p14="http://schemas.microsoft.com/office/powerpoint/2010/main" val="394807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108D-52B7-FE5E-E657-BCEB2455BC1B}"/>
              </a:ext>
            </a:extLst>
          </p:cNvPr>
          <p:cNvSpPr>
            <a:spLocks noGrp="1"/>
          </p:cNvSpPr>
          <p:nvPr>
            <p:ph type="title"/>
          </p:nvPr>
        </p:nvSpPr>
        <p:spPr>
          <a:xfrm>
            <a:off x="457200" y="353438"/>
            <a:ext cx="7723762" cy="1143000"/>
          </a:xfrm>
        </p:spPr>
        <p:txBody>
          <a:bodyPr/>
          <a:lstStyle/>
          <a:p>
            <a:pPr algn="l"/>
            <a:r>
              <a:rPr lang="en-US" sz="4000"/>
              <a:t>Is Pragmatic Prosody Independent of Words?</a:t>
            </a:r>
          </a:p>
        </p:txBody>
      </p:sp>
      <p:sp>
        <p:nvSpPr>
          <p:cNvPr id="3" name="Content Placeholder 2">
            <a:extLst>
              <a:ext uri="{FF2B5EF4-FFF2-40B4-BE49-F238E27FC236}">
                <a16:creationId xmlns:a16="http://schemas.microsoft.com/office/drawing/2014/main" id="{383DF608-416B-3E3E-B27B-9B0F7C9C5147}"/>
              </a:ext>
            </a:extLst>
          </p:cNvPr>
          <p:cNvSpPr>
            <a:spLocks noGrp="1"/>
          </p:cNvSpPr>
          <p:nvPr>
            <p:ph idx="1"/>
          </p:nvPr>
        </p:nvSpPr>
        <p:spPr>
          <a:xfrm>
            <a:off x="466928" y="1955258"/>
            <a:ext cx="8229600" cy="4286657"/>
          </a:xfrm>
        </p:spPr>
        <p:txBody>
          <a:bodyPr/>
          <a:lstStyle/>
          <a:p>
            <a:pPr marL="0" indent="0">
              <a:lnSpc>
                <a:spcPct val="150000"/>
              </a:lnSpc>
              <a:buNone/>
            </a:pPr>
            <a:r>
              <a:rPr lang="en-US" sz="2400"/>
              <a:t>Not entirely</a:t>
            </a:r>
          </a:p>
          <a:p>
            <a:pPr>
              <a:lnSpc>
                <a:spcPct val="150000"/>
              </a:lnSpc>
            </a:pPr>
            <a:r>
              <a:rPr lang="en-US" sz="2000"/>
              <a:t>Alignments matter</a:t>
            </a:r>
          </a:p>
          <a:p>
            <a:pPr>
              <a:lnSpc>
                <a:spcPct val="150000"/>
              </a:lnSpc>
            </a:pPr>
            <a:r>
              <a:rPr lang="en-US" sz="2000"/>
              <a:t>Prosody can modulate word meanings  </a:t>
            </a:r>
            <a:r>
              <a:rPr lang="en-US" sz="2000" i="1"/>
              <a:t>“It was a biiiiig fish.”</a:t>
            </a:r>
          </a:p>
          <a:p>
            <a:pPr marL="0" indent="0">
              <a:lnSpc>
                <a:spcPct val="150000"/>
              </a:lnSpc>
              <a:buNone/>
            </a:pPr>
            <a:r>
              <a:rPr lang="en-US" sz="2400"/>
              <a:t>But largely </a:t>
            </a:r>
          </a:p>
          <a:p>
            <a:pPr>
              <a:lnSpc>
                <a:spcPct val="150000"/>
              </a:lnSpc>
            </a:pPr>
            <a:r>
              <a:rPr lang="en-US" sz="2000"/>
              <a:t>Many contours can appear on almost any words</a:t>
            </a:r>
          </a:p>
          <a:p>
            <a:pPr>
              <a:lnSpc>
                <a:spcPct val="150000"/>
              </a:lnSpc>
            </a:pPr>
            <a:r>
              <a:rPr lang="en-US" sz="2000" i="1"/>
              <a:t>uh-huh</a:t>
            </a:r>
            <a:r>
              <a:rPr lang="en-US" sz="2000"/>
              <a:t> can mean almost anything you like</a:t>
            </a:r>
          </a:p>
          <a:p>
            <a:pPr>
              <a:lnSpc>
                <a:spcPct val="150000"/>
              </a:lnSpc>
            </a:pPr>
            <a:r>
              <a:rPr lang="en-US" sz="2000"/>
              <a:t>Prosodic meanings can contradict the lexical</a:t>
            </a:r>
            <a:r>
              <a:rPr lang="en-US" sz="2000">
                <a:solidFill>
                  <a:schemeClr val="accent4">
                    <a:lumMod val="50000"/>
                  </a:schemeClr>
                </a:solidFill>
              </a:rPr>
              <a:t> </a:t>
            </a:r>
          </a:p>
          <a:p>
            <a:pPr>
              <a:lnSpc>
                <a:spcPct val="150000"/>
              </a:lnSpc>
            </a:pPr>
            <a:endParaRPr lang="en-US" sz="2400"/>
          </a:p>
        </p:txBody>
      </p:sp>
    </p:spTree>
    <p:extLst>
      <p:ext uri="{BB962C8B-B14F-4D97-AF65-F5344CB8AC3E}">
        <p14:creationId xmlns:p14="http://schemas.microsoft.com/office/powerpoint/2010/main" val="2925569718"/>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themeOverride>
</file>

<file path=docProps/app.xml><?xml version="1.0" encoding="utf-8"?>
<Properties xmlns="http://schemas.openxmlformats.org/officeDocument/2006/extended-properties" xmlns:vt="http://schemas.openxmlformats.org/officeDocument/2006/docPropsVTypes">
  <Template/>
  <TotalTime>47754</TotalTime>
  <Words>1582</Words>
  <Application>Microsoft Office PowerPoint</Application>
  <PresentationFormat>On-screen Show (4:3)</PresentationFormat>
  <Paragraphs>201</Paragraphs>
  <Slides>17</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Mountain Top</vt:lpstr>
      <vt:lpstr>PowerPoint Presentation</vt:lpstr>
      <vt:lpstr>The Frequency Code</vt:lpstr>
      <vt:lpstr>The Frequency Code </vt:lpstr>
      <vt:lpstr>Three Tangled Realms</vt:lpstr>
      <vt:lpstr>PowerPoint Presentation</vt:lpstr>
      <vt:lpstr>Prosody can be Busy</vt:lpstr>
      <vt:lpstr>Realm Properties</vt:lpstr>
      <vt:lpstr>Is Pragmatic Prosody Independent of Words?</vt:lpstr>
      <vt:lpstr>Is Pragmatic Prosody Independent of Words?</vt:lpstr>
      <vt:lpstr>Is Pragmatic Prosody Independent of Words?</vt:lpstr>
      <vt:lpstr>Determining Meaning </vt:lpstr>
      <vt:lpstr>Determining Meaning </vt:lpstr>
      <vt:lpstr>Contents </vt:lpstr>
      <vt:lpstr>Contents </vt:lpstr>
      <vt:lpstr>PowerPoint Presentation</vt:lpstr>
      <vt:lpstr>PowerPoint Presentation</vt:lpstr>
      <vt:lpstr>High pitch can convey … </vt:lpstr>
    </vt:vector>
  </TitlesOfParts>
  <Company>Univ.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Ward, Nigel G.</cp:lastModifiedBy>
  <cp:revision>3798</cp:revision>
  <cp:lastPrinted>2022-08-21T18:25:19Z</cp:lastPrinted>
  <dcterms:created xsi:type="dcterms:W3CDTF">2002-10-17T07:23:49Z</dcterms:created>
  <dcterms:modified xsi:type="dcterms:W3CDTF">2022-10-04T01:36:52Z</dcterms:modified>
</cp:coreProperties>
</file>