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1053" r:id="rId2"/>
    <p:sldId id="924" r:id="rId3"/>
    <p:sldId id="1062" r:id="rId4"/>
    <p:sldId id="1072" r:id="rId5"/>
    <p:sldId id="1073" r:id="rId6"/>
    <p:sldId id="1074" r:id="rId7"/>
    <p:sldId id="1075" r:id="rId8"/>
    <p:sldId id="1081" r:id="rId9"/>
    <p:sldId id="1064" r:id="rId10"/>
    <p:sldId id="1078" r:id="rId11"/>
    <p:sldId id="1080" r:id="rId12"/>
    <p:sldId id="1079" r:id="rId13"/>
    <p:sldId id="1083" r:id="rId14"/>
    <p:sldId id="2189" r:id="rId15"/>
    <p:sldId id="2187" r:id="rId16"/>
    <p:sldId id="2188" r:id="rId17"/>
    <p:sldId id="1065" r:id="rId18"/>
    <p:sldId id="1076" r:id="rId19"/>
    <p:sldId id="796" r:id="rId20"/>
    <p:sldId id="938" r:id="rId21"/>
    <p:sldId id="1077" r:id="rId22"/>
    <p:sldId id="257" r:id="rId23"/>
  </p:sldIdLst>
  <p:sldSz cx="9144000" cy="6858000" type="screen4x3"/>
  <p:notesSz cx="6858000" cy="923925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256"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1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419E"/>
    <a:srgbClr val="002570"/>
    <a:srgbClr val="00194A"/>
    <a:srgbClr val="FFFFFF"/>
    <a:srgbClr val="FFCCFF"/>
    <a:srgbClr val="0072BD"/>
    <a:srgbClr val="D95319"/>
    <a:srgbClr val="01359A"/>
    <a:srgbClr val="003295"/>
    <a:srgbClr val="084A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BFB082-AAB2-5C27-3123-2E2017596421}" v="25" dt="2021-07-31T05:36:30.5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8" autoAdjust="0"/>
    <p:restoredTop sz="55347" autoAdjust="0"/>
  </p:normalViewPr>
  <p:slideViewPr>
    <p:cSldViewPr snapToGrid="0">
      <p:cViewPr varScale="1">
        <p:scale>
          <a:sx n="59" d="100"/>
          <a:sy n="59" d="100"/>
        </p:scale>
        <p:origin x="3156" y="72"/>
      </p:cViewPr>
      <p:guideLst>
        <p:guide orient="horz" pos="2256"/>
        <p:guide pos="2880"/>
      </p:guideLst>
    </p:cSldViewPr>
  </p:slideViewPr>
  <p:outlineViewPr>
    <p:cViewPr>
      <p:scale>
        <a:sx n="33" d="100"/>
        <a:sy n="33" d="100"/>
      </p:scale>
      <p:origin x="0" y="0"/>
    </p:cViewPr>
  </p:outlineViewPr>
  <p:notesTextViewPr>
    <p:cViewPr>
      <p:scale>
        <a:sx n="170" d="100"/>
        <a:sy n="170" d="100"/>
      </p:scale>
      <p:origin x="0" y="0"/>
    </p:cViewPr>
  </p:notesTextViewPr>
  <p:sorterViewPr>
    <p:cViewPr varScale="1">
      <p:scale>
        <a:sx n="1" d="1"/>
        <a:sy n="1" d="1"/>
      </p:scale>
      <p:origin x="0" y="-624"/>
    </p:cViewPr>
  </p:sorterViewPr>
  <p:notesViewPr>
    <p:cSldViewPr snapToGrid="0">
      <p:cViewPr varScale="1">
        <p:scale>
          <a:sx n="68" d="100"/>
          <a:sy n="68" d="100"/>
        </p:scale>
        <p:origin x="2838" y="78"/>
      </p:cViewPr>
      <p:guideLst>
        <p:guide orient="horz" pos="2910"/>
        <p:guide pos="2160"/>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c8bf4f9517a9ce078776a01c07673affc99a956fd186a5f6743d1e1b5b4ff52b::" providerId="AD" clId="Web-{CBBFB082-AAB2-5C27-3123-2E2017596421}"/>
    <pc:docChg chg="modSld">
      <pc:chgData name="Guest User" userId="S::urn:spo:anon#c8bf4f9517a9ce078776a01c07673affc99a956fd186a5f6743d1e1b5b4ff52b::" providerId="AD" clId="Web-{CBBFB082-AAB2-5C27-3123-2E2017596421}" dt="2021-07-31T05:36:30.555" v="19" actId="14100"/>
      <pc:docMkLst>
        <pc:docMk/>
      </pc:docMkLst>
      <pc:sldChg chg="modSp">
        <pc:chgData name="Guest User" userId="S::urn:spo:anon#c8bf4f9517a9ce078776a01c07673affc99a956fd186a5f6743d1e1b5b4ff52b::" providerId="AD" clId="Web-{CBBFB082-AAB2-5C27-3123-2E2017596421}" dt="2021-07-31T05:35:55.711" v="12" actId="20577"/>
        <pc:sldMkLst>
          <pc:docMk/>
          <pc:sldMk cId="1229017210" sldId="257"/>
        </pc:sldMkLst>
        <pc:spChg chg="mod">
          <ac:chgData name="Guest User" userId="S::urn:spo:anon#c8bf4f9517a9ce078776a01c07673affc99a956fd186a5f6743d1e1b5b4ff52b::" providerId="AD" clId="Web-{CBBFB082-AAB2-5C27-3123-2E2017596421}" dt="2021-07-31T05:35:55.711" v="12" actId="20577"/>
          <ac:spMkLst>
            <pc:docMk/>
            <pc:sldMk cId="1229017210" sldId="257"/>
            <ac:spMk id="2" creationId="{F3F0DFC7-DCE8-458E-9F46-F87BF96D8FE8}"/>
          </ac:spMkLst>
        </pc:spChg>
      </pc:sldChg>
      <pc:sldChg chg="modSp">
        <pc:chgData name="Guest User" userId="S::urn:spo:anon#c8bf4f9517a9ce078776a01c07673affc99a956fd186a5f6743d1e1b5b4ff52b::" providerId="AD" clId="Web-{CBBFB082-AAB2-5C27-3123-2E2017596421}" dt="2021-07-31T05:36:30.555" v="19" actId="14100"/>
        <pc:sldMkLst>
          <pc:docMk/>
          <pc:sldMk cId="190955228" sldId="924"/>
        </pc:sldMkLst>
        <pc:spChg chg="mod">
          <ac:chgData name="Guest User" userId="S::urn:spo:anon#c8bf4f9517a9ce078776a01c07673affc99a956fd186a5f6743d1e1b5b4ff52b::" providerId="AD" clId="Web-{CBBFB082-AAB2-5C27-3123-2E2017596421}" dt="2021-07-31T05:36:30.555" v="19" actId="14100"/>
          <ac:spMkLst>
            <pc:docMk/>
            <pc:sldMk cId="190955228" sldId="924"/>
            <ac:spMk id="4" creationId="{0FD61AD6-EAF2-4501-9879-5E4CD91F545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defRPr sz="1200"/>
            </a:lvl1pPr>
          </a:lstStyle>
          <a:p>
            <a:endParaRPr lang="en-US" altLang="ja-JP"/>
          </a:p>
        </p:txBody>
      </p:sp>
      <p:sp>
        <p:nvSpPr>
          <p:cNvPr id="21507" name="Rectangle 3"/>
          <p:cNvSpPr>
            <a:spLocks noGrp="1" noChangeArrowheads="1"/>
          </p:cNvSpPr>
          <p:nvPr>
            <p:ph type="dt" sz="quarter" idx="1"/>
          </p:nvPr>
        </p:nvSpPr>
        <p:spPr bwMode="auto">
          <a:xfrm>
            <a:off x="3886203"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lgn="r">
              <a:defRPr sz="1200"/>
            </a:lvl1pPr>
          </a:lstStyle>
          <a:p>
            <a:endParaRPr lang="en-US" altLang="ja-JP"/>
          </a:p>
        </p:txBody>
      </p:sp>
      <p:sp>
        <p:nvSpPr>
          <p:cNvPr id="21508" name="Rectangle 4"/>
          <p:cNvSpPr>
            <a:spLocks noGrp="1" noChangeArrowheads="1"/>
          </p:cNvSpPr>
          <p:nvPr>
            <p:ph type="ftr" sz="quarter" idx="2"/>
          </p:nvPr>
        </p:nvSpPr>
        <p:spPr bwMode="auto">
          <a:xfrm>
            <a:off x="0" y="8777287"/>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defRPr sz="1200"/>
            </a:lvl1pPr>
          </a:lstStyle>
          <a:p>
            <a:endParaRPr lang="en-US" altLang="ja-JP"/>
          </a:p>
        </p:txBody>
      </p:sp>
      <p:sp>
        <p:nvSpPr>
          <p:cNvPr id="21509" name="Rectangle 5"/>
          <p:cNvSpPr>
            <a:spLocks noGrp="1" noChangeArrowheads="1"/>
          </p:cNvSpPr>
          <p:nvPr>
            <p:ph type="sldNum" sz="quarter" idx="3"/>
          </p:nvPr>
        </p:nvSpPr>
        <p:spPr bwMode="auto">
          <a:xfrm>
            <a:off x="3886203" y="8777287"/>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lgn="r">
              <a:defRPr sz="1200"/>
            </a:lvl1pPr>
          </a:lstStyle>
          <a:p>
            <a:fld id="{2B933D1E-80BE-444B-94DB-FA0AC1C459DB}" type="slidenum">
              <a:rPr lang="en-US" altLang="ja-JP"/>
              <a:pPr/>
              <a:t>‹#›</a:t>
            </a:fld>
            <a:endParaRPr lang="en-US" altLang="ja-JP"/>
          </a:p>
        </p:txBody>
      </p:sp>
    </p:spTree>
    <p:extLst>
      <p:ext uri="{BB962C8B-B14F-4D97-AF65-F5344CB8AC3E}">
        <p14:creationId xmlns:p14="http://schemas.microsoft.com/office/powerpoint/2010/main" val="106249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0242" tIns="45123" rIns="90242" bIns="45123" rtlCol="0"/>
          <a:lstStyle>
            <a:lvl1pPr algn="l">
              <a:defRPr sz="1200"/>
            </a:lvl1pPr>
          </a:lstStyle>
          <a:p>
            <a:endParaRPr lang="en-US"/>
          </a:p>
        </p:txBody>
      </p:sp>
      <p:sp>
        <p:nvSpPr>
          <p:cNvPr id="3" name="Date Placeholder 2"/>
          <p:cNvSpPr>
            <a:spLocks noGrp="1"/>
          </p:cNvSpPr>
          <p:nvPr>
            <p:ph type="dt" idx="1"/>
          </p:nvPr>
        </p:nvSpPr>
        <p:spPr>
          <a:xfrm>
            <a:off x="3884616" y="0"/>
            <a:ext cx="2971800" cy="461963"/>
          </a:xfrm>
          <a:prstGeom prst="rect">
            <a:avLst/>
          </a:prstGeom>
        </p:spPr>
        <p:txBody>
          <a:bodyPr vert="horz" lIns="90242" tIns="45123" rIns="90242" bIns="45123" rtlCol="0"/>
          <a:lstStyle>
            <a:lvl1pPr algn="r">
              <a:defRPr sz="1200"/>
            </a:lvl1pPr>
          </a:lstStyle>
          <a:p>
            <a:fld id="{FB4605E5-09BA-467E-8D5F-790F7A9DC9D7}" type="datetimeFigureOut">
              <a:rPr lang="en-US" smtClean="0"/>
              <a:pPr/>
              <a:t>10/3/2022</a:t>
            </a:fld>
            <a:endParaRPr lang="en-US"/>
          </a:p>
        </p:txBody>
      </p:sp>
      <p:sp>
        <p:nvSpPr>
          <p:cNvPr id="4" name="Slide Image Placeholder 3"/>
          <p:cNvSpPr>
            <a:spLocks noGrp="1" noRot="1" noChangeAspect="1"/>
          </p:cNvSpPr>
          <p:nvPr>
            <p:ph type="sldImg" idx="2"/>
          </p:nvPr>
        </p:nvSpPr>
        <p:spPr>
          <a:xfrm>
            <a:off x="1120775" y="693738"/>
            <a:ext cx="4616450" cy="3463925"/>
          </a:xfrm>
          <a:prstGeom prst="rect">
            <a:avLst/>
          </a:prstGeom>
          <a:noFill/>
          <a:ln w="12700">
            <a:solidFill>
              <a:prstClr val="black"/>
            </a:solidFill>
          </a:ln>
        </p:spPr>
        <p:txBody>
          <a:bodyPr vert="horz" lIns="90242" tIns="45123" rIns="90242" bIns="45123" rtlCol="0" anchor="ctr"/>
          <a:lstStyle/>
          <a:p>
            <a:endParaRPr lang="en-US"/>
          </a:p>
        </p:txBody>
      </p:sp>
      <p:sp>
        <p:nvSpPr>
          <p:cNvPr id="5" name="Notes Placeholder 4"/>
          <p:cNvSpPr>
            <a:spLocks noGrp="1"/>
          </p:cNvSpPr>
          <p:nvPr>
            <p:ph type="body" sz="quarter" idx="3"/>
          </p:nvPr>
        </p:nvSpPr>
        <p:spPr>
          <a:xfrm>
            <a:off x="685801" y="4388645"/>
            <a:ext cx="5486400" cy="4157663"/>
          </a:xfrm>
          <a:prstGeom prst="rect">
            <a:avLst/>
          </a:prstGeom>
        </p:spPr>
        <p:txBody>
          <a:bodyPr vert="horz" lIns="90242" tIns="45123" rIns="90242" bIns="451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5683"/>
            <a:ext cx="2971800" cy="461963"/>
          </a:xfrm>
          <a:prstGeom prst="rect">
            <a:avLst/>
          </a:prstGeom>
        </p:spPr>
        <p:txBody>
          <a:bodyPr vert="horz" lIns="90242" tIns="45123" rIns="90242" bIns="45123" rtlCol="0" anchor="b"/>
          <a:lstStyle>
            <a:lvl1pPr algn="l">
              <a:defRPr sz="1200"/>
            </a:lvl1pPr>
          </a:lstStyle>
          <a:p>
            <a:endParaRPr lang="en-US"/>
          </a:p>
        </p:txBody>
      </p:sp>
      <p:sp>
        <p:nvSpPr>
          <p:cNvPr id="7" name="Slide Number Placeholder 6"/>
          <p:cNvSpPr>
            <a:spLocks noGrp="1"/>
          </p:cNvSpPr>
          <p:nvPr>
            <p:ph type="sldNum" sz="quarter" idx="5"/>
          </p:nvPr>
        </p:nvSpPr>
        <p:spPr>
          <a:xfrm>
            <a:off x="3884616" y="8775683"/>
            <a:ext cx="2971800" cy="461963"/>
          </a:xfrm>
          <a:prstGeom prst="rect">
            <a:avLst/>
          </a:prstGeom>
        </p:spPr>
        <p:txBody>
          <a:bodyPr vert="horz" lIns="90242" tIns="45123" rIns="90242" bIns="45123" rtlCol="0" anchor="b"/>
          <a:lstStyle>
            <a:lvl1pPr algn="r">
              <a:defRPr sz="1200"/>
            </a:lvl1pPr>
          </a:lstStyle>
          <a:p>
            <a:fld id="{29BDAC53-7A3B-4047-838F-AC2D1EB75545}" type="slidenum">
              <a:rPr lang="en-US" smtClean="0"/>
              <a:pPr/>
              <a:t>‹#›</a:t>
            </a:fld>
            <a:endParaRPr lang="en-US"/>
          </a:p>
        </p:txBody>
      </p:sp>
    </p:spTree>
    <p:extLst>
      <p:ext uri="{BB962C8B-B14F-4D97-AF65-F5344CB8AC3E}">
        <p14:creationId xmlns:p14="http://schemas.microsoft.com/office/powerpoint/2010/main" val="1311460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to Lecture 25</a:t>
            </a:r>
            <a:r>
              <a:rPr lang="en-US" baseline="0"/>
              <a:t> </a:t>
            </a:r>
            <a:r>
              <a:rPr lang="en-US"/>
              <a:t>of our Series on Prosody, on </a:t>
            </a:r>
            <a:r>
              <a:rPr lang="en-US" baseline="0"/>
              <a:t>the role of prosody in dialog systems. </a:t>
            </a:r>
          </a:p>
          <a:p>
            <a:r>
              <a:rPr lang="en-US" baseline="0"/>
              <a:t>This lecture will be more about potential uses than about uses in today’s systems. So [next] </a:t>
            </a:r>
            <a:endParaRPr lang="en-US" baseline="0" dirty="0"/>
          </a:p>
          <a:p>
            <a:endParaRPr lang="en-US" baseline="0"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1</a:t>
            </a:fld>
            <a:endParaRPr lang="en-US"/>
          </a:p>
        </p:txBody>
      </p:sp>
    </p:spTree>
    <p:extLst>
      <p:ext uri="{BB962C8B-B14F-4D97-AF65-F5344CB8AC3E}">
        <p14:creationId xmlns:p14="http://schemas.microsoft.com/office/powerpoint/2010/main" val="2813295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Is in conveying more information to the user, including information showing awareness of the user’s current state. For example,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10</a:t>
            </a:fld>
            <a:endParaRPr lang="en-US"/>
          </a:p>
        </p:txBody>
      </p:sp>
    </p:spTree>
    <p:extLst>
      <p:ext uri="{BB962C8B-B14F-4D97-AF65-F5344CB8AC3E}">
        <p14:creationId xmlns:p14="http://schemas.microsoft.com/office/powerpoint/2010/main" val="4058929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few years ago there was a demonstration in another tutoring scenario, where the system always praised a correct answer with the words “good job”, but the prosody varied.  [click  click  click  click]   Back in Video Number 8 we already discussed the differences in prosody among these.  But research has revealed the factors that govern the use of each prosodic variant.  These factors were of three kinds [click]: the difficulty of this problem and of the next one;   the user’s state, based on prosodic indications of their confidence and feelings about the pace and the game;   and whether the system wanted to slow, hurry, or encourage the user.   Adjusting prosody in this way, to reflect “micro-intents” like these, can reliably improve user satisfaction and perceived rapport.  Okay, so, there a lot of opportunities for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11</a:t>
            </a:fld>
            <a:endParaRPr lang="en-US"/>
          </a:p>
        </p:txBody>
      </p:sp>
    </p:spTree>
    <p:extLst>
      <p:ext uri="{BB962C8B-B14F-4D97-AF65-F5344CB8AC3E}">
        <p14:creationId xmlns:p14="http://schemas.microsoft.com/office/powerpoint/2010/main" val="954823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Prosody to improve the utility and usability of dialog systems [click and wait].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But if prosody is so great, why is it not used more already?  There are at least two reasons [next] </a:t>
            </a:r>
          </a:p>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12</a:t>
            </a:fld>
            <a:endParaRPr lang="en-US"/>
          </a:p>
        </p:txBody>
      </p:sp>
    </p:spTree>
    <p:extLst>
      <p:ext uri="{BB962C8B-B14F-4D97-AF65-F5344CB8AC3E}">
        <p14:creationId xmlns:p14="http://schemas.microsoft.com/office/powerpoint/2010/main" val="3785689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a:t>First, doing it at scale is difficult.   The demonstration systems I mentioned were intensely engineered: from data collection to system building to experimentation.  Devoting 3-5 person-years to any little feature is probably not cost-effective.  Could we learn such behaviors from data? At scale?  We don’t yet know how. </a:t>
            </a:r>
          </a:p>
          <a:p>
            <a:pPr marL="0" indent="0">
              <a:buNone/>
            </a:pPr>
            <a:r>
              <a:rPr lang="en-US"/>
              <a:t>Second, people are hyper-sensitive to prosodic nuances.   If you ask a system for the weather in Austin and its says “today’s weather for Boston is ”, you’ll likely forgive it.  Boston/Austin is an understandable bug.  But if it says “rainy” [mocking voice] or “rainy” [controlling voice], due to some prosodic mishap, you’ll likely find it weird, insulting or rude; even though objectively it’s just another kind of bug.  Prosody speaks to the heart.  Or, more technically, since prosody has attitudinal as well as pragmatic functions, the consequences of error can be dire.  </a:t>
            </a:r>
          </a:p>
          <a:p>
            <a:endParaRPr lang="en-US"/>
          </a:p>
          <a:p>
            <a:r>
              <a:rPr lang="en-US"/>
              <a:t>Another issue is, what if we succeed? [next] </a:t>
            </a:r>
          </a:p>
          <a:p>
            <a:pPr marL="228600" indent="-228600">
              <a:buAutoNum type="arabicParenR"/>
            </a:pPr>
            <a:endParaRPr lang="en-US"/>
          </a:p>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13</a:t>
            </a:fld>
            <a:endParaRPr lang="en-US"/>
          </a:p>
        </p:txBody>
      </p:sp>
    </p:spTree>
    <p:extLst>
      <p:ext uri="{BB962C8B-B14F-4D97-AF65-F5344CB8AC3E}">
        <p14:creationId xmlns:p14="http://schemas.microsoft.com/office/powerpoint/2010/main" val="1615984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Someday researchers will have prosody all figured out.  Already today, there are speech recognizers that outperform humans in some tasks.   Before too long, we’ll also have dialog systems with super-human abilities.  And of course these will  </a:t>
            </a:r>
            <a:r>
              <a:rPr lang="en-US" sz="1200"/>
              <a:t>take workers’ jobs, and enable new scams, and increase human alienation, as we start talk more to these wonderful machines than we do the people around us.  </a:t>
            </a:r>
          </a:p>
          <a:p>
            <a:endParaRPr lang="en-US" sz="1200"/>
          </a:p>
          <a:p>
            <a:r>
              <a:rPr lang="en-US" sz="1200"/>
              <a:t>Somehow, eventually society will adapt.  I don’t think that </a:t>
            </a:r>
            <a:r>
              <a:rPr lang="en-US"/>
              <a:t>prosody research itself evil, but it certainly does raise issues!</a:t>
            </a:r>
          </a:p>
          <a:p>
            <a:pPr marL="0" indent="0">
              <a:buNone/>
            </a:pPr>
            <a:r>
              <a:rPr lang="en-US"/>
              <a:t> Anyway [next] </a:t>
            </a:r>
          </a:p>
          <a:p>
            <a:pPr marL="228600" indent="-228600">
              <a:buAutoNum type="arabicParenR"/>
            </a:pPr>
            <a:endParaRPr lang="en-US"/>
          </a:p>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14</a:t>
            </a:fld>
            <a:endParaRPr lang="en-US"/>
          </a:p>
        </p:txBody>
      </p:sp>
    </p:spTree>
    <p:extLst>
      <p:ext uri="{BB962C8B-B14F-4D97-AF65-F5344CB8AC3E}">
        <p14:creationId xmlns:p14="http://schemas.microsoft.com/office/powerpoint/2010/main" val="1182016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a:t>
            </a:r>
            <a:r>
              <a:rPr lang="en-US" baseline="0"/>
              <a:t> the last of the technology-focused lectures. In the next </a:t>
            </a:r>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15</a:t>
            </a:fld>
            <a:endParaRPr lang="en-US"/>
          </a:p>
        </p:txBody>
      </p:sp>
    </p:spTree>
    <p:extLst>
      <p:ext uri="{BB962C8B-B14F-4D97-AF65-F5344CB8AC3E}">
        <p14:creationId xmlns:p14="http://schemas.microsoft.com/office/powerpoint/2010/main" val="2746657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four lectures we’ll zoom out to discuss some wider issues, starting with individual differences. </a:t>
            </a:r>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16</a:t>
            </a:fld>
            <a:endParaRPr lang="en-US"/>
          </a:p>
        </p:txBody>
      </p:sp>
    </p:spTree>
    <p:extLst>
      <p:ext uri="{BB962C8B-B14F-4D97-AF65-F5344CB8AC3E}">
        <p14:creationId xmlns:p14="http://schemas.microsoft.com/office/powerpoint/2010/main" val="3028682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For retrieval-based chatbots.</a:t>
            </a:r>
          </a:p>
          <a:p>
            <a:r>
              <a:rPr lang="en-US"/>
              <a:t>(a potential use)</a:t>
            </a:r>
          </a:p>
        </p:txBody>
      </p:sp>
      <p:sp>
        <p:nvSpPr>
          <p:cNvPr id="4" name="Slide Number Placeholder 3"/>
          <p:cNvSpPr>
            <a:spLocks noGrp="1"/>
          </p:cNvSpPr>
          <p:nvPr>
            <p:ph type="sldNum" sz="quarter" idx="5"/>
          </p:nvPr>
        </p:nvSpPr>
        <p:spPr/>
        <p:txBody>
          <a:bodyPr/>
          <a:lstStyle/>
          <a:p>
            <a:fld id="{29BDAC53-7A3B-4047-838F-AC2D1EB75545}" type="slidenum">
              <a:rPr lang="en-US" smtClean="0"/>
              <a:pPr/>
              <a:t>18</a:t>
            </a:fld>
            <a:endParaRPr lang="en-US"/>
          </a:p>
        </p:txBody>
      </p:sp>
    </p:spTree>
    <p:extLst>
      <p:ext uri="{BB962C8B-B14F-4D97-AF65-F5344CB8AC3E}">
        <p14:creationId xmlns:p14="http://schemas.microsoft.com/office/powerpoint/2010/main" val="23003476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“Related” in the sense of using knowledge of prosody.</a:t>
            </a:r>
          </a:p>
          <a:p>
            <a:endParaRPr lang="en-US" dirty="0"/>
          </a:p>
          <a:p>
            <a:r>
              <a:rPr lang="en-US" dirty="0"/>
              <a:t>Just show this slide; don’t read </a:t>
            </a:r>
            <a:r>
              <a:rPr lang="en-US"/>
              <a:t>it.</a:t>
            </a:r>
          </a:p>
          <a:p>
            <a:endParaRPr lang="en-US"/>
          </a:p>
          <a:p>
            <a:r>
              <a:rPr lang="en-US"/>
              <a:t>Could mention information extraction, but the value is pretty marginal</a:t>
            </a:r>
            <a:endParaRPr lang="en-US" dirty="0"/>
          </a:p>
          <a:p>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22</a:t>
            </a:fld>
            <a:endParaRPr lang="en-US"/>
          </a:p>
        </p:txBody>
      </p:sp>
    </p:spTree>
    <p:extLst>
      <p:ext uri="{BB962C8B-B14F-4D97-AF65-F5344CB8AC3E}">
        <p14:creationId xmlns:p14="http://schemas.microsoft.com/office/powerpoint/2010/main" val="2337750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spcBef>
                <a:spcPts val="1800"/>
              </a:spcBef>
              <a:buFontTx/>
              <a:buNone/>
            </a:pPr>
            <a:r>
              <a:rPr lang="en-US" baseline="0"/>
              <a:t> think about you favorite dialog system, maybe an automated telephone banking system, or Siri or Alexa.   How could it be better?  </a:t>
            </a:r>
            <a:r>
              <a:rPr lang="en-US"/>
              <a:t>Now, some of these system are </a:t>
            </a:r>
            <a:r>
              <a:rPr lang="en-US" baseline="0"/>
              <a:t>absolutely amazing.  But even the best are still very limited. [click] I feel that most of the time you’re talking *at* these systems, and they are talking back *at* you.  Rather than engaging in an interactive, flowing dialog.  [click]   This is a problem: this means that  spoken dialog systems today are limited to just a few domains of use [click] : </a:t>
            </a:r>
            <a:r>
              <a:rPr lang="en-US" sz="1200" kern="0"/>
              <a:t>answering questions, obeying commands,  reading various texts, giving driving directions, and so on.  </a:t>
            </a:r>
            <a:r>
              <a:rPr lang="en-US" baseline="0"/>
              <a:t>In future, we can hope to see systems for </a:t>
            </a:r>
            <a:r>
              <a:rPr lang="en-US" sz="1200" kern="0"/>
              <a:t>smalltalk, counseling, motivating, teaching and many </a:t>
            </a:r>
            <a:r>
              <a:rPr lang="en-US" baseline="0"/>
              <a:t>other applications.  Better handling of prosody will be help make this possible.  What’s needed, from the user perspective, is a lot of things [next]  </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2</a:t>
            </a:fld>
            <a:endParaRPr lang="en-US"/>
          </a:p>
        </p:txBody>
      </p:sp>
    </p:spTree>
    <p:extLst>
      <p:ext uri="{BB962C8B-B14F-4D97-AF65-F5344CB8AC3E}">
        <p14:creationId xmlns:p14="http://schemas.microsoft.com/office/powerpoint/2010/main" val="159483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recalling Lecture 2, where we noted that the role of dialog systems is usually to enable a human to interact with information in the digital world, today automated systems are for many purposes quite inadequate, so many call centers are still staffed by people. [click]    What kind of people?  Not just anyone.   To use the cliché,</a:t>
            </a:r>
            <a:r>
              <a:rPr lang="en-US" baseline="0"/>
              <a:t> </a:t>
            </a:r>
            <a:r>
              <a:rPr lang="en-US" baseline="0" dirty="0"/>
              <a:t>“robots need not </a:t>
            </a:r>
            <a:r>
              <a:rPr lang="en-US" baseline="0"/>
              <a:t>apply”.  [click]  I think this means at least the following [click]: </a:t>
            </a:r>
            <a:endParaRPr lang="en-US" baseline="0" dirty="0"/>
          </a:p>
          <a:p>
            <a:r>
              <a:rPr lang="en-US" dirty="0"/>
              <a:t>   [for each,</a:t>
            </a:r>
            <a:r>
              <a:rPr lang="en-US" baseline="0" dirty="0"/>
              <a:t> explain what it means, </a:t>
            </a:r>
            <a:r>
              <a:rPr lang="en-US" baseline="0"/>
              <a:t>and how prosody </a:t>
            </a:r>
            <a:r>
              <a:rPr lang="en-US" baseline="0" dirty="0"/>
              <a:t>is </a:t>
            </a:r>
            <a:r>
              <a:rPr lang="en-US" baseline="0"/>
              <a:t>involved.]</a:t>
            </a:r>
          </a:p>
          <a:p>
            <a:r>
              <a:rPr lang="en-US" baseline="0"/>
              <a:t>It’s a tall order. </a:t>
            </a:r>
            <a:endParaRPr lang="en-US" baseline="0" dirty="0"/>
          </a:p>
          <a:p>
            <a:r>
              <a:rPr lang="en-US"/>
              <a:t>Okay</a:t>
            </a:r>
            <a:r>
              <a:rPr lang="en-US" dirty="0"/>
              <a:t>, now let’s break it down another way, in terms of dialog system components and abilities</a:t>
            </a:r>
            <a:r>
              <a:rPr lang="en-US"/>
              <a:t>.  A classic architecture for these systems [next]  </a:t>
            </a:r>
            <a:endParaRPr lang="en-US" dirty="0"/>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t>[[Able </a:t>
            </a:r>
            <a:r>
              <a:rPr lang="en-US" dirty="0"/>
              <a:t>to perform “emotional labor</a:t>
            </a:r>
            <a:r>
              <a:rPr lang="en-US"/>
              <a:t>” ]]</a:t>
            </a:r>
            <a:endParaRPr lang="en-US" dirty="0"/>
          </a:p>
          <a:p>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3</a:t>
            </a:fld>
            <a:endParaRPr lang="en-US"/>
          </a:p>
        </p:txBody>
      </p:sp>
    </p:spTree>
    <p:extLst>
      <p:ext uri="{BB962C8B-B14F-4D97-AF65-F5344CB8AC3E}">
        <p14:creationId xmlns:p14="http://schemas.microsoft.com/office/powerpoint/2010/main" val="2540857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looks like this [walk through every box] </a:t>
            </a:r>
          </a:p>
          <a:p>
            <a:endParaRPr lang="en-US"/>
          </a:p>
          <a:p>
            <a:r>
              <a:rPr lang="en-US"/>
              <a:t>Prosody has many roles. </a:t>
            </a:r>
            <a:endParaRPr lang="en-US" dirty="0"/>
          </a:p>
        </p:txBody>
      </p:sp>
      <p:sp>
        <p:nvSpPr>
          <p:cNvPr id="4" name="Slide Number Placeholder 3"/>
          <p:cNvSpPr>
            <a:spLocks noGrp="1"/>
          </p:cNvSpPr>
          <p:nvPr>
            <p:ph type="sldNum" sz="quarter" idx="10"/>
          </p:nvPr>
        </p:nvSpPr>
        <p:spPr/>
        <p:txBody>
          <a:bodyPr/>
          <a:lstStyle/>
          <a:p>
            <a:fld id="{29BDAC53-7A3B-4047-838F-AC2D1EB75545}" type="slidenum">
              <a:rPr lang="en-US" smtClean="0"/>
              <a:pPr/>
              <a:t>4</a:t>
            </a:fld>
            <a:endParaRPr lang="en-US"/>
          </a:p>
        </p:txBody>
      </p:sp>
    </p:spTree>
    <p:extLst>
      <p:ext uri="{BB962C8B-B14F-4D97-AF65-F5344CB8AC3E}">
        <p14:creationId xmlns:p14="http://schemas.microsoft.com/office/powerpoint/2010/main" val="161357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previous lecture discussed speech synthesis.  The value of prosody in dialog applications includes [click] reinforcing the message, to make it easier for the user to even recognize the words, conveying more dimensions of meanin (especially pragmatic functions), and conveying personality or branding.  In addition </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5</a:t>
            </a:fld>
            <a:endParaRPr lang="en-US"/>
          </a:p>
        </p:txBody>
      </p:sp>
    </p:spTree>
    <p:extLst>
      <p:ext uri="{BB962C8B-B14F-4D97-AF65-F5344CB8AC3E}">
        <p14:creationId xmlns:p14="http://schemas.microsoft.com/office/powerpoint/2010/main" val="2260950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 prosody may have a role in Speech Recognition, but as discussed in Lecture 18, this role is small.  In addition [click] it may be useful for structural disambiguation, although this is not too common.  Very saliently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6</a:t>
            </a:fld>
            <a:endParaRPr lang="en-US"/>
          </a:p>
        </p:txBody>
      </p:sp>
    </p:spTree>
    <p:extLst>
      <p:ext uri="{BB962C8B-B14F-4D97-AF65-F5344CB8AC3E}">
        <p14:creationId xmlns:p14="http://schemas.microsoft.com/office/powerpoint/2010/main" val="12181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prosody is important in interactive behaviors.   In Lecture 22 we discussed backchanneling, producing attention signals such as “uh-huh”.    When these are appropriate depends largely on cues given by the speaker, and these are largely prosodic.  Even without recognizing the words, a dialog system can use prosody to tell when to produce a backchannel.   This is rarely useful for today’s “arms-length” interaction styles, but is very endearing when done right.   However many systems today already use prosody to manage turn-taking: paying attention to the user’s prosody to determine whether they are done speaking, or have more to say.  Further, </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7</a:t>
            </a:fld>
            <a:endParaRPr lang="en-US"/>
          </a:p>
        </p:txBody>
      </p:sp>
    </p:spTree>
    <p:extLst>
      <p:ext uri="{BB962C8B-B14F-4D97-AF65-F5344CB8AC3E}">
        <p14:creationId xmlns:p14="http://schemas.microsoft.com/office/powerpoint/2010/main" val="1231749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terms of information flow, prosody provides a complementary channel to the lexical channel.  Systems that are able to extract this information can perform better.  A classic demonstration of this was </a:t>
            </a:r>
          </a:p>
        </p:txBody>
      </p:sp>
      <p:sp>
        <p:nvSpPr>
          <p:cNvPr id="4" name="Slide Number Placeholder 3"/>
          <p:cNvSpPr>
            <a:spLocks noGrp="1"/>
          </p:cNvSpPr>
          <p:nvPr>
            <p:ph type="sldNum" sz="quarter" idx="5"/>
          </p:nvPr>
        </p:nvSpPr>
        <p:spPr/>
        <p:txBody>
          <a:bodyPr/>
          <a:lstStyle/>
          <a:p>
            <a:fld id="{29BDAC53-7A3B-4047-838F-AC2D1EB75545}" type="slidenum">
              <a:rPr lang="en-US" smtClean="0"/>
              <a:pPr/>
              <a:t>8</a:t>
            </a:fld>
            <a:endParaRPr lang="en-US"/>
          </a:p>
        </p:txBody>
      </p:sp>
    </p:spTree>
    <p:extLst>
      <p:ext uri="{BB962C8B-B14F-4D97-AF65-F5344CB8AC3E}">
        <p14:creationId xmlns:p14="http://schemas.microsoft.com/office/powerpoint/2010/main" val="4168153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well-built spoken tutoring system for College Physics.  It would use dialog to explain some physics principles, and then ask the student a question, to see if they had understood correctly.   If they got it right, the system would praise them, and if wrong, it would explain the principle in a different way, then ask again.  However, very cleverly, if the student gave the _right_ answer, but their prosody showed that they were unsure, [click], as in “the keys would fall forward and down?”, the system would give another explanation and then another question.  Students which used this version of the system, that was sensitive to their prosody in this way, [click] actually learned more. </a:t>
            </a:r>
          </a:p>
          <a:p>
            <a:r>
              <a:rPr lang="en-US"/>
              <a:t>Finally, another potential use of prosody in dialog systems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9</a:t>
            </a:fld>
            <a:endParaRPr lang="en-US"/>
          </a:p>
        </p:txBody>
      </p:sp>
    </p:spTree>
    <p:extLst>
      <p:ext uri="{BB962C8B-B14F-4D97-AF65-F5344CB8AC3E}">
        <p14:creationId xmlns:p14="http://schemas.microsoft.com/office/powerpoint/2010/main" val="191651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6350" y="20638"/>
            <a:ext cx="9144000" cy="6858000"/>
            <a:chOff x="0" y="0"/>
            <a:chExt cx="5760" cy="4320"/>
          </a:xfrm>
        </p:grpSpPr>
        <p:sp>
          <p:nvSpPr>
            <p:cNvPr id="5123"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5124"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5125"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5126" name="Group 6"/>
          <p:cNvGrpSpPr>
            <a:grpSpLocks/>
          </p:cNvGrpSpPr>
          <p:nvPr/>
        </p:nvGrpSpPr>
        <p:grpSpPr bwMode="auto">
          <a:xfrm>
            <a:off x="-1588" y="6034088"/>
            <a:ext cx="7845426" cy="850900"/>
            <a:chOff x="0" y="3792"/>
            <a:chExt cx="4942" cy="536"/>
          </a:xfrm>
        </p:grpSpPr>
        <p:sp>
          <p:nvSpPr>
            <p:cNvPr id="5127"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5128" name="Group 8"/>
            <p:cNvGrpSpPr>
              <a:grpSpLocks/>
            </p:cNvGrpSpPr>
            <p:nvPr userDrawn="1"/>
          </p:nvGrpSpPr>
          <p:grpSpPr bwMode="auto">
            <a:xfrm>
              <a:off x="2486" y="3792"/>
              <a:ext cx="2456" cy="536"/>
              <a:chOff x="2486" y="3792"/>
              <a:chExt cx="2456" cy="536"/>
            </a:xfrm>
          </p:grpSpPr>
          <p:sp>
            <p:nvSpPr>
              <p:cNvPr id="5129"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5130"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5131"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5132"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5133"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5134"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5135" name="Group 15"/>
          <p:cNvGrpSpPr>
            <a:grpSpLocks/>
          </p:cNvGrpSpPr>
          <p:nvPr/>
        </p:nvGrpSpPr>
        <p:grpSpPr bwMode="auto">
          <a:xfrm>
            <a:off x="627063" y="6021388"/>
            <a:ext cx="5684837" cy="849312"/>
            <a:chOff x="395" y="3793"/>
            <a:chExt cx="3581" cy="535"/>
          </a:xfrm>
        </p:grpSpPr>
        <p:sp>
          <p:nvSpPr>
            <p:cNvPr id="5136"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5137"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5138"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5139"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5140"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5141"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ja-JP" altLang="en-US"/>
              <a:t>マスタ タイトルの書式設定</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ja-JP" altLang="en-US"/>
              <a:t>マスタ サブタイトルの書式設定</a:t>
            </a:r>
          </a:p>
        </p:txBody>
      </p:sp>
      <p:sp>
        <p:nvSpPr>
          <p:cNvPr id="5144" name="Rectangle 24"/>
          <p:cNvSpPr>
            <a:spLocks noGrp="1" noChangeArrowheads="1"/>
          </p:cNvSpPr>
          <p:nvPr>
            <p:ph type="dt" sz="quarter" idx="2"/>
          </p:nvPr>
        </p:nvSpPr>
        <p:spPr/>
        <p:txBody>
          <a:bodyPr/>
          <a:lstStyle>
            <a:lvl1pPr>
              <a:defRPr/>
            </a:lvl1pPr>
          </a:lstStyle>
          <a:p>
            <a:endParaRPr lang="en-US" altLang="ja-JP"/>
          </a:p>
        </p:txBody>
      </p:sp>
      <p:sp>
        <p:nvSpPr>
          <p:cNvPr id="5145" name="Rectangle 25"/>
          <p:cNvSpPr>
            <a:spLocks noGrp="1" noChangeArrowheads="1"/>
          </p:cNvSpPr>
          <p:nvPr>
            <p:ph type="sldNum" sz="quarter" idx="4"/>
          </p:nvPr>
        </p:nvSpPr>
        <p:spPr/>
        <p:txBody>
          <a:bodyPr/>
          <a:lstStyle>
            <a:lvl1pPr>
              <a:defRPr/>
            </a:lvl1pPr>
          </a:lstStyle>
          <a:p>
            <a:fld id="{30163E5B-82AC-4787-8415-FF8699C5043D}" type="slidenum">
              <a:rPr lang="en-US" altLang="ja-JP"/>
              <a:pPr/>
              <a:t>‹#›</a:t>
            </a:fld>
            <a:endParaRPr lang="en-US" altLang="ja-JP"/>
          </a:p>
        </p:txBody>
      </p:sp>
      <p:sp>
        <p:nvSpPr>
          <p:cNvPr id="5146" name="Rectangle 26"/>
          <p:cNvSpPr>
            <a:spLocks noGrp="1" noChangeArrowheads="1"/>
          </p:cNvSpPr>
          <p:nvPr>
            <p:ph type="ftr" sz="quarter" idx="3"/>
          </p:nvPr>
        </p:nvSpPr>
        <p:spPr/>
        <p:txBody>
          <a:bodyPr/>
          <a:lstStyle>
            <a:lvl1pPr>
              <a:defRPr/>
            </a:lvl1pPr>
          </a:lstStyle>
          <a:p>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A92B880-C0BB-44C1-8AC9-C51D04CF0B1C}"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5749918-BC7F-40D9-B22C-9B0F7F46F277}"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8A6C2852-C21C-48FF-9C48-C01BA854C3FA}" type="slidenum">
              <a:rPr lang="en-US" altLang="ja-JP" smtClean="0"/>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06552627-1FD7-48DC-86B7-26D5D43A9FBD}"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6318DB14-8A3B-429B-8D6E-A3AEE008E29C}"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2751ADF1-CA16-4DE1-8D9D-033EB25882D5}"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13E52331-BE03-47D8-BAD0-F6BC65B8D600}"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73F7B694-A21E-413D-8924-E0177E7DDEED}"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828FA49D-4BB6-4723-AE15-752136DEE383}"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3D2ABE7A-140D-4652-9E1D-56A5B2129398}"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8000"/>
            <a:chOff x="0" y="0"/>
            <a:chExt cx="5760" cy="4320"/>
          </a:xfrm>
        </p:grpSpPr>
        <p:sp>
          <p:nvSpPr>
            <p:cNvPr id="40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41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4102"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4104" name="Group 8"/>
            <p:cNvGrpSpPr>
              <a:grpSpLocks/>
            </p:cNvGrpSpPr>
            <p:nvPr userDrawn="1"/>
          </p:nvGrpSpPr>
          <p:grpSpPr bwMode="auto">
            <a:xfrm>
              <a:off x="2486" y="3792"/>
              <a:ext cx="2458" cy="540"/>
              <a:chOff x="2486" y="3792"/>
              <a:chExt cx="2458" cy="540"/>
            </a:xfrm>
          </p:grpSpPr>
          <p:sp>
            <p:nvSpPr>
              <p:cNvPr id="41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41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41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41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41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4111" name="Group 15"/>
          <p:cNvGrpSpPr>
            <a:grpSpLocks/>
          </p:cNvGrpSpPr>
          <p:nvPr/>
        </p:nvGrpSpPr>
        <p:grpSpPr bwMode="auto">
          <a:xfrm>
            <a:off x="627063" y="6021388"/>
            <a:ext cx="5684837" cy="849312"/>
            <a:chOff x="395" y="3793"/>
            <a:chExt cx="3581" cy="535"/>
          </a:xfrm>
        </p:grpSpPr>
        <p:sp>
          <p:nvSpPr>
            <p:cNvPr id="41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41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41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41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41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41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19"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ja-JP"/>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ja-JP"/>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B5E2AF24-5323-4747-B67F-38D0FF57F093}"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p:titleStyle>
    <p:body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audio" Target="../media/media4.wav"/><Relationship Id="rId13" Type="http://schemas.openxmlformats.org/officeDocument/2006/relationships/slideLayout" Target="../slideLayouts/slideLayout2.xml"/><Relationship Id="rId3" Type="http://schemas.microsoft.com/office/2007/relationships/media" Target="../media/media2.wav"/><Relationship Id="rId7" Type="http://schemas.microsoft.com/office/2007/relationships/media" Target="../media/media4.wav"/><Relationship Id="rId12" Type="http://schemas.openxmlformats.org/officeDocument/2006/relationships/audio" Target="../media/media6.wav"/><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audio" Target="../media/media3.wav"/><Relationship Id="rId11" Type="http://schemas.microsoft.com/office/2007/relationships/media" Target="../media/media6.wav"/><Relationship Id="rId5" Type="http://schemas.microsoft.com/office/2007/relationships/media" Target="../media/media3.wav"/><Relationship Id="rId15" Type="http://schemas.openxmlformats.org/officeDocument/2006/relationships/image" Target="../media/image7.png"/><Relationship Id="rId10" Type="http://schemas.openxmlformats.org/officeDocument/2006/relationships/audio" Target="../media/media5.wav"/><Relationship Id="rId4" Type="http://schemas.openxmlformats.org/officeDocument/2006/relationships/audio" Target="../media/media2.wav"/><Relationship Id="rId9" Type="http://schemas.microsoft.com/office/2007/relationships/media" Target="../media/media5.wav"/><Relationship Id="rId1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audio" Target="../media/media4.wav"/><Relationship Id="rId13" Type="http://schemas.openxmlformats.org/officeDocument/2006/relationships/slideLayout" Target="../slideLayouts/slideLayout2.xml"/><Relationship Id="rId3" Type="http://schemas.microsoft.com/office/2007/relationships/media" Target="../media/media2.wav"/><Relationship Id="rId7" Type="http://schemas.microsoft.com/office/2007/relationships/media" Target="../media/media4.wav"/><Relationship Id="rId12" Type="http://schemas.openxmlformats.org/officeDocument/2006/relationships/audio" Target="../media/media6.wav"/><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audio" Target="../media/media3.wav"/><Relationship Id="rId11" Type="http://schemas.microsoft.com/office/2007/relationships/media" Target="../media/media6.wav"/><Relationship Id="rId5" Type="http://schemas.microsoft.com/office/2007/relationships/media" Target="../media/media3.wav"/><Relationship Id="rId15" Type="http://schemas.openxmlformats.org/officeDocument/2006/relationships/image" Target="../media/image9.png"/><Relationship Id="rId10" Type="http://schemas.openxmlformats.org/officeDocument/2006/relationships/audio" Target="../media/media5.wav"/><Relationship Id="rId4" Type="http://schemas.openxmlformats.org/officeDocument/2006/relationships/audio" Target="../media/media2.wav"/><Relationship Id="rId9" Type="http://schemas.microsoft.com/office/2007/relationships/media" Target="../media/media5.wav"/><Relationship Id="rId1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012" y="360010"/>
            <a:ext cx="7958061" cy="1904367"/>
          </a:xfrm>
          <a:prstGeom prst="rect">
            <a:avLst/>
          </a:prstGeom>
        </p:spPr>
        <p:txBody>
          <a:bodyPr wrap="square">
            <a:spAutoFit/>
          </a:bodyPr>
          <a:lstStyle/>
          <a:p>
            <a:pPr>
              <a:lnSpc>
                <a:spcPct val="140000"/>
              </a:lnSpc>
            </a:pPr>
            <a:r>
              <a:rPr lang="en-US" sz="5400" b="1" dirty="0"/>
              <a:t>Prosody </a:t>
            </a:r>
          </a:p>
          <a:p>
            <a:pPr>
              <a:lnSpc>
                <a:spcPct val="140000"/>
              </a:lnSpc>
            </a:pPr>
            <a:r>
              <a:rPr lang="en-US" sz="3400" b="1"/>
              <a:t>Lecture 25: Dialog Systems </a:t>
            </a:r>
            <a:endParaRPr lang="en-US" sz="3400" b="1" dirty="0"/>
          </a:p>
        </p:txBody>
      </p:sp>
      <p:sp>
        <p:nvSpPr>
          <p:cNvPr id="3" name="Rectangle 2"/>
          <p:cNvSpPr/>
          <p:nvPr/>
        </p:nvSpPr>
        <p:spPr>
          <a:xfrm>
            <a:off x="561012" y="4402552"/>
            <a:ext cx="5295254" cy="507831"/>
          </a:xfrm>
          <a:prstGeom prst="rect">
            <a:avLst/>
          </a:prstGeom>
        </p:spPr>
        <p:txBody>
          <a:bodyPr wrap="square">
            <a:spAutoFit/>
          </a:bodyPr>
          <a:lstStyle/>
          <a:p>
            <a:pPr>
              <a:lnSpc>
                <a:spcPct val="150000"/>
              </a:lnSpc>
            </a:pPr>
            <a:r>
              <a:rPr lang="en-US" dirty="0"/>
              <a:t>Tutorial presented at ACL 2021  </a:t>
            </a:r>
          </a:p>
        </p:txBody>
      </p:sp>
      <p:sp>
        <p:nvSpPr>
          <p:cNvPr id="9" name="Rectangle 8"/>
          <p:cNvSpPr/>
          <p:nvPr/>
        </p:nvSpPr>
        <p:spPr>
          <a:xfrm>
            <a:off x="561012" y="2645193"/>
            <a:ext cx="5173560" cy="1114408"/>
          </a:xfrm>
          <a:prstGeom prst="rect">
            <a:avLst/>
          </a:prstGeom>
        </p:spPr>
        <p:txBody>
          <a:bodyPr wrap="square">
            <a:spAutoFit/>
          </a:bodyPr>
          <a:lstStyle/>
          <a:p>
            <a:pPr>
              <a:lnSpc>
                <a:spcPct val="200000"/>
              </a:lnSpc>
            </a:pPr>
            <a:r>
              <a:rPr lang="en-US" b="1"/>
              <a:t>Nigel G. Ward</a:t>
            </a:r>
            <a:r>
              <a:rPr lang="en-US"/>
              <a:t>, University </a:t>
            </a:r>
            <a:r>
              <a:rPr lang="en-US" dirty="0"/>
              <a:t>of Texas at </a:t>
            </a:r>
            <a:r>
              <a:rPr lang="en-US"/>
              <a:t>El Paso</a:t>
            </a:r>
          </a:p>
          <a:p>
            <a:pPr>
              <a:lnSpc>
                <a:spcPct val="200000"/>
              </a:lnSpc>
            </a:pPr>
            <a:r>
              <a:rPr lang="en-US" b="1"/>
              <a:t>Gina-Anne Levow</a:t>
            </a:r>
            <a:r>
              <a:rPr lang="en-US"/>
              <a:t>, University of Washington  </a:t>
            </a:r>
            <a:endParaRPr lang="en-US" dirty="0"/>
          </a:p>
        </p:txBody>
      </p:sp>
      <p:pic>
        <p:nvPicPr>
          <p:cNvPr id="1030" name="Picture 6">
            <a:extLst>
              <a:ext uri="{FF2B5EF4-FFF2-40B4-BE49-F238E27FC236}">
                <a16:creationId xmlns:a16="http://schemas.microsoft.com/office/drawing/2014/main" id="{2AF9EC5A-B427-4A2A-BBEA-96A203DE650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4710" y="2961189"/>
            <a:ext cx="2587765" cy="8625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University of Texas at El Paso - UTEP">
            <a:extLst>
              <a:ext uri="{FF2B5EF4-FFF2-40B4-BE49-F238E27FC236}">
                <a16:creationId xmlns:a16="http://schemas.microsoft.com/office/drawing/2014/main" id="{3AFF0749-B2A5-44EB-A417-5B7910A290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2345" y="2961189"/>
            <a:ext cx="1044731" cy="7984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5"/>
          <a:srcRect l="24776" t="26124" r="37015" b="39263"/>
          <a:stretch/>
        </p:blipFill>
        <p:spPr>
          <a:xfrm>
            <a:off x="638679" y="5105831"/>
            <a:ext cx="3493827" cy="736979"/>
          </a:xfrm>
          <a:prstGeom prst="rect">
            <a:avLst/>
          </a:prstGeom>
        </p:spPr>
      </p:pic>
      <p:pic>
        <p:nvPicPr>
          <p:cNvPr id="8" name="Picture 7">
            <a:extLst>
              <a:ext uri="{FF2B5EF4-FFF2-40B4-BE49-F238E27FC236}">
                <a16:creationId xmlns:a16="http://schemas.microsoft.com/office/drawing/2014/main" id="{852DBC73-2C41-ACE4-0D2A-972EAE39730F}"/>
              </a:ext>
            </a:extLst>
          </p:cNvPr>
          <p:cNvPicPr>
            <a:picLocks noChangeAspect="1" noChangeArrowheads="1"/>
          </p:cNvPicPr>
          <p:nvPr/>
        </p:nvPicPr>
        <p:blipFill>
          <a:blip r:embed="rId6">
            <a:duotone>
              <a:prstClr val="black"/>
              <a:schemeClr val="bg2">
                <a:lumMod val="10000"/>
                <a:lumOff val="90000"/>
                <a:tint val="45000"/>
                <a:satMod val="400000"/>
              </a:schemeClr>
            </a:duotone>
            <a:extLst>
              <a:ext uri="{28A0092B-C50C-407E-A947-70E740481C1C}">
                <a14:useLocalDpi xmlns:a14="http://schemas.microsoft.com/office/drawing/2010/main" val="0"/>
              </a:ext>
            </a:extLst>
          </a:blip>
          <a:srcRect/>
          <a:stretch>
            <a:fillRect/>
          </a:stretch>
        </p:blipFill>
        <p:spPr bwMode="auto">
          <a:xfrm>
            <a:off x="6345571" y="5086547"/>
            <a:ext cx="2202710" cy="776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005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4" name="Arrow: Right 23">
            <a:extLst>
              <a:ext uri="{FF2B5EF4-FFF2-40B4-BE49-F238E27FC236}">
                <a16:creationId xmlns:a16="http://schemas.microsoft.com/office/drawing/2014/main" id="{3098D97F-3868-4131-8BC6-8C98B837CC06}"/>
              </a:ext>
            </a:extLst>
          </p:cNvPr>
          <p:cNvSpPr/>
          <p:nvPr/>
        </p:nvSpPr>
        <p:spPr bwMode="auto">
          <a:xfrm rot="9331267" flipV="1">
            <a:off x="3878378" y="3765507"/>
            <a:ext cx="2858051" cy="401336"/>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5" name="TextBox 24">
            <a:extLst>
              <a:ext uri="{FF2B5EF4-FFF2-40B4-BE49-F238E27FC236}">
                <a16:creationId xmlns:a16="http://schemas.microsoft.com/office/drawing/2014/main" id="{C4C05082-1B78-44A5-A676-1611DB3532E6}"/>
              </a:ext>
            </a:extLst>
          </p:cNvPr>
          <p:cNvSpPr txBox="1"/>
          <p:nvPr/>
        </p:nvSpPr>
        <p:spPr>
          <a:xfrm>
            <a:off x="4102529" y="3654349"/>
            <a:ext cx="1103828" cy="369332"/>
          </a:xfrm>
          <a:prstGeom prst="rect">
            <a:avLst/>
          </a:prstGeom>
          <a:noFill/>
        </p:spPr>
        <p:txBody>
          <a:bodyPr wrap="square" rtlCol="0">
            <a:spAutoFit/>
          </a:bodyPr>
          <a:lstStyle/>
          <a:p>
            <a:r>
              <a:rPr lang="en-US"/>
              <a:t>aware</a:t>
            </a:r>
          </a:p>
        </p:txBody>
      </p:sp>
      <p:sp>
        <p:nvSpPr>
          <p:cNvPr id="27" name="TextBox 26">
            <a:extLst>
              <a:ext uri="{FF2B5EF4-FFF2-40B4-BE49-F238E27FC236}">
                <a16:creationId xmlns:a16="http://schemas.microsoft.com/office/drawing/2014/main" id="{F2CA32B4-50BC-4F87-878E-CB64E61A502C}"/>
              </a:ext>
            </a:extLst>
          </p:cNvPr>
          <p:cNvSpPr txBox="1"/>
          <p:nvPr/>
        </p:nvSpPr>
        <p:spPr>
          <a:xfrm>
            <a:off x="4869158" y="3101593"/>
            <a:ext cx="1313180" cy="369332"/>
          </a:xfrm>
          <a:prstGeom prst="rect">
            <a:avLst/>
          </a:prstGeom>
          <a:noFill/>
        </p:spPr>
        <p:txBody>
          <a:bodyPr wrap="none" rtlCol="0">
            <a:spAutoFit/>
          </a:bodyPr>
          <a:lstStyle/>
          <a:p>
            <a:r>
              <a:rPr lang="en-US"/>
              <a:t>informative</a:t>
            </a:r>
          </a:p>
        </p:txBody>
      </p:sp>
    </p:spTree>
    <p:extLst>
      <p:ext uri="{BB962C8B-B14F-4D97-AF65-F5344CB8AC3E}">
        <p14:creationId xmlns:p14="http://schemas.microsoft.com/office/powerpoint/2010/main" val="879275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71F0-1434-4363-AA4F-DD750AA7CD20}"/>
              </a:ext>
            </a:extLst>
          </p:cNvPr>
          <p:cNvSpPr>
            <a:spLocks noGrp="1"/>
          </p:cNvSpPr>
          <p:nvPr>
            <p:ph type="title"/>
          </p:nvPr>
        </p:nvSpPr>
        <p:spPr>
          <a:xfrm>
            <a:off x="376518" y="161341"/>
            <a:ext cx="8660478" cy="1143000"/>
          </a:xfrm>
        </p:spPr>
        <p:txBody>
          <a:bodyPr/>
          <a:lstStyle/>
          <a:p>
            <a:pPr algn="l"/>
            <a:r>
              <a:rPr lang="en-US" sz="3600"/>
              <a:t>State-aware and </a:t>
            </a:r>
            <a:br>
              <a:rPr lang="en-US" sz="3600"/>
            </a:br>
            <a:r>
              <a:rPr lang="en-US" sz="3600"/>
              <a:t>user-aware output</a:t>
            </a:r>
          </a:p>
        </p:txBody>
      </p:sp>
      <p:sp>
        <p:nvSpPr>
          <p:cNvPr id="3" name="Content Placeholder 2">
            <a:extLst>
              <a:ext uri="{FF2B5EF4-FFF2-40B4-BE49-F238E27FC236}">
                <a16:creationId xmlns:a16="http://schemas.microsoft.com/office/drawing/2014/main" id="{FC1A37AB-6D15-42A7-9279-00DB8996A5CF}"/>
              </a:ext>
            </a:extLst>
          </p:cNvPr>
          <p:cNvSpPr>
            <a:spLocks noGrp="1"/>
          </p:cNvSpPr>
          <p:nvPr>
            <p:ph idx="1"/>
          </p:nvPr>
        </p:nvSpPr>
        <p:spPr>
          <a:xfrm>
            <a:off x="724674" y="2678115"/>
            <a:ext cx="1863860" cy="706869"/>
          </a:xfrm>
        </p:spPr>
        <p:txBody>
          <a:bodyPr/>
          <a:lstStyle/>
          <a:p>
            <a:pPr marL="0" marR="0" indent="0">
              <a:lnSpc>
                <a:spcPct val="107000"/>
              </a:lnSpc>
              <a:spcBef>
                <a:spcPts val="0"/>
              </a:spcBef>
              <a:spcAft>
                <a:spcPts val="800"/>
              </a:spcAft>
              <a:buNone/>
            </a:pPr>
            <a:r>
              <a:rPr lang="en-US" sz="2800" i="1">
                <a:effectLst/>
                <a:latin typeface="Times New Roman" panose="02020603050405020304" pitchFamily="18" charset="0"/>
                <a:ea typeface="Calibri" panose="020F0502020204030204" pitchFamily="34" charset="0"/>
              </a:rPr>
              <a:t>good job</a:t>
            </a:r>
            <a:endParaRPr lang="en-US" sz="2800">
              <a:effectLst/>
              <a:latin typeface="Times New Roman" panose="02020603050405020304" pitchFamily="18" charset="0"/>
              <a:ea typeface="Calibri" panose="020F0502020204030204" pitchFamily="34" charset="0"/>
            </a:endParaRPr>
          </a:p>
          <a:p>
            <a:pPr marL="0" indent="0">
              <a:buNone/>
            </a:pPr>
            <a:endParaRPr lang="en-US" sz="3600"/>
          </a:p>
        </p:txBody>
      </p:sp>
      <p:pic>
        <p:nvPicPr>
          <p:cNvPr id="4" name="good-job-creaky-elong">
            <a:hlinkClick r:id="" action="ppaction://media"/>
            <a:extLst>
              <a:ext uri="{FF2B5EF4-FFF2-40B4-BE49-F238E27FC236}">
                <a16:creationId xmlns:a16="http://schemas.microsoft.com/office/drawing/2014/main" id="{5F02ACBF-D29B-43FE-98B6-A7341E37F661}"/>
              </a:ext>
            </a:extLst>
          </p:cNvPr>
          <p:cNvPicPr>
            <a:picLocks noChangeAspect="1"/>
          </p:cNvPicPr>
          <p:nvPr>
            <a:audioFile r:link="rId2"/>
            <p:extLst>
              <p:ext uri="{DAA4B4D4-6D71-4841-9C94-3DE7FCFB9230}">
                <p14:media xmlns:p14="http://schemas.microsoft.com/office/powerpoint/2010/main" r:embed="rId1"/>
              </p:ext>
            </p:extLst>
          </p:nvPr>
        </p:nvPicPr>
        <p:blipFill>
          <a:blip r:embed="rId15"/>
          <a:stretch>
            <a:fillRect/>
          </a:stretch>
        </p:blipFill>
        <p:spPr>
          <a:xfrm>
            <a:off x="4664913" y="3130721"/>
            <a:ext cx="609600" cy="609600"/>
          </a:xfrm>
          <a:prstGeom prst="rect">
            <a:avLst/>
          </a:prstGeom>
        </p:spPr>
      </p:pic>
      <p:pic>
        <p:nvPicPr>
          <p:cNvPr id="5" name="good-job-elongated">
            <a:hlinkClick r:id="" action="ppaction://media"/>
            <a:extLst>
              <a:ext uri="{FF2B5EF4-FFF2-40B4-BE49-F238E27FC236}">
                <a16:creationId xmlns:a16="http://schemas.microsoft.com/office/drawing/2014/main" id="{5BCC35BB-E1A5-4A48-BF9F-E5E8A6FB24C0}"/>
              </a:ext>
            </a:extLst>
          </p:cNvPr>
          <p:cNvPicPr>
            <a:picLocks noChangeAspect="1"/>
          </p:cNvPicPr>
          <p:nvPr>
            <a:audioFile r:link="rId4"/>
            <p:extLst>
              <p:ext uri="{DAA4B4D4-6D71-4841-9C94-3DE7FCFB9230}">
                <p14:media xmlns:p14="http://schemas.microsoft.com/office/powerpoint/2010/main" r:embed="rId3"/>
              </p:ext>
            </p:extLst>
          </p:nvPr>
        </p:nvPicPr>
        <p:blipFill>
          <a:blip r:embed="rId15"/>
          <a:stretch>
            <a:fillRect/>
          </a:stretch>
        </p:blipFill>
        <p:spPr>
          <a:xfrm>
            <a:off x="6889943" y="2347372"/>
            <a:ext cx="609600" cy="609600"/>
          </a:xfrm>
          <a:prstGeom prst="rect">
            <a:avLst/>
          </a:prstGeom>
        </p:spPr>
      </p:pic>
      <p:pic>
        <p:nvPicPr>
          <p:cNvPr id="6" name="good-job-enthusiastic">
            <a:hlinkClick r:id="" action="ppaction://media"/>
            <a:extLst>
              <a:ext uri="{FF2B5EF4-FFF2-40B4-BE49-F238E27FC236}">
                <a16:creationId xmlns:a16="http://schemas.microsoft.com/office/drawing/2014/main" id="{B1A7D4ED-E9BA-4654-B3EC-55AA2C9E71A0}"/>
              </a:ext>
            </a:extLst>
          </p:cNvPr>
          <p:cNvPicPr>
            <a:picLocks noChangeAspect="1"/>
          </p:cNvPicPr>
          <p:nvPr>
            <a:audioFile r:link="rId6"/>
            <p:extLst>
              <p:ext uri="{DAA4B4D4-6D71-4841-9C94-3DE7FCFB9230}">
                <p14:media xmlns:p14="http://schemas.microsoft.com/office/powerpoint/2010/main" r:embed="rId5"/>
              </p:ext>
            </p:extLst>
          </p:nvPr>
        </p:nvPicPr>
        <p:blipFill>
          <a:blip r:embed="rId15"/>
          <a:stretch>
            <a:fillRect/>
          </a:stretch>
        </p:blipFill>
        <p:spPr>
          <a:xfrm>
            <a:off x="2444199" y="2347372"/>
            <a:ext cx="609600" cy="609600"/>
          </a:xfrm>
          <a:prstGeom prst="rect">
            <a:avLst/>
          </a:prstGeom>
        </p:spPr>
      </p:pic>
      <p:pic>
        <p:nvPicPr>
          <p:cNvPr id="7" name="good-job-neutral">
            <a:hlinkClick r:id="" action="ppaction://media"/>
            <a:extLst>
              <a:ext uri="{FF2B5EF4-FFF2-40B4-BE49-F238E27FC236}">
                <a16:creationId xmlns:a16="http://schemas.microsoft.com/office/drawing/2014/main" id="{D1A90511-0C0D-4B72-8319-00C47C9F7849}"/>
              </a:ext>
            </a:extLst>
          </p:cNvPr>
          <p:cNvPicPr>
            <a:picLocks noChangeAspect="1"/>
          </p:cNvPicPr>
          <p:nvPr>
            <a:audioFile r:link="rId8"/>
            <p:extLst>
              <p:ext uri="{DAA4B4D4-6D71-4841-9C94-3DE7FCFB9230}">
                <p14:media xmlns:p14="http://schemas.microsoft.com/office/powerpoint/2010/main" r:embed="rId7"/>
              </p:ext>
            </p:extLst>
          </p:nvPr>
        </p:nvPicPr>
        <p:blipFill>
          <a:blip r:embed="rId15"/>
          <a:stretch>
            <a:fillRect/>
          </a:stretch>
        </p:blipFill>
        <p:spPr>
          <a:xfrm>
            <a:off x="5464316" y="2347372"/>
            <a:ext cx="609600" cy="609600"/>
          </a:xfrm>
          <a:prstGeom prst="rect">
            <a:avLst/>
          </a:prstGeom>
        </p:spPr>
      </p:pic>
      <p:pic>
        <p:nvPicPr>
          <p:cNvPr id="8" name="good-job-upturn">
            <a:hlinkClick r:id="" action="ppaction://media"/>
            <a:extLst>
              <a:ext uri="{FF2B5EF4-FFF2-40B4-BE49-F238E27FC236}">
                <a16:creationId xmlns:a16="http://schemas.microsoft.com/office/drawing/2014/main" id="{4E1EE4F1-5B20-4F8F-8DF1-F2A982CAB1A4}"/>
              </a:ext>
            </a:extLst>
          </p:cNvPr>
          <p:cNvPicPr>
            <a:picLocks noChangeAspect="1"/>
          </p:cNvPicPr>
          <p:nvPr>
            <a:audioFile r:link="rId10"/>
            <p:extLst>
              <p:ext uri="{DAA4B4D4-6D71-4841-9C94-3DE7FCFB9230}">
                <p14:media xmlns:p14="http://schemas.microsoft.com/office/powerpoint/2010/main" r:embed="rId9"/>
              </p:ext>
            </p:extLst>
          </p:nvPr>
        </p:nvPicPr>
        <p:blipFill>
          <a:blip r:embed="rId15"/>
          <a:stretch>
            <a:fillRect/>
          </a:stretch>
        </p:blipFill>
        <p:spPr>
          <a:xfrm>
            <a:off x="3987129" y="2347372"/>
            <a:ext cx="609600" cy="609600"/>
          </a:xfrm>
          <a:prstGeom prst="rect">
            <a:avLst/>
          </a:prstGeom>
        </p:spPr>
      </p:pic>
      <p:pic>
        <p:nvPicPr>
          <p:cNvPr id="9" name="good-job-vibrato">
            <a:hlinkClick r:id="" action="ppaction://media"/>
            <a:extLst>
              <a:ext uri="{FF2B5EF4-FFF2-40B4-BE49-F238E27FC236}">
                <a16:creationId xmlns:a16="http://schemas.microsoft.com/office/drawing/2014/main" id="{E76E408A-AA88-49F9-AB98-F31C95C995DB}"/>
              </a:ext>
            </a:extLst>
          </p:cNvPr>
          <p:cNvPicPr>
            <a:picLocks noChangeAspect="1"/>
          </p:cNvPicPr>
          <p:nvPr>
            <a:audioFile r:link="rId12"/>
            <p:extLst>
              <p:ext uri="{DAA4B4D4-6D71-4841-9C94-3DE7FCFB9230}">
                <p14:media xmlns:p14="http://schemas.microsoft.com/office/powerpoint/2010/main" r:embed="rId11"/>
              </p:ext>
            </p:extLst>
          </p:nvPr>
        </p:nvPicPr>
        <p:blipFill>
          <a:blip r:embed="rId15"/>
          <a:stretch>
            <a:fillRect/>
          </a:stretch>
        </p:blipFill>
        <p:spPr>
          <a:xfrm>
            <a:off x="3215664" y="3130721"/>
            <a:ext cx="609600" cy="609600"/>
          </a:xfrm>
          <a:prstGeom prst="rect">
            <a:avLst/>
          </a:prstGeom>
        </p:spPr>
      </p:pic>
      <p:pic>
        <p:nvPicPr>
          <p:cNvPr id="12" name="good-job-upturn">
            <a:hlinkClick r:id="" action="ppaction://media"/>
            <a:extLst>
              <a:ext uri="{FF2B5EF4-FFF2-40B4-BE49-F238E27FC236}">
                <a16:creationId xmlns:a16="http://schemas.microsoft.com/office/drawing/2014/main" id="{B57109C3-4C5F-4022-A7DF-015D53DDEA26}"/>
              </a:ext>
            </a:extLst>
          </p:cNvPr>
          <p:cNvPicPr>
            <a:picLocks noChangeAspect="1"/>
          </p:cNvPicPr>
          <p:nvPr>
            <a:audioFile r:link="rId10"/>
            <p:extLst>
              <p:ext uri="{DAA4B4D4-6D71-4841-9C94-3DE7FCFB9230}">
                <p14:media xmlns:p14="http://schemas.microsoft.com/office/powerpoint/2010/main" r:embed="rId9"/>
              </p:ext>
            </p:extLst>
          </p:nvPr>
        </p:nvPicPr>
        <p:blipFill>
          <a:blip r:embed="rId15"/>
          <a:stretch>
            <a:fillRect/>
          </a:stretch>
        </p:blipFill>
        <p:spPr>
          <a:xfrm>
            <a:off x="6355167" y="3130721"/>
            <a:ext cx="690426" cy="609600"/>
          </a:xfrm>
          <a:prstGeom prst="rect">
            <a:avLst/>
          </a:prstGeom>
        </p:spPr>
      </p:pic>
      <p:sp>
        <p:nvSpPr>
          <p:cNvPr id="16" name="TextBox 15">
            <a:extLst>
              <a:ext uri="{FF2B5EF4-FFF2-40B4-BE49-F238E27FC236}">
                <a16:creationId xmlns:a16="http://schemas.microsoft.com/office/drawing/2014/main" id="{66DC4C3A-CFB2-4FD7-B458-BFE1852CCC44}"/>
              </a:ext>
            </a:extLst>
          </p:cNvPr>
          <p:cNvSpPr txBox="1"/>
          <p:nvPr/>
        </p:nvSpPr>
        <p:spPr>
          <a:xfrm>
            <a:off x="671746" y="6456352"/>
            <a:ext cx="4916794" cy="276999"/>
          </a:xfrm>
          <a:prstGeom prst="rect">
            <a:avLst/>
          </a:prstGeom>
          <a:noFill/>
        </p:spPr>
        <p:txBody>
          <a:bodyPr wrap="square" rtlCol="0">
            <a:spAutoFit/>
          </a:bodyPr>
          <a:lstStyle/>
          <a:p>
            <a:r>
              <a:rPr lang="en-US" sz="1200"/>
              <a:t>Ward &amp; Escalante-Ruiz (2009) </a:t>
            </a:r>
          </a:p>
        </p:txBody>
      </p:sp>
      <p:grpSp>
        <p:nvGrpSpPr>
          <p:cNvPr id="10" name="Group 9">
            <a:extLst>
              <a:ext uri="{FF2B5EF4-FFF2-40B4-BE49-F238E27FC236}">
                <a16:creationId xmlns:a16="http://schemas.microsoft.com/office/drawing/2014/main" id="{2D709F22-7624-EA6A-8B2E-133A41A1C04C}"/>
              </a:ext>
            </a:extLst>
          </p:cNvPr>
          <p:cNvGrpSpPr/>
          <p:nvPr/>
        </p:nvGrpSpPr>
        <p:grpSpPr>
          <a:xfrm>
            <a:off x="565432" y="4093907"/>
            <a:ext cx="7955908" cy="2145974"/>
            <a:chOff x="500921" y="2021028"/>
            <a:chExt cx="7955908" cy="2145974"/>
          </a:xfrm>
        </p:grpSpPr>
        <p:sp>
          <p:nvSpPr>
            <p:cNvPr id="17" name="Rectangle: Rounded Corners 16">
              <a:extLst>
                <a:ext uri="{FF2B5EF4-FFF2-40B4-BE49-F238E27FC236}">
                  <a16:creationId xmlns:a16="http://schemas.microsoft.com/office/drawing/2014/main" id="{C00AA3FE-FC16-41D5-A7AE-1C0B32060965}"/>
                </a:ext>
              </a:extLst>
            </p:cNvPr>
            <p:cNvSpPr/>
            <p:nvPr/>
          </p:nvSpPr>
          <p:spPr bwMode="auto">
            <a:xfrm>
              <a:off x="500921" y="2122008"/>
              <a:ext cx="7955908" cy="2044994"/>
            </a:xfrm>
            <a:prstGeom prst="roundRect">
              <a:avLst/>
            </a:prstGeom>
            <a:solidFill>
              <a:srgbClr val="002570"/>
            </a:solidFill>
            <a:ln w="28575" cap="flat" cmpd="sng" algn="ctr">
              <a:solidFill>
                <a:schemeClr val="tx2">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1" name="TextBox 10">
              <a:extLst>
                <a:ext uri="{FF2B5EF4-FFF2-40B4-BE49-F238E27FC236}">
                  <a16:creationId xmlns:a16="http://schemas.microsoft.com/office/drawing/2014/main" id="{5CA1FE08-0F38-4AF3-B379-E5143904CE5F}"/>
                </a:ext>
              </a:extLst>
            </p:cNvPr>
            <p:cNvSpPr txBox="1"/>
            <p:nvPr/>
          </p:nvSpPr>
          <p:spPr>
            <a:xfrm>
              <a:off x="655924" y="2021028"/>
              <a:ext cx="7799587" cy="1938992"/>
            </a:xfrm>
            <a:prstGeom prst="rect">
              <a:avLst/>
            </a:prstGeom>
            <a:noFill/>
          </p:spPr>
          <p:txBody>
            <a:bodyPr wrap="square" rtlCol="0">
              <a:spAutoFit/>
            </a:bodyPr>
            <a:lstStyle/>
            <a:p>
              <a:endParaRPr lang="en-US" sz="2000"/>
            </a:p>
            <a:p>
              <a:r>
                <a:rPr lang="en-US" sz="2000"/>
                <a:t>Situation: {correct on a hard one, next one should be easier … }</a:t>
              </a:r>
            </a:p>
            <a:p>
              <a:endParaRPr lang="en-US" sz="2000"/>
            </a:p>
            <a:p>
              <a:r>
                <a:rPr lang="en-US" sz="2000"/>
                <a:t>User: {lacks confidence, needs more time, getting back on track …}</a:t>
              </a:r>
            </a:p>
            <a:p>
              <a:endParaRPr lang="en-US" sz="2000"/>
            </a:p>
            <a:p>
              <a:r>
                <a:rPr lang="en-US" sz="2000"/>
                <a:t>System wants the user to: {speed up, wait his turn, not give up …  }</a:t>
              </a:r>
            </a:p>
          </p:txBody>
        </p:sp>
      </p:grpSp>
      <p:sp>
        <p:nvSpPr>
          <p:cNvPr id="18" name="TextBox 17">
            <a:extLst>
              <a:ext uri="{FF2B5EF4-FFF2-40B4-BE49-F238E27FC236}">
                <a16:creationId xmlns:a16="http://schemas.microsoft.com/office/drawing/2014/main" id="{B210BAD9-2E06-4B48-805E-707553858684}"/>
              </a:ext>
            </a:extLst>
          </p:cNvPr>
          <p:cNvSpPr txBox="1"/>
          <p:nvPr/>
        </p:nvSpPr>
        <p:spPr>
          <a:xfrm>
            <a:off x="397713" y="1551599"/>
            <a:ext cx="4572000" cy="461665"/>
          </a:xfrm>
          <a:prstGeom prst="rect">
            <a:avLst/>
          </a:prstGeom>
          <a:noFill/>
        </p:spPr>
        <p:txBody>
          <a:bodyPr wrap="square">
            <a:spAutoFit/>
          </a:bodyPr>
          <a:lstStyle/>
          <a:p>
            <a:r>
              <a:rPr lang="en-US" sz="2400"/>
              <a:t>For a tutor quizzing a student …</a:t>
            </a:r>
          </a:p>
        </p:txBody>
      </p:sp>
    </p:spTree>
    <p:extLst>
      <p:ext uri="{BB962C8B-B14F-4D97-AF65-F5344CB8AC3E}">
        <p14:creationId xmlns:p14="http://schemas.microsoft.com/office/powerpoint/2010/main" val="291994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456" fill="hold"/>
                                        <p:tgtEl>
                                          <p:spTgt spid="5"/>
                                        </p:tgtEl>
                                      </p:cBhvr>
                                    </p:cmd>
                                  </p:childTnLst>
                                </p:cTn>
                              </p:par>
                            </p:childTnLst>
                          </p:cTn>
                        </p:par>
                        <p:par>
                          <p:cTn id="7" fill="hold">
                            <p:stCondLst>
                              <p:cond delay="456"/>
                            </p:stCondLst>
                            <p:childTnLst>
                              <p:par>
                                <p:cTn id="8" presetID="1" presetClass="mediacall" presetSubtype="0" fill="hold" nodeType="afterEffect">
                                  <p:stCondLst>
                                    <p:cond delay="0"/>
                                  </p:stCondLst>
                                  <p:childTnLst>
                                    <p:cmd type="call" cmd="playFrom(0.0)">
                                      <p:cBhvr>
                                        <p:cTn id="9" dur="437" fill="hold"/>
                                        <p:tgtEl>
                                          <p:spTgt spid="8"/>
                                        </p:tgtEl>
                                      </p:cBhvr>
                                    </p:cmd>
                                  </p:childTnLst>
                                </p:cTn>
                              </p:par>
                            </p:childTnLst>
                          </p:cTn>
                        </p:par>
                        <p:par>
                          <p:cTn id="10" fill="hold">
                            <p:stCondLst>
                              <p:cond delay="893"/>
                            </p:stCondLst>
                            <p:childTnLst>
                              <p:par>
                                <p:cTn id="11" presetID="1" presetClass="mediacall" presetSubtype="0" fill="hold" nodeType="afterEffect">
                                  <p:stCondLst>
                                    <p:cond delay="0"/>
                                  </p:stCondLst>
                                  <p:childTnLst>
                                    <p:cmd type="call" cmd="playFrom(0.0)">
                                      <p:cBhvr>
                                        <p:cTn id="12" dur="500" fill="hold"/>
                                        <p:tgtEl>
                                          <p:spTgt spid="7"/>
                                        </p:tgtEl>
                                      </p:cBhvr>
                                    </p:cmd>
                                  </p:childTnLst>
                                </p:cTn>
                              </p:par>
                            </p:childTnLst>
                          </p:cTn>
                        </p:par>
                      </p:childTnLst>
                    </p:cTn>
                  </p:par>
                  <p:par>
                    <p:cTn id="13" fill="hold">
                      <p:stCondLst>
                        <p:cond delay="indefinite"/>
                      </p:stCondLst>
                      <p:childTnLst>
                        <p:par>
                          <p:cTn id="14" fill="hold">
                            <p:stCondLst>
                              <p:cond delay="0"/>
                            </p:stCondLst>
                            <p:childTnLst>
                              <p:par>
                                <p:cTn id="15" presetID="1" presetClass="mediacall" presetSubtype="0" fill="hold" nodeType="clickEffect">
                                  <p:stCondLst>
                                    <p:cond delay="0"/>
                                  </p:stCondLst>
                                  <p:childTnLst>
                                    <p:cmd type="call" cmd="playFrom(0.0)">
                                      <p:cBhvr>
                                        <p:cTn id="16" dur="563" fill="hold"/>
                                        <p:tgtEl>
                                          <p:spTgt spid="4"/>
                                        </p:tgtEl>
                                      </p:cBhvr>
                                    </p:cmd>
                                  </p:childTnLst>
                                </p:cTn>
                              </p:par>
                            </p:childTnLst>
                          </p:cTn>
                        </p:par>
                        <p:par>
                          <p:cTn id="17" fill="hold">
                            <p:stCondLst>
                              <p:cond delay="563"/>
                            </p:stCondLst>
                            <p:childTnLst>
                              <p:par>
                                <p:cTn id="18" presetID="1" presetClass="mediacall" presetSubtype="0" fill="hold" nodeType="afterEffect">
                                  <p:stCondLst>
                                    <p:cond delay="0"/>
                                  </p:stCondLst>
                                  <p:childTnLst>
                                    <p:cmd type="call" cmd="playFrom(0.0)">
                                      <p:cBhvr>
                                        <p:cTn id="19" dur="875" fill="hold"/>
                                        <p:tgtEl>
                                          <p:spTgt spid="9"/>
                                        </p:tgtEl>
                                      </p:cBhvr>
                                    </p:cmd>
                                  </p:childTnLst>
                                </p:cTn>
                              </p:par>
                            </p:childTnLst>
                          </p:cTn>
                        </p:par>
                      </p:childTnLst>
                    </p:cTn>
                  </p:par>
                  <p:par>
                    <p:cTn id="20" fill="hold">
                      <p:stCondLst>
                        <p:cond delay="indefinite"/>
                      </p:stCondLst>
                      <p:childTnLst>
                        <p:par>
                          <p:cTn id="21" fill="hold">
                            <p:stCondLst>
                              <p:cond delay="0"/>
                            </p:stCondLst>
                            <p:childTnLst>
                              <p:par>
                                <p:cTn id="22" presetID="1" presetClass="mediacall" presetSubtype="0" fill="hold" nodeType="clickEffect">
                                  <p:stCondLst>
                                    <p:cond delay="0"/>
                                  </p:stCondLst>
                                  <p:childTnLst>
                                    <p:cmd type="call" cmd="playFrom(0.0)">
                                      <p:cBhvr>
                                        <p:cTn id="23" dur="437" fill="hold"/>
                                        <p:tgtEl>
                                          <p:spTgt spid="12"/>
                                        </p:tgtEl>
                                      </p:cBhvr>
                                    </p:cmd>
                                  </p:childTnLst>
                                </p:cTn>
                              </p:par>
                            </p:childTnLst>
                          </p:cTn>
                        </p:par>
                      </p:childTnLst>
                    </p:cTn>
                  </p:par>
                  <p:par>
                    <p:cTn id="24" fill="hold">
                      <p:stCondLst>
                        <p:cond delay="indefinite"/>
                      </p:stCondLst>
                      <p:childTnLst>
                        <p:par>
                          <p:cTn id="25" fill="hold">
                            <p:stCondLst>
                              <p:cond delay="0"/>
                            </p:stCondLst>
                            <p:childTnLst>
                              <p:par>
                                <p:cTn id="26" presetID="1" presetClass="mediacall" presetSubtype="0" fill="hold" nodeType="clickEffect">
                                  <p:stCondLst>
                                    <p:cond delay="0"/>
                                  </p:stCondLst>
                                  <p:childTnLst>
                                    <p:cmd type="call" cmd="playFrom(0.0)">
                                      <p:cBhvr>
                                        <p:cTn id="27" dur="750" fill="hold"/>
                                        <p:tgtEl>
                                          <p:spTgt spid="6"/>
                                        </p:tgtEl>
                                      </p:cBhvr>
                                    </p:cmd>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80000">
                <p:cTn id="33" fill="hold" display="0">
                  <p:stCondLst>
                    <p:cond delay="indefinite"/>
                  </p:stCondLst>
                  <p:endCondLst>
                    <p:cond evt="onStopAudio" delay="0">
                      <p:tgtEl>
                        <p:sldTgt/>
                      </p:tgtEl>
                    </p:cond>
                  </p:endCondLst>
                </p:cTn>
                <p:tgtEl>
                  <p:spTgt spid="4"/>
                </p:tgtEl>
              </p:cMediaNode>
            </p:audio>
            <p:audio>
              <p:cMediaNode vol="80000">
                <p:cTn id="34" fill="hold" display="0">
                  <p:stCondLst>
                    <p:cond delay="indefinite"/>
                  </p:stCondLst>
                  <p:endCondLst>
                    <p:cond evt="onStopAudio" delay="0">
                      <p:tgtEl>
                        <p:sldTgt/>
                      </p:tgtEl>
                    </p:cond>
                  </p:endCondLst>
                </p:cTn>
                <p:tgtEl>
                  <p:spTgt spid="5"/>
                </p:tgtEl>
              </p:cMediaNode>
            </p:audio>
            <p:audio>
              <p:cMediaNode vol="80000">
                <p:cTn id="35" fill="hold" display="0">
                  <p:stCondLst>
                    <p:cond delay="indefinite"/>
                  </p:stCondLst>
                  <p:endCondLst>
                    <p:cond evt="onStopAudio" delay="0">
                      <p:tgtEl>
                        <p:sldTgt/>
                      </p:tgtEl>
                    </p:cond>
                  </p:endCondLst>
                </p:cTn>
                <p:tgtEl>
                  <p:spTgt spid="6"/>
                </p:tgtEl>
              </p:cMediaNode>
            </p:audio>
            <p:audio>
              <p:cMediaNode vol="80000">
                <p:cTn id="36" fill="hold" display="0">
                  <p:stCondLst>
                    <p:cond delay="indefinite"/>
                  </p:stCondLst>
                  <p:endCondLst>
                    <p:cond evt="onStopAudio" delay="0">
                      <p:tgtEl>
                        <p:sldTgt/>
                      </p:tgtEl>
                    </p:cond>
                  </p:endCondLst>
                </p:cTn>
                <p:tgtEl>
                  <p:spTgt spid="7"/>
                </p:tgtEl>
              </p:cMediaNode>
            </p:audio>
            <p:audio>
              <p:cMediaNode vol="80000">
                <p:cTn id="37" fill="hold" display="0">
                  <p:stCondLst>
                    <p:cond delay="indefinite"/>
                  </p:stCondLst>
                  <p:endCondLst>
                    <p:cond evt="onStopAudio" delay="0">
                      <p:tgtEl>
                        <p:sldTgt/>
                      </p:tgtEl>
                    </p:cond>
                  </p:endCondLst>
                </p:cTn>
                <p:tgtEl>
                  <p:spTgt spid="8"/>
                </p:tgtEl>
              </p:cMediaNode>
            </p:audio>
            <p:audio>
              <p:cMediaNode vol="80000">
                <p:cTn id="38" fill="hold" display="0">
                  <p:stCondLst>
                    <p:cond delay="indefinite"/>
                  </p:stCondLst>
                  <p:endCondLst>
                    <p:cond evt="onStopAudio" delay="0">
                      <p:tgtEl>
                        <p:sldTgt/>
                      </p:tgtEl>
                    </p:cond>
                  </p:endCondLst>
                </p:cTn>
                <p:tgtEl>
                  <p:spTgt spid="9"/>
                </p:tgtEl>
              </p:cMediaNode>
            </p:audio>
            <p:audio>
              <p:cMediaNode vol="80000">
                <p:cTn id="39" fill="hold" display="0">
                  <p:stCondLst>
                    <p:cond delay="indefinite"/>
                  </p:stCondLst>
                  <p:endCondLst>
                    <p:cond evt="onStopAudio" delay="0">
                      <p:tgtEl>
                        <p:sldTgt/>
                      </p:tgtEl>
                    </p:cond>
                  </p:endCondLst>
                </p:cTn>
                <p:tgtEl>
                  <p:spTgt spid="12"/>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2" name="Arrow: Right 21">
            <a:extLst>
              <a:ext uri="{FF2B5EF4-FFF2-40B4-BE49-F238E27FC236}">
                <a16:creationId xmlns:a16="http://schemas.microsoft.com/office/drawing/2014/main" id="{C81747EC-AC64-4A44-A4C7-45AE70EA8C54}"/>
              </a:ext>
            </a:extLst>
          </p:cNvPr>
          <p:cNvSpPr/>
          <p:nvPr/>
        </p:nvSpPr>
        <p:spPr bwMode="auto">
          <a:xfrm flipV="1">
            <a:off x="1402521" y="2776042"/>
            <a:ext cx="5189616" cy="401336"/>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4" name="Arrow: Right 23">
            <a:extLst>
              <a:ext uri="{FF2B5EF4-FFF2-40B4-BE49-F238E27FC236}">
                <a16:creationId xmlns:a16="http://schemas.microsoft.com/office/drawing/2014/main" id="{3098D97F-3868-4131-8BC6-8C98B837CC06}"/>
              </a:ext>
            </a:extLst>
          </p:cNvPr>
          <p:cNvSpPr/>
          <p:nvPr/>
        </p:nvSpPr>
        <p:spPr bwMode="auto">
          <a:xfrm rot="9331267" flipV="1">
            <a:off x="3878378" y="3765507"/>
            <a:ext cx="2858051" cy="401336"/>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5" name="Arrow: Right 24">
            <a:extLst>
              <a:ext uri="{FF2B5EF4-FFF2-40B4-BE49-F238E27FC236}">
                <a16:creationId xmlns:a16="http://schemas.microsoft.com/office/drawing/2014/main" id="{ECE951CA-49B1-44A1-A277-AF5717953909}"/>
              </a:ext>
            </a:extLst>
          </p:cNvPr>
          <p:cNvSpPr/>
          <p:nvPr/>
        </p:nvSpPr>
        <p:spPr bwMode="auto">
          <a:xfrm rot="18786619">
            <a:off x="824406" y="2080123"/>
            <a:ext cx="1251658" cy="108901"/>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6" name="Arrow: Right 25">
            <a:extLst>
              <a:ext uri="{FF2B5EF4-FFF2-40B4-BE49-F238E27FC236}">
                <a16:creationId xmlns:a16="http://schemas.microsoft.com/office/drawing/2014/main" id="{01E71FA9-7630-43C0-824F-A4F560B2D981}"/>
              </a:ext>
            </a:extLst>
          </p:cNvPr>
          <p:cNvSpPr/>
          <p:nvPr/>
        </p:nvSpPr>
        <p:spPr bwMode="auto">
          <a:xfrm rot="20554144">
            <a:off x="1374580" y="2372717"/>
            <a:ext cx="3565639" cy="213467"/>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7" name="Arrow: Circular 26">
            <a:extLst>
              <a:ext uri="{FF2B5EF4-FFF2-40B4-BE49-F238E27FC236}">
                <a16:creationId xmlns:a16="http://schemas.microsoft.com/office/drawing/2014/main" id="{5F8D13CA-44AF-4F1F-883E-2DAE585312F7}"/>
              </a:ext>
            </a:extLst>
          </p:cNvPr>
          <p:cNvSpPr/>
          <p:nvPr/>
        </p:nvSpPr>
        <p:spPr bwMode="auto">
          <a:xfrm flipH="1" flipV="1">
            <a:off x="2605596" y="5058717"/>
            <a:ext cx="710214" cy="938814"/>
          </a:xfrm>
          <a:prstGeom prst="circular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8" name="Bent Arrow 27"/>
          <p:cNvSpPr/>
          <p:nvPr/>
        </p:nvSpPr>
        <p:spPr bwMode="auto">
          <a:xfrm rot="8005217">
            <a:off x="1266130" y="2589962"/>
            <a:ext cx="1470390" cy="1573186"/>
          </a:xfrm>
          <a:prstGeom prst="ben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15071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6" grpId="0" animBg="1"/>
      <p:bldP spid="27"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3323C-ACC6-33FA-B903-6979BE84908C}"/>
              </a:ext>
            </a:extLst>
          </p:cNvPr>
          <p:cNvSpPr>
            <a:spLocks noGrp="1"/>
          </p:cNvSpPr>
          <p:nvPr>
            <p:ph type="title"/>
          </p:nvPr>
        </p:nvSpPr>
        <p:spPr>
          <a:xfrm>
            <a:off x="457200" y="9739"/>
            <a:ext cx="8229600" cy="1143000"/>
          </a:xfrm>
        </p:spPr>
        <p:txBody>
          <a:bodyPr/>
          <a:lstStyle/>
          <a:p>
            <a:pPr algn="l"/>
            <a:r>
              <a:rPr lang="en-US"/>
              <a:t>Success is Elusive …</a:t>
            </a:r>
          </a:p>
        </p:txBody>
      </p:sp>
      <p:sp>
        <p:nvSpPr>
          <p:cNvPr id="3" name="Content Placeholder 2">
            <a:extLst>
              <a:ext uri="{FF2B5EF4-FFF2-40B4-BE49-F238E27FC236}">
                <a16:creationId xmlns:a16="http://schemas.microsoft.com/office/drawing/2014/main" id="{C6E4366C-0C10-C7E2-D439-D9245A706BC4}"/>
              </a:ext>
            </a:extLst>
          </p:cNvPr>
          <p:cNvSpPr>
            <a:spLocks noGrp="1"/>
          </p:cNvSpPr>
          <p:nvPr>
            <p:ph idx="1"/>
          </p:nvPr>
        </p:nvSpPr>
        <p:spPr>
          <a:xfrm>
            <a:off x="457200" y="1449259"/>
            <a:ext cx="8229600" cy="4811240"/>
          </a:xfrm>
        </p:spPr>
        <p:txBody>
          <a:bodyPr/>
          <a:lstStyle/>
          <a:p>
            <a:pPr marL="0" indent="0">
              <a:lnSpc>
                <a:spcPct val="150000"/>
              </a:lnSpc>
              <a:buNone/>
            </a:pPr>
            <a:r>
              <a:rPr lang="en-US" sz="2400"/>
              <a:t>1. Scaling up is hard</a:t>
            </a:r>
          </a:p>
          <a:p>
            <a:pPr marL="0" indent="0">
              <a:lnSpc>
                <a:spcPct val="150000"/>
              </a:lnSpc>
              <a:buNone/>
            </a:pPr>
            <a:r>
              <a:rPr lang="en-US" sz="2400"/>
              <a:t>2. Perfection is hard to achieve</a:t>
            </a:r>
          </a:p>
          <a:p>
            <a:pPr marL="0" indent="0">
              <a:lnSpc>
                <a:spcPct val="150000"/>
              </a:lnSpc>
              <a:buNone/>
            </a:pPr>
            <a:endParaRPr lang="en-US" sz="2400"/>
          </a:p>
          <a:p>
            <a:pPr marL="0" indent="0">
              <a:lnSpc>
                <a:spcPct val="150000"/>
              </a:lnSpc>
              <a:buNone/>
            </a:pPr>
            <a:endParaRPr lang="en-US" sz="2800"/>
          </a:p>
          <a:p>
            <a:pPr marL="514350" indent="-514350">
              <a:buAutoNum type="arabicParenR"/>
            </a:pPr>
            <a:endParaRPr lang="en-US" sz="2800"/>
          </a:p>
        </p:txBody>
      </p:sp>
    </p:spTree>
    <p:extLst>
      <p:ext uri="{BB962C8B-B14F-4D97-AF65-F5344CB8AC3E}">
        <p14:creationId xmlns:p14="http://schemas.microsoft.com/office/powerpoint/2010/main" val="610370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3323C-ACC6-33FA-B903-6979BE84908C}"/>
              </a:ext>
            </a:extLst>
          </p:cNvPr>
          <p:cNvSpPr>
            <a:spLocks noGrp="1"/>
          </p:cNvSpPr>
          <p:nvPr>
            <p:ph type="title"/>
          </p:nvPr>
        </p:nvSpPr>
        <p:spPr>
          <a:xfrm>
            <a:off x="457200" y="9739"/>
            <a:ext cx="8229600" cy="1143000"/>
          </a:xfrm>
        </p:spPr>
        <p:txBody>
          <a:bodyPr/>
          <a:lstStyle/>
          <a:p>
            <a:pPr algn="l"/>
            <a:r>
              <a:rPr lang="en-US"/>
              <a:t>Success is Elusive …</a:t>
            </a:r>
          </a:p>
        </p:txBody>
      </p:sp>
      <p:sp>
        <p:nvSpPr>
          <p:cNvPr id="3" name="Content Placeholder 2">
            <a:extLst>
              <a:ext uri="{FF2B5EF4-FFF2-40B4-BE49-F238E27FC236}">
                <a16:creationId xmlns:a16="http://schemas.microsoft.com/office/drawing/2014/main" id="{C6E4366C-0C10-C7E2-D439-D9245A706BC4}"/>
              </a:ext>
            </a:extLst>
          </p:cNvPr>
          <p:cNvSpPr>
            <a:spLocks noGrp="1"/>
          </p:cNvSpPr>
          <p:nvPr>
            <p:ph idx="1"/>
          </p:nvPr>
        </p:nvSpPr>
        <p:spPr>
          <a:xfrm>
            <a:off x="457200" y="1449259"/>
            <a:ext cx="8229600" cy="4811240"/>
          </a:xfrm>
        </p:spPr>
        <p:txBody>
          <a:bodyPr/>
          <a:lstStyle/>
          <a:p>
            <a:pPr marL="0" indent="0">
              <a:lnSpc>
                <a:spcPct val="150000"/>
              </a:lnSpc>
              <a:buNone/>
            </a:pPr>
            <a:r>
              <a:rPr lang="en-US" sz="2400"/>
              <a:t>1. Scaling up is hard</a:t>
            </a:r>
          </a:p>
          <a:p>
            <a:pPr marL="0" indent="0">
              <a:lnSpc>
                <a:spcPct val="150000"/>
              </a:lnSpc>
              <a:buNone/>
            </a:pPr>
            <a:r>
              <a:rPr lang="en-US" sz="2400"/>
              <a:t>2. Perfection is hard to achieve</a:t>
            </a:r>
          </a:p>
          <a:p>
            <a:pPr marL="0" indent="0">
              <a:lnSpc>
                <a:spcPct val="150000"/>
              </a:lnSpc>
              <a:buNone/>
            </a:pPr>
            <a:endParaRPr lang="en-US" sz="2400"/>
          </a:p>
          <a:p>
            <a:pPr marL="0" indent="0">
              <a:lnSpc>
                <a:spcPct val="150000"/>
              </a:lnSpc>
              <a:buNone/>
            </a:pPr>
            <a:r>
              <a:rPr lang="en-US" sz="2800"/>
              <a:t>… and scary … super-human prosodic abilities</a:t>
            </a:r>
          </a:p>
          <a:p>
            <a:pPr lvl="1">
              <a:lnSpc>
                <a:spcPct val="150000"/>
              </a:lnSpc>
            </a:pPr>
            <a:r>
              <a:rPr lang="en-US" sz="2200"/>
              <a:t>May take workers’ jobs</a:t>
            </a:r>
          </a:p>
          <a:p>
            <a:pPr lvl="1">
              <a:lnSpc>
                <a:spcPct val="150000"/>
              </a:lnSpc>
            </a:pPr>
            <a:r>
              <a:rPr lang="en-US" sz="2200"/>
              <a:t>Will enable new scams  </a:t>
            </a:r>
          </a:p>
          <a:p>
            <a:pPr lvl="1">
              <a:lnSpc>
                <a:spcPct val="150000"/>
              </a:lnSpc>
            </a:pPr>
            <a:r>
              <a:rPr lang="en-US" sz="2200"/>
              <a:t>May increase human alienation </a:t>
            </a:r>
          </a:p>
          <a:p>
            <a:pPr marL="0" indent="0">
              <a:lnSpc>
                <a:spcPct val="150000"/>
              </a:lnSpc>
              <a:buNone/>
            </a:pPr>
            <a:endParaRPr lang="en-US" sz="2800"/>
          </a:p>
          <a:p>
            <a:pPr marL="514350" indent="-514350">
              <a:buAutoNum type="arabicParenR"/>
            </a:pPr>
            <a:endParaRPr lang="en-US" sz="2800"/>
          </a:p>
        </p:txBody>
      </p:sp>
    </p:spTree>
    <p:extLst>
      <p:ext uri="{BB962C8B-B14F-4D97-AF65-F5344CB8AC3E}">
        <p14:creationId xmlns:p14="http://schemas.microsoft.com/office/powerpoint/2010/main" val="3801708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ABD4-B531-4E15-B148-770C53D5BC32}"/>
              </a:ext>
            </a:extLst>
          </p:cNvPr>
          <p:cNvSpPr>
            <a:spLocks noGrp="1"/>
          </p:cNvSpPr>
          <p:nvPr>
            <p:ph type="title"/>
          </p:nvPr>
        </p:nvSpPr>
        <p:spPr>
          <a:xfrm>
            <a:off x="457200" y="171465"/>
            <a:ext cx="3889717" cy="1077468"/>
          </a:xfrm>
        </p:spPr>
        <p:txBody>
          <a:bodyPr/>
          <a:lstStyle/>
          <a:p>
            <a:pPr algn="l"/>
            <a:r>
              <a:rPr lang="en-US" dirty="0"/>
              <a:t>Contents </a:t>
            </a:r>
          </a:p>
        </p:txBody>
      </p:sp>
      <p:sp>
        <p:nvSpPr>
          <p:cNvPr id="6" name="Content Placeholder 5">
            <a:extLst>
              <a:ext uri="{FF2B5EF4-FFF2-40B4-BE49-F238E27FC236}">
                <a16:creationId xmlns:a16="http://schemas.microsoft.com/office/drawing/2014/main" id="{F55E204D-3005-4944-A3BC-5B72E8B915D9}"/>
              </a:ext>
            </a:extLst>
          </p:cNvPr>
          <p:cNvSpPr>
            <a:spLocks noGrp="1"/>
          </p:cNvSpPr>
          <p:nvPr>
            <p:ph idx="1"/>
          </p:nvPr>
        </p:nvSpPr>
        <p:spPr>
          <a:xfrm>
            <a:off x="469726" y="1282801"/>
            <a:ext cx="6400754" cy="4062167"/>
          </a:xfrm>
        </p:spPr>
        <p:txBody>
          <a:bodyPr numCol="1"/>
          <a:lstStyle/>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Introduction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Production, Perception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Classic Linguistic Prosody</a:t>
            </a:r>
          </a:p>
          <a:p>
            <a:pPr fontAlgn="b">
              <a:lnSpc>
                <a:spcPct val="140000"/>
              </a:lnSpc>
              <a:spcBef>
                <a:spcPts val="0"/>
              </a:spcBef>
              <a:spcAft>
                <a:spcPts val="0"/>
              </a:spcAft>
            </a:pPr>
            <a:r>
              <a:rPr lang="en-US" sz="2800" kern="1200" dirty="0">
                <a:solidFill>
                  <a:schemeClr val="tx1">
                    <a:lumMod val="65000"/>
                  </a:schemeClr>
                </a:solidFill>
                <a:latin typeface="Calibri" panose="020F0502020204030204" pitchFamily="34" charset="0"/>
                <a:ea typeface="ＭＳ Ｐゴシック" panose="020B0600070205080204" pitchFamily="34" charset="-128"/>
              </a:rPr>
              <a:t>Technology and Techniques</a:t>
            </a:r>
          </a:p>
          <a:p>
            <a:pPr fontAlgn="b">
              <a:lnSpc>
                <a:spcPct val="140000"/>
              </a:lnSpc>
              <a:spcBef>
                <a:spcPts val="0"/>
              </a:spcBef>
              <a:spcAft>
                <a:spcPts val="0"/>
              </a:spcAft>
            </a:pPr>
            <a:r>
              <a:rPr lang="en-US" sz="2800" kern="1200" dirty="0" err="1">
                <a:solidFill>
                  <a:schemeClr val="tx1">
                    <a:lumMod val="50000"/>
                  </a:schemeClr>
                </a:solidFill>
                <a:latin typeface="Calibri" panose="020F0502020204030204" pitchFamily="34" charset="0"/>
                <a:ea typeface="ＭＳ Ｐゴシック" panose="020B0600070205080204" pitchFamily="34" charset="-128"/>
              </a:rPr>
              <a:t>Paralinguistics</a:t>
            </a:r>
            <a:r>
              <a:rPr lang="en-US" sz="2800" kern="1200" dirty="0">
                <a:solidFill>
                  <a:schemeClr val="tx1">
                    <a:lumMod val="50000"/>
                  </a:schemeClr>
                </a:solidFill>
                <a:latin typeface="Calibri" panose="020F0502020204030204" pitchFamily="34" charset="0"/>
                <a:ea typeface="ＭＳ Ｐゴシック" panose="020B0600070205080204" pitchFamily="34" charset="-128"/>
              </a:rPr>
              <a:t>, Pragmatics </a:t>
            </a:r>
          </a:p>
          <a:p>
            <a:pPr fontAlgn="b">
              <a:lnSpc>
                <a:spcPct val="140000"/>
              </a:lnSpc>
              <a:spcBef>
                <a:spcPts val="0"/>
              </a:spcBef>
              <a:spcAft>
                <a:spcPts val="0"/>
              </a:spcAft>
            </a:pPr>
            <a:r>
              <a:rPr lang="en-US" sz="2800" kern="1200">
                <a:latin typeface="Calibri" panose="020F0502020204030204" pitchFamily="34" charset="0"/>
                <a:ea typeface="ＭＳ Ｐゴシック" panose="020B0600070205080204" pitchFamily="34" charset="-128"/>
              </a:rPr>
              <a:t>Technology, Part 2</a:t>
            </a:r>
            <a:endParaRPr lang="en-US" sz="2800" kern="1200" dirty="0">
              <a:latin typeface="Calibri" panose="020F0502020204030204" pitchFamily="34" charset="0"/>
              <a:ea typeface="ＭＳ Ｐゴシック" panose="020B0600070205080204" pitchFamily="34" charset="-128"/>
            </a:endParaRP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Perspectives</a:t>
            </a:r>
          </a:p>
          <a:p>
            <a:pPr marL="0" indent="0">
              <a:lnSpc>
                <a:spcPct val="140000"/>
              </a:lnSpc>
              <a:spcBef>
                <a:spcPts val="1200"/>
              </a:spcBef>
              <a:buNone/>
            </a:pPr>
            <a:endParaRPr lang="en-US" sz="4000" dirty="0"/>
          </a:p>
        </p:txBody>
      </p:sp>
      <p:pic>
        <p:nvPicPr>
          <p:cNvPr id="1028" name="Picture 4" descr="Background, Seamless, Repetition, Pattern, Design">
            <a:extLst>
              <a:ext uri="{FF2B5EF4-FFF2-40B4-BE49-F238E27FC236}">
                <a16:creationId xmlns:a16="http://schemas.microsoft.com/office/drawing/2014/main" id="{AEA75B64-C9CD-4397-93B5-71B0047034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086" b="41718"/>
          <a:stretch/>
        </p:blipFill>
        <p:spPr bwMode="auto">
          <a:xfrm>
            <a:off x="0" y="6007318"/>
            <a:ext cx="9144000" cy="904973"/>
          </a:xfrm>
          <a:prstGeom prst="rect">
            <a:avLst/>
          </a:prstGeom>
          <a:noFill/>
          <a:extLst>
            <a:ext uri="{909E8E84-426E-40DD-AFC4-6F175D3DCCD1}">
              <a14:hiddenFill xmlns:a14="http://schemas.microsoft.com/office/drawing/2010/main">
                <a:solidFill>
                  <a:srgbClr val="FFFFFF"/>
                </a:solidFill>
              </a14:hiddenFill>
            </a:ext>
          </a:extLst>
        </p:spPr>
      </p:pic>
      <p:sp>
        <p:nvSpPr>
          <p:cNvPr id="8" name="Left Brace 7"/>
          <p:cNvSpPr/>
          <p:nvPr/>
        </p:nvSpPr>
        <p:spPr bwMode="auto">
          <a:xfrm>
            <a:off x="4990188" y="4067681"/>
            <a:ext cx="346363" cy="1046761"/>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4" name="Straight Connector 3">
            <a:extLst>
              <a:ext uri="{FF2B5EF4-FFF2-40B4-BE49-F238E27FC236}">
                <a16:creationId xmlns:a16="http://schemas.microsoft.com/office/drawing/2014/main" id="{ECB02375-BBAA-DDE3-890F-3F6CCA130FCE}"/>
              </a:ext>
            </a:extLst>
          </p:cNvPr>
          <p:cNvCxnSpPr>
            <a:cxnSpLocks/>
          </p:cNvCxnSpPr>
          <p:nvPr/>
        </p:nvCxnSpPr>
        <p:spPr bwMode="auto">
          <a:xfrm>
            <a:off x="3722146" y="4593515"/>
            <a:ext cx="124788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 name="TextBox 2">
            <a:extLst>
              <a:ext uri="{FF2B5EF4-FFF2-40B4-BE49-F238E27FC236}">
                <a16:creationId xmlns:a16="http://schemas.microsoft.com/office/drawing/2014/main" id="{AA27D274-BCA5-B7FE-83CC-84CD9131B2C4}"/>
              </a:ext>
            </a:extLst>
          </p:cNvPr>
          <p:cNvSpPr txBox="1"/>
          <p:nvPr/>
        </p:nvSpPr>
        <p:spPr>
          <a:xfrm>
            <a:off x="5253419" y="3972374"/>
            <a:ext cx="4572000" cy="1167371"/>
          </a:xfrm>
          <a:prstGeom prst="rect">
            <a:avLst/>
          </a:prstGeom>
          <a:noFill/>
        </p:spPr>
        <p:txBody>
          <a:bodyPr wrap="square">
            <a:spAutoFit/>
          </a:bodyPr>
          <a:lstStyle/>
          <a:p>
            <a:pPr marL="514350" indent="-514350">
              <a:lnSpc>
                <a:spcPct val="130000"/>
              </a:lnSpc>
              <a:buAutoNum type="arabicPeriod" startAt="24"/>
            </a:pPr>
            <a:r>
              <a:rPr lang="en-US" sz="2800">
                <a:solidFill>
                  <a:schemeClr val="tx1">
                    <a:lumMod val="65000"/>
                  </a:schemeClr>
                </a:solidFill>
                <a:latin typeface="Calibri" panose="020F0502020204030204" pitchFamily="34" charset="0"/>
                <a:ea typeface="ＭＳ Ｐゴシック" panose="020B0600070205080204" pitchFamily="34" charset="-128"/>
              </a:rPr>
              <a:t> Speech Synthesis</a:t>
            </a:r>
            <a:endParaRPr lang="en-US" sz="2800" dirty="0">
              <a:solidFill>
                <a:schemeClr val="tx1">
                  <a:lumMod val="65000"/>
                </a:schemeClr>
              </a:solidFill>
              <a:latin typeface="Calibri" panose="020F0502020204030204" pitchFamily="34" charset="0"/>
              <a:ea typeface="ＭＳ Ｐゴシック" panose="020B0600070205080204" pitchFamily="34" charset="-128"/>
            </a:endParaRPr>
          </a:p>
          <a:p>
            <a:pPr marL="514350" indent="-514350">
              <a:lnSpc>
                <a:spcPct val="130000"/>
              </a:lnSpc>
              <a:buAutoNum type="arabicPeriod" startAt="24"/>
            </a:pPr>
            <a:r>
              <a:rPr lang="en-US" sz="2800">
                <a:latin typeface="Calibri" panose="020F0502020204030204" pitchFamily="34" charset="0"/>
                <a:ea typeface="ＭＳ Ｐゴシック" panose="020B0600070205080204" pitchFamily="34" charset="-128"/>
              </a:rPr>
              <a:t> Dialog Systems</a:t>
            </a:r>
            <a:endParaRPr lang="en-US" sz="2800" dirty="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98143690"/>
      </p:ext>
    </p:extLst>
  </p:cSld>
  <p:clrMapOvr>
    <a:masterClrMapping/>
  </p:clrMapOvr>
  <mc:AlternateContent xmlns:mc="http://schemas.openxmlformats.org/markup-compatibility/2006" xmlns:p14="http://schemas.microsoft.com/office/powerpoint/2010/main">
    <mc:Choice Requires="p14">
      <p:transition spd="slow" p14:dur="2000" advTm="2236"/>
    </mc:Choice>
    <mc:Fallback xmlns="">
      <p:transition spd="slow" advTm="223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ABD4-B531-4E15-B148-770C53D5BC32}"/>
              </a:ext>
            </a:extLst>
          </p:cNvPr>
          <p:cNvSpPr>
            <a:spLocks noGrp="1"/>
          </p:cNvSpPr>
          <p:nvPr>
            <p:ph type="title"/>
          </p:nvPr>
        </p:nvSpPr>
        <p:spPr>
          <a:xfrm>
            <a:off x="457200" y="171465"/>
            <a:ext cx="3889717" cy="1077468"/>
          </a:xfrm>
        </p:spPr>
        <p:txBody>
          <a:bodyPr/>
          <a:lstStyle/>
          <a:p>
            <a:pPr algn="l"/>
            <a:r>
              <a:rPr lang="en-US" dirty="0"/>
              <a:t>Contents </a:t>
            </a:r>
          </a:p>
        </p:txBody>
      </p:sp>
      <p:sp>
        <p:nvSpPr>
          <p:cNvPr id="6" name="Content Placeholder 5">
            <a:extLst>
              <a:ext uri="{FF2B5EF4-FFF2-40B4-BE49-F238E27FC236}">
                <a16:creationId xmlns:a16="http://schemas.microsoft.com/office/drawing/2014/main" id="{F55E204D-3005-4944-A3BC-5B72E8B915D9}"/>
              </a:ext>
            </a:extLst>
          </p:cNvPr>
          <p:cNvSpPr>
            <a:spLocks noGrp="1"/>
          </p:cNvSpPr>
          <p:nvPr>
            <p:ph idx="1"/>
          </p:nvPr>
        </p:nvSpPr>
        <p:spPr>
          <a:xfrm>
            <a:off x="469726" y="1282801"/>
            <a:ext cx="4572000" cy="4062167"/>
          </a:xfrm>
        </p:spPr>
        <p:txBody>
          <a:bodyPr numCol="1"/>
          <a:lstStyle/>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Introduction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Production, Perception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Classic Linguistic Prosody</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Technology and Techniques</a:t>
            </a:r>
          </a:p>
          <a:p>
            <a:pPr fontAlgn="b">
              <a:lnSpc>
                <a:spcPct val="140000"/>
              </a:lnSpc>
              <a:spcBef>
                <a:spcPts val="0"/>
              </a:spcBef>
              <a:spcAft>
                <a:spcPts val="0"/>
              </a:spcAft>
            </a:pPr>
            <a:r>
              <a:rPr lang="en-US" sz="2800" kern="1200" dirty="0" err="1">
                <a:solidFill>
                  <a:schemeClr val="tx1">
                    <a:lumMod val="50000"/>
                  </a:schemeClr>
                </a:solidFill>
                <a:latin typeface="Calibri" panose="020F0502020204030204" pitchFamily="34" charset="0"/>
                <a:ea typeface="ＭＳ Ｐゴシック" panose="020B0600070205080204" pitchFamily="34" charset="-128"/>
              </a:rPr>
              <a:t>Paralinguistics</a:t>
            </a:r>
            <a:r>
              <a:rPr lang="en-US" sz="2800" kern="1200" dirty="0">
                <a:solidFill>
                  <a:schemeClr val="tx1">
                    <a:lumMod val="50000"/>
                  </a:schemeClr>
                </a:solidFill>
                <a:latin typeface="Calibri" panose="020F0502020204030204" pitchFamily="34" charset="0"/>
                <a:ea typeface="ＭＳ Ｐゴシック" panose="020B0600070205080204" pitchFamily="34" charset="-128"/>
              </a:rPr>
              <a:t>, Pragmatics </a:t>
            </a:r>
          </a:p>
          <a:p>
            <a:pPr fontAlgn="b">
              <a:lnSpc>
                <a:spcPct val="140000"/>
              </a:lnSpc>
              <a:spcBef>
                <a:spcPts val="0"/>
              </a:spcBef>
              <a:spcAft>
                <a:spcPts val="0"/>
              </a:spcAft>
            </a:pPr>
            <a:r>
              <a:rPr lang="en-US" sz="2800" kern="1200">
                <a:solidFill>
                  <a:schemeClr val="tx1">
                    <a:lumMod val="50000"/>
                  </a:schemeClr>
                </a:solidFill>
                <a:latin typeface="Calibri" panose="020F0502020204030204" pitchFamily="34" charset="0"/>
                <a:ea typeface="ＭＳ Ｐゴシック" panose="020B0600070205080204" pitchFamily="34" charset="-128"/>
              </a:rPr>
              <a:t>Technology, Part 2</a:t>
            </a:r>
            <a:endParaRPr lang="en-US" sz="2800" kern="1200" dirty="0">
              <a:solidFill>
                <a:schemeClr val="tx1">
                  <a:lumMod val="50000"/>
                </a:schemeClr>
              </a:solidFill>
              <a:latin typeface="Calibri" panose="020F0502020204030204" pitchFamily="34" charset="0"/>
              <a:ea typeface="ＭＳ Ｐゴシック" panose="020B0600070205080204" pitchFamily="34" charset="-128"/>
            </a:endParaRPr>
          </a:p>
          <a:p>
            <a:pPr fontAlgn="b">
              <a:lnSpc>
                <a:spcPct val="140000"/>
              </a:lnSpc>
              <a:spcBef>
                <a:spcPts val="0"/>
              </a:spcBef>
              <a:spcAft>
                <a:spcPts val="0"/>
              </a:spcAft>
            </a:pPr>
            <a:r>
              <a:rPr lang="en-US" sz="2800" kern="1200" dirty="0">
                <a:latin typeface="Calibri" panose="020F0502020204030204" pitchFamily="34" charset="0"/>
                <a:ea typeface="ＭＳ Ｐゴシック" panose="020B0600070205080204" pitchFamily="34" charset="-128"/>
              </a:rPr>
              <a:t>Perspectives</a:t>
            </a:r>
          </a:p>
          <a:p>
            <a:pPr marL="0" indent="0">
              <a:lnSpc>
                <a:spcPct val="140000"/>
              </a:lnSpc>
              <a:spcBef>
                <a:spcPts val="1200"/>
              </a:spcBef>
              <a:buNone/>
            </a:pPr>
            <a:endParaRPr lang="en-US" sz="4000" dirty="0"/>
          </a:p>
        </p:txBody>
      </p:sp>
      <p:pic>
        <p:nvPicPr>
          <p:cNvPr id="1028" name="Picture 4" descr="Background, Seamless, Repetition, Pattern, Design">
            <a:extLst>
              <a:ext uri="{FF2B5EF4-FFF2-40B4-BE49-F238E27FC236}">
                <a16:creationId xmlns:a16="http://schemas.microsoft.com/office/drawing/2014/main" id="{AEA75B64-C9CD-4397-93B5-71B0047034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086" b="41718"/>
          <a:stretch/>
        </p:blipFill>
        <p:spPr bwMode="auto">
          <a:xfrm>
            <a:off x="0" y="6007318"/>
            <a:ext cx="9144000" cy="904973"/>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ECB02375-BBAA-DDE3-890F-3F6CCA130FCE}"/>
              </a:ext>
            </a:extLst>
          </p:cNvPr>
          <p:cNvCxnSpPr>
            <a:cxnSpLocks/>
            <a:endCxn id="8" idx="1"/>
          </p:cNvCxnSpPr>
          <p:nvPr/>
        </p:nvCxnSpPr>
        <p:spPr bwMode="auto">
          <a:xfrm flipV="1">
            <a:off x="2955073" y="4687519"/>
            <a:ext cx="1930987" cy="50894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 name="Group 6">
            <a:extLst>
              <a:ext uri="{FF2B5EF4-FFF2-40B4-BE49-F238E27FC236}">
                <a16:creationId xmlns:a16="http://schemas.microsoft.com/office/drawing/2014/main" id="{4A6ADC7A-241A-A2C1-9C5A-84BA83457347}"/>
              </a:ext>
            </a:extLst>
          </p:cNvPr>
          <p:cNvGrpSpPr/>
          <p:nvPr/>
        </p:nvGrpSpPr>
        <p:grpSpPr>
          <a:xfrm>
            <a:off x="4886060" y="3478346"/>
            <a:ext cx="4845541" cy="2287678"/>
            <a:chOff x="4886060" y="1448828"/>
            <a:chExt cx="4845541" cy="2287678"/>
          </a:xfrm>
        </p:grpSpPr>
        <p:sp>
          <p:nvSpPr>
            <p:cNvPr id="8" name="Left Brace 7"/>
            <p:cNvSpPr/>
            <p:nvPr/>
          </p:nvSpPr>
          <p:spPr bwMode="auto">
            <a:xfrm>
              <a:off x="4886060" y="1579495"/>
              <a:ext cx="346363" cy="2157011"/>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 name="TextBox 2">
              <a:extLst>
                <a:ext uri="{FF2B5EF4-FFF2-40B4-BE49-F238E27FC236}">
                  <a16:creationId xmlns:a16="http://schemas.microsoft.com/office/drawing/2014/main" id="{AA27D274-BCA5-B7FE-83CC-84CD9131B2C4}"/>
                </a:ext>
              </a:extLst>
            </p:cNvPr>
            <p:cNvSpPr txBox="1"/>
            <p:nvPr/>
          </p:nvSpPr>
          <p:spPr>
            <a:xfrm>
              <a:off x="5159601" y="1448828"/>
              <a:ext cx="4572000" cy="2287678"/>
            </a:xfrm>
            <a:prstGeom prst="rect">
              <a:avLst/>
            </a:prstGeom>
            <a:noFill/>
          </p:spPr>
          <p:txBody>
            <a:bodyPr wrap="square">
              <a:spAutoFit/>
            </a:bodyPr>
            <a:lstStyle/>
            <a:p>
              <a:pPr marL="514350" indent="-514350">
                <a:lnSpc>
                  <a:spcPct val="130000"/>
                </a:lnSpc>
                <a:buAutoNum type="arabicPeriod" startAt="26"/>
              </a:pPr>
              <a:r>
                <a:rPr lang="en-US" sz="2800">
                  <a:solidFill>
                    <a:srgbClr val="FFFF00"/>
                  </a:solidFill>
                  <a:latin typeface="Calibri" panose="020F0502020204030204" pitchFamily="34" charset="0"/>
                  <a:ea typeface="ＭＳ Ｐゴシック" panose="020B0600070205080204" pitchFamily="34" charset="-128"/>
                </a:rPr>
                <a:t> Individual Differences</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Teaching</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Historical Perspective</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Prospects</a:t>
              </a:r>
              <a:endParaRPr lang="en-US" sz="2800" dirty="0">
                <a:solidFill>
                  <a:schemeClr val="tx1">
                    <a:lumMod val="75000"/>
                  </a:schemeClr>
                </a:solidFill>
                <a:latin typeface="Calibri" panose="020F0502020204030204" pitchFamily="34" charset="0"/>
                <a:ea typeface="ＭＳ Ｐゴシック" panose="020B0600070205080204" pitchFamily="34" charset="-128"/>
              </a:endParaRPr>
            </a:p>
          </p:txBody>
        </p:sp>
      </p:grpSp>
    </p:spTree>
    <p:extLst>
      <p:ext uri="{BB962C8B-B14F-4D97-AF65-F5344CB8AC3E}">
        <p14:creationId xmlns:p14="http://schemas.microsoft.com/office/powerpoint/2010/main" val="4028480782"/>
      </p:ext>
    </p:extLst>
  </p:cSld>
  <p:clrMapOvr>
    <a:masterClrMapping/>
  </p:clrMapOvr>
  <mc:AlternateContent xmlns:mc="http://schemas.openxmlformats.org/markup-compatibility/2006" xmlns:p14="http://schemas.microsoft.com/office/powerpoint/2010/main">
    <mc:Choice Requires="p14">
      <p:transition spd="slow" p14:dur="2000" advTm="2236"/>
    </mc:Choice>
    <mc:Fallback xmlns="">
      <p:transition spd="slow" advTm="223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F83F7-7E00-427C-8E24-FAB4D89CB8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94EFCA-3579-457C-A816-1CF915B2436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10032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2" name="Arrow: Right 11">
            <a:extLst>
              <a:ext uri="{FF2B5EF4-FFF2-40B4-BE49-F238E27FC236}">
                <a16:creationId xmlns:a16="http://schemas.microsoft.com/office/drawing/2014/main" id="{F58BC2A5-CB4A-4541-AAF0-3B0616982E1C}"/>
              </a:ext>
            </a:extLst>
          </p:cNvPr>
          <p:cNvSpPr/>
          <p:nvPr/>
        </p:nvSpPr>
        <p:spPr bwMode="auto">
          <a:xfrm rot="967746" flipV="1">
            <a:off x="1503396" y="3871743"/>
            <a:ext cx="3405852" cy="276325"/>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 name="TextBox 1">
            <a:extLst>
              <a:ext uri="{FF2B5EF4-FFF2-40B4-BE49-F238E27FC236}">
                <a16:creationId xmlns:a16="http://schemas.microsoft.com/office/drawing/2014/main" id="{CBE2CE83-558D-4C97-959F-B4D13C1C53C8}"/>
              </a:ext>
            </a:extLst>
          </p:cNvPr>
          <p:cNvSpPr txBox="1"/>
          <p:nvPr/>
        </p:nvSpPr>
        <p:spPr>
          <a:xfrm>
            <a:off x="2308895" y="3278080"/>
            <a:ext cx="4644768" cy="646331"/>
          </a:xfrm>
          <a:prstGeom prst="rect">
            <a:avLst/>
          </a:prstGeom>
          <a:noFill/>
        </p:spPr>
        <p:txBody>
          <a:bodyPr wrap="square" rtlCol="0">
            <a:spAutoFit/>
          </a:bodyPr>
          <a:lstStyle/>
          <a:p>
            <a:r>
              <a:rPr lang="en-US"/>
              <a:t>prosody-informed </a:t>
            </a:r>
          </a:p>
          <a:p>
            <a:r>
              <a:rPr lang="en-US"/>
              <a:t>             next-utterance retrieval </a:t>
            </a:r>
          </a:p>
        </p:txBody>
      </p:sp>
    </p:spTree>
    <p:extLst>
      <p:ext uri="{BB962C8B-B14F-4D97-AF65-F5344CB8AC3E}">
        <p14:creationId xmlns:p14="http://schemas.microsoft.com/office/powerpoint/2010/main" val="2516993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71F0-1434-4363-AA4F-DD750AA7CD20}"/>
              </a:ext>
            </a:extLst>
          </p:cNvPr>
          <p:cNvSpPr>
            <a:spLocks noGrp="1"/>
          </p:cNvSpPr>
          <p:nvPr>
            <p:ph type="title"/>
          </p:nvPr>
        </p:nvSpPr>
        <p:spPr>
          <a:xfrm>
            <a:off x="97277" y="137196"/>
            <a:ext cx="8939719" cy="1143000"/>
          </a:xfrm>
        </p:spPr>
        <p:txBody>
          <a:bodyPr/>
          <a:lstStyle/>
          <a:p>
            <a:r>
              <a:rPr lang="en-US" sz="3600"/>
              <a:t>Informative, user-aware, effective output</a:t>
            </a:r>
          </a:p>
        </p:txBody>
      </p:sp>
      <p:sp>
        <p:nvSpPr>
          <p:cNvPr id="3" name="Content Placeholder 2">
            <a:extLst>
              <a:ext uri="{FF2B5EF4-FFF2-40B4-BE49-F238E27FC236}">
                <a16:creationId xmlns:a16="http://schemas.microsoft.com/office/drawing/2014/main" id="{FC1A37AB-6D15-42A7-9279-00DB8996A5CF}"/>
              </a:ext>
            </a:extLst>
          </p:cNvPr>
          <p:cNvSpPr>
            <a:spLocks noGrp="1"/>
          </p:cNvSpPr>
          <p:nvPr>
            <p:ph idx="1"/>
          </p:nvPr>
        </p:nvSpPr>
        <p:spPr>
          <a:xfrm>
            <a:off x="788144" y="5204250"/>
            <a:ext cx="1863860" cy="706869"/>
          </a:xfrm>
        </p:spPr>
        <p:txBody>
          <a:bodyPr/>
          <a:lstStyle/>
          <a:p>
            <a:pPr marL="0" marR="0" indent="0">
              <a:lnSpc>
                <a:spcPct val="107000"/>
              </a:lnSpc>
              <a:spcBef>
                <a:spcPts val="0"/>
              </a:spcBef>
              <a:spcAft>
                <a:spcPts val="800"/>
              </a:spcAft>
              <a:buNone/>
            </a:pPr>
            <a:r>
              <a:rPr lang="en-US" sz="2400" i="1">
                <a:effectLst/>
                <a:latin typeface="Times New Roman" panose="02020603050405020304" pitchFamily="18" charset="0"/>
                <a:ea typeface="Calibri" panose="020F0502020204030204" pitchFamily="34" charset="0"/>
              </a:rPr>
              <a:t>good job</a:t>
            </a:r>
            <a:endParaRPr lang="en-US" sz="2400">
              <a:effectLst/>
              <a:latin typeface="Times New Roman" panose="02020603050405020304" pitchFamily="18" charset="0"/>
              <a:ea typeface="Calibri" panose="020F0502020204030204" pitchFamily="34" charset="0"/>
            </a:endParaRPr>
          </a:p>
          <a:p>
            <a:pPr marL="0" indent="0">
              <a:buNone/>
            </a:pPr>
            <a:endParaRPr lang="en-US"/>
          </a:p>
        </p:txBody>
      </p:sp>
      <p:pic>
        <p:nvPicPr>
          <p:cNvPr id="4" name="good-job-creaky-elong">
            <a:hlinkClick r:id="" action="ppaction://media"/>
            <a:extLst>
              <a:ext uri="{FF2B5EF4-FFF2-40B4-BE49-F238E27FC236}">
                <a16:creationId xmlns:a16="http://schemas.microsoft.com/office/drawing/2014/main" id="{5F02ACBF-D29B-43FE-98B6-A7341E37F661}"/>
              </a:ext>
            </a:extLst>
          </p:cNvPr>
          <p:cNvPicPr>
            <a:picLocks noChangeAspect="1"/>
          </p:cNvPicPr>
          <p:nvPr>
            <a:audioFile r:link="rId2"/>
            <p:extLst>
              <p:ext uri="{DAA4B4D4-6D71-4841-9C94-3DE7FCFB9230}">
                <p14:media xmlns:p14="http://schemas.microsoft.com/office/powerpoint/2010/main" r:embed="rId1"/>
              </p:ext>
            </p:extLst>
          </p:nvPr>
        </p:nvPicPr>
        <p:blipFill>
          <a:blip r:embed="rId14"/>
          <a:stretch>
            <a:fillRect/>
          </a:stretch>
        </p:blipFill>
        <p:spPr>
          <a:xfrm>
            <a:off x="4509270" y="5798117"/>
            <a:ext cx="609600" cy="609600"/>
          </a:xfrm>
          <a:prstGeom prst="rect">
            <a:avLst/>
          </a:prstGeom>
        </p:spPr>
      </p:pic>
      <p:pic>
        <p:nvPicPr>
          <p:cNvPr id="5" name="good-job-elongated">
            <a:hlinkClick r:id="" action="ppaction://media"/>
            <a:extLst>
              <a:ext uri="{FF2B5EF4-FFF2-40B4-BE49-F238E27FC236}">
                <a16:creationId xmlns:a16="http://schemas.microsoft.com/office/drawing/2014/main" id="{5BCC35BB-E1A5-4A48-BF9F-E5E8A6FB24C0}"/>
              </a:ext>
            </a:extLst>
          </p:cNvPr>
          <p:cNvPicPr>
            <a:picLocks noChangeAspect="1"/>
          </p:cNvPicPr>
          <p:nvPr>
            <a:audioFile r:link="rId4"/>
            <p:extLst>
              <p:ext uri="{DAA4B4D4-6D71-4841-9C94-3DE7FCFB9230}">
                <p14:media xmlns:p14="http://schemas.microsoft.com/office/powerpoint/2010/main" r:embed="rId3"/>
              </p:ext>
            </p:extLst>
          </p:nvPr>
        </p:nvPicPr>
        <p:blipFill>
          <a:blip r:embed="rId14"/>
          <a:stretch>
            <a:fillRect/>
          </a:stretch>
        </p:blipFill>
        <p:spPr>
          <a:xfrm>
            <a:off x="6734300" y="5139881"/>
            <a:ext cx="609600" cy="609600"/>
          </a:xfrm>
          <a:prstGeom prst="rect">
            <a:avLst/>
          </a:prstGeom>
        </p:spPr>
      </p:pic>
      <p:pic>
        <p:nvPicPr>
          <p:cNvPr id="6" name="good-job-enthusiastic">
            <a:hlinkClick r:id="" action="ppaction://media"/>
            <a:extLst>
              <a:ext uri="{FF2B5EF4-FFF2-40B4-BE49-F238E27FC236}">
                <a16:creationId xmlns:a16="http://schemas.microsoft.com/office/drawing/2014/main" id="{B1A7D4ED-E9BA-4654-B3EC-55AA2C9E71A0}"/>
              </a:ext>
            </a:extLst>
          </p:cNvPr>
          <p:cNvPicPr>
            <a:picLocks noChangeAspect="1"/>
          </p:cNvPicPr>
          <p:nvPr>
            <a:audioFile r:link="rId6"/>
            <p:extLst>
              <p:ext uri="{DAA4B4D4-6D71-4841-9C94-3DE7FCFB9230}">
                <p14:media xmlns:p14="http://schemas.microsoft.com/office/powerpoint/2010/main" r:embed="rId5"/>
              </p:ext>
            </p:extLst>
          </p:nvPr>
        </p:nvPicPr>
        <p:blipFill>
          <a:blip r:embed="rId14"/>
          <a:stretch>
            <a:fillRect/>
          </a:stretch>
        </p:blipFill>
        <p:spPr>
          <a:xfrm>
            <a:off x="2230806" y="5192924"/>
            <a:ext cx="609600" cy="609600"/>
          </a:xfrm>
          <a:prstGeom prst="rect">
            <a:avLst/>
          </a:prstGeom>
        </p:spPr>
      </p:pic>
      <p:pic>
        <p:nvPicPr>
          <p:cNvPr id="7" name="good-job-neutral">
            <a:hlinkClick r:id="" action="ppaction://media"/>
            <a:extLst>
              <a:ext uri="{FF2B5EF4-FFF2-40B4-BE49-F238E27FC236}">
                <a16:creationId xmlns:a16="http://schemas.microsoft.com/office/drawing/2014/main" id="{D1A90511-0C0D-4B72-8319-00C47C9F7849}"/>
              </a:ext>
            </a:extLst>
          </p:cNvPr>
          <p:cNvPicPr>
            <a:picLocks noChangeAspect="1"/>
          </p:cNvPicPr>
          <p:nvPr>
            <a:audioFile r:link="rId8"/>
            <p:extLst>
              <p:ext uri="{DAA4B4D4-6D71-4841-9C94-3DE7FCFB9230}">
                <p14:media xmlns:p14="http://schemas.microsoft.com/office/powerpoint/2010/main" r:embed="rId7"/>
              </p:ext>
            </p:extLst>
          </p:nvPr>
        </p:nvPicPr>
        <p:blipFill>
          <a:blip r:embed="rId14"/>
          <a:stretch>
            <a:fillRect/>
          </a:stretch>
        </p:blipFill>
        <p:spPr>
          <a:xfrm>
            <a:off x="5308673" y="5139881"/>
            <a:ext cx="609600" cy="609600"/>
          </a:xfrm>
          <a:prstGeom prst="rect">
            <a:avLst/>
          </a:prstGeom>
        </p:spPr>
      </p:pic>
      <p:pic>
        <p:nvPicPr>
          <p:cNvPr id="8" name="good-job-upturn">
            <a:hlinkClick r:id="" action="ppaction://media"/>
            <a:extLst>
              <a:ext uri="{FF2B5EF4-FFF2-40B4-BE49-F238E27FC236}">
                <a16:creationId xmlns:a16="http://schemas.microsoft.com/office/drawing/2014/main" id="{4E1EE4F1-5B20-4F8F-8DF1-F2A982CAB1A4}"/>
              </a:ext>
            </a:extLst>
          </p:cNvPr>
          <p:cNvPicPr>
            <a:picLocks noChangeAspect="1"/>
          </p:cNvPicPr>
          <p:nvPr>
            <a:audioFile r:link="rId10"/>
            <p:extLst>
              <p:ext uri="{DAA4B4D4-6D71-4841-9C94-3DE7FCFB9230}">
                <p14:media xmlns:p14="http://schemas.microsoft.com/office/powerpoint/2010/main" r:embed="rId9"/>
              </p:ext>
            </p:extLst>
          </p:nvPr>
        </p:nvPicPr>
        <p:blipFill>
          <a:blip r:embed="rId14"/>
          <a:stretch>
            <a:fillRect/>
          </a:stretch>
        </p:blipFill>
        <p:spPr>
          <a:xfrm>
            <a:off x="3831486" y="5139881"/>
            <a:ext cx="609600" cy="609600"/>
          </a:xfrm>
          <a:prstGeom prst="rect">
            <a:avLst/>
          </a:prstGeom>
        </p:spPr>
      </p:pic>
      <p:pic>
        <p:nvPicPr>
          <p:cNvPr id="9" name="good-job-vibrato">
            <a:hlinkClick r:id="" action="ppaction://media"/>
            <a:extLst>
              <a:ext uri="{FF2B5EF4-FFF2-40B4-BE49-F238E27FC236}">
                <a16:creationId xmlns:a16="http://schemas.microsoft.com/office/drawing/2014/main" id="{E76E408A-AA88-49F9-AB98-F31C95C995DB}"/>
              </a:ext>
            </a:extLst>
          </p:cNvPr>
          <p:cNvPicPr>
            <a:picLocks noChangeAspect="1"/>
          </p:cNvPicPr>
          <p:nvPr>
            <a:audioFile r:link="rId12"/>
            <p:extLst>
              <p:ext uri="{DAA4B4D4-6D71-4841-9C94-3DE7FCFB9230}">
                <p14:media xmlns:p14="http://schemas.microsoft.com/office/powerpoint/2010/main" r:embed="rId11"/>
              </p:ext>
            </p:extLst>
          </p:nvPr>
        </p:nvPicPr>
        <p:blipFill>
          <a:blip r:embed="rId14"/>
          <a:stretch>
            <a:fillRect/>
          </a:stretch>
        </p:blipFill>
        <p:spPr>
          <a:xfrm>
            <a:off x="3060021" y="5749481"/>
            <a:ext cx="609600" cy="609600"/>
          </a:xfrm>
          <a:prstGeom prst="rect">
            <a:avLst/>
          </a:prstGeom>
        </p:spPr>
      </p:pic>
      <p:pic>
        <p:nvPicPr>
          <p:cNvPr id="12" name="good-job-upturn">
            <a:hlinkClick r:id="" action="ppaction://media"/>
            <a:extLst>
              <a:ext uri="{FF2B5EF4-FFF2-40B4-BE49-F238E27FC236}">
                <a16:creationId xmlns:a16="http://schemas.microsoft.com/office/drawing/2014/main" id="{B57109C3-4C5F-4022-A7DF-015D53DDEA26}"/>
              </a:ext>
            </a:extLst>
          </p:cNvPr>
          <p:cNvPicPr>
            <a:picLocks noChangeAspect="1"/>
          </p:cNvPicPr>
          <p:nvPr>
            <a:audioFile r:link="rId10"/>
            <p:extLst>
              <p:ext uri="{DAA4B4D4-6D71-4841-9C94-3DE7FCFB9230}">
                <p14:media xmlns:p14="http://schemas.microsoft.com/office/powerpoint/2010/main" r:embed="rId9"/>
              </p:ext>
            </p:extLst>
          </p:nvPr>
        </p:nvPicPr>
        <p:blipFill>
          <a:blip r:embed="rId14"/>
          <a:stretch>
            <a:fillRect/>
          </a:stretch>
        </p:blipFill>
        <p:spPr>
          <a:xfrm>
            <a:off x="6199524" y="5846752"/>
            <a:ext cx="690426" cy="609600"/>
          </a:xfrm>
          <a:prstGeom prst="rect">
            <a:avLst/>
          </a:prstGeom>
        </p:spPr>
      </p:pic>
      <p:pic>
        <p:nvPicPr>
          <p:cNvPr id="15" name="Picture 14">
            <a:extLst>
              <a:ext uri="{FF2B5EF4-FFF2-40B4-BE49-F238E27FC236}">
                <a16:creationId xmlns:a16="http://schemas.microsoft.com/office/drawing/2014/main" id="{014D621A-6120-4E92-B1D2-B1418E81435C}"/>
              </a:ext>
            </a:extLst>
          </p:cNvPr>
          <p:cNvPicPr>
            <a:picLocks noChangeAspect="1"/>
          </p:cNvPicPr>
          <p:nvPr/>
        </p:nvPicPr>
        <p:blipFill rotWithShape="1">
          <a:blip r:embed="rId15"/>
          <a:srcRect l="26063" t="16812" r="3831" b="19585"/>
          <a:stretch/>
        </p:blipFill>
        <p:spPr>
          <a:xfrm>
            <a:off x="1043416" y="1377467"/>
            <a:ext cx="6882751" cy="3592817"/>
          </a:xfrm>
          <a:prstGeom prst="rect">
            <a:avLst/>
          </a:prstGeom>
        </p:spPr>
      </p:pic>
      <p:sp>
        <p:nvSpPr>
          <p:cNvPr id="16" name="TextBox 15">
            <a:extLst>
              <a:ext uri="{FF2B5EF4-FFF2-40B4-BE49-F238E27FC236}">
                <a16:creationId xmlns:a16="http://schemas.microsoft.com/office/drawing/2014/main" id="{66DC4C3A-CFB2-4FD7-B458-BFE1852CCC44}"/>
              </a:ext>
            </a:extLst>
          </p:cNvPr>
          <p:cNvSpPr txBox="1"/>
          <p:nvPr/>
        </p:nvSpPr>
        <p:spPr>
          <a:xfrm>
            <a:off x="671746" y="6456352"/>
            <a:ext cx="4916794" cy="276999"/>
          </a:xfrm>
          <a:prstGeom prst="rect">
            <a:avLst/>
          </a:prstGeom>
          <a:noFill/>
        </p:spPr>
        <p:txBody>
          <a:bodyPr wrap="square" rtlCol="0">
            <a:spAutoFit/>
          </a:bodyPr>
          <a:lstStyle/>
          <a:p>
            <a:r>
              <a:rPr lang="en-US" sz="1200"/>
              <a:t>Ward &amp; Escalante-Ruiz (2009) </a:t>
            </a:r>
          </a:p>
        </p:txBody>
      </p:sp>
    </p:spTree>
    <p:extLst>
      <p:ext uri="{BB962C8B-B14F-4D97-AF65-F5344CB8AC3E}">
        <p14:creationId xmlns:p14="http://schemas.microsoft.com/office/powerpoint/2010/main" val="284992440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563" fill="hold"/>
                                        <p:tgtEl>
                                          <p:spTgt spid="4"/>
                                        </p:tgtEl>
                                      </p:cBhvr>
                                    </p:cmd>
                                  </p:childTnLst>
                                </p:cTn>
                              </p:par>
                            </p:childTnLst>
                          </p:cTn>
                        </p:par>
                      </p:childTnLst>
                    </p:cTn>
                  </p:par>
                </p:childTnLst>
              </p:cTn>
              <p:nextCondLst>
                <p:cond evt="onClick" delay="0">
                  <p:tgtEl>
                    <p:spTgt spid="4"/>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mediacall" presetSubtype="0" fill="hold" nodeType="clickEffect">
                                  <p:stCondLst>
                                    <p:cond delay="0"/>
                                  </p:stCondLst>
                                  <p:childTnLst>
                                    <p:cmd type="call" cmd="playFrom(0.0)">
                                      <p:cBhvr>
                                        <p:cTn id="11" dur="456" fill="hold"/>
                                        <p:tgtEl>
                                          <p:spTgt spid="5"/>
                                        </p:tgtEl>
                                      </p:cBhvr>
                                    </p:cmd>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6"/>
                    </p:tgtEl>
                  </p:cond>
                </p:stCondLst>
                <p:endSync evt="end" delay="0">
                  <p:rtn val="all"/>
                </p:endSync>
                <p:childTnLst>
                  <p:par>
                    <p:cTn id="13" fill="hold">
                      <p:stCondLst>
                        <p:cond delay="0"/>
                      </p:stCondLst>
                      <p:childTnLst>
                        <p:par>
                          <p:cTn id="14" fill="hold">
                            <p:stCondLst>
                              <p:cond delay="0"/>
                            </p:stCondLst>
                            <p:childTnLst>
                              <p:par>
                                <p:cTn id="15" presetID="1" presetClass="mediacall" presetSubtype="0" fill="hold" nodeType="clickEffect">
                                  <p:stCondLst>
                                    <p:cond delay="0"/>
                                  </p:stCondLst>
                                  <p:childTnLst>
                                    <p:cmd type="call" cmd="playFrom(0.0)">
                                      <p:cBhvr>
                                        <p:cTn id="16" dur="750" fill="hold"/>
                                        <p:tgtEl>
                                          <p:spTgt spid="6"/>
                                        </p:tgtEl>
                                      </p:cBhvr>
                                    </p:cmd>
                                  </p:childTnLst>
                                </p:cTn>
                              </p:par>
                            </p:childTnLst>
                          </p:cTn>
                        </p:par>
                      </p:childTnLst>
                    </p:cTn>
                  </p:par>
                </p:childTnLst>
              </p:cTn>
              <p:nextCondLst>
                <p:cond evt="onClick" delay="0">
                  <p:tgtEl>
                    <p:spTgt spid="6"/>
                  </p:tgtEl>
                </p:cond>
              </p:nextCondLst>
            </p:seq>
            <p:seq concurrent="1" nextAc="seek">
              <p:cTn id="17" restart="whenNotActive" fill="hold" evtFilter="cancelBubble" nodeType="interactiveSeq">
                <p:stCondLst>
                  <p:cond evt="onClick" delay="0">
                    <p:tgtEl>
                      <p:spTgt spid="7"/>
                    </p:tgtEl>
                  </p:cond>
                </p:stCondLst>
                <p:endSync evt="end" delay="0">
                  <p:rtn val="all"/>
                </p:endSync>
                <p:childTnLst>
                  <p:par>
                    <p:cTn id="18" fill="hold">
                      <p:stCondLst>
                        <p:cond delay="0"/>
                      </p:stCondLst>
                      <p:childTnLst>
                        <p:par>
                          <p:cTn id="19" fill="hold">
                            <p:stCondLst>
                              <p:cond delay="0"/>
                            </p:stCondLst>
                            <p:childTnLst>
                              <p:par>
                                <p:cTn id="20" presetID="1" presetClass="mediacall" presetSubtype="0" fill="hold" nodeType="clickEffect">
                                  <p:stCondLst>
                                    <p:cond delay="0"/>
                                  </p:stCondLst>
                                  <p:childTnLst>
                                    <p:cmd type="call" cmd="playFrom(0.0)">
                                      <p:cBhvr>
                                        <p:cTn id="21" dur="500" fill="hold"/>
                                        <p:tgtEl>
                                          <p:spTgt spid="7"/>
                                        </p:tgtEl>
                                      </p:cBhvr>
                                    </p:cmd>
                                  </p:childTnLst>
                                </p:cTn>
                              </p:par>
                            </p:childTnLst>
                          </p:cTn>
                        </p:par>
                      </p:childTnLst>
                    </p:cTn>
                  </p:par>
                </p:childTnLst>
              </p:cTn>
              <p:nextCondLst>
                <p:cond evt="onClick" delay="0">
                  <p:tgtEl>
                    <p:spTgt spid="7"/>
                  </p:tgtEl>
                </p:cond>
              </p:nextCondLst>
            </p:seq>
            <p:seq concurrent="1" nextAc="seek">
              <p:cTn id="22" restart="whenNotActive" fill="hold" evtFilter="cancelBubble" nodeType="interactiveSeq">
                <p:stCondLst>
                  <p:cond evt="onClick" delay="0">
                    <p:tgtEl>
                      <p:spTgt spid="8"/>
                    </p:tgtEl>
                  </p:cond>
                </p:stCondLst>
                <p:endSync evt="end" delay="0">
                  <p:rtn val="all"/>
                </p:endSync>
                <p:childTnLst>
                  <p:par>
                    <p:cTn id="23" fill="hold">
                      <p:stCondLst>
                        <p:cond delay="0"/>
                      </p:stCondLst>
                      <p:childTnLst>
                        <p:par>
                          <p:cTn id="24" fill="hold">
                            <p:stCondLst>
                              <p:cond delay="0"/>
                            </p:stCondLst>
                            <p:childTnLst>
                              <p:par>
                                <p:cTn id="25" presetID="1" presetClass="mediacall" presetSubtype="0" fill="hold" nodeType="clickEffect">
                                  <p:stCondLst>
                                    <p:cond delay="0"/>
                                  </p:stCondLst>
                                  <p:childTnLst>
                                    <p:cmd type="call" cmd="playFrom(0.0)">
                                      <p:cBhvr>
                                        <p:cTn id="26" dur="437" fill="hold"/>
                                        <p:tgtEl>
                                          <p:spTgt spid="8"/>
                                        </p:tgtEl>
                                      </p:cBhvr>
                                    </p:cmd>
                                  </p:childTnLst>
                                </p:cTn>
                              </p:par>
                            </p:childTnLst>
                          </p:cTn>
                        </p:par>
                      </p:childTnLst>
                    </p:cTn>
                  </p:par>
                </p:childTnLst>
              </p:cTn>
              <p:nextCondLst>
                <p:cond evt="onClick" delay="0">
                  <p:tgtEl>
                    <p:spTgt spid="8"/>
                  </p:tgtEl>
                </p:cond>
              </p:nextCondLst>
            </p:seq>
            <p:seq concurrent="1" nextAc="seek">
              <p:cTn id="27" restart="whenNotActive" fill="hold" evtFilter="cancelBubble" nodeType="interactiveSeq">
                <p:stCondLst>
                  <p:cond evt="onClick" delay="0">
                    <p:tgtEl>
                      <p:spTgt spid="9"/>
                    </p:tgtEl>
                  </p:cond>
                </p:stCondLst>
                <p:endSync evt="end" delay="0">
                  <p:rtn val="all"/>
                </p:endSync>
                <p:childTnLst>
                  <p:par>
                    <p:cTn id="28" fill="hold">
                      <p:stCondLst>
                        <p:cond delay="0"/>
                      </p:stCondLst>
                      <p:childTnLst>
                        <p:par>
                          <p:cTn id="29" fill="hold">
                            <p:stCondLst>
                              <p:cond delay="0"/>
                            </p:stCondLst>
                            <p:childTnLst>
                              <p:par>
                                <p:cTn id="30" presetID="1" presetClass="mediacall" presetSubtype="0" fill="hold" nodeType="clickEffect">
                                  <p:stCondLst>
                                    <p:cond delay="0"/>
                                  </p:stCondLst>
                                  <p:childTnLst>
                                    <p:cmd type="call" cmd="playFrom(0.0)">
                                      <p:cBhvr>
                                        <p:cTn id="31" dur="875" fill="hold"/>
                                        <p:tgtEl>
                                          <p:spTgt spid="9"/>
                                        </p:tgtEl>
                                      </p:cBhvr>
                                    </p:cmd>
                                  </p:childTnLst>
                                </p:cTn>
                              </p:par>
                            </p:childTnLst>
                          </p:cTn>
                        </p:par>
                      </p:childTnLst>
                    </p:cTn>
                  </p:par>
                </p:childTnLst>
              </p:cTn>
              <p:nextCondLst>
                <p:cond evt="onClick" delay="0">
                  <p:tgtEl>
                    <p:spTgt spid="9"/>
                  </p:tgtEl>
                </p:cond>
              </p:nextCondLst>
            </p:seq>
            <p:seq concurrent="1" nextAc="seek">
              <p:cTn id="32" restart="whenNotActive" fill="hold" evtFilter="cancelBubble" nodeType="interactiveSeq">
                <p:stCondLst>
                  <p:cond evt="onClick" delay="0">
                    <p:tgtEl>
                      <p:spTgt spid="12"/>
                    </p:tgtEl>
                  </p:cond>
                </p:stCondLst>
                <p:endSync evt="end" delay="0">
                  <p:rtn val="all"/>
                </p:endSync>
                <p:childTnLst>
                  <p:par>
                    <p:cTn id="33" fill="hold">
                      <p:stCondLst>
                        <p:cond delay="0"/>
                      </p:stCondLst>
                      <p:childTnLst>
                        <p:par>
                          <p:cTn id="34" fill="hold">
                            <p:stCondLst>
                              <p:cond delay="0"/>
                            </p:stCondLst>
                            <p:childTnLst>
                              <p:par>
                                <p:cTn id="35" presetID="1" presetClass="mediacall" presetSubtype="0" fill="hold" nodeType="clickEffect">
                                  <p:stCondLst>
                                    <p:cond delay="0"/>
                                  </p:stCondLst>
                                  <p:childTnLst>
                                    <p:cmd type="call" cmd="playFrom(0.0)">
                                      <p:cBhvr>
                                        <p:cTn id="36" dur="437" fill="hold"/>
                                        <p:tgtEl>
                                          <p:spTgt spid="12"/>
                                        </p:tgtEl>
                                      </p:cBhvr>
                                    </p:cmd>
                                  </p:childTnLst>
                                </p:cTn>
                              </p:par>
                            </p:childTnLst>
                          </p:cTn>
                        </p:par>
                      </p:childTnLst>
                    </p:cTn>
                  </p:par>
                </p:childTnLst>
              </p:cTn>
              <p:nextCondLst>
                <p:cond evt="onClick" delay="0">
                  <p:tgtEl>
                    <p:spTgt spid="12"/>
                  </p:tgtEl>
                </p:cond>
              </p:nextCondLst>
            </p:seq>
            <p:audio>
              <p:cMediaNode vol="80000">
                <p:cTn id="37" fill="hold" display="0">
                  <p:stCondLst>
                    <p:cond delay="indefinite"/>
                  </p:stCondLst>
                  <p:endCondLst>
                    <p:cond evt="onStopAudio" delay="0">
                      <p:tgtEl>
                        <p:sldTgt/>
                      </p:tgtEl>
                    </p:cond>
                  </p:endCondLst>
                </p:cTn>
                <p:tgtEl>
                  <p:spTgt spid="4"/>
                </p:tgtEl>
              </p:cMediaNode>
            </p:audio>
            <p:audio>
              <p:cMediaNode vol="80000">
                <p:cTn id="38" fill="hold" display="0">
                  <p:stCondLst>
                    <p:cond delay="indefinite"/>
                  </p:stCondLst>
                  <p:endCondLst>
                    <p:cond evt="onStopAudio" delay="0">
                      <p:tgtEl>
                        <p:sldTgt/>
                      </p:tgtEl>
                    </p:cond>
                  </p:endCondLst>
                </p:cTn>
                <p:tgtEl>
                  <p:spTgt spid="5"/>
                </p:tgtEl>
              </p:cMediaNode>
            </p:audio>
            <p:audio>
              <p:cMediaNode vol="80000">
                <p:cTn id="39" fill="hold" display="0">
                  <p:stCondLst>
                    <p:cond delay="indefinite"/>
                  </p:stCondLst>
                  <p:endCondLst>
                    <p:cond evt="onStopAudio" delay="0">
                      <p:tgtEl>
                        <p:sldTgt/>
                      </p:tgtEl>
                    </p:cond>
                  </p:endCondLst>
                </p:cTn>
                <p:tgtEl>
                  <p:spTgt spid="6"/>
                </p:tgtEl>
              </p:cMediaNode>
            </p:audio>
            <p:audio>
              <p:cMediaNode vol="80000">
                <p:cTn id="40" fill="hold" display="0">
                  <p:stCondLst>
                    <p:cond delay="indefinite"/>
                  </p:stCondLst>
                  <p:endCondLst>
                    <p:cond evt="onStopAudio" delay="0">
                      <p:tgtEl>
                        <p:sldTgt/>
                      </p:tgtEl>
                    </p:cond>
                  </p:endCondLst>
                </p:cTn>
                <p:tgtEl>
                  <p:spTgt spid="7"/>
                </p:tgtEl>
              </p:cMediaNode>
            </p:audio>
            <p:audio>
              <p:cMediaNode vol="80000">
                <p:cTn id="41" fill="hold" display="0">
                  <p:stCondLst>
                    <p:cond delay="indefinite"/>
                  </p:stCondLst>
                  <p:endCondLst>
                    <p:cond evt="onStopAudio" delay="0">
                      <p:tgtEl>
                        <p:sldTgt/>
                      </p:tgtEl>
                    </p:cond>
                  </p:endCondLst>
                </p:cTn>
                <p:tgtEl>
                  <p:spTgt spid="8"/>
                </p:tgtEl>
              </p:cMediaNode>
            </p:audio>
            <p:audio>
              <p:cMediaNode vol="80000">
                <p:cTn id="42" fill="hold" display="0">
                  <p:stCondLst>
                    <p:cond delay="indefinite"/>
                  </p:stCondLst>
                  <p:endCondLst>
                    <p:cond evt="onStopAudio" delay="0">
                      <p:tgtEl>
                        <p:sldTgt/>
                      </p:tgtEl>
                    </p:cond>
                  </p:endCondLst>
                </p:cTn>
                <p:tgtEl>
                  <p:spTgt spid="9"/>
                </p:tgtEl>
              </p:cMediaNode>
            </p:audio>
            <p:audio>
              <p:cMediaNode vol="80000">
                <p:cTn id="43" fill="hold" display="0">
                  <p:stCondLst>
                    <p:cond delay="indefinite"/>
                  </p:stCondLst>
                  <p:endCondLst>
                    <p:cond evt="onStopAudio" delay="0">
                      <p:tgtEl>
                        <p:sldTgt/>
                      </p:tgtEl>
                    </p:cond>
                  </p:endCondLst>
                </p:cTn>
                <p:tgtEl>
                  <p:spTgt spid="1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33E22-1305-4D5E-8075-9B08B2896DE0}"/>
              </a:ext>
            </a:extLst>
          </p:cNvPr>
          <p:cNvSpPr>
            <a:spLocks noGrp="1"/>
          </p:cNvSpPr>
          <p:nvPr>
            <p:ph type="title"/>
          </p:nvPr>
        </p:nvSpPr>
        <p:spPr/>
        <p:txBody>
          <a:bodyPr/>
          <a:lstStyle/>
          <a:p>
            <a:pPr algn="l"/>
            <a:r>
              <a:rPr lang="en-US" dirty="0"/>
              <a:t>Dialog Systems Hopes</a:t>
            </a:r>
          </a:p>
        </p:txBody>
      </p:sp>
      <p:sp>
        <p:nvSpPr>
          <p:cNvPr id="4" name="Content Placeholder 3">
            <a:extLst>
              <a:ext uri="{FF2B5EF4-FFF2-40B4-BE49-F238E27FC236}">
                <a16:creationId xmlns:a16="http://schemas.microsoft.com/office/drawing/2014/main" id="{0FD61AD6-EAF2-4501-9879-5E4CD91F5455}"/>
              </a:ext>
            </a:extLst>
          </p:cNvPr>
          <p:cNvSpPr txBox="1">
            <a:spLocks noGrp="1"/>
          </p:cNvSpPr>
          <p:nvPr>
            <p:ph idx="1"/>
          </p:nvPr>
        </p:nvSpPr>
        <p:spPr>
          <a:xfrm>
            <a:off x="497591" y="1460459"/>
            <a:ext cx="7999517" cy="1205715"/>
          </a:xfrm>
          <a:prstGeom prst="rect">
            <a:avLst/>
          </a:prstGeom>
          <a:noFill/>
        </p:spPr>
        <p:txBody>
          <a:bodyPr wrap="square">
            <a:spAutoFit/>
          </a:bodyPr>
          <a:lstStyle/>
          <a:p>
            <a:pPr marL="0" indent="0">
              <a:lnSpc>
                <a:spcPct val="150000"/>
              </a:lnSpc>
              <a:buNone/>
            </a:pPr>
            <a:r>
              <a:rPr lang="en-US" sz="2400"/>
              <a:t>Today:  we </a:t>
            </a:r>
            <a:r>
              <a:rPr lang="en-US" sz="2400" dirty="0"/>
              <a:t>can exchange short monologs </a:t>
            </a:r>
            <a:r>
              <a:rPr lang="en-US" sz="2400"/>
              <a:t>with systems</a:t>
            </a:r>
            <a:endParaRPr lang="en-US" sz="2400" dirty="0">
              <a:cs typeface="Arial"/>
            </a:endParaRPr>
          </a:p>
          <a:p>
            <a:pPr marL="0" indent="0">
              <a:lnSpc>
                <a:spcPct val="150000"/>
              </a:lnSpc>
              <a:buNone/>
            </a:pPr>
            <a:r>
              <a:rPr lang="en-US" sz="2400"/>
              <a:t>Soon: </a:t>
            </a:r>
            <a:r>
              <a:rPr lang="en-US" sz="2400" dirty="0"/>
              <a:t>	systems we can </a:t>
            </a:r>
            <a:r>
              <a:rPr lang="en-US" sz="2400" b="1" i="1" dirty="0"/>
              <a:t>interactively </a:t>
            </a:r>
            <a:r>
              <a:rPr lang="en-US" sz="2400"/>
              <a:t>engage with</a:t>
            </a:r>
            <a:endParaRPr lang="en-US" sz="2400" dirty="0"/>
          </a:p>
        </p:txBody>
      </p:sp>
      <p:sp>
        <p:nvSpPr>
          <p:cNvPr id="5" name="Content Placeholder 3">
            <a:extLst>
              <a:ext uri="{FF2B5EF4-FFF2-40B4-BE49-F238E27FC236}">
                <a16:creationId xmlns:a16="http://schemas.microsoft.com/office/drawing/2014/main" id="{21283E2C-70EF-DE21-07C9-267E7C7D7028}"/>
              </a:ext>
            </a:extLst>
          </p:cNvPr>
          <p:cNvSpPr txBox="1">
            <a:spLocks/>
          </p:cNvSpPr>
          <p:nvPr/>
        </p:nvSpPr>
        <p:spPr bwMode="auto">
          <a:xfrm>
            <a:off x="497591" y="3283038"/>
            <a:ext cx="7999517" cy="23506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a:lstStyle>
          <a:p>
            <a:pPr marL="0" indent="0">
              <a:buFontTx/>
              <a:buNone/>
            </a:pPr>
            <a:r>
              <a:rPr lang="en-US" sz="2400" kern="0"/>
              <a:t>Today:  a few dozen genres</a:t>
            </a:r>
          </a:p>
          <a:p>
            <a:pPr marL="0" indent="0">
              <a:buFontTx/>
              <a:buNone/>
            </a:pPr>
            <a:r>
              <a:rPr lang="en-US" sz="2400" kern="0"/>
              <a:t>	</a:t>
            </a:r>
            <a:r>
              <a:rPr lang="en-US" sz="2000" kern="0"/>
              <a:t>(answering questions, obeying commands, </a:t>
            </a:r>
          </a:p>
          <a:p>
            <a:pPr marL="0" indent="0">
              <a:buFontTx/>
              <a:buNone/>
            </a:pPr>
            <a:r>
              <a:rPr lang="en-US" sz="2000" kern="0"/>
              <a:t>	 reading bed-time stories, giving driving directions) </a:t>
            </a:r>
          </a:p>
          <a:p>
            <a:pPr marL="0" indent="0">
              <a:lnSpc>
                <a:spcPct val="120000"/>
              </a:lnSpc>
              <a:spcBef>
                <a:spcPts val="1800"/>
              </a:spcBef>
              <a:buFontTx/>
              <a:buNone/>
            </a:pPr>
            <a:r>
              <a:rPr lang="en-US" sz="2400" kern="0"/>
              <a:t>Soon: systems for smalltalk, counseling, motivating, </a:t>
            </a:r>
          </a:p>
          <a:p>
            <a:pPr marL="0" indent="0">
              <a:lnSpc>
                <a:spcPct val="120000"/>
              </a:lnSpc>
              <a:spcBef>
                <a:spcPts val="0"/>
              </a:spcBef>
              <a:buFontTx/>
              <a:buNone/>
            </a:pPr>
            <a:r>
              <a:rPr lang="en-US" sz="2400" kern="0"/>
              <a:t>	teaching, helping …</a:t>
            </a:r>
            <a:endParaRPr lang="en-US" sz="2400" kern="0">
              <a:cs typeface="Arial"/>
            </a:endParaRPr>
          </a:p>
        </p:txBody>
      </p:sp>
      <p:sp>
        <p:nvSpPr>
          <p:cNvPr id="3" name="TextBox 2">
            <a:extLst>
              <a:ext uri="{FF2B5EF4-FFF2-40B4-BE49-F238E27FC236}">
                <a16:creationId xmlns:a16="http://schemas.microsoft.com/office/drawing/2014/main" id="{F7D3FBDB-633C-BC7E-53A6-54724A127BB5}"/>
              </a:ext>
            </a:extLst>
          </p:cNvPr>
          <p:cNvSpPr txBox="1"/>
          <p:nvPr/>
        </p:nvSpPr>
        <p:spPr>
          <a:xfrm>
            <a:off x="531841" y="6498595"/>
            <a:ext cx="6223519" cy="261610"/>
          </a:xfrm>
          <a:prstGeom prst="rect">
            <a:avLst/>
          </a:prstGeom>
          <a:noFill/>
        </p:spPr>
        <p:txBody>
          <a:bodyPr wrap="square" rtlCol="0">
            <a:spAutoFit/>
          </a:bodyPr>
          <a:lstStyle/>
          <a:p>
            <a:r>
              <a:rPr lang="en-US" sz="1100"/>
              <a:t>(Ward &amp; DeVault, 2016; Marge, Espy-Wilson, Ward 2022) </a:t>
            </a:r>
          </a:p>
        </p:txBody>
      </p:sp>
    </p:spTree>
    <p:extLst>
      <p:ext uri="{BB962C8B-B14F-4D97-AF65-F5344CB8AC3E}">
        <p14:creationId xmlns:p14="http://schemas.microsoft.com/office/powerpoint/2010/main" val="1909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ABD3C2E-ED2B-4B2D-8622-9A66637346E3}"/>
              </a:ext>
            </a:extLst>
          </p:cNvPr>
          <p:cNvSpPr>
            <a:spLocks noGrp="1"/>
          </p:cNvSpPr>
          <p:nvPr>
            <p:ph type="subTitle" sz="quarter" idx="1"/>
          </p:nvPr>
        </p:nvSpPr>
        <p:spPr>
          <a:xfrm>
            <a:off x="987136" y="1652155"/>
            <a:ext cx="7450282" cy="3155373"/>
          </a:xfrm>
        </p:spPr>
        <p:txBody>
          <a:bodyPr/>
          <a:lstStyle/>
          <a:p>
            <a:pPr marL="228600" marR="0" algn="l">
              <a:spcBef>
                <a:spcPts val="0"/>
              </a:spcBef>
              <a:spcAft>
                <a:spcPts val="0"/>
              </a:spcAft>
            </a:pPr>
            <a:r>
              <a:rPr lang="en-US" sz="2000">
                <a:effectLst/>
                <a:ea typeface="Calibri" panose="020F0502020204030204" pitchFamily="34" charset="0"/>
              </a:rPr>
              <a:t>emotional and responsiveness case-studies  {accommodation/ responsiveness, confidence</a:t>
            </a:r>
          </a:p>
          <a:p>
            <a:pPr marL="228600" marR="0" algn="l">
              <a:spcBef>
                <a:spcPts val="0"/>
              </a:spcBef>
              <a:spcAft>
                <a:spcPts val="0"/>
              </a:spcAft>
            </a:pPr>
            <a:endParaRPr lang="en-US" sz="2000">
              <a:effectLst/>
              <a:ea typeface="Calibri" panose="020F0502020204030204" pitchFamily="34" charset="0"/>
            </a:endParaRPr>
          </a:p>
          <a:p>
            <a:pPr marL="0" marR="0" indent="457200" algn="l">
              <a:spcBef>
                <a:spcPts val="0"/>
              </a:spcBef>
              <a:spcAft>
                <a:spcPts val="0"/>
              </a:spcAft>
            </a:pPr>
            <a:endParaRPr lang="en-US" sz="2000">
              <a:effectLst/>
              <a:ea typeface="Calibri" panose="020F0502020204030204" pitchFamily="34" charset="0"/>
            </a:endParaRPr>
          </a:p>
          <a:p>
            <a:pPr marL="0" marR="0" indent="457200" algn="l">
              <a:spcBef>
                <a:spcPts val="0"/>
              </a:spcBef>
              <a:spcAft>
                <a:spcPts val="0"/>
              </a:spcAft>
            </a:pPr>
            <a:r>
              <a:rPr lang="en-US" sz="2000">
                <a:effectLst/>
                <a:ea typeface="Calibri" panose="020F0502020204030204" pitchFamily="34" charset="0"/>
              </a:rPr>
              <a:t>Error correction: narrow focus (contrastive focus)</a:t>
            </a:r>
          </a:p>
          <a:p>
            <a:pPr marL="0" marR="0" indent="457200" algn="l">
              <a:spcBef>
                <a:spcPts val="0"/>
              </a:spcBef>
              <a:spcAft>
                <a:spcPts val="0"/>
              </a:spcAft>
            </a:pPr>
            <a:r>
              <a:rPr lang="en-US" sz="2000">
                <a:effectLst/>
                <a:ea typeface="Calibri" panose="020F0502020204030204" pitchFamily="34" charset="0"/>
              </a:rPr>
              <a:t>Signalling that you’re in a correction subdialog</a:t>
            </a:r>
          </a:p>
          <a:p>
            <a:pPr algn="l"/>
            <a:endParaRPr lang="en-US" sz="2000"/>
          </a:p>
        </p:txBody>
      </p:sp>
      <p:sp>
        <p:nvSpPr>
          <p:cNvPr id="6" name="TextBox 5">
            <a:extLst>
              <a:ext uri="{FF2B5EF4-FFF2-40B4-BE49-F238E27FC236}">
                <a16:creationId xmlns:a16="http://schemas.microsoft.com/office/drawing/2014/main" id="{AC8E9C3A-F424-4822-B578-97222916EC6F}"/>
              </a:ext>
            </a:extLst>
          </p:cNvPr>
          <p:cNvSpPr txBox="1"/>
          <p:nvPr/>
        </p:nvSpPr>
        <p:spPr>
          <a:xfrm>
            <a:off x="719569" y="547256"/>
            <a:ext cx="7450281" cy="523220"/>
          </a:xfrm>
          <a:prstGeom prst="rect">
            <a:avLst/>
          </a:prstGeom>
          <a:noFill/>
        </p:spPr>
        <p:txBody>
          <a:bodyPr wrap="square">
            <a:spAutoFit/>
          </a:bodyPr>
          <a:lstStyle/>
          <a:p>
            <a:pPr marL="0" marR="0" indent="0">
              <a:spcBef>
                <a:spcPts val="0"/>
              </a:spcBef>
              <a:spcAft>
                <a:spcPts val="0"/>
              </a:spcAft>
              <a:buNone/>
            </a:pPr>
            <a:r>
              <a:rPr lang="en-US" sz="2800">
                <a:effectLst/>
                <a:ea typeface="Calibri" panose="020F0502020204030204" pitchFamily="34" charset="0"/>
              </a:rPr>
              <a:t>Prosody in Dialog Systems   </a:t>
            </a:r>
          </a:p>
        </p:txBody>
      </p:sp>
    </p:spTree>
    <p:extLst>
      <p:ext uri="{BB962C8B-B14F-4D97-AF65-F5344CB8AC3E}">
        <p14:creationId xmlns:p14="http://schemas.microsoft.com/office/powerpoint/2010/main" val="3176521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02538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0DFC7-DCE8-458E-9F46-F87BF96D8FE8}"/>
              </a:ext>
            </a:extLst>
          </p:cNvPr>
          <p:cNvSpPr>
            <a:spLocks noGrp="1"/>
          </p:cNvSpPr>
          <p:nvPr>
            <p:ph type="title"/>
          </p:nvPr>
        </p:nvSpPr>
        <p:spPr>
          <a:xfrm>
            <a:off x="560070" y="228600"/>
            <a:ext cx="8229600" cy="1143000"/>
          </a:xfrm>
        </p:spPr>
        <p:txBody>
          <a:bodyPr/>
          <a:lstStyle/>
          <a:p>
            <a:pPr algn="l"/>
            <a:r>
              <a:rPr lang="en-US"/>
              <a:t>Related Applications</a:t>
            </a:r>
            <a:endParaRPr lang="en-US" dirty="0"/>
          </a:p>
        </p:txBody>
      </p:sp>
      <p:sp>
        <p:nvSpPr>
          <p:cNvPr id="3" name="Content Placeholder 2">
            <a:extLst>
              <a:ext uri="{FF2B5EF4-FFF2-40B4-BE49-F238E27FC236}">
                <a16:creationId xmlns:a16="http://schemas.microsoft.com/office/drawing/2014/main" id="{B55EA6DB-2A33-4BD2-92C9-38C25CD789C8}"/>
              </a:ext>
            </a:extLst>
          </p:cNvPr>
          <p:cNvSpPr>
            <a:spLocks noGrp="1"/>
          </p:cNvSpPr>
          <p:nvPr>
            <p:ph idx="1"/>
          </p:nvPr>
        </p:nvSpPr>
        <p:spPr>
          <a:xfrm>
            <a:off x="692727" y="1609925"/>
            <a:ext cx="7994073" cy="4495800"/>
          </a:xfrm>
        </p:spPr>
        <p:txBody>
          <a:bodyPr/>
          <a:lstStyle/>
          <a:p>
            <a:pPr marL="0" indent="0">
              <a:lnSpc>
                <a:spcPct val="150000"/>
              </a:lnSpc>
              <a:buNone/>
            </a:pPr>
            <a:r>
              <a:rPr lang="en-US" sz="2400"/>
              <a:t>Summarization</a:t>
            </a:r>
            <a:r>
              <a:rPr lang="en-US" sz="2000"/>
              <a:t>  (prosody marks importance</a:t>
            </a:r>
          </a:p>
          <a:p>
            <a:pPr marL="0" indent="0">
              <a:lnSpc>
                <a:spcPct val="150000"/>
              </a:lnSpc>
              <a:buNone/>
            </a:pPr>
            <a:r>
              <a:rPr lang="en-US" sz="2400"/>
              <a:t>Filtering</a:t>
            </a:r>
            <a:r>
              <a:rPr lang="en-US" sz="2000"/>
              <a:t>  (prosody marks urgency) </a:t>
            </a:r>
          </a:p>
          <a:p>
            <a:pPr marL="0" indent="0">
              <a:lnSpc>
                <a:spcPct val="150000"/>
              </a:lnSpc>
              <a:buNone/>
            </a:pPr>
            <a:r>
              <a:rPr lang="en-US" sz="2400"/>
              <a:t>Sentiment Detection  </a:t>
            </a:r>
            <a:r>
              <a:rPr lang="en-US" sz="2000"/>
              <a:t>(prosody marks assessments) </a:t>
            </a:r>
          </a:p>
          <a:p>
            <a:pPr marL="0" indent="0">
              <a:lnSpc>
                <a:spcPct val="150000"/>
              </a:lnSpc>
              <a:buNone/>
            </a:pPr>
            <a:r>
              <a:rPr lang="en-US" sz="2000" b="1"/>
              <a:t>. . .</a:t>
            </a:r>
          </a:p>
          <a:p>
            <a:pPr marL="0" indent="0">
              <a:lnSpc>
                <a:spcPct val="150000"/>
              </a:lnSpc>
              <a:buNone/>
            </a:pPr>
            <a:endParaRPr lang="en-US" sz="2400"/>
          </a:p>
          <a:p>
            <a:pPr marL="0" indent="0">
              <a:lnSpc>
                <a:spcPct val="150000"/>
              </a:lnSpc>
              <a:buNone/>
            </a:pPr>
            <a:r>
              <a:rPr lang="en-US" sz="2400"/>
              <a:t>“speech mining” may become commonplace  </a:t>
            </a:r>
          </a:p>
          <a:p>
            <a:pPr marL="0" indent="0">
              <a:lnSpc>
                <a:spcPct val="150000"/>
              </a:lnSpc>
              <a:buNone/>
            </a:pPr>
            <a:r>
              <a:rPr lang="en-US" sz="2400"/>
              <a:t>   </a:t>
            </a:r>
          </a:p>
        </p:txBody>
      </p:sp>
    </p:spTree>
    <p:extLst>
      <p:ext uri="{BB962C8B-B14F-4D97-AF65-F5344CB8AC3E}">
        <p14:creationId xmlns:p14="http://schemas.microsoft.com/office/powerpoint/2010/main" val="1229017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0D31A65-BB9E-433A-A6A1-D74A761A9CFD}"/>
              </a:ext>
            </a:extLst>
          </p:cNvPr>
          <p:cNvGrpSpPr/>
          <p:nvPr/>
        </p:nvGrpSpPr>
        <p:grpSpPr>
          <a:xfrm>
            <a:off x="675786" y="997779"/>
            <a:ext cx="606669" cy="1389185"/>
            <a:chOff x="1230923" y="2602523"/>
            <a:chExt cx="606669" cy="1389185"/>
          </a:xfrm>
        </p:grpSpPr>
        <p:sp>
          <p:nvSpPr>
            <p:cNvPr id="4" name="Oval 3">
              <a:extLst>
                <a:ext uri="{FF2B5EF4-FFF2-40B4-BE49-F238E27FC236}">
                  <a16:creationId xmlns:a16="http://schemas.microsoft.com/office/drawing/2014/main" id="{B8B9BD43-EEEC-4DDB-A88B-F0727542FC8E}"/>
                </a:ext>
              </a:extLst>
            </p:cNvPr>
            <p:cNvSpPr/>
            <p:nvPr/>
          </p:nvSpPr>
          <p:spPr bwMode="auto">
            <a:xfrm>
              <a:off x="1230923" y="2602523"/>
              <a:ext cx="606669" cy="606669"/>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5" name="Rectangle: Top Corners Snipped 4">
              <a:extLst>
                <a:ext uri="{FF2B5EF4-FFF2-40B4-BE49-F238E27FC236}">
                  <a16:creationId xmlns:a16="http://schemas.microsoft.com/office/drawing/2014/main" id="{75495CEA-A31E-4AE5-99D4-1AAA7B16F723}"/>
                </a:ext>
              </a:extLst>
            </p:cNvPr>
            <p:cNvSpPr/>
            <p:nvPr/>
          </p:nvSpPr>
          <p:spPr bwMode="auto">
            <a:xfrm>
              <a:off x="1230923" y="3209192"/>
              <a:ext cx="606669" cy="782516"/>
            </a:xfrm>
            <a:prstGeom prst="snip2Same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9" name="TextBox 8">
            <a:extLst>
              <a:ext uri="{FF2B5EF4-FFF2-40B4-BE49-F238E27FC236}">
                <a16:creationId xmlns:a16="http://schemas.microsoft.com/office/drawing/2014/main" id="{507A24BE-90EF-4C21-ACDB-F72B8496B673}"/>
              </a:ext>
            </a:extLst>
          </p:cNvPr>
          <p:cNvSpPr txBox="1"/>
          <p:nvPr/>
        </p:nvSpPr>
        <p:spPr>
          <a:xfrm>
            <a:off x="552693" y="2668318"/>
            <a:ext cx="1107996" cy="369332"/>
          </a:xfrm>
          <a:prstGeom prst="rect">
            <a:avLst/>
          </a:prstGeom>
          <a:noFill/>
        </p:spPr>
        <p:txBody>
          <a:bodyPr wrap="none" rtlCol="0">
            <a:spAutoFit/>
          </a:bodyPr>
          <a:lstStyle/>
          <a:p>
            <a:r>
              <a:rPr lang="en-US"/>
              <a:t>user	</a:t>
            </a:r>
          </a:p>
        </p:txBody>
      </p:sp>
      <p:pic>
        <p:nvPicPr>
          <p:cNvPr id="11" name="Picture 2">
            <a:extLst>
              <a:ext uri="{FF2B5EF4-FFF2-40B4-BE49-F238E27FC236}">
                <a16:creationId xmlns:a16="http://schemas.microsoft.com/office/drawing/2014/main" id="{7774DB16-4958-492F-8EED-FAE056E934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9130" y="997779"/>
            <a:ext cx="3056273" cy="1711513"/>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a:extLst>
              <a:ext uri="{FF2B5EF4-FFF2-40B4-BE49-F238E27FC236}">
                <a16:creationId xmlns:a16="http://schemas.microsoft.com/office/drawing/2014/main" id="{51CBFC27-B1F1-4D74-B0C4-2805D0FEEB0D}"/>
              </a:ext>
            </a:extLst>
          </p:cNvPr>
          <p:cNvGrpSpPr/>
          <p:nvPr/>
        </p:nvGrpSpPr>
        <p:grpSpPr>
          <a:xfrm>
            <a:off x="1400358" y="1695526"/>
            <a:ext cx="462755" cy="158009"/>
            <a:chOff x="1960685" y="3736731"/>
            <a:chExt cx="462755" cy="158009"/>
          </a:xfrm>
        </p:grpSpPr>
        <p:cxnSp>
          <p:nvCxnSpPr>
            <p:cNvPr id="15" name="Straight Arrow Connector 14">
              <a:extLst>
                <a:ext uri="{FF2B5EF4-FFF2-40B4-BE49-F238E27FC236}">
                  <a16:creationId xmlns:a16="http://schemas.microsoft.com/office/drawing/2014/main" id="{0C307D6F-8745-4C87-80A7-2A8888D18627}"/>
                </a:ext>
              </a:extLst>
            </p:cNvPr>
            <p:cNvCxnSpPr/>
            <p:nvPr/>
          </p:nvCxnSpPr>
          <p:spPr bwMode="auto">
            <a:xfrm>
              <a:off x="1972749" y="3736731"/>
              <a:ext cx="450691"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87FA34B7-6772-47B5-BFE1-FB4EDA51DA67}"/>
                </a:ext>
              </a:extLst>
            </p:cNvPr>
            <p:cNvCxnSpPr/>
            <p:nvPr/>
          </p:nvCxnSpPr>
          <p:spPr bwMode="auto">
            <a:xfrm>
              <a:off x="1960685" y="3894740"/>
              <a:ext cx="450691"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grpSp>
      <p:grpSp>
        <p:nvGrpSpPr>
          <p:cNvPr id="2" name="Group 1">
            <a:extLst>
              <a:ext uri="{FF2B5EF4-FFF2-40B4-BE49-F238E27FC236}">
                <a16:creationId xmlns:a16="http://schemas.microsoft.com/office/drawing/2014/main" id="{E915C4DE-8287-4A9B-AC02-17383BCFB71C}"/>
              </a:ext>
            </a:extLst>
          </p:cNvPr>
          <p:cNvGrpSpPr/>
          <p:nvPr/>
        </p:nvGrpSpPr>
        <p:grpSpPr>
          <a:xfrm>
            <a:off x="5219658" y="1243964"/>
            <a:ext cx="2099937" cy="1793686"/>
            <a:chOff x="6000706" y="895619"/>
            <a:chExt cx="2099937" cy="1793686"/>
          </a:xfrm>
        </p:grpSpPr>
        <p:sp>
          <p:nvSpPr>
            <p:cNvPr id="6" name="Flowchart: Magnetic Disk 5">
              <a:extLst>
                <a:ext uri="{FF2B5EF4-FFF2-40B4-BE49-F238E27FC236}">
                  <a16:creationId xmlns:a16="http://schemas.microsoft.com/office/drawing/2014/main" id="{1081213A-F94D-4428-826E-74261E364129}"/>
                </a:ext>
              </a:extLst>
            </p:cNvPr>
            <p:cNvSpPr/>
            <p:nvPr/>
          </p:nvSpPr>
          <p:spPr bwMode="auto">
            <a:xfrm>
              <a:off x="6667352" y="895619"/>
              <a:ext cx="1239715" cy="1143000"/>
            </a:xfrm>
            <a:prstGeom prst="flowChartMagneticDisk">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0" name="TextBox 9">
              <a:extLst>
                <a:ext uri="{FF2B5EF4-FFF2-40B4-BE49-F238E27FC236}">
                  <a16:creationId xmlns:a16="http://schemas.microsoft.com/office/drawing/2014/main" id="{C2CFA92C-69E7-499C-A4C5-760BF9DB75B6}"/>
                </a:ext>
              </a:extLst>
            </p:cNvPr>
            <p:cNvSpPr txBox="1"/>
            <p:nvPr/>
          </p:nvSpPr>
          <p:spPr>
            <a:xfrm>
              <a:off x="6633575" y="2319973"/>
              <a:ext cx="1467068" cy="369332"/>
            </a:xfrm>
            <a:prstGeom prst="rect">
              <a:avLst/>
            </a:prstGeom>
            <a:noFill/>
          </p:spPr>
          <p:txBody>
            <a:bodyPr wrap="none" rtlCol="0">
              <a:spAutoFit/>
            </a:bodyPr>
            <a:lstStyle/>
            <a:p>
              <a:pPr algn="ctr"/>
              <a:r>
                <a:rPr lang="en-US"/>
                <a:t>digital world </a:t>
              </a:r>
            </a:p>
          </p:txBody>
        </p:sp>
        <p:grpSp>
          <p:nvGrpSpPr>
            <p:cNvPr id="18" name="Group 17">
              <a:extLst>
                <a:ext uri="{FF2B5EF4-FFF2-40B4-BE49-F238E27FC236}">
                  <a16:creationId xmlns:a16="http://schemas.microsoft.com/office/drawing/2014/main" id="{AFD05A29-34F1-41D9-B887-1A0D33DB698A}"/>
                </a:ext>
              </a:extLst>
            </p:cNvPr>
            <p:cNvGrpSpPr/>
            <p:nvPr/>
          </p:nvGrpSpPr>
          <p:grpSpPr>
            <a:xfrm>
              <a:off x="6000706" y="1396906"/>
              <a:ext cx="462755" cy="158009"/>
              <a:chOff x="1996197" y="3736731"/>
              <a:chExt cx="462755" cy="158009"/>
            </a:xfrm>
          </p:grpSpPr>
          <p:cxnSp>
            <p:nvCxnSpPr>
              <p:cNvPr id="19" name="Straight Arrow Connector 18">
                <a:extLst>
                  <a:ext uri="{FF2B5EF4-FFF2-40B4-BE49-F238E27FC236}">
                    <a16:creationId xmlns:a16="http://schemas.microsoft.com/office/drawing/2014/main" id="{6072A3C0-F586-47CD-859C-CFE067719FDC}"/>
                  </a:ext>
                </a:extLst>
              </p:cNvPr>
              <p:cNvCxnSpPr/>
              <p:nvPr/>
            </p:nvCxnSpPr>
            <p:spPr bwMode="auto">
              <a:xfrm>
                <a:off x="2008261" y="3736731"/>
                <a:ext cx="450691"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1F3460FA-EBC5-4E0E-9BF8-3D2DE4EC8542}"/>
                  </a:ext>
                </a:extLst>
              </p:cNvPr>
              <p:cNvCxnSpPr/>
              <p:nvPr/>
            </p:nvCxnSpPr>
            <p:spPr bwMode="auto">
              <a:xfrm>
                <a:off x="1996197" y="3894740"/>
                <a:ext cx="450691"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grpSp>
      </p:grpSp>
      <p:sp>
        <p:nvSpPr>
          <p:cNvPr id="24" name="TextBox 23">
            <a:extLst>
              <a:ext uri="{FF2B5EF4-FFF2-40B4-BE49-F238E27FC236}">
                <a16:creationId xmlns:a16="http://schemas.microsoft.com/office/drawing/2014/main" id="{CAEB3F34-7F58-4028-B70A-B9E59CD69B34}"/>
              </a:ext>
            </a:extLst>
          </p:cNvPr>
          <p:cNvSpPr txBox="1"/>
          <p:nvPr/>
        </p:nvSpPr>
        <p:spPr>
          <a:xfrm>
            <a:off x="3698161" y="2738374"/>
            <a:ext cx="1758906" cy="257852"/>
          </a:xfrm>
          <a:prstGeom prst="rect">
            <a:avLst/>
          </a:prstGeom>
          <a:noFill/>
        </p:spPr>
        <p:txBody>
          <a:bodyPr wrap="square">
            <a:spAutoFit/>
          </a:bodyPr>
          <a:lstStyle/>
          <a:p>
            <a:r>
              <a:rPr lang="en-US" sz="1050"/>
              <a:t>Wikimedia Commons</a:t>
            </a:r>
          </a:p>
        </p:txBody>
      </p:sp>
      <p:sp>
        <p:nvSpPr>
          <p:cNvPr id="3" name="TextBox 2">
            <a:extLst>
              <a:ext uri="{FF2B5EF4-FFF2-40B4-BE49-F238E27FC236}">
                <a16:creationId xmlns:a16="http://schemas.microsoft.com/office/drawing/2014/main" id="{23383915-DE58-467C-BC74-E8D03ED18962}"/>
              </a:ext>
            </a:extLst>
          </p:cNvPr>
          <p:cNvSpPr txBox="1"/>
          <p:nvPr/>
        </p:nvSpPr>
        <p:spPr>
          <a:xfrm>
            <a:off x="2009970" y="3898949"/>
            <a:ext cx="3353767" cy="2118529"/>
          </a:xfrm>
          <a:prstGeom prst="rect">
            <a:avLst/>
          </a:prstGeom>
          <a:noFill/>
        </p:spPr>
        <p:txBody>
          <a:bodyPr wrap="square" rtlCol="0">
            <a:spAutoFit/>
          </a:bodyPr>
          <a:lstStyle/>
          <a:p>
            <a:pPr>
              <a:lnSpc>
                <a:spcPct val="150000"/>
              </a:lnSpc>
            </a:pPr>
            <a:r>
              <a:rPr lang="en-US"/>
              <a:t>Sensitive</a:t>
            </a:r>
          </a:p>
          <a:p>
            <a:pPr>
              <a:lnSpc>
                <a:spcPct val="150000"/>
              </a:lnSpc>
            </a:pPr>
            <a:r>
              <a:rPr lang="en-US"/>
              <a:t>Empathetic</a:t>
            </a:r>
          </a:p>
          <a:p>
            <a:pPr>
              <a:lnSpc>
                <a:spcPct val="150000"/>
              </a:lnSpc>
            </a:pPr>
            <a:r>
              <a:rPr lang="en-US"/>
              <a:t>Expressive </a:t>
            </a:r>
            <a:endParaRPr lang="en-US" dirty="0"/>
          </a:p>
          <a:p>
            <a:pPr>
              <a:lnSpc>
                <a:spcPct val="150000"/>
              </a:lnSpc>
            </a:pPr>
            <a:r>
              <a:rPr lang="en-US"/>
              <a:t>Adaptive</a:t>
            </a:r>
            <a:endParaRPr lang="en-US" dirty="0"/>
          </a:p>
          <a:p>
            <a:pPr>
              <a:lnSpc>
                <a:spcPct val="150000"/>
              </a:lnSpc>
            </a:pPr>
            <a:endParaRPr lang="en-US" dirty="0"/>
          </a:p>
        </p:txBody>
      </p:sp>
      <p:sp>
        <p:nvSpPr>
          <p:cNvPr id="22" name="TextBox 21">
            <a:extLst>
              <a:ext uri="{FF2B5EF4-FFF2-40B4-BE49-F238E27FC236}">
                <a16:creationId xmlns:a16="http://schemas.microsoft.com/office/drawing/2014/main" id="{05538D37-2DAE-4BFC-BF0B-00E03F043BBC}"/>
              </a:ext>
            </a:extLst>
          </p:cNvPr>
          <p:cNvSpPr txBox="1"/>
          <p:nvPr/>
        </p:nvSpPr>
        <p:spPr>
          <a:xfrm>
            <a:off x="1238608" y="3041198"/>
            <a:ext cx="4572000" cy="496996"/>
          </a:xfrm>
          <a:prstGeom prst="rect">
            <a:avLst/>
          </a:prstGeom>
          <a:noFill/>
        </p:spPr>
        <p:txBody>
          <a:bodyPr wrap="square">
            <a:spAutoFit/>
          </a:bodyPr>
          <a:lstStyle/>
          <a:p>
            <a:pPr algn="ctr">
              <a:lnSpc>
                <a:spcPct val="150000"/>
              </a:lnSpc>
            </a:pPr>
            <a:r>
              <a:rPr lang="en-US" sz="2000" dirty="0"/>
              <a:t>“robots need not apply”</a:t>
            </a:r>
          </a:p>
        </p:txBody>
      </p:sp>
      <p:sp>
        <p:nvSpPr>
          <p:cNvPr id="8" name="Bevel 7"/>
          <p:cNvSpPr/>
          <p:nvPr/>
        </p:nvSpPr>
        <p:spPr bwMode="auto">
          <a:xfrm>
            <a:off x="2037289" y="997779"/>
            <a:ext cx="3020844" cy="1740595"/>
          </a:xfrm>
          <a:prstGeom prst="bevel">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en-US" sz="2800" b="0" i="0" u="none" strike="noStrike" cap="none" normalizeH="0" baseline="0" dirty="0">
              <a:ln>
                <a:noFill/>
              </a:ln>
              <a:solidFill>
                <a:schemeClr val="tx1"/>
              </a:solidFill>
              <a:effectLst/>
              <a:latin typeface="Arial" charset="0"/>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dirty="0">
                <a:ln>
                  <a:noFill/>
                </a:ln>
                <a:solidFill>
                  <a:schemeClr val="tx1"/>
                </a:solidFill>
                <a:effectLst/>
                <a:latin typeface="Arial" charset="0"/>
                <a:ea typeface="ＭＳ Ｐゴシック" pitchFamily="50" charset="-128"/>
              </a:rPr>
              <a:t>Dialog System </a:t>
            </a:r>
          </a:p>
        </p:txBody>
      </p:sp>
    </p:spTree>
    <p:extLst>
      <p:ext uri="{BB962C8B-B14F-4D97-AF65-F5344CB8AC3E}">
        <p14:creationId xmlns:p14="http://schemas.microsoft.com/office/powerpoint/2010/main" val="392469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2"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981357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7" name="Arrow: Circular 16">
            <a:extLst>
              <a:ext uri="{FF2B5EF4-FFF2-40B4-BE49-F238E27FC236}">
                <a16:creationId xmlns:a16="http://schemas.microsoft.com/office/drawing/2014/main" id="{1E809246-1383-44F0-8972-28052F13D9E4}"/>
              </a:ext>
            </a:extLst>
          </p:cNvPr>
          <p:cNvSpPr/>
          <p:nvPr/>
        </p:nvSpPr>
        <p:spPr bwMode="auto">
          <a:xfrm flipH="1" flipV="1">
            <a:off x="2605596" y="5058717"/>
            <a:ext cx="710214" cy="938814"/>
          </a:xfrm>
          <a:prstGeom prst="circular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id="{0EC0ED5E-3B6E-7583-C737-AEA97238C52B}"/>
              </a:ext>
            </a:extLst>
          </p:cNvPr>
          <p:cNvSpPr txBox="1"/>
          <p:nvPr/>
        </p:nvSpPr>
        <p:spPr>
          <a:xfrm>
            <a:off x="2106965" y="3033209"/>
            <a:ext cx="4572000" cy="1287532"/>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a:t>reinforcing the message</a:t>
            </a:r>
          </a:p>
          <a:p>
            <a:pPr marL="285750" indent="-285750">
              <a:lnSpc>
                <a:spcPct val="150000"/>
              </a:lnSpc>
              <a:buFont typeface="Arial" panose="020B0604020202020204" pitchFamily="34" charset="0"/>
              <a:buChar char="•"/>
            </a:pPr>
            <a:r>
              <a:rPr lang="en-US"/>
              <a:t>conveying pragmatic intents</a:t>
            </a:r>
          </a:p>
          <a:p>
            <a:pPr marL="285750" indent="-285750">
              <a:lnSpc>
                <a:spcPct val="150000"/>
              </a:lnSpc>
              <a:buFont typeface="Arial" panose="020B0604020202020204" pitchFamily="34" charset="0"/>
              <a:buChar char="•"/>
            </a:pPr>
            <a:r>
              <a:rPr lang="en-US"/>
              <a:t>expressing the brand</a:t>
            </a:r>
            <a:endParaRPr lang="en-US" dirty="0"/>
          </a:p>
        </p:txBody>
      </p:sp>
    </p:spTree>
    <p:extLst>
      <p:ext uri="{BB962C8B-B14F-4D97-AF65-F5344CB8AC3E}">
        <p14:creationId xmlns:p14="http://schemas.microsoft.com/office/powerpoint/2010/main" val="155092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3" name="Arrow: Right 12">
            <a:extLst>
              <a:ext uri="{FF2B5EF4-FFF2-40B4-BE49-F238E27FC236}">
                <a16:creationId xmlns:a16="http://schemas.microsoft.com/office/drawing/2014/main" id="{9B88E551-98D3-437A-8323-A8C6AE2EB219}"/>
              </a:ext>
            </a:extLst>
          </p:cNvPr>
          <p:cNvSpPr/>
          <p:nvPr/>
        </p:nvSpPr>
        <p:spPr bwMode="auto">
          <a:xfrm rot="18786619">
            <a:off x="824406" y="2080123"/>
            <a:ext cx="1251658" cy="108901"/>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4" name="Arrow: Right 13">
            <a:extLst>
              <a:ext uri="{FF2B5EF4-FFF2-40B4-BE49-F238E27FC236}">
                <a16:creationId xmlns:a16="http://schemas.microsoft.com/office/drawing/2014/main" id="{71222A35-068F-4BBB-853C-E7BBA9F1C050}"/>
              </a:ext>
            </a:extLst>
          </p:cNvPr>
          <p:cNvSpPr/>
          <p:nvPr/>
        </p:nvSpPr>
        <p:spPr bwMode="auto">
          <a:xfrm rot="20554144">
            <a:off x="1374580" y="2372717"/>
            <a:ext cx="3565639" cy="213467"/>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4" name="TextBox 23">
            <a:extLst>
              <a:ext uri="{FF2B5EF4-FFF2-40B4-BE49-F238E27FC236}">
                <a16:creationId xmlns:a16="http://schemas.microsoft.com/office/drawing/2014/main" id="{BA377B97-AA1B-44E5-9C77-0F9D0E7E4578}"/>
              </a:ext>
            </a:extLst>
          </p:cNvPr>
          <p:cNvSpPr txBox="1"/>
          <p:nvPr/>
        </p:nvSpPr>
        <p:spPr>
          <a:xfrm rot="20546970">
            <a:off x="2813290" y="2352541"/>
            <a:ext cx="1938375" cy="338554"/>
          </a:xfrm>
          <a:prstGeom prst="rect">
            <a:avLst/>
          </a:prstGeom>
          <a:noFill/>
        </p:spPr>
        <p:txBody>
          <a:bodyPr wrap="square" rtlCol="0">
            <a:spAutoFit/>
          </a:bodyPr>
          <a:lstStyle/>
          <a:p>
            <a:r>
              <a:rPr lang="en-US" sz="1600"/>
              <a:t>disambiguation</a:t>
            </a:r>
          </a:p>
        </p:txBody>
      </p:sp>
    </p:spTree>
    <p:extLst>
      <p:ext uri="{BB962C8B-B14F-4D97-AF65-F5344CB8AC3E}">
        <p14:creationId xmlns:p14="http://schemas.microsoft.com/office/powerpoint/2010/main" val="246824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left)">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 name="TextBox 1">
            <a:extLst>
              <a:ext uri="{FF2B5EF4-FFF2-40B4-BE49-F238E27FC236}">
                <a16:creationId xmlns:a16="http://schemas.microsoft.com/office/drawing/2014/main" id="{CBE2CE83-558D-4C97-959F-B4D13C1C53C8}"/>
              </a:ext>
            </a:extLst>
          </p:cNvPr>
          <p:cNvSpPr txBox="1"/>
          <p:nvPr/>
        </p:nvSpPr>
        <p:spPr>
          <a:xfrm>
            <a:off x="2769833" y="2927957"/>
            <a:ext cx="3200400" cy="872034"/>
          </a:xfrm>
          <a:prstGeom prst="rect">
            <a:avLst/>
          </a:prstGeom>
          <a:noFill/>
        </p:spPr>
        <p:txBody>
          <a:bodyPr wrap="square" rtlCol="0">
            <a:spAutoFit/>
          </a:bodyPr>
          <a:lstStyle/>
          <a:p>
            <a:pPr>
              <a:lnSpc>
                <a:spcPct val="150000"/>
              </a:lnSpc>
            </a:pPr>
            <a:r>
              <a:rPr lang="en-US"/>
              <a:t>reactive turn taking and </a:t>
            </a:r>
          </a:p>
          <a:p>
            <a:pPr>
              <a:lnSpc>
                <a:spcPct val="150000"/>
              </a:lnSpc>
            </a:pPr>
            <a:r>
              <a:rPr lang="en-US"/>
              <a:t>turn </a:t>
            </a:r>
            <a:r>
              <a:rPr lang="en-US" dirty="0"/>
              <a:t>shaping</a:t>
            </a:r>
          </a:p>
        </p:txBody>
      </p:sp>
      <p:sp>
        <p:nvSpPr>
          <p:cNvPr id="3" name="TextBox 2">
            <a:extLst>
              <a:ext uri="{FF2B5EF4-FFF2-40B4-BE49-F238E27FC236}">
                <a16:creationId xmlns:a16="http://schemas.microsoft.com/office/drawing/2014/main" id="{04147407-61BD-336D-225C-F3EE5BD2F975}"/>
              </a:ext>
            </a:extLst>
          </p:cNvPr>
          <p:cNvSpPr txBox="1"/>
          <p:nvPr/>
        </p:nvSpPr>
        <p:spPr>
          <a:xfrm>
            <a:off x="887767" y="6463487"/>
            <a:ext cx="3205262" cy="276999"/>
          </a:xfrm>
          <a:prstGeom prst="rect">
            <a:avLst/>
          </a:prstGeom>
          <a:noFill/>
        </p:spPr>
        <p:txBody>
          <a:bodyPr wrap="square" rtlCol="0">
            <a:spAutoFit/>
          </a:bodyPr>
          <a:lstStyle/>
          <a:p>
            <a:r>
              <a:rPr lang="en-US" sz="1200" dirty="0"/>
              <a:t>(</a:t>
            </a:r>
            <a:r>
              <a:rPr lang="en-US" sz="1200" dirty="0" err="1"/>
              <a:t>Skantze</a:t>
            </a:r>
            <a:r>
              <a:rPr lang="en-US" sz="1200" dirty="0"/>
              <a:t>, 2021; </a:t>
            </a:r>
            <a:r>
              <a:rPr lang="en-US" sz="1200" dirty="0" err="1"/>
              <a:t>Nath</a:t>
            </a:r>
            <a:r>
              <a:rPr lang="en-US" sz="1200" dirty="0"/>
              <a:t> &amp; Ward, 2022)</a:t>
            </a:r>
          </a:p>
        </p:txBody>
      </p:sp>
      <p:sp>
        <p:nvSpPr>
          <p:cNvPr id="9" name="Bent Arrow 8"/>
          <p:cNvSpPr/>
          <p:nvPr/>
        </p:nvSpPr>
        <p:spPr bwMode="auto">
          <a:xfrm rot="8005217">
            <a:off x="1506894" y="2807651"/>
            <a:ext cx="1229166" cy="1232429"/>
          </a:xfrm>
          <a:prstGeom prst="ben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3228732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FADAE-B5AA-4759-8F00-97C36AC90002}"/>
              </a:ext>
            </a:extLst>
          </p:cNvPr>
          <p:cNvSpPr/>
          <p:nvPr/>
        </p:nvSpPr>
        <p:spPr bwMode="auto">
          <a:xfrm>
            <a:off x="193533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Recognition </a:t>
            </a:r>
          </a:p>
        </p:txBody>
      </p:sp>
      <p:sp>
        <p:nvSpPr>
          <p:cNvPr id="5" name="Rectangle 4">
            <a:extLst>
              <a:ext uri="{FF2B5EF4-FFF2-40B4-BE49-F238E27FC236}">
                <a16:creationId xmlns:a16="http://schemas.microsoft.com/office/drawing/2014/main" id="{2D1D6ABF-7C43-46AC-A29C-FB24BB6C1A35}"/>
              </a:ext>
            </a:extLst>
          </p:cNvPr>
          <p:cNvSpPr/>
          <p:nvPr/>
        </p:nvSpPr>
        <p:spPr bwMode="auto">
          <a:xfrm>
            <a:off x="4953741" y="104090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Semantic</a:t>
            </a:r>
          </a:p>
          <a:p>
            <a:pPr marL="0" marR="0" indent="0" algn="ctr" defTabSz="914400" rtl="0" eaLnBrk="1" fontAlgn="base" latinLnBrk="0" hangingPunct="1">
              <a:lnSpc>
                <a:spcPct val="100000"/>
              </a:lnSpc>
              <a:spcBef>
                <a:spcPct val="0"/>
              </a:spcBef>
              <a:spcAft>
                <a:spcPct val="0"/>
              </a:spcAft>
              <a:buClrTx/>
              <a:buSzTx/>
              <a:buFontTx/>
              <a:buNone/>
              <a:tabLst/>
            </a:pPr>
            <a:r>
              <a:rPr lang="en-US" sz="2400"/>
              <a:t>Decoding </a:t>
            </a:r>
            <a:endParaRPr kumimoji="1" lang="en-US" sz="2400" b="0" i="0" u="none" strike="noStrike" cap="none" normalizeH="0" baseline="0">
              <a:ln>
                <a:noFill/>
              </a:ln>
              <a:solidFill>
                <a:schemeClr val="tx1"/>
              </a:solidFill>
              <a:effectLst/>
              <a:latin typeface="Arial" charset="0"/>
              <a:ea typeface="ＭＳ Ｐゴシック" pitchFamily="50" charset="-128"/>
            </a:endParaRPr>
          </a:p>
        </p:txBody>
      </p:sp>
      <p:sp>
        <p:nvSpPr>
          <p:cNvPr id="6" name="Rectangle 5">
            <a:extLst>
              <a:ext uri="{FF2B5EF4-FFF2-40B4-BE49-F238E27FC236}">
                <a16:creationId xmlns:a16="http://schemas.microsoft.com/office/drawing/2014/main" id="{2365A2E8-296C-47EE-A093-724EBE14DDDC}"/>
              </a:ext>
            </a:extLst>
          </p:cNvPr>
          <p:cNvSpPr/>
          <p:nvPr/>
        </p:nvSpPr>
        <p:spPr bwMode="auto">
          <a:xfrm>
            <a:off x="6696721" y="2808673"/>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Dialog Management</a:t>
            </a:r>
          </a:p>
        </p:txBody>
      </p:sp>
      <p:sp>
        <p:nvSpPr>
          <p:cNvPr id="7" name="Rectangle 6">
            <a:extLst>
              <a:ext uri="{FF2B5EF4-FFF2-40B4-BE49-F238E27FC236}">
                <a16:creationId xmlns:a16="http://schemas.microsoft.com/office/drawing/2014/main" id="{2BDBD1B5-A1C0-4816-9FD2-42D4AD606188}"/>
              </a:ext>
            </a:extLst>
          </p:cNvPr>
          <p:cNvSpPr/>
          <p:nvPr/>
        </p:nvSpPr>
        <p:spPr bwMode="auto">
          <a:xfrm>
            <a:off x="495374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Language Generation</a:t>
            </a:r>
          </a:p>
        </p:txBody>
      </p:sp>
      <p:sp>
        <p:nvSpPr>
          <p:cNvPr id="8" name="Rectangle 7">
            <a:extLst>
              <a:ext uri="{FF2B5EF4-FFF2-40B4-BE49-F238E27FC236}">
                <a16:creationId xmlns:a16="http://schemas.microsoft.com/office/drawing/2014/main" id="{26105ACD-891E-466A-982E-186E1F8CC7C2}"/>
              </a:ext>
            </a:extLst>
          </p:cNvPr>
          <p:cNvSpPr/>
          <p:nvPr/>
        </p:nvSpPr>
        <p:spPr bwMode="auto">
          <a:xfrm>
            <a:off x="1935330" y="4576438"/>
            <a:ext cx="2032987" cy="93881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2400" b="0" i="0" u="none" strike="noStrike" cap="none" normalizeH="0" baseline="0">
                <a:ln>
                  <a:noFill/>
                </a:ln>
                <a:solidFill>
                  <a:schemeClr val="tx1"/>
                </a:solidFill>
                <a:effectLst/>
                <a:latin typeface="Arial" charset="0"/>
                <a:ea typeface="ＭＳ Ｐゴシック" pitchFamily="50" charset="-128"/>
              </a:rPr>
              <a:t>Speech Synthesis  </a:t>
            </a:r>
          </a:p>
        </p:txBody>
      </p:sp>
      <p:pic>
        <p:nvPicPr>
          <p:cNvPr id="1026" name="Picture 2" descr="Man">
            <a:extLst>
              <a:ext uri="{FF2B5EF4-FFF2-40B4-BE49-F238E27FC236}">
                <a16:creationId xmlns:a16="http://schemas.microsoft.com/office/drawing/2014/main" id="{72B4281E-C50F-457B-B4AC-15534F02EA25}"/>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78167" y="2703985"/>
            <a:ext cx="1219200" cy="1246573"/>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Right 10">
            <a:extLst>
              <a:ext uri="{FF2B5EF4-FFF2-40B4-BE49-F238E27FC236}">
                <a16:creationId xmlns:a16="http://schemas.microsoft.com/office/drawing/2014/main" id="{A16546D8-F10D-461D-8DAA-DA23131ADA91}"/>
              </a:ext>
            </a:extLst>
          </p:cNvPr>
          <p:cNvSpPr/>
          <p:nvPr/>
        </p:nvSpPr>
        <p:spPr bwMode="auto">
          <a:xfrm>
            <a:off x="3997329" y="1420427"/>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Arrow: Right 17">
            <a:extLst>
              <a:ext uri="{FF2B5EF4-FFF2-40B4-BE49-F238E27FC236}">
                <a16:creationId xmlns:a16="http://schemas.microsoft.com/office/drawing/2014/main" id="{450FB889-C86C-442C-ADC8-1BC75A4AF6D9}"/>
              </a:ext>
            </a:extLst>
          </p:cNvPr>
          <p:cNvSpPr/>
          <p:nvPr/>
        </p:nvSpPr>
        <p:spPr bwMode="auto">
          <a:xfrm rot="2911335">
            <a:off x="6602383" y="2280412"/>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Arrow: Right 18">
            <a:extLst>
              <a:ext uri="{FF2B5EF4-FFF2-40B4-BE49-F238E27FC236}">
                <a16:creationId xmlns:a16="http://schemas.microsoft.com/office/drawing/2014/main" id="{024EAEB8-57A6-4927-A3BA-B5F80D99D94A}"/>
              </a:ext>
            </a:extLst>
          </p:cNvPr>
          <p:cNvSpPr/>
          <p:nvPr/>
        </p:nvSpPr>
        <p:spPr bwMode="auto">
          <a:xfrm rot="18688665" flipH="1">
            <a:off x="6586038" y="4062797"/>
            <a:ext cx="985423"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Arrow: Right 19">
            <a:extLst>
              <a:ext uri="{FF2B5EF4-FFF2-40B4-BE49-F238E27FC236}">
                <a16:creationId xmlns:a16="http://schemas.microsoft.com/office/drawing/2014/main" id="{1506D638-D7ED-4A83-8C9C-06550C3E440D}"/>
              </a:ext>
            </a:extLst>
          </p:cNvPr>
          <p:cNvSpPr/>
          <p:nvPr/>
        </p:nvSpPr>
        <p:spPr bwMode="auto">
          <a:xfrm rot="7969959" flipH="1">
            <a:off x="1072665" y="2262518"/>
            <a:ext cx="922429"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Arrow: Right 20">
            <a:extLst>
              <a:ext uri="{FF2B5EF4-FFF2-40B4-BE49-F238E27FC236}">
                <a16:creationId xmlns:a16="http://schemas.microsoft.com/office/drawing/2014/main" id="{25489954-17A8-4305-9769-67AA4D08D584}"/>
              </a:ext>
            </a:extLst>
          </p:cNvPr>
          <p:cNvSpPr/>
          <p:nvPr/>
        </p:nvSpPr>
        <p:spPr bwMode="auto">
          <a:xfrm rot="2622416" flipH="1">
            <a:off x="1220646" y="4148146"/>
            <a:ext cx="762305" cy="239697"/>
          </a:xfrm>
          <a:prstGeom prst="rightArrow">
            <a:avLst>
              <a:gd name="adj1" fmla="val 50001"/>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Arrow: Right 22">
            <a:extLst>
              <a:ext uri="{FF2B5EF4-FFF2-40B4-BE49-F238E27FC236}">
                <a16:creationId xmlns:a16="http://schemas.microsoft.com/office/drawing/2014/main" id="{43C5D6AF-D15E-4623-B6CC-8F10E221C4F3}"/>
              </a:ext>
            </a:extLst>
          </p:cNvPr>
          <p:cNvSpPr/>
          <p:nvPr/>
        </p:nvSpPr>
        <p:spPr bwMode="auto">
          <a:xfrm flipH="1">
            <a:off x="3968317" y="4949966"/>
            <a:ext cx="938655" cy="239697"/>
          </a:xfrm>
          <a:prstGeom prst="rightArrow">
            <a:avLst>
              <a:gd name="adj1" fmla="val 50000"/>
              <a:gd name="adj2" fmla="val 50000"/>
            </a:avLst>
          </a:prstGeom>
          <a:solidFill>
            <a:schemeClr val="accent1"/>
          </a:solidFill>
          <a:ln w="9525" cap="flat" cmpd="sng" algn="ctr">
            <a:solidFill>
              <a:srgbClr val="05419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2" name="Arrow: Right 21">
            <a:extLst>
              <a:ext uri="{FF2B5EF4-FFF2-40B4-BE49-F238E27FC236}">
                <a16:creationId xmlns:a16="http://schemas.microsoft.com/office/drawing/2014/main" id="{C81747EC-AC64-4A44-A4C7-45AE70EA8C54}"/>
              </a:ext>
            </a:extLst>
          </p:cNvPr>
          <p:cNvSpPr/>
          <p:nvPr/>
        </p:nvSpPr>
        <p:spPr bwMode="auto">
          <a:xfrm flipV="1">
            <a:off x="1402521" y="2776042"/>
            <a:ext cx="5189616" cy="401336"/>
          </a:xfrm>
          <a:prstGeom prst="rightArrow">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 name="TextBox 2">
            <a:extLst>
              <a:ext uri="{FF2B5EF4-FFF2-40B4-BE49-F238E27FC236}">
                <a16:creationId xmlns:a16="http://schemas.microsoft.com/office/drawing/2014/main" id="{30612422-105F-43F4-A86A-2D47090098C1}"/>
              </a:ext>
            </a:extLst>
          </p:cNvPr>
          <p:cNvSpPr txBox="1"/>
          <p:nvPr/>
        </p:nvSpPr>
        <p:spPr>
          <a:xfrm>
            <a:off x="2621721" y="2467692"/>
            <a:ext cx="3057247" cy="369332"/>
          </a:xfrm>
          <a:prstGeom prst="rect">
            <a:avLst/>
          </a:prstGeom>
          <a:noFill/>
        </p:spPr>
        <p:txBody>
          <a:bodyPr wrap="none" rtlCol="0">
            <a:spAutoFit/>
          </a:bodyPr>
          <a:lstStyle/>
          <a:p>
            <a:r>
              <a:rPr lang="en-US"/>
              <a:t>user state, goals, intentions </a:t>
            </a:r>
          </a:p>
        </p:txBody>
      </p:sp>
    </p:spTree>
    <p:extLst>
      <p:ext uri="{BB962C8B-B14F-4D97-AF65-F5344CB8AC3E}">
        <p14:creationId xmlns:p14="http://schemas.microsoft.com/office/powerpoint/2010/main" val="268328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A6B87-A403-4FF3-A36D-E8F43450DCFA}"/>
              </a:ext>
            </a:extLst>
          </p:cNvPr>
          <p:cNvSpPr>
            <a:spLocks noGrp="1"/>
          </p:cNvSpPr>
          <p:nvPr>
            <p:ph type="title"/>
          </p:nvPr>
        </p:nvSpPr>
        <p:spPr>
          <a:xfrm>
            <a:off x="530352" y="122064"/>
            <a:ext cx="8229600" cy="1143000"/>
          </a:xfrm>
        </p:spPr>
        <p:txBody>
          <a:bodyPr/>
          <a:lstStyle/>
          <a:p>
            <a:pPr algn="l"/>
            <a:r>
              <a:rPr lang="en-US"/>
              <a:t>User-State Awareness</a:t>
            </a:r>
          </a:p>
        </p:txBody>
      </p:sp>
      <p:sp>
        <p:nvSpPr>
          <p:cNvPr id="8" name="Rectangle: Rounded Corners 7">
            <a:extLst>
              <a:ext uri="{FF2B5EF4-FFF2-40B4-BE49-F238E27FC236}">
                <a16:creationId xmlns:a16="http://schemas.microsoft.com/office/drawing/2014/main" id="{5754E4A3-BE88-4362-8DE5-8B4A3EE1E358}"/>
              </a:ext>
            </a:extLst>
          </p:cNvPr>
          <p:cNvSpPr/>
          <p:nvPr/>
        </p:nvSpPr>
        <p:spPr bwMode="auto">
          <a:xfrm>
            <a:off x="1165860" y="2198995"/>
            <a:ext cx="6784848" cy="2652743"/>
          </a:xfrm>
          <a:prstGeom prst="roundRect">
            <a:avLst/>
          </a:prstGeom>
          <a:solidFill>
            <a:srgbClr val="002570"/>
          </a:solidFill>
          <a:ln w="28575" cap="flat" cmpd="sng" algn="ctr">
            <a:solidFill>
              <a:schemeClr val="tx2">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 name="Content Placeholder 2">
            <a:extLst>
              <a:ext uri="{FF2B5EF4-FFF2-40B4-BE49-F238E27FC236}">
                <a16:creationId xmlns:a16="http://schemas.microsoft.com/office/drawing/2014/main" id="{2784F5D8-0FCB-40F2-8D66-461FFD566CF1}"/>
              </a:ext>
            </a:extLst>
          </p:cNvPr>
          <p:cNvSpPr>
            <a:spLocks noGrp="1"/>
          </p:cNvSpPr>
          <p:nvPr>
            <p:ph idx="1"/>
          </p:nvPr>
        </p:nvSpPr>
        <p:spPr>
          <a:xfrm>
            <a:off x="1499616" y="2028304"/>
            <a:ext cx="8229600" cy="1668101"/>
          </a:xfrm>
        </p:spPr>
        <p:txBody>
          <a:bodyPr/>
          <a:lstStyle/>
          <a:p>
            <a:pPr marL="0" marR="0" indent="0" algn="l">
              <a:spcBef>
                <a:spcPts val="0"/>
              </a:spcBef>
              <a:spcAft>
                <a:spcPts val="0"/>
              </a:spcAft>
              <a:buNone/>
            </a:pPr>
            <a:endParaRPr lang="en-US" sz="2000">
              <a:effectLst/>
              <a:ea typeface="Calibri" panose="020F0502020204030204" pitchFamily="34" charset="0"/>
            </a:endParaRPr>
          </a:p>
          <a:p>
            <a:pPr marL="0" marR="0" indent="0" algn="l">
              <a:spcBef>
                <a:spcPts val="0"/>
              </a:spcBef>
              <a:spcAft>
                <a:spcPts val="1200"/>
              </a:spcAft>
              <a:buNone/>
            </a:pPr>
            <a:r>
              <a:rPr lang="en-US" sz="2000">
                <a:ea typeface="Calibri" panose="020F0502020204030204" pitchFamily="34" charset="0"/>
              </a:rPr>
              <a:t>When the user’s answer</a:t>
            </a:r>
            <a:endParaRPr lang="en-US" sz="2000">
              <a:effectLst/>
              <a:ea typeface="Calibri" panose="020F0502020204030204" pitchFamily="34" charset="0"/>
            </a:endParaRPr>
          </a:p>
          <a:p>
            <a:pPr>
              <a:lnSpc>
                <a:spcPct val="150000"/>
              </a:lnSpc>
              <a:spcBef>
                <a:spcPts val="0"/>
              </a:spcBef>
              <a:spcAft>
                <a:spcPts val="0"/>
              </a:spcAft>
            </a:pPr>
            <a:r>
              <a:rPr lang="en-US" sz="2000">
                <a:ea typeface="Calibri" panose="020F0502020204030204" pitchFamily="34" charset="0"/>
              </a:rPr>
              <a:t>is </a:t>
            </a:r>
            <a:r>
              <a:rPr lang="en-US" sz="2000">
                <a:effectLst/>
                <a:ea typeface="Calibri" panose="020F0502020204030204" pitchFamily="34" charset="0"/>
              </a:rPr>
              <a:t>correct  -&gt;  praise and move on </a:t>
            </a:r>
          </a:p>
          <a:p>
            <a:pPr>
              <a:lnSpc>
                <a:spcPct val="150000"/>
              </a:lnSpc>
              <a:spcBef>
                <a:spcPts val="0"/>
              </a:spcBef>
              <a:spcAft>
                <a:spcPts val="0"/>
              </a:spcAft>
            </a:pPr>
            <a:endParaRPr lang="en-US" sz="2000">
              <a:ea typeface="Calibri" panose="020F0502020204030204" pitchFamily="34" charset="0"/>
            </a:endParaRPr>
          </a:p>
          <a:p>
            <a:pPr>
              <a:lnSpc>
                <a:spcPct val="150000"/>
              </a:lnSpc>
              <a:spcBef>
                <a:spcPts val="0"/>
              </a:spcBef>
              <a:spcAft>
                <a:spcPts val="0"/>
              </a:spcAft>
            </a:pPr>
            <a:endParaRPr lang="en-US" sz="2000">
              <a:effectLst/>
              <a:ea typeface="Calibri" panose="020F0502020204030204" pitchFamily="34" charset="0"/>
            </a:endParaRPr>
          </a:p>
          <a:p>
            <a:pPr>
              <a:lnSpc>
                <a:spcPct val="150000"/>
              </a:lnSpc>
              <a:spcBef>
                <a:spcPts val="0"/>
              </a:spcBef>
              <a:spcAft>
                <a:spcPts val="0"/>
              </a:spcAft>
            </a:pPr>
            <a:r>
              <a:rPr lang="en-US" sz="2000">
                <a:effectLst/>
                <a:ea typeface="Calibri" panose="020F0502020204030204" pitchFamily="34" charset="0"/>
              </a:rPr>
              <a:t>is incorrect  -&gt;  </a:t>
            </a:r>
            <a:r>
              <a:rPr lang="en-US" sz="2000">
                <a:ea typeface="Calibri" panose="020F0502020204030204" pitchFamily="34" charset="0"/>
              </a:rPr>
              <a:t>explain and ask again</a:t>
            </a:r>
            <a:endParaRPr lang="en-US" sz="2000">
              <a:effectLst/>
              <a:ea typeface="Calibri" panose="020F0502020204030204" pitchFamily="34" charset="0"/>
            </a:endParaRPr>
          </a:p>
          <a:p>
            <a:endParaRPr lang="en-US" sz="2000"/>
          </a:p>
        </p:txBody>
      </p:sp>
      <p:sp>
        <p:nvSpPr>
          <p:cNvPr id="4" name="TextBox 3">
            <a:extLst>
              <a:ext uri="{FF2B5EF4-FFF2-40B4-BE49-F238E27FC236}">
                <a16:creationId xmlns:a16="http://schemas.microsoft.com/office/drawing/2014/main" id="{5135D64C-00A8-4956-9498-40E760303E6B}"/>
              </a:ext>
            </a:extLst>
          </p:cNvPr>
          <p:cNvSpPr txBox="1"/>
          <p:nvPr/>
        </p:nvSpPr>
        <p:spPr>
          <a:xfrm>
            <a:off x="457200" y="6490900"/>
            <a:ext cx="2421802" cy="276999"/>
          </a:xfrm>
          <a:prstGeom prst="rect">
            <a:avLst/>
          </a:prstGeom>
          <a:noFill/>
        </p:spPr>
        <p:txBody>
          <a:bodyPr wrap="square" rtlCol="0">
            <a:spAutoFit/>
          </a:bodyPr>
          <a:lstStyle/>
          <a:p>
            <a:r>
              <a:rPr lang="en-US" sz="1200"/>
              <a:t>(Forbes-Riley &amp; Litman, 2011)</a:t>
            </a:r>
          </a:p>
        </p:txBody>
      </p:sp>
      <p:sp>
        <p:nvSpPr>
          <p:cNvPr id="5" name="Content Placeholder 2">
            <a:extLst>
              <a:ext uri="{FF2B5EF4-FFF2-40B4-BE49-F238E27FC236}">
                <a16:creationId xmlns:a16="http://schemas.microsoft.com/office/drawing/2014/main" id="{D0425235-E9C4-4066-81EA-12B0A2CEF919}"/>
              </a:ext>
            </a:extLst>
          </p:cNvPr>
          <p:cNvSpPr txBox="1">
            <a:spLocks/>
          </p:cNvSpPr>
          <p:nvPr/>
        </p:nvSpPr>
        <p:spPr bwMode="auto">
          <a:xfrm>
            <a:off x="1499616" y="3252088"/>
            <a:ext cx="6330489" cy="101995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a:lstStyle>
          <a:p>
            <a:pPr>
              <a:lnSpc>
                <a:spcPct val="150000"/>
              </a:lnSpc>
              <a:spcBef>
                <a:spcPts val="0"/>
              </a:spcBef>
              <a:spcAft>
                <a:spcPts val="0"/>
              </a:spcAft>
            </a:pPr>
            <a:r>
              <a:rPr lang="en-US" sz="2000" kern="0">
                <a:solidFill>
                  <a:srgbClr val="FFFF00"/>
                </a:solidFill>
                <a:ea typeface="Calibri" panose="020F0502020204030204" pitchFamily="34" charset="0"/>
              </a:rPr>
              <a:t>is correct, but shows low confidence   </a:t>
            </a:r>
          </a:p>
          <a:p>
            <a:pPr marL="0" indent="0">
              <a:lnSpc>
                <a:spcPct val="150000"/>
              </a:lnSpc>
              <a:spcBef>
                <a:spcPts val="0"/>
              </a:spcBef>
              <a:spcAft>
                <a:spcPts val="0"/>
              </a:spcAft>
              <a:buFontTx/>
              <a:buNone/>
            </a:pPr>
            <a:r>
              <a:rPr lang="en-US" sz="2000" kern="0">
                <a:solidFill>
                  <a:srgbClr val="FFFF00"/>
                </a:solidFill>
                <a:ea typeface="Calibri" panose="020F0502020204030204" pitchFamily="34" charset="0"/>
              </a:rPr>
              <a:t>	    </a:t>
            </a:r>
            <a:r>
              <a:rPr lang="en-US" sz="1200" kern="0">
                <a:solidFill>
                  <a:srgbClr val="FFFF00"/>
                </a:solidFill>
                <a:ea typeface="Calibri" panose="020F0502020204030204" pitchFamily="34" charset="0"/>
              </a:rPr>
              <a:t>  </a:t>
            </a:r>
            <a:r>
              <a:rPr lang="en-US" sz="2000" kern="0">
                <a:solidFill>
                  <a:srgbClr val="FFFF00"/>
                </a:solidFill>
                <a:ea typeface="Calibri" panose="020F0502020204030204" pitchFamily="34" charset="0"/>
              </a:rPr>
              <a:t>      -&gt;  explain and ask again </a:t>
            </a:r>
          </a:p>
          <a:p>
            <a:pPr marL="0" indent="0">
              <a:lnSpc>
                <a:spcPct val="150000"/>
              </a:lnSpc>
              <a:spcBef>
                <a:spcPts val="0"/>
              </a:spcBef>
              <a:spcAft>
                <a:spcPts val="0"/>
              </a:spcAft>
              <a:buFontTx/>
              <a:buNone/>
            </a:pPr>
            <a:endParaRPr lang="en-US" sz="2000" kern="0">
              <a:ea typeface="Calibri" panose="020F0502020204030204" pitchFamily="34" charset="0"/>
            </a:endParaRPr>
          </a:p>
          <a:p>
            <a:pPr>
              <a:lnSpc>
                <a:spcPct val="150000"/>
              </a:lnSpc>
            </a:pPr>
            <a:endParaRPr lang="en-US" sz="2000" kern="0"/>
          </a:p>
        </p:txBody>
      </p:sp>
      <p:sp>
        <p:nvSpPr>
          <p:cNvPr id="6" name="Content Placeholder 2">
            <a:extLst>
              <a:ext uri="{FF2B5EF4-FFF2-40B4-BE49-F238E27FC236}">
                <a16:creationId xmlns:a16="http://schemas.microsoft.com/office/drawing/2014/main" id="{A6163E5E-D085-41B5-B2FA-DB948617BB4A}"/>
              </a:ext>
            </a:extLst>
          </p:cNvPr>
          <p:cNvSpPr txBox="1">
            <a:spLocks/>
          </p:cNvSpPr>
          <p:nvPr/>
        </p:nvSpPr>
        <p:spPr bwMode="auto">
          <a:xfrm>
            <a:off x="530352" y="5146729"/>
            <a:ext cx="8229600" cy="5809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a:lstStyle>
          <a:p>
            <a:pPr marL="0" indent="0">
              <a:lnSpc>
                <a:spcPct val="150000"/>
              </a:lnSpc>
              <a:spcBef>
                <a:spcPts val="0"/>
              </a:spcBef>
              <a:spcAft>
                <a:spcPts val="0"/>
              </a:spcAft>
              <a:buNone/>
            </a:pPr>
            <a:r>
              <a:rPr lang="en-US" sz="2400" kern="0">
                <a:ea typeface="Calibri" panose="020F0502020204030204" pitchFamily="34" charset="0"/>
              </a:rPr>
              <a:t>Outcome: improved learning </a:t>
            </a:r>
          </a:p>
          <a:p>
            <a:pPr marL="0" indent="0">
              <a:lnSpc>
                <a:spcPct val="150000"/>
              </a:lnSpc>
              <a:spcBef>
                <a:spcPts val="0"/>
              </a:spcBef>
              <a:spcAft>
                <a:spcPts val="0"/>
              </a:spcAft>
              <a:buFontTx/>
              <a:buNone/>
            </a:pPr>
            <a:endParaRPr lang="en-US" sz="2400" kern="0">
              <a:ea typeface="Calibri" panose="020F0502020204030204" pitchFamily="34" charset="0"/>
            </a:endParaRPr>
          </a:p>
          <a:p>
            <a:pPr>
              <a:lnSpc>
                <a:spcPct val="150000"/>
              </a:lnSpc>
            </a:pPr>
            <a:endParaRPr lang="en-US" sz="2400" kern="0"/>
          </a:p>
        </p:txBody>
      </p:sp>
      <p:sp>
        <p:nvSpPr>
          <p:cNvPr id="10" name="TextBox 9">
            <a:extLst>
              <a:ext uri="{FF2B5EF4-FFF2-40B4-BE49-F238E27FC236}">
                <a16:creationId xmlns:a16="http://schemas.microsoft.com/office/drawing/2014/main" id="{274AA952-3944-4161-8496-9C869C943EC2}"/>
              </a:ext>
            </a:extLst>
          </p:cNvPr>
          <p:cNvSpPr txBox="1"/>
          <p:nvPr/>
        </p:nvSpPr>
        <p:spPr>
          <a:xfrm>
            <a:off x="530352" y="1544598"/>
            <a:ext cx="6784848" cy="461665"/>
          </a:xfrm>
          <a:prstGeom prst="rect">
            <a:avLst/>
          </a:prstGeom>
          <a:noFill/>
        </p:spPr>
        <p:txBody>
          <a:bodyPr wrap="square">
            <a:spAutoFit/>
          </a:bodyPr>
          <a:lstStyle/>
          <a:p>
            <a:pPr marL="0" marR="0" indent="0" algn="l">
              <a:spcBef>
                <a:spcPts val="0"/>
              </a:spcBef>
              <a:spcAft>
                <a:spcPts val="0"/>
              </a:spcAft>
              <a:buNone/>
            </a:pPr>
            <a:r>
              <a:rPr lang="en-US" sz="2400" kern="0">
                <a:latin typeface="+mn-lt"/>
              </a:rPr>
              <a:t>A response rule in the IT-Spoke Physics Tutor:</a:t>
            </a:r>
          </a:p>
        </p:txBody>
      </p:sp>
    </p:spTree>
    <p:extLst>
      <p:ext uri="{BB962C8B-B14F-4D97-AF65-F5344CB8AC3E}">
        <p14:creationId xmlns:p14="http://schemas.microsoft.com/office/powerpoint/2010/main" val="313589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49334</TotalTime>
  <Words>1921</Words>
  <Application>Microsoft Office PowerPoint</Application>
  <PresentationFormat>On-screen Show (4:3)</PresentationFormat>
  <Paragraphs>221</Paragraphs>
  <Slides>22</Slides>
  <Notes>18</Notes>
  <HiddenSlides>0</HiddenSlides>
  <MMClips>14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Mountain Top</vt:lpstr>
      <vt:lpstr>PowerPoint Presentation</vt:lpstr>
      <vt:lpstr>Dialog Systems Hopes</vt:lpstr>
      <vt:lpstr>PowerPoint Presentation</vt:lpstr>
      <vt:lpstr>PowerPoint Presentation</vt:lpstr>
      <vt:lpstr>PowerPoint Presentation</vt:lpstr>
      <vt:lpstr>PowerPoint Presentation</vt:lpstr>
      <vt:lpstr>PowerPoint Presentation</vt:lpstr>
      <vt:lpstr>PowerPoint Presentation</vt:lpstr>
      <vt:lpstr>User-State Awareness</vt:lpstr>
      <vt:lpstr>PowerPoint Presentation</vt:lpstr>
      <vt:lpstr>State-aware and  user-aware output</vt:lpstr>
      <vt:lpstr>PowerPoint Presentation</vt:lpstr>
      <vt:lpstr>Success is Elusive …</vt:lpstr>
      <vt:lpstr>Success is Elusive …</vt:lpstr>
      <vt:lpstr>Contents </vt:lpstr>
      <vt:lpstr>Contents </vt:lpstr>
      <vt:lpstr>PowerPoint Presentation</vt:lpstr>
      <vt:lpstr>PowerPoint Presentation</vt:lpstr>
      <vt:lpstr>Informative, user-aware, effective output</vt:lpstr>
      <vt:lpstr>PowerPoint Presentation</vt:lpstr>
      <vt:lpstr>PowerPoint Presentation</vt:lpstr>
      <vt:lpstr>Related Applications</vt:lpstr>
    </vt:vector>
  </TitlesOfParts>
  <Company>Univ. of Tokyo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Systems Group</dc:title>
  <dc:creator>Sanpo Lab</dc:creator>
  <cp:lastModifiedBy>Ward, Nigel G.</cp:lastModifiedBy>
  <cp:revision>3843</cp:revision>
  <cp:lastPrinted>2022-07-04T15:22:39Z</cp:lastPrinted>
  <dcterms:created xsi:type="dcterms:W3CDTF">2002-10-17T07:23:49Z</dcterms:created>
  <dcterms:modified xsi:type="dcterms:W3CDTF">2022-10-04T01:46:27Z</dcterms:modified>
</cp:coreProperties>
</file>