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0"/>
  </p:notesMasterIdLst>
  <p:handoutMasterIdLst>
    <p:handoutMasterId r:id="rId31"/>
  </p:handoutMasterIdLst>
  <p:sldIdLst>
    <p:sldId id="1053" r:id="rId2"/>
    <p:sldId id="2110" r:id="rId3"/>
    <p:sldId id="2191" r:id="rId4"/>
    <p:sldId id="2194" r:id="rId5"/>
    <p:sldId id="2196" r:id="rId6"/>
    <p:sldId id="2197" r:id="rId7"/>
    <p:sldId id="2198" r:id="rId8"/>
    <p:sldId id="2201" r:id="rId9"/>
    <p:sldId id="2202" r:id="rId10"/>
    <p:sldId id="2203" r:id="rId11"/>
    <p:sldId id="2204" r:id="rId12"/>
    <p:sldId id="2205" r:id="rId13"/>
    <p:sldId id="2206" r:id="rId14"/>
    <p:sldId id="2207" r:id="rId15"/>
    <p:sldId id="2208" r:id="rId16"/>
    <p:sldId id="2209" r:id="rId17"/>
    <p:sldId id="2190" r:id="rId18"/>
    <p:sldId id="2189" r:id="rId19"/>
    <p:sldId id="2188" r:id="rId20"/>
    <p:sldId id="2200" r:id="rId21"/>
    <p:sldId id="2210" r:id="rId22"/>
    <p:sldId id="2195" r:id="rId23"/>
    <p:sldId id="791" r:id="rId24"/>
    <p:sldId id="2101" r:id="rId25"/>
    <p:sldId id="2107" r:id="rId26"/>
    <p:sldId id="279" r:id="rId27"/>
    <p:sldId id="2109" r:id="rId28"/>
    <p:sldId id="2193" r:id="rId29"/>
  </p:sldIdLst>
  <p:sldSz cx="9144000" cy="6858000" type="screen4x3"/>
  <p:notesSz cx="6858000" cy="9239250"/>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256" userDrawn="1">
          <p15:clr>
            <a:srgbClr val="A4A3A4"/>
          </p15:clr>
        </p15:guide>
        <p15:guide id="2" pos="2880">
          <p15:clr>
            <a:srgbClr val="A4A3A4"/>
          </p15:clr>
        </p15:guide>
      </p15:sldGuideLst>
    </p:ext>
    <p:ext uri="{2D200454-40CA-4A62-9FC3-DE9A4176ACB9}">
      <p15:notesGuideLst xmlns:p15="http://schemas.microsoft.com/office/powerpoint/2012/main">
        <p15:guide id="1" orient="horz" pos="291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57A5"/>
    <a:srgbClr val="2688EA"/>
    <a:srgbClr val="92D050"/>
    <a:srgbClr val="2C91F6"/>
    <a:srgbClr val="002570"/>
    <a:srgbClr val="00194A"/>
    <a:srgbClr val="FFFFFF"/>
    <a:srgbClr val="05419E"/>
    <a:srgbClr val="FFCCFF"/>
    <a:srgbClr val="0072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36" autoAdjust="0"/>
    <p:restoredTop sz="55783" autoAdjust="0"/>
  </p:normalViewPr>
  <p:slideViewPr>
    <p:cSldViewPr snapToGrid="0">
      <p:cViewPr varScale="1">
        <p:scale>
          <a:sx n="58" d="100"/>
          <a:sy n="58" d="100"/>
        </p:scale>
        <p:origin x="2622" y="72"/>
      </p:cViewPr>
      <p:guideLst>
        <p:guide orient="horz" pos="2256"/>
        <p:guide pos="2880"/>
      </p:guideLst>
    </p:cSldViewPr>
  </p:slideViewPr>
  <p:outlineViewPr>
    <p:cViewPr>
      <p:scale>
        <a:sx n="33" d="100"/>
        <a:sy n="33" d="100"/>
      </p:scale>
      <p:origin x="0" y="0"/>
    </p:cViewPr>
  </p:outlineViewPr>
  <p:notesTextViewPr>
    <p:cViewPr>
      <p:scale>
        <a:sx n="150" d="100"/>
        <a:sy n="150" d="100"/>
      </p:scale>
      <p:origin x="0" y="0"/>
    </p:cViewPr>
  </p:notesTextViewPr>
  <p:sorterViewPr>
    <p:cViewPr varScale="1">
      <p:scale>
        <a:sx n="1" d="1"/>
        <a:sy n="1" d="1"/>
      </p:scale>
      <p:origin x="0" y="0"/>
    </p:cViewPr>
  </p:sorterViewPr>
  <p:notesViewPr>
    <p:cSldViewPr snapToGrid="0">
      <p:cViewPr varScale="1">
        <p:scale>
          <a:sx n="68" d="100"/>
          <a:sy n="68" d="100"/>
        </p:scale>
        <p:origin x="2838" y="78"/>
      </p:cViewPr>
      <p:guideLst>
        <p:guide orient="horz" pos="2910"/>
        <p:guide pos="2160"/>
      </p:guideLst>
    </p:cSldViewPr>
  </p:notesViewPr>
  <p:gridSpacing cx="91439" cy="91439"/>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800" cy="461963"/>
          </a:xfrm>
          <a:prstGeom prst="rect">
            <a:avLst/>
          </a:prstGeom>
          <a:noFill/>
          <a:ln w="9525">
            <a:noFill/>
            <a:miter lim="800000"/>
            <a:headEnd/>
            <a:tailEnd/>
          </a:ln>
          <a:effectLst/>
        </p:spPr>
        <p:txBody>
          <a:bodyPr vert="horz" wrap="square" lIns="90242" tIns="45123" rIns="90242" bIns="45123" numCol="1" anchor="t" anchorCtr="0" compatLnSpc="1">
            <a:prstTxWarp prst="textNoShape">
              <a:avLst/>
            </a:prstTxWarp>
          </a:bodyPr>
          <a:lstStyle>
            <a:lvl1pPr>
              <a:defRPr sz="1200"/>
            </a:lvl1pPr>
          </a:lstStyle>
          <a:p>
            <a:endParaRPr lang="en-US" altLang="ja-JP"/>
          </a:p>
        </p:txBody>
      </p:sp>
      <p:sp>
        <p:nvSpPr>
          <p:cNvPr id="21507" name="Rectangle 3"/>
          <p:cNvSpPr>
            <a:spLocks noGrp="1" noChangeArrowheads="1"/>
          </p:cNvSpPr>
          <p:nvPr>
            <p:ph type="dt" sz="quarter" idx="1"/>
          </p:nvPr>
        </p:nvSpPr>
        <p:spPr bwMode="auto">
          <a:xfrm>
            <a:off x="3886203" y="0"/>
            <a:ext cx="2971800" cy="461963"/>
          </a:xfrm>
          <a:prstGeom prst="rect">
            <a:avLst/>
          </a:prstGeom>
          <a:noFill/>
          <a:ln w="9525">
            <a:noFill/>
            <a:miter lim="800000"/>
            <a:headEnd/>
            <a:tailEnd/>
          </a:ln>
          <a:effectLst/>
        </p:spPr>
        <p:txBody>
          <a:bodyPr vert="horz" wrap="square" lIns="90242" tIns="45123" rIns="90242" bIns="45123" numCol="1" anchor="t" anchorCtr="0" compatLnSpc="1">
            <a:prstTxWarp prst="textNoShape">
              <a:avLst/>
            </a:prstTxWarp>
          </a:bodyPr>
          <a:lstStyle>
            <a:lvl1pPr algn="r">
              <a:defRPr sz="1200"/>
            </a:lvl1pPr>
          </a:lstStyle>
          <a:p>
            <a:endParaRPr lang="en-US" altLang="ja-JP"/>
          </a:p>
        </p:txBody>
      </p:sp>
      <p:sp>
        <p:nvSpPr>
          <p:cNvPr id="21508" name="Rectangle 4"/>
          <p:cNvSpPr>
            <a:spLocks noGrp="1" noChangeArrowheads="1"/>
          </p:cNvSpPr>
          <p:nvPr>
            <p:ph type="ftr" sz="quarter" idx="2"/>
          </p:nvPr>
        </p:nvSpPr>
        <p:spPr bwMode="auto">
          <a:xfrm>
            <a:off x="0" y="8777288"/>
            <a:ext cx="2971800" cy="461963"/>
          </a:xfrm>
          <a:prstGeom prst="rect">
            <a:avLst/>
          </a:prstGeom>
          <a:noFill/>
          <a:ln w="9525">
            <a:noFill/>
            <a:miter lim="800000"/>
            <a:headEnd/>
            <a:tailEnd/>
          </a:ln>
          <a:effectLst/>
        </p:spPr>
        <p:txBody>
          <a:bodyPr vert="horz" wrap="square" lIns="90242" tIns="45123" rIns="90242" bIns="45123" numCol="1" anchor="b" anchorCtr="0" compatLnSpc="1">
            <a:prstTxWarp prst="textNoShape">
              <a:avLst/>
            </a:prstTxWarp>
          </a:bodyPr>
          <a:lstStyle>
            <a:lvl1pPr>
              <a:defRPr sz="1200"/>
            </a:lvl1pPr>
          </a:lstStyle>
          <a:p>
            <a:endParaRPr lang="en-US" altLang="ja-JP"/>
          </a:p>
        </p:txBody>
      </p:sp>
      <p:sp>
        <p:nvSpPr>
          <p:cNvPr id="21509" name="Rectangle 5"/>
          <p:cNvSpPr>
            <a:spLocks noGrp="1" noChangeArrowheads="1"/>
          </p:cNvSpPr>
          <p:nvPr>
            <p:ph type="sldNum" sz="quarter" idx="3"/>
          </p:nvPr>
        </p:nvSpPr>
        <p:spPr bwMode="auto">
          <a:xfrm>
            <a:off x="3886203" y="8777288"/>
            <a:ext cx="2971800" cy="461963"/>
          </a:xfrm>
          <a:prstGeom prst="rect">
            <a:avLst/>
          </a:prstGeom>
          <a:noFill/>
          <a:ln w="9525">
            <a:noFill/>
            <a:miter lim="800000"/>
            <a:headEnd/>
            <a:tailEnd/>
          </a:ln>
          <a:effectLst/>
        </p:spPr>
        <p:txBody>
          <a:bodyPr vert="horz" wrap="square" lIns="90242" tIns="45123" rIns="90242" bIns="45123" numCol="1" anchor="b" anchorCtr="0" compatLnSpc="1">
            <a:prstTxWarp prst="textNoShape">
              <a:avLst/>
            </a:prstTxWarp>
          </a:bodyPr>
          <a:lstStyle>
            <a:lvl1pPr algn="r">
              <a:defRPr sz="1200"/>
            </a:lvl1pPr>
          </a:lstStyle>
          <a:p>
            <a:fld id="{2B933D1E-80BE-444B-94DB-FA0AC1C459DB}" type="slidenum">
              <a:rPr lang="en-US" altLang="ja-JP"/>
              <a:pPr/>
              <a:t>‹#›</a:t>
            </a:fld>
            <a:endParaRPr lang="en-US" altLang="ja-JP"/>
          </a:p>
        </p:txBody>
      </p:sp>
    </p:spTree>
    <p:extLst>
      <p:ext uri="{BB962C8B-B14F-4D97-AF65-F5344CB8AC3E}">
        <p14:creationId xmlns:p14="http://schemas.microsoft.com/office/powerpoint/2010/main" val="10624967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1963"/>
          </a:xfrm>
          <a:prstGeom prst="rect">
            <a:avLst/>
          </a:prstGeom>
        </p:spPr>
        <p:txBody>
          <a:bodyPr vert="horz" lIns="90242" tIns="45123" rIns="90242" bIns="45123" rtlCol="0"/>
          <a:lstStyle>
            <a:lvl1pPr algn="l">
              <a:defRPr sz="1200"/>
            </a:lvl1pPr>
          </a:lstStyle>
          <a:p>
            <a:endParaRPr lang="en-US"/>
          </a:p>
        </p:txBody>
      </p:sp>
      <p:sp>
        <p:nvSpPr>
          <p:cNvPr id="3" name="Date Placeholder 2"/>
          <p:cNvSpPr>
            <a:spLocks noGrp="1"/>
          </p:cNvSpPr>
          <p:nvPr>
            <p:ph type="dt" idx="1"/>
          </p:nvPr>
        </p:nvSpPr>
        <p:spPr>
          <a:xfrm>
            <a:off x="3884616" y="0"/>
            <a:ext cx="2971800" cy="461963"/>
          </a:xfrm>
          <a:prstGeom prst="rect">
            <a:avLst/>
          </a:prstGeom>
        </p:spPr>
        <p:txBody>
          <a:bodyPr vert="horz" lIns="90242" tIns="45123" rIns="90242" bIns="45123" rtlCol="0"/>
          <a:lstStyle>
            <a:lvl1pPr algn="r">
              <a:defRPr sz="1200"/>
            </a:lvl1pPr>
          </a:lstStyle>
          <a:p>
            <a:fld id="{FB4605E5-09BA-467E-8D5F-790F7A9DC9D7}" type="datetimeFigureOut">
              <a:rPr lang="en-US" smtClean="0"/>
              <a:pPr/>
              <a:t>9/14/2022</a:t>
            </a:fld>
            <a:endParaRPr lang="en-US"/>
          </a:p>
        </p:txBody>
      </p:sp>
      <p:sp>
        <p:nvSpPr>
          <p:cNvPr id="4" name="Slide Image Placeholder 3"/>
          <p:cNvSpPr>
            <a:spLocks noGrp="1" noRot="1" noChangeAspect="1"/>
          </p:cNvSpPr>
          <p:nvPr>
            <p:ph type="sldImg" idx="2"/>
          </p:nvPr>
        </p:nvSpPr>
        <p:spPr>
          <a:xfrm>
            <a:off x="1119188" y="693738"/>
            <a:ext cx="4619625" cy="3463925"/>
          </a:xfrm>
          <a:prstGeom prst="rect">
            <a:avLst/>
          </a:prstGeom>
          <a:noFill/>
          <a:ln w="12700">
            <a:solidFill>
              <a:prstClr val="black"/>
            </a:solidFill>
          </a:ln>
        </p:spPr>
        <p:txBody>
          <a:bodyPr vert="horz" lIns="90242" tIns="45123" rIns="90242" bIns="45123" rtlCol="0" anchor="ctr"/>
          <a:lstStyle/>
          <a:p>
            <a:endParaRPr lang="en-US"/>
          </a:p>
        </p:txBody>
      </p:sp>
      <p:sp>
        <p:nvSpPr>
          <p:cNvPr id="5" name="Notes Placeholder 4"/>
          <p:cNvSpPr>
            <a:spLocks noGrp="1"/>
          </p:cNvSpPr>
          <p:nvPr>
            <p:ph type="body" sz="quarter" idx="3"/>
          </p:nvPr>
        </p:nvSpPr>
        <p:spPr>
          <a:xfrm>
            <a:off x="685801" y="4388646"/>
            <a:ext cx="5486400" cy="4157663"/>
          </a:xfrm>
          <a:prstGeom prst="rect">
            <a:avLst/>
          </a:prstGeom>
        </p:spPr>
        <p:txBody>
          <a:bodyPr vert="horz" lIns="90242" tIns="45123" rIns="90242" bIns="45123"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5684"/>
            <a:ext cx="2971800" cy="461963"/>
          </a:xfrm>
          <a:prstGeom prst="rect">
            <a:avLst/>
          </a:prstGeom>
        </p:spPr>
        <p:txBody>
          <a:bodyPr vert="horz" lIns="90242" tIns="45123" rIns="90242" bIns="45123" rtlCol="0" anchor="b"/>
          <a:lstStyle>
            <a:lvl1pPr algn="l">
              <a:defRPr sz="1200"/>
            </a:lvl1pPr>
          </a:lstStyle>
          <a:p>
            <a:endParaRPr lang="en-US"/>
          </a:p>
        </p:txBody>
      </p:sp>
      <p:sp>
        <p:nvSpPr>
          <p:cNvPr id="7" name="Slide Number Placeholder 6"/>
          <p:cNvSpPr>
            <a:spLocks noGrp="1"/>
          </p:cNvSpPr>
          <p:nvPr>
            <p:ph type="sldNum" sz="quarter" idx="5"/>
          </p:nvPr>
        </p:nvSpPr>
        <p:spPr>
          <a:xfrm>
            <a:off x="3884616" y="8775684"/>
            <a:ext cx="2971800" cy="461963"/>
          </a:xfrm>
          <a:prstGeom prst="rect">
            <a:avLst/>
          </a:prstGeom>
        </p:spPr>
        <p:txBody>
          <a:bodyPr vert="horz" lIns="90242" tIns="45123" rIns="90242" bIns="45123" rtlCol="0" anchor="b"/>
          <a:lstStyle>
            <a:lvl1pPr algn="r">
              <a:defRPr sz="1200"/>
            </a:lvl1pPr>
          </a:lstStyle>
          <a:p>
            <a:fld id="{29BDAC53-7A3B-4047-838F-AC2D1EB75545}" type="slidenum">
              <a:rPr lang="en-US" smtClean="0"/>
              <a:pPr/>
              <a:t>‹#›</a:t>
            </a:fld>
            <a:endParaRPr lang="en-US"/>
          </a:p>
        </p:txBody>
      </p:sp>
    </p:spTree>
    <p:extLst>
      <p:ext uri="{BB962C8B-B14F-4D97-AF65-F5344CB8AC3E}">
        <p14:creationId xmlns:p14="http://schemas.microsoft.com/office/powerpoint/2010/main" val="1311460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Welcome to Lecture 26</a:t>
            </a:r>
            <a:r>
              <a:rPr lang="en-US" baseline="0"/>
              <a:t> </a:t>
            </a:r>
            <a:r>
              <a:rPr lang="en-US"/>
              <a:t>of our Series on Prosody.  People differ in their prosodic behavior.  In Lecture 20 I discussed differences that can be used for identifying speakers, and for diagnosing medical conditions.   In this lecture, we focus on differences in prosodic skills and effectiveness</a:t>
            </a:r>
            <a:r>
              <a:rPr lang="en-US" baseline="0"/>
              <a:t>, some of which have deep genetic and neural roots.  So, suppose you’re a communicating entity [next]  </a:t>
            </a:r>
          </a:p>
          <a:p>
            <a:endParaRPr lang="en-US"/>
          </a:p>
        </p:txBody>
      </p:sp>
      <p:sp>
        <p:nvSpPr>
          <p:cNvPr id="4" name="Slide Number Placeholder 3"/>
          <p:cNvSpPr>
            <a:spLocks noGrp="1"/>
          </p:cNvSpPr>
          <p:nvPr>
            <p:ph type="sldNum" sz="quarter" idx="5"/>
          </p:nvPr>
        </p:nvSpPr>
        <p:spPr/>
        <p:txBody>
          <a:bodyPr/>
          <a:lstStyle/>
          <a:p>
            <a:fld id="{29BDAC53-7A3B-4047-838F-AC2D1EB75545}" type="slidenum">
              <a:rPr lang="en-US" smtClean="0"/>
              <a:pPr/>
              <a:t>1</a:t>
            </a:fld>
            <a:endParaRPr lang="en-US"/>
          </a:p>
        </p:txBody>
      </p:sp>
    </p:spTree>
    <p:extLst>
      <p:ext uri="{BB962C8B-B14F-4D97-AF65-F5344CB8AC3E}">
        <p14:creationId xmlns:p14="http://schemas.microsoft.com/office/powerpoint/2010/main" val="28132956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 </a:t>
            </a:r>
            <a:r>
              <a:rPr lang="en-US">
                <a:sym typeface="Wingdings" panose="05000000000000000000" pitchFamily="2" charset="2"/>
              </a:rPr>
              <a:t>even if you can recognize the constructions </a:t>
            </a:r>
            <a:r>
              <a:rPr lang="en-US"/>
              <a:t>and look up their general meanings [click] that massively underdetermines the actual meaning in context.  I have a friend who can say the word "interesting“ in a way that often means "you're an idiot".  Figuring out the actual meaning, for any given input, requires both context awareness, and "theory of mind" abilities [click], that is, the ability to infer what someone else is thinking.  People vary greatly in such skills, from truly empathic listeners, to those who have barely a clue.  While weakness here is not specifically a prosodic deficit, it can certainly limit one’s ability to make use, of the prosodic information in the input.  Okay [next] </a:t>
            </a:r>
          </a:p>
          <a:p>
            <a:endParaRPr lang="en-US"/>
          </a:p>
        </p:txBody>
      </p:sp>
      <p:sp>
        <p:nvSpPr>
          <p:cNvPr id="4" name="Slide Number Placeholder 3"/>
          <p:cNvSpPr>
            <a:spLocks noGrp="1"/>
          </p:cNvSpPr>
          <p:nvPr>
            <p:ph type="sldNum" sz="quarter" idx="5"/>
          </p:nvPr>
        </p:nvSpPr>
        <p:spPr/>
        <p:txBody>
          <a:bodyPr/>
          <a:lstStyle/>
          <a:p>
            <a:fld id="{29BDAC53-7A3B-4047-838F-AC2D1EB75545}" type="slidenum">
              <a:rPr lang="en-US" smtClean="0"/>
              <a:pPr/>
              <a:t>10</a:t>
            </a:fld>
            <a:endParaRPr lang="en-US"/>
          </a:p>
        </p:txBody>
      </p:sp>
    </p:spTree>
    <p:extLst>
      <p:ext uri="{BB962C8B-B14F-4D97-AF65-F5344CB8AC3E}">
        <p14:creationId xmlns:p14="http://schemas.microsoft.com/office/powerpoint/2010/main" val="17745336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  even if all that went well, enabling you to grasp what's going on and formulate your intention [click] , you still have to express it.  First you have to access your knowledge of prosodic constructions again [click:], to pull out those you need to express your intent.  Usually this involves multiple patterns, which need to be assembled [click] into a coherent prosodic plan.  Some people may have trouble with any or all of these.  In particular, the assembly process is far from trivial [click].   Some autistic children do better with the rule-based, phonological aspects of prosody, like making lexical stress, over the more social and context-dependent aspects of prosody.  This can be perceived as a “pedantic” style.  (To properly make sense of perceptions and misperceptions would be a story in itself.)  Anyway, </a:t>
            </a:r>
          </a:p>
        </p:txBody>
      </p:sp>
      <p:sp>
        <p:nvSpPr>
          <p:cNvPr id="4" name="Slide Number Placeholder 3"/>
          <p:cNvSpPr>
            <a:spLocks noGrp="1"/>
          </p:cNvSpPr>
          <p:nvPr>
            <p:ph type="sldNum" sz="quarter" idx="5"/>
          </p:nvPr>
        </p:nvSpPr>
        <p:spPr/>
        <p:txBody>
          <a:bodyPr/>
          <a:lstStyle/>
          <a:p>
            <a:fld id="{29BDAC53-7A3B-4047-838F-AC2D1EB75545}" type="slidenum">
              <a:rPr lang="en-US" smtClean="0"/>
              <a:pPr/>
              <a:t>11</a:t>
            </a:fld>
            <a:endParaRPr lang="en-US"/>
          </a:p>
        </p:txBody>
      </p:sp>
    </p:spTree>
    <p:extLst>
      <p:ext uri="{BB962C8B-B14F-4D97-AF65-F5344CB8AC3E}">
        <p14:creationId xmlns:p14="http://schemas.microsoft.com/office/powerpoint/2010/main" val="6428805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 next comes the task of _executing_ the plan [click] .  This can also be a challenge. Some people seem to lack precise prosodic control, for example, some people with autism seem to have occasional almost-random variations.  (Sometimes together with weak motor coordination in general.)  Executing a plan successfully, also requires good self-perception and self-monitoring ability [next]</a:t>
            </a:r>
          </a:p>
        </p:txBody>
      </p:sp>
      <p:sp>
        <p:nvSpPr>
          <p:cNvPr id="4" name="Slide Number Placeholder 3"/>
          <p:cNvSpPr>
            <a:spLocks noGrp="1"/>
          </p:cNvSpPr>
          <p:nvPr>
            <p:ph type="sldNum" sz="quarter" idx="5"/>
          </p:nvPr>
        </p:nvSpPr>
        <p:spPr/>
        <p:txBody>
          <a:bodyPr/>
          <a:lstStyle/>
          <a:p>
            <a:fld id="{29BDAC53-7A3B-4047-838F-AC2D1EB75545}" type="slidenum">
              <a:rPr lang="en-US" smtClean="0"/>
              <a:pPr/>
              <a:t>12</a:t>
            </a:fld>
            <a:endParaRPr lang="en-US"/>
          </a:p>
        </p:txBody>
      </p:sp>
    </p:spTree>
    <p:extLst>
      <p:ext uri="{BB962C8B-B14F-4D97-AF65-F5344CB8AC3E}">
        <p14:creationId xmlns:p14="http://schemas.microsoft.com/office/powerpoint/2010/main" val="3071150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and people may also vary in these abilities.  No matter what the reason, poorly controlled variation can certainly be a problem: for interlocutors who look for meaning in every prosodic nuance --- probably most of us --- such variation can easily cause confusion or downright misinterpretations.  There can, conversely, also be too _little_ variation: [next] </a:t>
            </a:r>
          </a:p>
        </p:txBody>
      </p:sp>
      <p:sp>
        <p:nvSpPr>
          <p:cNvPr id="4" name="Slide Number Placeholder 3"/>
          <p:cNvSpPr>
            <a:spLocks noGrp="1"/>
          </p:cNvSpPr>
          <p:nvPr>
            <p:ph type="sldNum" sz="quarter" idx="5"/>
          </p:nvPr>
        </p:nvSpPr>
        <p:spPr/>
        <p:txBody>
          <a:bodyPr/>
          <a:lstStyle/>
          <a:p>
            <a:fld id="{29BDAC53-7A3B-4047-838F-AC2D1EB75545}" type="slidenum">
              <a:rPr lang="en-US" smtClean="0"/>
              <a:pPr/>
              <a:t>13</a:t>
            </a:fld>
            <a:endParaRPr lang="en-US"/>
          </a:p>
        </p:txBody>
      </p:sp>
    </p:spTree>
    <p:extLst>
      <p:ext uri="{BB962C8B-B14F-4D97-AF65-F5344CB8AC3E}">
        <p14:creationId xmlns:p14="http://schemas.microsoft.com/office/powerpoint/2010/main" val="23120167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 some people almost never vary some dimensions of prosody: for example, some autistic speakers  are  persistently nasal, others persistently too loud, too quiet, monotone, and so on.  There could be many reasons for this beyond control difficulties.   Monotone pitch, for example, could be a kind of "mitigation strategy", in the sense that, if you're not good at predicting whether people will appreciate your intent, or take offense, its safer to be prosodically cautious.  Nobody much enjoys interacting with robots, but nor do they get annoyed by them.   Okay, now we've mapped out the _long_ path, of the processes involved in using prosody in conversation.  There are also a shorter path, for turn-taking. [next] </a:t>
            </a:r>
          </a:p>
        </p:txBody>
      </p:sp>
      <p:sp>
        <p:nvSpPr>
          <p:cNvPr id="4" name="Slide Number Placeholder 3"/>
          <p:cNvSpPr>
            <a:spLocks noGrp="1"/>
          </p:cNvSpPr>
          <p:nvPr>
            <p:ph type="sldNum" sz="quarter" idx="5"/>
          </p:nvPr>
        </p:nvSpPr>
        <p:spPr/>
        <p:txBody>
          <a:bodyPr/>
          <a:lstStyle/>
          <a:p>
            <a:fld id="{29BDAC53-7A3B-4047-838F-AC2D1EB75545}" type="slidenum">
              <a:rPr lang="en-US" smtClean="0"/>
              <a:pPr/>
              <a:t>14</a:t>
            </a:fld>
            <a:endParaRPr lang="en-US"/>
          </a:p>
        </p:txBody>
      </p:sp>
    </p:spTree>
    <p:extLst>
      <p:ext uri="{BB962C8B-B14F-4D97-AF65-F5344CB8AC3E}">
        <p14:creationId xmlns:p14="http://schemas.microsoft.com/office/powerpoint/2010/main" val="39865474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 A swift, fluent exchange of turns is a hallmark of satisfying interaction: being "in synch" with someone is a wonderful feeling.  As mentioned earlier, prosody plays a role in this, holding the floor, signalling turn yields, cueing backchannels, responding, and so on. There's a fairly small time window for doing this successfully --- a few hundred milliseconds --- and a lot of mental activity required.  Do it too slow, and you seem disengaged. For great turn-taking, you need not only to catch your interlocutor’s signals [click], but also signal your own intentions and the state of your formulation processes [click] </a:t>
            </a:r>
          </a:p>
        </p:txBody>
      </p:sp>
      <p:sp>
        <p:nvSpPr>
          <p:cNvPr id="4" name="Slide Number Placeholder 3"/>
          <p:cNvSpPr>
            <a:spLocks noGrp="1"/>
          </p:cNvSpPr>
          <p:nvPr>
            <p:ph type="sldNum" sz="quarter" idx="5"/>
          </p:nvPr>
        </p:nvSpPr>
        <p:spPr/>
        <p:txBody>
          <a:bodyPr/>
          <a:lstStyle/>
          <a:p>
            <a:fld id="{29BDAC53-7A3B-4047-838F-AC2D1EB75545}" type="slidenum">
              <a:rPr lang="en-US" smtClean="0"/>
              <a:pPr/>
              <a:t>15</a:t>
            </a:fld>
            <a:endParaRPr lang="en-US"/>
          </a:p>
        </p:txBody>
      </p:sp>
    </p:spTree>
    <p:extLst>
      <p:ext uri="{BB962C8B-B14F-4D97-AF65-F5344CB8AC3E}">
        <p14:creationId xmlns:p14="http://schemas.microsoft.com/office/powerpoint/2010/main" val="20789199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 for example, by producing a "filled pause", with the right prosody, if you want to continue but need time to think of a word.  Of course, this requires some "meta-cognitive awareness“: [click] awareness of the moment-by-moment state of your own formulation processes. </a:t>
            </a:r>
          </a:p>
          <a:p>
            <a:r>
              <a:rPr lang="en-US"/>
              <a:t>Well, this lecture overall </a:t>
            </a:r>
          </a:p>
        </p:txBody>
      </p:sp>
      <p:sp>
        <p:nvSpPr>
          <p:cNvPr id="4" name="Slide Number Placeholder 3"/>
          <p:cNvSpPr>
            <a:spLocks noGrp="1"/>
          </p:cNvSpPr>
          <p:nvPr>
            <p:ph type="sldNum" sz="quarter" idx="5"/>
          </p:nvPr>
        </p:nvSpPr>
        <p:spPr/>
        <p:txBody>
          <a:bodyPr/>
          <a:lstStyle/>
          <a:p>
            <a:fld id="{29BDAC53-7A3B-4047-838F-AC2D1EB75545}" type="slidenum">
              <a:rPr lang="en-US" smtClean="0"/>
              <a:pPr/>
              <a:t>16</a:t>
            </a:fld>
            <a:endParaRPr lang="en-US"/>
          </a:p>
        </p:txBody>
      </p:sp>
    </p:spTree>
    <p:extLst>
      <p:ext uri="{BB962C8B-B14F-4D97-AF65-F5344CB8AC3E}">
        <p14:creationId xmlns:p14="http://schemas.microsoft.com/office/powerpoint/2010/main" val="40403780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has two big points.  There are _a lot_ of things involved in using prosody effectively, and there is _a lot_ of variation among people.   </a:t>
            </a:r>
          </a:p>
          <a:p>
            <a:endParaRPr lang="en-US"/>
          </a:p>
          <a:p>
            <a:r>
              <a:rPr lang="en-US"/>
              <a:t>Occasionaly when I give a talk on prosody, someone comes up afterwards and says something like “that was a nice talk, and everything made sense, but _personally_, I just don't hear those things at all."  I always reassure them: "that's not unusual".  Truly the scope of "normal" variation in prosodic abilities and behaviors is very wide.  And it's not just that some are good in prosody, and go on to become salesmen or lawyers, and others less good, and go on to become cabinetmakers or computer science professors. Rather the variation is multifaceted, across many skill components.  People are complicated!</a:t>
            </a:r>
          </a:p>
          <a:p>
            <a:endParaRPr lang="en-US"/>
          </a:p>
          <a:p>
            <a:r>
              <a:rPr lang="en-US"/>
              <a:t>Well [next] </a:t>
            </a:r>
          </a:p>
        </p:txBody>
      </p:sp>
      <p:sp>
        <p:nvSpPr>
          <p:cNvPr id="4" name="Slide Number Placeholder 3"/>
          <p:cNvSpPr>
            <a:spLocks noGrp="1"/>
          </p:cNvSpPr>
          <p:nvPr>
            <p:ph type="sldNum" sz="quarter" idx="5"/>
          </p:nvPr>
        </p:nvSpPr>
        <p:spPr/>
        <p:txBody>
          <a:bodyPr/>
          <a:lstStyle/>
          <a:p>
            <a:fld id="{29BDAC53-7A3B-4047-838F-AC2D1EB75545}" type="slidenum">
              <a:rPr lang="en-US" smtClean="0"/>
              <a:pPr/>
              <a:t>17</a:t>
            </a:fld>
            <a:endParaRPr lang="en-US"/>
          </a:p>
        </p:txBody>
      </p:sp>
    </p:spTree>
    <p:extLst>
      <p:ext uri="{BB962C8B-B14F-4D97-AF65-F5344CB8AC3E}">
        <p14:creationId xmlns:p14="http://schemas.microsoft.com/office/powerpoint/2010/main" val="19842902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a:t> that wraps it up for individual differences.  Many are brain-related, but not all are fixed-for-life.  And there are many ways to help people become more effective with prosody.  So our next lecture </a:t>
            </a:r>
            <a:endParaRPr lang="en-US"/>
          </a:p>
        </p:txBody>
      </p:sp>
      <p:sp>
        <p:nvSpPr>
          <p:cNvPr id="4" name="Slide Number Placeholder 3"/>
          <p:cNvSpPr>
            <a:spLocks noGrp="1"/>
          </p:cNvSpPr>
          <p:nvPr>
            <p:ph type="sldNum" sz="quarter" idx="5"/>
          </p:nvPr>
        </p:nvSpPr>
        <p:spPr/>
        <p:txBody>
          <a:bodyPr/>
          <a:lstStyle/>
          <a:p>
            <a:fld id="{29BDAC53-7A3B-4047-838F-AC2D1EB75545}" type="slidenum">
              <a:rPr lang="en-US" smtClean="0"/>
              <a:pPr/>
              <a:t>18</a:t>
            </a:fld>
            <a:endParaRPr lang="en-US"/>
          </a:p>
        </p:txBody>
      </p:sp>
    </p:spTree>
    <p:extLst>
      <p:ext uri="{BB962C8B-B14F-4D97-AF65-F5344CB8AC3E}">
        <p14:creationId xmlns:p14="http://schemas.microsoft.com/office/powerpoint/2010/main" val="10726330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a:t>will be about the _teaching_ of prosodic skills.</a:t>
            </a:r>
            <a:endParaRPr lang="en-US"/>
          </a:p>
        </p:txBody>
      </p:sp>
      <p:sp>
        <p:nvSpPr>
          <p:cNvPr id="4" name="Slide Number Placeholder 3"/>
          <p:cNvSpPr>
            <a:spLocks noGrp="1"/>
          </p:cNvSpPr>
          <p:nvPr>
            <p:ph type="sldNum" sz="quarter" idx="5"/>
          </p:nvPr>
        </p:nvSpPr>
        <p:spPr/>
        <p:txBody>
          <a:bodyPr/>
          <a:lstStyle/>
          <a:p>
            <a:fld id="{29BDAC53-7A3B-4047-838F-AC2D1EB75545}" type="slidenum">
              <a:rPr lang="en-US" smtClean="0"/>
              <a:pPr/>
              <a:t>19</a:t>
            </a:fld>
            <a:endParaRPr lang="en-US"/>
          </a:p>
        </p:txBody>
      </p:sp>
    </p:spTree>
    <p:extLst>
      <p:ext uri="{BB962C8B-B14F-4D97-AF65-F5344CB8AC3E}">
        <p14:creationId xmlns:p14="http://schemas.microsoft.com/office/powerpoint/2010/main" val="3028682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 in conversation with someone. [click] There will be a lot going on inside your head, regarding prosody.  Let’s consider some of the processes and representations, and how those things can vary among individuals.  In overview, </a:t>
            </a:r>
          </a:p>
        </p:txBody>
      </p:sp>
      <p:sp>
        <p:nvSpPr>
          <p:cNvPr id="4" name="Slide Number Placeholder 3"/>
          <p:cNvSpPr>
            <a:spLocks noGrp="1"/>
          </p:cNvSpPr>
          <p:nvPr>
            <p:ph type="sldNum" sz="quarter" idx="5"/>
          </p:nvPr>
        </p:nvSpPr>
        <p:spPr/>
        <p:txBody>
          <a:bodyPr/>
          <a:lstStyle/>
          <a:p>
            <a:fld id="{29BDAC53-7A3B-4047-838F-AC2D1EB75545}" type="slidenum">
              <a:rPr lang="en-US" smtClean="0"/>
              <a:pPr/>
              <a:t>2</a:t>
            </a:fld>
            <a:endParaRPr lang="en-US"/>
          </a:p>
        </p:txBody>
      </p:sp>
    </p:spTree>
    <p:extLst>
      <p:ext uri="{BB962C8B-B14F-4D97-AF65-F5344CB8AC3E}">
        <p14:creationId xmlns:p14="http://schemas.microsoft.com/office/powerpoint/2010/main" val="15502889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 for example, by producing a "filled pause", with the right prosody, if you want to continue but need time to think of a word.  Of course, this requires</a:t>
            </a:r>
          </a:p>
          <a:p>
            <a:r>
              <a:rPr lang="en-US"/>
              <a:t>some element of "meta-cognitive awareness" [click] awareness of the moment-by-moment state of your own formulation processes. </a:t>
            </a:r>
          </a:p>
        </p:txBody>
      </p:sp>
      <p:sp>
        <p:nvSpPr>
          <p:cNvPr id="4" name="Slide Number Placeholder 3"/>
          <p:cNvSpPr>
            <a:spLocks noGrp="1"/>
          </p:cNvSpPr>
          <p:nvPr>
            <p:ph type="sldNum" sz="quarter" idx="5"/>
          </p:nvPr>
        </p:nvSpPr>
        <p:spPr/>
        <p:txBody>
          <a:bodyPr/>
          <a:lstStyle/>
          <a:p>
            <a:fld id="{29BDAC53-7A3B-4047-838F-AC2D1EB75545}" type="slidenum">
              <a:rPr lang="en-US" smtClean="0"/>
              <a:pPr/>
              <a:t>21</a:t>
            </a:fld>
            <a:endParaRPr lang="en-US"/>
          </a:p>
        </p:txBody>
      </p:sp>
    </p:spTree>
    <p:extLst>
      <p:ext uri="{BB962C8B-B14F-4D97-AF65-F5344CB8AC3E}">
        <p14:creationId xmlns:p14="http://schemas.microsoft.com/office/powerpoint/2010/main" val="5680819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9BDAC53-7A3B-4047-838F-AC2D1EB75545}" type="slidenum">
              <a:rPr lang="en-US" smtClean="0"/>
              <a:pPr/>
              <a:t>22</a:t>
            </a:fld>
            <a:endParaRPr lang="en-US"/>
          </a:p>
        </p:txBody>
      </p:sp>
    </p:spTree>
    <p:extLst>
      <p:ext uri="{BB962C8B-B14F-4D97-AF65-F5344CB8AC3E}">
        <p14:creationId xmlns:p14="http://schemas.microsoft.com/office/powerpoint/2010/main" val="27645969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 But</a:t>
            </a:r>
            <a:r>
              <a:rPr lang="en-US" baseline="0"/>
              <a:t> </a:t>
            </a:r>
            <a:r>
              <a:rPr lang="en-US" baseline="0" dirty="0"/>
              <a:t>you know, everyone has very significant limitations, just by being human. </a:t>
            </a:r>
          </a:p>
          <a:p>
            <a:endParaRPr lang="en-US" baseline="0" dirty="0"/>
          </a:p>
          <a:p>
            <a:endParaRPr lang="en-US" baseline="0"/>
          </a:p>
          <a:p>
            <a:endParaRPr lang="en-US" dirty="0"/>
          </a:p>
        </p:txBody>
      </p:sp>
      <p:sp>
        <p:nvSpPr>
          <p:cNvPr id="4" name="Slide Number Placeholder 3"/>
          <p:cNvSpPr>
            <a:spLocks noGrp="1"/>
          </p:cNvSpPr>
          <p:nvPr>
            <p:ph type="sldNum" sz="quarter" idx="10"/>
          </p:nvPr>
        </p:nvSpPr>
        <p:spPr/>
        <p:txBody>
          <a:bodyPr/>
          <a:lstStyle/>
          <a:p>
            <a:fld id="{29BDAC53-7A3B-4047-838F-AC2D1EB75545}" type="slidenum">
              <a:rPr lang="en-US" smtClean="0"/>
              <a:pPr/>
              <a:t>23</a:t>
            </a:fld>
            <a:endParaRPr lang="en-US"/>
          </a:p>
        </p:txBody>
      </p:sp>
    </p:spTree>
    <p:extLst>
      <p:ext uri="{BB962C8B-B14F-4D97-AF65-F5344CB8AC3E}">
        <p14:creationId xmlns:p14="http://schemas.microsoft.com/office/powerpoint/2010/main" val="16025570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a:p>
            <a:endParaRPr lang="en-US" dirty="0"/>
          </a:p>
          <a:p>
            <a:r>
              <a:rPr lang="en-US" dirty="0"/>
              <a:t>What’s really going on?  What’s really different,</a:t>
            </a:r>
            <a:r>
              <a:rPr lang="en-US" baseline="0" dirty="0"/>
              <a:t> in comparison to “t</a:t>
            </a:r>
            <a:r>
              <a:rPr lang="en-US" dirty="0"/>
              <a:t>ypically developing”</a:t>
            </a:r>
            <a:r>
              <a:rPr lang="en-US" baseline="0" dirty="0"/>
              <a:t> folk?   We </a:t>
            </a:r>
            <a:r>
              <a:rPr lang="en-US" dirty="0"/>
              <a:t>don’t really know</a:t>
            </a:r>
            <a:r>
              <a:rPr lang="en-US"/>
              <a:t>.  </a:t>
            </a:r>
          </a:p>
          <a:p>
            <a:endParaRPr lang="en-US"/>
          </a:p>
          <a:p>
            <a:endParaRPr lang="en-US"/>
          </a:p>
          <a:p>
            <a:r>
              <a:rPr lang="en-US"/>
              <a:t>Note that perception exercises can work; production exercises are much harder. </a:t>
            </a:r>
            <a:endParaRPr lang="en-US" dirty="0"/>
          </a:p>
        </p:txBody>
      </p:sp>
      <p:sp>
        <p:nvSpPr>
          <p:cNvPr id="4" name="Slide Number Placeholder 3"/>
          <p:cNvSpPr>
            <a:spLocks noGrp="1"/>
          </p:cNvSpPr>
          <p:nvPr>
            <p:ph type="sldNum" sz="quarter" idx="10"/>
          </p:nvPr>
        </p:nvSpPr>
        <p:spPr/>
        <p:txBody>
          <a:bodyPr/>
          <a:lstStyle/>
          <a:p>
            <a:fld id="{29BDAC53-7A3B-4047-838F-AC2D1EB75545}" type="slidenum">
              <a:rPr lang="en-US" smtClean="0"/>
              <a:pPr/>
              <a:t>24</a:t>
            </a:fld>
            <a:endParaRPr lang="en-US"/>
          </a:p>
        </p:txBody>
      </p:sp>
    </p:spTree>
    <p:extLst>
      <p:ext uri="{BB962C8B-B14F-4D97-AF65-F5344CB8AC3E}">
        <p14:creationId xmlns:p14="http://schemas.microsoft.com/office/powerpoint/2010/main" val="32743939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I’m not talking about autism, but about</a:t>
            </a:r>
            <a:r>
              <a:rPr lang="en-US" baseline="0" dirty="0"/>
              <a:t> all the things that can go wrong …</a:t>
            </a:r>
          </a:p>
          <a:p>
            <a:endParaRPr lang="en-US" baseline="0" dirty="0"/>
          </a:p>
          <a:p>
            <a:r>
              <a:rPr lang="en-US" baseline="0" dirty="0"/>
              <a:t>and even if not “wrong”, the ways in which people vary.</a:t>
            </a:r>
          </a:p>
          <a:p>
            <a:endParaRPr lang="en-US" dirty="0"/>
          </a:p>
          <a:p>
            <a:r>
              <a:rPr lang="en-US" dirty="0"/>
              <a:t>Well, we don’t really know how “typical” people talk, let</a:t>
            </a:r>
            <a:r>
              <a:rPr lang="en-US" baseline="0" dirty="0"/>
              <a:t> alone in what ways, if</a:t>
            </a:r>
          </a:p>
          <a:p>
            <a:r>
              <a:rPr lang="en-US" baseline="0" dirty="0"/>
              <a:t>Any, it’s important to use prosody in exactly the same way. </a:t>
            </a:r>
          </a:p>
          <a:p>
            <a:endParaRPr lang="en-US" baseline="0" dirty="0"/>
          </a:p>
          <a:p>
            <a:r>
              <a:rPr lang="en-US" baseline="0" dirty="0"/>
              <a:t>Bottom line: there exist intrinsic differences in abilities, and even the most dedicated teacher can’t solve all problems. </a:t>
            </a:r>
          </a:p>
          <a:p>
            <a:endParaRPr lang="en-US" baseline="0" dirty="0"/>
          </a:p>
          <a:p>
            <a:r>
              <a:rPr lang="en-US" baseline="0" dirty="0"/>
              <a:t>Bottom-bottom line: we still don’t know very much about the mechanisms.  (or anything else!)</a:t>
            </a:r>
          </a:p>
          <a:p>
            <a:endParaRPr lang="en-US" baseline="0" dirty="0"/>
          </a:p>
          <a:p>
            <a:r>
              <a:rPr lang="en-US" baseline="0" dirty="0"/>
              <a:t>Bottom-</a:t>
            </a:r>
            <a:r>
              <a:rPr lang="en-US" baseline="0" dirty="0" err="1"/>
              <a:t>bt</a:t>
            </a:r>
            <a:r>
              <a:rPr lang="en-US" baseline="0" dirty="0"/>
              <a:t>-</a:t>
            </a:r>
            <a:r>
              <a:rPr lang="en-US" baseline="0" dirty="0" err="1"/>
              <a:t>bt</a:t>
            </a:r>
            <a:r>
              <a:rPr lang="en-US" baseline="0" dirty="0"/>
              <a:t> line: of course, that doesn’t stop us from seeking better ways to teach!</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29BDAC53-7A3B-4047-838F-AC2D1EB75545}" type="slidenum">
              <a:rPr lang="en-US" smtClean="0"/>
              <a:pPr/>
              <a:t>25</a:t>
            </a:fld>
            <a:endParaRPr lang="en-US"/>
          </a:p>
        </p:txBody>
      </p:sp>
    </p:spTree>
    <p:extLst>
      <p:ext uri="{BB962C8B-B14F-4D97-AF65-F5344CB8AC3E}">
        <p14:creationId xmlns:p14="http://schemas.microsoft.com/office/powerpoint/2010/main" val="13961601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For example, in Lecture 20 we talked about observable behavioral differences.  These involve characteristic timing differences, physical differences, an others relating to the speaker’s language background and the social context.   For purposes of identifying a speaker from a speech sample, these features, especially the anatomical, are very useful.   On the other hand, for purposes of recognizing a speaker’s intent, they are just noise, that needs to be somehow factored out. In this lecture, we focus [next] </a:t>
            </a:r>
          </a:p>
        </p:txBody>
      </p:sp>
      <p:sp>
        <p:nvSpPr>
          <p:cNvPr id="4" name="Slide Number Placeholder 3"/>
          <p:cNvSpPr>
            <a:spLocks noGrp="1"/>
          </p:cNvSpPr>
          <p:nvPr>
            <p:ph type="sldNum" sz="quarter" idx="5"/>
          </p:nvPr>
        </p:nvSpPr>
        <p:spPr/>
        <p:txBody>
          <a:bodyPr/>
          <a:lstStyle/>
          <a:p>
            <a:fld id="{29BDAC53-7A3B-4047-838F-AC2D1EB75545}" type="slidenum">
              <a:rPr lang="en-US" smtClean="0"/>
              <a:pPr/>
              <a:t>26</a:t>
            </a:fld>
            <a:endParaRPr lang="en-US"/>
          </a:p>
        </p:txBody>
      </p:sp>
    </p:spTree>
    <p:extLst>
      <p:ext uri="{BB962C8B-B14F-4D97-AF65-F5344CB8AC3E}">
        <p14:creationId xmlns:p14="http://schemas.microsoft.com/office/powerpoint/2010/main" val="1436646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more on questions of ability differences:  the differences that matter for people, as they strive to communicate. </a:t>
            </a:r>
          </a:p>
        </p:txBody>
      </p:sp>
      <p:sp>
        <p:nvSpPr>
          <p:cNvPr id="4" name="Slide Number Placeholder 3"/>
          <p:cNvSpPr>
            <a:spLocks noGrp="1"/>
          </p:cNvSpPr>
          <p:nvPr>
            <p:ph type="sldNum" sz="quarter" idx="5"/>
          </p:nvPr>
        </p:nvSpPr>
        <p:spPr/>
        <p:txBody>
          <a:bodyPr/>
          <a:lstStyle/>
          <a:p>
            <a:fld id="{29BDAC53-7A3B-4047-838F-AC2D1EB75545}" type="slidenum">
              <a:rPr lang="en-US" smtClean="0"/>
              <a:pPr/>
              <a:t>27</a:t>
            </a:fld>
            <a:endParaRPr lang="en-US"/>
          </a:p>
        </p:txBody>
      </p:sp>
    </p:spTree>
    <p:extLst>
      <p:ext uri="{BB962C8B-B14F-4D97-AF65-F5344CB8AC3E}">
        <p14:creationId xmlns:p14="http://schemas.microsoft.com/office/powerpoint/2010/main" val="391752704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9BDAC53-7A3B-4047-838F-AC2D1EB75545}" type="slidenum">
              <a:rPr lang="en-US" smtClean="0"/>
              <a:pPr/>
              <a:t>28</a:t>
            </a:fld>
            <a:endParaRPr lang="en-US"/>
          </a:p>
        </p:txBody>
      </p:sp>
    </p:spTree>
    <p:extLst>
      <p:ext uri="{BB962C8B-B14F-4D97-AF65-F5344CB8AC3E}">
        <p14:creationId xmlns:p14="http://schemas.microsoft.com/office/powerpoint/2010/main" val="106758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 you need to extract, from prosody, information to let you grasp the current situation [click:], especially regarding your interlocutor's micro-intents, moment by moment, and then decide how you want to respond [click], and then convey that intent to your interlocutor .  At this level, things resemble the diagram in the previous lecture, but there we gave a word-centric / content-centric, view.  In this lecture we focus on the _prosodic_ aspects of dialog, exclusively.  Now let's break it down. [next] </a:t>
            </a:r>
          </a:p>
        </p:txBody>
      </p:sp>
      <p:sp>
        <p:nvSpPr>
          <p:cNvPr id="4" name="Slide Number Placeholder 3"/>
          <p:cNvSpPr>
            <a:spLocks noGrp="1"/>
          </p:cNvSpPr>
          <p:nvPr>
            <p:ph type="sldNum" sz="quarter" idx="5"/>
          </p:nvPr>
        </p:nvSpPr>
        <p:spPr/>
        <p:txBody>
          <a:bodyPr/>
          <a:lstStyle/>
          <a:p>
            <a:fld id="{29BDAC53-7A3B-4047-838F-AC2D1EB75545}" type="slidenum">
              <a:rPr lang="en-US" smtClean="0"/>
              <a:pPr/>
              <a:t>3</a:t>
            </a:fld>
            <a:endParaRPr lang="en-US"/>
          </a:p>
        </p:txBody>
      </p:sp>
    </p:spTree>
    <p:extLst>
      <p:ext uri="{BB962C8B-B14F-4D97-AF65-F5344CB8AC3E}">
        <p14:creationId xmlns:p14="http://schemas.microsoft.com/office/powerpoint/2010/main" val="42635540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To start, you obviously need the ability to perceive prosody.  People vary in how well they can do this, at least for pitch perception,</a:t>
            </a:r>
          </a:p>
        </p:txBody>
      </p:sp>
      <p:sp>
        <p:nvSpPr>
          <p:cNvPr id="4" name="Slide Number Placeholder 3"/>
          <p:cNvSpPr>
            <a:spLocks noGrp="1"/>
          </p:cNvSpPr>
          <p:nvPr>
            <p:ph type="sldNum" sz="quarter" idx="5"/>
          </p:nvPr>
        </p:nvSpPr>
        <p:spPr/>
        <p:txBody>
          <a:bodyPr/>
          <a:lstStyle/>
          <a:p>
            <a:fld id="{29BDAC53-7A3B-4047-838F-AC2D1EB75545}" type="slidenum">
              <a:rPr lang="en-US" smtClean="0"/>
              <a:pPr/>
              <a:t>4</a:t>
            </a:fld>
            <a:endParaRPr lang="en-US"/>
          </a:p>
        </p:txBody>
      </p:sp>
    </p:spTree>
    <p:extLst>
      <p:ext uri="{BB962C8B-B14F-4D97-AF65-F5344CB8AC3E}">
        <p14:creationId xmlns:p14="http://schemas.microsoft.com/office/powerpoint/2010/main" val="40261494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 which is the best studied aspect.  This, intriguingly, has a genetic connection, to the ASPM gene.  People with the TT variant do better than those with TC or CC variants, at least at recognizing Cantonese tones. This gene disproportionatly affects brain volume in the auditory cortex (Heschl's gyrus) (Jairus), and the TT variant is more common in many populations that speak tone languages.  But don't despair if you want to learn a tone language but lack this gene; its effect on performance is dwarfed by the effect of musical training, and probably other factors, like, practice.  More serious is amusica, the condition also known as tone-deafness.  More specifically relating to speech, versus music, is aprosodia.  This can arise from alcohol abuse in early adulthood, and both amusica and aprosodia can result from strokes, among other causes.  Okay, </a:t>
            </a:r>
          </a:p>
        </p:txBody>
      </p:sp>
      <p:sp>
        <p:nvSpPr>
          <p:cNvPr id="4" name="Slide Number Placeholder 3"/>
          <p:cNvSpPr>
            <a:spLocks noGrp="1"/>
          </p:cNvSpPr>
          <p:nvPr>
            <p:ph type="sldNum" sz="quarter" idx="5"/>
          </p:nvPr>
        </p:nvSpPr>
        <p:spPr/>
        <p:txBody>
          <a:bodyPr/>
          <a:lstStyle/>
          <a:p>
            <a:fld id="{29BDAC53-7A3B-4047-838F-AC2D1EB75545}" type="slidenum">
              <a:rPr lang="en-US" smtClean="0"/>
              <a:pPr/>
              <a:t>5</a:t>
            </a:fld>
            <a:endParaRPr lang="en-US"/>
          </a:p>
        </p:txBody>
      </p:sp>
    </p:spTree>
    <p:extLst>
      <p:ext uri="{BB962C8B-B14F-4D97-AF65-F5344CB8AC3E}">
        <p14:creationId xmlns:p14="http://schemas.microsoft.com/office/powerpoint/2010/main" val="19404314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 after low-level perception, a lot more has to happen.  These other mental processes are even less well-understood, so this lecture will be high-level and speculative.  Now, prosodic deficits are a factor in some _medical_ conditions, actually quite a few, but I'll make connections mostly to autism.  Considering some extreme cases like this can be a way to better understand prosody in "normal people", in quotes, who also show significant variation in everything we'll discuss.  Alright, so, to get from those low-level percepts to meaning [next] </a:t>
            </a:r>
          </a:p>
        </p:txBody>
      </p:sp>
      <p:sp>
        <p:nvSpPr>
          <p:cNvPr id="4" name="Slide Number Placeholder 3"/>
          <p:cNvSpPr>
            <a:spLocks noGrp="1"/>
          </p:cNvSpPr>
          <p:nvPr>
            <p:ph type="sldNum" sz="quarter" idx="5"/>
          </p:nvPr>
        </p:nvSpPr>
        <p:spPr/>
        <p:txBody>
          <a:bodyPr/>
          <a:lstStyle/>
          <a:p>
            <a:fld id="{29BDAC53-7A3B-4047-838F-AC2D1EB75545}" type="slidenum">
              <a:rPr lang="en-US" smtClean="0"/>
              <a:pPr/>
              <a:t>6</a:t>
            </a:fld>
            <a:endParaRPr lang="en-US"/>
          </a:p>
        </p:txBody>
      </p:sp>
    </p:spTree>
    <p:extLst>
      <p:ext uri="{BB962C8B-B14F-4D97-AF65-F5344CB8AC3E}">
        <p14:creationId xmlns:p14="http://schemas.microsoft.com/office/powerpoint/2010/main" val="28821969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you need to identify which of meaningful configurations of your language, are present in what you hear.  This process involves the integration of multiple streams of prosodic information, each rapidly varying.  It also requires that you have knowledge [click] of what those meaningful configurations are.  Just as some people have large vocabularies and others don't, it seems that some people, even native speakers, have larger or smaller [next]</a:t>
            </a:r>
          </a:p>
        </p:txBody>
      </p:sp>
      <p:sp>
        <p:nvSpPr>
          <p:cNvPr id="4" name="Slide Number Placeholder 3"/>
          <p:cNvSpPr>
            <a:spLocks noGrp="1"/>
          </p:cNvSpPr>
          <p:nvPr>
            <p:ph type="sldNum" sz="quarter" idx="5"/>
          </p:nvPr>
        </p:nvSpPr>
        <p:spPr/>
        <p:txBody>
          <a:bodyPr/>
          <a:lstStyle/>
          <a:p>
            <a:fld id="{29BDAC53-7A3B-4047-838F-AC2D1EB75545}" type="slidenum">
              <a:rPr lang="en-US" smtClean="0"/>
              <a:pPr/>
              <a:t>7</a:t>
            </a:fld>
            <a:endParaRPr lang="en-US"/>
          </a:p>
        </p:txBody>
      </p:sp>
    </p:spTree>
    <p:extLst>
      <p:ext uri="{BB962C8B-B14F-4D97-AF65-F5344CB8AC3E}">
        <p14:creationId xmlns:p14="http://schemas.microsoft.com/office/powerpoint/2010/main" val="26294021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 inventories of prosodic constructions.  And some people have different ones.   One autistic child we studied had his own way of marking contrast, as in contrast-to-expectation.  We missed it at first, as it seemed just another kind of weird randomness, but actually he was consistently using a specific pattern to mark contrast … using  his own personal micro-variant of English.  Why this variation?  Well, _learning_ these things requires a lot of connected abilities.  The prosodic constructions in the knowledge base are _form-function_ mappings, so to learn them you need to understand both sides.  But if you have difficulty tracking what's going socially in interaction, like many autistic children, your input is kaledescopic patterns of prosodic form, without anything functional to ground them in.  It has also been suggested that some people with autism may have weaker long-distance neural connections [next], </a:t>
            </a:r>
          </a:p>
        </p:txBody>
      </p:sp>
      <p:sp>
        <p:nvSpPr>
          <p:cNvPr id="4" name="Slide Number Placeholder 3"/>
          <p:cNvSpPr>
            <a:spLocks noGrp="1"/>
          </p:cNvSpPr>
          <p:nvPr>
            <p:ph type="sldNum" sz="quarter" idx="5"/>
          </p:nvPr>
        </p:nvSpPr>
        <p:spPr/>
        <p:txBody>
          <a:bodyPr/>
          <a:lstStyle/>
          <a:p>
            <a:fld id="{29BDAC53-7A3B-4047-838F-AC2D1EB75545}" type="slidenum">
              <a:rPr lang="en-US" smtClean="0"/>
              <a:pPr/>
              <a:t>8</a:t>
            </a:fld>
            <a:endParaRPr lang="en-US"/>
          </a:p>
        </p:txBody>
      </p:sp>
    </p:spTree>
    <p:extLst>
      <p:ext uri="{BB962C8B-B14F-4D97-AF65-F5344CB8AC3E}">
        <p14:creationId xmlns:p14="http://schemas.microsoft.com/office/powerpoint/2010/main" val="32856174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 particular for the neural pathways that enable us to connect social meanings and social rewards with the prosodic behaviors that can yield them. [gesturing at own head, front, side and back] </a:t>
            </a:r>
            <a:r>
              <a:rPr lang="en-US">
                <a:sym typeface="Wingdings" panose="05000000000000000000" pitchFamily="2" charset="2"/>
              </a:rPr>
              <a:t> .  Okay [next] </a:t>
            </a:r>
            <a:endParaRPr lang="en-US"/>
          </a:p>
        </p:txBody>
      </p:sp>
      <p:sp>
        <p:nvSpPr>
          <p:cNvPr id="4" name="Slide Number Placeholder 3"/>
          <p:cNvSpPr>
            <a:spLocks noGrp="1"/>
          </p:cNvSpPr>
          <p:nvPr>
            <p:ph type="sldNum" sz="quarter" idx="5"/>
          </p:nvPr>
        </p:nvSpPr>
        <p:spPr/>
        <p:txBody>
          <a:bodyPr/>
          <a:lstStyle/>
          <a:p>
            <a:fld id="{29BDAC53-7A3B-4047-838F-AC2D1EB75545}" type="slidenum">
              <a:rPr lang="en-US" smtClean="0"/>
              <a:pPr/>
              <a:t>9</a:t>
            </a:fld>
            <a:endParaRPr lang="en-US"/>
          </a:p>
        </p:txBody>
      </p:sp>
    </p:spTree>
    <p:extLst>
      <p:ext uri="{BB962C8B-B14F-4D97-AF65-F5344CB8AC3E}">
        <p14:creationId xmlns:p14="http://schemas.microsoft.com/office/powerpoint/2010/main" val="9725162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122" name="Group 2"/>
          <p:cNvGrpSpPr>
            <a:grpSpLocks/>
          </p:cNvGrpSpPr>
          <p:nvPr/>
        </p:nvGrpSpPr>
        <p:grpSpPr bwMode="auto">
          <a:xfrm>
            <a:off x="-6350" y="20638"/>
            <a:ext cx="9144000" cy="6858000"/>
            <a:chOff x="0" y="0"/>
            <a:chExt cx="5760" cy="4320"/>
          </a:xfrm>
        </p:grpSpPr>
        <p:sp>
          <p:nvSpPr>
            <p:cNvPr id="5123"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a:p>
          </p:txBody>
        </p:sp>
        <p:sp>
          <p:nvSpPr>
            <p:cNvPr id="5124"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endParaRPr lang="en-US"/>
            </a:p>
          </p:txBody>
        </p:sp>
      </p:grpSp>
      <p:sp>
        <p:nvSpPr>
          <p:cNvPr id="5125"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endParaRPr lang="en-US"/>
          </a:p>
        </p:txBody>
      </p:sp>
      <p:grpSp>
        <p:nvGrpSpPr>
          <p:cNvPr id="5126" name="Group 6"/>
          <p:cNvGrpSpPr>
            <a:grpSpLocks/>
          </p:cNvGrpSpPr>
          <p:nvPr/>
        </p:nvGrpSpPr>
        <p:grpSpPr bwMode="auto">
          <a:xfrm>
            <a:off x="-1588" y="6034088"/>
            <a:ext cx="7845426" cy="850900"/>
            <a:chOff x="0" y="3792"/>
            <a:chExt cx="4942" cy="536"/>
          </a:xfrm>
        </p:grpSpPr>
        <p:sp>
          <p:nvSpPr>
            <p:cNvPr id="5127"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endParaRPr lang="en-US"/>
            </a:p>
          </p:txBody>
        </p:sp>
        <p:grpSp>
          <p:nvGrpSpPr>
            <p:cNvPr id="5128" name="Group 8"/>
            <p:cNvGrpSpPr>
              <a:grpSpLocks/>
            </p:cNvGrpSpPr>
            <p:nvPr userDrawn="1"/>
          </p:nvGrpSpPr>
          <p:grpSpPr bwMode="auto">
            <a:xfrm>
              <a:off x="2486" y="3792"/>
              <a:ext cx="2456" cy="536"/>
              <a:chOff x="2486" y="3792"/>
              <a:chExt cx="2456" cy="536"/>
            </a:xfrm>
          </p:grpSpPr>
          <p:sp>
            <p:nvSpPr>
              <p:cNvPr id="5129"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endParaRPr lang="en-US"/>
              </a:p>
            </p:txBody>
          </p:sp>
          <p:sp>
            <p:nvSpPr>
              <p:cNvPr id="5130"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endParaRPr lang="en-US"/>
              </a:p>
            </p:txBody>
          </p:sp>
          <p:sp>
            <p:nvSpPr>
              <p:cNvPr id="5131"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endParaRPr lang="en-US"/>
              </a:p>
            </p:txBody>
          </p:sp>
          <p:sp>
            <p:nvSpPr>
              <p:cNvPr id="5132"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endParaRPr lang="en-US"/>
              </a:p>
            </p:txBody>
          </p:sp>
          <p:sp>
            <p:nvSpPr>
              <p:cNvPr id="5133"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endParaRPr lang="en-US"/>
              </a:p>
            </p:txBody>
          </p:sp>
        </p:grpSp>
        <p:sp>
          <p:nvSpPr>
            <p:cNvPr id="5134"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endParaRPr lang="en-US"/>
            </a:p>
          </p:txBody>
        </p:sp>
      </p:grpSp>
      <p:grpSp>
        <p:nvGrpSpPr>
          <p:cNvPr id="5135" name="Group 15"/>
          <p:cNvGrpSpPr>
            <a:grpSpLocks/>
          </p:cNvGrpSpPr>
          <p:nvPr/>
        </p:nvGrpSpPr>
        <p:grpSpPr bwMode="auto">
          <a:xfrm>
            <a:off x="627063" y="6021388"/>
            <a:ext cx="5684837" cy="849312"/>
            <a:chOff x="395" y="3793"/>
            <a:chExt cx="3581" cy="535"/>
          </a:xfrm>
        </p:grpSpPr>
        <p:sp>
          <p:nvSpPr>
            <p:cNvPr id="5136"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endParaRPr lang="en-US"/>
            </a:p>
          </p:txBody>
        </p:sp>
        <p:sp>
          <p:nvSpPr>
            <p:cNvPr id="5137"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endParaRPr lang="en-US"/>
            </a:p>
          </p:txBody>
        </p:sp>
        <p:sp>
          <p:nvSpPr>
            <p:cNvPr id="5138"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endParaRPr lang="en-US"/>
            </a:p>
          </p:txBody>
        </p:sp>
        <p:sp>
          <p:nvSpPr>
            <p:cNvPr id="5139"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endParaRPr lang="en-US"/>
            </a:p>
          </p:txBody>
        </p:sp>
        <p:sp>
          <p:nvSpPr>
            <p:cNvPr id="5140"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endParaRPr lang="en-US"/>
            </a:p>
          </p:txBody>
        </p:sp>
        <p:sp>
          <p:nvSpPr>
            <p:cNvPr id="5141"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endParaRPr lang="en-US"/>
            </a:p>
          </p:txBody>
        </p:sp>
      </p:grpSp>
      <p:sp>
        <p:nvSpPr>
          <p:cNvPr id="5142" name="Rectangle 22"/>
          <p:cNvSpPr>
            <a:spLocks noGrp="1" noChangeArrowheads="1"/>
          </p:cNvSpPr>
          <p:nvPr>
            <p:ph type="ctrTitle" sz="quarter"/>
          </p:nvPr>
        </p:nvSpPr>
        <p:spPr>
          <a:xfrm>
            <a:off x="457200" y="1447800"/>
            <a:ext cx="8229600" cy="1736725"/>
          </a:xfrm>
        </p:spPr>
        <p:txBody>
          <a:bodyPr/>
          <a:lstStyle>
            <a:lvl1pPr>
              <a:defRPr sz="5400"/>
            </a:lvl1pPr>
          </a:lstStyle>
          <a:p>
            <a:r>
              <a:rPr lang="ja-JP" altLang="en-US"/>
              <a:t>マスタ タイトルの書式設定</a:t>
            </a:r>
          </a:p>
        </p:txBody>
      </p:sp>
      <p:sp>
        <p:nvSpPr>
          <p:cNvPr id="5143"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ja-JP" altLang="en-US"/>
              <a:t>マスタ サブタイトルの書式設定</a:t>
            </a:r>
          </a:p>
        </p:txBody>
      </p:sp>
      <p:sp>
        <p:nvSpPr>
          <p:cNvPr id="5144" name="Rectangle 24"/>
          <p:cNvSpPr>
            <a:spLocks noGrp="1" noChangeArrowheads="1"/>
          </p:cNvSpPr>
          <p:nvPr>
            <p:ph type="dt" sz="quarter" idx="2"/>
          </p:nvPr>
        </p:nvSpPr>
        <p:spPr/>
        <p:txBody>
          <a:bodyPr/>
          <a:lstStyle>
            <a:lvl1pPr>
              <a:defRPr/>
            </a:lvl1pPr>
          </a:lstStyle>
          <a:p>
            <a:endParaRPr lang="en-US" altLang="ja-JP"/>
          </a:p>
        </p:txBody>
      </p:sp>
      <p:sp>
        <p:nvSpPr>
          <p:cNvPr id="5145" name="Rectangle 25"/>
          <p:cNvSpPr>
            <a:spLocks noGrp="1" noChangeArrowheads="1"/>
          </p:cNvSpPr>
          <p:nvPr>
            <p:ph type="sldNum" sz="quarter" idx="4"/>
          </p:nvPr>
        </p:nvSpPr>
        <p:spPr/>
        <p:txBody>
          <a:bodyPr/>
          <a:lstStyle>
            <a:lvl1pPr>
              <a:defRPr/>
            </a:lvl1pPr>
          </a:lstStyle>
          <a:p>
            <a:fld id="{30163E5B-82AC-4787-8415-FF8699C5043D}" type="slidenum">
              <a:rPr lang="en-US" altLang="ja-JP"/>
              <a:pPr/>
              <a:t>‹#›</a:t>
            </a:fld>
            <a:endParaRPr lang="en-US" altLang="ja-JP"/>
          </a:p>
        </p:txBody>
      </p:sp>
      <p:sp>
        <p:nvSpPr>
          <p:cNvPr id="5146" name="Rectangle 26"/>
          <p:cNvSpPr>
            <a:spLocks noGrp="1" noChangeArrowheads="1"/>
          </p:cNvSpPr>
          <p:nvPr>
            <p:ph type="ftr" sz="quarter" idx="3"/>
          </p:nvPr>
        </p:nvSpPr>
        <p:spPr/>
        <p:txBody>
          <a:bodyPr/>
          <a:lstStyle>
            <a:lvl1pPr>
              <a:defRPr/>
            </a:lvl1pPr>
          </a:lstStyle>
          <a:p>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ja-JP"/>
          </a:p>
        </p:txBody>
      </p:sp>
      <p:sp>
        <p:nvSpPr>
          <p:cNvPr id="5" name="Footer Placeholder 4"/>
          <p:cNvSpPr>
            <a:spLocks noGrp="1"/>
          </p:cNvSpPr>
          <p:nvPr>
            <p:ph type="ftr" sz="quarter" idx="11"/>
          </p:nvPr>
        </p:nvSpPr>
        <p:spPr/>
        <p:txBody>
          <a:bodyPr/>
          <a:lstStyle>
            <a:lvl1pPr>
              <a:defRPr/>
            </a:lvl1pPr>
          </a:lstStyle>
          <a:p>
            <a:endParaRPr lang="en-US" altLang="ja-JP"/>
          </a:p>
        </p:txBody>
      </p:sp>
      <p:sp>
        <p:nvSpPr>
          <p:cNvPr id="6" name="Slide Number Placeholder 5"/>
          <p:cNvSpPr>
            <a:spLocks noGrp="1"/>
          </p:cNvSpPr>
          <p:nvPr>
            <p:ph type="sldNum" sz="quarter" idx="12"/>
          </p:nvPr>
        </p:nvSpPr>
        <p:spPr/>
        <p:txBody>
          <a:bodyPr/>
          <a:lstStyle>
            <a:lvl1pPr>
              <a:defRPr/>
            </a:lvl1pPr>
          </a:lstStyle>
          <a:p>
            <a:fld id="{1A92B880-C0BB-44C1-8AC9-C51D04CF0B1C}"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ja-JP"/>
          </a:p>
        </p:txBody>
      </p:sp>
      <p:sp>
        <p:nvSpPr>
          <p:cNvPr id="5" name="Footer Placeholder 4"/>
          <p:cNvSpPr>
            <a:spLocks noGrp="1"/>
          </p:cNvSpPr>
          <p:nvPr>
            <p:ph type="ftr" sz="quarter" idx="11"/>
          </p:nvPr>
        </p:nvSpPr>
        <p:spPr/>
        <p:txBody>
          <a:bodyPr/>
          <a:lstStyle>
            <a:lvl1pPr>
              <a:defRPr/>
            </a:lvl1pPr>
          </a:lstStyle>
          <a:p>
            <a:endParaRPr lang="en-US" altLang="ja-JP"/>
          </a:p>
        </p:txBody>
      </p:sp>
      <p:sp>
        <p:nvSpPr>
          <p:cNvPr id="6" name="Slide Number Placeholder 5"/>
          <p:cNvSpPr>
            <a:spLocks noGrp="1"/>
          </p:cNvSpPr>
          <p:nvPr>
            <p:ph type="sldNum" sz="quarter" idx="12"/>
          </p:nvPr>
        </p:nvSpPr>
        <p:spPr/>
        <p:txBody>
          <a:bodyPr/>
          <a:lstStyle>
            <a:lvl1pPr>
              <a:defRPr/>
            </a:lvl1pPr>
          </a:lstStyle>
          <a:p>
            <a:fld id="{15749918-BC7F-40D9-B22C-9B0F7F46F277}"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ja-JP"/>
          </a:p>
        </p:txBody>
      </p:sp>
      <p:sp>
        <p:nvSpPr>
          <p:cNvPr id="5" name="Footer Placeholder 4"/>
          <p:cNvSpPr>
            <a:spLocks noGrp="1"/>
          </p:cNvSpPr>
          <p:nvPr>
            <p:ph type="ftr" sz="quarter" idx="11"/>
          </p:nvPr>
        </p:nvSpPr>
        <p:spPr/>
        <p:txBody>
          <a:bodyPr/>
          <a:lstStyle>
            <a:lvl1pPr>
              <a:defRPr/>
            </a:lvl1pPr>
          </a:lstStyle>
          <a:p>
            <a:endParaRPr lang="en-US" altLang="ja-JP"/>
          </a:p>
        </p:txBody>
      </p:sp>
      <p:sp>
        <p:nvSpPr>
          <p:cNvPr id="6" name="Slide Number Placeholder 5"/>
          <p:cNvSpPr>
            <a:spLocks noGrp="1"/>
          </p:cNvSpPr>
          <p:nvPr>
            <p:ph type="sldNum" sz="quarter" idx="12"/>
          </p:nvPr>
        </p:nvSpPr>
        <p:spPr/>
        <p:txBody>
          <a:bodyPr/>
          <a:lstStyle>
            <a:lvl1pPr>
              <a:defRPr/>
            </a:lvl1pPr>
          </a:lstStyle>
          <a:p>
            <a:fld id="{8A6C2852-C21C-48FF-9C48-C01BA854C3FA}" type="slidenum">
              <a:rPr lang="en-US" altLang="ja-JP" smtClean="0"/>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ja-JP"/>
          </a:p>
        </p:txBody>
      </p:sp>
      <p:sp>
        <p:nvSpPr>
          <p:cNvPr id="5" name="Footer Placeholder 4"/>
          <p:cNvSpPr>
            <a:spLocks noGrp="1"/>
          </p:cNvSpPr>
          <p:nvPr>
            <p:ph type="ftr" sz="quarter" idx="11"/>
          </p:nvPr>
        </p:nvSpPr>
        <p:spPr/>
        <p:txBody>
          <a:bodyPr/>
          <a:lstStyle>
            <a:lvl1pPr>
              <a:defRPr/>
            </a:lvl1pPr>
          </a:lstStyle>
          <a:p>
            <a:endParaRPr lang="en-US" altLang="ja-JP"/>
          </a:p>
        </p:txBody>
      </p:sp>
      <p:sp>
        <p:nvSpPr>
          <p:cNvPr id="6" name="Slide Number Placeholder 5"/>
          <p:cNvSpPr>
            <a:spLocks noGrp="1"/>
          </p:cNvSpPr>
          <p:nvPr>
            <p:ph type="sldNum" sz="quarter" idx="12"/>
          </p:nvPr>
        </p:nvSpPr>
        <p:spPr/>
        <p:txBody>
          <a:bodyPr/>
          <a:lstStyle>
            <a:lvl1pPr>
              <a:defRPr/>
            </a:lvl1pPr>
          </a:lstStyle>
          <a:p>
            <a:fld id="{06552627-1FD7-48DC-86B7-26D5D43A9FBD}"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ja-JP"/>
          </a:p>
        </p:txBody>
      </p:sp>
      <p:sp>
        <p:nvSpPr>
          <p:cNvPr id="6" name="Footer Placeholder 5"/>
          <p:cNvSpPr>
            <a:spLocks noGrp="1"/>
          </p:cNvSpPr>
          <p:nvPr>
            <p:ph type="ftr" sz="quarter" idx="11"/>
          </p:nvPr>
        </p:nvSpPr>
        <p:spPr/>
        <p:txBody>
          <a:bodyPr/>
          <a:lstStyle>
            <a:lvl1pPr>
              <a:defRPr/>
            </a:lvl1pPr>
          </a:lstStyle>
          <a:p>
            <a:endParaRPr lang="en-US" altLang="ja-JP"/>
          </a:p>
        </p:txBody>
      </p:sp>
      <p:sp>
        <p:nvSpPr>
          <p:cNvPr id="7" name="Slide Number Placeholder 6"/>
          <p:cNvSpPr>
            <a:spLocks noGrp="1"/>
          </p:cNvSpPr>
          <p:nvPr>
            <p:ph type="sldNum" sz="quarter" idx="12"/>
          </p:nvPr>
        </p:nvSpPr>
        <p:spPr/>
        <p:txBody>
          <a:bodyPr/>
          <a:lstStyle>
            <a:lvl1pPr>
              <a:defRPr/>
            </a:lvl1pPr>
          </a:lstStyle>
          <a:p>
            <a:fld id="{6318DB14-8A3B-429B-8D6E-A3AEE008E29C}"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ja-JP"/>
          </a:p>
        </p:txBody>
      </p:sp>
      <p:sp>
        <p:nvSpPr>
          <p:cNvPr id="8" name="Footer Placeholder 7"/>
          <p:cNvSpPr>
            <a:spLocks noGrp="1"/>
          </p:cNvSpPr>
          <p:nvPr>
            <p:ph type="ftr" sz="quarter" idx="11"/>
          </p:nvPr>
        </p:nvSpPr>
        <p:spPr/>
        <p:txBody>
          <a:bodyPr/>
          <a:lstStyle>
            <a:lvl1pPr>
              <a:defRPr/>
            </a:lvl1pPr>
          </a:lstStyle>
          <a:p>
            <a:endParaRPr lang="en-US" altLang="ja-JP"/>
          </a:p>
        </p:txBody>
      </p:sp>
      <p:sp>
        <p:nvSpPr>
          <p:cNvPr id="9" name="Slide Number Placeholder 8"/>
          <p:cNvSpPr>
            <a:spLocks noGrp="1"/>
          </p:cNvSpPr>
          <p:nvPr>
            <p:ph type="sldNum" sz="quarter" idx="12"/>
          </p:nvPr>
        </p:nvSpPr>
        <p:spPr/>
        <p:txBody>
          <a:bodyPr/>
          <a:lstStyle>
            <a:lvl1pPr>
              <a:defRPr/>
            </a:lvl1pPr>
          </a:lstStyle>
          <a:p>
            <a:fld id="{2751ADF1-CA16-4DE1-8D9D-033EB25882D5}"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ja-JP"/>
          </a:p>
        </p:txBody>
      </p:sp>
      <p:sp>
        <p:nvSpPr>
          <p:cNvPr id="4" name="Footer Placeholder 3"/>
          <p:cNvSpPr>
            <a:spLocks noGrp="1"/>
          </p:cNvSpPr>
          <p:nvPr>
            <p:ph type="ftr" sz="quarter" idx="11"/>
          </p:nvPr>
        </p:nvSpPr>
        <p:spPr/>
        <p:txBody>
          <a:bodyPr/>
          <a:lstStyle>
            <a:lvl1pPr>
              <a:defRPr/>
            </a:lvl1pPr>
          </a:lstStyle>
          <a:p>
            <a:endParaRPr lang="en-US" altLang="ja-JP"/>
          </a:p>
        </p:txBody>
      </p:sp>
      <p:sp>
        <p:nvSpPr>
          <p:cNvPr id="5" name="Slide Number Placeholder 4"/>
          <p:cNvSpPr>
            <a:spLocks noGrp="1"/>
          </p:cNvSpPr>
          <p:nvPr>
            <p:ph type="sldNum" sz="quarter" idx="12"/>
          </p:nvPr>
        </p:nvSpPr>
        <p:spPr/>
        <p:txBody>
          <a:bodyPr/>
          <a:lstStyle>
            <a:lvl1pPr>
              <a:defRPr/>
            </a:lvl1pPr>
          </a:lstStyle>
          <a:p>
            <a:fld id="{13E52331-BE03-47D8-BAD0-F6BC65B8D600}"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ja-JP"/>
          </a:p>
        </p:txBody>
      </p:sp>
      <p:sp>
        <p:nvSpPr>
          <p:cNvPr id="3" name="Footer Placeholder 2"/>
          <p:cNvSpPr>
            <a:spLocks noGrp="1"/>
          </p:cNvSpPr>
          <p:nvPr>
            <p:ph type="ftr" sz="quarter" idx="11"/>
          </p:nvPr>
        </p:nvSpPr>
        <p:spPr/>
        <p:txBody>
          <a:bodyPr/>
          <a:lstStyle>
            <a:lvl1pPr>
              <a:defRPr/>
            </a:lvl1pPr>
          </a:lstStyle>
          <a:p>
            <a:endParaRPr lang="en-US" altLang="ja-JP"/>
          </a:p>
        </p:txBody>
      </p:sp>
      <p:sp>
        <p:nvSpPr>
          <p:cNvPr id="4" name="Slide Number Placeholder 3"/>
          <p:cNvSpPr>
            <a:spLocks noGrp="1"/>
          </p:cNvSpPr>
          <p:nvPr>
            <p:ph type="sldNum" sz="quarter" idx="12"/>
          </p:nvPr>
        </p:nvSpPr>
        <p:spPr/>
        <p:txBody>
          <a:bodyPr/>
          <a:lstStyle>
            <a:lvl1pPr>
              <a:defRPr/>
            </a:lvl1pPr>
          </a:lstStyle>
          <a:p>
            <a:fld id="{73F7B694-A21E-413D-8924-E0177E7DDEED}"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ja-JP"/>
          </a:p>
        </p:txBody>
      </p:sp>
      <p:sp>
        <p:nvSpPr>
          <p:cNvPr id="6" name="Footer Placeholder 5"/>
          <p:cNvSpPr>
            <a:spLocks noGrp="1"/>
          </p:cNvSpPr>
          <p:nvPr>
            <p:ph type="ftr" sz="quarter" idx="11"/>
          </p:nvPr>
        </p:nvSpPr>
        <p:spPr/>
        <p:txBody>
          <a:bodyPr/>
          <a:lstStyle>
            <a:lvl1pPr>
              <a:defRPr/>
            </a:lvl1pPr>
          </a:lstStyle>
          <a:p>
            <a:endParaRPr lang="en-US" altLang="ja-JP"/>
          </a:p>
        </p:txBody>
      </p:sp>
      <p:sp>
        <p:nvSpPr>
          <p:cNvPr id="7" name="Slide Number Placeholder 6"/>
          <p:cNvSpPr>
            <a:spLocks noGrp="1"/>
          </p:cNvSpPr>
          <p:nvPr>
            <p:ph type="sldNum" sz="quarter" idx="12"/>
          </p:nvPr>
        </p:nvSpPr>
        <p:spPr/>
        <p:txBody>
          <a:bodyPr/>
          <a:lstStyle>
            <a:lvl1pPr>
              <a:defRPr/>
            </a:lvl1pPr>
          </a:lstStyle>
          <a:p>
            <a:fld id="{828FA49D-4BB6-4723-AE15-752136DEE383}"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ja-JP"/>
          </a:p>
        </p:txBody>
      </p:sp>
      <p:sp>
        <p:nvSpPr>
          <p:cNvPr id="6" name="Footer Placeholder 5"/>
          <p:cNvSpPr>
            <a:spLocks noGrp="1"/>
          </p:cNvSpPr>
          <p:nvPr>
            <p:ph type="ftr" sz="quarter" idx="11"/>
          </p:nvPr>
        </p:nvSpPr>
        <p:spPr/>
        <p:txBody>
          <a:bodyPr/>
          <a:lstStyle>
            <a:lvl1pPr>
              <a:defRPr/>
            </a:lvl1pPr>
          </a:lstStyle>
          <a:p>
            <a:endParaRPr lang="en-US" altLang="ja-JP"/>
          </a:p>
        </p:txBody>
      </p:sp>
      <p:sp>
        <p:nvSpPr>
          <p:cNvPr id="7" name="Slide Number Placeholder 6"/>
          <p:cNvSpPr>
            <a:spLocks noGrp="1"/>
          </p:cNvSpPr>
          <p:nvPr>
            <p:ph type="sldNum" sz="quarter" idx="12"/>
          </p:nvPr>
        </p:nvSpPr>
        <p:spPr/>
        <p:txBody>
          <a:bodyPr/>
          <a:lstStyle>
            <a:lvl1pPr>
              <a:defRPr/>
            </a:lvl1pPr>
          </a:lstStyle>
          <a:p>
            <a:fld id="{3D2ABE7A-140D-4652-9E1D-56A5B2129398}"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4098" name="Group 2"/>
          <p:cNvGrpSpPr>
            <a:grpSpLocks/>
          </p:cNvGrpSpPr>
          <p:nvPr/>
        </p:nvGrpSpPr>
        <p:grpSpPr bwMode="auto">
          <a:xfrm>
            <a:off x="0" y="0"/>
            <a:ext cx="9144000" cy="6858000"/>
            <a:chOff x="0" y="0"/>
            <a:chExt cx="5760" cy="4320"/>
          </a:xfrm>
        </p:grpSpPr>
        <p:sp>
          <p:nvSpPr>
            <p:cNvPr id="4099"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a:p>
          </p:txBody>
        </p:sp>
        <p:sp>
          <p:nvSpPr>
            <p:cNvPr id="4100"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endParaRPr lang="en-US"/>
            </a:p>
          </p:txBody>
        </p:sp>
      </p:grpSp>
      <p:sp>
        <p:nvSpPr>
          <p:cNvPr id="4101"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endParaRPr lang="en-US"/>
          </a:p>
        </p:txBody>
      </p:sp>
      <p:grpSp>
        <p:nvGrpSpPr>
          <p:cNvPr id="4102" name="Group 6"/>
          <p:cNvGrpSpPr>
            <a:grpSpLocks/>
          </p:cNvGrpSpPr>
          <p:nvPr/>
        </p:nvGrpSpPr>
        <p:grpSpPr bwMode="auto">
          <a:xfrm>
            <a:off x="0" y="6019800"/>
            <a:ext cx="7848600" cy="857250"/>
            <a:chOff x="0" y="3792"/>
            <a:chExt cx="4944" cy="540"/>
          </a:xfrm>
        </p:grpSpPr>
        <p:sp>
          <p:nvSpPr>
            <p:cNvPr id="4103"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endParaRPr lang="en-US"/>
            </a:p>
          </p:txBody>
        </p:sp>
        <p:grpSp>
          <p:nvGrpSpPr>
            <p:cNvPr id="4104" name="Group 8"/>
            <p:cNvGrpSpPr>
              <a:grpSpLocks/>
            </p:cNvGrpSpPr>
            <p:nvPr userDrawn="1"/>
          </p:nvGrpSpPr>
          <p:grpSpPr bwMode="auto">
            <a:xfrm>
              <a:off x="2486" y="3792"/>
              <a:ext cx="2458" cy="540"/>
              <a:chOff x="2486" y="3792"/>
              <a:chExt cx="2458" cy="540"/>
            </a:xfrm>
          </p:grpSpPr>
          <p:sp>
            <p:nvSpPr>
              <p:cNvPr id="4105"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endParaRPr lang="en-US"/>
              </a:p>
            </p:txBody>
          </p:sp>
          <p:sp>
            <p:nvSpPr>
              <p:cNvPr id="4106"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endParaRPr lang="en-US"/>
              </a:p>
            </p:txBody>
          </p:sp>
          <p:sp>
            <p:nvSpPr>
              <p:cNvPr id="4107"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endParaRPr lang="en-US"/>
              </a:p>
            </p:txBody>
          </p:sp>
          <p:sp>
            <p:nvSpPr>
              <p:cNvPr id="4108"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endParaRPr lang="en-US"/>
              </a:p>
            </p:txBody>
          </p:sp>
          <p:sp>
            <p:nvSpPr>
              <p:cNvPr id="4109"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endParaRPr lang="en-US"/>
              </a:p>
            </p:txBody>
          </p:sp>
        </p:grpSp>
        <p:sp>
          <p:nvSpPr>
            <p:cNvPr id="4110"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endParaRPr lang="en-US"/>
            </a:p>
          </p:txBody>
        </p:sp>
      </p:grpSp>
      <p:grpSp>
        <p:nvGrpSpPr>
          <p:cNvPr id="4111" name="Group 15"/>
          <p:cNvGrpSpPr>
            <a:grpSpLocks/>
          </p:cNvGrpSpPr>
          <p:nvPr/>
        </p:nvGrpSpPr>
        <p:grpSpPr bwMode="auto">
          <a:xfrm>
            <a:off x="627063" y="6021388"/>
            <a:ext cx="5684837" cy="849312"/>
            <a:chOff x="395" y="3793"/>
            <a:chExt cx="3581" cy="535"/>
          </a:xfrm>
        </p:grpSpPr>
        <p:sp>
          <p:nvSpPr>
            <p:cNvPr id="4112"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endParaRPr lang="en-US"/>
            </a:p>
          </p:txBody>
        </p:sp>
        <p:sp>
          <p:nvSpPr>
            <p:cNvPr id="4113"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endParaRPr lang="en-US"/>
            </a:p>
          </p:txBody>
        </p:sp>
        <p:sp>
          <p:nvSpPr>
            <p:cNvPr id="4114"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endParaRPr lang="en-US"/>
            </a:p>
          </p:txBody>
        </p:sp>
        <p:sp>
          <p:nvSpPr>
            <p:cNvPr id="4115"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endParaRPr lang="en-US"/>
            </a:p>
          </p:txBody>
        </p:sp>
        <p:sp>
          <p:nvSpPr>
            <p:cNvPr id="4116"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endParaRPr lang="en-US"/>
            </a:p>
          </p:txBody>
        </p:sp>
        <p:sp>
          <p:nvSpPr>
            <p:cNvPr id="4117"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endParaRPr lang="en-US"/>
            </a:p>
          </p:txBody>
        </p:sp>
      </p:grpSp>
      <p:sp>
        <p:nvSpPr>
          <p:cNvPr id="4118"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4119"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120"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200">
                <a:effectLst>
                  <a:outerShdw blurRad="38100" dist="38100" dir="2700000" algn="tl">
                    <a:srgbClr val="000000"/>
                  </a:outerShdw>
                </a:effectLst>
              </a:defRPr>
            </a:lvl1pPr>
          </a:lstStyle>
          <a:p>
            <a:endParaRPr lang="en-US" altLang="ja-JP"/>
          </a:p>
        </p:txBody>
      </p:sp>
      <p:sp>
        <p:nvSpPr>
          <p:cNvPr id="4121"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200">
                <a:effectLst>
                  <a:outerShdw blurRad="38100" dist="38100" dir="2700000" algn="tl">
                    <a:srgbClr val="000000"/>
                  </a:outerShdw>
                </a:effectLst>
              </a:defRPr>
            </a:lvl1pPr>
          </a:lstStyle>
          <a:p>
            <a:endParaRPr lang="en-US" altLang="ja-JP"/>
          </a:p>
        </p:txBody>
      </p:sp>
      <p:sp>
        <p:nvSpPr>
          <p:cNvPr id="4122"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200">
                <a:effectLst>
                  <a:outerShdw blurRad="38100" dist="38100" dir="2700000" algn="tl">
                    <a:srgbClr val="000000"/>
                  </a:outerShdw>
                </a:effectLst>
              </a:defRPr>
            </a:lvl1pPr>
          </a:lstStyle>
          <a:p>
            <a:fld id="{B5E2AF24-5323-4747-B67F-38D0FF57F093}" type="slidenum">
              <a:rPr lang="en-US" altLang="ja-JP"/>
              <a:pPr/>
              <a:t>‹#›</a:t>
            </a:fld>
            <a:endParaRPr lang="en-US" altLang="ja-JP"/>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fontAlgn="base">
        <a:spcBef>
          <a:spcPct val="0"/>
        </a:spcBef>
        <a:spcAft>
          <a:spcPct val="0"/>
        </a:spcAft>
        <a:defRPr kumimoji="1"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2pPr>
      <a:lvl3pPr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3pPr>
      <a:lvl4pPr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4pPr>
      <a:lvl5pPr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5pPr>
      <a:lvl6pPr marL="4572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6pPr>
      <a:lvl7pPr marL="9144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7pPr>
      <a:lvl8pPr marL="13716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8pPr>
      <a:lvl9pPr marL="18288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9pPr>
    </p:titleStyle>
    <p:bodyStyle>
      <a:lvl1pPr marL="342900" indent="-342900" algn="l" rtl="0" fontAlgn="base">
        <a:spcBef>
          <a:spcPct val="20000"/>
        </a:spcBef>
        <a:spcAft>
          <a:spcPct val="0"/>
        </a:spcAft>
        <a:buClr>
          <a:schemeClr val="tx2"/>
        </a:buClr>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lr>
          <a:schemeClr val="tx2"/>
        </a:buClr>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lr>
          <a:schemeClr val="tx2"/>
        </a:buClr>
        <a:buChar char="•"/>
        <a:defRPr kumimoji="1" sz="2000">
          <a:solidFill>
            <a:schemeClr val="tx1"/>
          </a:solidFill>
          <a:latin typeface="+mn-lt"/>
          <a:ea typeface="+mn-ea"/>
        </a:defRPr>
      </a:lvl5pPr>
      <a:lvl6pPr marL="2514600" indent="-228600" algn="l" rtl="0" fontAlgn="base">
        <a:spcBef>
          <a:spcPct val="20000"/>
        </a:spcBef>
        <a:spcAft>
          <a:spcPct val="0"/>
        </a:spcAft>
        <a:buClr>
          <a:schemeClr val="tx2"/>
        </a:buClr>
        <a:buChar char="•"/>
        <a:defRPr kumimoji="1" sz="2000">
          <a:solidFill>
            <a:schemeClr val="tx1"/>
          </a:solidFill>
          <a:latin typeface="+mn-lt"/>
          <a:ea typeface="+mn-ea"/>
        </a:defRPr>
      </a:lvl6pPr>
      <a:lvl7pPr marL="2971800" indent="-228600" algn="l" rtl="0" fontAlgn="base">
        <a:spcBef>
          <a:spcPct val="20000"/>
        </a:spcBef>
        <a:spcAft>
          <a:spcPct val="0"/>
        </a:spcAft>
        <a:buClr>
          <a:schemeClr val="tx2"/>
        </a:buClr>
        <a:buChar char="•"/>
        <a:defRPr kumimoji="1" sz="2000">
          <a:solidFill>
            <a:schemeClr val="tx1"/>
          </a:solidFill>
          <a:latin typeface="+mn-lt"/>
          <a:ea typeface="+mn-ea"/>
        </a:defRPr>
      </a:lvl7pPr>
      <a:lvl8pPr marL="3429000" indent="-228600" algn="l" rtl="0" fontAlgn="base">
        <a:spcBef>
          <a:spcPct val="20000"/>
        </a:spcBef>
        <a:spcAft>
          <a:spcPct val="0"/>
        </a:spcAft>
        <a:buClr>
          <a:schemeClr val="tx2"/>
        </a:buClr>
        <a:buChar char="•"/>
        <a:defRPr kumimoji="1" sz="2000">
          <a:solidFill>
            <a:schemeClr val="tx1"/>
          </a:solidFill>
          <a:latin typeface="+mn-lt"/>
          <a:ea typeface="+mn-ea"/>
        </a:defRPr>
      </a:lvl8pPr>
      <a:lvl9pPr marL="3886200" indent="-228600" algn="l" rtl="0" fontAlgn="base">
        <a:spcBef>
          <a:spcPct val="20000"/>
        </a:spcBef>
        <a:spcAft>
          <a:spcPct val="0"/>
        </a:spcAft>
        <a:buClr>
          <a:schemeClr val="tx2"/>
        </a:buClr>
        <a:buChar char="•"/>
        <a:defRPr kumimoji="1"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microsoft.com/office/2007/relationships/hdphoto" Target="../media/hdphoto1.wdp"/></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microsoft.com/office/2007/relationships/hdphoto" Target="../media/hdphoto1.wdp"/></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microsoft.com/office/2007/relationships/hdphoto" Target="../media/hdphoto1.wdp"/></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microsoft.com/office/2007/relationships/hdphoto" Target="../media/hdphoto1.wdp"/></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microsoft.com/office/2007/relationships/hdphoto" Target="../media/hdphoto1.wdp"/></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microsoft.com/office/2007/relationships/hdphoto" Target="../media/hdphoto1.wdp"/></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microsoft.com/office/2007/relationships/hdphoto" Target="../media/hdphoto1.wdp"/></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1012" y="360010"/>
            <a:ext cx="7958061" cy="1904367"/>
          </a:xfrm>
          <a:prstGeom prst="rect">
            <a:avLst/>
          </a:prstGeom>
        </p:spPr>
        <p:txBody>
          <a:bodyPr wrap="square">
            <a:spAutoFit/>
          </a:bodyPr>
          <a:lstStyle/>
          <a:p>
            <a:pPr>
              <a:lnSpc>
                <a:spcPct val="140000"/>
              </a:lnSpc>
            </a:pPr>
            <a:r>
              <a:rPr lang="en-US" sz="5400" b="1" dirty="0"/>
              <a:t>Prosody </a:t>
            </a:r>
          </a:p>
          <a:p>
            <a:pPr>
              <a:lnSpc>
                <a:spcPct val="140000"/>
              </a:lnSpc>
            </a:pPr>
            <a:r>
              <a:rPr lang="en-US" sz="3400" b="1"/>
              <a:t>Lecture 26: Individual Differences </a:t>
            </a:r>
            <a:endParaRPr lang="en-US" sz="3400" b="1" dirty="0"/>
          </a:p>
        </p:txBody>
      </p:sp>
      <p:sp>
        <p:nvSpPr>
          <p:cNvPr id="3" name="Rectangle 2"/>
          <p:cNvSpPr/>
          <p:nvPr/>
        </p:nvSpPr>
        <p:spPr>
          <a:xfrm>
            <a:off x="561012" y="4402552"/>
            <a:ext cx="5295254" cy="507831"/>
          </a:xfrm>
          <a:prstGeom prst="rect">
            <a:avLst/>
          </a:prstGeom>
        </p:spPr>
        <p:txBody>
          <a:bodyPr wrap="square">
            <a:spAutoFit/>
          </a:bodyPr>
          <a:lstStyle/>
          <a:p>
            <a:pPr>
              <a:lnSpc>
                <a:spcPct val="150000"/>
              </a:lnSpc>
            </a:pPr>
            <a:r>
              <a:rPr lang="en-US" dirty="0"/>
              <a:t>Tutorial presented at ACL 2021  </a:t>
            </a:r>
          </a:p>
        </p:txBody>
      </p:sp>
      <p:sp>
        <p:nvSpPr>
          <p:cNvPr id="9" name="Rectangle 8"/>
          <p:cNvSpPr/>
          <p:nvPr/>
        </p:nvSpPr>
        <p:spPr>
          <a:xfrm>
            <a:off x="561012" y="2645193"/>
            <a:ext cx="5173560" cy="1114408"/>
          </a:xfrm>
          <a:prstGeom prst="rect">
            <a:avLst/>
          </a:prstGeom>
        </p:spPr>
        <p:txBody>
          <a:bodyPr wrap="square">
            <a:spAutoFit/>
          </a:bodyPr>
          <a:lstStyle/>
          <a:p>
            <a:pPr>
              <a:lnSpc>
                <a:spcPct val="200000"/>
              </a:lnSpc>
            </a:pPr>
            <a:r>
              <a:rPr lang="en-US" b="1"/>
              <a:t>Nigel G. Ward</a:t>
            </a:r>
            <a:r>
              <a:rPr lang="en-US"/>
              <a:t>, University </a:t>
            </a:r>
            <a:r>
              <a:rPr lang="en-US" dirty="0"/>
              <a:t>of Texas at </a:t>
            </a:r>
            <a:r>
              <a:rPr lang="en-US"/>
              <a:t>El Paso</a:t>
            </a:r>
          </a:p>
          <a:p>
            <a:pPr>
              <a:lnSpc>
                <a:spcPct val="200000"/>
              </a:lnSpc>
            </a:pPr>
            <a:r>
              <a:rPr lang="en-US" b="1"/>
              <a:t>Gina-Anne Levow</a:t>
            </a:r>
            <a:r>
              <a:rPr lang="en-US"/>
              <a:t>, University of Washington  </a:t>
            </a:r>
            <a:endParaRPr lang="en-US" dirty="0"/>
          </a:p>
        </p:txBody>
      </p:sp>
      <p:pic>
        <p:nvPicPr>
          <p:cNvPr id="1030" name="Picture 6">
            <a:extLst>
              <a:ext uri="{FF2B5EF4-FFF2-40B4-BE49-F238E27FC236}">
                <a16:creationId xmlns:a16="http://schemas.microsoft.com/office/drawing/2014/main" id="{2AF9EC5A-B427-4A2A-BBEA-96A203DE650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74710" y="2961189"/>
            <a:ext cx="2587765" cy="862588"/>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The University of Texas at El Paso - UTEP">
            <a:extLst>
              <a:ext uri="{FF2B5EF4-FFF2-40B4-BE49-F238E27FC236}">
                <a16:creationId xmlns:a16="http://schemas.microsoft.com/office/drawing/2014/main" id="{3AFF0749-B2A5-44EB-A417-5B7910A2908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52345" y="2961189"/>
            <a:ext cx="1044731" cy="79841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rotWithShape="1">
          <a:blip r:embed="rId5"/>
          <a:srcRect l="24776" t="26124" r="37015" b="39263"/>
          <a:stretch/>
        </p:blipFill>
        <p:spPr>
          <a:xfrm>
            <a:off x="638679" y="5105831"/>
            <a:ext cx="3493827" cy="736979"/>
          </a:xfrm>
          <a:prstGeom prst="rect">
            <a:avLst/>
          </a:prstGeom>
        </p:spPr>
      </p:pic>
      <p:pic>
        <p:nvPicPr>
          <p:cNvPr id="8" name="Picture 7">
            <a:extLst>
              <a:ext uri="{FF2B5EF4-FFF2-40B4-BE49-F238E27FC236}">
                <a16:creationId xmlns:a16="http://schemas.microsoft.com/office/drawing/2014/main" id="{794546BE-39A8-0376-7EF0-B4DFCBEB9BEF}"/>
              </a:ext>
            </a:extLst>
          </p:cNvPr>
          <p:cNvPicPr>
            <a:picLocks noChangeAspect="1" noChangeArrowheads="1"/>
          </p:cNvPicPr>
          <p:nvPr/>
        </p:nvPicPr>
        <p:blipFill>
          <a:blip r:embed="rId6">
            <a:duotone>
              <a:prstClr val="black"/>
              <a:schemeClr val="bg2">
                <a:lumMod val="10000"/>
                <a:lumOff val="90000"/>
                <a:tint val="45000"/>
                <a:satMod val="400000"/>
              </a:schemeClr>
            </a:duotone>
            <a:extLst>
              <a:ext uri="{28A0092B-C50C-407E-A947-70E740481C1C}">
                <a14:useLocalDpi xmlns:a14="http://schemas.microsoft.com/office/drawing/2010/main" val="0"/>
              </a:ext>
            </a:extLst>
          </a:blip>
          <a:srcRect/>
          <a:stretch>
            <a:fillRect/>
          </a:stretch>
        </p:blipFill>
        <p:spPr bwMode="auto">
          <a:xfrm>
            <a:off x="6345571" y="5086547"/>
            <a:ext cx="2202710" cy="7761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30056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61E69FC3-713C-6563-C582-9050CED5B7A0}"/>
              </a:ext>
            </a:extLst>
          </p:cNvPr>
          <p:cNvGrpSpPr/>
          <p:nvPr/>
        </p:nvGrpSpPr>
        <p:grpSpPr>
          <a:xfrm>
            <a:off x="39163" y="2683313"/>
            <a:ext cx="1511085" cy="1597577"/>
            <a:chOff x="162732" y="2551407"/>
            <a:chExt cx="1511085" cy="1597577"/>
          </a:xfrm>
        </p:grpSpPr>
        <p:grpSp>
          <p:nvGrpSpPr>
            <p:cNvPr id="9" name="Group 8">
              <a:extLst>
                <a:ext uri="{FF2B5EF4-FFF2-40B4-BE49-F238E27FC236}">
                  <a16:creationId xmlns:a16="http://schemas.microsoft.com/office/drawing/2014/main" id="{DF45FE46-05C4-040A-88AA-D9C0B53259F4}"/>
                </a:ext>
              </a:extLst>
            </p:cNvPr>
            <p:cNvGrpSpPr/>
            <p:nvPr/>
          </p:nvGrpSpPr>
          <p:grpSpPr>
            <a:xfrm>
              <a:off x="596687" y="2551407"/>
              <a:ext cx="480447" cy="1069383"/>
              <a:chOff x="1139126" y="2464231"/>
              <a:chExt cx="480447" cy="1069383"/>
            </a:xfrm>
          </p:grpSpPr>
          <p:sp>
            <p:nvSpPr>
              <p:cNvPr id="8" name="Isosceles Triangle 7">
                <a:extLst>
                  <a:ext uri="{FF2B5EF4-FFF2-40B4-BE49-F238E27FC236}">
                    <a16:creationId xmlns:a16="http://schemas.microsoft.com/office/drawing/2014/main" id="{8CFD126C-F2B6-6091-C304-4F3E4A7F8BFC}"/>
                  </a:ext>
                </a:extLst>
              </p:cNvPr>
              <p:cNvSpPr/>
              <p:nvPr/>
            </p:nvSpPr>
            <p:spPr bwMode="auto">
              <a:xfrm>
                <a:off x="1162373" y="2743200"/>
                <a:ext cx="433952" cy="790414"/>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7" name="Oval 6">
                <a:extLst>
                  <a:ext uri="{FF2B5EF4-FFF2-40B4-BE49-F238E27FC236}">
                    <a16:creationId xmlns:a16="http://schemas.microsoft.com/office/drawing/2014/main" id="{20C1E4D6-0B07-AB10-8465-3D37E1A7CD30}"/>
                  </a:ext>
                </a:extLst>
              </p:cNvPr>
              <p:cNvSpPr/>
              <p:nvPr/>
            </p:nvSpPr>
            <p:spPr bwMode="auto">
              <a:xfrm>
                <a:off x="1139126" y="2464231"/>
                <a:ext cx="480447" cy="526942"/>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sp>
          <p:nvSpPr>
            <p:cNvPr id="15" name="TextBox 14">
              <a:extLst>
                <a:ext uri="{FF2B5EF4-FFF2-40B4-BE49-F238E27FC236}">
                  <a16:creationId xmlns:a16="http://schemas.microsoft.com/office/drawing/2014/main" id="{165E6241-4385-3CE7-EE1E-D1F3996CC088}"/>
                </a:ext>
              </a:extLst>
            </p:cNvPr>
            <p:cNvSpPr txBox="1"/>
            <p:nvPr/>
          </p:nvSpPr>
          <p:spPr>
            <a:xfrm>
              <a:off x="162732" y="3779652"/>
              <a:ext cx="1511085" cy="369332"/>
            </a:xfrm>
            <a:prstGeom prst="rect">
              <a:avLst/>
            </a:prstGeom>
            <a:noFill/>
          </p:spPr>
          <p:txBody>
            <a:bodyPr wrap="square" rtlCol="0">
              <a:spAutoFit/>
            </a:bodyPr>
            <a:lstStyle/>
            <a:p>
              <a:r>
                <a:rPr lang="en-US"/>
                <a:t>interlocutor </a:t>
              </a:r>
            </a:p>
          </p:txBody>
        </p:sp>
      </p:grpSp>
      <p:pic>
        <p:nvPicPr>
          <p:cNvPr id="3" name="Picture 2" descr="File:Signal-speech-martin-de.png">
            <a:extLst>
              <a:ext uri="{FF2B5EF4-FFF2-40B4-BE49-F238E27FC236}">
                <a16:creationId xmlns:a16="http://schemas.microsoft.com/office/drawing/2014/main" id="{917BCD32-74A7-C7CC-6938-2E32E74ABAF9}"/>
              </a:ext>
            </a:extLst>
          </p:cNvPr>
          <p:cNvPicPr>
            <a:picLocks noChangeAspect="1" noChangeArrowheads="1"/>
          </p:cNvPicPr>
          <p:nvPr/>
        </p:nvPicPr>
        <p:blipFill rotWithShape="1">
          <a:blip r:embed="rId3" cstate="print">
            <a:lum bright="70000" contrast="-70000"/>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l="10288" r="68769"/>
          <a:stretch/>
        </p:blipFill>
        <p:spPr bwMode="auto">
          <a:xfrm>
            <a:off x="952995" y="2102463"/>
            <a:ext cx="914968" cy="75656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6666F36-9DA1-13B6-FA13-0851AE818A41}"/>
              </a:ext>
            </a:extLst>
          </p:cNvPr>
          <p:cNvSpPr txBox="1"/>
          <p:nvPr/>
        </p:nvSpPr>
        <p:spPr>
          <a:xfrm>
            <a:off x="2131434" y="1557415"/>
            <a:ext cx="1818470" cy="646331"/>
          </a:xfrm>
          <a:prstGeom prst="rect">
            <a:avLst/>
          </a:prstGeom>
          <a:noFill/>
        </p:spPr>
        <p:txBody>
          <a:bodyPr wrap="square" rtlCol="0">
            <a:spAutoFit/>
          </a:bodyPr>
          <a:lstStyle/>
          <a:p>
            <a:r>
              <a:rPr lang="en-US"/>
              <a:t>low-level </a:t>
            </a:r>
          </a:p>
          <a:p>
            <a:r>
              <a:rPr lang="en-US"/>
              <a:t>perception </a:t>
            </a:r>
          </a:p>
        </p:txBody>
      </p:sp>
      <p:sp>
        <p:nvSpPr>
          <p:cNvPr id="6" name="TextBox 5">
            <a:extLst>
              <a:ext uri="{FF2B5EF4-FFF2-40B4-BE49-F238E27FC236}">
                <a16:creationId xmlns:a16="http://schemas.microsoft.com/office/drawing/2014/main" id="{73ED73A1-8A91-CFCA-1C2C-445D1EDCD306}"/>
              </a:ext>
            </a:extLst>
          </p:cNvPr>
          <p:cNvSpPr txBox="1"/>
          <p:nvPr/>
        </p:nvSpPr>
        <p:spPr>
          <a:xfrm>
            <a:off x="7114641" y="3760842"/>
            <a:ext cx="1823068" cy="923330"/>
          </a:xfrm>
          <a:prstGeom prst="rect">
            <a:avLst/>
          </a:prstGeom>
          <a:noFill/>
        </p:spPr>
        <p:txBody>
          <a:bodyPr wrap="square" rtlCol="0">
            <a:spAutoFit/>
          </a:bodyPr>
          <a:lstStyle/>
          <a:p>
            <a:r>
              <a:rPr lang="en-US"/>
              <a:t>communicative intent formulation  </a:t>
            </a:r>
          </a:p>
        </p:txBody>
      </p:sp>
      <p:sp>
        <p:nvSpPr>
          <p:cNvPr id="19" name="TextBox 18">
            <a:extLst>
              <a:ext uri="{FF2B5EF4-FFF2-40B4-BE49-F238E27FC236}">
                <a16:creationId xmlns:a16="http://schemas.microsoft.com/office/drawing/2014/main" id="{DFAADA99-B472-482F-5FAC-323D5B4BCB53}"/>
              </a:ext>
            </a:extLst>
          </p:cNvPr>
          <p:cNvSpPr txBox="1"/>
          <p:nvPr/>
        </p:nvSpPr>
        <p:spPr>
          <a:xfrm>
            <a:off x="7089637" y="2189974"/>
            <a:ext cx="1369226" cy="923330"/>
          </a:xfrm>
          <a:prstGeom prst="rect">
            <a:avLst/>
          </a:prstGeom>
          <a:noFill/>
        </p:spPr>
        <p:txBody>
          <a:bodyPr wrap="square" rtlCol="0">
            <a:spAutoFit/>
          </a:bodyPr>
          <a:lstStyle/>
          <a:p>
            <a:r>
              <a:rPr lang="en-US"/>
              <a:t>attaining</a:t>
            </a:r>
          </a:p>
          <a:p>
            <a:r>
              <a:rPr lang="en-US"/>
              <a:t>situation </a:t>
            </a:r>
          </a:p>
          <a:p>
            <a:r>
              <a:rPr lang="en-US"/>
              <a:t>awareness</a:t>
            </a:r>
          </a:p>
        </p:txBody>
      </p:sp>
      <p:pic>
        <p:nvPicPr>
          <p:cNvPr id="21" name="Picture 20" descr="File:Signal-speech-martin-de.png">
            <a:extLst>
              <a:ext uri="{FF2B5EF4-FFF2-40B4-BE49-F238E27FC236}">
                <a16:creationId xmlns:a16="http://schemas.microsoft.com/office/drawing/2014/main" id="{054345CD-8D23-2580-03FD-919261B8A0B6}"/>
              </a:ext>
            </a:extLst>
          </p:cNvPr>
          <p:cNvPicPr>
            <a:picLocks noChangeAspect="1" noChangeArrowheads="1"/>
          </p:cNvPicPr>
          <p:nvPr/>
        </p:nvPicPr>
        <p:blipFill rotWithShape="1">
          <a:blip r:embed="rId3" cstate="print">
            <a:lum bright="70000" contrast="-70000"/>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l="56700" r="22357" b="-4474"/>
          <a:stretch/>
        </p:blipFill>
        <p:spPr bwMode="auto">
          <a:xfrm>
            <a:off x="1092764" y="3837175"/>
            <a:ext cx="914968" cy="1380927"/>
          </a:xfrm>
          <a:prstGeom prst="rect">
            <a:avLst/>
          </a:prstGeom>
          <a:noFill/>
          <a:extLst>
            <a:ext uri="{909E8E84-426E-40DD-AFC4-6F175D3DCCD1}">
              <a14:hiddenFill xmlns:a14="http://schemas.microsoft.com/office/drawing/2010/main">
                <a:solidFill>
                  <a:srgbClr val="FFFFFF"/>
                </a:solidFill>
              </a14:hiddenFill>
            </a:ext>
          </a:extLst>
        </p:spPr>
      </p:pic>
      <p:cxnSp>
        <p:nvCxnSpPr>
          <p:cNvPr id="23" name="Straight Arrow Connector 22">
            <a:extLst>
              <a:ext uri="{FF2B5EF4-FFF2-40B4-BE49-F238E27FC236}">
                <a16:creationId xmlns:a16="http://schemas.microsoft.com/office/drawing/2014/main" id="{72141695-5D1E-9BC3-A5BD-A928CF7B113E}"/>
              </a:ext>
            </a:extLst>
          </p:cNvPr>
          <p:cNvCxnSpPr>
            <a:cxnSpLocks/>
          </p:cNvCxnSpPr>
          <p:nvPr/>
        </p:nvCxnSpPr>
        <p:spPr bwMode="auto">
          <a:xfrm flipV="1">
            <a:off x="2131434" y="2092698"/>
            <a:ext cx="1773464" cy="388047"/>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27" name="Straight Arrow Connector 26">
            <a:extLst>
              <a:ext uri="{FF2B5EF4-FFF2-40B4-BE49-F238E27FC236}">
                <a16:creationId xmlns:a16="http://schemas.microsoft.com/office/drawing/2014/main" id="{1B35BC78-65A5-3964-5EC7-40A3FF8AF8F7}"/>
              </a:ext>
            </a:extLst>
          </p:cNvPr>
          <p:cNvCxnSpPr>
            <a:cxnSpLocks/>
          </p:cNvCxnSpPr>
          <p:nvPr/>
        </p:nvCxnSpPr>
        <p:spPr bwMode="auto">
          <a:xfrm>
            <a:off x="6533081" y="2260284"/>
            <a:ext cx="530198" cy="760977"/>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29" name="Straight Arrow Connector 28">
            <a:extLst>
              <a:ext uri="{FF2B5EF4-FFF2-40B4-BE49-F238E27FC236}">
                <a16:creationId xmlns:a16="http://schemas.microsoft.com/office/drawing/2014/main" id="{678A6E2C-3ED1-90E6-C880-04CFFFE5802A}"/>
              </a:ext>
            </a:extLst>
          </p:cNvPr>
          <p:cNvCxnSpPr>
            <a:cxnSpLocks/>
          </p:cNvCxnSpPr>
          <p:nvPr/>
        </p:nvCxnSpPr>
        <p:spPr bwMode="auto">
          <a:xfrm flipH="1">
            <a:off x="6772613" y="3511854"/>
            <a:ext cx="371414" cy="1013416"/>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
        <p:nvSpPr>
          <p:cNvPr id="12" name="TextBox 11">
            <a:extLst>
              <a:ext uri="{FF2B5EF4-FFF2-40B4-BE49-F238E27FC236}">
                <a16:creationId xmlns:a16="http://schemas.microsoft.com/office/drawing/2014/main" id="{2583C4AD-8AF5-0CD3-CCED-42525479ED0C}"/>
              </a:ext>
            </a:extLst>
          </p:cNvPr>
          <p:cNvSpPr txBox="1"/>
          <p:nvPr/>
        </p:nvSpPr>
        <p:spPr>
          <a:xfrm>
            <a:off x="496365" y="6437240"/>
            <a:ext cx="7466832" cy="246221"/>
          </a:xfrm>
          <a:prstGeom prst="rect">
            <a:avLst/>
          </a:prstGeom>
          <a:noFill/>
        </p:spPr>
        <p:txBody>
          <a:bodyPr wrap="square">
            <a:spAutoFit/>
          </a:bodyPr>
          <a:lstStyle/>
          <a:p>
            <a:r>
              <a:rPr lang="en-US" sz="1000">
                <a:latin typeface="Calibri" panose="020F0502020204030204" pitchFamily="34" charset="0"/>
                <a:cs typeface="Calibri" panose="020F0502020204030204" pitchFamily="34" charset="0"/>
              </a:rPr>
              <a:t>Bill Wells &amp; Joy Stackhouse (2015), Martine Grice, M Krüger et al. (manuscript)</a:t>
            </a:r>
          </a:p>
        </p:txBody>
      </p:sp>
      <p:sp>
        <p:nvSpPr>
          <p:cNvPr id="2" name="TextBox 1">
            <a:extLst>
              <a:ext uri="{FF2B5EF4-FFF2-40B4-BE49-F238E27FC236}">
                <a16:creationId xmlns:a16="http://schemas.microsoft.com/office/drawing/2014/main" id="{98CAE70C-3700-21A0-0A6C-237210A679FB}"/>
              </a:ext>
            </a:extLst>
          </p:cNvPr>
          <p:cNvSpPr txBox="1"/>
          <p:nvPr/>
        </p:nvSpPr>
        <p:spPr>
          <a:xfrm>
            <a:off x="4614594" y="1379859"/>
            <a:ext cx="1619007" cy="646331"/>
          </a:xfrm>
          <a:prstGeom prst="rect">
            <a:avLst/>
          </a:prstGeom>
          <a:noFill/>
        </p:spPr>
        <p:txBody>
          <a:bodyPr wrap="square" rtlCol="0">
            <a:spAutoFit/>
          </a:bodyPr>
          <a:lstStyle/>
          <a:p>
            <a:r>
              <a:rPr lang="en-US"/>
              <a:t>configuration </a:t>
            </a:r>
          </a:p>
          <a:p>
            <a:r>
              <a:rPr lang="en-US"/>
              <a:t>detection</a:t>
            </a:r>
          </a:p>
        </p:txBody>
      </p:sp>
      <p:cxnSp>
        <p:nvCxnSpPr>
          <p:cNvPr id="10" name="Straight Arrow Connector 9">
            <a:extLst>
              <a:ext uri="{FF2B5EF4-FFF2-40B4-BE49-F238E27FC236}">
                <a16:creationId xmlns:a16="http://schemas.microsoft.com/office/drawing/2014/main" id="{A72C7184-CC6F-96E6-09C2-31BD1571681B}"/>
              </a:ext>
            </a:extLst>
          </p:cNvPr>
          <p:cNvCxnSpPr>
            <a:cxnSpLocks/>
          </p:cNvCxnSpPr>
          <p:nvPr/>
        </p:nvCxnSpPr>
        <p:spPr bwMode="auto">
          <a:xfrm>
            <a:off x="4486439" y="2032566"/>
            <a:ext cx="1604466" cy="157408"/>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
        <p:nvSpPr>
          <p:cNvPr id="13" name="TextBox 12">
            <a:extLst>
              <a:ext uri="{FF2B5EF4-FFF2-40B4-BE49-F238E27FC236}">
                <a16:creationId xmlns:a16="http://schemas.microsoft.com/office/drawing/2014/main" id="{A4827645-7083-3850-D513-1FE860BEEC33}"/>
              </a:ext>
            </a:extLst>
          </p:cNvPr>
          <p:cNvSpPr txBox="1"/>
          <p:nvPr/>
        </p:nvSpPr>
        <p:spPr>
          <a:xfrm>
            <a:off x="7568483" y="1322651"/>
            <a:ext cx="1369226" cy="646331"/>
          </a:xfrm>
          <a:prstGeom prst="rect">
            <a:avLst/>
          </a:prstGeom>
          <a:noFill/>
        </p:spPr>
        <p:txBody>
          <a:bodyPr wrap="square" rtlCol="0">
            <a:spAutoFit/>
          </a:bodyPr>
          <a:lstStyle/>
          <a:p>
            <a:r>
              <a:rPr lang="en-US"/>
              <a:t>interlocutor modeling </a:t>
            </a:r>
          </a:p>
        </p:txBody>
      </p:sp>
      <p:cxnSp>
        <p:nvCxnSpPr>
          <p:cNvPr id="18" name="Straight Arrow Connector 17">
            <a:extLst>
              <a:ext uri="{FF2B5EF4-FFF2-40B4-BE49-F238E27FC236}">
                <a16:creationId xmlns:a16="http://schemas.microsoft.com/office/drawing/2014/main" id="{BF09B04D-1911-D2E1-1D94-DC7596180FEA}"/>
              </a:ext>
            </a:extLst>
          </p:cNvPr>
          <p:cNvCxnSpPr>
            <a:cxnSpLocks/>
          </p:cNvCxnSpPr>
          <p:nvPr/>
        </p:nvCxnSpPr>
        <p:spPr bwMode="auto">
          <a:xfrm flipH="1">
            <a:off x="7296904" y="1322651"/>
            <a:ext cx="273122" cy="752462"/>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649788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up)">
                                      <p:cBhvr>
                                        <p:cTn id="7" dur="500"/>
                                        <p:tgtEl>
                                          <p:spTgt spid="13"/>
                                        </p:tgtEl>
                                      </p:cBhvr>
                                    </p:animEffect>
                                  </p:childTnLst>
                                </p:cTn>
                              </p:par>
                              <p:par>
                                <p:cTn id="8" presetID="22" presetClass="entr" presetSubtype="1" fill="hold"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wipe(up)">
                                      <p:cBhvr>
                                        <p:cTn id="10" dur="500"/>
                                        <p:tgtEl>
                                          <p:spTgt spid="18"/>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mph" presetSubtype="0" fill="hold" grpId="0" nodeType="clickEffect">
                                  <p:stCondLst>
                                    <p:cond delay="0"/>
                                  </p:stCondLst>
                                  <p:childTnLst>
                                    <p:animEffect transition="out" filter="fade">
                                      <p:cBhvr>
                                        <p:cTn id="14" dur="500" tmFilter="0, 0; .2, .5; .8, .5; 1, 0"/>
                                        <p:tgtEl>
                                          <p:spTgt spid="2"/>
                                        </p:tgtEl>
                                      </p:cBhvr>
                                    </p:animEffect>
                                    <p:animScale>
                                      <p:cBhvr>
                                        <p:cTn id="15" dur="25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61E69FC3-713C-6563-C582-9050CED5B7A0}"/>
              </a:ext>
            </a:extLst>
          </p:cNvPr>
          <p:cNvGrpSpPr/>
          <p:nvPr/>
        </p:nvGrpSpPr>
        <p:grpSpPr>
          <a:xfrm>
            <a:off x="39163" y="2683313"/>
            <a:ext cx="1511085" cy="1597577"/>
            <a:chOff x="162732" y="2551407"/>
            <a:chExt cx="1511085" cy="1597577"/>
          </a:xfrm>
        </p:grpSpPr>
        <p:grpSp>
          <p:nvGrpSpPr>
            <p:cNvPr id="9" name="Group 8">
              <a:extLst>
                <a:ext uri="{FF2B5EF4-FFF2-40B4-BE49-F238E27FC236}">
                  <a16:creationId xmlns:a16="http://schemas.microsoft.com/office/drawing/2014/main" id="{DF45FE46-05C4-040A-88AA-D9C0B53259F4}"/>
                </a:ext>
              </a:extLst>
            </p:cNvPr>
            <p:cNvGrpSpPr/>
            <p:nvPr/>
          </p:nvGrpSpPr>
          <p:grpSpPr>
            <a:xfrm>
              <a:off x="596687" y="2551407"/>
              <a:ext cx="480447" cy="1069383"/>
              <a:chOff x="1139126" y="2464231"/>
              <a:chExt cx="480447" cy="1069383"/>
            </a:xfrm>
          </p:grpSpPr>
          <p:sp>
            <p:nvSpPr>
              <p:cNvPr id="8" name="Isosceles Triangle 7">
                <a:extLst>
                  <a:ext uri="{FF2B5EF4-FFF2-40B4-BE49-F238E27FC236}">
                    <a16:creationId xmlns:a16="http://schemas.microsoft.com/office/drawing/2014/main" id="{8CFD126C-F2B6-6091-C304-4F3E4A7F8BFC}"/>
                  </a:ext>
                </a:extLst>
              </p:cNvPr>
              <p:cNvSpPr/>
              <p:nvPr/>
            </p:nvSpPr>
            <p:spPr bwMode="auto">
              <a:xfrm>
                <a:off x="1162373" y="2743200"/>
                <a:ext cx="433952" cy="790414"/>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7" name="Oval 6">
                <a:extLst>
                  <a:ext uri="{FF2B5EF4-FFF2-40B4-BE49-F238E27FC236}">
                    <a16:creationId xmlns:a16="http://schemas.microsoft.com/office/drawing/2014/main" id="{20C1E4D6-0B07-AB10-8465-3D37E1A7CD30}"/>
                  </a:ext>
                </a:extLst>
              </p:cNvPr>
              <p:cNvSpPr/>
              <p:nvPr/>
            </p:nvSpPr>
            <p:spPr bwMode="auto">
              <a:xfrm>
                <a:off x="1139126" y="2464231"/>
                <a:ext cx="480447" cy="526942"/>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sp>
          <p:nvSpPr>
            <p:cNvPr id="15" name="TextBox 14">
              <a:extLst>
                <a:ext uri="{FF2B5EF4-FFF2-40B4-BE49-F238E27FC236}">
                  <a16:creationId xmlns:a16="http://schemas.microsoft.com/office/drawing/2014/main" id="{165E6241-4385-3CE7-EE1E-D1F3996CC088}"/>
                </a:ext>
              </a:extLst>
            </p:cNvPr>
            <p:cNvSpPr txBox="1"/>
            <p:nvPr/>
          </p:nvSpPr>
          <p:spPr>
            <a:xfrm>
              <a:off x="162732" y="3779652"/>
              <a:ext cx="1511085" cy="369332"/>
            </a:xfrm>
            <a:prstGeom prst="rect">
              <a:avLst/>
            </a:prstGeom>
            <a:noFill/>
          </p:spPr>
          <p:txBody>
            <a:bodyPr wrap="square" rtlCol="0">
              <a:spAutoFit/>
            </a:bodyPr>
            <a:lstStyle/>
            <a:p>
              <a:r>
                <a:rPr lang="en-US"/>
                <a:t>interlocutor </a:t>
              </a:r>
            </a:p>
          </p:txBody>
        </p:sp>
      </p:grpSp>
      <p:pic>
        <p:nvPicPr>
          <p:cNvPr id="3" name="Picture 2" descr="File:Signal-speech-martin-de.png">
            <a:extLst>
              <a:ext uri="{FF2B5EF4-FFF2-40B4-BE49-F238E27FC236}">
                <a16:creationId xmlns:a16="http://schemas.microsoft.com/office/drawing/2014/main" id="{917BCD32-74A7-C7CC-6938-2E32E74ABAF9}"/>
              </a:ext>
            </a:extLst>
          </p:cNvPr>
          <p:cNvPicPr>
            <a:picLocks noChangeAspect="1" noChangeArrowheads="1"/>
          </p:cNvPicPr>
          <p:nvPr/>
        </p:nvPicPr>
        <p:blipFill rotWithShape="1">
          <a:blip r:embed="rId3" cstate="print">
            <a:lum bright="70000" contrast="-70000"/>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l="10288" r="68769"/>
          <a:stretch/>
        </p:blipFill>
        <p:spPr bwMode="auto">
          <a:xfrm>
            <a:off x="952995" y="2102463"/>
            <a:ext cx="914968" cy="75656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6666F36-9DA1-13B6-FA13-0851AE818A41}"/>
              </a:ext>
            </a:extLst>
          </p:cNvPr>
          <p:cNvSpPr txBox="1"/>
          <p:nvPr/>
        </p:nvSpPr>
        <p:spPr>
          <a:xfrm>
            <a:off x="2131434" y="1557415"/>
            <a:ext cx="1818470" cy="646331"/>
          </a:xfrm>
          <a:prstGeom prst="rect">
            <a:avLst/>
          </a:prstGeom>
          <a:noFill/>
        </p:spPr>
        <p:txBody>
          <a:bodyPr wrap="square" rtlCol="0">
            <a:spAutoFit/>
          </a:bodyPr>
          <a:lstStyle/>
          <a:p>
            <a:r>
              <a:rPr lang="en-US"/>
              <a:t>low-level </a:t>
            </a:r>
          </a:p>
          <a:p>
            <a:r>
              <a:rPr lang="en-US"/>
              <a:t>perception </a:t>
            </a:r>
          </a:p>
        </p:txBody>
      </p:sp>
      <p:sp>
        <p:nvSpPr>
          <p:cNvPr id="6" name="TextBox 5">
            <a:extLst>
              <a:ext uri="{FF2B5EF4-FFF2-40B4-BE49-F238E27FC236}">
                <a16:creationId xmlns:a16="http://schemas.microsoft.com/office/drawing/2014/main" id="{73ED73A1-8A91-CFCA-1C2C-445D1EDCD306}"/>
              </a:ext>
            </a:extLst>
          </p:cNvPr>
          <p:cNvSpPr txBox="1"/>
          <p:nvPr/>
        </p:nvSpPr>
        <p:spPr>
          <a:xfrm>
            <a:off x="7114641" y="3760842"/>
            <a:ext cx="1823068" cy="923330"/>
          </a:xfrm>
          <a:prstGeom prst="rect">
            <a:avLst/>
          </a:prstGeom>
          <a:noFill/>
        </p:spPr>
        <p:txBody>
          <a:bodyPr wrap="square" rtlCol="0">
            <a:spAutoFit/>
          </a:bodyPr>
          <a:lstStyle/>
          <a:p>
            <a:r>
              <a:rPr lang="en-US"/>
              <a:t>communicative intent formulation  </a:t>
            </a:r>
          </a:p>
        </p:txBody>
      </p:sp>
      <p:sp>
        <p:nvSpPr>
          <p:cNvPr id="19" name="TextBox 18">
            <a:extLst>
              <a:ext uri="{FF2B5EF4-FFF2-40B4-BE49-F238E27FC236}">
                <a16:creationId xmlns:a16="http://schemas.microsoft.com/office/drawing/2014/main" id="{DFAADA99-B472-482F-5FAC-323D5B4BCB53}"/>
              </a:ext>
            </a:extLst>
          </p:cNvPr>
          <p:cNvSpPr txBox="1"/>
          <p:nvPr/>
        </p:nvSpPr>
        <p:spPr>
          <a:xfrm>
            <a:off x="7089637" y="2189974"/>
            <a:ext cx="1369226" cy="923330"/>
          </a:xfrm>
          <a:prstGeom prst="rect">
            <a:avLst/>
          </a:prstGeom>
          <a:noFill/>
        </p:spPr>
        <p:txBody>
          <a:bodyPr wrap="square" rtlCol="0">
            <a:spAutoFit/>
          </a:bodyPr>
          <a:lstStyle/>
          <a:p>
            <a:r>
              <a:rPr lang="en-US"/>
              <a:t>attaining</a:t>
            </a:r>
          </a:p>
          <a:p>
            <a:r>
              <a:rPr lang="en-US"/>
              <a:t>situation </a:t>
            </a:r>
          </a:p>
          <a:p>
            <a:r>
              <a:rPr lang="en-US"/>
              <a:t>awareness</a:t>
            </a:r>
          </a:p>
        </p:txBody>
      </p:sp>
      <p:pic>
        <p:nvPicPr>
          <p:cNvPr id="21" name="Picture 20" descr="File:Signal-speech-martin-de.png">
            <a:extLst>
              <a:ext uri="{FF2B5EF4-FFF2-40B4-BE49-F238E27FC236}">
                <a16:creationId xmlns:a16="http://schemas.microsoft.com/office/drawing/2014/main" id="{054345CD-8D23-2580-03FD-919261B8A0B6}"/>
              </a:ext>
            </a:extLst>
          </p:cNvPr>
          <p:cNvPicPr>
            <a:picLocks noChangeAspect="1" noChangeArrowheads="1"/>
          </p:cNvPicPr>
          <p:nvPr/>
        </p:nvPicPr>
        <p:blipFill rotWithShape="1">
          <a:blip r:embed="rId3" cstate="print">
            <a:lum bright="70000" contrast="-70000"/>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l="56700" r="22357" b="-4474"/>
          <a:stretch/>
        </p:blipFill>
        <p:spPr bwMode="auto">
          <a:xfrm>
            <a:off x="1092764" y="3837175"/>
            <a:ext cx="914968" cy="1380927"/>
          </a:xfrm>
          <a:prstGeom prst="rect">
            <a:avLst/>
          </a:prstGeom>
          <a:noFill/>
          <a:extLst>
            <a:ext uri="{909E8E84-426E-40DD-AFC4-6F175D3DCCD1}">
              <a14:hiddenFill xmlns:a14="http://schemas.microsoft.com/office/drawing/2010/main">
                <a:solidFill>
                  <a:srgbClr val="FFFFFF"/>
                </a:solidFill>
              </a14:hiddenFill>
            </a:ext>
          </a:extLst>
        </p:spPr>
      </p:pic>
      <p:cxnSp>
        <p:nvCxnSpPr>
          <p:cNvPr id="23" name="Straight Arrow Connector 22">
            <a:extLst>
              <a:ext uri="{FF2B5EF4-FFF2-40B4-BE49-F238E27FC236}">
                <a16:creationId xmlns:a16="http://schemas.microsoft.com/office/drawing/2014/main" id="{72141695-5D1E-9BC3-A5BD-A928CF7B113E}"/>
              </a:ext>
            </a:extLst>
          </p:cNvPr>
          <p:cNvCxnSpPr>
            <a:cxnSpLocks/>
          </p:cNvCxnSpPr>
          <p:nvPr/>
        </p:nvCxnSpPr>
        <p:spPr bwMode="auto">
          <a:xfrm flipV="1">
            <a:off x="2131434" y="2092698"/>
            <a:ext cx="1773464" cy="388047"/>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27" name="Straight Arrow Connector 26">
            <a:extLst>
              <a:ext uri="{FF2B5EF4-FFF2-40B4-BE49-F238E27FC236}">
                <a16:creationId xmlns:a16="http://schemas.microsoft.com/office/drawing/2014/main" id="{1B35BC78-65A5-3964-5EC7-40A3FF8AF8F7}"/>
              </a:ext>
            </a:extLst>
          </p:cNvPr>
          <p:cNvCxnSpPr>
            <a:cxnSpLocks/>
          </p:cNvCxnSpPr>
          <p:nvPr/>
        </p:nvCxnSpPr>
        <p:spPr bwMode="auto">
          <a:xfrm>
            <a:off x="6533081" y="2260284"/>
            <a:ext cx="530198" cy="760977"/>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29" name="Straight Arrow Connector 28">
            <a:extLst>
              <a:ext uri="{FF2B5EF4-FFF2-40B4-BE49-F238E27FC236}">
                <a16:creationId xmlns:a16="http://schemas.microsoft.com/office/drawing/2014/main" id="{678A6E2C-3ED1-90E6-C880-04CFFFE5802A}"/>
              </a:ext>
            </a:extLst>
          </p:cNvPr>
          <p:cNvCxnSpPr>
            <a:cxnSpLocks/>
          </p:cNvCxnSpPr>
          <p:nvPr/>
        </p:nvCxnSpPr>
        <p:spPr bwMode="auto">
          <a:xfrm flipH="1">
            <a:off x="6772613" y="3511854"/>
            <a:ext cx="371414" cy="1013416"/>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
        <p:nvSpPr>
          <p:cNvPr id="12" name="TextBox 11">
            <a:extLst>
              <a:ext uri="{FF2B5EF4-FFF2-40B4-BE49-F238E27FC236}">
                <a16:creationId xmlns:a16="http://schemas.microsoft.com/office/drawing/2014/main" id="{2583C4AD-8AF5-0CD3-CCED-42525479ED0C}"/>
              </a:ext>
            </a:extLst>
          </p:cNvPr>
          <p:cNvSpPr txBox="1"/>
          <p:nvPr/>
        </p:nvSpPr>
        <p:spPr>
          <a:xfrm>
            <a:off x="496365" y="6437240"/>
            <a:ext cx="7466832" cy="246221"/>
          </a:xfrm>
          <a:prstGeom prst="rect">
            <a:avLst/>
          </a:prstGeom>
          <a:noFill/>
        </p:spPr>
        <p:txBody>
          <a:bodyPr wrap="square">
            <a:spAutoFit/>
          </a:bodyPr>
          <a:lstStyle/>
          <a:p>
            <a:r>
              <a:rPr lang="en-US" sz="1000">
                <a:latin typeface="Calibri" panose="020F0502020204030204" pitchFamily="34" charset="0"/>
                <a:cs typeface="Calibri" panose="020F0502020204030204" pitchFamily="34" charset="0"/>
              </a:rPr>
              <a:t>Aguirre, Ward, Avila 2022</a:t>
            </a:r>
          </a:p>
        </p:txBody>
      </p:sp>
      <p:sp>
        <p:nvSpPr>
          <p:cNvPr id="2" name="TextBox 1">
            <a:extLst>
              <a:ext uri="{FF2B5EF4-FFF2-40B4-BE49-F238E27FC236}">
                <a16:creationId xmlns:a16="http://schemas.microsoft.com/office/drawing/2014/main" id="{98CAE70C-3700-21A0-0A6C-237210A679FB}"/>
              </a:ext>
            </a:extLst>
          </p:cNvPr>
          <p:cNvSpPr txBox="1"/>
          <p:nvPr/>
        </p:nvSpPr>
        <p:spPr>
          <a:xfrm>
            <a:off x="4614594" y="1379859"/>
            <a:ext cx="1619007" cy="646331"/>
          </a:xfrm>
          <a:prstGeom prst="rect">
            <a:avLst/>
          </a:prstGeom>
          <a:noFill/>
        </p:spPr>
        <p:txBody>
          <a:bodyPr wrap="square" rtlCol="0">
            <a:spAutoFit/>
          </a:bodyPr>
          <a:lstStyle/>
          <a:p>
            <a:r>
              <a:rPr lang="en-US"/>
              <a:t>configuration </a:t>
            </a:r>
          </a:p>
          <a:p>
            <a:r>
              <a:rPr lang="en-US"/>
              <a:t>detection</a:t>
            </a:r>
          </a:p>
        </p:txBody>
      </p:sp>
      <p:cxnSp>
        <p:nvCxnSpPr>
          <p:cNvPr id="10" name="Straight Arrow Connector 9">
            <a:extLst>
              <a:ext uri="{FF2B5EF4-FFF2-40B4-BE49-F238E27FC236}">
                <a16:creationId xmlns:a16="http://schemas.microsoft.com/office/drawing/2014/main" id="{A72C7184-CC6F-96E6-09C2-31BD1571681B}"/>
              </a:ext>
            </a:extLst>
          </p:cNvPr>
          <p:cNvCxnSpPr>
            <a:cxnSpLocks/>
          </p:cNvCxnSpPr>
          <p:nvPr/>
        </p:nvCxnSpPr>
        <p:spPr bwMode="auto">
          <a:xfrm>
            <a:off x="4486439" y="2032566"/>
            <a:ext cx="1604466" cy="157408"/>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
        <p:nvSpPr>
          <p:cNvPr id="5" name="TextBox 4">
            <a:extLst>
              <a:ext uri="{FF2B5EF4-FFF2-40B4-BE49-F238E27FC236}">
                <a16:creationId xmlns:a16="http://schemas.microsoft.com/office/drawing/2014/main" id="{6718E667-7D1D-9F8D-D055-A6B3D30799D0}"/>
              </a:ext>
            </a:extLst>
          </p:cNvPr>
          <p:cNvSpPr txBox="1"/>
          <p:nvPr/>
        </p:nvSpPr>
        <p:spPr>
          <a:xfrm>
            <a:off x="5599474" y="5493184"/>
            <a:ext cx="1969009" cy="646331"/>
          </a:xfrm>
          <a:prstGeom prst="rect">
            <a:avLst/>
          </a:prstGeom>
          <a:noFill/>
        </p:spPr>
        <p:txBody>
          <a:bodyPr wrap="square" rtlCol="0">
            <a:spAutoFit/>
          </a:bodyPr>
          <a:lstStyle/>
          <a:p>
            <a:r>
              <a:rPr lang="en-US"/>
              <a:t>plan selection and assembly</a:t>
            </a:r>
          </a:p>
        </p:txBody>
      </p:sp>
      <p:sp>
        <p:nvSpPr>
          <p:cNvPr id="11" name="Flowchart: Magnetic Disk 10">
            <a:extLst>
              <a:ext uri="{FF2B5EF4-FFF2-40B4-BE49-F238E27FC236}">
                <a16:creationId xmlns:a16="http://schemas.microsoft.com/office/drawing/2014/main" id="{614893F3-C0AD-22A1-1FF5-1C60C9E5DDE0}"/>
              </a:ext>
            </a:extLst>
          </p:cNvPr>
          <p:cNvSpPr/>
          <p:nvPr/>
        </p:nvSpPr>
        <p:spPr bwMode="auto">
          <a:xfrm>
            <a:off x="4724476" y="2936561"/>
            <a:ext cx="1301858" cy="790414"/>
          </a:xfrm>
          <a:prstGeom prst="flowChartMagneticDisk">
            <a:avLst/>
          </a:prstGeom>
          <a:solidFill>
            <a:srgbClr val="2688EA"/>
          </a:solidFill>
          <a:ln w="28575"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sz="1800" b="0" i="0" u="none" strike="noStrike" cap="none" normalizeH="0" baseline="0">
                <a:ln>
                  <a:noFill/>
                </a:ln>
                <a:solidFill>
                  <a:schemeClr val="tx1"/>
                </a:solidFill>
                <a:effectLst/>
                <a:latin typeface="Arial" charset="0"/>
                <a:ea typeface="ＭＳ Ｐゴシック" pitchFamily="50" charset="-128"/>
              </a:rPr>
              <a:t>knowledge </a:t>
            </a:r>
          </a:p>
        </p:txBody>
      </p:sp>
      <p:cxnSp>
        <p:nvCxnSpPr>
          <p:cNvPr id="14" name="Straight Arrow Connector 13">
            <a:extLst>
              <a:ext uri="{FF2B5EF4-FFF2-40B4-BE49-F238E27FC236}">
                <a16:creationId xmlns:a16="http://schemas.microsoft.com/office/drawing/2014/main" id="{5E7EEF46-210B-D010-8AD3-2DD8AE72E235}"/>
              </a:ext>
            </a:extLst>
          </p:cNvPr>
          <p:cNvCxnSpPr>
            <a:cxnSpLocks/>
          </p:cNvCxnSpPr>
          <p:nvPr/>
        </p:nvCxnSpPr>
        <p:spPr bwMode="auto">
          <a:xfrm flipH="1">
            <a:off x="5490301" y="4757844"/>
            <a:ext cx="1282311" cy="936692"/>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17" name="Straight Arrow Connector 16">
            <a:extLst>
              <a:ext uri="{FF2B5EF4-FFF2-40B4-BE49-F238E27FC236}">
                <a16:creationId xmlns:a16="http://schemas.microsoft.com/office/drawing/2014/main" id="{6E081638-2B96-8090-6714-639B9657AF40}"/>
              </a:ext>
            </a:extLst>
          </p:cNvPr>
          <p:cNvCxnSpPr>
            <a:cxnSpLocks/>
          </p:cNvCxnSpPr>
          <p:nvPr/>
        </p:nvCxnSpPr>
        <p:spPr bwMode="auto">
          <a:xfrm>
            <a:off x="5648983" y="3944225"/>
            <a:ext cx="682778" cy="875995"/>
          </a:xfrm>
          <a:prstGeom prst="straightConnector1">
            <a:avLst/>
          </a:prstGeom>
          <a:solidFill>
            <a:schemeClr val="accent1"/>
          </a:solidFill>
          <a:ln w="57150" cap="flat" cmpd="sng" algn="ctr">
            <a:solidFill>
              <a:schemeClr val="tx1"/>
            </a:solidFill>
            <a:prstDash val="solid"/>
            <a:round/>
            <a:headEnd type="none" w="med" len="med"/>
            <a:tailEnd type="triangle"/>
          </a:ln>
          <a:effectLst/>
        </p:spPr>
      </p:cxnSp>
      <p:sp>
        <p:nvSpPr>
          <p:cNvPr id="28" name="Rectangle 27">
            <a:extLst>
              <a:ext uri="{FF2B5EF4-FFF2-40B4-BE49-F238E27FC236}">
                <a16:creationId xmlns:a16="http://schemas.microsoft.com/office/drawing/2014/main" id="{8CF48B64-EE8B-2DD3-3280-CB6DB2CA7469}"/>
              </a:ext>
            </a:extLst>
          </p:cNvPr>
          <p:cNvSpPr/>
          <p:nvPr/>
        </p:nvSpPr>
        <p:spPr bwMode="auto">
          <a:xfrm>
            <a:off x="7191217" y="5331710"/>
            <a:ext cx="1969009" cy="1242085"/>
          </a:xfrm>
          <a:prstGeom prst="rect">
            <a:avLst/>
          </a:prstGeom>
          <a:solidFill>
            <a:srgbClr val="0C57A5"/>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82880" indent="-164592">
              <a:lnSpc>
                <a:spcPct val="130000"/>
              </a:lnSpc>
              <a:buFont typeface="Arial" panose="020B0604020202020204" pitchFamily="34" charset="0"/>
              <a:buChar char="•"/>
            </a:pPr>
            <a:r>
              <a:rPr lang="en-US"/>
              <a:t>concatentation</a:t>
            </a:r>
          </a:p>
          <a:p>
            <a:pPr marL="182880" indent="-164592">
              <a:lnSpc>
                <a:spcPct val="130000"/>
              </a:lnSpc>
              <a:buFont typeface="Arial" panose="020B0604020202020204" pitchFamily="34" charset="0"/>
              <a:buChar char="•"/>
            </a:pPr>
            <a:r>
              <a:rPr lang="en-US"/>
              <a:t>superposition</a:t>
            </a:r>
          </a:p>
          <a:p>
            <a:pPr marL="182880" indent="-164592">
              <a:lnSpc>
                <a:spcPct val="130000"/>
              </a:lnSpc>
              <a:buFont typeface="Arial" panose="020B0604020202020204" pitchFamily="34" charset="0"/>
              <a:buChar char="•"/>
            </a:pPr>
            <a:r>
              <a:rPr lang="en-US"/>
              <a:t>alignment </a:t>
            </a:r>
          </a:p>
        </p:txBody>
      </p:sp>
    </p:spTree>
    <p:extLst>
      <p:ext uri="{BB962C8B-B14F-4D97-AF65-F5344CB8AC3E}">
        <p14:creationId xmlns:p14="http://schemas.microsoft.com/office/powerpoint/2010/main" val="346550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6"/>
                                        </p:tgtEl>
                                      </p:cBhvr>
                                    </p:animEffect>
                                    <p:animScale>
                                      <p:cBhvr>
                                        <p:cTn id="7" dur="250" autoRev="1" fill="hold"/>
                                        <p:tgtEl>
                                          <p:spTgt spid="6"/>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par>
                                <p:cTn id="13" presetID="10" presetClass="entr" presetSubtype="0" fill="hold" nodeType="with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fade">
                                      <p:cBhvr>
                                        <p:cTn id="15" dur="500"/>
                                        <p:tgtEl>
                                          <p:spTgt spid="17"/>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par>
                                <p:cTn id="21" presetID="10" presetClass="entr" presetSubtype="0" fill="hold" nodeType="with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500"/>
                                        <p:tgtEl>
                                          <p:spTgt spid="14"/>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28"/>
                                        </p:tgtEl>
                                        <p:attrNameLst>
                                          <p:attrName>style.visibility</p:attrName>
                                        </p:attrNameLst>
                                      </p:cBhvr>
                                      <p:to>
                                        <p:strVal val="visible"/>
                                      </p:to>
                                    </p:set>
                                    <p:animEffect transition="in" filter="fade">
                                      <p:cBhvr>
                                        <p:cTn id="28"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P spid="11" grpId="0" animBg="1"/>
      <p:bldP spid="2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61E69FC3-713C-6563-C582-9050CED5B7A0}"/>
              </a:ext>
            </a:extLst>
          </p:cNvPr>
          <p:cNvGrpSpPr/>
          <p:nvPr/>
        </p:nvGrpSpPr>
        <p:grpSpPr>
          <a:xfrm>
            <a:off x="39163" y="2683313"/>
            <a:ext cx="1511085" cy="1597577"/>
            <a:chOff x="162732" y="2551407"/>
            <a:chExt cx="1511085" cy="1597577"/>
          </a:xfrm>
        </p:grpSpPr>
        <p:grpSp>
          <p:nvGrpSpPr>
            <p:cNvPr id="9" name="Group 8">
              <a:extLst>
                <a:ext uri="{FF2B5EF4-FFF2-40B4-BE49-F238E27FC236}">
                  <a16:creationId xmlns:a16="http://schemas.microsoft.com/office/drawing/2014/main" id="{DF45FE46-05C4-040A-88AA-D9C0B53259F4}"/>
                </a:ext>
              </a:extLst>
            </p:cNvPr>
            <p:cNvGrpSpPr/>
            <p:nvPr/>
          </p:nvGrpSpPr>
          <p:grpSpPr>
            <a:xfrm>
              <a:off x="596687" y="2551407"/>
              <a:ext cx="480447" cy="1069383"/>
              <a:chOff x="1139126" y="2464231"/>
              <a:chExt cx="480447" cy="1069383"/>
            </a:xfrm>
          </p:grpSpPr>
          <p:sp>
            <p:nvSpPr>
              <p:cNvPr id="8" name="Isosceles Triangle 7">
                <a:extLst>
                  <a:ext uri="{FF2B5EF4-FFF2-40B4-BE49-F238E27FC236}">
                    <a16:creationId xmlns:a16="http://schemas.microsoft.com/office/drawing/2014/main" id="{8CFD126C-F2B6-6091-C304-4F3E4A7F8BFC}"/>
                  </a:ext>
                </a:extLst>
              </p:cNvPr>
              <p:cNvSpPr/>
              <p:nvPr/>
            </p:nvSpPr>
            <p:spPr bwMode="auto">
              <a:xfrm>
                <a:off x="1162373" y="2743200"/>
                <a:ext cx="433952" cy="790414"/>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7" name="Oval 6">
                <a:extLst>
                  <a:ext uri="{FF2B5EF4-FFF2-40B4-BE49-F238E27FC236}">
                    <a16:creationId xmlns:a16="http://schemas.microsoft.com/office/drawing/2014/main" id="{20C1E4D6-0B07-AB10-8465-3D37E1A7CD30}"/>
                  </a:ext>
                </a:extLst>
              </p:cNvPr>
              <p:cNvSpPr/>
              <p:nvPr/>
            </p:nvSpPr>
            <p:spPr bwMode="auto">
              <a:xfrm>
                <a:off x="1139126" y="2464231"/>
                <a:ext cx="480447" cy="526942"/>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sp>
          <p:nvSpPr>
            <p:cNvPr id="15" name="TextBox 14">
              <a:extLst>
                <a:ext uri="{FF2B5EF4-FFF2-40B4-BE49-F238E27FC236}">
                  <a16:creationId xmlns:a16="http://schemas.microsoft.com/office/drawing/2014/main" id="{165E6241-4385-3CE7-EE1E-D1F3996CC088}"/>
                </a:ext>
              </a:extLst>
            </p:cNvPr>
            <p:cNvSpPr txBox="1"/>
            <p:nvPr/>
          </p:nvSpPr>
          <p:spPr>
            <a:xfrm>
              <a:off x="162732" y="3779652"/>
              <a:ext cx="1511085" cy="369332"/>
            </a:xfrm>
            <a:prstGeom prst="rect">
              <a:avLst/>
            </a:prstGeom>
            <a:noFill/>
          </p:spPr>
          <p:txBody>
            <a:bodyPr wrap="square" rtlCol="0">
              <a:spAutoFit/>
            </a:bodyPr>
            <a:lstStyle/>
            <a:p>
              <a:r>
                <a:rPr lang="en-US"/>
                <a:t>interlocutor </a:t>
              </a:r>
            </a:p>
          </p:txBody>
        </p:sp>
      </p:grpSp>
      <p:pic>
        <p:nvPicPr>
          <p:cNvPr id="3" name="Picture 2" descr="File:Signal-speech-martin-de.png">
            <a:extLst>
              <a:ext uri="{FF2B5EF4-FFF2-40B4-BE49-F238E27FC236}">
                <a16:creationId xmlns:a16="http://schemas.microsoft.com/office/drawing/2014/main" id="{917BCD32-74A7-C7CC-6938-2E32E74ABAF9}"/>
              </a:ext>
            </a:extLst>
          </p:cNvPr>
          <p:cNvPicPr>
            <a:picLocks noChangeAspect="1" noChangeArrowheads="1"/>
          </p:cNvPicPr>
          <p:nvPr/>
        </p:nvPicPr>
        <p:blipFill rotWithShape="1">
          <a:blip r:embed="rId3" cstate="print">
            <a:lum bright="70000" contrast="-70000"/>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l="10288" r="68769"/>
          <a:stretch/>
        </p:blipFill>
        <p:spPr bwMode="auto">
          <a:xfrm>
            <a:off x="952995" y="2102463"/>
            <a:ext cx="914968" cy="75656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6666F36-9DA1-13B6-FA13-0851AE818A41}"/>
              </a:ext>
            </a:extLst>
          </p:cNvPr>
          <p:cNvSpPr txBox="1"/>
          <p:nvPr/>
        </p:nvSpPr>
        <p:spPr>
          <a:xfrm>
            <a:off x="2131434" y="1557415"/>
            <a:ext cx="1818470" cy="646331"/>
          </a:xfrm>
          <a:prstGeom prst="rect">
            <a:avLst/>
          </a:prstGeom>
          <a:noFill/>
        </p:spPr>
        <p:txBody>
          <a:bodyPr wrap="square" rtlCol="0">
            <a:spAutoFit/>
          </a:bodyPr>
          <a:lstStyle/>
          <a:p>
            <a:r>
              <a:rPr lang="en-US"/>
              <a:t>low-level </a:t>
            </a:r>
          </a:p>
          <a:p>
            <a:r>
              <a:rPr lang="en-US"/>
              <a:t>perception </a:t>
            </a:r>
          </a:p>
        </p:txBody>
      </p:sp>
      <p:sp>
        <p:nvSpPr>
          <p:cNvPr id="6" name="TextBox 5">
            <a:extLst>
              <a:ext uri="{FF2B5EF4-FFF2-40B4-BE49-F238E27FC236}">
                <a16:creationId xmlns:a16="http://schemas.microsoft.com/office/drawing/2014/main" id="{73ED73A1-8A91-CFCA-1C2C-445D1EDCD306}"/>
              </a:ext>
            </a:extLst>
          </p:cNvPr>
          <p:cNvSpPr txBox="1"/>
          <p:nvPr/>
        </p:nvSpPr>
        <p:spPr>
          <a:xfrm>
            <a:off x="7114641" y="3760842"/>
            <a:ext cx="1823068" cy="923330"/>
          </a:xfrm>
          <a:prstGeom prst="rect">
            <a:avLst/>
          </a:prstGeom>
          <a:noFill/>
        </p:spPr>
        <p:txBody>
          <a:bodyPr wrap="square" rtlCol="0">
            <a:spAutoFit/>
          </a:bodyPr>
          <a:lstStyle/>
          <a:p>
            <a:r>
              <a:rPr lang="en-US"/>
              <a:t>communicative intent formulation  </a:t>
            </a:r>
          </a:p>
        </p:txBody>
      </p:sp>
      <p:sp>
        <p:nvSpPr>
          <p:cNvPr id="19" name="TextBox 18">
            <a:extLst>
              <a:ext uri="{FF2B5EF4-FFF2-40B4-BE49-F238E27FC236}">
                <a16:creationId xmlns:a16="http://schemas.microsoft.com/office/drawing/2014/main" id="{DFAADA99-B472-482F-5FAC-323D5B4BCB53}"/>
              </a:ext>
            </a:extLst>
          </p:cNvPr>
          <p:cNvSpPr txBox="1"/>
          <p:nvPr/>
        </p:nvSpPr>
        <p:spPr>
          <a:xfrm>
            <a:off x="7089637" y="2189974"/>
            <a:ext cx="1369226" cy="923330"/>
          </a:xfrm>
          <a:prstGeom prst="rect">
            <a:avLst/>
          </a:prstGeom>
          <a:noFill/>
        </p:spPr>
        <p:txBody>
          <a:bodyPr wrap="square" rtlCol="0">
            <a:spAutoFit/>
          </a:bodyPr>
          <a:lstStyle/>
          <a:p>
            <a:r>
              <a:rPr lang="en-US"/>
              <a:t>attaining</a:t>
            </a:r>
          </a:p>
          <a:p>
            <a:r>
              <a:rPr lang="en-US"/>
              <a:t>situation </a:t>
            </a:r>
          </a:p>
          <a:p>
            <a:r>
              <a:rPr lang="en-US"/>
              <a:t>awareness</a:t>
            </a:r>
          </a:p>
        </p:txBody>
      </p:sp>
      <p:pic>
        <p:nvPicPr>
          <p:cNvPr id="21" name="Picture 20" descr="File:Signal-speech-martin-de.png">
            <a:extLst>
              <a:ext uri="{FF2B5EF4-FFF2-40B4-BE49-F238E27FC236}">
                <a16:creationId xmlns:a16="http://schemas.microsoft.com/office/drawing/2014/main" id="{054345CD-8D23-2580-03FD-919261B8A0B6}"/>
              </a:ext>
            </a:extLst>
          </p:cNvPr>
          <p:cNvPicPr>
            <a:picLocks noChangeAspect="1" noChangeArrowheads="1"/>
          </p:cNvPicPr>
          <p:nvPr/>
        </p:nvPicPr>
        <p:blipFill rotWithShape="1">
          <a:blip r:embed="rId3" cstate="print">
            <a:lum bright="70000" contrast="-70000"/>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l="56700" r="22357" b="-4474"/>
          <a:stretch/>
        </p:blipFill>
        <p:spPr bwMode="auto">
          <a:xfrm>
            <a:off x="1092764" y="3837175"/>
            <a:ext cx="914968" cy="1380927"/>
          </a:xfrm>
          <a:prstGeom prst="rect">
            <a:avLst/>
          </a:prstGeom>
          <a:noFill/>
          <a:extLst>
            <a:ext uri="{909E8E84-426E-40DD-AFC4-6F175D3DCCD1}">
              <a14:hiddenFill xmlns:a14="http://schemas.microsoft.com/office/drawing/2010/main">
                <a:solidFill>
                  <a:srgbClr val="FFFFFF"/>
                </a:solidFill>
              </a14:hiddenFill>
            </a:ext>
          </a:extLst>
        </p:spPr>
      </p:pic>
      <p:cxnSp>
        <p:nvCxnSpPr>
          <p:cNvPr id="23" name="Straight Arrow Connector 22">
            <a:extLst>
              <a:ext uri="{FF2B5EF4-FFF2-40B4-BE49-F238E27FC236}">
                <a16:creationId xmlns:a16="http://schemas.microsoft.com/office/drawing/2014/main" id="{72141695-5D1E-9BC3-A5BD-A928CF7B113E}"/>
              </a:ext>
            </a:extLst>
          </p:cNvPr>
          <p:cNvCxnSpPr>
            <a:cxnSpLocks/>
          </p:cNvCxnSpPr>
          <p:nvPr/>
        </p:nvCxnSpPr>
        <p:spPr bwMode="auto">
          <a:xfrm flipV="1">
            <a:off x="2131434" y="2092698"/>
            <a:ext cx="1773464" cy="388047"/>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27" name="Straight Arrow Connector 26">
            <a:extLst>
              <a:ext uri="{FF2B5EF4-FFF2-40B4-BE49-F238E27FC236}">
                <a16:creationId xmlns:a16="http://schemas.microsoft.com/office/drawing/2014/main" id="{1B35BC78-65A5-3964-5EC7-40A3FF8AF8F7}"/>
              </a:ext>
            </a:extLst>
          </p:cNvPr>
          <p:cNvCxnSpPr>
            <a:cxnSpLocks/>
          </p:cNvCxnSpPr>
          <p:nvPr/>
        </p:nvCxnSpPr>
        <p:spPr bwMode="auto">
          <a:xfrm>
            <a:off x="6533081" y="2260284"/>
            <a:ext cx="530198" cy="760977"/>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29" name="Straight Arrow Connector 28">
            <a:extLst>
              <a:ext uri="{FF2B5EF4-FFF2-40B4-BE49-F238E27FC236}">
                <a16:creationId xmlns:a16="http://schemas.microsoft.com/office/drawing/2014/main" id="{678A6E2C-3ED1-90E6-C880-04CFFFE5802A}"/>
              </a:ext>
            </a:extLst>
          </p:cNvPr>
          <p:cNvCxnSpPr>
            <a:cxnSpLocks/>
          </p:cNvCxnSpPr>
          <p:nvPr/>
        </p:nvCxnSpPr>
        <p:spPr bwMode="auto">
          <a:xfrm flipH="1">
            <a:off x="6772613" y="3511854"/>
            <a:ext cx="371414" cy="1013416"/>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
        <p:nvSpPr>
          <p:cNvPr id="12" name="TextBox 11">
            <a:extLst>
              <a:ext uri="{FF2B5EF4-FFF2-40B4-BE49-F238E27FC236}">
                <a16:creationId xmlns:a16="http://schemas.microsoft.com/office/drawing/2014/main" id="{2583C4AD-8AF5-0CD3-CCED-42525479ED0C}"/>
              </a:ext>
            </a:extLst>
          </p:cNvPr>
          <p:cNvSpPr txBox="1"/>
          <p:nvPr/>
        </p:nvSpPr>
        <p:spPr>
          <a:xfrm>
            <a:off x="496365" y="6437240"/>
            <a:ext cx="7466832" cy="246221"/>
          </a:xfrm>
          <a:prstGeom prst="rect">
            <a:avLst/>
          </a:prstGeom>
          <a:noFill/>
        </p:spPr>
        <p:txBody>
          <a:bodyPr wrap="square">
            <a:spAutoFit/>
          </a:bodyPr>
          <a:lstStyle/>
          <a:p>
            <a:r>
              <a:rPr lang="en-US" sz="1000">
                <a:latin typeface="Calibri" panose="020F0502020204030204" pitchFamily="34" charset="0"/>
                <a:cs typeface="Calibri" panose="020F0502020204030204" pitchFamily="34" charset="0"/>
              </a:rPr>
              <a:t>Aguirre, Ward, Avila 2022</a:t>
            </a:r>
          </a:p>
        </p:txBody>
      </p:sp>
      <p:sp>
        <p:nvSpPr>
          <p:cNvPr id="2" name="TextBox 1">
            <a:extLst>
              <a:ext uri="{FF2B5EF4-FFF2-40B4-BE49-F238E27FC236}">
                <a16:creationId xmlns:a16="http://schemas.microsoft.com/office/drawing/2014/main" id="{98CAE70C-3700-21A0-0A6C-237210A679FB}"/>
              </a:ext>
            </a:extLst>
          </p:cNvPr>
          <p:cNvSpPr txBox="1"/>
          <p:nvPr/>
        </p:nvSpPr>
        <p:spPr>
          <a:xfrm>
            <a:off x="4614594" y="1379859"/>
            <a:ext cx="1619007" cy="646331"/>
          </a:xfrm>
          <a:prstGeom prst="rect">
            <a:avLst/>
          </a:prstGeom>
          <a:noFill/>
        </p:spPr>
        <p:txBody>
          <a:bodyPr wrap="square" rtlCol="0">
            <a:spAutoFit/>
          </a:bodyPr>
          <a:lstStyle/>
          <a:p>
            <a:r>
              <a:rPr lang="en-US"/>
              <a:t>configuration </a:t>
            </a:r>
          </a:p>
          <a:p>
            <a:r>
              <a:rPr lang="en-US"/>
              <a:t>detection</a:t>
            </a:r>
          </a:p>
        </p:txBody>
      </p:sp>
      <p:cxnSp>
        <p:nvCxnSpPr>
          <p:cNvPr id="10" name="Straight Arrow Connector 9">
            <a:extLst>
              <a:ext uri="{FF2B5EF4-FFF2-40B4-BE49-F238E27FC236}">
                <a16:creationId xmlns:a16="http://schemas.microsoft.com/office/drawing/2014/main" id="{A72C7184-CC6F-96E6-09C2-31BD1571681B}"/>
              </a:ext>
            </a:extLst>
          </p:cNvPr>
          <p:cNvCxnSpPr>
            <a:cxnSpLocks/>
          </p:cNvCxnSpPr>
          <p:nvPr/>
        </p:nvCxnSpPr>
        <p:spPr bwMode="auto">
          <a:xfrm>
            <a:off x="4486439" y="2032566"/>
            <a:ext cx="1604466" cy="157408"/>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
        <p:nvSpPr>
          <p:cNvPr id="5" name="TextBox 4">
            <a:extLst>
              <a:ext uri="{FF2B5EF4-FFF2-40B4-BE49-F238E27FC236}">
                <a16:creationId xmlns:a16="http://schemas.microsoft.com/office/drawing/2014/main" id="{6718E667-7D1D-9F8D-D055-A6B3D30799D0}"/>
              </a:ext>
            </a:extLst>
          </p:cNvPr>
          <p:cNvSpPr txBox="1"/>
          <p:nvPr/>
        </p:nvSpPr>
        <p:spPr>
          <a:xfrm>
            <a:off x="5599474" y="5493184"/>
            <a:ext cx="1969009" cy="646331"/>
          </a:xfrm>
          <a:prstGeom prst="rect">
            <a:avLst/>
          </a:prstGeom>
          <a:noFill/>
        </p:spPr>
        <p:txBody>
          <a:bodyPr wrap="square" rtlCol="0">
            <a:spAutoFit/>
          </a:bodyPr>
          <a:lstStyle/>
          <a:p>
            <a:r>
              <a:rPr lang="en-US"/>
              <a:t>plan selection and assembly</a:t>
            </a:r>
          </a:p>
        </p:txBody>
      </p:sp>
      <p:cxnSp>
        <p:nvCxnSpPr>
          <p:cNvPr id="14" name="Straight Arrow Connector 13">
            <a:extLst>
              <a:ext uri="{FF2B5EF4-FFF2-40B4-BE49-F238E27FC236}">
                <a16:creationId xmlns:a16="http://schemas.microsoft.com/office/drawing/2014/main" id="{5E7EEF46-210B-D010-8AD3-2DD8AE72E235}"/>
              </a:ext>
            </a:extLst>
          </p:cNvPr>
          <p:cNvCxnSpPr>
            <a:cxnSpLocks/>
          </p:cNvCxnSpPr>
          <p:nvPr/>
        </p:nvCxnSpPr>
        <p:spPr bwMode="auto">
          <a:xfrm flipH="1">
            <a:off x="5490301" y="4757844"/>
            <a:ext cx="1282311" cy="936692"/>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
        <p:nvSpPr>
          <p:cNvPr id="20" name="TextBox 19">
            <a:extLst>
              <a:ext uri="{FF2B5EF4-FFF2-40B4-BE49-F238E27FC236}">
                <a16:creationId xmlns:a16="http://schemas.microsoft.com/office/drawing/2014/main" id="{01312F17-37D3-6002-A360-D12BCAD71AA8}"/>
              </a:ext>
            </a:extLst>
          </p:cNvPr>
          <p:cNvSpPr txBox="1"/>
          <p:nvPr/>
        </p:nvSpPr>
        <p:spPr>
          <a:xfrm>
            <a:off x="2396012" y="5231174"/>
            <a:ext cx="2211093" cy="646331"/>
          </a:xfrm>
          <a:prstGeom prst="rect">
            <a:avLst/>
          </a:prstGeom>
          <a:noFill/>
        </p:spPr>
        <p:txBody>
          <a:bodyPr wrap="square" rtlCol="0">
            <a:spAutoFit/>
          </a:bodyPr>
          <a:lstStyle/>
          <a:p>
            <a:r>
              <a:rPr lang="en-US"/>
              <a:t>plan execution,  </a:t>
            </a:r>
          </a:p>
          <a:p>
            <a:r>
              <a:rPr lang="en-US"/>
              <a:t>low-level control </a:t>
            </a:r>
          </a:p>
        </p:txBody>
      </p:sp>
      <p:cxnSp>
        <p:nvCxnSpPr>
          <p:cNvPr id="22" name="Straight Arrow Connector 21">
            <a:extLst>
              <a:ext uri="{FF2B5EF4-FFF2-40B4-BE49-F238E27FC236}">
                <a16:creationId xmlns:a16="http://schemas.microsoft.com/office/drawing/2014/main" id="{7D9D041E-2BF4-1D00-FE06-051C78DA309C}"/>
              </a:ext>
            </a:extLst>
          </p:cNvPr>
          <p:cNvCxnSpPr>
            <a:cxnSpLocks/>
          </p:cNvCxnSpPr>
          <p:nvPr/>
        </p:nvCxnSpPr>
        <p:spPr bwMode="auto">
          <a:xfrm flipH="1" flipV="1">
            <a:off x="2242441" y="4681455"/>
            <a:ext cx="2482035" cy="872884"/>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605509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par>
                                <p:cTn id="8" presetID="10" presetClass="entr" presetSubtype="0" fill="hold"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fade">
                                      <p:cBhvr>
                                        <p:cTn id="10"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61E69FC3-713C-6563-C582-9050CED5B7A0}"/>
              </a:ext>
            </a:extLst>
          </p:cNvPr>
          <p:cNvGrpSpPr/>
          <p:nvPr/>
        </p:nvGrpSpPr>
        <p:grpSpPr>
          <a:xfrm>
            <a:off x="39163" y="2683313"/>
            <a:ext cx="1511085" cy="1597577"/>
            <a:chOff x="162732" y="2551407"/>
            <a:chExt cx="1511085" cy="1597577"/>
          </a:xfrm>
        </p:grpSpPr>
        <p:grpSp>
          <p:nvGrpSpPr>
            <p:cNvPr id="9" name="Group 8">
              <a:extLst>
                <a:ext uri="{FF2B5EF4-FFF2-40B4-BE49-F238E27FC236}">
                  <a16:creationId xmlns:a16="http://schemas.microsoft.com/office/drawing/2014/main" id="{DF45FE46-05C4-040A-88AA-D9C0B53259F4}"/>
                </a:ext>
              </a:extLst>
            </p:cNvPr>
            <p:cNvGrpSpPr/>
            <p:nvPr/>
          </p:nvGrpSpPr>
          <p:grpSpPr>
            <a:xfrm>
              <a:off x="596687" y="2551407"/>
              <a:ext cx="480447" cy="1069383"/>
              <a:chOff x="1139126" y="2464231"/>
              <a:chExt cx="480447" cy="1069383"/>
            </a:xfrm>
          </p:grpSpPr>
          <p:sp>
            <p:nvSpPr>
              <p:cNvPr id="8" name="Isosceles Triangle 7">
                <a:extLst>
                  <a:ext uri="{FF2B5EF4-FFF2-40B4-BE49-F238E27FC236}">
                    <a16:creationId xmlns:a16="http://schemas.microsoft.com/office/drawing/2014/main" id="{8CFD126C-F2B6-6091-C304-4F3E4A7F8BFC}"/>
                  </a:ext>
                </a:extLst>
              </p:cNvPr>
              <p:cNvSpPr/>
              <p:nvPr/>
            </p:nvSpPr>
            <p:spPr bwMode="auto">
              <a:xfrm>
                <a:off x="1162373" y="2743200"/>
                <a:ext cx="433952" cy="790414"/>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7" name="Oval 6">
                <a:extLst>
                  <a:ext uri="{FF2B5EF4-FFF2-40B4-BE49-F238E27FC236}">
                    <a16:creationId xmlns:a16="http://schemas.microsoft.com/office/drawing/2014/main" id="{20C1E4D6-0B07-AB10-8465-3D37E1A7CD30}"/>
                  </a:ext>
                </a:extLst>
              </p:cNvPr>
              <p:cNvSpPr/>
              <p:nvPr/>
            </p:nvSpPr>
            <p:spPr bwMode="auto">
              <a:xfrm>
                <a:off x="1139126" y="2464231"/>
                <a:ext cx="480447" cy="526942"/>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sp>
          <p:nvSpPr>
            <p:cNvPr id="15" name="TextBox 14">
              <a:extLst>
                <a:ext uri="{FF2B5EF4-FFF2-40B4-BE49-F238E27FC236}">
                  <a16:creationId xmlns:a16="http://schemas.microsoft.com/office/drawing/2014/main" id="{165E6241-4385-3CE7-EE1E-D1F3996CC088}"/>
                </a:ext>
              </a:extLst>
            </p:cNvPr>
            <p:cNvSpPr txBox="1"/>
            <p:nvPr/>
          </p:nvSpPr>
          <p:spPr>
            <a:xfrm>
              <a:off x="162732" y="3779652"/>
              <a:ext cx="1511085" cy="369332"/>
            </a:xfrm>
            <a:prstGeom prst="rect">
              <a:avLst/>
            </a:prstGeom>
            <a:noFill/>
          </p:spPr>
          <p:txBody>
            <a:bodyPr wrap="square" rtlCol="0">
              <a:spAutoFit/>
            </a:bodyPr>
            <a:lstStyle/>
            <a:p>
              <a:r>
                <a:rPr lang="en-US"/>
                <a:t>interlocutor </a:t>
              </a:r>
            </a:p>
          </p:txBody>
        </p:sp>
      </p:grpSp>
      <p:pic>
        <p:nvPicPr>
          <p:cNvPr id="3" name="Picture 2" descr="File:Signal-speech-martin-de.png">
            <a:extLst>
              <a:ext uri="{FF2B5EF4-FFF2-40B4-BE49-F238E27FC236}">
                <a16:creationId xmlns:a16="http://schemas.microsoft.com/office/drawing/2014/main" id="{917BCD32-74A7-C7CC-6938-2E32E74ABAF9}"/>
              </a:ext>
            </a:extLst>
          </p:cNvPr>
          <p:cNvPicPr>
            <a:picLocks noChangeAspect="1" noChangeArrowheads="1"/>
          </p:cNvPicPr>
          <p:nvPr/>
        </p:nvPicPr>
        <p:blipFill rotWithShape="1">
          <a:blip r:embed="rId3" cstate="print">
            <a:lum bright="70000" contrast="-70000"/>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l="10288" r="68769"/>
          <a:stretch/>
        </p:blipFill>
        <p:spPr bwMode="auto">
          <a:xfrm>
            <a:off x="952995" y="2102463"/>
            <a:ext cx="914968" cy="75656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6666F36-9DA1-13B6-FA13-0851AE818A41}"/>
              </a:ext>
            </a:extLst>
          </p:cNvPr>
          <p:cNvSpPr txBox="1"/>
          <p:nvPr/>
        </p:nvSpPr>
        <p:spPr>
          <a:xfrm>
            <a:off x="2131434" y="1557415"/>
            <a:ext cx="1818470" cy="646331"/>
          </a:xfrm>
          <a:prstGeom prst="rect">
            <a:avLst/>
          </a:prstGeom>
          <a:noFill/>
        </p:spPr>
        <p:txBody>
          <a:bodyPr wrap="square" rtlCol="0">
            <a:spAutoFit/>
          </a:bodyPr>
          <a:lstStyle/>
          <a:p>
            <a:r>
              <a:rPr lang="en-US"/>
              <a:t>low-level </a:t>
            </a:r>
          </a:p>
          <a:p>
            <a:r>
              <a:rPr lang="en-US"/>
              <a:t>perception </a:t>
            </a:r>
          </a:p>
        </p:txBody>
      </p:sp>
      <p:sp>
        <p:nvSpPr>
          <p:cNvPr id="6" name="TextBox 5">
            <a:extLst>
              <a:ext uri="{FF2B5EF4-FFF2-40B4-BE49-F238E27FC236}">
                <a16:creationId xmlns:a16="http://schemas.microsoft.com/office/drawing/2014/main" id="{73ED73A1-8A91-CFCA-1C2C-445D1EDCD306}"/>
              </a:ext>
            </a:extLst>
          </p:cNvPr>
          <p:cNvSpPr txBox="1"/>
          <p:nvPr/>
        </p:nvSpPr>
        <p:spPr>
          <a:xfrm>
            <a:off x="7114641" y="3760842"/>
            <a:ext cx="1823068" cy="923330"/>
          </a:xfrm>
          <a:prstGeom prst="rect">
            <a:avLst/>
          </a:prstGeom>
          <a:noFill/>
        </p:spPr>
        <p:txBody>
          <a:bodyPr wrap="square" rtlCol="0">
            <a:spAutoFit/>
          </a:bodyPr>
          <a:lstStyle/>
          <a:p>
            <a:r>
              <a:rPr lang="en-US"/>
              <a:t>communicative intent formulation  </a:t>
            </a:r>
          </a:p>
        </p:txBody>
      </p:sp>
      <p:sp>
        <p:nvSpPr>
          <p:cNvPr id="19" name="TextBox 18">
            <a:extLst>
              <a:ext uri="{FF2B5EF4-FFF2-40B4-BE49-F238E27FC236}">
                <a16:creationId xmlns:a16="http://schemas.microsoft.com/office/drawing/2014/main" id="{DFAADA99-B472-482F-5FAC-323D5B4BCB53}"/>
              </a:ext>
            </a:extLst>
          </p:cNvPr>
          <p:cNvSpPr txBox="1"/>
          <p:nvPr/>
        </p:nvSpPr>
        <p:spPr>
          <a:xfrm>
            <a:off x="7089637" y="2189974"/>
            <a:ext cx="1369226" cy="923330"/>
          </a:xfrm>
          <a:prstGeom prst="rect">
            <a:avLst/>
          </a:prstGeom>
          <a:noFill/>
        </p:spPr>
        <p:txBody>
          <a:bodyPr wrap="square" rtlCol="0">
            <a:spAutoFit/>
          </a:bodyPr>
          <a:lstStyle/>
          <a:p>
            <a:r>
              <a:rPr lang="en-US"/>
              <a:t>attaining</a:t>
            </a:r>
          </a:p>
          <a:p>
            <a:r>
              <a:rPr lang="en-US"/>
              <a:t>situation </a:t>
            </a:r>
          </a:p>
          <a:p>
            <a:r>
              <a:rPr lang="en-US"/>
              <a:t>awareness</a:t>
            </a:r>
          </a:p>
        </p:txBody>
      </p:sp>
      <p:pic>
        <p:nvPicPr>
          <p:cNvPr id="21" name="Picture 20" descr="File:Signal-speech-martin-de.png">
            <a:extLst>
              <a:ext uri="{FF2B5EF4-FFF2-40B4-BE49-F238E27FC236}">
                <a16:creationId xmlns:a16="http://schemas.microsoft.com/office/drawing/2014/main" id="{054345CD-8D23-2580-03FD-919261B8A0B6}"/>
              </a:ext>
            </a:extLst>
          </p:cNvPr>
          <p:cNvPicPr>
            <a:picLocks noChangeAspect="1" noChangeArrowheads="1"/>
          </p:cNvPicPr>
          <p:nvPr/>
        </p:nvPicPr>
        <p:blipFill rotWithShape="1">
          <a:blip r:embed="rId3" cstate="print">
            <a:lum bright="70000" contrast="-70000"/>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l="56700" r="22357" b="-4474"/>
          <a:stretch/>
        </p:blipFill>
        <p:spPr bwMode="auto">
          <a:xfrm>
            <a:off x="1092764" y="3837175"/>
            <a:ext cx="914968" cy="1380927"/>
          </a:xfrm>
          <a:prstGeom prst="rect">
            <a:avLst/>
          </a:prstGeom>
          <a:noFill/>
          <a:extLst>
            <a:ext uri="{909E8E84-426E-40DD-AFC4-6F175D3DCCD1}">
              <a14:hiddenFill xmlns:a14="http://schemas.microsoft.com/office/drawing/2010/main">
                <a:solidFill>
                  <a:srgbClr val="FFFFFF"/>
                </a:solidFill>
              </a14:hiddenFill>
            </a:ext>
          </a:extLst>
        </p:spPr>
      </p:pic>
      <p:cxnSp>
        <p:nvCxnSpPr>
          <p:cNvPr id="23" name="Straight Arrow Connector 22">
            <a:extLst>
              <a:ext uri="{FF2B5EF4-FFF2-40B4-BE49-F238E27FC236}">
                <a16:creationId xmlns:a16="http://schemas.microsoft.com/office/drawing/2014/main" id="{72141695-5D1E-9BC3-A5BD-A928CF7B113E}"/>
              </a:ext>
            </a:extLst>
          </p:cNvPr>
          <p:cNvCxnSpPr>
            <a:cxnSpLocks/>
          </p:cNvCxnSpPr>
          <p:nvPr/>
        </p:nvCxnSpPr>
        <p:spPr bwMode="auto">
          <a:xfrm flipV="1">
            <a:off x="2131434" y="2092698"/>
            <a:ext cx="1773464" cy="388047"/>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27" name="Straight Arrow Connector 26">
            <a:extLst>
              <a:ext uri="{FF2B5EF4-FFF2-40B4-BE49-F238E27FC236}">
                <a16:creationId xmlns:a16="http://schemas.microsoft.com/office/drawing/2014/main" id="{1B35BC78-65A5-3964-5EC7-40A3FF8AF8F7}"/>
              </a:ext>
            </a:extLst>
          </p:cNvPr>
          <p:cNvCxnSpPr>
            <a:cxnSpLocks/>
          </p:cNvCxnSpPr>
          <p:nvPr/>
        </p:nvCxnSpPr>
        <p:spPr bwMode="auto">
          <a:xfrm>
            <a:off x="6533081" y="2260284"/>
            <a:ext cx="530198" cy="760977"/>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29" name="Straight Arrow Connector 28">
            <a:extLst>
              <a:ext uri="{FF2B5EF4-FFF2-40B4-BE49-F238E27FC236}">
                <a16:creationId xmlns:a16="http://schemas.microsoft.com/office/drawing/2014/main" id="{678A6E2C-3ED1-90E6-C880-04CFFFE5802A}"/>
              </a:ext>
            </a:extLst>
          </p:cNvPr>
          <p:cNvCxnSpPr>
            <a:cxnSpLocks/>
          </p:cNvCxnSpPr>
          <p:nvPr/>
        </p:nvCxnSpPr>
        <p:spPr bwMode="auto">
          <a:xfrm flipH="1">
            <a:off x="6772613" y="3511854"/>
            <a:ext cx="371414" cy="1013416"/>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
        <p:nvSpPr>
          <p:cNvPr id="12" name="TextBox 11">
            <a:extLst>
              <a:ext uri="{FF2B5EF4-FFF2-40B4-BE49-F238E27FC236}">
                <a16:creationId xmlns:a16="http://schemas.microsoft.com/office/drawing/2014/main" id="{2583C4AD-8AF5-0CD3-CCED-42525479ED0C}"/>
              </a:ext>
            </a:extLst>
          </p:cNvPr>
          <p:cNvSpPr txBox="1"/>
          <p:nvPr/>
        </p:nvSpPr>
        <p:spPr>
          <a:xfrm>
            <a:off x="496365" y="6437240"/>
            <a:ext cx="7466832" cy="246221"/>
          </a:xfrm>
          <a:prstGeom prst="rect">
            <a:avLst/>
          </a:prstGeom>
          <a:noFill/>
        </p:spPr>
        <p:txBody>
          <a:bodyPr wrap="square">
            <a:spAutoFit/>
          </a:bodyPr>
          <a:lstStyle/>
          <a:p>
            <a:r>
              <a:rPr lang="en-US" sz="1000">
                <a:latin typeface="Calibri" panose="020F0502020204030204" pitchFamily="34" charset="0"/>
                <a:cs typeface="Calibri" panose="020F0502020204030204" pitchFamily="34" charset="0"/>
              </a:rPr>
              <a:t>Aguirre, Ward, Avila 2022</a:t>
            </a:r>
          </a:p>
        </p:txBody>
      </p:sp>
      <p:sp>
        <p:nvSpPr>
          <p:cNvPr id="2" name="TextBox 1">
            <a:extLst>
              <a:ext uri="{FF2B5EF4-FFF2-40B4-BE49-F238E27FC236}">
                <a16:creationId xmlns:a16="http://schemas.microsoft.com/office/drawing/2014/main" id="{98CAE70C-3700-21A0-0A6C-237210A679FB}"/>
              </a:ext>
            </a:extLst>
          </p:cNvPr>
          <p:cNvSpPr txBox="1"/>
          <p:nvPr/>
        </p:nvSpPr>
        <p:spPr>
          <a:xfrm>
            <a:off x="4614594" y="1379859"/>
            <a:ext cx="1619007" cy="646331"/>
          </a:xfrm>
          <a:prstGeom prst="rect">
            <a:avLst/>
          </a:prstGeom>
          <a:noFill/>
        </p:spPr>
        <p:txBody>
          <a:bodyPr wrap="square" rtlCol="0">
            <a:spAutoFit/>
          </a:bodyPr>
          <a:lstStyle/>
          <a:p>
            <a:r>
              <a:rPr lang="en-US"/>
              <a:t>configuration </a:t>
            </a:r>
          </a:p>
          <a:p>
            <a:r>
              <a:rPr lang="en-US"/>
              <a:t>detection</a:t>
            </a:r>
          </a:p>
        </p:txBody>
      </p:sp>
      <p:cxnSp>
        <p:nvCxnSpPr>
          <p:cNvPr id="10" name="Straight Arrow Connector 9">
            <a:extLst>
              <a:ext uri="{FF2B5EF4-FFF2-40B4-BE49-F238E27FC236}">
                <a16:creationId xmlns:a16="http://schemas.microsoft.com/office/drawing/2014/main" id="{A72C7184-CC6F-96E6-09C2-31BD1571681B}"/>
              </a:ext>
            </a:extLst>
          </p:cNvPr>
          <p:cNvCxnSpPr>
            <a:cxnSpLocks/>
          </p:cNvCxnSpPr>
          <p:nvPr/>
        </p:nvCxnSpPr>
        <p:spPr bwMode="auto">
          <a:xfrm>
            <a:off x="4486439" y="2032566"/>
            <a:ext cx="1604466" cy="157408"/>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
        <p:nvSpPr>
          <p:cNvPr id="5" name="TextBox 4">
            <a:extLst>
              <a:ext uri="{FF2B5EF4-FFF2-40B4-BE49-F238E27FC236}">
                <a16:creationId xmlns:a16="http://schemas.microsoft.com/office/drawing/2014/main" id="{6718E667-7D1D-9F8D-D055-A6B3D30799D0}"/>
              </a:ext>
            </a:extLst>
          </p:cNvPr>
          <p:cNvSpPr txBox="1"/>
          <p:nvPr/>
        </p:nvSpPr>
        <p:spPr>
          <a:xfrm>
            <a:off x="5599474" y="5493184"/>
            <a:ext cx="1969009" cy="646331"/>
          </a:xfrm>
          <a:prstGeom prst="rect">
            <a:avLst/>
          </a:prstGeom>
          <a:noFill/>
        </p:spPr>
        <p:txBody>
          <a:bodyPr wrap="square" rtlCol="0">
            <a:spAutoFit/>
          </a:bodyPr>
          <a:lstStyle/>
          <a:p>
            <a:r>
              <a:rPr lang="en-US"/>
              <a:t>plan selection and assembly</a:t>
            </a:r>
          </a:p>
        </p:txBody>
      </p:sp>
      <p:cxnSp>
        <p:nvCxnSpPr>
          <p:cNvPr id="14" name="Straight Arrow Connector 13">
            <a:extLst>
              <a:ext uri="{FF2B5EF4-FFF2-40B4-BE49-F238E27FC236}">
                <a16:creationId xmlns:a16="http://schemas.microsoft.com/office/drawing/2014/main" id="{5E7EEF46-210B-D010-8AD3-2DD8AE72E235}"/>
              </a:ext>
            </a:extLst>
          </p:cNvPr>
          <p:cNvCxnSpPr>
            <a:cxnSpLocks/>
          </p:cNvCxnSpPr>
          <p:nvPr/>
        </p:nvCxnSpPr>
        <p:spPr bwMode="auto">
          <a:xfrm flipH="1">
            <a:off x="5490301" y="4757844"/>
            <a:ext cx="1282311" cy="936692"/>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
        <p:nvSpPr>
          <p:cNvPr id="20" name="TextBox 19">
            <a:extLst>
              <a:ext uri="{FF2B5EF4-FFF2-40B4-BE49-F238E27FC236}">
                <a16:creationId xmlns:a16="http://schemas.microsoft.com/office/drawing/2014/main" id="{01312F17-37D3-6002-A360-D12BCAD71AA8}"/>
              </a:ext>
            </a:extLst>
          </p:cNvPr>
          <p:cNvSpPr txBox="1"/>
          <p:nvPr/>
        </p:nvSpPr>
        <p:spPr>
          <a:xfrm>
            <a:off x="2396012" y="5231174"/>
            <a:ext cx="2211093" cy="646331"/>
          </a:xfrm>
          <a:prstGeom prst="rect">
            <a:avLst/>
          </a:prstGeom>
          <a:noFill/>
        </p:spPr>
        <p:txBody>
          <a:bodyPr wrap="square" rtlCol="0">
            <a:spAutoFit/>
          </a:bodyPr>
          <a:lstStyle/>
          <a:p>
            <a:r>
              <a:rPr lang="en-US"/>
              <a:t>plan execution,  </a:t>
            </a:r>
          </a:p>
          <a:p>
            <a:r>
              <a:rPr lang="en-US"/>
              <a:t>low-level control </a:t>
            </a:r>
          </a:p>
        </p:txBody>
      </p:sp>
      <p:cxnSp>
        <p:nvCxnSpPr>
          <p:cNvPr id="22" name="Straight Arrow Connector 21">
            <a:extLst>
              <a:ext uri="{FF2B5EF4-FFF2-40B4-BE49-F238E27FC236}">
                <a16:creationId xmlns:a16="http://schemas.microsoft.com/office/drawing/2014/main" id="{7D9D041E-2BF4-1D00-FE06-051C78DA309C}"/>
              </a:ext>
            </a:extLst>
          </p:cNvPr>
          <p:cNvCxnSpPr>
            <a:cxnSpLocks/>
          </p:cNvCxnSpPr>
          <p:nvPr/>
        </p:nvCxnSpPr>
        <p:spPr bwMode="auto">
          <a:xfrm flipH="1" flipV="1">
            <a:off x="2242441" y="4681455"/>
            <a:ext cx="2482035" cy="872884"/>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
        <p:nvSpPr>
          <p:cNvPr id="11" name="TextBox 10">
            <a:extLst>
              <a:ext uri="{FF2B5EF4-FFF2-40B4-BE49-F238E27FC236}">
                <a16:creationId xmlns:a16="http://schemas.microsoft.com/office/drawing/2014/main" id="{A5002AAC-0B63-70A7-5531-B1B996000BF3}"/>
              </a:ext>
            </a:extLst>
          </p:cNvPr>
          <p:cNvSpPr txBox="1"/>
          <p:nvPr/>
        </p:nvSpPr>
        <p:spPr>
          <a:xfrm>
            <a:off x="2207682" y="2946784"/>
            <a:ext cx="1818470" cy="646331"/>
          </a:xfrm>
          <a:prstGeom prst="rect">
            <a:avLst/>
          </a:prstGeom>
          <a:noFill/>
        </p:spPr>
        <p:txBody>
          <a:bodyPr wrap="square" rtlCol="0">
            <a:spAutoFit/>
          </a:bodyPr>
          <a:lstStyle/>
          <a:p>
            <a:r>
              <a:rPr lang="en-US"/>
              <a:t>self-</a:t>
            </a:r>
          </a:p>
          <a:p>
            <a:r>
              <a:rPr lang="en-US"/>
              <a:t>monitoring</a:t>
            </a:r>
          </a:p>
        </p:txBody>
      </p:sp>
      <p:cxnSp>
        <p:nvCxnSpPr>
          <p:cNvPr id="13" name="Straight Arrow Connector 12">
            <a:extLst>
              <a:ext uri="{FF2B5EF4-FFF2-40B4-BE49-F238E27FC236}">
                <a16:creationId xmlns:a16="http://schemas.microsoft.com/office/drawing/2014/main" id="{34028B1E-E146-D508-09FE-17D1C784760C}"/>
              </a:ext>
            </a:extLst>
          </p:cNvPr>
          <p:cNvCxnSpPr>
            <a:cxnSpLocks/>
          </p:cNvCxnSpPr>
          <p:nvPr/>
        </p:nvCxnSpPr>
        <p:spPr bwMode="auto">
          <a:xfrm flipV="1">
            <a:off x="1818534" y="2710985"/>
            <a:ext cx="513631" cy="1477495"/>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436276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61E69FC3-713C-6563-C582-9050CED5B7A0}"/>
              </a:ext>
            </a:extLst>
          </p:cNvPr>
          <p:cNvGrpSpPr/>
          <p:nvPr/>
        </p:nvGrpSpPr>
        <p:grpSpPr>
          <a:xfrm>
            <a:off x="39163" y="2683313"/>
            <a:ext cx="1511085" cy="1597577"/>
            <a:chOff x="162732" y="2551407"/>
            <a:chExt cx="1511085" cy="1597577"/>
          </a:xfrm>
        </p:grpSpPr>
        <p:grpSp>
          <p:nvGrpSpPr>
            <p:cNvPr id="9" name="Group 8">
              <a:extLst>
                <a:ext uri="{FF2B5EF4-FFF2-40B4-BE49-F238E27FC236}">
                  <a16:creationId xmlns:a16="http://schemas.microsoft.com/office/drawing/2014/main" id="{DF45FE46-05C4-040A-88AA-D9C0B53259F4}"/>
                </a:ext>
              </a:extLst>
            </p:cNvPr>
            <p:cNvGrpSpPr/>
            <p:nvPr/>
          </p:nvGrpSpPr>
          <p:grpSpPr>
            <a:xfrm>
              <a:off x="596687" y="2551407"/>
              <a:ext cx="480447" cy="1069383"/>
              <a:chOff x="1139126" y="2464231"/>
              <a:chExt cx="480447" cy="1069383"/>
            </a:xfrm>
          </p:grpSpPr>
          <p:sp>
            <p:nvSpPr>
              <p:cNvPr id="8" name="Isosceles Triangle 7">
                <a:extLst>
                  <a:ext uri="{FF2B5EF4-FFF2-40B4-BE49-F238E27FC236}">
                    <a16:creationId xmlns:a16="http://schemas.microsoft.com/office/drawing/2014/main" id="{8CFD126C-F2B6-6091-C304-4F3E4A7F8BFC}"/>
                  </a:ext>
                </a:extLst>
              </p:cNvPr>
              <p:cNvSpPr/>
              <p:nvPr/>
            </p:nvSpPr>
            <p:spPr bwMode="auto">
              <a:xfrm>
                <a:off x="1162373" y="2743200"/>
                <a:ext cx="433952" cy="790414"/>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7" name="Oval 6">
                <a:extLst>
                  <a:ext uri="{FF2B5EF4-FFF2-40B4-BE49-F238E27FC236}">
                    <a16:creationId xmlns:a16="http://schemas.microsoft.com/office/drawing/2014/main" id="{20C1E4D6-0B07-AB10-8465-3D37E1A7CD30}"/>
                  </a:ext>
                </a:extLst>
              </p:cNvPr>
              <p:cNvSpPr/>
              <p:nvPr/>
            </p:nvSpPr>
            <p:spPr bwMode="auto">
              <a:xfrm>
                <a:off x="1139126" y="2464231"/>
                <a:ext cx="480447" cy="526942"/>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sp>
          <p:nvSpPr>
            <p:cNvPr id="15" name="TextBox 14">
              <a:extLst>
                <a:ext uri="{FF2B5EF4-FFF2-40B4-BE49-F238E27FC236}">
                  <a16:creationId xmlns:a16="http://schemas.microsoft.com/office/drawing/2014/main" id="{165E6241-4385-3CE7-EE1E-D1F3996CC088}"/>
                </a:ext>
              </a:extLst>
            </p:cNvPr>
            <p:cNvSpPr txBox="1"/>
            <p:nvPr/>
          </p:nvSpPr>
          <p:spPr>
            <a:xfrm>
              <a:off x="162732" y="3779652"/>
              <a:ext cx="1511085" cy="369332"/>
            </a:xfrm>
            <a:prstGeom prst="rect">
              <a:avLst/>
            </a:prstGeom>
            <a:noFill/>
          </p:spPr>
          <p:txBody>
            <a:bodyPr wrap="square" rtlCol="0">
              <a:spAutoFit/>
            </a:bodyPr>
            <a:lstStyle/>
            <a:p>
              <a:r>
                <a:rPr lang="en-US"/>
                <a:t>interlocutor </a:t>
              </a:r>
            </a:p>
          </p:txBody>
        </p:sp>
      </p:grpSp>
      <p:pic>
        <p:nvPicPr>
          <p:cNvPr id="3" name="Picture 2" descr="File:Signal-speech-martin-de.png">
            <a:extLst>
              <a:ext uri="{FF2B5EF4-FFF2-40B4-BE49-F238E27FC236}">
                <a16:creationId xmlns:a16="http://schemas.microsoft.com/office/drawing/2014/main" id="{917BCD32-74A7-C7CC-6938-2E32E74ABAF9}"/>
              </a:ext>
            </a:extLst>
          </p:cNvPr>
          <p:cNvPicPr>
            <a:picLocks noChangeAspect="1" noChangeArrowheads="1"/>
          </p:cNvPicPr>
          <p:nvPr/>
        </p:nvPicPr>
        <p:blipFill rotWithShape="1">
          <a:blip r:embed="rId3" cstate="print">
            <a:lum bright="70000" contrast="-70000"/>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l="10288" r="68769"/>
          <a:stretch/>
        </p:blipFill>
        <p:spPr bwMode="auto">
          <a:xfrm>
            <a:off x="952995" y="2102463"/>
            <a:ext cx="914968" cy="75656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6666F36-9DA1-13B6-FA13-0851AE818A41}"/>
              </a:ext>
            </a:extLst>
          </p:cNvPr>
          <p:cNvSpPr txBox="1"/>
          <p:nvPr/>
        </p:nvSpPr>
        <p:spPr>
          <a:xfrm>
            <a:off x="2131434" y="1557415"/>
            <a:ext cx="1818470" cy="646331"/>
          </a:xfrm>
          <a:prstGeom prst="rect">
            <a:avLst/>
          </a:prstGeom>
          <a:noFill/>
        </p:spPr>
        <p:txBody>
          <a:bodyPr wrap="square" rtlCol="0">
            <a:spAutoFit/>
          </a:bodyPr>
          <a:lstStyle/>
          <a:p>
            <a:r>
              <a:rPr lang="en-US"/>
              <a:t>low-level </a:t>
            </a:r>
          </a:p>
          <a:p>
            <a:r>
              <a:rPr lang="en-US"/>
              <a:t>perception </a:t>
            </a:r>
          </a:p>
        </p:txBody>
      </p:sp>
      <p:sp>
        <p:nvSpPr>
          <p:cNvPr id="6" name="TextBox 5">
            <a:extLst>
              <a:ext uri="{FF2B5EF4-FFF2-40B4-BE49-F238E27FC236}">
                <a16:creationId xmlns:a16="http://schemas.microsoft.com/office/drawing/2014/main" id="{73ED73A1-8A91-CFCA-1C2C-445D1EDCD306}"/>
              </a:ext>
            </a:extLst>
          </p:cNvPr>
          <p:cNvSpPr txBox="1"/>
          <p:nvPr/>
        </p:nvSpPr>
        <p:spPr>
          <a:xfrm>
            <a:off x="7114641" y="3760842"/>
            <a:ext cx="1823068" cy="923330"/>
          </a:xfrm>
          <a:prstGeom prst="rect">
            <a:avLst/>
          </a:prstGeom>
          <a:noFill/>
        </p:spPr>
        <p:txBody>
          <a:bodyPr wrap="square" rtlCol="0">
            <a:spAutoFit/>
          </a:bodyPr>
          <a:lstStyle/>
          <a:p>
            <a:r>
              <a:rPr lang="en-US"/>
              <a:t>communicative intent formulation  </a:t>
            </a:r>
          </a:p>
        </p:txBody>
      </p:sp>
      <p:sp>
        <p:nvSpPr>
          <p:cNvPr id="19" name="TextBox 18">
            <a:extLst>
              <a:ext uri="{FF2B5EF4-FFF2-40B4-BE49-F238E27FC236}">
                <a16:creationId xmlns:a16="http://schemas.microsoft.com/office/drawing/2014/main" id="{DFAADA99-B472-482F-5FAC-323D5B4BCB53}"/>
              </a:ext>
            </a:extLst>
          </p:cNvPr>
          <p:cNvSpPr txBox="1"/>
          <p:nvPr/>
        </p:nvSpPr>
        <p:spPr>
          <a:xfrm>
            <a:off x="7089637" y="2189974"/>
            <a:ext cx="1369226" cy="923330"/>
          </a:xfrm>
          <a:prstGeom prst="rect">
            <a:avLst/>
          </a:prstGeom>
          <a:noFill/>
        </p:spPr>
        <p:txBody>
          <a:bodyPr wrap="square" rtlCol="0">
            <a:spAutoFit/>
          </a:bodyPr>
          <a:lstStyle/>
          <a:p>
            <a:r>
              <a:rPr lang="en-US"/>
              <a:t>attaining</a:t>
            </a:r>
          </a:p>
          <a:p>
            <a:r>
              <a:rPr lang="en-US"/>
              <a:t>situation </a:t>
            </a:r>
          </a:p>
          <a:p>
            <a:r>
              <a:rPr lang="en-US"/>
              <a:t>awareness</a:t>
            </a:r>
          </a:p>
        </p:txBody>
      </p:sp>
      <p:pic>
        <p:nvPicPr>
          <p:cNvPr id="21" name="Picture 20" descr="File:Signal-speech-martin-de.png">
            <a:extLst>
              <a:ext uri="{FF2B5EF4-FFF2-40B4-BE49-F238E27FC236}">
                <a16:creationId xmlns:a16="http://schemas.microsoft.com/office/drawing/2014/main" id="{054345CD-8D23-2580-03FD-919261B8A0B6}"/>
              </a:ext>
            </a:extLst>
          </p:cNvPr>
          <p:cNvPicPr>
            <a:picLocks noChangeAspect="1" noChangeArrowheads="1"/>
          </p:cNvPicPr>
          <p:nvPr/>
        </p:nvPicPr>
        <p:blipFill rotWithShape="1">
          <a:blip r:embed="rId3" cstate="print">
            <a:lum bright="70000" contrast="-70000"/>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l="56700" r="22357" b="-4474"/>
          <a:stretch/>
        </p:blipFill>
        <p:spPr bwMode="auto">
          <a:xfrm>
            <a:off x="1092764" y="3837175"/>
            <a:ext cx="914968" cy="1380927"/>
          </a:xfrm>
          <a:prstGeom prst="rect">
            <a:avLst/>
          </a:prstGeom>
          <a:noFill/>
          <a:extLst>
            <a:ext uri="{909E8E84-426E-40DD-AFC4-6F175D3DCCD1}">
              <a14:hiddenFill xmlns:a14="http://schemas.microsoft.com/office/drawing/2010/main">
                <a:solidFill>
                  <a:srgbClr val="FFFFFF"/>
                </a:solidFill>
              </a14:hiddenFill>
            </a:ext>
          </a:extLst>
        </p:spPr>
      </p:pic>
      <p:cxnSp>
        <p:nvCxnSpPr>
          <p:cNvPr id="23" name="Straight Arrow Connector 22">
            <a:extLst>
              <a:ext uri="{FF2B5EF4-FFF2-40B4-BE49-F238E27FC236}">
                <a16:creationId xmlns:a16="http://schemas.microsoft.com/office/drawing/2014/main" id="{72141695-5D1E-9BC3-A5BD-A928CF7B113E}"/>
              </a:ext>
            </a:extLst>
          </p:cNvPr>
          <p:cNvCxnSpPr>
            <a:cxnSpLocks/>
          </p:cNvCxnSpPr>
          <p:nvPr/>
        </p:nvCxnSpPr>
        <p:spPr bwMode="auto">
          <a:xfrm flipV="1">
            <a:off x="2131434" y="2092698"/>
            <a:ext cx="1773464" cy="388047"/>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27" name="Straight Arrow Connector 26">
            <a:extLst>
              <a:ext uri="{FF2B5EF4-FFF2-40B4-BE49-F238E27FC236}">
                <a16:creationId xmlns:a16="http://schemas.microsoft.com/office/drawing/2014/main" id="{1B35BC78-65A5-3964-5EC7-40A3FF8AF8F7}"/>
              </a:ext>
            </a:extLst>
          </p:cNvPr>
          <p:cNvCxnSpPr>
            <a:cxnSpLocks/>
          </p:cNvCxnSpPr>
          <p:nvPr/>
        </p:nvCxnSpPr>
        <p:spPr bwMode="auto">
          <a:xfrm>
            <a:off x="6533081" y="2260284"/>
            <a:ext cx="530198" cy="760977"/>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29" name="Straight Arrow Connector 28">
            <a:extLst>
              <a:ext uri="{FF2B5EF4-FFF2-40B4-BE49-F238E27FC236}">
                <a16:creationId xmlns:a16="http://schemas.microsoft.com/office/drawing/2014/main" id="{678A6E2C-3ED1-90E6-C880-04CFFFE5802A}"/>
              </a:ext>
            </a:extLst>
          </p:cNvPr>
          <p:cNvCxnSpPr>
            <a:cxnSpLocks/>
          </p:cNvCxnSpPr>
          <p:nvPr/>
        </p:nvCxnSpPr>
        <p:spPr bwMode="auto">
          <a:xfrm flipH="1">
            <a:off x="6772613" y="3511854"/>
            <a:ext cx="371414" cy="1013416"/>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
        <p:nvSpPr>
          <p:cNvPr id="12" name="TextBox 11">
            <a:extLst>
              <a:ext uri="{FF2B5EF4-FFF2-40B4-BE49-F238E27FC236}">
                <a16:creationId xmlns:a16="http://schemas.microsoft.com/office/drawing/2014/main" id="{2583C4AD-8AF5-0CD3-CCED-42525479ED0C}"/>
              </a:ext>
            </a:extLst>
          </p:cNvPr>
          <p:cNvSpPr txBox="1"/>
          <p:nvPr/>
        </p:nvSpPr>
        <p:spPr>
          <a:xfrm>
            <a:off x="496365" y="6437240"/>
            <a:ext cx="7466832" cy="246221"/>
          </a:xfrm>
          <a:prstGeom prst="rect">
            <a:avLst/>
          </a:prstGeom>
          <a:noFill/>
        </p:spPr>
        <p:txBody>
          <a:bodyPr wrap="square">
            <a:spAutoFit/>
          </a:bodyPr>
          <a:lstStyle/>
          <a:p>
            <a:r>
              <a:rPr lang="en-US" sz="1000">
                <a:latin typeface="Calibri" panose="020F0502020204030204" pitchFamily="34" charset="0"/>
                <a:cs typeface="Calibri" panose="020F0502020204030204" pitchFamily="34" charset="0"/>
              </a:rPr>
              <a:t>Aguirre, Ward, Avila 2022</a:t>
            </a:r>
          </a:p>
        </p:txBody>
      </p:sp>
      <p:sp>
        <p:nvSpPr>
          <p:cNvPr id="2" name="TextBox 1">
            <a:extLst>
              <a:ext uri="{FF2B5EF4-FFF2-40B4-BE49-F238E27FC236}">
                <a16:creationId xmlns:a16="http://schemas.microsoft.com/office/drawing/2014/main" id="{98CAE70C-3700-21A0-0A6C-237210A679FB}"/>
              </a:ext>
            </a:extLst>
          </p:cNvPr>
          <p:cNvSpPr txBox="1"/>
          <p:nvPr/>
        </p:nvSpPr>
        <p:spPr>
          <a:xfrm>
            <a:off x="4614594" y="1379859"/>
            <a:ext cx="1619007" cy="646331"/>
          </a:xfrm>
          <a:prstGeom prst="rect">
            <a:avLst/>
          </a:prstGeom>
          <a:noFill/>
        </p:spPr>
        <p:txBody>
          <a:bodyPr wrap="square" rtlCol="0">
            <a:spAutoFit/>
          </a:bodyPr>
          <a:lstStyle/>
          <a:p>
            <a:r>
              <a:rPr lang="en-US"/>
              <a:t>configuration </a:t>
            </a:r>
          </a:p>
          <a:p>
            <a:r>
              <a:rPr lang="en-US"/>
              <a:t>detection</a:t>
            </a:r>
          </a:p>
        </p:txBody>
      </p:sp>
      <p:cxnSp>
        <p:nvCxnSpPr>
          <p:cNvPr id="10" name="Straight Arrow Connector 9">
            <a:extLst>
              <a:ext uri="{FF2B5EF4-FFF2-40B4-BE49-F238E27FC236}">
                <a16:creationId xmlns:a16="http://schemas.microsoft.com/office/drawing/2014/main" id="{A72C7184-CC6F-96E6-09C2-31BD1571681B}"/>
              </a:ext>
            </a:extLst>
          </p:cNvPr>
          <p:cNvCxnSpPr>
            <a:cxnSpLocks/>
          </p:cNvCxnSpPr>
          <p:nvPr/>
        </p:nvCxnSpPr>
        <p:spPr bwMode="auto">
          <a:xfrm>
            <a:off x="4486439" y="2032566"/>
            <a:ext cx="1604466" cy="157408"/>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
        <p:nvSpPr>
          <p:cNvPr id="5" name="TextBox 4">
            <a:extLst>
              <a:ext uri="{FF2B5EF4-FFF2-40B4-BE49-F238E27FC236}">
                <a16:creationId xmlns:a16="http://schemas.microsoft.com/office/drawing/2014/main" id="{6718E667-7D1D-9F8D-D055-A6B3D30799D0}"/>
              </a:ext>
            </a:extLst>
          </p:cNvPr>
          <p:cNvSpPr txBox="1"/>
          <p:nvPr/>
        </p:nvSpPr>
        <p:spPr>
          <a:xfrm>
            <a:off x="5599474" y="5493184"/>
            <a:ext cx="1969009" cy="646331"/>
          </a:xfrm>
          <a:prstGeom prst="rect">
            <a:avLst/>
          </a:prstGeom>
          <a:noFill/>
        </p:spPr>
        <p:txBody>
          <a:bodyPr wrap="square" rtlCol="0">
            <a:spAutoFit/>
          </a:bodyPr>
          <a:lstStyle/>
          <a:p>
            <a:r>
              <a:rPr lang="en-US"/>
              <a:t>plan selection and assembly</a:t>
            </a:r>
          </a:p>
        </p:txBody>
      </p:sp>
      <p:cxnSp>
        <p:nvCxnSpPr>
          <p:cNvPr id="14" name="Straight Arrow Connector 13">
            <a:extLst>
              <a:ext uri="{FF2B5EF4-FFF2-40B4-BE49-F238E27FC236}">
                <a16:creationId xmlns:a16="http://schemas.microsoft.com/office/drawing/2014/main" id="{5E7EEF46-210B-D010-8AD3-2DD8AE72E235}"/>
              </a:ext>
            </a:extLst>
          </p:cNvPr>
          <p:cNvCxnSpPr>
            <a:cxnSpLocks/>
          </p:cNvCxnSpPr>
          <p:nvPr/>
        </p:nvCxnSpPr>
        <p:spPr bwMode="auto">
          <a:xfrm flipH="1">
            <a:off x="5490301" y="4757844"/>
            <a:ext cx="1282311" cy="936692"/>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
        <p:nvSpPr>
          <p:cNvPr id="20" name="TextBox 19">
            <a:extLst>
              <a:ext uri="{FF2B5EF4-FFF2-40B4-BE49-F238E27FC236}">
                <a16:creationId xmlns:a16="http://schemas.microsoft.com/office/drawing/2014/main" id="{01312F17-37D3-6002-A360-D12BCAD71AA8}"/>
              </a:ext>
            </a:extLst>
          </p:cNvPr>
          <p:cNvSpPr txBox="1"/>
          <p:nvPr/>
        </p:nvSpPr>
        <p:spPr>
          <a:xfrm>
            <a:off x="2396012" y="5231174"/>
            <a:ext cx="2211093" cy="646331"/>
          </a:xfrm>
          <a:prstGeom prst="rect">
            <a:avLst/>
          </a:prstGeom>
          <a:noFill/>
        </p:spPr>
        <p:txBody>
          <a:bodyPr wrap="square" rtlCol="0">
            <a:spAutoFit/>
          </a:bodyPr>
          <a:lstStyle/>
          <a:p>
            <a:r>
              <a:rPr lang="en-US"/>
              <a:t>plan execution,  </a:t>
            </a:r>
          </a:p>
          <a:p>
            <a:r>
              <a:rPr lang="en-US"/>
              <a:t>low-level control </a:t>
            </a:r>
          </a:p>
        </p:txBody>
      </p:sp>
      <p:cxnSp>
        <p:nvCxnSpPr>
          <p:cNvPr id="22" name="Straight Arrow Connector 21">
            <a:extLst>
              <a:ext uri="{FF2B5EF4-FFF2-40B4-BE49-F238E27FC236}">
                <a16:creationId xmlns:a16="http://schemas.microsoft.com/office/drawing/2014/main" id="{7D9D041E-2BF4-1D00-FE06-051C78DA309C}"/>
              </a:ext>
            </a:extLst>
          </p:cNvPr>
          <p:cNvCxnSpPr>
            <a:cxnSpLocks/>
          </p:cNvCxnSpPr>
          <p:nvPr/>
        </p:nvCxnSpPr>
        <p:spPr bwMode="auto">
          <a:xfrm flipH="1" flipV="1">
            <a:off x="2242441" y="4681455"/>
            <a:ext cx="2482035" cy="872884"/>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541369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20">
                                            <p:txEl>
                                              <p:pRg st="1" end="1"/>
                                            </p:txEl>
                                          </p:spTgt>
                                        </p:tgtEl>
                                      </p:cBhvr>
                                    </p:animEffect>
                                    <p:animScale>
                                      <p:cBhvr>
                                        <p:cTn id="7" dur="250" autoRev="1" fill="hold"/>
                                        <p:tgtEl>
                                          <p:spTgt spid="20">
                                            <p:txEl>
                                              <p:pRg st="1" end="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61E69FC3-713C-6563-C582-9050CED5B7A0}"/>
              </a:ext>
            </a:extLst>
          </p:cNvPr>
          <p:cNvGrpSpPr/>
          <p:nvPr/>
        </p:nvGrpSpPr>
        <p:grpSpPr>
          <a:xfrm>
            <a:off x="39163" y="2683313"/>
            <a:ext cx="1511085" cy="1597577"/>
            <a:chOff x="162732" y="2551407"/>
            <a:chExt cx="1511085" cy="1597577"/>
          </a:xfrm>
        </p:grpSpPr>
        <p:grpSp>
          <p:nvGrpSpPr>
            <p:cNvPr id="9" name="Group 8">
              <a:extLst>
                <a:ext uri="{FF2B5EF4-FFF2-40B4-BE49-F238E27FC236}">
                  <a16:creationId xmlns:a16="http://schemas.microsoft.com/office/drawing/2014/main" id="{DF45FE46-05C4-040A-88AA-D9C0B53259F4}"/>
                </a:ext>
              </a:extLst>
            </p:cNvPr>
            <p:cNvGrpSpPr/>
            <p:nvPr/>
          </p:nvGrpSpPr>
          <p:grpSpPr>
            <a:xfrm>
              <a:off x="596687" y="2551407"/>
              <a:ext cx="480447" cy="1069383"/>
              <a:chOff x="1139126" y="2464231"/>
              <a:chExt cx="480447" cy="1069383"/>
            </a:xfrm>
          </p:grpSpPr>
          <p:sp>
            <p:nvSpPr>
              <p:cNvPr id="8" name="Isosceles Triangle 7">
                <a:extLst>
                  <a:ext uri="{FF2B5EF4-FFF2-40B4-BE49-F238E27FC236}">
                    <a16:creationId xmlns:a16="http://schemas.microsoft.com/office/drawing/2014/main" id="{8CFD126C-F2B6-6091-C304-4F3E4A7F8BFC}"/>
                  </a:ext>
                </a:extLst>
              </p:cNvPr>
              <p:cNvSpPr/>
              <p:nvPr/>
            </p:nvSpPr>
            <p:spPr bwMode="auto">
              <a:xfrm>
                <a:off x="1162373" y="2743200"/>
                <a:ext cx="433952" cy="790414"/>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7" name="Oval 6">
                <a:extLst>
                  <a:ext uri="{FF2B5EF4-FFF2-40B4-BE49-F238E27FC236}">
                    <a16:creationId xmlns:a16="http://schemas.microsoft.com/office/drawing/2014/main" id="{20C1E4D6-0B07-AB10-8465-3D37E1A7CD30}"/>
                  </a:ext>
                </a:extLst>
              </p:cNvPr>
              <p:cNvSpPr/>
              <p:nvPr/>
            </p:nvSpPr>
            <p:spPr bwMode="auto">
              <a:xfrm>
                <a:off x="1139126" y="2464231"/>
                <a:ext cx="480447" cy="526942"/>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sp>
          <p:nvSpPr>
            <p:cNvPr id="15" name="TextBox 14">
              <a:extLst>
                <a:ext uri="{FF2B5EF4-FFF2-40B4-BE49-F238E27FC236}">
                  <a16:creationId xmlns:a16="http://schemas.microsoft.com/office/drawing/2014/main" id="{165E6241-4385-3CE7-EE1E-D1F3996CC088}"/>
                </a:ext>
              </a:extLst>
            </p:cNvPr>
            <p:cNvSpPr txBox="1"/>
            <p:nvPr/>
          </p:nvSpPr>
          <p:spPr>
            <a:xfrm>
              <a:off x="162732" y="3779652"/>
              <a:ext cx="1511085" cy="369332"/>
            </a:xfrm>
            <a:prstGeom prst="rect">
              <a:avLst/>
            </a:prstGeom>
            <a:noFill/>
          </p:spPr>
          <p:txBody>
            <a:bodyPr wrap="square" rtlCol="0">
              <a:spAutoFit/>
            </a:bodyPr>
            <a:lstStyle/>
            <a:p>
              <a:r>
                <a:rPr lang="en-US"/>
                <a:t>interlocutor </a:t>
              </a:r>
            </a:p>
          </p:txBody>
        </p:sp>
      </p:grpSp>
      <p:pic>
        <p:nvPicPr>
          <p:cNvPr id="3" name="Picture 2" descr="File:Signal-speech-martin-de.png">
            <a:extLst>
              <a:ext uri="{FF2B5EF4-FFF2-40B4-BE49-F238E27FC236}">
                <a16:creationId xmlns:a16="http://schemas.microsoft.com/office/drawing/2014/main" id="{917BCD32-74A7-C7CC-6938-2E32E74ABAF9}"/>
              </a:ext>
            </a:extLst>
          </p:cNvPr>
          <p:cNvPicPr>
            <a:picLocks noChangeAspect="1" noChangeArrowheads="1"/>
          </p:cNvPicPr>
          <p:nvPr/>
        </p:nvPicPr>
        <p:blipFill rotWithShape="1">
          <a:blip r:embed="rId3" cstate="print">
            <a:lum bright="70000" contrast="-70000"/>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l="10288" r="68769"/>
          <a:stretch/>
        </p:blipFill>
        <p:spPr bwMode="auto">
          <a:xfrm>
            <a:off x="952995" y="2102463"/>
            <a:ext cx="914968" cy="75656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6666F36-9DA1-13B6-FA13-0851AE818A41}"/>
              </a:ext>
            </a:extLst>
          </p:cNvPr>
          <p:cNvSpPr txBox="1"/>
          <p:nvPr/>
        </p:nvSpPr>
        <p:spPr>
          <a:xfrm>
            <a:off x="2131434" y="1557415"/>
            <a:ext cx="1818470" cy="646331"/>
          </a:xfrm>
          <a:prstGeom prst="rect">
            <a:avLst/>
          </a:prstGeom>
          <a:noFill/>
        </p:spPr>
        <p:txBody>
          <a:bodyPr wrap="square" rtlCol="0">
            <a:spAutoFit/>
          </a:bodyPr>
          <a:lstStyle/>
          <a:p>
            <a:r>
              <a:rPr lang="en-US"/>
              <a:t>low-level </a:t>
            </a:r>
          </a:p>
          <a:p>
            <a:r>
              <a:rPr lang="en-US"/>
              <a:t>perception </a:t>
            </a:r>
          </a:p>
        </p:txBody>
      </p:sp>
      <p:sp>
        <p:nvSpPr>
          <p:cNvPr id="6" name="TextBox 5">
            <a:extLst>
              <a:ext uri="{FF2B5EF4-FFF2-40B4-BE49-F238E27FC236}">
                <a16:creationId xmlns:a16="http://schemas.microsoft.com/office/drawing/2014/main" id="{73ED73A1-8A91-CFCA-1C2C-445D1EDCD306}"/>
              </a:ext>
            </a:extLst>
          </p:cNvPr>
          <p:cNvSpPr txBox="1"/>
          <p:nvPr/>
        </p:nvSpPr>
        <p:spPr>
          <a:xfrm>
            <a:off x="7114641" y="3760842"/>
            <a:ext cx="1823068" cy="923330"/>
          </a:xfrm>
          <a:prstGeom prst="rect">
            <a:avLst/>
          </a:prstGeom>
          <a:noFill/>
        </p:spPr>
        <p:txBody>
          <a:bodyPr wrap="square" rtlCol="0">
            <a:spAutoFit/>
          </a:bodyPr>
          <a:lstStyle/>
          <a:p>
            <a:r>
              <a:rPr lang="en-US"/>
              <a:t>communicative intent formulation  </a:t>
            </a:r>
          </a:p>
        </p:txBody>
      </p:sp>
      <p:sp>
        <p:nvSpPr>
          <p:cNvPr id="19" name="TextBox 18">
            <a:extLst>
              <a:ext uri="{FF2B5EF4-FFF2-40B4-BE49-F238E27FC236}">
                <a16:creationId xmlns:a16="http://schemas.microsoft.com/office/drawing/2014/main" id="{DFAADA99-B472-482F-5FAC-323D5B4BCB53}"/>
              </a:ext>
            </a:extLst>
          </p:cNvPr>
          <p:cNvSpPr txBox="1"/>
          <p:nvPr/>
        </p:nvSpPr>
        <p:spPr>
          <a:xfrm>
            <a:off x="7089637" y="2189974"/>
            <a:ext cx="1369226" cy="923330"/>
          </a:xfrm>
          <a:prstGeom prst="rect">
            <a:avLst/>
          </a:prstGeom>
          <a:noFill/>
        </p:spPr>
        <p:txBody>
          <a:bodyPr wrap="square" rtlCol="0">
            <a:spAutoFit/>
          </a:bodyPr>
          <a:lstStyle/>
          <a:p>
            <a:r>
              <a:rPr lang="en-US"/>
              <a:t>attaining</a:t>
            </a:r>
          </a:p>
          <a:p>
            <a:r>
              <a:rPr lang="en-US"/>
              <a:t>situation </a:t>
            </a:r>
          </a:p>
          <a:p>
            <a:r>
              <a:rPr lang="en-US"/>
              <a:t>awareness</a:t>
            </a:r>
          </a:p>
        </p:txBody>
      </p:sp>
      <p:pic>
        <p:nvPicPr>
          <p:cNvPr id="21" name="Picture 20" descr="File:Signal-speech-martin-de.png">
            <a:extLst>
              <a:ext uri="{FF2B5EF4-FFF2-40B4-BE49-F238E27FC236}">
                <a16:creationId xmlns:a16="http://schemas.microsoft.com/office/drawing/2014/main" id="{054345CD-8D23-2580-03FD-919261B8A0B6}"/>
              </a:ext>
            </a:extLst>
          </p:cNvPr>
          <p:cNvPicPr>
            <a:picLocks noChangeAspect="1" noChangeArrowheads="1"/>
          </p:cNvPicPr>
          <p:nvPr/>
        </p:nvPicPr>
        <p:blipFill rotWithShape="1">
          <a:blip r:embed="rId3" cstate="print">
            <a:lum bright="70000" contrast="-70000"/>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l="56700" r="22357" b="-4474"/>
          <a:stretch/>
        </p:blipFill>
        <p:spPr bwMode="auto">
          <a:xfrm>
            <a:off x="1092764" y="3837175"/>
            <a:ext cx="914968" cy="1380927"/>
          </a:xfrm>
          <a:prstGeom prst="rect">
            <a:avLst/>
          </a:prstGeom>
          <a:noFill/>
          <a:extLst>
            <a:ext uri="{909E8E84-426E-40DD-AFC4-6F175D3DCCD1}">
              <a14:hiddenFill xmlns:a14="http://schemas.microsoft.com/office/drawing/2010/main">
                <a:solidFill>
                  <a:srgbClr val="FFFFFF"/>
                </a:solidFill>
              </a14:hiddenFill>
            </a:ext>
          </a:extLst>
        </p:spPr>
      </p:pic>
      <p:cxnSp>
        <p:nvCxnSpPr>
          <p:cNvPr id="23" name="Straight Arrow Connector 22">
            <a:extLst>
              <a:ext uri="{FF2B5EF4-FFF2-40B4-BE49-F238E27FC236}">
                <a16:creationId xmlns:a16="http://schemas.microsoft.com/office/drawing/2014/main" id="{72141695-5D1E-9BC3-A5BD-A928CF7B113E}"/>
              </a:ext>
            </a:extLst>
          </p:cNvPr>
          <p:cNvCxnSpPr>
            <a:cxnSpLocks/>
          </p:cNvCxnSpPr>
          <p:nvPr/>
        </p:nvCxnSpPr>
        <p:spPr bwMode="auto">
          <a:xfrm flipV="1">
            <a:off x="2131434" y="2092698"/>
            <a:ext cx="1773464" cy="388047"/>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27" name="Straight Arrow Connector 26">
            <a:extLst>
              <a:ext uri="{FF2B5EF4-FFF2-40B4-BE49-F238E27FC236}">
                <a16:creationId xmlns:a16="http://schemas.microsoft.com/office/drawing/2014/main" id="{1B35BC78-65A5-3964-5EC7-40A3FF8AF8F7}"/>
              </a:ext>
            </a:extLst>
          </p:cNvPr>
          <p:cNvCxnSpPr>
            <a:cxnSpLocks/>
          </p:cNvCxnSpPr>
          <p:nvPr/>
        </p:nvCxnSpPr>
        <p:spPr bwMode="auto">
          <a:xfrm>
            <a:off x="6533081" y="2260284"/>
            <a:ext cx="530198" cy="760977"/>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29" name="Straight Arrow Connector 28">
            <a:extLst>
              <a:ext uri="{FF2B5EF4-FFF2-40B4-BE49-F238E27FC236}">
                <a16:creationId xmlns:a16="http://schemas.microsoft.com/office/drawing/2014/main" id="{678A6E2C-3ED1-90E6-C880-04CFFFE5802A}"/>
              </a:ext>
            </a:extLst>
          </p:cNvPr>
          <p:cNvCxnSpPr>
            <a:cxnSpLocks/>
          </p:cNvCxnSpPr>
          <p:nvPr/>
        </p:nvCxnSpPr>
        <p:spPr bwMode="auto">
          <a:xfrm flipH="1">
            <a:off x="6772613" y="3511854"/>
            <a:ext cx="371414" cy="1013416"/>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
        <p:nvSpPr>
          <p:cNvPr id="12" name="TextBox 11">
            <a:extLst>
              <a:ext uri="{FF2B5EF4-FFF2-40B4-BE49-F238E27FC236}">
                <a16:creationId xmlns:a16="http://schemas.microsoft.com/office/drawing/2014/main" id="{2583C4AD-8AF5-0CD3-CCED-42525479ED0C}"/>
              </a:ext>
            </a:extLst>
          </p:cNvPr>
          <p:cNvSpPr txBox="1"/>
          <p:nvPr/>
        </p:nvSpPr>
        <p:spPr>
          <a:xfrm>
            <a:off x="496365" y="6437240"/>
            <a:ext cx="7466832" cy="246221"/>
          </a:xfrm>
          <a:prstGeom prst="rect">
            <a:avLst/>
          </a:prstGeom>
          <a:noFill/>
        </p:spPr>
        <p:txBody>
          <a:bodyPr wrap="square">
            <a:spAutoFit/>
          </a:bodyPr>
          <a:lstStyle/>
          <a:p>
            <a:r>
              <a:rPr lang="en-US" sz="1000">
                <a:latin typeface="Calibri" panose="020F0502020204030204" pitchFamily="34" charset="0"/>
                <a:cs typeface="Calibri" panose="020F0502020204030204" pitchFamily="34" charset="0"/>
              </a:rPr>
              <a:t>Aguirre, Ward, Avila 2022</a:t>
            </a:r>
          </a:p>
        </p:txBody>
      </p:sp>
      <p:sp>
        <p:nvSpPr>
          <p:cNvPr id="2" name="TextBox 1">
            <a:extLst>
              <a:ext uri="{FF2B5EF4-FFF2-40B4-BE49-F238E27FC236}">
                <a16:creationId xmlns:a16="http://schemas.microsoft.com/office/drawing/2014/main" id="{98CAE70C-3700-21A0-0A6C-237210A679FB}"/>
              </a:ext>
            </a:extLst>
          </p:cNvPr>
          <p:cNvSpPr txBox="1"/>
          <p:nvPr/>
        </p:nvSpPr>
        <p:spPr>
          <a:xfrm>
            <a:off x="4614594" y="1379859"/>
            <a:ext cx="1619007" cy="646331"/>
          </a:xfrm>
          <a:prstGeom prst="rect">
            <a:avLst/>
          </a:prstGeom>
          <a:noFill/>
        </p:spPr>
        <p:txBody>
          <a:bodyPr wrap="square" rtlCol="0">
            <a:spAutoFit/>
          </a:bodyPr>
          <a:lstStyle/>
          <a:p>
            <a:r>
              <a:rPr lang="en-US"/>
              <a:t>configuration </a:t>
            </a:r>
          </a:p>
          <a:p>
            <a:r>
              <a:rPr lang="en-US"/>
              <a:t>detection</a:t>
            </a:r>
          </a:p>
        </p:txBody>
      </p:sp>
      <p:cxnSp>
        <p:nvCxnSpPr>
          <p:cNvPr id="10" name="Straight Arrow Connector 9">
            <a:extLst>
              <a:ext uri="{FF2B5EF4-FFF2-40B4-BE49-F238E27FC236}">
                <a16:creationId xmlns:a16="http://schemas.microsoft.com/office/drawing/2014/main" id="{A72C7184-CC6F-96E6-09C2-31BD1571681B}"/>
              </a:ext>
            </a:extLst>
          </p:cNvPr>
          <p:cNvCxnSpPr>
            <a:cxnSpLocks/>
          </p:cNvCxnSpPr>
          <p:nvPr/>
        </p:nvCxnSpPr>
        <p:spPr bwMode="auto">
          <a:xfrm>
            <a:off x="4486439" y="2032566"/>
            <a:ext cx="1604466" cy="157408"/>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
        <p:nvSpPr>
          <p:cNvPr id="5" name="TextBox 4">
            <a:extLst>
              <a:ext uri="{FF2B5EF4-FFF2-40B4-BE49-F238E27FC236}">
                <a16:creationId xmlns:a16="http://schemas.microsoft.com/office/drawing/2014/main" id="{6718E667-7D1D-9F8D-D055-A6B3D30799D0}"/>
              </a:ext>
            </a:extLst>
          </p:cNvPr>
          <p:cNvSpPr txBox="1"/>
          <p:nvPr/>
        </p:nvSpPr>
        <p:spPr>
          <a:xfrm>
            <a:off x="5599474" y="5493184"/>
            <a:ext cx="1969009" cy="646331"/>
          </a:xfrm>
          <a:prstGeom prst="rect">
            <a:avLst/>
          </a:prstGeom>
          <a:noFill/>
        </p:spPr>
        <p:txBody>
          <a:bodyPr wrap="square" rtlCol="0">
            <a:spAutoFit/>
          </a:bodyPr>
          <a:lstStyle/>
          <a:p>
            <a:r>
              <a:rPr lang="en-US"/>
              <a:t>plan selection and assembly</a:t>
            </a:r>
          </a:p>
        </p:txBody>
      </p:sp>
      <p:cxnSp>
        <p:nvCxnSpPr>
          <p:cNvPr id="14" name="Straight Arrow Connector 13">
            <a:extLst>
              <a:ext uri="{FF2B5EF4-FFF2-40B4-BE49-F238E27FC236}">
                <a16:creationId xmlns:a16="http://schemas.microsoft.com/office/drawing/2014/main" id="{5E7EEF46-210B-D010-8AD3-2DD8AE72E235}"/>
              </a:ext>
            </a:extLst>
          </p:cNvPr>
          <p:cNvCxnSpPr>
            <a:cxnSpLocks/>
          </p:cNvCxnSpPr>
          <p:nvPr/>
        </p:nvCxnSpPr>
        <p:spPr bwMode="auto">
          <a:xfrm flipH="1">
            <a:off x="5490301" y="4757844"/>
            <a:ext cx="1282311" cy="936692"/>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
        <p:nvSpPr>
          <p:cNvPr id="20" name="TextBox 19">
            <a:extLst>
              <a:ext uri="{FF2B5EF4-FFF2-40B4-BE49-F238E27FC236}">
                <a16:creationId xmlns:a16="http://schemas.microsoft.com/office/drawing/2014/main" id="{01312F17-37D3-6002-A360-D12BCAD71AA8}"/>
              </a:ext>
            </a:extLst>
          </p:cNvPr>
          <p:cNvSpPr txBox="1"/>
          <p:nvPr/>
        </p:nvSpPr>
        <p:spPr>
          <a:xfrm>
            <a:off x="2396012" y="5231174"/>
            <a:ext cx="2211093" cy="646331"/>
          </a:xfrm>
          <a:prstGeom prst="rect">
            <a:avLst/>
          </a:prstGeom>
          <a:noFill/>
        </p:spPr>
        <p:txBody>
          <a:bodyPr wrap="square" rtlCol="0">
            <a:spAutoFit/>
          </a:bodyPr>
          <a:lstStyle/>
          <a:p>
            <a:r>
              <a:rPr lang="en-US"/>
              <a:t>plan execution,  </a:t>
            </a:r>
          </a:p>
          <a:p>
            <a:r>
              <a:rPr lang="en-US"/>
              <a:t>low-level control </a:t>
            </a:r>
          </a:p>
        </p:txBody>
      </p:sp>
      <p:cxnSp>
        <p:nvCxnSpPr>
          <p:cNvPr id="22" name="Straight Arrow Connector 21">
            <a:extLst>
              <a:ext uri="{FF2B5EF4-FFF2-40B4-BE49-F238E27FC236}">
                <a16:creationId xmlns:a16="http://schemas.microsoft.com/office/drawing/2014/main" id="{7D9D041E-2BF4-1D00-FE06-051C78DA309C}"/>
              </a:ext>
            </a:extLst>
          </p:cNvPr>
          <p:cNvCxnSpPr>
            <a:cxnSpLocks/>
          </p:cNvCxnSpPr>
          <p:nvPr/>
        </p:nvCxnSpPr>
        <p:spPr bwMode="auto">
          <a:xfrm flipH="1" flipV="1">
            <a:off x="2242441" y="4681455"/>
            <a:ext cx="2482035" cy="872884"/>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11" name="Straight Arrow Connector 10">
            <a:extLst>
              <a:ext uri="{FF2B5EF4-FFF2-40B4-BE49-F238E27FC236}">
                <a16:creationId xmlns:a16="http://schemas.microsoft.com/office/drawing/2014/main" id="{6BE6BA1B-AFC6-4DD1-BD28-D2E745207A7C}"/>
              </a:ext>
            </a:extLst>
          </p:cNvPr>
          <p:cNvCxnSpPr>
            <a:cxnSpLocks/>
          </p:cNvCxnSpPr>
          <p:nvPr/>
        </p:nvCxnSpPr>
        <p:spPr bwMode="auto">
          <a:xfrm flipH="1">
            <a:off x="2916186" y="2115354"/>
            <a:ext cx="1494239" cy="2409916"/>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
        <p:nvSpPr>
          <p:cNvPr id="13" name="TextBox 12">
            <a:extLst>
              <a:ext uri="{FF2B5EF4-FFF2-40B4-BE49-F238E27FC236}">
                <a16:creationId xmlns:a16="http://schemas.microsoft.com/office/drawing/2014/main" id="{3BB7EA79-A32C-36F4-3F68-245EC8B5119A}"/>
              </a:ext>
            </a:extLst>
          </p:cNvPr>
          <p:cNvSpPr txBox="1"/>
          <p:nvPr/>
        </p:nvSpPr>
        <p:spPr>
          <a:xfrm>
            <a:off x="3309924" y="3869887"/>
            <a:ext cx="1818470" cy="646331"/>
          </a:xfrm>
          <a:prstGeom prst="rect">
            <a:avLst/>
          </a:prstGeom>
          <a:noFill/>
        </p:spPr>
        <p:txBody>
          <a:bodyPr wrap="square" rtlCol="0">
            <a:spAutoFit/>
          </a:bodyPr>
          <a:lstStyle/>
          <a:p>
            <a:r>
              <a:rPr lang="en-US"/>
              <a:t>turn</a:t>
            </a:r>
          </a:p>
          <a:p>
            <a:r>
              <a:rPr lang="en-US"/>
              <a:t>management</a:t>
            </a:r>
          </a:p>
        </p:txBody>
      </p:sp>
      <p:cxnSp>
        <p:nvCxnSpPr>
          <p:cNvPr id="17" name="Straight Arrow Connector 16">
            <a:extLst>
              <a:ext uri="{FF2B5EF4-FFF2-40B4-BE49-F238E27FC236}">
                <a16:creationId xmlns:a16="http://schemas.microsoft.com/office/drawing/2014/main" id="{503498B0-7EDD-ABC6-E02B-011EF57BA349}"/>
              </a:ext>
            </a:extLst>
          </p:cNvPr>
          <p:cNvCxnSpPr>
            <a:cxnSpLocks/>
          </p:cNvCxnSpPr>
          <p:nvPr/>
        </p:nvCxnSpPr>
        <p:spPr bwMode="auto">
          <a:xfrm flipH="1" flipV="1">
            <a:off x="3949904" y="4621014"/>
            <a:ext cx="1474193" cy="695456"/>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060676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up)">
                                      <p:cBhvr>
                                        <p:cTn id="7" dur="500"/>
                                        <p:tgtEl>
                                          <p:spTgt spid="13"/>
                                        </p:tgtEl>
                                      </p:cBhvr>
                                    </p:animEffect>
                                  </p:childTnLst>
                                </p:cTn>
                              </p:par>
                              <p:par>
                                <p:cTn id="8" presetID="22" presetClass="entr" presetSubtype="1"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wipe(up)">
                                      <p:cBhvr>
                                        <p:cTn id="10" dur="5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2" fill="hold" nodeType="click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wipe(right)">
                                      <p:cBhvr>
                                        <p:cTn id="15"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61E69FC3-713C-6563-C582-9050CED5B7A0}"/>
              </a:ext>
            </a:extLst>
          </p:cNvPr>
          <p:cNvGrpSpPr/>
          <p:nvPr/>
        </p:nvGrpSpPr>
        <p:grpSpPr>
          <a:xfrm>
            <a:off x="39163" y="2683313"/>
            <a:ext cx="1511085" cy="1597577"/>
            <a:chOff x="162732" y="2551407"/>
            <a:chExt cx="1511085" cy="1597577"/>
          </a:xfrm>
        </p:grpSpPr>
        <p:grpSp>
          <p:nvGrpSpPr>
            <p:cNvPr id="9" name="Group 8">
              <a:extLst>
                <a:ext uri="{FF2B5EF4-FFF2-40B4-BE49-F238E27FC236}">
                  <a16:creationId xmlns:a16="http://schemas.microsoft.com/office/drawing/2014/main" id="{DF45FE46-05C4-040A-88AA-D9C0B53259F4}"/>
                </a:ext>
              </a:extLst>
            </p:cNvPr>
            <p:cNvGrpSpPr/>
            <p:nvPr/>
          </p:nvGrpSpPr>
          <p:grpSpPr>
            <a:xfrm>
              <a:off x="596687" y="2551407"/>
              <a:ext cx="480447" cy="1069383"/>
              <a:chOff x="1139126" y="2464231"/>
              <a:chExt cx="480447" cy="1069383"/>
            </a:xfrm>
          </p:grpSpPr>
          <p:sp>
            <p:nvSpPr>
              <p:cNvPr id="8" name="Isosceles Triangle 7">
                <a:extLst>
                  <a:ext uri="{FF2B5EF4-FFF2-40B4-BE49-F238E27FC236}">
                    <a16:creationId xmlns:a16="http://schemas.microsoft.com/office/drawing/2014/main" id="{8CFD126C-F2B6-6091-C304-4F3E4A7F8BFC}"/>
                  </a:ext>
                </a:extLst>
              </p:cNvPr>
              <p:cNvSpPr/>
              <p:nvPr/>
            </p:nvSpPr>
            <p:spPr bwMode="auto">
              <a:xfrm>
                <a:off x="1162373" y="2743200"/>
                <a:ext cx="433952" cy="790414"/>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7" name="Oval 6">
                <a:extLst>
                  <a:ext uri="{FF2B5EF4-FFF2-40B4-BE49-F238E27FC236}">
                    <a16:creationId xmlns:a16="http://schemas.microsoft.com/office/drawing/2014/main" id="{20C1E4D6-0B07-AB10-8465-3D37E1A7CD30}"/>
                  </a:ext>
                </a:extLst>
              </p:cNvPr>
              <p:cNvSpPr/>
              <p:nvPr/>
            </p:nvSpPr>
            <p:spPr bwMode="auto">
              <a:xfrm>
                <a:off x="1139126" y="2464231"/>
                <a:ext cx="480447" cy="526942"/>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sp>
          <p:nvSpPr>
            <p:cNvPr id="15" name="TextBox 14">
              <a:extLst>
                <a:ext uri="{FF2B5EF4-FFF2-40B4-BE49-F238E27FC236}">
                  <a16:creationId xmlns:a16="http://schemas.microsoft.com/office/drawing/2014/main" id="{165E6241-4385-3CE7-EE1E-D1F3996CC088}"/>
                </a:ext>
              </a:extLst>
            </p:cNvPr>
            <p:cNvSpPr txBox="1"/>
            <p:nvPr/>
          </p:nvSpPr>
          <p:spPr>
            <a:xfrm>
              <a:off x="162732" y="3779652"/>
              <a:ext cx="1511085" cy="369332"/>
            </a:xfrm>
            <a:prstGeom prst="rect">
              <a:avLst/>
            </a:prstGeom>
            <a:noFill/>
          </p:spPr>
          <p:txBody>
            <a:bodyPr wrap="square" rtlCol="0">
              <a:spAutoFit/>
            </a:bodyPr>
            <a:lstStyle/>
            <a:p>
              <a:r>
                <a:rPr lang="en-US"/>
                <a:t>interlocutor </a:t>
              </a:r>
            </a:p>
          </p:txBody>
        </p:sp>
      </p:grpSp>
      <p:pic>
        <p:nvPicPr>
          <p:cNvPr id="3" name="Picture 2" descr="File:Signal-speech-martin-de.png">
            <a:extLst>
              <a:ext uri="{FF2B5EF4-FFF2-40B4-BE49-F238E27FC236}">
                <a16:creationId xmlns:a16="http://schemas.microsoft.com/office/drawing/2014/main" id="{917BCD32-74A7-C7CC-6938-2E32E74ABAF9}"/>
              </a:ext>
            </a:extLst>
          </p:cNvPr>
          <p:cNvPicPr>
            <a:picLocks noChangeAspect="1" noChangeArrowheads="1"/>
          </p:cNvPicPr>
          <p:nvPr/>
        </p:nvPicPr>
        <p:blipFill rotWithShape="1">
          <a:blip r:embed="rId3" cstate="print">
            <a:lum bright="70000" contrast="-70000"/>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l="10288" r="68769"/>
          <a:stretch/>
        </p:blipFill>
        <p:spPr bwMode="auto">
          <a:xfrm>
            <a:off x="952995" y="2102463"/>
            <a:ext cx="914968" cy="75656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6666F36-9DA1-13B6-FA13-0851AE818A41}"/>
              </a:ext>
            </a:extLst>
          </p:cNvPr>
          <p:cNvSpPr txBox="1"/>
          <p:nvPr/>
        </p:nvSpPr>
        <p:spPr>
          <a:xfrm>
            <a:off x="2131434" y="1557415"/>
            <a:ext cx="1818470" cy="646331"/>
          </a:xfrm>
          <a:prstGeom prst="rect">
            <a:avLst/>
          </a:prstGeom>
          <a:noFill/>
        </p:spPr>
        <p:txBody>
          <a:bodyPr wrap="square" rtlCol="0">
            <a:spAutoFit/>
          </a:bodyPr>
          <a:lstStyle/>
          <a:p>
            <a:r>
              <a:rPr lang="en-US"/>
              <a:t>low-level </a:t>
            </a:r>
          </a:p>
          <a:p>
            <a:r>
              <a:rPr lang="en-US"/>
              <a:t>perception </a:t>
            </a:r>
          </a:p>
        </p:txBody>
      </p:sp>
      <p:sp>
        <p:nvSpPr>
          <p:cNvPr id="6" name="TextBox 5">
            <a:extLst>
              <a:ext uri="{FF2B5EF4-FFF2-40B4-BE49-F238E27FC236}">
                <a16:creationId xmlns:a16="http://schemas.microsoft.com/office/drawing/2014/main" id="{73ED73A1-8A91-CFCA-1C2C-445D1EDCD306}"/>
              </a:ext>
            </a:extLst>
          </p:cNvPr>
          <p:cNvSpPr txBox="1"/>
          <p:nvPr/>
        </p:nvSpPr>
        <p:spPr>
          <a:xfrm>
            <a:off x="7114641" y="3760842"/>
            <a:ext cx="1823068" cy="923330"/>
          </a:xfrm>
          <a:prstGeom prst="rect">
            <a:avLst/>
          </a:prstGeom>
          <a:noFill/>
        </p:spPr>
        <p:txBody>
          <a:bodyPr wrap="square" rtlCol="0">
            <a:spAutoFit/>
          </a:bodyPr>
          <a:lstStyle/>
          <a:p>
            <a:r>
              <a:rPr lang="en-US"/>
              <a:t>communicative intent formulation  </a:t>
            </a:r>
          </a:p>
        </p:txBody>
      </p:sp>
      <p:sp>
        <p:nvSpPr>
          <p:cNvPr id="19" name="TextBox 18">
            <a:extLst>
              <a:ext uri="{FF2B5EF4-FFF2-40B4-BE49-F238E27FC236}">
                <a16:creationId xmlns:a16="http://schemas.microsoft.com/office/drawing/2014/main" id="{DFAADA99-B472-482F-5FAC-323D5B4BCB53}"/>
              </a:ext>
            </a:extLst>
          </p:cNvPr>
          <p:cNvSpPr txBox="1"/>
          <p:nvPr/>
        </p:nvSpPr>
        <p:spPr>
          <a:xfrm>
            <a:off x="7089637" y="2189974"/>
            <a:ext cx="1369226" cy="923330"/>
          </a:xfrm>
          <a:prstGeom prst="rect">
            <a:avLst/>
          </a:prstGeom>
          <a:noFill/>
        </p:spPr>
        <p:txBody>
          <a:bodyPr wrap="square" rtlCol="0">
            <a:spAutoFit/>
          </a:bodyPr>
          <a:lstStyle/>
          <a:p>
            <a:r>
              <a:rPr lang="en-US"/>
              <a:t>attaining</a:t>
            </a:r>
          </a:p>
          <a:p>
            <a:r>
              <a:rPr lang="en-US"/>
              <a:t>situation </a:t>
            </a:r>
          </a:p>
          <a:p>
            <a:r>
              <a:rPr lang="en-US"/>
              <a:t>awareness</a:t>
            </a:r>
          </a:p>
        </p:txBody>
      </p:sp>
      <p:pic>
        <p:nvPicPr>
          <p:cNvPr id="21" name="Picture 20" descr="File:Signal-speech-martin-de.png">
            <a:extLst>
              <a:ext uri="{FF2B5EF4-FFF2-40B4-BE49-F238E27FC236}">
                <a16:creationId xmlns:a16="http://schemas.microsoft.com/office/drawing/2014/main" id="{054345CD-8D23-2580-03FD-919261B8A0B6}"/>
              </a:ext>
            </a:extLst>
          </p:cNvPr>
          <p:cNvPicPr>
            <a:picLocks noChangeAspect="1" noChangeArrowheads="1"/>
          </p:cNvPicPr>
          <p:nvPr/>
        </p:nvPicPr>
        <p:blipFill rotWithShape="1">
          <a:blip r:embed="rId3" cstate="print">
            <a:lum bright="70000" contrast="-70000"/>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l="56700" r="22357" b="-4474"/>
          <a:stretch/>
        </p:blipFill>
        <p:spPr bwMode="auto">
          <a:xfrm>
            <a:off x="1092764" y="3837175"/>
            <a:ext cx="914968" cy="1380927"/>
          </a:xfrm>
          <a:prstGeom prst="rect">
            <a:avLst/>
          </a:prstGeom>
          <a:noFill/>
          <a:extLst>
            <a:ext uri="{909E8E84-426E-40DD-AFC4-6F175D3DCCD1}">
              <a14:hiddenFill xmlns:a14="http://schemas.microsoft.com/office/drawing/2010/main">
                <a:solidFill>
                  <a:srgbClr val="FFFFFF"/>
                </a:solidFill>
              </a14:hiddenFill>
            </a:ext>
          </a:extLst>
        </p:spPr>
      </p:pic>
      <p:cxnSp>
        <p:nvCxnSpPr>
          <p:cNvPr id="23" name="Straight Arrow Connector 22">
            <a:extLst>
              <a:ext uri="{FF2B5EF4-FFF2-40B4-BE49-F238E27FC236}">
                <a16:creationId xmlns:a16="http://schemas.microsoft.com/office/drawing/2014/main" id="{72141695-5D1E-9BC3-A5BD-A928CF7B113E}"/>
              </a:ext>
            </a:extLst>
          </p:cNvPr>
          <p:cNvCxnSpPr>
            <a:cxnSpLocks/>
          </p:cNvCxnSpPr>
          <p:nvPr/>
        </p:nvCxnSpPr>
        <p:spPr bwMode="auto">
          <a:xfrm flipV="1">
            <a:off x="2131434" y="2092698"/>
            <a:ext cx="1773464" cy="388047"/>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27" name="Straight Arrow Connector 26">
            <a:extLst>
              <a:ext uri="{FF2B5EF4-FFF2-40B4-BE49-F238E27FC236}">
                <a16:creationId xmlns:a16="http://schemas.microsoft.com/office/drawing/2014/main" id="{1B35BC78-65A5-3964-5EC7-40A3FF8AF8F7}"/>
              </a:ext>
            </a:extLst>
          </p:cNvPr>
          <p:cNvCxnSpPr>
            <a:cxnSpLocks/>
          </p:cNvCxnSpPr>
          <p:nvPr/>
        </p:nvCxnSpPr>
        <p:spPr bwMode="auto">
          <a:xfrm>
            <a:off x="6533081" y="2260284"/>
            <a:ext cx="530198" cy="760977"/>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29" name="Straight Arrow Connector 28">
            <a:extLst>
              <a:ext uri="{FF2B5EF4-FFF2-40B4-BE49-F238E27FC236}">
                <a16:creationId xmlns:a16="http://schemas.microsoft.com/office/drawing/2014/main" id="{678A6E2C-3ED1-90E6-C880-04CFFFE5802A}"/>
              </a:ext>
            </a:extLst>
          </p:cNvPr>
          <p:cNvCxnSpPr>
            <a:cxnSpLocks/>
          </p:cNvCxnSpPr>
          <p:nvPr/>
        </p:nvCxnSpPr>
        <p:spPr bwMode="auto">
          <a:xfrm flipH="1">
            <a:off x="6772613" y="3511854"/>
            <a:ext cx="371414" cy="1013416"/>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
        <p:nvSpPr>
          <p:cNvPr id="12" name="TextBox 11">
            <a:extLst>
              <a:ext uri="{FF2B5EF4-FFF2-40B4-BE49-F238E27FC236}">
                <a16:creationId xmlns:a16="http://schemas.microsoft.com/office/drawing/2014/main" id="{2583C4AD-8AF5-0CD3-CCED-42525479ED0C}"/>
              </a:ext>
            </a:extLst>
          </p:cNvPr>
          <p:cNvSpPr txBox="1"/>
          <p:nvPr/>
        </p:nvSpPr>
        <p:spPr>
          <a:xfrm>
            <a:off x="496365" y="6437240"/>
            <a:ext cx="7466832" cy="246221"/>
          </a:xfrm>
          <a:prstGeom prst="rect">
            <a:avLst/>
          </a:prstGeom>
          <a:noFill/>
        </p:spPr>
        <p:txBody>
          <a:bodyPr wrap="square">
            <a:spAutoFit/>
          </a:bodyPr>
          <a:lstStyle/>
          <a:p>
            <a:r>
              <a:rPr lang="en-US" sz="1000">
                <a:latin typeface="Calibri" panose="020F0502020204030204" pitchFamily="34" charset="0"/>
                <a:cs typeface="Calibri" panose="020F0502020204030204" pitchFamily="34" charset="0"/>
              </a:rPr>
              <a:t>Aguirre, Ward, Avila 2022</a:t>
            </a:r>
          </a:p>
        </p:txBody>
      </p:sp>
      <p:sp>
        <p:nvSpPr>
          <p:cNvPr id="2" name="TextBox 1">
            <a:extLst>
              <a:ext uri="{FF2B5EF4-FFF2-40B4-BE49-F238E27FC236}">
                <a16:creationId xmlns:a16="http://schemas.microsoft.com/office/drawing/2014/main" id="{98CAE70C-3700-21A0-0A6C-237210A679FB}"/>
              </a:ext>
            </a:extLst>
          </p:cNvPr>
          <p:cNvSpPr txBox="1"/>
          <p:nvPr/>
        </p:nvSpPr>
        <p:spPr>
          <a:xfrm>
            <a:off x="4614594" y="1379859"/>
            <a:ext cx="1619007" cy="646331"/>
          </a:xfrm>
          <a:prstGeom prst="rect">
            <a:avLst/>
          </a:prstGeom>
          <a:noFill/>
        </p:spPr>
        <p:txBody>
          <a:bodyPr wrap="square" rtlCol="0">
            <a:spAutoFit/>
          </a:bodyPr>
          <a:lstStyle/>
          <a:p>
            <a:r>
              <a:rPr lang="en-US"/>
              <a:t>configuration </a:t>
            </a:r>
          </a:p>
          <a:p>
            <a:r>
              <a:rPr lang="en-US"/>
              <a:t>detection</a:t>
            </a:r>
          </a:p>
        </p:txBody>
      </p:sp>
      <p:cxnSp>
        <p:nvCxnSpPr>
          <p:cNvPr id="10" name="Straight Arrow Connector 9">
            <a:extLst>
              <a:ext uri="{FF2B5EF4-FFF2-40B4-BE49-F238E27FC236}">
                <a16:creationId xmlns:a16="http://schemas.microsoft.com/office/drawing/2014/main" id="{A72C7184-CC6F-96E6-09C2-31BD1571681B}"/>
              </a:ext>
            </a:extLst>
          </p:cNvPr>
          <p:cNvCxnSpPr>
            <a:cxnSpLocks/>
          </p:cNvCxnSpPr>
          <p:nvPr/>
        </p:nvCxnSpPr>
        <p:spPr bwMode="auto">
          <a:xfrm>
            <a:off x="4486439" y="2032566"/>
            <a:ext cx="1604466" cy="157408"/>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
        <p:nvSpPr>
          <p:cNvPr id="5" name="TextBox 4">
            <a:extLst>
              <a:ext uri="{FF2B5EF4-FFF2-40B4-BE49-F238E27FC236}">
                <a16:creationId xmlns:a16="http://schemas.microsoft.com/office/drawing/2014/main" id="{6718E667-7D1D-9F8D-D055-A6B3D30799D0}"/>
              </a:ext>
            </a:extLst>
          </p:cNvPr>
          <p:cNvSpPr txBox="1"/>
          <p:nvPr/>
        </p:nvSpPr>
        <p:spPr>
          <a:xfrm>
            <a:off x="5599474" y="5493184"/>
            <a:ext cx="1969009" cy="646331"/>
          </a:xfrm>
          <a:prstGeom prst="rect">
            <a:avLst/>
          </a:prstGeom>
          <a:noFill/>
        </p:spPr>
        <p:txBody>
          <a:bodyPr wrap="square" rtlCol="0">
            <a:spAutoFit/>
          </a:bodyPr>
          <a:lstStyle/>
          <a:p>
            <a:r>
              <a:rPr lang="en-US"/>
              <a:t>plan selection and assembly</a:t>
            </a:r>
          </a:p>
        </p:txBody>
      </p:sp>
      <p:cxnSp>
        <p:nvCxnSpPr>
          <p:cNvPr id="14" name="Straight Arrow Connector 13">
            <a:extLst>
              <a:ext uri="{FF2B5EF4-FFF2-40B4-BE49-F238E27FC236}">
                <a16:creationId xmlns:a16="http://schemas.microsoft.com/office/drawing/2014/main" id="{5E7EEF46-210B-D010-8AD3-2DD8AE72E235}"/>
              </a:ext>
            </a:extLst>
          </p:cNvPr>
          <p:cNvCxnSpPr>
            <a:cxnSpLocks/>
          </p:cNvCxnSpPr>
          <p:nvPr/>
        </p:nvCxnSpPr>
        <p:spPr bwMode="auto">
          <a:xfrm flipH="1">
            <a:off x="5490301" y="4757844"/>
            <a:ext cx="1282311" cy="936692"/>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
        <p:nvSpPr>
          <p:cNvPr id="20" name="TextBox 19">
            <a:extLst>
              <a:ext uri="{FF2B5EF4-FFF2-40B4-BE49-F238E27FC236}">
                <a16:creationId xmlns:a16="http://schemas.microsoft.com/office/drawing/2014/main" id="{01312F17-37D3-6002-A360-D12BCAD71AA8}"/>
              </a:ext>
            </a:extLst>
          </p:cNvPr>
          <p:cNvSpPr txBox="1"/>
          <p:nvPr/>
        </p:nvSpPr>
        <p:spPr>
          <a:xfrm>
            <a:off x="2396012" y="5231174"/>
            <a:ext cx="2211093" cy="646331"/>
          </a:xfrm>
          <a:prstGeom prst="rect">
            <a:avLst/>
          </a:prstGeom>
          <a:noFill/>
        </p:spPr>
        <p:txBody>
          <a:bodyPr wrap="square" rtlCol="0">
            <a:spAutoFit/>
          </a:bodyPr>
          <a:lstStyle/>
          <a:p>
            <a:r>
              <a:rPr lang="en-US"/>
              <a:t>plan execution,  </a:t>
            </a:r>
          </a:p>
          <a:p>
            <a:r>
              <a:rPr lang="en-US"/>
              <a:t>low-level control </a:t>
            </a:r>
          </a:p>
        </p:txBody>
      </p:sp>
      <p:cxnSp>
        <p:nvCxnSpPr>
          <p:cNvPr id="22" name="Straight Arrow Connector 21">
            <a:extLst>
              <a:ext uri="{FF2B5EF4-FFF2-40B4-BE49-F238E27FC236}">
                <a16:creationId xmlns:a16="http://schemas.microsoft.com/office/drawing/2014/main" id="{7D9D041E-2BF4-1D00-FE06-051C78DA309C}"/>
              </a:ext>
            </a:extLst>
          </p:cNvPr>
          <p:cNvCxnSpPr>
            <a:cxnSpLocks/>
          </p:cNvCxnSpPr>
          <p:nvPr/>
        </p:nvCxnSpPr>
        <p:spPr bwMode="auto">
          <a:xfrm flipH="1" flipV="1">
            <a:off x="2242441" y="4681455"/>
            <a:ext cx="2482035" cy="872884"/>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11" name="Straight Arrow Connector 10">
            <a:extLst>
              <a:ext uri="{FF2B5EF4-FFF2-40B4-BE49-F238E27FC236}">
                <a16:creationId xmlns:a16="http://schemas.microsoft.com/office/drawing/2014/main" id="{6BE6BA1B-AFC6-4DD1-BD28-D2E745207A7C}"/>
              </a:ext>
            </a:extLst>
          </p:cNvPr>
          <p:cNvCxnSpPr>
            <a:cxnSpLocks/>
          </p:cNvCxnSpPr>
          <p:nvPr/>
        </p:nvCxnSpPr>
        <p:spPr bwMode="auto">
          <a:xfrm flipH="1">
            <a:off x="2916186" y="2115354"/>
            <a:ext cx="1494239" cy="2409916"/>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
        <p:nvSpPr>
          <p:cNvPr id="13" name="TextBox 12">
            <a:extLst>
              <a:ext uri="{FF2B5EF4-FFF2-40B4-BE49-F238E27FC236}">
                <a16:creationId xmlns:a16="http://schemas.microsoft.com/office/drawing/2014/main" id="{3BB7EA79-A32C-36F4-3F68-245EC8B5119A}"/>
              </a:ext>
            </a:extLst>
          </p:cNvPr>
          <p:cNvSpPr txBox="1"/>
          <p:nvPr/>
        </p:nvSpPr>
        <p:spPr>
          <a:xfrm>
            <a:off x="3309924" y="3869887"/>
            <a:ext cx="1818470" cy="646331"/>
          </a:xfrm>
          <a:prstGeom prst="rect">
            <a:avLst/>
          </a:prstGeom>
          <a:noFill/>
        </p:spPr>
        <p:txBody>
          <a:bodyPr wrap="square" rtlCol="0">
            <a:spAutoFit/>
          </a:bodyPr>
          <a:lstStyle/>
          <a:p>
            <a:r>
              <a:rPr lang="en-US"/>
              <a:t>turn</a:t>
            </a:r>
          </a:p>
          <a:p>
            <a:r>
              <a:rPr lang="en-US"/>
              <a:t>management</a:t>
            </a:r>
          </a:p>
        </p:txBody>
      </p:sp>
      <p:cxnSp>
        <p:nvCxnSpPr>
          <p:cNvPr id="17" name="Straight Arrow Connector 16">
            <a:extLst>
              <a:ext uri="{FF2B5EF4-FFF2-40B4-BE49-F238E27FC236}">
                <a16:creationId xmlns:a16="http://schemas.microsoft.com/office/drawing/2014/main" id="{503498B0-7EDD-ABC6-E02B-011EF57BA349}"/>
              </a:ext>
            </a:extLst>
          </p:cNvPr>
          <p:cNvCxnSpPr>
            <a:cxnSpLocks/>
          </p:cNvCxnSpPr>
          <p:nvPr/>
        </p:nvCxnSpPr>
        <p:spPr bwMode="auto">
          <a:xfrm flipH="1" flipV="1">
            <a:off x="3949904" y="4621014"/>
            <a:ext cx="1474193" cy="695456"/>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
        <p:nvSpPr>
          <p:cNvPr id="24" name="TextBox 23">
            <a:extLst>
              <a:ext uri="{FF2B5EF4-FFF2-40B4-BE49-F238E27FC236}">
                <a16:creationId xmlns:a16="http://schemas.microsoft.com/office/drawing/2014/main" id="{4A96F446-D0BA-A85E-9537-E17C84E66C37}"/>
              </a:ext>
            </a:extLst>
          </p:cNvPr>
          <p:cNvSpPr txBox="1"/>
          <p:nvPr/>
        </p:nvSpPr>
        <p:spPr>
          <a:xfrm>
            <a:off x="4564412" y="4626670"/>
            <a:ext cx="1969009" cy="369332"/>
          </a:xfrm>
          <a:prstGeom prst="rect">
            <a:avLst/>
          </a:prstGeom>
          <a:noFill/>
        </p:spPr>
        <p:txBody>
          <a:bodyPr wrap="square" rtlCol="0">
            <a:spAutoFit/>
          </a:bodyPr>
          <a:lstStyle/>
          <a:p>
            <a:r>
              <a:rPr lang="en-US"/>
              <a:t>meta-cognition</a:t>
            </a:r>
          </a:p>
        </p:txBody>
      </p:sp>
    </p:spTree>
    <p:extLst>
      <p:ext uri="{BB962C8B-B14F-4D97-AF65-F5344CB8AC3E}">
        <p14:creationId xmlns:p14="http://schemas.microsoft.com/office/powerpoint/2010/main" val="3456512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B99A0-435D-DF86-E2AE-A18377C9F9DD}"/>
              </a:ext>
            </a:extLst>
          </p:cNvPr>
          <p:cNvSpPr>
            <a:spLocks noGrp="1"/>
          </p:cNvSpPr>
          <p:nvPr>
            <p:ph type="title"/>
          </p:nvPr>
        </p:nvSpPr>
        <p:spPr/>
        <p:txBody>
          <a:bodyPr/>
          <a:lstStyle/>
          <a:p>
            <a:pPr algn="l"/>
            <a:r>
              <a:rPr lang="en-US"/>
              <a:t>Summary</a:t>
            </a:r>
          </a:p>
        </p:txBody>
      </p:sp>
      <p:sp>
        <p:nvSpPr>
          <p:cNvPr id="3" name="Content Placeholder 2">
            <a:extLst>
              <a:ext uri="{FF2B5EF4-FFF2-40B4-BE49-F238E27FC236}">
                <a16:creationId xmlns:a16="http://schemas.microsoft.com/office/drawing/2014/main" id="{DDB903B0-77AC-FF42-E414-D9F197444528}"/>
              </a:ext>
            </a:extLst>
          </p:cNvPr>
          <p:cNvSpPr>
            <a:spLocks noGrp="1"/>
          </p:cNvSpPr>
          <p:nvPr>
            <p:ph idx="1"/>
          </p:nvPr>
        </p:nvSpPr>
        <p:spPr>
          <a:xfrm>
            <a:off x="457200" y="1765738"/>
            <a:ext cx="8229600" cy="4330262"/>
          </a:xfrm>
        </p:spPr>
        <p:txBody>
          <a:bodyPr/>
          <a:lstStyle/>
          <a:p>
            <a:pPr marL="514350" indent="-514350">
              <a:buAutoNum type="arabicPeriod"/>
            </a:pPr>
            <a:r>
              <a:rPr lang="en-US" sz="3000"/>
              <a:t>Prosody involves many mental processes</a:t>
            </a:r>
          </a:p>
          <a:p>
            <a:pPr marL="514350" indent="-514350">
              <a:buAutoNum type="arabicPeriod"/>
            </a:pPr>
            <a:endParaRPr lang="en-US" sz="3000"/>
          </a:p>
          <a:p>
            <a:pPr marL="514350" indent="-514350">
              <a:buAutoNum type="arabicPeriod"/>
            </a:pPr>
            <a:r>
              <a:rPr lang="en-US" sz="3000"/>
              <a:t> Peoples’ prosody varies in many ways</a:t>
            </a:r>
          </a:p>
          <a:p>
            <a:pPr marL="514350" indent="-514350">
              <a:buAutoNum type="arabicPeriod"/>
            </a:pPr>
            <a:endParaRPr lang="en-US" sz="3000"/>
          </a:p>
          <a:p>
            <a:pPr marL="0" indent="0">
              <a:buNone/>
            </a:pPr>
            <a:r>
              <a:rPr lang="en-US" sz="3000"/>
              <a:t> </a:t>
            </a:r>
          </a:p>
        </p:txBody>
      </p:sp>
    </p:spTree>
    <p:extLst>
      <p:ext uri="{BB962C8B-B14F-4D97-AF65-F5344CB8AC3E}">
        <p14:creationId xmlns:p14="http://schemas.microsoft.com/office/powerpoint/2010/main" val="41488145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EABD4-B531-4E15-B148-770C53D5BC32}"/>
              </a:ext>
            </a:extLst>
          </p:cNvPr>
          <p:cNvSpPr>
            <a:spLocks noGrp="1"/>
          </p:cNvSpPr>
          <p:nvPr>
            <p:ph type="title"/>
          </p:nvPr>
        </p:nvSpPr>
        <p:spPr>
          <a:xfrm>
            <a:off x="457200" y="171465"/>
            <a:ext cx="3889717" cy="1077468"/>
          </a:xfrm>
        </p:spPr>
        <p:txBody>
          <a:bodyPr/>
          <a:lstStyle/>
          <a:p>
            <a:pPr algn="l"/>
            <a:r>
              <a:rPr lang="en-US" dirty="0"/>
              <a:t>Contents </a:t>
            </a:r>
          </a:p>
        </p:txBody>
      </p:sp>
      <p:sp>
        <p:nvSpPr>
          <p:cNvPr id="6" name="Content Placeholder 5">
            <a:extLst>
              <a:ext uri="{FF2B5EF4-FFF2-40B4-BE49-F238E27FC236}">
                <a16:creationId xmlns:a16="http://schemas.microsoft.com/office/drawing/2014/main" id="{F55E204D-3005-4944-A3BC-5B72E8B915D9}"/>
              </a:ext>
            </a:extLst>
          </p:cNvPr>
          <p:cNvSpPr>
            <a:spLocks noGrp="1"/>
          </p:cNvSpPr>
          <p:nvPr>
            <p:ph idx="1"/>
          </p:nvPr>
        </p:nvSpPr>
        <p:spPr>
          <a:xfrm>
            <a:off x="469726" y="1282801"/>
            <a:ext cx="4572000" cy="4062167"/>
          </a:xfrm>
        </p:spPr>
        <p:txBody>
          <a:bodyPr numCol="1"/>
          <a:lstStyle/>
          <a:p>
            <a:pPr fontAlgn="b">
              <a:lnSpc>
                <a:spcPct val="140000"/>
              </a:lnSpc>
              <a:spcBef>
                <a:spcPts val="0"/>
              </a:spcBef>
              <a:spcAft>
                <a:spcPts val="0"/>
              </a:spcAft>
            </a:pPr>
            <a:r>
              <a:rPr lang="en-US" sz="2800" kern="1200" dirty="0">
                <a:solidFill>
                  <a:schemeClr val="tx1">
                    <a:lumMod val="50000"/>
                  </a:schemeClr>
                </a:solidFill>
                <a:latin typeface="Calibri" panose="020F0502020204030204" pitchFamily="34" charset="0"/>
                <a:ea typeface="ＭＳ Ｐゴシック" panose="020B0600070205080204" pitchFamily="34" charset="-128"/>
              </a:rPr>
              <a:t>Introduction</a:t>
            </a:r>
          </a:p>
          <a:p>
            <a:pPr fontAlgn="b">
              <a:lnSpc>
                <a:spcPct val="140000"/>
              </a:lnSpc>
              <a:spcBef>
                <a:spcPts val="0"/>
              </a:spcBef>
              <a:spcAft>
                <a:spcPts val="0"/>
              </a:spcAft>
            </a:pPr>
            <a:r>
              <a:rPr lang="en-US" sz="2800" kern="1200" dirty="0">
                <a:solidFill>
                  <a:schemeClr val="tx1">
                    <a:lumMod val="50000"/>
                  </a:schemeClr>
                </a:solidFill>
                <a:latin typeface="Calibri" panose="020F0502020204030204" pitchFamily="34" charset="0"/>
                <a:ea typeface="ＭＳ Ｐゴシック" panose="020B0600070205080204" pitchFamily="34" charset="-128"/>
              </a:rPr>
              <a:t>Production, Perception</a:t>
            </a:r>
          </a:p>
          <a:p>
            <a:pPr fontAlgn="b">
              <a:lnSpc>
                <a:spcPct val="140000"/>
              </a:lnSpc>
              <a:spcBef>
                <a:spcPts val="0"/>
              </a:spcBef>
              <a:spcAft>
                <a:spcPts val="0"/>
              </a:spcAft>
            </a:pPr>
            <a:r>
              <a:rPr lang="en-US" sz="2800" kern="1200" dirty="0">
                <a:solidFill>
                  <a:schemeClr val="tx1">
                    <a:lumMod val="50000"/>
                  </a:schemeClr>
                </a:solidFill>
                <a:latin typeface="Calibri" panose="020F0502020204030204" pitchFamily="34" charset="0"/>
                <a:ea typeface="ＭＳ Ｐゴシック" panose="020B0600070205080204" pitchFamily="34" charset="-128"/>
              </a:rPr>
              <a:t>Classic Linguistic Prosody</a:t>
            </a:r>
          </a:p>
          <a:p>
            <a:pPr fontAlgn="b">
              <a:lnSpc>
                <a:spcPct val="140000"/>
              </a:lnSpc>
              <a:spcBef>
                <a:spcPts val="0"/>
              </a:spcBef>
              <a:spcAft>
                <a:spcPts val="0"/>
              </a:spcAft>
            </a:pPr>
            <a:r>
              <a:rPr lang="en-US" sz="2800" kern="1200" dirty="0">
                <a:solidFill>
                  <a:schemeClr val="tx1">
                    <a:lumMod val="50000"/>
                  </a:schemeClr>
                </a:solidFill>
                <a:latin typeface="Calibri" panose="020F0502020204030204" pitchFamily="34" charset="0"/>
                <a:ea typeface="ＭＳ Ｐゴシック" panose="020B0600070205080204" pitchFamily="34" charset="-128"/>
              </a:rPr>
              <a:t>Technology and Techniques</a:t>
            </a:r>
          </a:p>
          <a:p>
            <a:pPr fontAlgn="b">
              <a:lnSpc>
                <a:spcPct val="140000"/>
              </a:lnSpc>
              <a:spcBef>
                <a:spcPts val="0"/>
              </a:spcBef>
              <a:spcAft>
                <a:spcPts val="0"/>
              </a:spcAft>
            </a:pPr>
            <a:r>
              <a:rPr lang="en-US" sz="2800" kern="1200" dirty="0" err="1">
                <a:solidFill>
                  <a:schemeClr val="tx1">
                    <a:lumMod val="50000"/>
                  </a:schemeClr>
                </a:solidFill>
                <a:latin typeface="Calibri" panose="020F0502020204030204" pitchFamily="34" charset="0"/>
                <a:ea typeface="ＭＳ Ｐゴシック" panose="020B0600070205080204" pitchFamily="34" charset="-128"/>
              </a:rPr>
              <a:t>Paralinguistics</a:t>
            </a:r>
            <a:r>
              <a:rPr lang="en-US" sz="2800" kern="1200" dirty="0">
                <a:solidFill>
                  <a:schemeClr val="tx1">
                    <a:lumMod val="50000"/>
                  </a:schemeClr>
                </a:solidFill>
                <a:latin typeface="Calibri" panose="020F0502020204030204" pitchFamily="34" charset="0"/>
                <a:ea typeface="ＭＳ Ｐゴシック" panose="020B0600070205080204" pitchFamily="34" charset="-128"/>
              </a:rPr>
              <a:t>, Pragmatics </a:t>
            </a:r>
          </a:p>
          <a:p>
            <a:pPr fontAlgn="b">
              <a:lnSpc>
                <a:spcPct val="140000"/>
              </a:lnSpc>
              <a:spcBef>
                <a:spcPts val="0"/>
              </a:spcBef>
              <a:spcAft>
                <a:spcPts val="0"/>
              </a:spcAft>
            </a:pPr>
            <a:r>
              <a:rPr lang="en-US" sz="2800" kern="1200">
                <a:solidFill>
                  <a:schemeClr val="tx1">
                    <a:lumMod val="50000"/>
                  </a:schemeClr>
                </a:solidFill>
                <a:latin typeface="Calibri" panose="020F0502020204030204" pitchFamily="34" charset="0"/>
                <a:ea typeface="ＭＳ Ｐゴシック" panose="020B0600070205080204" pitchFamily="34" charset="-128"/>
              </a:rPr>
              <a:t>Technology, Part 2</a:t>
            </a:r>
            <a:endParaRPr lang="en-US" sz="2800" kern="1200" dirty="0">
              <a:solidFill>
                <a:schemeClr val="tx1">
                  <a:lumMod val="50000"/>
                </a:schemeClr>
              </a:solidFill>
              <a:latin typeface="Calibri" panose="020F0502020204030204" pitchFamily="34" charset="0"/>
              <a:ea typeface="ＭＳ Ｐゴシック" panose="020B0600070205080204" pitchFamily="34" charset="-128"/>
            </a:endParaRPr>
          </a:p>
          <a:p>
            <a:pPr fontAlgn="b">
              <a:lnSpc>
                <a:spcPct val="140000"/>
              </a:lnSpc>
              <a:spcBef>
                <a:spcPts val="0"/>
              </a:spcBef>
              <a:spcAft>
                <a:spcPts val="0"/>
              </a:spcAft>
            </a:pPr>
            <a:r>
              <a:rPr lang="en-US" sz="2800" kern="1200" dirty="0">
                <a:latin typeface="Calibri" panose="020F0502020204030204" pitchFamily="34" charset="0"/>
                <a:ea typeface="ＭＳ Ｐゴシック" panose="020B0600070205080204" pitchFamily="34" charset="-128"/>
              </a:rPr>
              <a:t>Perspectives</a:t>
            </a:r>
          </a:p>
          <a:p>
            <a:pPr marL="0" indent="0">
              <a:lnSpc>
                <a:spcPct val="140000"/>
              </a:lnSpc>
              <a:spcBef>
                <a:spcPts val="1200"/>
              </a:spcBef>
              <a:buNone/>
            </a:pPr>
            <a:endParaRPr lang="en-US" sz="4000" dirty="0"/>
          </a:p>
        </p:txBody>
      </p:sp>
      <p:pic>
        <p:nvPicPr>
          <p:cNvPr id="1028" name="Picture 4" descr="Background, Seamless, Repetition, Pattern, Design">
            <a:extLst>
              <a:ext uri="{FF2B5EF4-FFF2-40B4-BE49-F238E27FC236}">
                <a16:creationId xmlns:a16="http://schemas.microsoft.com/office/drawing/2014/main" id="{AEA75B64-C9CD-4397-93B5-71B00470346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45086" b="41718"/>
          <a:stretch/>
        </p:blipFill>
        <p:spPr bwMode="auto">
          <a:xfrm>
            <a:off x="0" y="6007318"/>
            <a:ext cx="9144000" cy="904973"/>
          </a:xfrm>
          <a:prstGeom prst="rect">
            <a:avLst/>
          </a:prstGeom>
          <a:noFill/>
          <a:extLst>
            <a:ext uri="{909E8E84-426E-40DD-AFC4-6F175D3DCCD1}">
              <a14:hiddenFill xmlns:a14="http://schemas.microsoft.com/office/drawing/2010/main">
                <a:solidFill>
                  <a:srgbClr val="FFFFFF"/>
                </a:solidFill>
              </a14:hiddenFill>
            </a:ext>
          </a:extLst>
        </p:spPr>
      </p:pic>
      <p:cxnSp>
        <p:nvCxnSpPr>
          <p:cNvPr id="4" name="Straight Connector 3">
            <a:extLst>
              <a:ext uri="{FF2B5EF4-FFF2-40B4-BE49-F238E27FC236}">
                <a16:creationId xmlns:a16="http://schemas.microsoft.com/office/drawing/2014/main" id="{ECB02375-BBAA-DDE3-890F-3F6CCA130FCE}"/>
              </a:ext>
            </a:extLst>
          </p:cNvPr>
          <p:cNvCxnSpPr>
            <a:cxnSpLocks/>
            <a:endCxn id="8" idx="1"/>
          </p:cNvCxnSpPr>
          <p:nvPr/>
        </p:nvCxnSpPr>
        <p:spPr bwMode="auto">
          <a:xfrm flipV="1">
            <a:off x="2955073" y="4687519"/>
            <a:ext cx="1930987" cy="508949"/>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 name="Group 6">
            <a:extLst>
              <a:ext uri="{FF2B5EF4-FFF2-40B4-BE49-F238E27FC236}">
                <a16:creationId xmlns:a16="http://schemas.microsoft.com/office/drawing/2014/main" id="{4A6ADC7A-241A-A2C1-9C5A-84BA83457347}"/>
              </a:ext>
            </a:extLst>
          </p:cNvPr>
          <p:cNvGrpSpPr/>
          <p:nvPr/>
        </p:nvGrpSpPr>
        <p:grpSpPr>
          <a:xfrm>
            <a:off x="4886060" y="3478346"/>
            <a:ext cx="4845541" cy="2287678"/>
            <a:chOff x="4886060" y="1448828"/>
            <a:chExt cx="4845541" cy="2287678"/>
          </a:xfrm>
        </p:grpSpPr>
        <p:sp>
          <p:nvSpPr>
            <p:cNvPr id="8" name="Left Brace 7"/>
            <p:cNvSpPr/>
            <p:nvPr/>
          </p:nvSpPr>
          <p:spPr bwMode="auto">
            <a:xfrm>
              <a:off x="4886060" y="1579495"/>
              <a:ext cx="346363" cy="2157011"/>
            </a:xfrm>
            <a:prstGeom prst="leftBrac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3" name="TextBox 2">
              <a:extLst>
                <a:ext uri="{FF2B5EF4-FFF2-40B4-BE49-F238E27FC236}">
                  <a16:creationId xmlns:a16="http://schemas.microsoft.com/office/drawing/2014/main" id="{AA27D274-BCA5-B7FE-83CC-84CD9131B2C4}"/>
                </a:ext>
              </a:extLst>
            </p:cNvPr>
            <p:cNvSpPr txBox="1"/>
            <p:nvPr/>
          </p:nvSpPr>
          <p:spPr>
            <a:xfrm>
              <a:off x="5159601" y="1448828"/>
              <a:ext cx="4572000" cy="2287678"/>
            </a:xfrm>
            <a:prstGeom prst="rect">
              <a:avLst/>
            </a:prstGeom>
            <a:noFill/>
          </p:spPr>
          <p:txBody>
            <a:bodyPr wrap="square">
              <a:spAutoFit/>
            </a:bodyPr>
            <a:lstStyle/>
            <a:p>
              <a:pPr marL="514350" indent="-514350">
                <a:lnSpc>
                  <a:spcPct val="130000"/>
                </a:lnSpc>
                <a:buAutoNum type="arabicPeriod" startAt="26"/>
              </a:pPr>
              <a:r>
                <a:rPr lang="en-US" sz="2800">
                  <a:latin typeface="Calibri" panose="020F0502020204030204" pitchFamily="34" charset="0"/>
                  <a:ea typeface="ＭＳ Ｐゴシック" panose="020B0600070205080204" pitchFamily="34" charset="-128"/>
                </a:rPr>
                <a:t> Individual Differences</a:t>
              </a:r>
            </a:p>
            <a:p>
              <a:pPr marL="514350" indent="-514350">
                <a:lnSpc>
                  <a:spcPct val="130000"/>
                </a:lnSpc>
                <a:buAutoNum type="arabicPeriod" startAt="26"/>
              </a:pPr>
              <a:r>
                <a:rPr lang="en-US" sz="2800">
                  <a:solidFill>
                    <a:schemeClr val="tx1">
                      <a:lumMod val="75000"/>
                    </a:schemeClr>
                  </a:solidFill>
                  <a:latin typeface="Calibri" panose="020F0502020204030204" pitchFamily="34" charset="0"/>
                  <a:ea typeface="ＭＳ Ｐゴシック" panose="020B0600070205080204" pitchFamily="34" charset="-128"/>
                </a:rPr>
                <a:t> Teaching</a:t>
              </a:r>
            </a:p>
            <a:p>
              <a:pPr marL="514350" indent="-514350">
                <a:lnSpc>
                  <a:spcPct val="130000"/>
                </a:lnSpc>
                <a:buAutoNum type="arabicPeriod" startAt="26"/>
              </a:pPr>
              <a:r>
                <a:rPr lang="en-US" sz="2800">
                  <a:solidFill>
                    <a:schemeClr val="tx1">
                      <a:lumMod val="75000"/>
                    </a:schemeClr>
                  </a:solidFill>
                  <a:latin typeface="Calibri" panose="020F0502020204030204" pitchFamily="34" charset="0"/>
                  <a:ea typeface="ＭＳ Ｐゴシック" panose="020B0600070205080204" pitchFamily="34" charset="-128"/>
                </a:rPr>
                <a:t> Historical Perspective</a:t>
              </a:r>
            </a:p>
            <a:p>
              <a:pPr marL="514350" indent="-514350">
                <a:lnSpc>
                  <a:spcPct val="130000"/>
                </a:lnSpc>
                <a:buAutoNum type="arabicPeriod" startAt="26"/>
              </a:pPr>
              <a:r>
                <a:rPr lang="en-US" sz="2800">
                  <a:solidFill>
                    <a:schemeClr val="tx1">
                      <a:lumMod val="75000"/>
                    </a:schemeClr>
                  </a:solidFill>
                  <a:latin typeface="Calibri" panose="020F0502020204030204" pitchFamily="34" charset="0"/>
                  <a:ea typeface="ＭＳ Ｐゴシック" panose="020B0600070205080204" pitchFamily="34" charset="-128"/>
                </a:rPr>
                <a:t> Prospects</a:t>
              </a:r>
              <a:endParaRPr lang="en-US" sz="2800" dirty="0">
                <a:solidFill>
                  <a:schemeClr val="tx1">
                    <a:lumMod val="75000"/>
                  </a:schemeClr>
                </a:solidFill>
                <a:latin typeface="Calibri" panose="020F0502020204030204" pitchFamily="34" charset="0"/>
                <a:ea typeface="ＭＳ Ｐゴシック" panose="020B0600070205080204" pitchFamily="34" charset="-128"/>
              </a:endParaRPr>
            </a:p>
          </p:txBody>
        </p:sp>
      </p:grpSp>
    </p:spTree>
    <p:extLst>
      <p:ext uri="{BB962C8B-B14F-4D97-AF65-F5344CB8AC3E}">
        <p14:creationId xmlns:p14="http://schemas.microsoft.com/office/powerpoint/2010/main" val="2043037532"/>
      </p:ext>
    </p:extLst>
  </p:cSld>
  <p:clrMapOvr>
    <a:masterClrMapping/>
  </p:clrMapOvr>
  <mc:AlternateContent xmlns:mc="http://schemas.openxmlformats.org/markup-compatibility/2006" xmlns:p14="http://schemas.microsoft.com/office/powerpoint/2010/main">
    <mc:Choice Requires="p14">
      <p:transition spd="slow" p14:dur="2000" advTm="2236"/>
    </mc:Choice>
    <mc:Fallback xmlns="">
      <p:transition spd="slow" advTm="2236"/>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EABD4-B531-4E15-B148-770C53D5BC32}"/>
              </a:ext>
            </a:extLst>
          </p:cNvPr>
          <p:cNvSpPr>
            <a:spLocks noGrp="1"/>
          </p:cNvSpPr>
          <p:nvPr>
            <p:ph type="title"/>
          </p:nvPr>
        </p:nvSpPr>
        <p:spPr>
          <a:xfrm>
            <a:off x="457200" y="171465"/>
            <a:ext cx="3889717" cy="1077468"/>
          </a:xfrm>
        </p:spPr>
        <p:txBody>
          <a:bodyPr/>
          <a:lstStyle/>
          <a:p>
            <a:pPr algn="l"/>
            <a:r>
              <a:rPr lang="en-US" dirty="0"/>
              <a:t>Contents </a:t>
            </a:r>
          </a:p>
        </p:txBody>
      </p:sp>
      <p:sp>
        <p:nvSpPr>
          <p:cNvPr id="6" name="Content Placeholder 5">
            <a:extLst>
              <a:ext uri="{FF2B5EF4-FFF2-40B4-BE49-F238E27FC236}">
                <a16:creationId xmlns:a16="http://schemas.microsoft.com/office/drawing/2014/main" id="{F55E204D-3005-4944-A3BC-5B72E8B915D9}"/>
              </a:ext>
            </a:extLst>
          </p:cNvPr>
          <p:cNvSpPr>
            <a:spLocks noGrp="1"/>
          </p:cNvSpPr>
          <p:nvPr>
            <p:ph idx="1"/>
          </p:nvPr>
        </p:nvSpPr>
        <p:spPr>
          <a:xfrm>
            <a:off x="469726" y="1282801"/>
            <a:ext cx="4572000" cy="4062167"/>
          </a:xfrm>
        </p:spPr>
        <p:txBody>
          <a:bodyPr numCol="1"/>
          <a:lstStyle/>
          <a:p>
            <a:pPr fontAlgn="b">
              <a:lnSpc>
                <a:spcPct val="140000"/>
              </a:lnSpc>
              <a:spcBef>
                <a:spcPts val="0"/>
              </a:spcBef>
              <a:spcAft>
                <a:spcPts val="0"/>
              </a:spcAft>
            </a:pPr>
            <a:r>
              <a:rPr lang="en-US" sz="2800" kern="1200" dirty="0">
                <a:solidFill>
                  <a:schemeClr val="tx1">
                    <a:lumMod val="50000"/>
                  </a:schemeClr>
                </a:solidFill>
                <a:latin typeface="Calibri" panose="020F0502020204030204" pitchFamily="34" charset="0"/>
                <a:ea typeface="ＭＳ Ｐゴシック" panose="020B0600070205080204" pitchFamily="34" charset="-128"/>
              </a:rPr>
              <a:t>Introduction</a:t>
            </a:r>
          </a:p>
          <a:p>
            <a:pPr fontAlgn="b">
              <a:lnSpc>
                <a:spcPct val="140000"/>
              </a:lnSpc>
              <a:spcBef>
                <a:spcPts val="0"/>
              </a:spcBef>
              <a:spcAft>
                <a:spcPts val="0"/>
              </a:spcAft>
            </a:pPr>
            <a:r>
              <a:rPr lang="en-US" sz="2800" kern="1200" dirty="0">
                <a:solidFill>
                  <a:schemeClr val="tx1">
                    <a:lumMod val="50000"/>
                  </a:schemeClr>
                </a:solidFill>
                <a:latin typeface="Calibri" panose="020F0502020204030204" pitchFamily="34" charset="0"/>
                <a:ea typeface="ＭＳ Ｐゴシック" panose="020B0600070205080204" pitchFamily="34" charset="-128"/>
              </a:rPr>
              <a:t>Production, Perception</a:t>
            </a:r>
          </a:p>
          <a:p>
            <a:pPr fontAlgn="b">
              <a:lnSpc>
                <a:spcPct val="140000"/>
              </a:lnSpc>
              <a:spcBef>
                <a:spcPts val="0"/>
              </a:spcBef>
              <a:spcAft>
                <a:spcPts val="0"/>
              </a:spcAft>
            </a:pPr>
            <a:r>
              <a:rPr lang="en-US" sz="2800" kern="1200" dirty="0">
                <a:solidFill>
                  <a:schemeClr val="tx1">
                    <a:lumMod val="50000"/>
                  </a:schemeClr>
                </a:solidFill>
                <a:latin typeface="Calibri" panose="020F0502020204030204" pitchFamily="34" charset="0"/>
                <a:ea typeface="ＭＳ Ｐゴシック" panose="020B0600070205080204" pitchFamily="34" charset="-128"/>
              </a:rPr>
              <a:t>Classic Linguistic Prosody</a:t>
            </a:r>
          </a:p>
          <a:p>
            <a:pPr fontAlgn="b">
              <a:lnSpc>
                <a:spcPct val="140000"/>
              </a:lnSpc>
              <a:spcBef>
                <a:spcPts val="0"/>
              </a:spcBef>
              <a:spcAft>
                <a:spcPts val="0"/>
              </a:spcAft>
            </a:pPr>
            <a:r>
              <a:rPr lang="en-US" sz="2800" kern="1200" dirty="0">
                <a:solidFill>
                  <a:schemeClr val="tx1">
                    <a:lumMod val="50000"/>
                  </a:schemeClr>
                </a:solidFill>
                <a:latin typeface="Calibri" panose="020F0502020204030204" pitchFamily="34" charset="0"/>
                <a:ea typeface="ＭＳ Ｐゴシック" panose="020B0600070205080204" pitchFamily="34" charset="-128"/>
              </a:rPr>
              <a:t>Technology and Techniques</a:t>
            </a:r>
          </a:p>
          <a:p>
            <a:pPr fontAlgn="b">
              <a:lnSpc>
                <a:spcPct val="140000"/>
              </a:lnSpc>
              <a:spcBef>
                <a:spcPts val="0"/>
              </a:spcBef>
              <a:spcAft>
                <a:spcPts val="0"/>
              </a:spcAft>
            </a:pPr>
            <a:r>
              <a:rPr lang="en-US" sz="2800" kern="1200" dirty="0" err="1">
                <a:solidFill>
                  <a:schemeClr val="tx1">
                    <a:lumMod val="50000"/>
                  </a:schemeClr>
                </a:solidFill>
                <a:latin typeface="Calibri" panose="020F0502020204030204" pitchFamily="34" charset="0"/>
                <a:ea typeface="ＭＳ Ｐゴシック" panose="020B0600070205080204" pitchFamily="34" charset="-128"/>
              </a:rPr>
              <a:t>Paralinguistics</a:t>
            </a:r>
            <a:r>
              <a:rPr lang="en-US" sz="2800" kern="1200" dirty="0">
                <a:solidFill>
                  <a:schemeClr val="tx1">
                    <a:lumMod val="50000"/>
                  </a:schemeClr>
                </a:solidFill>
                <a:latin typeface="Calibri" panose="020F0502020204030204" pitchFamily="34" charset="0"/>
                <a:ea typeface="ＭＳ Ｐゴシック" panose="020B0600070205080204" pitchFamily="34" charset="-128"/>
              </a:rPr>
              <a:t>, Pragmatics </a:t>
            </a:r>
          </a:p>
          <a:p>
            <a:pPr fontAlgn="b">
              <a:lnSpc>
                <a:spcPct val="140000"/>
              </a:lnSpc>
              <a:spcBef>
                <a:spcPts val="0"/>
              </a:spcBef>
              <a:spcAft>
                <a:spcPts val="0"/>
              </a:spcAft>
            </a:pPr>
            <a:r>
              <a:rPr lang="en-US" sz="2800" kern="1200">
                <a:solidFill>
                  <a:schemeClr val="tx1">
                    <a:lumMod val="50000"/>
                  </a:schemeClr>
                </a:solidFill>
                <a:latin typeface="Calibri" panose="020F0502020204030204" pitchFamily="34" charset="0"/>
                <a:ea typeface="ＭＳ Ｐゴシック" panose="020B0600070205080204" pitchFamily="34" charset="-128"/>
              </a:rPr>
              <a:t>Technology, Part 2</a:t>
            </a:r>
            <a:endParaRPr lang="en-US" sz="2800" kern="1200" dirty="0">
              <a:solidFill>
                <a:schemeClr val="tx1">
                  <a:lumMod val="50000"/>
                </a:schemeClr>
              </a:solidFill>
              <a:latin typeface="Calibri" panose="020F0502020204030204" pitchFamily="34" charset="0"/>
              <a:ea typeface="ＭＳ Ｐゴシック" panose="020B0600070205080204" pitchFamily="34" charset="-128"/>
            </a:endParaRPr>
          </a:p>
          <a:p>
            <a:pPr fontAlgn="b">
              <a:lnSpc>
                <a:spcPct val="140000"/>
              </a:lnSpc>
              <a:spcBef>
                <a:spcPts val="0"/>
              </a:spcBef>
              <a:spcAft>
                <a:spcPts val="0"/>
              </a:spcAft>
            </a:pPr>
            <a:r>
              <a:rPr lang="en-US" sz="2800" kern="1200" dirty="0">
                <a:latin typeface="Calibri" panose="020F0502020204030204" pitchFamily="34" charset="0"/>
                <a:ea typeface="ＭＳ Ｐゴシック" panose="020B0600070205080204" pitchFamily="34" charset="-128"/>
              </a:rPr>
              <a:t>Perspectives</a:t>
            </a:r>
          </a:p>
          <a:p>
            <a:pPr marL="0" indent="0">
              <a:lnSpc>
                <a:spcPct val="140000"/>
              </a:lnSpc>
              <a:spcBef>
                <a:spcPts val="1200"/>
              </a:spcBef>
              <a:buNone/>
            </a:pPr>
            <a:endParaRPr lang="en-US" sz="4000" dirty="0"/>
          </a:p>
        </p:txBody>
      </p:sp>
      <p:pic>
        <p:nvPicPr>
          <p:cNvPr id="1028" name="Picture 4" descr="Background, Seamless, Repetition, Pattern, Design">
            <a:extLst>
              <a:ext uri="{FF2B5EF4-FFF2-40B4-BE49-F238E27FC236}">
                <a16:creationId xmlns:a16="http://schemas.microsoft.com/office/drawing/2014/main" id="{AEA75B64-C9CD-4397-93B5-71B00470346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45086" b="41718"/>
          <a:stretch/>
        </p:blipFill>
        <p:spPr bwMode="auto">
          <a:xfrm>
            <a:off x="0" y="6007318"/>
            <a:ext cx="9144000" cy="904973"/>
          </a:xfrm>
          <a:prstGeom prst="rect">
            <a:avLst/>
          </a:prstGeom>
          <a:noFill/>
          <a:extLst>
            <a:ext uri="{909E8E84-426E-40DD-AFC4-6F175D3DCCD1}">
              <a14:hiddenFill xmlns:a14="http://schemas.microsoft.com/office/drawing/2010/main">
                <a:solidFill>
                  <a:srgbClr val="FFFFFF"/>
                </a:solidFill>
              </a14:hiddenFill>
            </a:ext>
          </a:extLst>
        </p:spPr>
      </p:pic>
      <p:cxnSp>
        <p:nvCxnSpPr>
          <p:cNvPr id="4" name="Straight Connector 3">
            <a:extLst>
              <a:ext uri="{FF2B5EF4-FFF2-40B4-BE49-F238E27FC236}">
                <a16:creationId xmlns:a16="http://schemas.microsoft.com/office/drawing/2014/main" id="{ECB02375-BBAA-DDE3-890F-3F6CCA130FCE}"/>
              </a:ext>
            </a:extLst>
          </p:cNvPr>
          <p:cNvCxnSpPr>
            <a:cxnSpLocks/>
            <a:endCxn id="8" idx="1"/>
          </p:cNvCxnSpPr>
          <p:nvPr/>
        </p:nvCxnSpPr>
        <p:spPr bwMode="auto">
          <a:xfrm flipV="1">
            <a:off x="2955073" y="4687519"/>
            <a:ext cx="1930987" cy="508949"/>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 name="Group 6">
            <a:extLst>
              <a:ext uri="{FF2B5EF4-FFF2-40B4-BE49-F238E27FC236}">
                <a16:creationId xmlns:a16="http://schemas.microsoft.com/office/drawing/2014/main" id="{4A6ADC7A-241A-A2C1-9C5A-84BA83457347}"/>
              </a:ext>
            </a:extLst>
          </p:cNvPr>
          <p:cNvGrpSpPr/>
          <p:nvPr/>
        </p:nvGrpSpPr>
        <p:grpSpPr>
          <a:xfrm>
            <a:off x="4886060" y="3478346"/>
            <a:ext cx="4845541" cy="2287678"/>
            <a:chOff x="4886060" y="1448828"/>
            <a:chExt cx="4845541" cy="2287678"/>
          </a:xfrm>
        </p:grpSpPr>
        <p:sp>
          <p:nvSpPr>
            <p:cNvPr id="8" name="Left Brace 7"/>
            <p:cNvSpPr/>
            <p:nvPr/>
          </p:nvSpPr>
          <p:spPr bwMode="auto">
            <a:xfrm>
              <a:off x="4886060" y="1579495"/>
              <a:ext cx="346363" cy="2157011"/>
            </a:xfrm>
            <a:prstGeom prst="leftBrac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3" name="TextBox 2">
              <a:extLst>
                <a:ext uri="{FF2B5EF4-FFF2-40B4-BE49-F238E27FC236}">
                  <a16:creationId xmlns:a16="http://schemas.microsoft.com/office/drawing/2014/main" id="{AA27D274-BCA5-B7FE-83CC-84CD9131B2C4}"/>
                </a:ext>
              </a:extLst>
            </p:cNvPr>
            <p:cNvSpPr txBox="1"/>
            <p:nvPr/>
          </p:nvSpPr>
          <p:spPr>
            <a:xfrm>
              <a:off x="5159601" y="1448828"/>
              <a:ext cx="4572000" cy="2287678"/>
            </a:xfrm>
            <a:prstGeom prst="rect">
              <a:avLst/>
            </a:prstGeom>
            <a:noFill/>
          </p:spPr>
          <p:txBody>
            <a:bodyPr wrap="square">
              <a:spAutoFit/>
            </a:bodyPr>
            <a:lstStyle/>
            <a:p>
              <a:pPr marL="514350" indent="-514350">
                <a:lnSpc>
                  <a:spcPct val="130000"/>
                </a:lnSpc>
                <a:buAutoNum type="arabicPeriod" startAt="26"/>
              </a:pPr>
              <a:r>
                <a:rPr lang="en-US" sz="2800">
                  <a:solidFill>
                    <a:schemeClr val="tx1">
                      <a:lumMod val="65000"/>
                    </a:schemeClr>
                  </a:solidFill>
                  <a:latin typeface="Calibri" panose="020F0502020204030204" pitchFamily="34" charset="0"/>
                  <a:ea typeface="ＭＳ Ｐゴシック" panose="020B0600070205080204" pitchFamily="34" charset="-128"/>
                </a:rPr>
                <a:t> Individual Differences</a:t>
              </a:r>
            </a:p>
            <a:p>
              <a:pPr marL="514350" indent="-514350">
                <a:lnSpc>
                  <a:spcPct val="130000"/>
                </a:lnSpc>
                <a:buAutoNum type="arabicPeriod" startAt="26"/>
              </a:pPr>
              <a:r>
                <a:rPr lang="en-US" sz="2800">
                  <a:solidFill>
                    <a:schemeClr val="tx1">
                      <a:lumMod val="75000"/>
                    </a:schemeClr>
                  </a:solidFill>
                  <a:latin typeface="Calibri" panose="020F0502020204030204" pitchFamily="34" charset="0"/>
                  <a:ea typeface="ＭＳ Ｐゴシック" panose="020B0600070205080204" pitchFamily="34" charset="-128"/>
                </a:rPr>
                <a:t> </a:t>
              </a:r>
              <a:r>
                <a:rPr lang="en-US" sz="2800">
                  <a:solidFill>
                    <a:srgbClr val="FFFF00"/>
                  </a:solidFill>
                  <a:latin typeface="Calibri" panose="020F0502020204030204" pitchFamily="34" charset="0"/>
                  <a:ea typeface="ＭＳ Ｐゴシック" panose="020B0600070205080204" pitchFamily="34" charset="-128"/>
                </a:rPr>
                <a:t>Teaching</a:t>
              </a:r>
            </a:p>
            <a:p>
              <a:pPr marL="514350" indent="-514350">
                <a:lnSpc>
                  <a:spcPct val="130000"/>
                </a:lnSpc>
                <a:buAutoNum type="arabicPeriod" startAt="26"/>
              </a:pPr>
              <a:r>
                <a:rPr lang="en-US" sz="2800">
                  <a:solidFill>
                    <a:schemeClr val="tx1">
                      <a:lumMod val="75000"/>
                    </a:schemeClr>
                  </a:solidFill>
                  <a:latin typeface="Calibri" panose="020F0502020204030204" pitchFamily="34" charset="0"/>
                  <a:ea typeface="ＭＳ Ｐゴシック" panose="020B0600070205080204" pitchFamily="34" charset="-128"/>
                </a:rPr>
                <a:t> Historical Perspective</a:t>
              </a:r>
            </a:p>
            <a:p>
              <a:pPr marL="514350" indent="-514350">
                <a:lnSpc>
                  <a:spcPct val="130000"/>
                </a:lnSpc>
                <a:buAutoNum type="arabicPeriod" startAt="26"/>
              </a:pPr>
              <a:r>
                <a:rPr lang="en-US" sz="2800">
                  <a:solidFill>
                    <a:schemeClr val="tx1">
                      <a:lumMod val="75000"/>
                    </a:schemeClr>
                  </a:solidFill>
                  <a:latin typeface="Calibri" panose="020F0502020204030204" pitchFamily="34" charset="0"/>
                  <a:ea typeface="ＭＳ Ｐゴシック" panose="020B0600070205080204" pitchFamily="34" charset="-128"/>
                </a:rPr>
                <a:t> Prospects</a:t>
              </a:r>
              <a:endParaRPr lang="en-US" sz="2800" dirty="0">
                <a:solidFill>
                  <a:schemeClr val="tx1">
                    <a:lumMod val="75000"/>
                  </a:schemeClr>
                </a:solidFill>
                <a:latin typeface="Calibri" panose="020F0502020204030204" pitchFamily="34" charset="0"/>
                <a:ea typeface="ＭＳ Ｐゴシック" panose="020B0600070205080204" pitchFamily="34" charset="-128"/>
              </a:endParaRPr>
            </a:p>
          </p:txBody>
        </p:sp>
      </p:grpSp>
    </p:spTree>
    <p:extLst>
      <p:ext uri="{BB962C8B-B14F-4D97-AF65-F5344CB8AC3E}">
        <p14:creationId xmlns:p14="http://schemas.microsoft.com/office/powerpoint/2010/main" val="4028480782"/>
      </p:ext>
    </p:extLst>
  </p:cSld>
  <p:clrMapOvr>
    <a:masterClrMapping/>
  </p:clrMapOvr>
  <mc:AlternateContent xmlns:mc="http://schemas.openxmlformats.org/markup-compatibility/2006" xmlns:p14="http://schemas.microsoft.com/office/powerpoint/2010/main">
    <mc:Choice Requires="p14">
      <p:transition spd="slow" p14:dur="2000" advTm="2236"/>
    </mc:Choice>
    <mc:Fallback xmlns="">
      <p:transition spd="slow" advTm="2236"/>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0B2DFAA5-DFC5-9284-E3C2-EEE46EA30899}"/>
              </a:ext>
            </a:extLst>
          </p:cNvPr>
          <p:cNvGrpSpPr/>
          <p:nvPr/>
        </p:nvGrpSpPr>
        <p:grpSpPr>
          <a:xfrm>
            <a:off x="3350079" y="2674976"/>
            <a:ext cx="480447" cy="1069383"/>
            <a:chOff x="1139126" y="2464231"/>
            <a:chExt cx="480447" cy="1069383"/>
          </a:xfrm>
        </p:grpSpPr>
        <p:sp>
          <p:nvSpPr>
            <p:cNvPr id="11" name="Isosceles Triangle 10">
              <a:extLst>
                <a:ext uri="{FF2B5EF4-FFF2-40B4-BE49-F238E27FC236}">
                  <a16:creationId xmlns:a16="http://schemas.microsoft.com/office/drawing/2014/main" id="{06ECEE34-119F-ACED-86E7-6F91B46B83CE}"/>
                </a:ext>
              </a:extLst>
            </p:cNvPr>
            <p:cNvSpPr/>
            <p:nvPr/>
          </p:nvSpPr>
          <p:spPr bwMode="auto">
            <a:xfrm>
              <a:off x="1162373" y="2743200"/>
              <a:ext cx="433952" cy="790414"/>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12" name="Oval 11">
              <a:extLst>
                <a:ext uri="{FF2B5EF4-FFF2-40B4-BE49-F238E27FC236}">
                  <a16:creationId xmlns:a16="http://schemas.microsoft.com/office/drawing/2014/main" id="{AB400802-2AEC-4013-BB14-892C32EB2681}"/>
                </a:ext>
              </a:extLst>
            </p:cNvPr>
            <p:cNvSpPr/>
            <p:nvPr/>
          </p:nvSpPr>
          <p:spPr bwMode="auto">
            <a:xfrm>
              <a:off x="1139126" y="2464231"/>
              <a:ext cx="480447" cy="526942"/>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grpSp>
        <p:nvGrpSpPr>
          <p:cNvPr id="16" name="Group 15">
            <a:extLst>
              <a:ext uri="{FF2B5EF4-FFF2-40B4-BE49-F238E27FC236}">
                <a16:creationId xmlns:a16="http://schemas.microsoft.com/office/drawing/2014/main" id="{61E69FC3-713C-6563-C582-9050CED5B7A0}"/>
              </a:ext>
            </a:extLst>
          </p:cNvPr>
          <p:cNvGrpSpPr/>
          <p:nvPr/>
        </p:nvGrpSpPr>
        <p:grpSpPr>
          <a:xfrm>
            <a:off x="51520" y="2674976"/>
            <a:ext cx="2781946" cy="1597577"/>
            <a:chOff x="162732" y="2551407"/>
            <a:chExt cx="2781946" cy="1597577"/>
          </a:xfrm>
        </p:grpSpPr>
        <p:grpSp>
          <p:nvGrpSpPr>
            <p:cNvPr id="9" name="Group 8">
              <a:extLst>
                <a:ext uri="{FF2B5EF4-FFF2-40B4-BE49-F238E27FC236}">
                  <a16:creationId xmlns:a16="http://schemas.microsoft.com/office/drawing/2014/main" id="{DF45FE46-05C4-040A-88AA-D9C0B53259F4}"/>
                </a:ext>
              </a:extLst>
            </p:cNvPr>
            <p:cNvGrpSpPr/>
            <p:nvPr/>
          </p:nvGrpSpPr>
          <p:grpSpPr>
            <a:xfrm>
              <a:off x="596687" y="2551407"/>
              <a:ext cx="480447" cy="1069383"/>
              <a:chOff x="1139126" y="2464231"/>
              <a:chExt cx="480447" cy="1069383"/>
            </a:xfrm>
          </p:grpSpPr>
          <p:sp>
            <p:nvSpPr>
              <p:cNvPr id="8" name="Isosceles Triangle 7">
                <a:extLst>
                  <a:ext uri="{FF2B5EF4-FFF2-40B4-BE49-F238E27FC236}">
                    <a16:creationId xmlns:a16="http://schemas.microsoft.com/office/drawing/2014/main" id="{8CFD126C-F2B6-6091-C304-4F3E4A7F8BFC}"/>
                  </a:ext>
                </a:extLst>
              </p:cNvPr>
              <p:cNvSpPr/>
              <p:nvPr/>
            </p:nvSpPr>
            <p:spPr bwMode="auto">
              <a:xfrm>
                <a:off x="1162373" y="2743200"/>
                <a:ext cx="433952" cy="790414"/>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7" name="Oval 6">
                <a:extLst>
                  <a:ext uri="{FF2B5EF4-FFF2-40B4-BE49-F238E27FC236}">
                    <a16:creationId xmlns:a16="http://schemas.microsoft.com/office/drawing/2014/main" id="{20C1E4D6-0B07-AB10-8465-3D37E1A7CD30}"/>
                  </a:ext>
                </a:extLst>
              </p:cNvPr>
              <p:cNvSpPr/>
              <p:nvPr/>
            </p:nvSpPr>
            <p:spPr bwMode="auto">
              <a:xfrm>
                <a:off x="1139126" y="2464231"/>
                <a:ext cx="480447" cy="526942"/>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cxnSp>
          <p:nvCxnSpPr>
            <p:cNvPr id="14" name="Straight Arrow Connector 13">
              <a:extLst>
                <a:ext uri="{FF2B5EF4-FFF2-40B4-BE49-F238E27FC236}">
                  <a16:creationId xmlns:a16="http://schemas.microsoft.com/office/drawing/2014/main" id="{ECDADF18-4586-AC7C-F10D-93A621ACA0B7}"/>
                </a:ext>
              </a:extLst>
            </p:cNvPr>
            <p:cNvCxnSpPr/>
            <p:nvPr/>
          </p:nvCxnSpPr>
          <p:spPr bwMode="auto">
            <a:xfrm>
              <a:off x="1673817" y="2830376"/>
              <a:ext cx="1270861" cy="0"/>
            </a:xfrm>
            <a:prstGeom prst="straightConnector1">
              <a:avLst/>
            </a:prstGeom>
            <a:solidFill>
              <a:schemeClr val="accent1"/>
            </a:solidFill>
            <a:ln w="57150" cap="flat" cmpd="sng" algn="ctr">
              <a:solidFill>
                <a:schemeClr val="tx1"/>
              </a:solidFill>
              <a:prstDash val="solid"/>
              <a:round/>
              <a:headEnd type="triangle" w="med" len="med"/>
              <a:tailEnd type="triangle" w="med" len="med"/>
            </a:ln>
            <a:effectLst/>
          </p:spPr>
        </p:cxnSp>
        <p:sp>
          <p:nvSpPr>
            <p:cNvPr id="15" name="TextBox 14">
              <a:extLst>
                <a:ext uri="{FF2B5EF4-FFF2-40B4-BE49-F238E27FC236}">
                  <a16:creationId xmlns:a16="http://schemas.microsoft.com/office/drawing/2014/main" id="{165E6241-4385-3CE7-EE1E-D1F3996CC088}"/>
                </a:ext>
              </a:extLst>
            </p:cNvPr>
            <p:cNvSpPr txBox="1"/>
            <p:nvPr/>
          </p:nvSpPr>
          <p:spPr>
            <a:xfrm>
              <a:off x="162732" y="3779652"/>
              <a:ext cx="1511085" cy="369332"/>
            </a:xfrm>
            <a:prstGeom prst="rect">
              <a:avLst/>
            </a:prstGeom>
            <a:noFill/>
          </p:spPr>
          <p:txBody>
            <a:bodyPr wrap="square" rtlCol="0">
              <a:spAutoFit/>
            </a:bodyPr>
            <a:lstStyle/>
            <a:p>
              <a:r>
                <a:rPr lang="en-US"/>
                <a:t>interlocutor </a:t>
              </a:r>
            </a:p>
          </p:txBody>
        </p:sp>
      </p:grpSp>
    </p:spTree>
    <p:extLst>
      <p:ext uri="{BB962C8B-B14F-4D97-AF65-F5344CB8AC3E}">
        <p14:creationId xmlns:p14="http://schemas.microsoft.com/office/powerpoint/2010/main" val="3041648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right)">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85F5B-2C23-707A-5524-6C5D82F7914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8DEFE43-9173-D4D2-85EB-0878196431B5}"/>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7535546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61E69FC3-713C-6563-C582-9050CED5B7A0}"/>
              </a:ext>
            </a:extLst>
          </p:cNvPr>
          <p:cNvGrpSpPr/>
          <p:nvPr/>
        </p:nvGrpSpPr>
        <p:grpSpPr>
          <a:xfrm>
            <a:off x="39163" y="2683313"/>
            <a:ext cx="1511085" cy="1597577"/>
            <a:chOff x="162732" y="2551407"/>
            <a:chExt cx="1511085" cy="1597577"/>
          </a:xfrm>
        </p:grpSpPr>
        <p:grpSp>
          <p:nvGrpSpPr>
            <p:cNvPr id="9" name="Group 8">
              <a:extLst>
                <a:ext uri="{FF2B5EF4-FFF2-40B4-BE49-F238E27FC236}">
                  <a16:creationId xmlns:a16="http://schemas.microsoft.com/office/drawing/2014/main" id="{DF45FE46-05C4-040A-88AA-D9C0B53259F4}"/>
                </a:ext>
              </a:extLst>
            </p:cNvPr>
            <p:cNvGrpSpPr/>
            <p:nvPr/>
          </p:nvGrpSpPr>
          <p:grpSpPr>
            <a:xfrm>
              <a:off x="596687" y="2551407"/>
              <a:ext cx="480447" cy="1069383"/>
              <a:chOff x="1139126" y="2464231"/>
              <a:chExt cx="480447" cy="1069383"/>
            </a:xfrm>
          </p:grpSpPr>
          <p:sp>
            <p:nvSpPr>
              <p:cNvPr id="8" name="Isosceles Triangle 7">
                <a:extLst>
                  <a:ext uri="{FF2B5EF4-FFF2-40B4-BE49-F238E27FC236}">
                    <a16:creationId xmlns:a16="http://schemas.microsoft.com/office/drawing/2014/main" id="{8CFD126C-F2B6-6091-C304-4F3E4A7F8BFC}"/>
                  </a:ext>
                </a:extLst>
              </p:cNvPr>
              <p:cNvSpPr/>
              <p:nvPr/>
            </p:nvSpPr>
            <p:spPr bwMode="auto">
              <a:xfrm>
                <a:off x="1162373" y="2743200"/>
                <a:ext cx="433952" cy="790414"/>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7" name="Oval 6">
                <a:extLst>
                  <a:ext uri="{FF2B5EF4-FFF2-40B4-BE49-F238E27FC236}">
                    <a16:creationId xmlns:a16="http://schemas.microsoft.com/office/drawing/2014/main" id="{20C1E4D6-0B07-AB10-8465-3D37E1A7CD30}"/>
                  </a:ext>
                </a:extLst>
              </p:cNvPr>
              <p:cNvSpPr/>
              <p:nvPr/>
            </p:nvSpPr>
            <p:spPr bwMode="auto">
              <a:xfrm>
                <a:off x="1139126" y="2464231"/>
                <a:ext cx="480447" cy="526942"/>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sp>
          <p:nvSpPr>
            <p:cNvPr id="15" name="TextBox 14">
              <a:extLst>
                <a:ext uri="{FF2B5EF4-FFF2-40B4-BE49-F238E27FC236}">
                  <a16:creationId xmlns:a16="http://schemas.microsoft.com/office/drawing/2014/main" id="{165E6241-4385-3CE7-EE1E-D1F3996CC088}"/>
                </a:ext>
              </a:extLst>
            </p:cNvPr>
            <p:cNvSpPr txBox="1"/>
            <p:nvPr/>
          </p:nvSpPr>
          <p:spPr>
            <a:xfrm>
              <a:off x="162732" y="3779652"/>
              <a:ext cx="1511085" cy="369332"/>
            </a:xfrm>
            <a:prstGeom prst="rect">
              <a:avLst/>
            </a:prstGeom>
            <a:noFill/>
          </p:spPr>
          <p:txBody>
            <a:bodyPr wrap="square" rtlCol="0">
              <a:spAutoFit/>
            </a:bodyPr>
            <a:lstStyle/>
            <a:p>
              <a:r>
                <a:rPr lang="en-US"/>
                <a:t>interlocutor </a:t>
              </a:r>
            </a:p>
          </p:txBody>
        </p:sp>
      </p:grpSp>
      <p:pic>
        <p:nvPicPr>
          <p:cNvPr id="3" name="Picture 2" descr="File:Signal-speech-martin-de.png">
            <a:extLst>
              <a:ext uri="{FF2B5EF4-FFF2-40B4-BE49-F238E27FC236}">
                <a16:creationId xmlns:a16="http://schemas.microsoft.com/office/drawing/2014/main" id="{917BCD32-74A7-C7CC-6938-2E32E74ABAF9}"/>
              </a:ext>
            </a:extLst>
          </p:cNvPr>
          <p:cNvPicPr>
            <a:picLocks noChangeAspect="1" noChangeArrowheads="1"/>
          </p:cNvPicPr>
          <p:nvPr/>
        </p:nvPicPr>
        <p:blipFill rotWithShape="1">
          <a:blip r:embed="rId3" cstate="print">
            <a:lum bright="70000" contrast="-70000"/>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l="10288" r="68769"/>
          <a:stretch/>
        </p:blipFill>
        <p:spPr bwMode="auto">
          <a:xfrm>
            <a:off x="952995" y="2102463"/>
            <a:ext cx="914968" cy="75656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6666F36-9DA1-13B6-FA13-0851AE818A41}"/>
              </a:ext>
            </a:extLst>
          </p:cNvPr>
          <p:cNvSpPr txBox="1"/>
          <p:nvPr/>
        </p:nvSpPr>
        <p:spPr>
          <a:xfrm>
            <a:off x="2131434" y="1557415"/>
            <a:ext cx="1818470" cy="646331"/>
          </a:xfrm>
          <a:prstGeom prst="rect">
            <a:avLst/>
          </a:prstGeom>
          <a:noFill/>
        </p:spPr>
        <p:txBody>
          <a:bodyPr wrap="square" rtlCol="0">
            <a:spAutoFit/>
          </a:bodyPr>
          <a:lstStyle/>
          <a:p>
            <a:r>
              <a:rPr lang="en-US"/>
              <a:t>low-level </a:t>
            </a:r>
          </a:p>
          <a:p>
            <a:r>
              <a:rPr lang="en-US"/>
              <a:t>perception </a:t>
            </a:r>
          </a:p>
        </p:txBody>
      </p:sp>
      <p:sp>
        <p:nvSpPr>
          <p:cNvPr id="6" name="TextBox 5">
            <a:extLst>
              <a:ext uri="{FF2B5EF4-FFF2-40B4-BE49-F238E27FC236}">
                <a16:creationId xmlns:a16="http://schemas.microsoft.com/office/drawing/2014/main" id="{73ED73A1-8A91-CFCA-1C2C-445D1EDCD306}"/>
              </a:ext>
            </a:extLst>
          </p:cNvPr>
          <p:cNvSpPr txBox="1"/>
          <p:nvPr/>
        </p:nvSpPr>
        <p:spPr>
          <a:xfrm>
            <a:off x="7114641" y="3760842"/>
            <a:ext cx="1823068" cy="923330"/>
          </a:xfrm>
          <a:prstGeom prst="rect">
            <a:avLst/>
          </a:prstGeom>
          <a:noFill/>
        </p:spPr>
        <p:txBody>
          <a:bodyPr wrap="square" rtlCol="0">
            <a:spAutoFit/>
          </a:bodyPr>
          <a:lstStyle/>
          <a:p>
            <a:r>
              <a:rPr lang="en-US"/>
              <a:t>communicative intent formulation  </a:t>
            </a:r>
          </a:p>
        </p:txBody>
      </p:sp>
      <p:sp>
        <p:nvSpPr>
          <p:cNvPr id="19" name="TextBox 18">
            <a:extLst>
              <a:ext uri="{FF2B5EF4-FFF2-40B4-BE49-F238E27FC236}">
                <a16:creationId xmlns:a16="http://schemas.microsoft.com/office/drawing/2014/main" id="{DFAADA99-B472-482F-5FAC-323D5B4BCB53}"/>
              </a:ext>
            </a:extLst>
          </p:cNvPr>
          <p:cNvSpPr txBox="1"/>
          <p:nvPr/>
        </p:nvSpPr>
        <p:spPr>
          <a:xfrm>
            <a:off x="7089637" y="2189974"/>
            <a:ext cx="1369226" cy="923330"/>
          </a:xfrm>
          <a:prstGeom prst="rect">
            <a:avLst/>
          </a:prstGeom>
          <a:noFill/>
        </p:spPr>
        <p:txBody>
          <a:bodyPr wrap="square" rtlCol="0">
            <a:spAutoFit/>
          </a:bodyPr>
          <a:lstStyle/>
          <a:p>
            <a:r>
              <a:rPr lang="en-US"/>
              <a:t>attaining</a:t>
            </a:r>
          </a:p>
          <a:p>
            <a:r>
              <a:rPr lang="en-US"/>
              <a:t>situation </a:t>
            </a:r>
          </a:p>
          <a:p>
            <a:r>
              <a:rPr lang="en-US"/>
              <a:t>awareness</a:t>
            </a:r>
          </a:p>
        </p:txBody>
      </p:sp>
      <p:pic>
        <p:nvPicPr>
          <p:cNvPr id="21" name="Picture 20" descr="File:Signal-speech-martin-de.png">
            <a:extLst>
              <a:ext uri="{FF2B5EF4-FFF2-40B4-BE49-F238E27FC236}">
                <a16:creationId xmlns:a16="http://schemas.microsoft.com/office/drawing/2014/main" id="{054345CD-8D23-2580-03FD-919261B8A0B6}"/>
              </a:ext>
            </a:extLst>
          </p:cNvPr>
          <p:cNvPicPr>
            <a:picLocks noChangeAspect="1" noChangeArrowheads="1"/>
          </p:cNvPicPr>
          <p:nvPr/>
        </p:nvPicPr>
        <p:blipFill rotWithShape="1">
          <a:blip r:embed="rId3" cstate="print">
            <a:lum bright="70000" contrast="-70000"/>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l="56700" r="22357" b="-4474"/>
          <a:stretch/>
        </p:blipFill>
        <p:spPr bwMode="auto">
          <a:xfrm>
            <a:off x="1092764" y="3837175"/>
            <a:ext cx="914968" cy="1380927"/>
          </a:xfrm>
          <a:prstGeom prst="rect">
            <a:avLst/>
          </a:prstGeom>
          <a:noFill/>
          <a:extLst>
            <a:ext uri="{909E8E84-426E-40DD-AFC4-6F175D3DCCD1}">
              <a14:hiddenFill xmlns:a14="http://schemas.microsoft.com/office/drawing/2010/main">
                <a:solidFill>
                  <a:srgbClr val="FFFFFF"/>
                </a:solidFill>
              </a14:hiddenFill>
            </a:ext>
          </a:extLst>
        </p:spPr>
      </p:pic>
      <p:cxnSp>
        <p:nvCxnSpPr>
          <p:cNvPr id="23" name="Straight Arrow Connector 22">
            <a:extLst>
              <a:ext uri="{FF2B5EF4-FFF2-40B4-BE49-F238E27FC236}">
                <a16:creationId xmlns:a16="http://schemas.microsoft.com/office/drawing/2014/main" id="{72141695-5D1E-9BC3-A5BD-A928CF7B113E}"/>
              </a:ext>
            </a:extLst>
          </p:cNvPr>
          <p:cNvCxnSpPr>
            <a:cxnSpLocks/>
          </p:cNvCxnSpPr>
          <p:nvPr/>
        </p:nvCxnSpPr>
        <p:spPr bwMode="auto">
          <a:xfrm flipV="1">
            <a:off x="2131434" y="2092698"/>
            <a:ext cx="1773464" cy="388047"/>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27" name="Straight Arrow Connector 26">
            <a:extLst>
              <a:ext uri="{FF2B5EF4-FFF2-40B4-BE49-F238E27FC236}">
                <a16:creationId xmlns:a16="http://schemas.microsoft.com/office/drawing/2014/main" id="{1B35BC78-65A5-3964-5EC7-40A3FF8AF8F7}"/>
              </a:ext>
            </a:extLst>
          </p:cNvPr>
          <p:cNvCxnSpPr>
            <a:cxnSpLocks/>
          </p:cNvCxnSpPr>
          <p:nvPr/>
        </p:nvCxnSpPr>
        <p:spPr bwMode="auto">
          <a:xfrm>
            <a:off x="6533081" y="2260284"/>
            <a:ext cx="530198" cy="760977"/>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29" name="Straight Arrow Connector 28">
            <a:extLst>
              <a:ext uri="{FF2B5EF4-FFF2-40B4-BE49-F238E27FC236}">
                <a16:creationId xmlns:a16="http://schemas.microsoft.com/office/drawing/2014/main" id="{678A6E2C-3ED1-90E6-C880-04CFFFE5802A}"/>
              </a:ext>
            </a:extLst>
          </p:cNvPr>
          <p:cNvCxnSpPr>
            <a:cxnSpLocks/>
          </p:cNvCxnSpPr>
          <p:nvPr/>
        </p:nvCxnSpPr>
        <p:spPr bwMode="auto">
          <a:xfrm flipH="1">
            <a:off x="6772613" y="3511854"/>
            <a:ext cx="371414" cy="1013416"/>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
        <p:nvSpPr>
          <p:cNvPr id="12" name="TextBox 11">
            <a:extLst>
              <a:ext uri="{FF2B5EF4-FFF2-40B4-BE49-F238E27FC236}">
                <a16:creationId xmlns:a16="http://schemas.microsoft.com/office/drawing/2014/main" id="{2583C4AD-8AF5-0CD3-CCED-42525479ED0C}"/>
              </a:ext>
            </a:extLst>
          </p:cNvPr>
          <p:cNvSpPr txBox="1"/>
          <p:nvPr/>
        </p:nvSpPr>
        <p:spPr>
          <a:xfrm>
            <a:off x="496365" y="6437240"/>
            <a:ext cx="7466832" cy="246221"/>
          </a:xfrm>
          <a:prstGeom prst="rect">
            <a:avLst/>
          </a:prstGeom>
          <a:noFill/>
        </p:spPr>
        <p:txBody>
          <a:bodyPr wrap="square">
            <a:spAutoFit/>
          </a:bodyPr>
          <a:lstStyle/>
          <a:p>
            <a:r>
              <a:rPr lang="en-US" sz="1000">
                <a:latin typeface="Calibri" panose="020F0502020204030204" pitchFamily="34" charset="0"/>
                <a:cs typeface="Calibri" panose="020F0502020204030204" pitchFamily="34" charset="0"/>
              </a:rPr>
              <a:t>Aguirre, Ward, Avila 2022</a:t>
            </a:r>
          </a:p>
        </p:txBody>
      </p:sp>
      <p:sp>
        <p:nvSpPr>
          <p:cNvPr id="2" name="TextBox 1">
            <a:extLst>
              <a:ext uri="{FF2B5EF4-FFF2-40B4-BE49-F238E27FC236}">
                <a16:creationId xmlns:a16="http://schemas.microsoft.com/office/drawing/2014/main" id="{98CAE70C-3700-21A0-0A6C-237210A679FB}"/>
              </a:ext>
            </a:extLst>
          </p:cNvPr>
          <p:cNvSpPr txBox="1"/>
          <p:nvPr/>
        </p:nvSpPr>
        <p:spPr>
          <a:xfrm>
            <a:off x="4614594" y="1379859"/>
            <a:ext cx="1619007" cy="646331"/>
          </a:xfrm>
          <a:prstGeom prst="rect">
            <a:avLst/>
          </a:prstGeom>
          <a:noFill/>
        </p:spPr>
        <p:txBody>
          <a:bodyPr wrap="square" rtlCol="0">
            <a:spAutoFit/>
          </a:bodyPr>
          <a:lstStyle/>
          <a:p>
            <a:r>
              <a:rPr lang="en-US"/>
              <a:t>configuration </a:t>
            </a:r>
          </a:p>
          <a:p>
            <a:r>
              <a:rPr lang="en-US"/>
              <a:t>detection</a:t>
            </a:r>
          </a:p>
        </p:txBody>
      </p:sp>
      <p:cxnSp>
        <p:nvCxnSpPr>
          <p:cNvPr id="10" name="Straight Arrow Connector 9">
            <a:extLst>
              <a:ext uri="{FF2B5EF4-FFF2-40B4-BE49-F238E27FC236}">
                <a16:creationId xmlns:a16="http://schemas.microsoft.com/office/drawing/2014/main" id="{A72C7184-CC6F-96E6-09C2-31BD1571681B}"/>
              </a:ext>
            </a:extLst>
          </p:cNvPr>
          <p:cNvCxnSpPr>
            <a:cxnSpLocks/>
          </p:cNvCxnSpPr>
          <p:nvPr/>
        </p:nvCxnSpPr>
        <p:spPr bwMode="auto">
          <a:xfrm>
            <a:off x="4486439" y="2032566"/>
            <a:ext cx="1604466" cy="157408"/>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
        <p:nvSpPr>
          <p:cNvPr id="5" name="TextBox 4">
            <a:extLst>
              <a:ext uri="{FF2B5EF4-FFF2-40B4-BE49-F238E27FC236}">
                <a16:creationId xmlns:a16="http://schemas.microsoft.com/office/drawing/2014/main" id="{6718E667-7D1D-9F8D-D055-A6B3D30799D0}"/>
              </a:ext>
            </a:extLst>
          </p:cNvPr>
          <p:cNvSpPr txBox="1"/>
          <p:nvPr/>
        </p:nvSpPr>
        <p:spPr>
          <a:xfrm>
            <a:off x="5599474" y="5493184"/>
            <a:ext cx="1969009" cy="646331"/>
          </a:xfrm>
          <a:prstGeom prst="rect">
            <a:avLst/>
          </a:prstGeom>
          <a:noFill/>
        </p:spPr>
        <p:txBody>
          <a:bodyPr wrap="square" rtlCol="0">
            <a:spAutoFit/>
          </a:bodyPr>
          <a:lstStyle/>
          <a:p>
            <a:r>
              <a:rPr lang="en-US"/>
              <a:t>plan selection and assembly</a:t>
            </a:r>
          </a:p>
        </p:txBody>
      </p:sp>
      <p:cxnSp>
        <p:nvCxnSpPr>
          <p:cNvPr id="14" name="Straight Arrow Connector 13">
            <a:extLst>
              <a:ext uri="{FF2B5EF4-FFF2-40B4-BE49-F238E27FC236}">
                <a16:creationId xmlns:a16="http://schemas.microsoft.com/office/drawing/2014/main" id="{5E7EEF46-210B-D010-8AD3-2DD8AE72E235}"/>
              </a:ext>
            </a:extLst>
          </p:cNvPr>
          <p:cNvCxnSpPr>
            <a:cxnSpLocks/>
          </p:cNvCxnSpPr>
          <p:nvPr/>
        </p:nvCxnSpPr>
        <p:spPr bwMode="auto">
          <a:xfrm flipH="1">
            <a:off x="5490301" y="4757844"/>
            <a:ext cx="1282311" cy="936692"/>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
        <p:nvSpPr>
          <p:cNvPr id="20" name="TextBox 19">
            <a:extLst>
              <a:ext uri="{FF2B5EF4-FFF2-40B4-BE49-F238E27FC236}">
                <a16:creationId xmlns:a16="http://schemas.microsoft.com/office/drawing/2014/main" id="{01312F17-37D3-6002-A360-D12BCAD71AA8}"/>
              </a:ext>
            </a:extLst>
          </p:cNvPr>
          <p:cNvSpPr txBox="1"/>
          <p:nvPr/>
        </p:nvSpPr>
        <p:spPr>
          <a:xfrm>
            <a:off x="2396012" y="5231174"/>
            <a:ext cx="2211093" cy="646331"/>
          </a:xfrm>
          <a:prstGeom prst="rect">
            <a:avLst/>
          </a:prstGeom>
          <a:noFill/>
        </p:spPr>
        <p:txBody>
          <a:bodyPr wrap="square" rtlCol="0">
            <a:spAutoFit/>
          </a:bodyPr>
          <a:lstStyle/>
          <a:p>
            <a:r>
              <a:rPr lang="en-US"/>
              <a:t>plan execution,  </a:t>
            </a:r>
          </a:p>
          <a:p>
            <a:r>
              <a:rPr lang="en-US"/>
              <a:t>low-level control </a:t>
            </a:r>
          </a:p>
        </p:txBody>
      </p:sp>
      <p:cxnSp>
        <p:nvCxnSpPr>
          <p:cNvPr id="22" name="Straight Arrow Connector 21">
            <a:extLst>
              <a:ext uri="{FF2B5EF4-FFF2-40B4-BE49-F238E27FC236}">
                <a16:creationId xmlns:a16="http://schemas.microsoft.com/office/drawing/2014/main" id="{7D9D041E-2BF4-1D00-FE06-051C78DA309C}"/>
              </a:ext>
            </a:extLst>
          </p:cNvPr>
          <p:cNvCxnSpPr>
            <a:cxnSpLocks/>
          </p:cNvCxnSpPr>
          <p:nvPr/>
        </p:nvCxnSpPr>
        <p:spPr bwMode="auto">
          <a:xfrm flipH="1" flipV="1">
            <a:off x="2242441" y="4681455"/>
            <a:ext cx="2482035" cy="872884"/>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11" name="Straight Arrow Connector 10">
            <a:extLst>
              <a:ext uri="{FF2B5EF4-FFF2-40B4-BE49-F238E27FC236}">
                <a16:creationId xmlns:a16="http://schemas.microsoft.com/office/drawing/2014/main" id="{6BE6BA1B-AFC6-4DD1-BD28-D2E745207A7C}"/>
              </a:ext>
            </a:extLst>
          </p:cNvPr>
          <p:cNvCxnSpPr>
            <a:cxnSpLocks/>
          </p:cNvCxnSpPr>
          <p:nvPr/>
        </p:nvCxnSpPr>
        <p:spPr bwMode="auto">
          <a:xfrm flipH="1">
            <a:off x="2916186" y="2115354"/>
            <a:ext cx="1494239" cy="2409916"/>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
        <p:nvSpPr>
          <p:cNvPr id="13" name="TextBox 12">
            <a:extLst>
              <a:ext uri="{FF2B5EF4-FFF2-40B4-BE49-F238E27FC236}">
                <a16:creationId xmlns:a16="http://schemas.microsoft.com/office/drawing/2014/main" id="{3BB7EA79-A32C-36F4-3F68-245EC8B5119A}"/>
              </a:ext>
            </a:extLst>
          </p:cNvPr>
          <p:cNvSpPr txBox="1"/>
          <p:nvPr/>
        </p:nvSpPr>
        <p:spPr>
          <a:xfrm>
            <a:off x="3309924" y="3869887"/>
            <a:ext cx="1818470" cy="646331"/>
          </a:xfrm>
          <a:prstGeom prst="rect">
            <a:avLst/>
          </a:prstGeom>
          <a:noFill/>
        </p:spPr>
        <p:txBody>
          <a:bodyPr wrap="square" rtlCol="0">
            <a:spAutoFit/>
          </a:bodyPr>
          <a:lstStyle/>
          <a:p>
            <a:r>
              <a:rPr lang="en-US"/>
              <a:t>turn</a:t>
            </a:r>
          </a:p>
          <a:p>
            <a:r>
              <a:rPr lang="en-US"/>
              <a:t>management</a:t>
            </a:r>
          </a:p>
        </p:txBody>
      </p:sp>
      <p:cxnSp>
        <p:nvCxnSpPr>
          <p:cNvPr id="17" name="Straight Arrow Connector 16">
            <a:extLst>
              <a:ext uri="{FF2B5EF4-FFF2-40B4-BE49-F238E27FC236}">
                <a16:creationId xmlns:a16="http://schemas.microsoft.com/office/drawing/2014/main" id="{503498B0-7EDD-ABC6-E02B-011EF57BA349}"/>
              </a:ext>
            </a:extLst>
          </p:cNvPr>
          <p:cNvCxnSpPr>
            <a:cxnSpLocks/>
          </p:cNvCxnSpPr>
          <p:nvPr/>
        </p:nvCxnSpPr>
        <p:spPr bwMode="auto">
          <a:xfrm flipH="1" flipV="1">
            <a:off x="3949904" y="4621014"/>
            <a:ext cx="1474193" cy="695456"/>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
        <p:nvSpPr>
          <p:cNvPr id="24" name="TextBox 23">
            <a:extLst>
              <a:ext uri="{FF2B5EF4-FFF2-40B4-BE49-F238E27FC236}">
                <a16:creationId xmlns:a16="http://schemas.microsoft.com/office/drawing/2014/main" id="{4A96F446-D0BA-A85E-9537-E17C84E66C37}"/>
              </a:ext>
            </a:extLst>
          </p:cNvPr>
          <p:cNvSpPr txBox="1"/>
          <p:nvPr/>
        </p:nvSpPr>
        <p:spPr>
          <a:xfrm>
            <a:off x="4564412" y="4626670"/>
            <a:ext cx="1969009" cy="369332"/>
          </a:xfrm>
          <a:prstGeom prst="rect">
            <a:avLst/>
          </a:prstGeom>
          <a:noFill/>
        </p:spPr>
        <p:txBody>
          <a:bodyPr wrap="square" rtlCol="0">
            <a:spAutoFit/>
          </a:bodyPr>
          <a:lstStyle/>
          <a:p>
            <a:r>
              <a:rPr lang="en-US"/>
              <a:t>meta-cognition</a:t>
            </a:r>
          </a:p>
        </p:txBody>
      </p:sp>
      <p:sp>
        <p:nvSpPr>
          <p:cNvPr id="18" name="Flowchart: Magnetic Disk 17">
            <a:extLst>
              <a:ext uri="{FF2B5EF4-FFF2-40B4-BE49-F238E27FC236}">
                <a16:creationId xmlns:a16="http://schemas.microsoft.com/office/drawing/2014/main" id="{9B738691-01FC-90A8-E488-64BB2D0CD5F4}"/>
              </a:ext>
            </a:extLst>
          </p:cNvPr>
          <p:cNvSpPr/>
          <p:nvPr/>
        </p:nvSpPr>
        <p:spPr bwMode="auto">
          <a:xfrm>
            <a:off x="4724476" y="2936561"/>
            <a:ext cx="1301858" cy="790414"/>
          </a:xfrm>
          <a:prstGeom prst="flowChartMagneticDisk">
            <a:avLst/>
          </a:prstGeom>
          <a:solidFill>
            <a:srgbClr val="2688EA"/>
          </a:solidFill>
          <a:ln w="28575"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sz="1800" b="0" i="0" u="none" strike="noStrike" cap="none" normalizeH="0" baseline="0">
                <a:ln>
                  <a:noFill/>
                </a:ln>
                <a:solidFill>
                  <a:schemeClr val="tx1"/>
                </a:solidFill>
                <a:effectLst/>
                <a:latin typeface="Arial" charset="0"/>
                <a:ea typeface="ＭＳ Ｐゴシック" pitchFamily="50" charset="-128"/>
              </a:rPr>
              <a:t>knowledge </a:t>
            </a:r>
          </a:p>
        </p:txBody>
      </p:sp>
      <p:cxnSp>
        <p:nvCxnSpPr>
          <p:cNvPr id="25" name="Straight Arrow Connector 24">
            <a:extLst>
              <a:ext uri="{FF2B5EF4-FFF2-40B4-BE49-F238E27FC236}">
                <a16:creationId xmlns:a16="http://schemas.microsoft.com/office/drawing/2014/main" id="{FD7213B9-8EC0-3060-C683-0BB313C7CC93}"/>
              </a:ext>
            </a:extLst>
          </p:cNvPr>
          <p:cNvCxnSpPr>
            <a:cxnSpLocks/>
          </p:cNvCxnSpPr>
          <p:nvPr/>
        </p:nvCxnSpPr>
        <p:spPr bwMode="auto">
          <a:xfrm flipV="1">
            <a:off x="5288672" y="2228347"/>
            <a:ext cx="135425" cy="586736"/>
          </a:xfrm>
          <a:prstGeom prst="straightConnector1">
            <a:avLst/>
          </a:prstGeom>
          <a:solidFill>
            <a:schemeClr val="accent1"/>
          </a:solidFill>
          <a:ln w="57150" cap="flat" cmpd="sng" algn="ctr">
            <a:solidFill>
              <a:schemeClr val="tx1"/>
            </a:solidFill>
            <a:prstDash val="solid"/>
            <a:round/>
            <a:headEnd type="none" w="med" len="med"/>
            <a:tailEnd type="triangle"/>
          </a:ln>
          <a:effectLst/>
        </p:spPr>
      </p:cxnSp>
      <p:cxnSp>
        <p:nvCxnSpPr>
          <p:cNvPr id="26" name="Straight Arrow Connector 25">
            <a:extLst>
              <a:ext uri="{FF2B5EF4-FFF2-40B4-BE49-F238E27FC236}">
                <a16:creationId xmlns:a16="http://schemas.microsoft.com/office/drawing/2014/main" id="{95FE25A4-E494-AF89-43C3-3793E65A3459}"/>
              </a:ext>
            </a:extLst>
          </p:cNvPr>
          <p:cNvCxnSpPr>
            <a:cxnSpLocks/>
          </p:cNvCxnSpPr>
          <p:nvPr/>
        </p:nvCxnSpPr>
        <p:spPr bwMode="auto">
          <a:xfrm>
            <a:off x="5648983" y="3944225"/>
            <a:ext cx="682778" cy="875995"/>
          </a:xfrm>
          <a:prstGeom prst="straightConnector1">
            <a:avLst/>
          </a:prstGeom>
          <a:solidFill>
            <a:schemeClr val="accent1"/>
          </a:solidFill>
          <a:ln w="57150"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885147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61E69FC3-713C-6563-C582-9050CED5B7A0}"/>
              </a:ext>
            </a:extLst>
          </p:cNvPr>
          <p:cNvGrpSpPr/>
          <p:nvPr/>
        </p:nvGrpSpPr>
        <p:grpSpPr>
          <a:xfrm>
            <a:off x="39163" y="2683313"/>
            <a:ext cx="1511085" cy="1597577"/>
            <a:chOff x="162732" y="2551407"/>
            <a:chExt cx="1511085" cy="1597577"/>
          </a:xfrm>
        </p:grpSpPr>
        <p:grpSp>
          <p:nvGrpSpPr>
            <p:cNvPr id="9" name="Group 8">
              <a:extLst>
                <a:ext uri="{FF2B5EF4-FFF2-40B4-BE49-F238E27FC236}">
                  <a16:creationId xmlns:a16="http://schemas.microsoft.com/office/drawing/2014/main" id="{DF45FE46-05C4-040A-88AA-D9C0B53259F4}"/>
                </a:ext>
              </a:extLst>
            </p:cNvPr>
            <p:cNvGrpSpPr/>
            <p:nvPr/>
          </p:nvGrpSpPr>
          <p:grpSpPr>
            <a:xfrm>
              <a:off x="596687" y="2551407"/>
              <a:ext cx="480447" cy="1069383"/>
              <a:chOff x="1139126" y="2464231"/>
              <a:chExt cx="480447" cy="1069383"/>
            </a:xfrm>
          </p:grpSpPr>
          <p:sp>
            <p:nvSpPr>
              <p:cNvPr id="8" name="Isosceles Triangle 7">
                <a:extLst>
                  <a:ext uri="{FF2B5EF4-FFF2-40B4-BE49-F238E27FC236}">
                    <a16:creationId xmlns:a16="http://schemas.microsoft.com/office/drawing/2014/main" id="{8CFD126C-F2B6-6091-C304-4F3E4A7F8BFC}"/>
                  </a:ext>
                </a:extLst>
              </p:cNvPr>
              <p:cNvSpPr/>
              <p:nvPr/>
            </p:nvSpPr>
            <p:spPr bwMode="auto">
              <a:xfrm>
                <a:off x="1162373" y="2743200"/>
                <a:ext cx="433952" cy="790414"/>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7" name="Oval 6">
                <a:extLst>
                  <a:ext uri="{FF2B5EF4-FFF2-40B4-BE49-F238E27FC236}">
                    <a16:creationId xmlns:a16="http://schemas.microsoft.com/office/drawing/2014/main" id="{20C1E4D6-0B07-AB10-8465-3D37E1A7CD30}"/>
                  </a:ext>
                </a:extLst>
              </p:cNvPr>
              <p:cNvSpPr/>
              <p:nvPr/>
            </p:nvSpPr>
            <p:spPr bwMode="auto">
              <a:xfrm>
                <a:off x="1139126" y="2464231"/>
                <a:ext cx="480447" cy="526942"/>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sp>
          <p:nvSpPr>
            <p:cNvPr id="15" name="TextBox 14">
              <a:extLst>
                <a:ext uri="{FF2B5EF4-FFF2-40B4-BE49-F238E27FC236}">
                  <a16:creationId xmlns:a16="http://schemas.microsoft.com/office/drawing/2014/main" id="{165E6241-4385-3CE7-EE1E-D1F3996CC088}"/>
                </a:ext>
              </a:extLst>
            </p:cNvPr>
            <p:cNvSpPr txBox="1"/>
            <p:nvPr/>
          </p:nvSpPr>
          <p:spPr>
            <a:xfrm>
              <a:off x="162732" y="3779652"/>
              <a:ext cx="1511085" cy="369332"/>
            </a:xfrm>
            <a:prstGeom prst="rect">
              <a:avLst/>
            </a:prstGeom>
            <a:noFill/>
          </p:spPr>
          <p:txBody>
            <a:bodyPr wrap="square" rtlCol="0">
              <a:spAutoFit/>
            </a:bodyPr>
            <a:lstStyle/>
            <a:p>
              <a:r>
                <a:rPr lang="en-US"/>
                <a:t>interlocutor </a:t>
              </a:r>
            </a:p>
          </p:txBody>
        </p:sp>
      </p:grpSp>
      <p:pic>
        <p:nvPicPr>
          <p:cNvPr id="3" name="Picture 2" descr="File:Signal-speech-martin-de.png">
            <a:extLst>
              <a:ext uri="{FF2B5EF4-FFF2-40B4-BE49-F238E27FC236}">
                <a16:creationId xmlns:a16="http://schemas.microsoft.com/office/drawing/2014/main" id="{917BCD32-74A7-C7CC-6938-2E32E74ABAF9}"/>
              </a:ext>
            </a:extLst>
          </p:cNvPr>
          <p:cNvPicPr>
            <a:picLocks noChangeAspect="1" noChangeArrowheads="1"/>
          </p:cNvPicPr>
          <p:nvPr/>
        </p:nvPicPr>
        <p:blipFill rotWithShape="1">
          <a:blip r:embed="rId3" cstate="print">
            <a:lum bright="70000" contrast="-70000"/>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l="10288" r="68769"/>
          <a:stretch/>
        </p:blipFill>
        <p:spPr bwMode="auto">
          <a:xfrm>
            <a:off x="952995" y="2102463"/>
            <a:ext cx="914968" cy="75656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6666F36-9DA1-13B6-FA13-0851AE818A41}"/>
              </a:ext>
            </a:extLst>
          </p:cNvPr>
          <p:cNvSpPr txBox="1"/>
          <p:nvPr/>
        </p:nvSpPr>
        <p:spPr>
          <a:xfrm>
            <a:off x="2131434" y="1557415"/>
            <a:ext cx="1818470" cy="646331"/>
          </a:xfrm>
          <a:prstGeom prst="rect">
            <a:avLst/>
          </a:prstGeom>
          <a:noFill/>
        </p:spPr>
        <p:txBody>
          <a:bodyPr wrap="square" rtlCol="0">
            <a:spAutoFit/>
          </a:bodyPr>
          <a:lstStyle/>
          <a:p>
            <a:r>
              <a:rPr lang="en-US"/>
              <a:t>low-level </a:t>
            </a:r>
          </a:p>
          <a:p>
            <a:r>
              <a:rPr lang="en-US"/>
              <a:t>perception </a:t>
            </a:r>
          </a:p>
        </p:txBody>
      </p:sp>
      <p:sp>
        <p:nvSpPr>
          <p:cNvPr id="5" name="TextBox 4">
            <a:extLst>
              <a:ext uri="{FF2B5EF4-FFF2-40B4-BE49-F238E27FC236}">
                <a16:creationId xmlns:a16="http://schemas.microsoft.com/office/drawing/2014/main" id="{D991E97D-D34A-CF39-DC79-152E3599BE1B}"/>
              </a:ext>
            </a:extLst>
          </p:cNvPr>
          <p:cNvSpPr txBox="1"/>
          <p:nvPr/>
        </p:nvSpPr>
        <p:spPr>
          <a:xfrm>
            <a:off x="4614594" y="1379859"/>
            <a:ext cx="1619007" cy="646331"/>
          </a:xfrm>
          <a:prstGeom prst="rect">
            <a:avLst/>
          </a:prstGeom>
          <a:noFill/>
        </p:spPr>
        <p:txBody>
          <a:bodyPr wrap="square" rtlCol="0">
            <a:spAutoFit/>
          </a:bodyPr>
          <a:lstStyle/>
          <a:p>
            <a:r>
              <a:rPr lang="en-US"/>
              <a:t>configuration </a:t>
            </a:r>
          </a:p>
          <a:p>
            <a:r>
              <a:rPr lang="en-US"/>
              <a:t>detection</a:t>
            </a:r>
          </a:p>
        </p:txBody>
      </p:sp>
      <p:sp>
        <p:nvSpPr>
          <p:cNvPr id="6" name="TextBox 5">
            <a:extLst>
              <a:ext uri="{FF2B5EF4-FFF2-40B4-BE49-F238E27FC236}">
                <a16:creationId xmlns:a16="http://schemas.microsoft.com/office/drawing/2014/main" id="{73ED73A1-8A91-CFCA-1C2C-445D1EDCD306}"/>
              </a:ext>
            </a:extLst>
          </p:cNvPr>
          <p:cNvSpPr txBox="1"/>
          <p:nvPr/>
        </p:nvSpPr>
        <p:spPr>
          <a:xfrm>
            <a:off x="7114641" y="3760842"/>
            <a:ext cx="1823068" cy="923330"/>
          </a:xfrm>
          <a:prstGeom prst="rect">
            <a:avLst/>
          </a:prstGeom>
          <a:noFill/>
        </p:spPr>
        <p:txBody>
          <a:bodyPr wrap="square" rtlCol="0">
            <a:spAutoFit/>
          </a:bodyPr>
          <a:lstStyle/>
          <a:p>
            <a:r>
              <a:rPr lang="en-US"/>
              <a:t>communicative intent formulation  </a:t>
            </a:r>
          </a:p>
        </p:txBody>
      </p:sp>
      <p:sp>
        <p:nvSpPr>
          <p:cNvPr id="13" name="TextBox 12">
            <a:extLst>
              <a:ext uri="{FF2B5EF4-FFF2-40B4-BE49-F238E27FC236}">
                <a16:creationId xmlns:a16="http://schemas.microsoft.com/office/drawing/2014/main" id="{D29D9D38-BF89-4322-1FDF-52896F625B8A}"/>
              </a:ext>
            </a:extLst>
          </p:cNvPr>
          <p:cNvSpPr txBox="1"/>
          <p:nvPr/>
        </p:nvSpPr>
        <p:spPr>
          <a:xfrm>
            <a:off x="5599474" y="5493184"/>
            <a:ext cx="1969009" cy="646331"/>
          </a:xfrm>
          <a:prstGeom prst="rect">
            <a:avLst/>
          </a:prstGeom>
          <a:noFill/>
        </p:spPr>
        <p:txBody>
          <a:bodyPr wrap="square" rtlCol="0">
            <a:spAutoFit/>
          </a:bodyPr>
          <a:lstStyle/>
          <a:p>
            <a:r>
              <a:rPr lang="en-US"/>
              <a:t>plan selection and assembly</a:t>
            </a:r>
          </a:p>
        </p:txBody>
      </p:sp>
      <p:sp>
        <p:nvSpPr>
          <p:cNvPr id="18" name="TextBox 17">
            <a:extLst>
              <a:ext uri="{FF2B5EF4-FFF2-40B4-BE49-F238E27FC236}">
                <a16:creationId xmlns:a16="http://schemas.microsoft.com/office/drawing/2014/main" id="{9CFCE599-C3AB-02C7-0D25-A9CE6921C6A0}"/>
              </a:ext>
            </a:extLst>
          </p:cNvPr>
          <p:cNvSpPr txBox="1"/>
          <p:nvPr/>
        </p:nvSpPr>
        <p:spPr>
          <a:xfrm>
            <a:off x="2396012" y="5231174"/>
            <a:ext cx="2211093" cy="646331"/>
          </a:xfrm>
          <a:prstGeom prst="rect">
            <a:avLst/>
          </a:prstGeom>
          <a:noFill/>
        </p:spPr>
        <p:txBody>
          <a:bodyPr wrap="square" rtlCol="0">
            <a:spAutoFit/>
          </a:bodyPr>
          <a:lstStyle/>
          <a:p>
            <a:r>
              <a:rPr lang="en-US"/>
              <a:t>plan execution,  </a:t>
            </a:r>
          </a:p>
          <a:p>
            <a:r>
              <a:rPr lang="en-US"/>
              <a:t>low-level control </a:t>
            </a:r>
          </a:p>
        </p:txBody>
      </p:sp>
      <p:sp>
        <p:nvSpPr>
          <p:cNvPr id="19" name="TextBox 18">
            <a:extLst>
              <a:ext uri="{FF2B5EF4-FFF2-40B4-BE49-F238E27FC236}">
                <a16:creationId xmlns:a16="http://schemas.microsoft.com/office/drawing/2014/main" id="{DFAADA99-B472-482F-5FAC-323D5B4BCB53}"/>
              </a:ext>
            </a:extLst>
          </p:cNvPr>
          <p:cNvSpPr txBox="1"/>
          <p:nvPr/>
        </p:nvSpPr>
        <p:spPr>
          <a:xfrm>
            <a:off x="7089637" y="2189974"/>
            <a:ext cx="1369226" cy="923330"/>
          </a:xfrm>
          <a:prstGeom prst="rect">
            <a:avLst/>
          </a:prstGeom>
          <a:noFill/>
        </p:spPr>
        <p:txBody>
          <a:bodyPr wrap="square" rtlCol="0">
            <a:spAutoFit/>
          </a:bodyPr>
          <a:lstStyle/>
          <a:p>
            <a:r>
              <a:rPr lang="en-US"/>
              <a:t>attaining</a:t>
            </a:r>
          </a:p>
          <a:p>
            <a:r>
              <a:rPr lang="en-US"/>
              <a:t>situation </a:t>
            </a:r>
          </a:p>
          <a:p>
            <a:r>
              <a:rPr lang="en-US"/>
              <a:t>awareness</a:t>
            </a:r>
          </a:p>
        </p:txBody>
      </p:sp>
      <p:sp>
        <p:nvSpPr>
          <p:cNvPr id="20" name="Flowchart: Magnetic Disk 19">
            <a:extLst>
              <a:ext uri="{FF2B5EF4-FFF2-40B4-BE49-F238E27FC236}">
                <a16:creationId xmlns:a16="http://schemas.microsoft.com/office/drawing/2014/main" id="{41329DFF-0272-AA13-B262-EF9349739E8F}"/>
              </a:ext>
            </a:extLst>
          </p:cNvPr>
          <p:cNvSpPr/>
          <p:nvPr/>
        </p:nvSpPr>
        <p:spPr bwMode="auto">
          <a:xfrm>
            <a:off x="4724476" y="2936561"/>
            <a:ext cx="1301858" cy="790414"/>
          </a:xfrm>
          <a:prstGeom prst="flowChartMagneticDisk">
            <a:avLst/>
          </a:prstGeom>
          <a:solidFill>
            <a:srgbClr val="2688EA"/>
          </a:solidFill>
          <a:ln w="28575"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sz="1800" b="0" i="0" u="none" strike="noStrike" cap="none" normalizeH="0" baseline="0">
                <a:ln>
                  <a:noFill/>
                </a:ln>
                <a:solidFill>
                  <a:schemeClr val="tx1"/>
                </a:solidFill>
                <a:effectLst/>
                <a:latin typeface="Arial" charset="0"/>
                <a:ea typeface="ＭＳ Ｐゴシック" pitchFamily="50" charset="-128"/>
              </a:rPr>
              <a:t>knowledge </a:t>
            </a:r>
          </a:p>
        </p:txBody>
      </p:sp>
      <p:pic>
        <p:nvPicPr>
          <p:cNvPr id="21" name="Picture 20" descr="File:Signal-speech-martin-de.png">
            <a:extLst>
              <a:ext uri="{FF2B5EF4-FFF2-40B4-BE49-F238E27FC236}">
                <a16:creationId xmlns:a16="http://schemas.microsoft.com/office/drawing/2014/main" id="{054345CD-8D23-2580-03FD-919261B8A0B6}"/>
              </a:ext>
            </a:extLst>
          </p:cNvPr>
          <p:cNvPicPr>
            <a:picLocks noChangeAspect="1" noChangeArrowheads="1"/>
          </p:cNvPicPr>
          <p:nvPr/>
        </p:nvPicPr>
        <p:blipFill rotWithShape="1">
          <a:blip r:embed="rId3" cstate="print">
            <a:lum bright="70000" contrast="-70000"/>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l="56700" r="22357" b="-4474"/>
          <a:stretch/>
        </p:blipFill>
        <p:spPr bwMode="auto">
          <a:xfrm>
            <a:off x="1092764" y="3837175"/>
            <a:ext cx="914968" cy="1380927"/>
          </a:xfrm>
          <a:prstGeom prst="rect">
            <a:avLst/>
          </a:prstGeom>
          <a:noFill/>
          <a:extLst>
            <a:ext uri="{909E8E84-426E-40DD-AFC4-6F175D3DCCD1}">
              <a14:hiddenFill xmlns:a14="http://schemas.microsoft.com/office/drawing/2010/main">
                <a:solidFill>
                  <a:srgbClr val="FFFFFF"/>
                </a:solidFill>
              </a14:hiddenFill>
            </a:ext>
          </a:extLst>
        </p:spPr>
      </p:pic>
      <p:cxnSp>
        <p:nvCxnSpPr>
          <p:cNvPr id="23" name="Straight Arrow Connector 22">
            <a:extLst>
              <a:ext uri="{FF2B5EF4-FFF2-40B4-BE49-F238E27FC236}">
                <a16:creationId xmlns:a16="http://schemas.microsoft.com/office/drawing/2014/main" id="{72141695-5D1E-9BC3-A5BD-A928CF7B113E}"/>
              </a:ext>
            </a:extLst>
          </p:cNvPr>
          <p:cNvCxnSpPr>
            <a:cxnSpLocks/>
          </p:cNvCxnSpPr>
          <p:nvPr/>
        </p:nvCxnSpPr>
        <p:spPr bwMode="auto">
          <a:xfrm flipV="1">
            <a:off x="2131434" y="2092698"/>
            <a:ext cx="1773464" cy="388047"/>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25" name="Straight Arrow Connector 24">
            <a:extLst>
              <a:ext uri="{FF2B5EF4-FFF2-40B4-BE49-F238E27FC236}">
                <a16:creationId xmlns:a16="http://schemas.microsoft.com/office/drawing/2014/main" id="{ED5D57BB-7804-5567-A831-5F0E74957166}"/>
              </a:ext>
            </a:extLst>
          </p:cNvPr>
          <p:cNvCxnSpPr>
            <a:cxnSpLocks/>
          </p:cNvCxnSpPr>
          <p:nvPr/>
        </p:nvCxnSpPr>
        <p:spPr bwMode="auto">
          <a:xfrm>
            <a:off x="4486439" y="2032566"/>
            <a:ext cx="1604466" cy="157408"/>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27" name="Straight Arrow Connector 26">
            <a:extLst>
              <a:ext uri="{FF2B5EF4-FFF2-40B4-BE49-F238E27FC236}">
                <a16:creationId xmlns:a16="http://schemas.microsoft.com/office/drawing/2014/main" id="{1B35BC78-65A5-3964-5EC7-40A3FF8AF8F7}"/>
              </a:ext>
            </a:extLst>
          </p:cNvPr>
          <p:cNvCxnSpPr>
            <a:cxnSpLocks/>
          </p:cNvCxnSpPr>
          <p:nvPr/>
        </p:nvCxnSpPr>
        <p:spPr bwMode="auto">
          <a:xfrm>
            <a:off x="6533081" y="2260284"/>
            <a:ext cx="530198" cy="760977"/>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29" name="Straight Arrow Connector 28">
            <a:extLst>
              <a:ext uri="{FF2B5EF4-FFF2-40B4-BE49-F238E27FC236}">
                <a16:creationId xmlns:a16="http://schemas.microsoft.com/office/drawing/2014/main" id="{678A6E2C-3ED1-90E6-C880-04CFFFE5802A}"/>
              </a:ext>
            </a:extLst>
          </p:cNvPr>
          <p:cNvCxnSpPr>
            <a:cxnSpLocks/>
          </p:cNvCxnSpPr>
          <p:nvPr/>
        </p:nvCxnSpPr>
        <p:spPr bwMode="auto">
          <a:xfrm flipH="1">
            <a:off x="6772613" y="3511854"/>
            <a:ext cx="371414" cy="1013416"/>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32" name="Straight Arrow Connector 31">
            <a:extLst>
              <a:ext uri="{FF2B5EF4-FFF2-40B4-BE49-F238E27FC236}">
                <a16:creationId xmlns:a16="http://schemas.microsoft.com/office/drawing/2014/main" id="{E94B6764-58C6-77F2-39E6-906F369527D1}"/>
              </a:ext>
            </a:extLst>
          </p:cNvPr>
          <p:cNvCxnSpPr>
            <a:cxnSpLocks/>
          </p:cNvCxnSpPr>
          <p:nvPr/>
        </p:nvCxnSpPr>
        <p:spPr bwMode="auto">
          <a:xfrm flipH="1">
            <a:off x="5490301" y="4757844"/>
            <a:ext cx="1282311" cy="936692"/>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34" name="Straight Arrow Connector 33">
            <a:extLst>
              <a:ext uri="{FF2B5EF4-FFF2-40B4-BE49-F238E27FC236}">
                <a16:creationId xmlns:a16="http://schemas.microsoft.com/office/drawing/2014/main" id="{FB3EE6A7-3B45-039D-4C07-8CF2CDCE62B2}"/>
              </a:ext>
            </a:extLst>
          </p:cNvPr>
          <p:cNvCxnSpPr>
            <a:cxnSpLocks/>
          </p:cNvCxnSpPr>
          <p:nvPr/>
        </p:nvCxnSpPr>
        <p:spPr bwMode="auto">
          <a:xfrm flipH="1" flipV="1">
            <a:off x="2242441" y="4681455"/>
            <a:ext cx="2482035" cy="872884"/>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36" name="Straight Arrow Connector 35">
            <a:extLst>
              <a:ext uri="{FF2B5EF4-FFF2-40B4-BE49-F238E27FC236}">
                <a16:creationId xmlns:a16="http://schemas.microsoft.com/office/drawing/2014/main" id="{C48AC62F-A6B4-6164-E067-FD6C30A16B6C}"/>
              </a:ext>
            </a:extLst>
          </p:cNvPr>
          <p:cNvCxnSpPr>
            <a:cxnSpLocks/>
          </p:cNvCxnSpPr>
          <p:nvPr/>
        </p:nvCxnSpPr>
        <p:spPr bwMode="auto">
          <a:xfrm flipH="1">
            <a:off x="2916186" y="2115354"/>
            <a:ext cx="1494239" cy="2409916"/>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
        <p:nvSpPr>
          <p:cNvPr id="39" name="TextBox 38">
            <a:extLst>
              <a:ext uri="{FF2B5EF4-FFF2-40B4-BE49-F238E27FC236}">
                <a16:creationId xmlns:a16="http://schemas.microsoft.com/office/drawing/2014/main" id="{88E76399-5270-AEFD-8331-19230A030568}"/>
              </a:ext>
            </a:extLst>
          </p:cNvPr>
          <p:cNvSpPr txBox="1"/>
          <p:nvPr/>
        </p:nvSpPr>
        <p:spPr>
          <a:xfrm>
            <a:off x="3309924" y="3869887"/>
            <a:ext cx="1818470" cy="646331"/>
          </a:xfrm>
          <a:prstGeom prst="rect">
            <a:avLst/>
          </a:prstGeom>
          <a:noFill/>
        </p:spPr>
        <p:txBody>
          <a:bodyPr wrap="square" rtlCol="0">
            <a:spAutoFit/>
          </a:bodyPr>
          <a:lstStyle/>
          <a:p>
            <a:r>
              <a:rPr lang="en-US"/>
              <a:t>turn</a:t>
            </a:r>
          </a:p>
          <a:p>
            <a:r>
              <a:rPr lang="en-US"/>
              <a:t>management</a:t>
            </a:r>
          </a:p>
        </p:txBody>
      </p:sp>
      <p:sp>
        <p:nvSpPr>
          <p:cNvPr id="42" name="TextBox 41">
            <a:extLst>
              <a:ext uri="{FF2B5EF4-FFF2-40B4-BE49-F238E27FC236}">
                <a16:creationId xmlns:a16="http://schemas.microsoft.com/office/drawing/2014/main" id="{C8FD0A60-32DD-25FD-B21C-A79CE5BA8ECB}"/>
              </a:ext>
            </a:extLst>
          </p:cNvPr>
          <p:cNvSpPr txBox="1"/>
          <p:nvPr/>
        </p:nvSpPr>
        <p:spPr>
          <a:xfrm>
            <a:off x="2207682" y="2946784"/>
            <a:ext cx="1818470" cy="646331"/>
          </a:xfrm>
          <a:prstGeom prst="rect">
            <a:avLst/>
          </a:prstGeom>
          <a:noFill/>
        </p:spPr>
        <p:txBody>
          <a:bodyPr wrap="square" rtlCol="0">
            <a:spAutoFit/>
          </a:bodyPr>
          <a:lstStyle/>
          <a:p>
            <a:r>
              <a:rPr lang="en-US"/>
              <a:t>self-</a:t>
            </a:r>
          </a:p>
          <a:p>
            <a:r>
              <a:rPr lang="en-US"/>
              <a:t>monitoring</a:t>
            </a:r>
          </a:p>
        </p:txBody>
      </p:sp>
      <p:cxnSp>
        <p:nvCxnSpPr>
          <p:cNvPr id="43" name="Straight Arrow Connector 42">
            <a:extLst>
              <a:ext uri="{FF2B5EF4-FFF2-40B4-BE49-F238E27FC236}">
                <a16:creationId xmlns:a16="http://schemas.microsoft.com/office/drawing/2014/main" id="{49648EE8-4343-6DB6-EC28-0F16DE1DF693}"/>
              </a:ext>
            </a:extLst>
          </p:cNvPr>
          <p:cNvCxnSpPr>
            <a:cxnSpLocks/>
          </p:cNvCxnSpPr>
          <p:nvPr/>
        </p:nvCxnSpPr>
        <p:spPr bwMode="auto">
          <a:xfrm flipV="1">
            <a:off x="1818534" y="2710985"/>
            <a:ext cx="513631" cy="1477495"/>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
        <p:nvSpPr>
          <p:cNvPr id="53" name="TextBox 52">
            <a:extLst>
              <a:ext uri="{FF2B5EF4-FFF2-40B4-BE49-F238E27FC236}">
                <a16:creationId xmlns:a16="http://schemas.microsoft.com/office/drawing/2014/main" id="{53B953C4-613D-A2E9-1CB4-A0D185639CDD}"/>
              </a:ext>
            </a:extLst>
          </p:cNvPr>
          <p:cNvSpPr txBox="1"/>
          <p:nvPr/>
        </p:nvSpPr>
        <p:spPr>
          <a:xfrm>
            <a:off x="7568483" y="1322651"/>
            <a:ext cx="1369226" cy="646331"/>
          </a:xfrm>
          <a:prstGeom prst="rect">
            <a:avLst/>
          </a:prstGeom>
          <a:noFill/>
        </p:spPr>
        <p:txBody>
          <a:bodyPr wrap="square" rtlCol="0">
            <a:spAutoFit/>
          </a:bodyPr>
          <a:lstStyle/>
          <a:p>
            <a:r>
              <a:rPr lang="en-US"/>
              <a:t>interlocutor modeling </a:t>
            </a:r>
          </a:p>
        </p:txBody>
      </p:sp>
      <p:cxnSp>
        <p:nvCxnSpPr>
          <p:cNvPr id="54" name="Straight Arrow Connector 53">
            <a:extLst>
              <a:ext uri="{FF2B5EF4-FFF2-40B4-BE49-F238E27FC236}">
                <a16:creationId xmlns:a16="http://schemas.microsoft.com/office/drawing/2014/main" id="{147DFB44-16A5-2A89-3C2E-B6424B4C9F04}"/>
              </a:ext>
            </a:extLst>
          </p:cNvPr>
          <p:cNvCxnSpPr>
            <a:cxnSpLocks/>
          </p:cNvCxnSpPr>
          <p:nvPr/>
        </p:nvCxnSpPr>
        <p:spPr bwMode="auto">
          <a:xfrm flipH="1">
            <a:off x="7296904" y="1322651"/>
            <a:ext cx="273122" cy="752462"/>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
        <p:nvSpPr>
          <p:cNvPr id="59" name="TextBox 58">
            <a:extLst>
              <a:ext uri="{FF2B5EF4-FFF2-40B4-BE49-F238E27FC236}">
                <a16:creationId xmlns:a16="http://schemas.microsoft.com/office/drawing/2014/main" id="{2EC9FB8E-A3D2-A400-85DE-6BF6B3D9EBF3}"/>
              </a:ext>
            </a:extLst>
          </p:cNvPr>
          <p:cNvSpPr txBox="1"/>
          <p:nvPr/>
        </p:nvSpPr>
        <p:spPr>
          <a:xfrm>
            <a:off x="1298447" y="477232"/>
            <a:ext cx="2521334" cy="369332"/>
          </a:xfrm>
          <a:prstGeom prst="rect">
            <a:avLst/>
          </a:prstGeom>
          <a:noFill/>
        </p:spPr>
        <p:txBody>
          <a:bodyPr wrap="square" rtlCol="0">
            <a:spAutoFit/>
          </a:bodyPr>
          <a:lstStyle/>
          <a:p>
            <a:r>
              <a:rPr lang="en-US"/>
              <a:t>learning processes </a:t>
            </a:r>
          </a:p>
        </p:txBody>
      </p:sp>
      <p:sp>
        <p:nvSpPr>
          <p:cNvPr id="60" name="Freeform: Shape 59">
            <a:extLst>
              <a:ext uri="{FF2B5EF4-FFF2-40B4-BE49-F238E27FC236}">
                <a16:creationId xmlns:a16="http://schemas.microsoft.com/office/drawing/2014/main" id="{6CF91E3E-52FB-413C-ED60-27D8B49BAD73}"/>
              </a:ext>
            </a:extLst>
          </p:cNvPr>
          <p:cNvSpPr/>
          <p:nvPr/>
        </p:nvSpPr>
        <p:spPr bwMode="auto">
          <a:xfrm>
            <a:off x="2962531" y="404869"/>
            <a:ext cx="1817370" cy="2435948"/>
          </a:xfrm>
          <a:custGeom>
            <a:avLst/>
            <a:gdLst>
              <a:gd name="connsiteX0" fmla="*/ 0 w 1817370"/>
              <a:gd name="connsiteY0" fmla="*/ 30001 h 2453161"/>
              <a:gd name="connsiteX1" fmla="*/ 171450 w 1817370"/>
              <a:gd name="connsiteY1" fmla="*/ 18571 h 2453161"/>
              <a:gd name="connsiteX2" fmla="*/ 651510 w 1817370"/>
              <a:gd name="connsiteY2" fmla="*/ 247171 h 2453161"/>
              <a:gd name="connsiteX3" fmla="*/ 834390 w 1817370"/>
              <a:gd name="connsiteY3" fmla="*/ 921541 h 2453161"/>
              <a:gd name="connsiteX4" fmla="*/ 1120140 w 1817370"/>
              <a:gd name="connsiteY4" fmla="*/ 1458751 h 2453161"/>
              <a:gd name="connsiteX5" fmla="*/ 1817370 w 1817370"/>
              <a:gd name="connsiteY5" fmla="*/ 2453161 h 2453161"/>
              <a:gd name="connsiteX0" fmla="*/ 0 w 1817370"/>
              <a:gd name="connsiteY0" fmla="*/ 12788 h 2435948"/>
              <a:gd name="connsiteX1" fmla="*/ 297180 w 1817370"/>
              <a:gd name="connsiteY1" fmla="*/ 35648 h 2435948"/>
              <a:gd name="connsiteX2" fmla="*/ 651510 w 1817370"/>
              <a:gd name="connsiteY2" fmla="*/ 229958 h 2435948"/>
              <a:gd name="connsiteX3" fmla="*/ 834390 w 1817370"/>
              <a:gd name="connsiteY3" fmla="*/ 904328 h 2435948"/>
              <a:gd name="connsiteX4" fmla="*/ 1120140 w 1817370"/>
              <a:gd name="connsiteY4" fmla="*/ 1441538 h 2435948"/>
              <a:gd name="connsiteX5" fmla="*/ 1817370 w 1817370"/>
              <a:gd name="connsiteY5" fmla="*/ 2435948 h 2435948"/>
              <a:gd name="connsiteX0" fmla="*/ 0 w 1817370"/>
              <a:gd name="connsiteY0" fmla="*/ 12788 h 2435948"/>
              <a:gd name="connsiteX1" fmla="*/ 297180 w 1817370"/>
              <a:gd name="connsiteY1" fmla="*/ 35648 h 2435948"/>
              <a:gd name="connsiteX2" fmla="*/ 651510 w 1817370"/>
              <a:gd name="connsiteY2" fmla="*/ 229958 h 2435948"/>
              <a:gd name="connsiteX3" fmla="*/ 834390 w 1817370"/>
              <a:gd name="connsiteY3" fmla="*/ 904328 h 2435948"/>
              <a:gd name="connsiteX4" fmla="*/ 1192530 w 1817370"/>
              <a:gd name="connsiteY4" fmla="*/ 1472018 h 2435948"/>
              <a:gd name="connsiteX5" fmla="*/ 1817370 w 1817370"/>
              <a:gd name="connsiteY5" fmla="*/ 2435948 h 2435948"/>
              <a:gd name="connsiteX0" fmla="*/ 0 w 1817370"/>
              <a:gd name="connsiteY0" fmla="*/ 12788 h 2435948"/>
              <a:gd name="connsiteX1" fmla="*/ 297180 w 1817370"/>
              <a:gd name="connsiteY1" fmla="*/ 35648 h 2435948"/>
              <a:gd name="connsiteX2" fmla="*/ 651510 w 1817370"/>
              <a:gd name="connsiteY2" fmla="*/ 229958 h 2435948"/>
              <a:gd name="connsiteX3" fmla="*/ 834390 w 1817370"/>
              <a:gd name="connsiteY3" fmla="*/ 904328 h 2435948"/>
              <a:gd name="connsiteX4" fmla="*/ 1192530 w 1817370"/>
              <a:gd name="connsiteY4" fmla="*/ 1472018 h 2435948"/>
              <a:gd name="connsiteX5" fmla="*/ 1817370 w 1817370"/>
              <a:gd name="connsiteY5" fmla="*/ 2435948 h 2435948"/>
              <a:gd name="connsiteX0" fmla="*/ 0 w 1817370"/>
              <a:gd name="connsiteY0" fmla="*/ 12788 h 2435948"/>
              <a:gd name="connsiteX1" fmla="*/ 297180 w 1817370"/>
              <a:gd name="connsiteY1" fmla="*/ 35648 h 2435948"/>
              <a:gd name="connsiteX2" fmla="*/ 651510 w 1817370"/>
              <a:gd name="connsiteY2" fmla="*/ 229958 h 2435948"/>
              <a:gd name="connsiteX3" fmla="*/ 834390 w 1817370"/>
              <a:gd name="connsiteY3" fmla="*/ 904328 h 2435948"/>
              <a:gd name="connsiteX4" fmla="*/ 1192530 w 1817370"/>
              <a:gd name="connsiteY4" fmla="*/ 1472018 h 2435948"/>
              <a:gd name="connsiteX5" fmla="*/ 1817370 w 1817370"/>
              <a:gd name="connsiteY5" fmla="*/ 2435948 h 2435948"/>
              <a:gd name="connsiteX0" fmla="*/ 0 w 1817370"/>
              <a:gd name="connsiteY0" fmla="*/ 12788 h 2435948"/>
              <a:gd name="connsiteX1" fmla="*/ 297180 w 1817370"/>
              <a:gd name="connsiteY1" fmla="*/ 35648 h 2435948"/>
              <a:gd name="connsiteX2" fmla="*/ 651510 w 1817370"/>
              <a:gd name="connsiteY2" fmla="*/ 229958 h 2435948"/>
              <a:gd name="connsiteX3" fmla="*/ 834390 w 1817370"/>
              <a:gd name="connsiteY3" fmla="*/ 904328 h 2435948"/>
              <a:gd name="connsiteX4" fmla="*/ 1192530 w 1817370"/>
              <a:gd name="connsiteY4" fmla="*/ 1472018 h 2435948"/>
              <a:gd name="connsiteX5" fmla="*/ 1817370 w 1817370"/>
              <a:gd name="connsiteY5" fmla="*/ 2435948 h 2435948"/>
              <a:gd name="connsiteX0" fmla="*/ 0 w 1817370"/>
              <a:gd name="connsiteY0" fmla="*/ 12788 h 2435948"/>
              <a:gd name="connsiteX1" fmla="*/ 297180 w 1817370"/>
              <a:gd name="connsiteY1" fmla="*/ 35648 h 2435948"/>
              <a:gd name="connsiteX2" fmla="*/ 651510 w 1817370"/>
              <a:gd name="connsiteY2" fmla="*/ 229958 h 2435948"/>
              <a:gd name="connsiteX3" fmla="*/ 834390 w 1817370"/>
              <a:gd name="connsiteY3" fmla="*/ 904328 h 2435948"/>
              <a:gd name="connsiteX4" fmla="*/ 1287780 w 1817370"/>
              <a:gd name="connsiteY4" fmla="*/ 1658708 h 2435948"/>
              <a:gd name="connsiteX5" fmla="*/ 1817370 w 1817370"/>
              <a:gd name="connsiteY5" fmla="*/ 2435948 h 2435948"/>
              <a:gd name="connsiteX0" fmla="*/ 0 w 1817370"/>
              <a:gd name="connsiteY0" fmla="*/ 12788 h 2435948"/>
              <a:gd name="connsiteX1" fmla="*/ 297180 w 1817370"/>
              <a:gd name="connsiteY1" fmla="*/ 35648 h 2435948"/>
              <a:gd name="connsiteX2" fmla="*/ 651510 w 1817370"/>
              <a:gd name="connsiteY2" fmla="*/ 229958 h 2435948"/>
              <a:gd name="connsiteX3" fmla="*/ 834390 w 1817370"/>
              <a:gd name="connsiteY3" fmla="*/ 904328 h 2435948"/>
              <a:gd name="connsiteX4" fmla="*/ 1287780 w 1817370"/>
              <a:gd name="connsiteY4" fmla="*/ 1658708 h 2435948"/>
              <a:gd name="connsiteX5" fmla="*/ 1817370 w 1817370"/>
              <a:gd name="connsiteY5" fmla="*/ 2435948 h 2435948"/>
              <a:gd name="connsiteX0" fmla="*/ 0 w 1817370"/>
              <a:gd name="connsiteY0" fmla="*/ 12788 h 2435948"/>
              <a:gd name="connsiteX1" fmla="*/ 297180 w 1817370"/>
              <a:gd name="connsiteY1" fmla="*/ 35648 h 2435948"/>
              <a:gd name="connsiteX2" fmla="*/ 651510 w 1817370"/>
              <a:gd name="connsiteY2" fmla="*/ 229958 h 2435948"/>
              <a:gd name="connsiteX3" fmla="*/ 807720 w 1817370"/>
              <a:gd name="connsiteY3" fmla="*/ 889088 h 2435948"/>
              <a:gd name="connsiteX4" fmla="*/ 1287780 w 1817370"/>
              <a:gd name="connsiteY4" fmla="*/ 1658708 h 2435948"/>
              <a:gd name="connsiteX5" fmla="*/ 1817370 w 1817370"/>
              <a:gd name="connsiteY5" fmla="*/ 2435948 h 2435948"/>
              <a:gd name="connsiteX0" fmla="*/ 0 w 1817370"/>
              <a:gd name="connsiteY0" fmla="*/ 12788 h 2435948"/>
              <a:gd name="connsiteX1" fmla="*/ 297180 w 1817370"/>
              <a:gd name="connsiteY1" fmla="*/ 35648 h 2435948"/>
              <a:gd name="connsiteX2" fmla="*/ 651510 w 1817370"/>
              <a:gd name="connsiteY2" fmla="*/ 229958 h 2435948"/>
              <a:gd name="connsiteX3" fmla="*/ 807720 w 1817370"/>
              <a:gd name="connsiteY3" fmla="*/ 889088 h 2435948"/>
              <a:gd name="connsiteX4" fmla="*/ 1287780 w 1817370"/>
              <a:gd name="connsiteY4" fmla="*/ 1658708 h 2435948"/>
              <a:gd name="connsiteX5" fmla="*/ 1817370 w 1817370"/>
              <a:gd name="connsiteY5" fmla="*/ 2435948 h 2435948"/>
              <a:gd name="connsiteX0" fmla="*/ 0 w 1817370"/>
              <a:gd name="connsiteY0" fmla="*/ 12788 h 2435948"/>
              <a:gd name="connsiteX1" fmla="*/ 297180 w 1817370"/>
              <a:gd name="connsiteY1" fmla="*/ 35648 h 2435948"/>
              <a:gd name="connsiteX2" fmla="*/ 651510 w 1817370"/>
              <a:gd name="connsiteY2" fmla="*/ 229958 h 2435948"/>
              <a:gd name="connsiteX3" fmla="*/ 807720 w 1817370"/>
              <a:gd name="connsiteY3" fmla="*/ 889088 h 2435948"/>
              <a:gd name="connsiteX4" fmla="*/ 1261110 w 1817370"/>
              <a:gd name="connsiteY4" fmla="*/ 1692998 h 2435948"/>
              <a:gd name="connsiteX5" fmla="*/ 1817370 w 1817370"/>
              <a:gd name="connsiteY5" fmla="*/ 2435948 h 2435948"/>
              <a:gd name="connsiteX0" fmla="*/ 0 w 1817370"/>
              <a:gd name="connsiteY0" fmla="*/ 12788 h 2435948"/>
              <a:gd name="connsiteX1" fmla="*/ 297180 w 1817370"/>
              <a:gd name="connsiteY1" fmla="*/ 35648 h 2435948"/>
              <a:gd name="connsiteX2" fmla="*/ 651510 w 1817370"/>
              <a:gd name="connsiteY2" fmla="*/ 229958 h 2435948"/>
              <a:gd name="connsiteX3" fmla="*/ 807720 w 1817370"/>
              <a:gd name="connsiteY3" fmla="*/ 889088 h 2435948"/>
              <a:gd name="connsiteX4" fmla="*/ 1261110 w 1817370"/>
              <a:gd name="connsiteY4" fmla="*/ 1692998 h 2435948"/>
              <a:gd name="connsiteX5" fmla="*/ 1817370 w 1817370"/>
              <a:gd name="connsiteY5" fmla="*/ 2435948 h 2435948"/>
              <a:gd name="connsiteX0" fmla="*/ 0 w 1817370"/>
              <a:gd name="connsiteY0" fmla="*/ 12788 h 2435948"/>
              <a:gd name="connsiteX1" fmla="*/ 297180 w 1817370"/>
              <a:gd name="connsiteY1" fmla="*/ 35648 h 2435948"/>
              <a:gd name="connsiteX2" fmla="*/ 651510 w 1817370"/>
              <a:gd name="connsiteY2" fmla="*/ 229958 h 2435948"/>
              <a:gd name="connsiteX3" fmla="*/ 807720 w 1817370"/>
              <a:gd name="connsiteY3" fmla="*/ 889088 h 2435948"/>
              <a:gd name="connsiteX4" fmla="*/ 1261110 w 1817370"/>
              <a:gd name="connsiteY4" fmla="*/ 1692998 h 2435948"/>
              <a:gd name="connsiteX5" fmla="*/ 1817370 w 1817370"/>
              <a:gd name="connsiteY5" fmla="*/ 2435948 h 2435948"/>
              <a:gd name="connsiteX0" fmla="*/ 0 w 1817370"/>
              <a:gd name="connsiteY0" fmla="*/ 12788 h 2435948"/>
              <a:gd name="connsiteX1" fmla="*/ 297180 w 1817370"/>
              <a:gd name="connsiteY1" fmla="*/ 35648 h 2435948"/>
              <a:gd name="connsiteX2" fmla="*/ 651510 w 1817370"/>
              <a:gd name="connsiteY2" fmla="*/ 229958 h 2435948"/>
              <a:gd name="connsiteX3" fmla="*/ 807720 w 1817370"/>
              <a:gd name="connsiteY3" fmla="*/ 889088 h 2435948"/>
              <a:gd name="connsiteX4" fmla="*/ 1261110 w 1817370"/>
              <a:gd name="connsiteY4" fmla="*/ 1692998 h 2435948"/>
              <a:gd name="connsiteX5" fmla="*/ 1817370 w 1817370"/>
              <a:gd name="connsiteY5" fmla="*/ 2435948 h 24359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17370" h="2435948">
                <a:moveTo>
                  <a:pt x="0" y="12788"/>
                </a:moveTo>
                <a:cubicBezTo>
                  <a:pt x="31432" y="-11025"/>
                  <a:pt x="188595" y="-547"/>
                  <a:pt x="297180" y="35648"/>
                </a:cubicBezTo>
                <a:cubicBezTo>
                  <a:pt x="405765" y="71843"/>
                  <a:pt x="566420" y="87718"/>
                  <a:pt x="651510" y="229958"/>
                </a:cubicBezTo>
                <a:cubicBezTo>
                  <a:pt x="736600" y="372198"/>
                  <a:pt x="706120" y="645248"/>
                  <a:pt x="807720" y="889088"/>
                </a:cubicBezTo>
                <a:cubicBezTo>
                  <a:pt x="909320" y="1132928"/>
                  <a:pt x="1016635" y="1446618"/>
                  <a:pt x="1261110" y="1692998"/>
                </a:cubicBezTo>
                <a:cubicBezTo>
                  <a:pt x="1505585" y="1939378"/>
                  <a:pt x="1550670" y="2066378"/>
                  <a:pt x="1817370" y="2435948"/>
                </a:cubicBezTo>
              </a:path>
            </a:pathLst>
          </a:custGeom>
          <a:noFill/>
          <a:ln w="19050" cap="flat" cmpd="sng" algn="ctr">
            <a:solidFill>
              <a:schemeClr val="tx1"/>
            </a:solidFill>
            <a:prstDash val="solid"/>
            <a:round/>
            <a:headEnd type="none" w="med" len="med"/>
            <a:tailEnd type="triangle"/>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cxnSp>
        <p:nvCxnSpPr>
          <p:cNvPr id="61" name="Straight Arrow Connector 60">
            <a:extLst>
              <a:ext uri="{FF2B5EF4-FFF2-40B4-BE49-F238E27FC236}">
                <a16:creationId xmlns:a16="http://schemas.microsoft.com/office/drawing/2014/main" id="{209863ED-385F-68DB-A13D-8E8D60155AF4}"/>
              </a:ext>
            </a:extLst>
          </p:cNvPr>
          <p:cNvCxnSpPr>
            <a:cxnSpLocks/>
          </p:cNvCxnSpPr>
          <p:nvPr/>
        </p:nvCxnSpPr>
        <p:spPr bwMode="auto">
          <a:xfrm flipH="1" flipV="1">
            <a:off x="3949904" y="4621014"/>
            <a:ext cx="1474193" cy="695456"/>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
        <p:nvSpPr>
          <p:cNvPr id="62" name="TextBox 61">
            <a:extLst>
              <a:ext uri="{FF2B5EF4-FFF2-40B4-BE49-F238E27FC236}">
                <a16:creationId xmlns:a16="http://schemas.microsoft.com/office/drawing/2014/main" id="{DD505C38-AFD9-8B25-4D62-DC1C98D5FED8}"/>
              </a:ext>
            </a:extLst>
          </p:cNvPr>
          <p:cNvSpPr txBox="1"/>
          <p:nvPr/>
        </p:nvSpPr>
        <p:spPr>
          <a:xfrm>
            <a:off x="4564412" y="4626670"/>
            <a:ext cx="1969009" cy="369332"/>
          </a:xfrm>
          <a:prstGeom prst="rect">
            <a:avLst/>
          </a:prstGeom>
          <a:noFill/>
        </p:spPr>
        <p:txBody>
          <a:bodyPr wrap="square" rtlCol="0">
            <a:spAutoFit/>
          </a:bodyPr>
          <a:lstStyle/>
          <a:p>
            <a:r>
              <a:rPr lang="en-US"/>
              <a:t>meta-cognition</a:t>
            </a:r>
          </a:p>
        </p:txBody>
      </p:sp>
      <p:cxnSp>
        <p:nvCxnSpPr>
          <p:cNvPr id="70" name="Straight Arrow Connector 69">
            <a:extLst>
              <a:ext uri="{FF2B5EF4-FFF2-40B4-BE49-F238E27FC236}">
                <a16:creationId xmlns:a16="http://schemas.microsoft.com/office/drawing/2014/main" id="{14E7CA03-4E24-3C93-20A8-D6A02F7A7F57}"/>
              </a:ext>
            </a:extLst>
          </p:cNvPr>
          <p:cNvCxnSpPr>
            <a:cxnSpLocks/>
          </p:cNvCxnSpPr>
          <p:nvPr/>
        </p:nvCxnSpPr>
        <p:spPr bwMode="auto">
          <a:xfrm flipV="1">
            <a:off x="5288672" y="2228347"/>
            <a:ext cx="135425" cy="586736"/>
          </a:xfrm>
          <a:prstGeom prst="straightConnector1">
            <a:avLst/>
          </a:prstGeom>
          <a:solidFill>
            <a:schemeClr val="accent1"/>
          </a:solidFill>
          <a:ln w="57150" cap="flat" cmpd="sng" algn="ctr">
            <a:solidFill>
              <a:schemeClr val="tx1"/>
            </a:solidFill>
            <a:prstDash val="solid"/>
            <a:round/>
            <a:headEnd type="none" w="med" len="med"/>
            <a:tailEnd type="triangle"/>
          </a:ln>
          <a:effectLst/>
        </p:spPr>
      </p:cxnSp>
      <p:cxnSp>
        <p:nvCxnSpPr>
          <p:cNvPr id="73" name="Straight Arrow Connector 72">
            <a:extLst>
              <a:ext uri="{FF2B5EF4-FFF2-40B4-BE49-F238E27FC236}">
                <a16:creationId xmlns:a16="http://schemas.microsoft.com/office/drawing/2014/main" id="{7D836928-A2C3-5729-3B5C-B58D7B3B3084}"/>
              </a:ext>
            </a:extLst>
          </p:cNvPr>
          <p:cNvCxnSpPr>
            <a:cxnSpLocks/>
          </p:cNvCxnSpPr>
          <p:nvPr/>
        </p:nvCxnSpPr>
        <p:spPr bwMode="auto">
          <a:xfrm>
            <a:off x="5648983" y="3944225"/>
            <a:ext cx="682778" cy="875995"/>
          </a:xfrm>
          <a:prstGeom prst="straightConnector1">
            <a:avLst/>
          </a:prstGeom>
          <a:solidFill>
            <a:schemeClr val="accent1"/>
          </a:solidFill>
          <a:ln w="57150" cap="flat" cmpd="sng" algn="ctr">
            <a:solidFill>
              <a:schemeClr val="tx1"/>
            </a:solidFill>
            <a:prstDash val="solid"/>
            <a:round/>
            <a:headEnd type="none" w="med" len="med"/>
            <a:tailEnd type="triangle"/>
          </a:ln>
          <a:effectLst/>
        </p:spPr>
      </p:cxnSp>
      <p:sp>
        <p:nvSpPr>
          <p:cNvPr id="77" name="Rectangle 76">
            <a:extLst>
              <a:ext uri="{FF2B5EF4-FFF2-40B4-BE49-F238E27FC236}">
                <a16:creationId xmlns:a16="http://schemas.microsoft.com/office/drawing/2014/main" id="{ECA86C84-C24A-993D-EDB0-48A988465D14}"/>
              </a:ext>
            </a:extLst>
          </p:cNvPr>
          <p:cNvSpPr/>
          <p:nvPr/>
        </p:nvSpPr>
        <p:spPr bwMode="auto">
          <a:xfrm>
            <a:off x="7191217" y="5331710"/>
            <a:ext cx="1969009" cy="1242085"/>
          </a:xfrm>
          <a:prstGeom prst="rect">
            <a:avLst/>
          </a:prstGeom>
          <a:solidFill>
            <a:srgbClr val="0C57A5"/>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indent="-285750">
              <a:lnSpc>
                <a:spcPct val="130000"/>
              </a:lnSpc>
              <a:buFont typeface="Arial" panose="020B0604020202020204" pitchFamily="34" charset="0"/>
              <a:buChar char="•"/>
            </a:pPr>
            <a:r>
              <a:rPr lang="en-US"/>
              <a:t>concatentation</a:t>
            </a:r>
          </a:p>
          <a:p>
            <a:pPr marL="285750" indent="-285750">
              <a:lnSpc>
                <a:spcPct val="130000"/>
              </a:lnSpc>
              <a:buFont typeface="Arial" panose="020B0604020202020204" pitchFamily="34" charset="0"/>
              <a:buChar char="•"/>
            </a:pPr>
            <a:r>
              <a:rPr lang="en-US"/>
              <a:t>superposition</a:t>
            </a:r>
          </a:p>
          <a:p>
            <a:pPr marL="285750" indent="-285750">
              <a:lnSpc>
                <a:spcPct val="130000"/>
              </a:lnSpc>
              <a:buFont typeface="Arial" panose="020B0604020202020204" pitchFamily="34" charset="0"/>
              <a:buChar char="•"/>
            </a:pPr>
            <a:r>
              <a:rPr lang="en-US"/>
              <a:t>alignment </a:t>
            </a:r>
          </a:p>
        </p:txBody>
      </p:sp>
      <p:sp>
        <p:nvSpPr>
          <p:cNvPr id="78" name="Rectangle 77">
            <a:extLst>
              <a:ext uri="{FF2B5EF4-FFF2-40B4-BE49-F238E27FC236}">
                <a16:creationId xmlns:a16="http://schemas.microsoft.com/office/drawing/2014/main" id="{AC08FE90-57FD-F8E6-5AFC-9B6070262327}"/>
              </a:ext>
            </a:extLst>
          </p:cNvPr>
          <p:cNvSpPr/>
          <p:nvPr/>
        </p:nvSpPr>
        <p:spPr bwMode="auto">
          <a:xfrm>
            <a:off x="4578515" y="4360651"/>
            <a:ext cx="1404967" cy="1242085"/>
          </a:xfrm>
          <a:prstGeom prst="rect">
            <a:avLst/>
          </a:prstGeom>
          <a:solidFill>
            <a:srgbClr val="0C57A5"/>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indent="-285750">
              <a:lnSpc>
                <a:spcPct val="130000"/>
              </a:lnSpc>
              <a:buFont typeface="Arial" panose="020B0604020202020204" pitchFamily="34" charset="0"/>
              <a:buChar char="•"/>
            </a:pPr>
            <a:r>
              <a:rPr lang="en-US"/>
              <a:t>larger</a:t>
            </a:r>
          </a:p>
          <a:p>
            <a:pPr marL="285750" indent="-285750">
              <a:lnSpc>
                <a:spcPct val="130000"/>
              </a:lnSpc>
              <a:buFont typeface="Arial" panose="020B0604020202020204" pitchFamily="34" charset="0"/>
              <a:buChar char="•"/>
            </a:pPr>
            <a:r>
              <a:rPr lang="en-US"/>
              <a:t>smaller</a:t>
            </a:r>
          </a:p>
          <a:p>
            <a:pPr marL="285750" indent="-285750">
              <a:lnSpc>
                <a:spcPct val="130000"/>
              </a:lnSpc>
              <a:buFont typeface="Arial" panose="020B0604020202020204" pitchFamily="34" charset="0"/>
              <a:buChar char="•"/>
            </a:pPr>
            <a:r>
              <a:rPr lang="en-US"/>
              <a:t>different</a:t>
            </a:r>
          </a:p>
          <a:p>
            <a:pPr marL="285750" indent="-285750">
              <a:lnSpc>
                <a:spcPct val="130000"/>
              </a:lnSpc>
              <a:buFont typeface="Arial" panose="020B0604020202020204" pitchFamily="34" charset="0"/>
              <a:buChar char="•"/>
            </a:pPr>
            <a:endParaRPr lang="en-US"/>
          </a:p>
        </p:txBody>
      </p:sp>
    </p:spTree>
    <p:extLst>
      <p:ext uri="{BB962C8B-B14F-4D97-AF65-F5344CB8AC3E}">
        <p14:creationId xmlns:p14="http://schemas.microsoft.com/office/powerpoint/2010/main" val="25024144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Oval 34"/>
          <p:cNvSpPr/>
          <p:nvPr/>
        </p:nvSpPr>
        <p:spPr bwMode="auto">
          <a:xfrm>
            <a:off x="338137" y="323851"/>
            <a:ext cx="8467725" cy="6410324"/>
          </a:xfrm>
          <a:prstGeom prst="ellipse">
            <a:avLst/>
          </a:prstGeom>
          <a:solidFill>
            <a:srgbClr val="3A0860"/>
          </a:solidFill>
          <a:ln w="57150" cap="flat" cmpd="sng" algn="ctr">
            <a:solidFill>
              <a:schemeClr val="accent4">
                <a:lumMod val="2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nvGrpSpPr>
          <p:cNvPr id="42" name="Group 41"/>
          <p:cNvGrpSpPr/>
          <p:nvPr/>
        </p:nvGrpSpPr>
        <p:grpSpPr>
          <a:xfrm>
            <a:off x="1177247" y="3871711"/>
            <a:ext cx="1238253" cy="923330"/>
            <a:chOff x="1177247" y="3871711"/>
            <a:chExt cx="1238253" cy="923330"/>
          </a:xfrm>
        </p:grpSpPr>
        <p:sp>
          <p:nvSpPr>
            <p:cNvPr id="7" name="TextBox 6">
              <a:extLst>
                <a:ext uri="{FF2B5EF4-FFF2-40B4-BE49-F238E27FC236}">
                  <a16:creationId xmlns:a16="http://schemas.microsoft.com/office/drawing/2014/main" id="{64610710-D38A-4939-BC26-E21745679472}"/>
                </a:ext>
              </a:extLst>
            </p:cNvPr>
            <p:cNvSpPr txBox="1"/>
            <p:nvPr/>
          </p:nvSpPr>
          <p:spPr>
            <a:xfrm>
              <a:off x="1345106" y="3871711"/>
              <a:ext cx="1070394" cy="923330"/>
            </a:xfrm>
            <a:prstGeom prst="rect">
              <a:avLst/>
            </a:prstGeom>
            <a:noFill/>
          </p:spPr>
          <p:txBody>
            <a:bodyPr wrap="square" rtlCol="0">
              <a:spAutoFit/>
            </a:bodyPr>
            <a:lstStyle/>
            <a:p>
              <a:r>
                <a:rPr lang="en-US" dirty="0"/>
                <a:t>people with autism  </a:t>
              </a:r>
            </a:p>
          </p:txBody>
        </p:sp>
        <p:sp>
          <p:nvSpPr>
            <p:cNvPr id="11" name="Oval 10"/>
            <p:cNvSpPr/>
            <p:nvPr/>
          </p:nvSpPr>
          <p:spPr bwMode="auto">
            <a:xfrm>
              <a:off x="1177247" y="4009395"/>
              <a:ext cx="138139" cy="135083"/>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grpSp>
        <p:nvGrpSpPr>
          <p:cNvPr id="43" name="Group 42"/>
          <p:cNvGrpSpPr/>
          <p:nvPr/>
        </p:nvGrpSpPr>
        <p:grpSpPr>
          <a:xfrm>
            <a:off x="3474500" y="5408684"/>
            <a:ext cx="1542397" cy="369332"/>
            <a:chOff x="3474500" y="5408684"/>
            <a:chExt cx="1542397" cy="369332"/>
          </a:xfrm>
        </p:grpSpPr>
        <p:sp>
          <p:nvSpPr>
            <p:cNvPr id="8" name="TextBox 7">
              <a:extLst>
                <a:ext uri="{FF2B5EF4-FFF2-40B4-BE49-F238E27FC236}">
                  <a16:creationId xmlns:a16="http://schemas.microsoft.com/office/drawing/2014/main" id="{6D4F2E53-EE5C-4056-AD3F-E05352BDFF2C}"/>
                </a:ext>
              </a:extLst>
            </p:cNvPr>
            <p:cNvSpPr txBox="1"/>
            <p:nvPr/>
          </p:nvSpPr>
          <p:spPr>
            <a:xfrm>
              <a:off x="3612639" y="5408684"/>
              <a:ext cx="1404258" cy="369332"/>
            </a:xfrm>
            <a:prstGeom prst="rect">
              <a:avLst/>
            </a:prstGeom>
            <a:noFill/>
          </p:spPr>
          <p:txBody>
            <a:bodyPr wrap="square" rtlCol="0">
              <a:spAutoFit/>
            </a:bodyPr>
            <a:lstStyle/>
            <a:p>
              <a:r>
                <a:rPr lang="en-US" dirty="0" err="1"/>
                <a:t>amusics</a:t>
              </a:r>
              <a:endParaRPr lang="en-US" dirty="0"/>
            </a:p>
          </p:txBody>
        </p:sp>
        <p:sp>
          <p:nvSpPr>
            <p:cNvPr id="25" name="Oval 24"/>
            <p:cNvSpPr/>
            <p:nvPr/>
          </p:nvSpPr>
          <p:spPr bwMode="auto">
            <a:xfrm>
              <a:off x="3474500" y="5525809"/>
              <a:ext cx="138139" cy="135083"/>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grpSp>
        <p:nvGrpSpPr>
          <p:cNvPr id="36" name="Group 35"/>
          <p:cNvGrpSpPr/>
          <p:nvPr/>
        </p:nvGrpSpPr>
        <p:grpSpPr>
          <a:xfrm>
            <a:off x="3124469" y="2764039"/>
            <a:ext cx="2355182" cy="1501242"/>
            <a:chOff x="3124469" y="2764039"/>
            <a:chExt cx="2355182" cy="1501242"/>
          </a:xfrm>
        </p:grpSpPr>
        <p:sp>
          <p:nvSpPr>
            <p:cNvPr id="9" name="TextBox 8">
              <a:extLst>
                <a:ext uri="{FF2B5EF4-FFF2-40B4-BE49-F238E27FC236}">
                  <a16:creationId xmlns:a16="http://schemas.microsoft.com/office/drawing/2014/main" id="{77C24138-7605-4C7F-A9AB-A3F01AC19E02}"/>
                </a:ext>
              </a:extLst>
            </p:cNvPr>
            <p:cNvSpPr txBox="1"/>
            <p:nvPr/>
          </p:nvSpPr>
          <p:spPr>
            <a:xfrm>
              <a:off x="3228483" y="2764039"/>
              <a:ext cx="2251167" cy="646331"/>
            </a:xfrm>
            <a:prstGeom prst="rect">
              <a:avLst/>
            </a:prstGeom>
            <a:noFill/>
          </p:spPr>
          <p:txBody>
            <a:bodyPr wrap="square" rtlCol="0">
              <a:spAutoFit/>
            </a:bodyPr>
            <a:lstStyle/>
            <a:p>
              <a:r>
                <a:rPr lang="en-US" dirty="0"/>
                <a:t>ASPM gene,</a:t>
              </a:r>
            </a:p>
            <a:p>
              <a:r>
                <a:rPr lang="en-US" dirty="0"/>
                <a:t>variant TT</a:t>
              </a:r>
            </a:p>
          </p:txBody>
        </p:sp>
        <p:sp>
          <p:nvSpPr>
            <p:cNvPr id="10" name="TextBox 9">
              <a:extLst>
                <a:ext uri="{FF2B5EF4-FFF2-40B4-BE49-F238E27FC236}">
                  <a16:creationId xmlns:a16="http://schemas.microsoft.com/office/drawing/2014/main" id="{77C24138-7605-4C7F-A9AB-A3F01AC19E02}"/>
                </a:ext>
              </a:extLst>
            </p:cNvPr>
            <p:cNvSpPr txBox="1"/>
            <p:nvPr/>
          </p:nvSpPr>
          <p:spPr>
            <a:xfrm>
              <a:off x="3228484" y="3618950"/>
              <a:ext cx="2251167" cy="646331"/>
            </a:xfrm>
            <a:prstGeom prst="rect">
              <a:avLst/>
            </a:prstGeom>
            <a:noFill/>
          </p:spPr>
          <p:txBody>
            <a:bodyPr wrap="square" rtlCol="0">
              <a:spAutoFit/>
            </a:bodyPr>
            <a:lstStyle/>
            <a:p>
              <a:r>
                <a:rPr lang="en-US" dirty="0"/>
                <a:t>ASPM gene,</a:t>
              </a:r>
            </a:p>
            <a:p>
              <a:r>
                <a:rPr lang="en-US" dirty="0"/>
                <a:t>variants TC/CC</a:t>
              </a:r>
            </a:p>
          </p:txBody>
        </p:sp>
        <p:sp>
          <p:nvSpPr>
            <p:cNvPr id="24" name="Oval 23"/>
            <p:cNvSpPr/>
            <p:nvPr/>
          </p:nvSpPr>
          <p:spPr bwMode="auto">
            <a:xfrm>
              <a:off x="3124469" y="2870507"/>
              <a:ext cx="138139" cy="135083"/>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26" name="Oval 25"/>
            <p:cNvSpPr/>
            <p:nvPr/>
          </p:nvSpPr>
          <p:spPr bwMode="auto">
            <a:xfrm>
              <a:off x="3124469" y="3736628"/>
              <a:ext cx="138139" cy="135083"/>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grpSp>
        <p:nvGrpSpPr>
          <p:cNvPr id="38" name="Group 37"/>
          <p:cNvGrpSpPr/>
          <p:nvPr/>
        </p:nvGrpSpPr>
        <p:grpSpPr>
          <a:xfrm>
            <a:off x="5724377" y="4144562"/>
            <a:ext cx="1392052" cy="923330"/>
            <a:chOff x="5724377" y="4144562"/>
            <a:chExt cx="1392052" cy="923330"/>
          </a:xfrm>
        </p:grpSpPr>
        <p:sp>
          <p:nvSpPr>
            <p:cNvPr id="14" name="TextBox 13">
              <a:extLst>
                <a:ext uri="{FF2B5EF4-FFF2-40B4-BE49-F238E27FC236}">
                  <a16:creationId xmlns:a16="http://schemas.microsoft.com/office/drawing/2014/main" id="{64610710-D38A-4939-BC26-E21745679472}"/>
                </a:ext>
              </a:extLst>
            </p:cNvPr>
            <p:cNvSpPr txBox="1"/>
            <p:nvPr/>
          </p:nvSpPr>
          <p:spPr>
            <a:xfrm>
              <a:off x="5816999" y="4144562"/>
              <a:ext cx="1299430" cy="923330"/>
            </a:xfrm>
            <a:prstGeom prst="rect">
              <a:avLst/>
            </a:prstGeom>
            <a:noFill/>
          </p:spPr>
          <p:txBody>
            <a:bodyPr wrap="square" rtlCol="0">
              <a:spAutoFit/>
            </a:bodyPr>
            <a:lstStyle/>
            <a:p>
              <a:r>
                <a:rPr lang="en-US" dirty="0"/>
                <a:t>people with </a:t>
              </a:r>
              <a:r>
                <a:rPr lang="en-US" dirty="0" err="1"/>
                <a:t>aprosodia</a:t>
              </a:r>
              <a:endParaRPr lang="en-US" dirty="0"/>
            </a:p>
          </p:txBody>
        </p:sp>
        <p:sp>
          <p:nvSpPr>
            <p:cNvPr id="27" name="Oval 26"/>
            <p:cNvSpPr/>
            <p:nvPr/>
          </p:nvSpPr>
          <p:spPr bwMode="auto">
            <a:xfrm>
              <a:off x="5724377" y="4265834"/>
              <a:ext cx="138139" cy="135083"/>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grpSp>
        <p:nvGrpSpPr>
          <p:cNvPr id="41" name="Group 40"/>
          <p:cNvGrpSpPr/>
          <p:nvPr/>
        </p:nvGrpSpPr>
        <p:grpSpPr>
          <a:xfrm>
            <a:off x="1433161" y="1923392"/>
            <a:ext cx="2378907" cy="646331"/>
            <a:chOff x="1433161" y="1923392"/>
            <a:chExt cx="2378907" cy="646331"/>
          </a:xfrm>
        </p:grpSpPr>
        <p:sp>
          <p:nvSpPr>
            <p:cNvPr id="28" name="Oval 27"/>
            <p:cNvSpPr/>
            <p:nvPr/>
          </p:nvSpPr>
          <p:spPr bwMode="auto">
            <a:xfrm>
              <a:off x="1433161" y="2045276"/>
              <a:ext cx="138139" cy="135083"/>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29" name="TextBox 28">
              <a:extLst>
                <a:ext uri="{FF2B5EF4-FFF2-40B4-BE49-F238E27FC236}">
                  <a16:creationId xmlns:a16="http://schemas.microsoft.com/office/drawing/2014/main" id="{77C24138-7605-4C7F-A9AB-A3F01AC19E02}"/>
                </a:ext>
              </a:extLst>
            </p:cNvPr>
            <p:cNvSpPr txBox="1"/>
            <p:nvPr/>
          </p:nvSpPr>
          <p:spPr>
            <a:xfrm>
              <a:off x="1560901" y="1923392"/>
              <a:ext cx="2251167" cy="646331"/>
            </a:xfrm>
            <a:prstGeom prst="rect">
              <a:avLst/>
            </a:prstGeom>
            <a:noFill/>
          </p:spPr>
          <p:txBody>
            <a:bodyPr wrap="square" rtlCol="0">
              <a:spAutoFit/>
            </a:bodyPr>
            <a:lstStyle/>
            <a:p>
              <a:r>
                <a:rPr lang="en-US" dirty="0"/>
                <a:t>great </a:t>
              </a:r>
            </a:p>
            <a:p>
              <a:r>
                <a:rPr lang="en-US" dirty="0"/>
                <a:t>persuaders</a:t>
              </a:r>
            </a:p>
          </p:txBody>
        </p:sp>
      </p:grpSp>
      <p:grpSp>
        <p:nvGrpSpPr>
          <p:cNvPr id="40" name="Group 39"/>
          <p:cNvGrpSpPr/>
          <p:nvPr/>
        </p:nvGrpSpPr>
        <p:grpSpPr>
          <a:xfrm>
            <a:off x="5221903" y="1601995"/>
            <a:ext cx="2389306" cy="646331"/>
            <a:chOff x="5221903" y="1601995"/>
            <a:chExt cx="2389306" cy="646331"/>
          </a:xfrm>
        </p:grpSpPr>
        <p:sp>
          <p:nvSpPr>
            <p:cNvPr id="31" name="Oval 30"/>
            <p:cNvSpPr/>
            <p:nvPr/>
          </p:nvSpPr>
          <p:spPr bwMode="auto">
            <a:xfrm>
              <a:off x="5221903" y="1740677"/>
              <a:ext cx="138139" cy="135083"/>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32" name="TextBox 31">
              <a:extLst>
                <a:ext uri="{FF2B5EF4-FFF2-40B4-BE49-F238E27FC236}">
                  <a16:creationId xmlns:a16="http://schemas.microsoft.com/office/drawing/2014/main" id="{77C24138-7605-4C7F-A9AB-A3F01AC19E02}"/>
                </a:ext>
              </a:extLst>
            </p:cNvPr>
            <p:cNvSpPr txBox="1"/>
            <p:nvPr/>
          </p:nvSpPr>
          <p:spPr>
            <a:xfrm>
              <a:off x="5360042" y="1601995"/>
              <a:ext cx="2251167" cy="646331"/>
            </a:xfrm>
            <a:prstGeom prst="rect">
              <a:avLst/>
            </a:prstGeom>
            <a:noFill/>
          </p:spPr>
          <p:txBody>
            <a:bodyPr wrap="square" rtlCol="0">
              <a:spAutoFit/>
            </a:bodyPr>
            <a:lstStyle/>
            <a:p>
              <a:r>
                <a:rPr lang="en-US" dirty="0"/>
                <a:t>great </a:t>
              </a:r>
            </a:p>
            <a:p>
              <a:r>
                <a:rPr lang="en-US" dirty="0"/>
                <a:t>listeners</a:t>
              </a:r>
            </a:p>
          </p:txBody>
        </p:sp>
      </p:grpSp>
      <p:grpSp>
        <p:nvGrpSpPr>
          <p:cNvPr id="37" name="Group 36"/>
          <p:cNvGrpSpPr/>
          <p:nvPr/>
        </p:nvGrpSpPr>
        <p:grpSpPr>
          <a:xfrm>
            <a:off x="7200900" y="2045276"/>
            <a:ext cx="2260691" cy="2498149"/>
            <a:chOff x="7200900" y="2045276"/>
            <a:chExt cx="2260691" cy="2498149"/>
          </a:xfrm>
        </p:grpSpPr>
        <p:sp>
          <p:nvSpPr>
            <p:cNvPr id="5" name="TextBox 4">
              <a:extLst>
                <a:ext uri="{FF2B5EF4-FFF2-40B4-BE49-F238E27FC236}">
                  <a16:creationId xmlns:a16="http://schemas.microsoft.com/office/drawing/2014/main" id="{77C24138-7605-4C7F-A9AB-A3F01AC19E02}"/>
                </a:ext>
              </a:extLst>
            </p:cNvPr>
            <p:cNvSpPr txBox="1"/>
            <p:nvPr/>
          </p:nvSpPr>
          <p:spPr>
            <a:xfrm>
              <a:off x="7210424" y="2845019"/>
              <a:ext cx="2251167" cy="646331"/>
            </a:xfrm>
            <a:prstGeom prst="rect">
              <a:avLst/>
            </a:prstGeom>
            <a:noFill/>
          </p:spPr>
          <p:txBody>
            <a:bodyPr wrap="square" rtlCol="0">
              <a:spAutoFit/>
            </a:bodyPr>
            <a:lstStyle/>
            <a:p>
              <a:r>
                <a:rPr lang="en-US" dirty="0"/>
                <a:t>musical</a:t>
              </a:r>
            </a:p>
            <a:p>
              <a:r>
                <a:rPr lang="en-US" dirty="0"/>
                <a:t>training</a:t>
              </a:r>
            </a:p>
          </p:txBody>
        </p:sp>
        <p:cxnSp>
          <p:nvCxnSpPr>
            <p:cNvPr id="34" name="Straight Arrow Connector 33"/>
            <p:cNvCxnSpPr/>
            <p:nvPr/>
          </p:nvCxnSpPr>
          <p:spPr bwMode="auto">
            <a:xfrm flipV="1">
              <a:off x="7200900" y="2045276"/>
              <a:ext cx="0" cy="2498149"/>
            </a:xfrm>
            <a:prstGeom prst="straightConnector1">
              <a:avLst/>
            </a:prstGeom>
            <a:solidFill>
              <a:schemeClr val="accent1"/>
            </a:solidFill>
            <a:ln w="76200" cap="flat" cmpd="sng" algn="ctr">
              <a:solidFill>
                <a:schemeClr val="tx1">
                  <a:lumMod val="95000"/>
                </a:schemeClr>
              </a:solidFill>
              <a:prstDash val="solid"/>
              <a:round/>
              <a:headEnd type="none" w="med" len="med"/>
              <a:tailEnd type="triangle"/>
            </a:ln>
            <a:effectLst/>
          </p:spPr>
        </p:cxnSp>
      </p:grpSp>
      <p:sp>
        <p:nvSpPr>
          <p:cNvPr id="2" name="Title 1">
            <a:extLst>
              <a:ext uri="{FF2B5EF4-FFF2-40B4-BE49-F238E27FC236}">
                <a16:creationId xmlns:a16="http://schemas.microsoft.com/office/drawing/2014/main" id="{3320E5B2-E1B5-4275-8332-706CC76B7C50}"/>
              </a:ext>
            </a:extLst>
          </p:cNvPr>
          <p:cNvSpPr>
            <a:spLocks noGrp="1"/>
          </p:cNvSpPr>
          <p:nvPr>
            <p:ph type="title"/>
          </p:nvPr>
        </p:nvSpPr>
        <p:spPr/>
        <p:txBody>
          <a:bodyPr/>
          <a:lstStyle/>
          <a:p>
            <a:pPr algn="l"/>
            <a:r>
              <a:rPr lang="en-US" dirty="0"/>
              <a:t>Variation in Abilities</a:t>
            </a:r>
          </a:p>
        </p:txBody>
      </p:sp>
      <p:sp>
        <p:nvSpPr>
          <p:cNvPr id="3" name="TextBox 2">
            <a:extLst>
              <a:ext uri="{FF2B5EF4-FFF2-40B4-BE49-F238E27FC236}">
                <a16:creationId xmlns:a16="http://schemas.microsoft.com/office/drawing/2014/main" id="{BC9A68D4-0AF6-959A-1035-383FEA6A89E3}"/>
              </a:ext>
            </a:extLst>
          </p:cNvPr>
          <p:cNvSpPr txBox="1"/>
          <p:nvPr/>
        </p:nvSpPr>
        <p:spPr>
          <a:xfrm>
            <a:off x="457200" y="6429345"/>
            <a:ext cx="3354868" cy="246221"/>
          </a:xfrm>
          <a:prstGeom prst="rect">
            <a:avLst/>
          </a:prstGeom>
          <a:noFill/>
        </p:spPr>
        <p:txBody>
          <a:bodyPr wrap="square" rtlCol="0">
            <a:spAutoFit/>
          </a:bodyPr>
          <a:lstStyle/>
          <a:p>
            <a:r>
              <a:rPr lang="en-US" sz="1000"/>
              <a:t>Wong et al, 2020</a:t>
            </a:r>
          </a:p>
        </p:txBody>
      </p:sp>
    </p:spTree>
    <p:extLst>
      <p:ext uri="{BB962C8B-B14F-4D97-AF65-F5344CB8AC3E}">
        <p14:creationId xmlns:p14="http://schemas.microsoft.com/office/powerpoint/2010/main" val="3659808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3"/>
                                        </p:tgtEl>
                                        <p:attrNameLst>
                                          <p:attrName>style.visibility</p:attrName>
                                        </p:attrNameLst>
                                      </p:cBhvr>
                                      <p:to>
                                        <p:strVal val="visible"/>
                                      </p:to>
                                    </p:set>
                                    <p:animEffect transition="in" filter="fade">
                                      <p:cBhvr>
                                        <p:cTn id="12" dur="500"/>
                                        <p:tgtEl>
                                          <p:spTgt spid="4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8"/>
                                        </p:tgtEl>
                                        <p:attrNameLst>
                                          <p:attrName>style.visibility</p:attrName>
                                        </p:attrNameLst>
                                      </p:cBhvr>
                                      <p:to>
                                        <p:strVal val="visible"/>
                                      </p:to>
                                    </p:set>
                                    <p:animEffect transition="in" filter="fade">
                                      <p:cBhvr>
                                        <p:cTn id="17" dur="500"/>
                                        <p:tgtEl>
                                          <p:spTgt spid="3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2"/>
                                        </p:tgtEl>
                                        <p:attrNameLst>
                                          <p:attrName>style.visibility</p:attrName>
                                        </p:attrNameLst>
                                      </p:cBhvr>
                                      <p:to>
                                        <p:strVal val="visible"/>
                                      </p:to>
                                    </p:set>
                                    <p:animEffect transition="in" filter="fade">
                                      <p:cBhvr>
                                        <p:cTn id="22" dur="500"/>
                                        <p:tgtEl>
                                          <p:spTgt spid="4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1"/>
                                        </p:tgtEl>
                                        <p:attrNameLst>
                                          <p:attrName>style.visibility</p:attrName>
                                        </p:attrNameLst>
                                      </p:cBhvr>
                                      <p:to>
                                        <p:strVal val="visible"/>
                                      </p:to>
                                    </p:set>
                                    <p:animEffect transition="in" filter="fade">
                                      <p:cBhvr>
                                        <p:cTn id="27" dur="500"/>
                                        <p:tgtEl>
                                          <p:spTgt spid="41"/>
                                        </p:tgtEl>
                                      </p:cBhvr>
                                    </p:animEffect>
                                  </p:childTnLst>
                                </p:cTn>
                              </p:par>
                              <p:par>
                                <p:cTn id="28" presetID="10" presetClass="entr" presetSubtype="0" fill="hold" nodeType="withEffect">
                                  <p:stCondLst>
                                    <p:cond delay="0"/>
                                  </p:stCondLst>
                                  <p:childTnLst>
                                    <p:set>
                                      <p:cBhvr>
                                        <p:cTn id="29" dur="1" fill="hold">
                                          <p:stCondLst>
                                            <p:cond delay="0"/>
                                          </p:stCondLst>
                                        </p:cTn>
                                        <p:tgtEl>
                                          <p:spTgt spid="40"/>
                                        </p:tgtEl>
                                        <p:attrNameLst>
                                          <p:attrName>style.visibility</p:attrName>
                                        </p:attrNameLst>
                                      </p:cBhvr>
                                      <p:to>
                                        <p:strVal val="visible"/>
                                      </p:to>
                                    </p:set>
                                    <p:animEffect transition="in" filter="fade">
                                      <p:cBhvr>
                                        <p:cTn id="30"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5038"/>
            <a:ext cx="8229600" cy="1143000"/>
          </a:xfrm>
        </p:spPr>
        <p:txBody>
          <a:bodyPr/>
          <a:lstStyle/>
          <a:p>
            <a:pPr algn="l"/>
            <a:r>
              <a:rPr lang="en-US" dirty="0"/>
              <a:t>Autism and Prosody</a:t>
            </a:r>
          </a:p>
        </p:txBody>
      </p:sp>
      <p:sp>
        <p:nvSpPr>
          <p:cNvPr id="3" name="Content Placeholder 2"/>
          <p:cNvSpPr>
            <a:spLocks noGrp="1"/>
          </p:cNvSpPr>
          <p:nvPr>
            <p:ph idx="1"/>
          </p:nvPr>
        </p:nvSpPr>
        <p:spPr>
          <a:xfrm>
            <a:off x="442452" y="1422393"/>
            <a:ext cx="8229600" cy="4495800"/>
          </a:xfrm>
        </p:spPr>
        <p:txBody>
          <a:bodyPr/>
          <a:lstStyle/>
          <a:p>
            <a:pPr marL="0" indent="0">
              <a:buNone/>
            </a:pPr>
            <a:r>
              <a:rPr lang="en-US" sz="2400"/>
              <a:t>Prosody is often </a:t>
            </a:r>
            <a:r>
              <a:rPr lang="en-US" sz="2400" dirty="0"/>
              <a:t>perceived as “odd” in some way</a:t>
            </a:r>
          </a:p>
          <a:p>
            <a:pPr marL="0" indent="0">
              <a:buNone/>
            </a:pPr>
            <a:endParaRPr lang="en-US" sz="2400" dirty="0"/>
          </a:p>
          <a:p>
            <a:pPr marL="0" indent="0">
              <a:buNone/>
            </a:pPr>
            <a:r>
              <a:rPr lang="en-US" sz="2400" dirty="0"/>
              <a:t>Some Types of Intervention: </a:t>
            </a:r>
          </a:p>
          <a:p>
            <a:pPr marL="457200" indent="-457200">
              <a:lnSpc>
                <a:spcPct val="130000"/>
              </a:lnSpc>
              <a:buFont typeface="+mj-lt"/>
              <a:buAutoNum type="arabicPeriod"/>
            </a:pPr>
            <a:r>
              <a:rPr lang="en-US" sz="2400" dirty="0"/>
              <a:t>Superficial corrections</a:t>
            </a:r>
          </a:p>
          <a:p>
            <a:pPr marL="0" indent="0">
              <a:lnSpc>
                <a:spcPct val="130000"/>
              </a:lnSpc>
              <a:buNone/>
            </a:pPr>
            <a:r>
              <a:rPr lang="en-US" sz="2400" dirty="0"/>
              <a:t>	e.g. “don’t talk so loud”,  “don’t be so monotone” </a:t>
            </a:r>
          </a:p>
          <a:p>
            <a:pPr marL="0" indent="0">
              <a:lnSpc>
                <a:spcPct val="130000"/>
              </a:lnSpc>
              <a:buNone/>
            </a:pPr>
            <a:r>
              <a:rPr lang="en-US" sz="2400" dirty="0"/>
              <a:t>2. Perception exercises</a:t>
            </a:r>
          </a:p>
          <a:p>
            <a:pPr marL="0" indent="0">
              <a:lnSpc>
                <a:spcPct val="130000"/>
              </a:lnSpc>
              <a:buNone/>
            </a:pPr>
            <a:r>
              <a:rPr lang="en-US" sz="2400" dirty="0"/>
              <a:t>3. Production practice </a:t>
            </a:r>
          </a:p>
          <a:p>
            <a:pPr marL="0" indent="0">
              <a:lnSpc>
                <a:spcPct val="150000"/>
              </a:lnSpc>
              <a:buNone/>
            </a:pPr>
            <a:endParaRPr lang="en-US" sz="1400" dirty="0"/>
          </a:p>
        </p:txBody>
      </p:sp>
    </p:spTree>
    <p:extLst>
      <p:ext uri="{BB962C8B-B14F-4D97-AF65-F5344CB8AC3E}">
        <p14:creationId xmlns:p14="http://schemas.microsoft.com/office/powerpoint/2010/main" val="29203183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Straight Arrow Connector 32"/>
          <p:cNvCxnSpPr/>
          <p:nvPr/>
        </p:nvCxnSpPr>
        <p:spPr bwMode="auto">
          <a:xfrm flipV="1">
            <a:off x="6523188" y="2590800"/>
            <a:ext cx="514347" cy="2546350"/>
          </a:xfrm>
          <a:prstGeom prst="straightConnector1">
            <a:avLst/>
          </a:prstGeom>
          <a:solidFill>
            <a:schemeClr val="accent1"/>
          </a:solidFill>
          <a:ln w="28575" cap="flat" cmpd="sng" algn="ctr">
            <a:solidFill>
              <a:schemeClr val="tx1"/>
            </a:solidFill>
            <a:prstDash val="solid"/>
            <a:round/>
            <a:headEnd type="none" w="med" len="med"/>
            <a:tailEnd type="triangle"/>
          </a:ln>
          <a:effectLst/>
        </p:spPr>
      </p:cxnSp>
      <p:sp>
        <p:nvSpPr>
          <p:cNvPr id="19" name="Right Arrow 18"/>
          <p:cNvSpPr/>
          <p:nvPr/>
        </p:nvSpPr>
        <p:spPr bwMode="auto">
          <a:xfrm rot="19856773">
            <a:off x="5057946" y="5119634"/>
            <a:ext cx="2072338" cy="436177"/>
          </a:xfrm>
          <a:prstGeom prst="rightArrow">
            <a:avLst/>
          </a:prstGeom>
          <a:solidFill>
            <a:srgbClr val="92D050"/>
          </a:solidFill>
          <a:ln w="9525"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4" name="Title 1"/>
          <p:cNvSpPr>
            <a:spLocks noGrp="1"/>
          </p:cNvSpPr>
          <p:nvPr>
            <p:ph type="title"/>
          </p:nvPr>
        </p:nvSpPr>
        <p:spPr>
          <a:xfrm>
            <a:off x="457200" y="114300"/>
            <a:ext cx="8229600" cy="1143000"/>
          </a:xfrm>
        </p:spPr>
        <p:txBody>
          <a:bodyPr/>
          <a:lstStyle/>
          <a:p>
            <a:pPr algn="l"/>
            <a:r>
              <a:rPr lang="en-US" sz="4000" dirty="0"/>
              <a:t>Where can differences arise? </a:t>
            </a:r>
          </a:p>
        </p:txBody>
      </p:sp>
      <p:sp>
        <p:nvSpPr>
          <p:cNvPr id="5" name="Rounded Rectangle 4"/>
          <p:cNvSpPr/>
          <p:nvPr/>
        </p:nvSpPr>
        <p:spPr bwMode="auto">
          <a:xfrm>
            <a:off x="2719434" y="5778500"/>
            <a:ext cx="2590800" cy="444500"/>
          </a:xfrm>
          <a:prstGeom prst="roundRect">
            <a:avLst/>
          </a:prstGeom>
          <a:solidFill>
            <a:srgbClr val="2C91F6"/>
          </a:solidFill>
          <a:ln w="28575"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dirty="0"/>
              <a:t>Glottis and articulators </a:t>
            </a:r>
          </a:p>
        </p:txBody>
      </p:sp>
      <p:sp>
        <p:nvSpPr>
          <p:cNvPr id="6" name="Rounded Rectangle 5"/>
          <p:cNvSpPr/>
          <p:nvPr/>
        </p:nvSpPr>
        <p:spPr bwMode="auto">
          <a:xfrm>
            <a:off x="2719434" y="4787900"/>
            <a:ext cx="2590800" cy="444500"/>
          </a:xfrm>
          <a:prstGeom prst="roundRect">
            <a:avLst/>
          </a:prstGeom>
          <a:solidFill>
            <a:srgbClr val="2C91F6"/>
          </a:solidFill>
          <a:ln w="28575"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dirty="0"/>
              <a:t>Motor control </a:t>
            </a:r>
          </a:p>
        </p:txBody>
      </p:sp>
      <p:sp>
        <p:nvSpPr>
          <p:cNvPr id="15" name="Rounded Rectangle 14"/>
          <p:cNvSpPr/>
          <p:nvPr/>
        </p:nvSpPr>
        <p:spPr bwMode="auto">
          <a:xfrm>
            <a:off x="6554834" y="2114550"/>
            <a:ext cx="1828800" cy="476250"/>
          </a:xfrm>
          <a:prstGeom prst="roundRect">
            <a:avLst/>
          </a:prstGeom>
          <a:solidFill>
            <a:srgbClr val="2C91F6"/>
          </a:solidFill>
          <a:ln w="28575"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dirty="0"/>
              <a:t>Perception </a:t>
            </a:r>
            <a:endParaRPr kumimoji="1" lang="en-US" sz="1800" b="0" i="0" u="none" strike="noStrike" cap="none" normalizeH="0" baseline="0" dirty="0">
              <a:ln>
                <a:noFill/>
              </a:ln>
              <a:solidFill>
                <a:schemeClr val="tx1"/>
              </a:solidFill>
              <a:effectLst/>
              <a:latin typeface="Arial" charset="0"/>
              <a:ea typeface="ＭＳ Ｐゴシック" pitchFamily="50" charset="-128"/>
            </a:endParaRPr>
          </a:p>
        </p:txBody>
      </p:sp>
      <p:grpSp>
        <p:nvGrpSpPr>
          <p:cNvPr id="20" name="Group 19"/>
          <p:cNvGrpSpPr/>
          <p:nvPr/>
        </p:nvGrpSpPr>
        <p:grpSpPr>
          <a:xfrm>
            <a:off x="7278734" y="4356178"/>
            <a:ext cx="698500" cy="1333500"/>
            <a:chOff x="6832600" y="3873500"/>
            <a:chExt cx="698500" cy="1333500"/>
          </a:xfrm>
        </p:grpSpPr>
        <p:sp>
          <p:nvSpPr>
            <p:cNvPr id="16" name="Trapezoid 15"/>
            <p:cNvSpPr/>
            <p:nvPr/>
          </p:nvSpPr>
          <p:spPr bwMode="auto">
            <a:xfrm>
              <a:off x="6832600" y="4419600"/>
              <a:ext cx="698500" cy="787400"/>
            </a:xfrm>
            <a:prstGeom prst="trapezoid">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17" name="Oval 16"/>
            <p:cNvSpPr/>
            <p:nvPr/>
          </p:nvSpPr>
          <p:spPr bwMode="auto">
            <a:xfrm>
              <a:off x="6908800" y="3873500"/>
              <a:ext cx="533400" cy="546100"/>
            </a:xfrm>
            <a:prstGeom prst="ellipse">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cxnSp>
        <p:nvCxnSpPr>
          <p:cNvPr id="22" name="Straight Arrow Connector 21"/>
          <p:cNvCxnSpPr>
            <a:stCxn id="6" idx="2"/>
            <a:endCxn id="5" idx="0"/>
          </p:cNvCxnSpPr>
          <p:nvPr/>
        </p:nvCxnSpPr>
        <p:spPr bwMode="auto">
          <a:xfrm>
            <a:off x="4014834" y="5232400"/>
            <a:ext cx="0" cy="546100"/>
          </a:xfrm>
          <a:prstGeom prst="straightConnector1">
            <a:avLst/>
          </a:prstGeom>
          <a:solidFill>
            <a:schemeClr val="accent1"/>
          </a:solidFill>
          <a:ln w="28575" cap="flat" cmpd="sng" algn="ctr">
            <a:solidFill>
              <a:schemeClr val="tx1"/>
            </a:solidFill>
            <a:prstDash val="solid"/>
            <a:round/>
            <a:headEnd type="none" w="med" len="med"/>
            <a:tailEnd type="triangle"/>
          </a:ln>
          <a:effectLst/>
        </p:spPr>
      </p:cxnSp>
      <p:grpSp>
        <p:nvGrpSpPr>
          <p:cNvPr id="46" name="Group 45"/>
          <p:cNvGrpSpPr/>
          <p:nvPr/>
        </p:nvGrpSpPr>
        <p:grpSpPr>
          <a:xfrm>
            <a:off x="2719434" y="1305540"/>
            <a:ext cx="3505200" cy="2123460"/>
            <a:chOff x="2719434" y="1305540"/>
            <a:chExt cx="3505200" cy="2123460"/>
          </a:xfrm>
        </p:grpSpPr>
        <p:sp>
          <p:nvSpPr>
            <p:cNvPr id="8" name="Rounded Rectangle 7"/>
            <p:cNvSpPr/>
            <p:nvPr/>
          </p:nvSpPr>
          <p:spPr bwMode="auto">
            <a:xfrm>
              <a:off x="2719434" y="2438400"/>
              <a:ext cx="2590800" cy="444500"/>
            </a:xfrm>
            <a:prstGeom prst="roundRect">
              <a:avLst/>
            </a:prstGeom>
            <a:solidFill>
              <a:srgbClr val="2C91F6"/>
            </a:solidFill>
            <a:ln w="28575"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dirty="0"/>
                <a:t>Intent formation </a:t>
              </a:r>
            </a:p>
          </p:txBody>
        </p:sp>
        <p:sp>
          <p:nvSpPr>
            <p:cNvPr id="14" name="Rounded Rectangle 13"/>
            <p:cNvSpPr/>
            <p:nvPr/>
          </p:nvSpPr>
          <p:spPr bwMode="auto">
            <a:xfrm>
              <a:off x="4395834" y="1305540"/>
              <a:ext cx="1828800" cy="749300"/>
            </a:xfrm>
            <a:prstGeom prst="roundRect">
              <a:avLst/>
            </a:prstGeom>
            <a:solidFill>
              <a:srgbClr val="2C91F6"/>
            </a:solidFill>
            <a:ln w="28575"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dirty="0"/>
                <a:t>Conversational awareness</a:t>
              </a:r>
            </a:p>
          </p:txBody>
        </p:sp>
        <p:cxnSp>
          <p:nvCxnSpPr>
            <p:cNvPr id="24" name="Straight Arrow Connector 23"/>
            <p:cNvCxnSpPr/>
            <p:nvPr/>
          </p:nvCxnSpPr>
          <p:spPr bwMode="auto">
            <a:xfrm>
              <a:off x="3951334" y="2882900"/>
              <a:ext cx="0" cy="546100"/>
            </a:xfrm>
            <a:prstGeom prst="straightConnector1">
              <a:avLst/>
            </a:prstGeom>
            <a:solidFill>
              <a:schemeClr val="accent1"/>
            </a:solidFill>
            <a:ln w="28575" cap="flat" cmpd="sng" algn="ctr">
              <a:solidFill>
                <a:schemeClr val="tx1"/>
              </a:solidFill>
              <a:prstDash val="solid"/>
              <a:round/>
              <a:headEnd type="none" w="med" len="med"/>
              <a:tailEnd type="triangle"/>
            </a:ln>
            <a:effectLst/>
          </p:spPr>
        </p:cxnSp>
        <p:cxnSp>
          <p:nvCxnSpPr>
            <p:cNvPr id="25" name="Straight Arrow Connector 24"/>
            <p:cNvCxnSpPr/>
            <p:nvPr/>
          </p:nvCxnSpPr>
          <p:spPr bwMode="auto">
            <a:xfrm flipH="1">
              <a:off x="3862434" y="1932039"/>
              <a:ext cx="533400" cy="506361"/>
            </a:xfrm>
            <a:prstGeom prst="straightConnector1">
              <a:avLst/>
            </a:prstGeom>
            <a:solidFill>
              <a:schemeClr val="accent1"/>
            </a:solidFill>
            <a:ln w="28575" cap="flat" cmpd="sng" algn="ctr">
              <a:solidFill>
                <a:schemeClr val="tx1"/>
              </a:solidFill>
              <a:prstDash val="solid"/>
              <a:round/>
              <a:headEnd type="none" w="med" len="med"/>
              <a:tailEnd type="triangle"/>
            </a:ln>
            <a:effectLst/>
          </p:spPr>
        </p:cxnSp>
      </p:grpSp>
      <p:cxnSp>
        <p:nvCxnSpPr>
          <p:cNvPr id="27" name="Straight Arrow Connector 26"/>
          <p:cNvCxnSpPr>
            <a:endCxn id="14" idx="3"/>
          </p:cNvCxnSpPr>
          <p:nvPr/>
        </p:nvCxnSpPr>
        <p:spPr bwMode="auto">
          <a:xfrm flipH="1" flipV="1">
            <a:off x="6224634" y="1680190"/>
            <a:ext cx="533400" cy="434360"/>
          </a:xfrm>
          <a:prstGeom prst="straightConnector1">
            <a:avLst/>
          </a:prstGeom>
          <a:solidFill>
            <a:schemeClr val="accent1"/>
          </a:solidFill>
          <a:ln w="28575" cap="flat" cmpd="sng" algn="ctr">
            <a:solidFill>
              <a:schemeClr val="tx1"/>
            </a:solidFill>
            <a:prstDash val="solid"/>
            <a:round/>
            <a:headEnd type="none" w="med" len="med"/>
            <a:tailEnd type="triangle"/>
          </a:ln>
          <a:effectLst/>
        </p:spPr>
      </p:cxnSp>
      <p:cxnSp>
        <p:nvCxnSpPr>
          <p:cNvPr id="30" name="Straight Arrow Connector 29"/>
          <p:cNvCxnSpPr/>
          <p:nvPr/>
        </p:nvCxnSpPr>
        <p:spPr bwMode="auto">
          <a:xfrm flipH="1" flipV="1">
            <a:off x="7367840" y="2590800"/>
            <a:ext cx="215847" cy="1555750"/>
          </a:xfrm>
          <a:prstGeom prst="straightConnector1">
            <a:avLst/>
          </a:prstGeom>
          <a:solidFill>
            <a:schemeClr val="accent1"/>
          </a:solidFill>
          <a:ln w="28575" cap="flat" cmpd="sng" algn="ctr">
            <a:solidFill>
              <a:schemeClr val="tx1"/>
            </a:solidFill>
            <a:prstDash val="solid"/>
            <a:round/>
            <a:headEnd type="none" w="med" len="med"/>
            <a:tailEnd type="triangle"/>
          </a:ln>
          <a:effectLst/>
        </p:spPr>
      </p:cxnSp>
      <p:grpSp>
        <p:nvGrpSpPr>
          <p:cNvPr id="45" name="Group 44"/>
          <p:cNvGrpSpPr/>
          <p:nvPr/>
        </p:nvGrpSpPr>
        <p:grpSpPr>
          <a:xfrm>
            <a:off x="662034" y="3114636"/>
            <a:ext cx="4648200" cy="1578014"/>
            <a:chOff x="662034" y="3114636"/>
            <a:chExt cx="4648200" cy="1578014"/>
          </a:xfrm>
        </p:grpSpPr>
        <p:sp>
          <p:nvSpPr>
            <p:cNvPr id="7" name="Rounded Rectangle 6"/>
            <p:cNvSpPr/>
            <p:nvPr/>
          </p:nvSpPr>
          <p:spPr bwMode="auto">
            <a:xfrm>
              <a:off x="2719434" y="3429000"/>
              <a:ext cx="2590800" cy="717550"/>
            </a:xfrm>
            <a:prstGeom prst="roundRect">
              <a:avLst/>
            </a:prstGeom>
            <a:solidFill>
              <a:srgbClr val="2C91F6"/>
            </a:solidFill>
            <a:ln w="28575"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dirty="0"/>
                <a:t>Prosodic assembly </a:t>
              </a:r>
            </a:p>
            <a:p>
              <a:r>
                <a:rPr lang="en-US" dirty="0"/>
                <a:t>and tuning </a:t>
              </a:r>
            </a:p>
          </p:txBody>
        </p:sp>
        <p:sp>
          <p:nvSpPr>
            <p:cNvPr id="9" name="Can 8"/>
            <p:cNvSpPr/>
            <p:nvPr/>
          </p:nvSpPr>
          <p:spPr bwMode="auto">
            <a:xfrm>
              <a:off x="662034" y="3114636"/>
              <a:ext cx="1346200" cy="1346278"/>
            </a:xfrm>
            <a:prstGeom prst="can">
              <a:avLst/>
            </a:prstGeom>
            <a:solidFill>
              <a:srgbClr val="2C91F6"/>
            </a:solidFill>
            <a:ln w="28575" cap="flat" cmpd="sng" algn="ctr">
              <a:solidFill>
                <a:schemeClr val="tx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dirty="0"/>
                <a:t>Knowledge</a:t>
              </a:r>
            </a:p>
            <a:p>
              <a:r>
                <a:rPr lang="en-US" dirty="0"/>
                <a:t>of patterns</a:t>
              </a:r>
            </a:p>
            <a:p>
              <a:r>
                <a:rPr lang="en-US" dirty="0"/>
                <a:t>etc. </a:t>
              </a:r>
            </a:p>
          </p:txBody>
        </p:sp>
        <p:cxnSp>
          <p:nvCxnSpPr>
            <p:cNvPr id="23" name="Straight Arrow Connector 22"/>
            <p:cNvCxnSpPr/>
            <p:nvPr/>
          </p:nvCxnSpPr>
          <p:spPr bwMode="auto">
            <a:xfrm>
              <a:off x="3951334" y="4146550"/>
              <a:ext cx="0" cy="546100"/>
            </a:xfrm>
            <a:prstGeom prst="straightConnector1">
              <a:avLst/>
            </a:prstGeom>
            <a:solidFill>
              <a:schemeClr val="accent1"/>
            </a:solidFill>
            <a:ln w="28575" cap="flat" cmpd="sng" algn="ctr">
              <a:solidFill>
                <a:schemeClr val="tx1"/>
              </a:solidFill>
              <a:prstDash val="solid"/>
              <a:round/>
              <a:headEnd type="none" w="med" len="med"/>
              <a:tailEnd type="triangle"/>
            </a:ln>
            <a:effectLst/>
          </p:spPr>
        </p:cxnSp>
        <p:cxnSp>
          <p:nvCxnSpPr>
            <p:cNvPr id="35" name="Straight Arrow Connector 34"/>
            <p:cNvCxnSpPr>
              <a:stCxn id="9" idx="4"/>
              <a:endCxn id="7" idx="1"/>
            </p:cNvCxnSpPr>
            <p:nvPr/>
          </p:nvCxnSpPr>
          <p:spPr bwMode="auto">
            <a:xfrm>
              <a:off x="2008234" y="3787775"/>
              <a:ext cx="711200" cy="0"/>
            </a:xfrm>
            <a:prstGeom prst="straightConnector1">
              <a:avLst/>
            </a:prstGeom>
            <a:solidFill>
              <a:schemeClr val="accent1"/>
            </a:solidFill>
            <a:ln w="28575" cap="flat" cmpd="sng" algn="ctr">
              <a:solidFill>
                <a:schemeClr val="tx1"/>
              </a:solidFill>
              <a:prstDash val="solid"/>
              <a:round/>
              <a:headEnd type="none" w="med" len="med"/>
              <a:tailEnd type="triangle"/>
            </a:ln>
            <a:effectLst/>
          </p:spPr>
        </p:cxnSp>
      </p:grpSp>
    </p:spTree>
    <p:extLst>
      <p:ext uri="{BB962C8B-B14F-4D97-AF65-F5344CB8AC3E}">
        <p14:creationId xmlns:p14="http://schemas.microsoft.com/office/powerpoint/2010/main" val="3894870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500"/>
                                        <p:tgtEl>
                                          <p:spTgt spid="4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6"/>
                                        </p:tgtEl>
                                        <p:attrNameLst>
                                          <p:attrName>style.visibility</p:attrName>
                                        </p:attrNameLst>
                                      </p:cBhvr>
                                      <p:to>
                                        <p:strVal val="visible"/>
                                      </p:to>
                                    </p:set>
                                    <p:animEffect transition="in" filter="fade">
                                      <p:cBhvr>
                                        <p:cTn id="12" dur="500"/>
                                        <p:tgtEl>
                                          <p:spTgt spid="4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fade">
                                      <p:cBhvr>
                                        <p:cTn id="17" dur="500"/>
                                        <p:tgtEl>
                                          <p:spTgt spid="27"/>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fade">
                                      <p:cBhvr>
                                        <p:cTn id="20" dur="500"/>
                                        <p:tgtEl>
                                          <p:spTgt spid="15"/>
                                        </p:tgtEl>
                                      </p:cBhvr>
                                    </p:animEffect>
                                  </p:childTnLst>
                                </p:cTn>
                              </p:par>
                              <p:par>
                                <p:cTn id="21" presetID="10" presetClass="entr" presetSubtype="0" fill="hold" nodeType="withEffect">
                                  <p:stCondLst>
                                    <p:cond delay="0"/>
                                  </p:stCondLst>
                                  <p:childTnLst>
                                    <p:set>
                                      <p:cBhvr>
                                        <p:cTn id="22" dur="1" fill="hold">
                                          <p:stCondLst>
                                            <p:cond delay="0"/>
                                          </p:stCondLst>
                                        </p:cTn>
                                        <p:tgtEl>
                                          <p:spTgt spid="33"/>
                                        </p:tgtEl>
                                        <p:attrNameLst>
                                          <p:attrName>style.visibility</p:attrName>
                                        </p:attrNameLst>
                                      </p:cBhvr>
                                      <p:to>
                                        <p:strVal val="visible"/>
                                      </p:to>
                                    </p:set>
                                    <p:animEffect transition="in" filter="fade">
                                      <p:cBhvr>
                                        <p:cTn id="23" dur="500"/>
                                        <p:tgtEl>
                                          <p:spTgt spid="33"/>
                                        </p:tgtEl>
                                      </p:cBhvr>
                                    </p:animEffect>
                                  </p:childTnLst>
                                </p:cTn>
                              </p:par>
                              <p:par>
                                <p:cTn id="24" presetID="10" presetClass="entr" presetSubtype="0" fill="hold" nodeType="withEffect">
                                  <p:stCondLst>
                                    <p:cond delay="0"/>
                                  </p:stCondLst>
                                  <p:childTnLst>
                                    <p:set>
                                      <p:cBhvr>
                                        <p:cTn id="25" dur="1" fill="hold">
                                          <p:stCondLst>
                                            <p:cond delay="0"/>
                                          </p:stCondLst>
                                        </p:cTn>
                                        <p:tgtEl>
                                          <p:spTgt spid="30"/>
                                        </p:tgtEl>
                                        <p:attrNameLst>
                                          <p:attrName>style.visibility</p:attrName>
                                        </p:attrNameLst>
                                      </p:cBhvr>
                                      <p:to>
                                        <p:strVal val="visible"/>
                                      </p:to>
                                    </p:set>
                                    <p:animEffect transition="in" filter="fade">
                                      <p:cBhvr>
                                        <p:cTn id="26"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FBC20E-C44F-4075-855D-5F18A47A1BED}"/>
              </a:ext>
            </a:extLst>
          </p:cNvPr>
          <p:cNvSpPr>
            <a:spLocks noGrp="1"/>
          </p:cNvSpPr>
          <p:nvPr>
            <p:ph idx="1"/>
          </p:nvPr>
        </p:nvSpPr>
        <p:spPr>
          <a:xfrm>
            <a:off x="457200" y="1433597"/>
            <a:ext cx="8085909" cy="4293326"/>
          </a:xfrm>
        </p:spPr>
        <p:txBody>
          <a:bodyPr/>
          <a:lstStyle/>
          <a:p>
            <a:pPr marL="0" indent="0">
              <a:buNone/>
            </a:pPr>
            <a:r>
              <a:rPr lang="en-US" sz="2400"/>
              <a:t>Due to differences of many types  </a:t>
            </a:r>
          </a:p>
          <a:p>
            <a:r>
              <a:rPr lang="en-US" sz="2400">
                <a:solidFill>
                  <a:srgbClr val="FFFF00"/>
                </a:solidFill>
              </a:rPr>
              <a:t>anatomical</a:t>
            </a:r>
            <a:r>
              <a:rPr lang="en-US" sz="2400"/>
              <a:t> </a:t>
            </a:r>
            <a:r>
              <a:rPr lang="en-US" sz="2400" dirty="0"/>
              <a:t>and neural</a:t>
            </a:r>
          </a:p>
          <a:p>
            <a:r>
              <a:rPr lang="en-US" sz="2400" dirty="0"/>
              <a:t>language spoken</a:t>
            </a:r>
          </a:p>
          <a:p>
            <a:r>
              <a:rPr lang="en-US" sz="2400" dirty="0"/>
              <a:t>language background</a:t>
            </a:r>
          </a:p>
          <a:p>
            <a:r>
              <a:rPr lang="en-US" sz="2400" dirty="0"/>
              <a:t>social identity</a:t>
            </a:r>
          </a:p>
          <a:p>
            <a:r>
              <a:rPr lang="en-US" sz="2400" dirty="0"/>
              <a:t>role</a:t>
            </a:r>
          </a:p>
          <a:p>
            <a:r>
              <a:rPr lang="en-US" sz="2400" dirty="0">
                <a:solidFill>
                  <a:schemeClr val="tx1">
                    <a:lumMod val="65000"/>
                  </a:schemeClr>
                </a:solidFill>
              </a:rPr>
              <a:t>ability</a:t>
            </a:r>
          </a:p>
          <a:p>
            <a:pPr marL="0" indent="0">
              <a:buNone/>
            </a:pPr>
            <a:r>
              <a:rPr lang="en-US" sz="1800" dirty="0"/>
              <a:t>	</a:t>
            </a:r>
            <a:endParaRPr lang="en-US" sz="1050" dirty="0"/>
          </a:p>
          <a:p>
            <a:pPr marL="0" indent="0">
              <a:spcBef>
                <a:spcPts val="0"/>
              </a:spcBef>
              <a:spcAft>
                <a:spcPts val="1200"/>
              </a:spcAft>
              <a:buNone/>
            </a:pPr>
            <a:r>
              <a:rPr lang="en-US" sz="2400"/>
              <a:t>Useful for speaker identification</a:t>
            </a:r>
          </a:p>
          <a:p>
            <a:pPr marL="0" indent="0">
              <a:spcAft>
                <a:spcPts val="1200"/>
              </a:spcAft>
              <a:buNone/>
            </a:pPr>
            <a:r>
              <a:rPr lang="en-US" sz="2400"/>
              <a:t>A nuisance for intent recognition </a:t>
            </a:r>
            <a:endParaRPr lang="en-US" sz="2400" dirty="0"/>
          </a:p>
        </p:txBody>
      </p:sp>
      <p:sp>
        <p:nvSpPr>
          <p:cNvPr id="5" name="Title 1">
            <a:extLst>
              <a:ext uri="{FF2B5EF4-FFF2-40B4-BE49-F238E27FC236}">
                <a16:creationId xmlns:a16="http://schemas.microsoft.com/office/drawing/2014/main" id="{DDA0ED4A-EEE8-9878-1DD2-5BE5E962B4B0}"/>
              </a:ext>
            </a:extLst>
          </p:cNvPr>
          <p:cNvSpPr>
            <a:spLocks noGrp="1"/>
          </p:cNvSpPr>
          <p:nvPr>
            <p:ph type="title"/>
          </p:nvPr>
        </p:nvSpPr>
        <p:spPr>
          <a:xfrm>
            <a:off x="457200" y="42624"/>
            <a:ext cx="8229600" cy="1143000"/>
          </a:xfrm>
        </p:spPr>
        <p:txBody>
          <a:bodyPr/>
          <a:lstStyle/>
          <a:p>
            <a:pPr algn="l"/>
            <a:r>
              <a:rPr lang="en-US"/>
              <a:t>Behavioral Differences</a:t>
            </a:r>
            <a:endParaRPr lang="en-US" dirty="0"/>
          </a:p>
        </p:txBody>
      </p:sp>
    </p:spTree>
    <p:extLst>
      <p:ext uri="{BB962C8B-B14F-4D97-AF65-F5344CB8AC3E}">
        <p14:creationId xmlns:p14="http://schemas.microsoft.com/office/powerpoint/2010/main" val="9639828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FBC20E-C44F-4075-855D-5F18A47A1BED}"/>
              </a:ext>
            </a:extLst>
          </p:cNvPr>
          <p:cNvSpPr>
            <a:spLocks noGrp="1"/>
          </p:cNvSpPr>
          <p:nvPr>
            <p:ph idx="1"/>
          </p:nvPr>
        </p:nvSpPr>
        <p:spPr>
          <a:xfrm>
            <a:off x="457200" y="1433597"/>
            <a:ext cx="8085909" cy="4293326"/>
          </a:xfrm>
        </p:spPr>
        <p:txBody>
          <a:bodyPr/>
          <a:lstStyle/>
          <a:p>
            <a:pPr marL="0" indent="0">
              <a:buNone/>
            </a:pPr>
            <a:r>
              <a:rPr lang="en-US" sz="2400"/>
              <a:t>Due to differences of many types  </a:t>
            </a:r>
          </a:p>
          <a:p>
            <a:r>
              <a:rPr lang="en-US" sz="2400"/>
              <a:t>anatomical </a:t>
            </a:r>
            <a:r>
              <a:rPr lang="en-US" sz="2400" dirty="0"/>
              <a:t>and </a:t>
            </a:r>
            <a:r>
              <a:rPr lang="en-US" sz="2400" dirty="0">
                <a:solidFill>
                  <a:srgbClr val="FFFF00"/>
                </a:solidFill>
              </a:rPr>
              <a:t>neural</a:t>
            </a:r>
          </a:p>
          <a:p>
            <a:r>
              <a:rPr lang="en-US" sz="2400" dirty="0"/>
              <a:t>language spoken</a:t>
            </a:r>
          </a:p>
          <a:p>
            <a:r>
              <a:rPr lang="en-US" sz="2400" dirty="0"/>
              <a:t>language background</a:t>
            </a:r>
          </a:p>
          <a:p>
            <a:r>
              <a:rPr lang="en-US" sz="2400" dirty="0"/>
              <a:t>social identity</a:t>
            </a:r>
          </a:p>
          <a:p>
            <a:r>
              <a:rPr lang="en-US" sz="2400" dirty="0"/>
              <a:t>role</a:t>
            </a:r>
          </a:p>
          <a:p>
            <a:r>
              <a:rPr lang="en-US" sz="2400" dirty="0">
                <a:solidFill>
                  <a:srgbClr val="FFFF00"/>
                </a:solidFill>
              </a:rPr>
              <a:t>ability</a:t>
            </a:r>
          </a:p>
          <a:p>
            <a:pPr marL="0" indent="0">
              <a:buNone/>
            </a:pPr>
            <a:r>
              <a:rPr lang="en-US" sz="1800" dirty="0"/>
              <a:t>	</a:t>
            </a:r>
            <a:endParaRPr lang="en-US" sz="1050" dirty="0"/>
          </a:p>
          <a:p>
            <a:pPr marL="0" indent="0">
              <a:spcBef>
                <a:spcPts val="0"/>
              </a:spcBef>
              <a:spcAft>
                <a:spcPts val="1200"/>
              </a:spcAft>
              <a:buNone/>
            </a:pPr>
            <a:r>
              <a:rPr lang="en-US" sz="2400"/>
              <a:t>Useful for speaker identification</a:t>
            </a:r>
          </a:p>
          <a:p>
            <a:pPr marL="0" indent="0">
              <a:spcAft>
                <a:spcPts val="1200"/>
              </a:spcAft>
              <a:buNone/>
            </a:pPr>
            <a:r>
              <a:rPr lang="en-US" sz="2400"/>
              <a:t>A nuisance for intent recognition </a:t>
            </a:r>
            <a:endParaRPr lang="en-US" sz="2400" dirty="0"/>
          </a:p>
        </p:txBody>
      </p:sp>
      <p:sp>
        <p:nvSpPr>
          <p:cNvPr id="5" name="Title 1">
            <a:extLst>
              <a:ext uri="{FF2B5EF4-FFF2-40B4-BE49-F238E27FC236}">
                <a16:creationId xmlns:a16="http://schemas.microsoft.com/office/drawing/2014/main" id="{DDA0ED4A-EEE8-9878-1DD2-5BE5E962B4B0}"/>
              </a:ext>
            </a:extLst>
          </p:cNvPr>
          <p:cNvSpPr>
            <a:spLocks noGrp="1"/>
          </p:cNvSpPr>
          <p:nvPr>
            <p:ph type="title"/>
          </p:nvPr>
        </p:nvSpPr>
        <p:spPr>
          <a:xfrm>
            <a:off x="457200" y="42624"/>
            <a:ext cx="8229600" cy="1143000"/>
          </a:xfrm>
        </p:spPr>
        <p:txBody>
          <a:bodyPr/>
          <a:lstStyle/>
          <a:p>
            <a:pPr algn="l"/>
            <a:r>
              <a:rPr lang="en-US"/>
              <a:t>Behavioral Differences</a:t>
            </a:r>
            <a:endParaRPr lang="en-US" dirty="0"/>
          </a:p>
        </p:txBody>
      </p:sp>
    </p:spTree>
    <p:extLst>
      <p:ext uri="{BB962C8B-B14F-4D97-AF65-F5344CB8AC3E}">
        <p14:creationId xmlns:p14="http://schemas.microsoft.com/office/powerpoint/2010/main" val="18967857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61E69FC3-713C-6563-C582-9050CED5B7A0}"/>
              </a:ext>
            </a:extLst>
          </p:cNvPr>
          <p:cNvGrpSpPr/>
          <p:nvPr/>
        </p:nvGrpSpPr>
        <p:grpSpPr>
          <a:xfrm>
            <a:off x="39163" y="2683313"/>
            <a:ext cx="1511085" cy="1597577"/>
            <a:chOff x="162732" y="2551407"/>
            <a:chExt cx="1511085" cy="1597577"/>
          </a:xfrm>
        </p:grpSpPr>
        <p:grpSp>
          <p:nvGrpSpPr>
            <p:cNvPr id="9" name="Group 8">
              <a:extLst>
                <a:ext uri="{FF2B5EF4-FFF2-40B4-BE49-F238E27FC236}">
                  <a16:creationId xmlns:a16="http://schemas.microsoft.com/office/drawing/2014/main" id="{DF45FE46-05C4-040A-88AA-D9C0B53259F4}"/>
                </a:ext>
              </a:extLst>
            </p:cNvPr>
            <p:cNvGrpSpPr/>
            <p:nvPr/>
          </p:nvGrpSpPr>
          <p:grpSpPr>
            <a:xfrm>
              <a:off x="596687" y="2551407"/>
              <a:ext cx="480447" cy="1069383"/>
              <a:chOff x="1139126" y="2464231"/>
              <a:chExt cx="480447" cy="1069383"/>
            </a:xfrm>
          </p:grpSpPr>
          <p:sp>
            <p:nvSpPr>
              <p:cNvPr id="8" name="Isosceles Triangle 7">
                <a:extLst>
                  <a:ext uri="{FF2B5EF4-FFF2-40B4-BE49-F238E27FC236}">
                    <a16:creationId xmlns:a16="http://schemas.microsoft.com/office/drawing/2014/main" id="{8CFD126C-F2B6-6091-C304-4F3E4A7F8BFC}"/>
                  </a:ext>
                </a:extLst>
              </p:cNvPr>
              <p:cNvSpPr/>
              <p:nvPr/>
            </p:nvSpPr>
            <p:spPr bwMode="auto">
              <a:xfrm>
                <a:off x="1162373" y="2743200"/>
                <a:ext cx="433952" cy="790414"/>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7" name="Oval 6">
                <a:extLst>
                  <a:ext uri="{FF2B5EF4-FFF2-40B4-BE49-F238E27FC236}">
                    <a16:creationId xmlns:a16="http://schemas.microsoft.com/office/drawing/2014/main" id="{20C1E4D6-0B07-AB10-8465-3D37E1A7CD30}"/>
                  </a:ext>
                </a:extLst>
              </p:cNvPr>
              <p:cNvSpPr/>
              <p:nvPr/>
            </p:nvSpPr>
            <p:spPr bwMode="auto">
              <a:xfrm>
                <a:off x="1139126" y="2464231"/>
                <a:ext cx="480447" cy="526942"/>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sp>
          <p:nvSpPr>
            <p:cNvPr id="15" name="TextBox 14">
              <a:extLst>
                <a:ext uri="{FF2B5EF4-FFF2-40B4-BE49-F238E27FC236}">
                  <a16:creationId xmlns:a16="http://schemas.microsoft.com/office/drawing/2014/main" id="{165E6241-4385-3CE7-EE1E-D1F3996CC088}"/>
                </a:ext>
              </a:extLst>
            </p:cNvPr>
            <p:cNvSpPr txBox="1"/>
            <p:nvPr/>
          </p:nvSpPr>
          <p:spPr>
            <a:xfrm>
              <a:off x="162732" y="3779652"/>
              <a:ext cx="1511085" cy="369332"/>
            </a:xfrm>
            <a:prstGeom prst="rect">
              <a:avLst/>
            </a:prstGeom>
            <a:noFill/>
          </p:spPr>
          <p:txBody>
            <a:bodyPr wrap="square" rtlCol="0">
              <a:spAutoFit/>
            </a:bodyPr>
            <a:lstStyle/>
            <a:p>
              <a:r>
                <a:rPr lang="en-US"/>
                <a:t>interlocutor </a:t>
              </a:r>
            </a:p>
          </p:txBody>
        </p:sp>
      </p:grpSp>
      <p:pic>
        <p:nvPicPr>
          <p:cNvPr id="3" name="Picture 2" descr="File:Signal-speech-martin-de.png">
            <a:extLst>
              <a:ext uri="{FF2B5EF4-FFF2-40B4-BE49-F238E27FC236}">
                <a16:creationId xmlns:a16="http://schemas.microsoft.com/office/drawing/2014/main" id="{917BCD32-74A7-C7CC-6938-2E32E74ABAF9}"/>
              </a:ext>
            </a:extLst>
          </p:cNvPr>
          <p:cNvPicPr>
            <a:picLocks noChangeAspect="1" noChangeArrowheads="1"/>
          </p:cNvPicPr>
          <p:nvPr/>
        </p:nvPicPr>
        <p:blipFill rotWithShape="1">
          <a:blip r:embed="rId3" cstate="print">
            <a:lum bright="70000" contrast="-70000"/>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l="10288" r="68769"/>
          <a:stretch/>
        </p:blipFill>
        <p:spPr bwMode="auto">
          <a:xfrm>
            <a:off x="952995" y="2102463"/>
            <a:ext cx="914968" cy="75656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6666F36-9DA1-13B6-FA13-0851AE818A41}"/>
              </a:ext>
            </a:extLst>
          </p:cNvPr>
          <p:cNvSpPr txBox="1"/>
          <p:nvPr/>
        </p:nvSpPr>
        <p:spPr>
          <a:xfrm>
            <a:off x="2131434" y="1557415"/>
            <a:ext cx="1818470" cy="646331"/>
          </a:xfrm>
          <a:prstGeom prst="rect">
            <a:avLst/>
          </a:prstGeom>
          <a:noFill/>
        </p:spPr>
        <p:txBody>
          <a:bodyPr wrap="square" rtlCol="0">
            <a:spAutoFit/>
          </a:bodyPr>
          <a:lstStyle/>
          <a:p>
            <a:r>
              <a:rPr lang="en-US"/>
              <a:t>low-level </a:t>
            </a:r>
          </a:p>
          <a:p>
            <a:r>
              <a:rPr lang="en-US"/>
              <a:t>perception </a:t>
            </a:r>
          </a:p>
        </p:txBody>
      </p:sp>
      <p:sp>
        <p:nvSpPr>
          <p:cNvPr id="5" name="TextBox 4">
            <a:extLst>
              <a:ext uri="{FF2B5EF4-FFF2-40B4-BE49-F238E27FC236}">
                <a16:creationId xmlns:a16="http://schemas.microsoft.com/office/drawing/2014/main" id="{D991E97D-D34A-CF39-DC79-152E3599BE1B}"/>
              </a:ext>
            </a:extLst>
          </p:cNvPr>
          <p:cNvSpPr txBox="1"/>
          <p:nvPr/>
        </p:nvSpPr>
        <p:spPr>
          <a:xfrm>
            <a:off x="4614594" y="1379859"/>
            <a:ext cx="1619007" cy="646331"/>
          </a:xfrm>
          <a:prstGeom prst="rect">
            <a:avLst/>
          </a:prstGeom>
          <a:noFill/>
        </p:spPr>
        <p:txBody>
          <a:bodyPr wrap="square" rtlCol="0">
            <a:spAutoFit/>
          </a:bodyPr>
          <a:lstStyle/>
          <a:p>
            <a:r>
              <a:rPr lang="en-US"/>
              <a:t>configuration </a:t>
            </a:r>
          </a:p>
          <a:p>
            <a:r>
              <a:rPr lang="en-US"/>
              <a:t>detection</a:t>
            </a:r>
          </a:p>
        </p:txBody>
      </p:sp>
      <p:sp>
        <p:nvSpPr>
          <p:cNvPr id="6" name="TextBox 5">
            <a:extLst>
              <a:ext uri="{FF2B5EF4-FFF2-40B4-BE49-F238E27FC236}">
                <a16:creationId xmlns:a16="http://schemas.microsoft.com/office/drawing/2014/main" id="{73ED73A1-8A91-CFCA-1C2C-445D1EDCD306}"/>
              </a:ext>
            </a:extLst>
          </p:cNvPr>
          <p:cNvSpPr txBox="1"/>
          <p:nvPr/>
        </p:nvSpPr>
        <p:spPr>
          <a:xfrm>
            <a:off x="7114641" y="3760842"/>
            <a:ext cx="1823068" cy="923330"/>
          </a:xfrm>
          <a:prstGeom prst="rect">
            <a:avLst/>
          </a:prstGeom>
          <a:noFill/>
        </p:spPr>
        <p:txBody>
          <a:bodyPr wrap="square" rtlCol="0">
            <a:spAutoFit/>
          </a:bodyPr>
          <a:lstStyle/>
          <a:p>
            <a:r>
              <a:rPr lang="en-US"/>
              <a:t>communicative intent formulation  </a:t>
            </a:r>
          </a:p>
        </p:txBody>
      </p:sp>
      <p:sp>
        <p:nvSpPr>
          <p:cNvPr id="13" name="TextBox 12">
            <a:extLst>
              <a:ext uri="{FF2B5EF4-FFF2-40B4-BE49-F238E27FC236}">
                <a16:creationId xmlns:a16="http://schemas.microsoft.com/office/drawing/2014/main" id="{D29D9D38-BF89-4322-1FDF-52896F625B8A}"/>
              </a:ext>
            </a:extLst>
          </p:cNvPr>
          <p:cNvSpPr txBox="1"/>
          <p:nvPr/>
        </p:nvSpPr>
        <p:spPr>
          <a:xfrm>
            <a:off x="5599474" y="5493184"/>
            <a:ext cx="1969009" cy="646331"/>
          </a:xfrm>
          <a:prstGeom prst="rect">
            <a:avLst/>
          </a:prstGeom>
          <a:noFill/>
        </p:spPr>
        <p:txBody>
          <a:bodyPr wrap="square" rtlCol="0">
            <a:spAutoFit/>
          </a:bodyPr>
          <a:lstStyle/>
          <a:p>
            <a:r>
              <a:rPr lang="en-US"/>
              <a:t>plan selection and assembly</a:t>
            </a:r>
          </a:p>
        </p:txBody>
      </p:sp>
      <p:sp>
        <p:nvSpPr>
          <p:cNvPr id="18" name="TextBox 17">
            <a:extLst>
              <a:ext uri="{FF2B5EF4-FFF2-40B4-BE49-F238E27FC236}">
                <a16:creationId xmlns:a16="http://schemas.microsoft.com/office/drawing/2014/main" id="{9CFCE599-C3AB-02C7-0D25-A9CE6921C6A0}"/>
              </a:ext>
            </a:extLst>
          </p:cNvPr>
          <p:cNvSpPr txBox="1"/>
          <p:nvPr/>
        </p:nvSpPr>
        <p:spPr>
          <a:xfrm>
            <a:off x="2396012" y="5231174"/>
            <a:ext cx="2211093" cy="646331"/>
          </a:xfrm>
          <a:prstGeom prst="rect">
            <a:avLst/>
          </a:prstGeom>
          <a:noFill/>
        </p:spPr>
        <p:txBody>
          <a:bodyPr wrap="square" rtlCol="0">
            <a:spAutoFit/>
          </a:bodyPr>
          <a:lstStyle/>
          <a:p>
            <a:r>
              <a:rPr lang="en-US"/>
              <a:t>plan execution,  </a:t>
            </a:r>
          </a:p>
          <a:p>
            <a:r>
              <a:rPr lang="en-US"/>
              <a:t>low-level control </a:t>
            </a:r>
          </a:p>
        </p:txBody>
      </p:sp>
      <p:sp>
        <p:nvSpPr>
          <p:cNvPr id="19" name="TextBox 18">
            <a:extLst>
              <a:ext uri="{FF2B5EF4-FFF2-40B4-BE49-F238E27FC236}">
                <a16:creationId xmlns:a16="http://schemas.microsoft.com/office/drawing/2014/main" id="{DFAADA99-B472-482F-5FAC-323D5B4BCB53}"/>
              </a:ext>
            </a:extLst>
          </p:cNvPr>
          <p:cNvSpPr txBox="1"/>
          <p:nvPr/>
        </p:nvSpPr>
        <p:spPr>
          <a:xfrm>
            <a:off x="7089637" y="2189974"/>
            <a:ext cx="1369226" cy="923330"/>
          </a:xfrm>
          <a:prstGeom prst="rect">
            <a:avLst/>
          </a:prstGeom>
          <a:noFill/>
        </p:spPr>
        <p:txBody>
          <a:bodyPr wrap="square" rtlCol="0">
            <a:spAutoFit/>
          </a:bodyPr>
          <a:lstStyle/>
          <a:p>
            <a:r>
              <a:rPr lang="en-US"/>
              <a:t>attaining</a:t>
            </a:r>
          </a:p>
          <a:p>
            <a:r>
              <a:rPr lang="en-US"/>
              <a:t>situation </a:t>
            </a:r>
          </a:p>
          <a:p>
            <a:r>
              <a:rPr lang="en-US"/>
              <a:t>awareness</a:t>
            </a:r>
          </a:p>
        </p:txBody>
      </p:sp>
      <p:sp>
        <p:nvSpPr>
          <p:cNvPr id="20" name="Flowchart: Magnetic Disk 19">
            <a:extLst>
              <a:ext uri="{FF2B5EF4-FFF2-40B4-BE49-F238E27FC236}">
                <a16:creationId xmlns:a16="http://schemas.microsoft.com/office/drawing/2014/main" id="{41329DFF-0272-AA13-B262-EF9349739E8F}"/>
              </a:ext>
            </a:extLst>
          </p:cNvPr>
          <p:cNvSpPr/>
          <p:nvPr/>
        </p:nvSpPr>
        <p:spPr bwMode="auto">
          <a:xfrm>
            <a:off x="4724476" y="2936561"/>
            <a:ext cx="1301858" cy="790414"/>
          </a:xfrm>
          <a:prstGeom prst="flowChartMagneticDisk">
            <a:avLst/>
          </a:prstGeom>
          <a:solidFill>
            <a:srgbClr val="2688EA"/>
          </a:solidFill>
          <a:ln w="28575"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sz="1800" b="0" i="0" u="none" strike="noStrike" cap="none" normalizeH="0" baseline="0">
                <a:ln>
                  <a:noFill/>
                </a:ln>
                <a:solidFill>
                  <a:schemeClr val="tx1"/>
                </a:solidFill>
                <a:effectLst/>
                <a:latin typeface="Arial" charset="0"/>
                <a:ea typeface="ＭＳ Ｐゴシック" pitchFamily="50" charset="-128"/>
              </a:rPr>
              <a:t>knowledge </a:t>
            </a:r>
          </a:p>
        </p:txBody>
      </p:sp>
      <p:pic>
        <p:nvPicPr>
          <p:cNvPr id="21" name="Picture 20" descr="File:Signal-speech-martin-de.png">
            <a:extLst>
              <a:ext uri="{FF2B5EF4-FFF2-40B4-BE49-F238E27FC236}">
                <a16:creationId xmlns:a16="http://schemas.microsoft.com/office/drawing/2014/main" id="{054345CD-8D23-2580-03FD-919261B8A0B6}"/>
              </a:ext>
            </a:extLst>
          </p:cNvPr>
          <p:cNvPicPr>
            <a:picLocks noChangeAspect="1" noChangeArrowheads="1"/>
          </p:cNvPicPr>
          <p:nvPr/>
        </p:nvPicPr>
        <p:blipFill rotWithShape="1">
          <a:blip r:embed="rId3" cstate="print">
            <a:lum bright="70000" contrast="-70000"/>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l="56700" r="22357" b="-4474"/>
          <a:stretch/>
        </p:blipFill>
        <p:spPr bwMode="auto">
          <a:xfrm>
            <a:off x="1092764" y="3837175"/>
            <a:ext cx="914968" cy="1380927"/>
          </a:xfrm>
          <a:prstGeom prst="rect">
            <a:avLst/>
          </a:prstGeom>
          <a:noFill/>
          <a:extLst>
            <a:ext uri="{909E8E84-426E-40DD-AFC4-6F175D3DCCD1}">
              <a14:hiddenFill xmlns:a14="http://schemas.microsoft.com/office/drawing/2010/main">
                <a:solidFill>
                  <a:srgbClr val="FFFFFF"/>
                </a:solidFill>
              </a14:hiddenFill>
            </a:ext>
          </a:extLst>
        </p:spPr>
      </p:pic>
      <p:cxnSp>
        <p:nvCxnSpPr>
          <p:cNvPr id="23" name="Straight Arrow Connector 22">
            <a:extLst>
              <a:ext uri="{FF2B5EF4-FFF2-40B4-BE49-F238E27FC236}">
                <a16:creationId xmlns:a16="http://schemas.microsoft.com/office/drawing/2014/main" id="{72141695-5D1E-9BC3-A5BD-A928CF7B113E}"/>
              </a:ext>
            </a:extLst>
          </p:cNvPr>
          <p:cNvCxnSpPr>
            <a:cxnSpLocks/>
          </p:cNvCxnSpPr>
          <p:nvPr/>
        </p:nvCxnSpPr>
        <p:spPr bwMode="auto">
          <a:xfrm flipV="1">
            <a:off x="2131434" y="2092698"/>
            <a:ext cx="1773464" cy="388047"/>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25" name="Straight Arrow Connector 24">
            <a:extLst>
              <a:ext uri="{FF2B5EF4-FFF2-40B4-BE49-F238E27FC236}">
                <a16:creationId xmlns:a16="http://schemas.microsoft.com/office/drawing/2014/main" id="{ED5D57BB-7804-5567-A831-5F0E74957166}"/>
              </a:ext>
            </a:extLst>
          </p:cNvPr>
          <p:cNvCxnSpPr>
            <a:cxnSpLocks/>
          </p:cNvCxnSpPr>
          <p:nvPr/>
        </p:nvCxnSpPr>
        <p:spPr bwMode="auto">
          <a:xfrm>
            <a:off x="4486439" y="2032566"/>
            <a:ext cx="1604466" cy="157408"/>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27" name="Straight Arrow Connector 26">
            <a:extLst>
              <a:ext uri="{FF2B5EF4-FFF2-40B4-BE49-F238E27FC236}">
                <a16:creationId xmlns:a16="http://schemas.microsoft.com/office/drawing/2014/main" id="{1B35BC78-65A5-3964-5EC7-40A3FF8AF8F7}"/>
              </a:ext>
            </a:extLst>
          </p:cNvPr>
          <p:cNvCxnSpPr>
            <a:cxnSpLocks/>
          </p:cNvCxnSpPr>
          <p:nvPr/>
        </p:nvCxnSpPr>
        <p:spPr bwMode="auto">
          <a:xfrm>
            <a:off x="6533081" y="2260284"/>
            <a:ext cx="530198" cy="760977"/>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29" name="Straight Arrow Connector 28">
            <a:extLst>
              <a:ext uri="{FF2B5EF4-FFF2-40B4-BE49-F238E27FC236}">
                <a16:creationId xmlns:a16="http://schemas.microsoft.com/office/drawing/2014/main" id="{678A6E2C-3ED1-90E6-C880-04CFFFE5802A}"/>
              </a:ext>
            </a:extLst>
          </p:cNvPr>
          <p:cNvCxnSpPr>
            <a:cxnSpLocks/>
          </p:cNvCxnSpPr>
          <p:nvPr/>
        </p:nvCxnSpPr>
        <p:spPr bwMode="auto">
          <a:xfrm flipH="1">
            <a:off x="6772613" y="3511854"/>
            <a:ext cx="371414" cy="1013416"/>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32" name="Straight Arrow Connector 31">
            <a:extLst>
              <a:ext uri="{FF2B5EF4-FFF2-40B4-BE49-F238E27FC236}">
                <a16:creationId xmlns:a16="http://schemas.microsoft.com/office/drawing/2014/main" id="{E94B6764-58C6-77F2-39E6-906F369527D1}"/>
              </a:ext>
            </a:extLst>
          </p:cNvPr>
          <p:cNvCxnSpPr>
            <a:cxnSpLocks/>
          </p:cNvCxnSpPr>
          <p:nvPr/>
        </p:nvCxnSpPr>
        <p:spPr bwMode="auto">
          <a:xfrm flipH="1">
            <a:off x="5490301" y="4757844"/>
            <a:ext cx="1282311" cy="936692"/>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34" name="Straight Arrow Connector 33">
            <a:extLst>
              <a:ext uri="{FF2B5EF4-FFF2-40B4-BE49-F238E27FC236}">
                <a16:creationId xmlns:a16="http://schemas.microsoft.com/office/drawing/2014/main" id="{FB3EE6A7-3B45-039D-4C07-8CF2CDCE62B2}"/>
              </a:ext>
            </a:extLst>
          </p:cNvPr>
          <p:cNvCxnSpPr>
            <a:cxnSpLocks/>
          </p:cNvCxnSpPr>
          <p:nvPr/>
        </p:nvCxnSpPr>
        <p:spPr bwMode="auto">
          <a:xfrm flipH="1" flipV="1">
            <a:off x="2242441" y="4681455"/>
            <a:ext cx="2482035" cy="872884"/>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36" name="Straight Arrow Connector 35">
            <a:extLst>
              <a:ext uri="{FF2B5EF4-FFF2-40B4-BE49-F238E27FC236}">
                <a16:creationId xmlns:a16="http://schemas.microsoft.com/office/drawing/2014/main" id="{C48AC62F-A6B4-6164-E067-FD6C30A16B6C}"/>
              </a:ext>
            </a:extLst>
          </p:cNvPr>
          <p:cNvCxnSpPr>
            <a:cxnSpLocks/>
          </p:cNvCxnSpPr>
          <p:nvPr/>
        </p:nvCxnSpPr>
        <p:spPr bwMode="auto">
          <a:xfrm flipH="1">
            <a:off x="2916186" y="2115354"/>
            <a:ext cx="1494239" cy="2409916"/>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
        <p:nvSpPr>
          <p:cNvPr id="39" name="TextBox 38">
            <a:extLst>
              <a:ext uri="{FF2B5EF4-FFF2-40B4-BE49-F238E27FC236}">
                <a16:creationId xmlns:a16="http://schemas.microsoft.com/office/drawing/2014/main" id="{88E76399-5270-AEFD-8331-19230A030568}"/>
              </a:ext>
            </a:extLst>
          </p:cNvPr>
          <p:cNvSpPr txBox="1"/>
          <p:nvPr/>
        </p:nvSpPr>
        <p:spPr>
          <a:xfrm>
            <a:off x="3309924" y="3869887"/>
            <a:ext cx="1818470" cy="646331"/>
          </a:xfrm>
          <a:prstGeom prst="rect">
            <a:avLst/>
          </a:prstGeom>
          <a:noFill/>
        </p:spPr>
        <p:txBody>
          <a:bodyPr wrap="square" rtlCol="0">
            <a:spAutoFit/>
          </a:bodyPr>
          <a:lstStyle/>
          <a:p>
            <a:r>
              <a:rPr lang="en-US"/>
              <a:t>turn</a:t>
            </a:r>
          </a:p>
          <a:p>
            <a:r>
              <a:rPr lang="en-US"/>
              <a:t>management</a:t>
            </a:r>
          </a:p>
        </p:txBody>
      </p:sp>
      <p:sp>
        <p:nvSpPr>
          <p:cNvPr id="42" name="TextBox 41">
            <a:extLst>
              <a:ext uri="{FF2B5EF4-FFF2-40B4-BE49-F238E27FC236}">
                <a16:creationId xmlns:a16="http://schemas.microsoft.com/office/drawing/2014/main" id="{C8FD0A60-32DD-25FD-B21C-A79CE5BA8ECB}"/>
              </a:ext>
            </a:extLst>
          </p:cNvPr>
          <p:cNvSpPr txBox="1"/>
          <p:nvPr/>
        </p:nvSpPr>
        <p:spPr>
          <a:xfrm>
            <a:off x="2207682" y="2946784"/>
            <a:ext cx="1818470" cy="646331"/>
          </a:xfrm>
          <a:prstGeom prst="rect">
            <a:avLst/>
          </a:prstGeom>
          <a:noFill/>
        </p:spPr>
        <p:txBody>
          <a:bodyPr wrap="square" rtlCol="0">
            <a:spAutoFit/>
          </a:bodyPr>
          <a:lstStyle/>
          <a:p>
            <a:r>
              <a:rPr lang="en-US"/>
              <a:t>self-</a:t>
            </a:r>
          </a:p>
          <a:p>
            <a:r>
              <a:rPr lang="en-US"/>
              <a:t>monitoring</a:t>
            </a:r>
          </a:p>
        </p:txBody>
      </p:sp>
      <p:cxnSp>
        <p:nvCxnSpPr>
          <p:cNvPr id="43" name="Straight Arrow Connector 42">
            <a:extLst>
              <a:ext uri="{FF2B5EF4-FFF2-40B4-BE49-F238E27FC236}">
                <a16:creationId xmlns:a16="http://schemas.microsoft.com/office/drawing/2014/main" id="{49648EE8-4343-6DB6-EC28-0F16DE1DF693}"/>
              </a:ext>
            </a:extLst>
          </p:cNvPr>
          <p:cNvCxnSpPr>
            <a:cxnSpLocks/>
          </p:cNvCxnSpPr>
          <p:nvPr/>
        </p:nvCxnSpPr>
        <p:spPr bwMode="auto">
          <a:xfrm flipV="1">
            <a:off x="1818534" y="2710985"/>
            <a:ext cx="513631" cy="1477495"/>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
        <p:nvSpPr>
          <p:cNvPr id="53" name="TextBox 52">
            <a:extLst>
              <a:ext uri="{FF2B5EF4-FFF2-40B4-BE49-F238E27FC236}">
                <a16:creationId xmlns:a16="http://schemas.microsoft.com/office/drawing/2014/main" id="{53B953C4-613D-A2E9-1CB4-A0D185639CDD}"/>
              </a:ext>
            </a:extLst>
          </p:cNvPr>
          <p:cNvSpPr txBox="1"/>
          <p:nvPr/>
        </p:nvSpPr>
        <p:spPr>
          <a:xfrm>
            <a:off x="7568483" y="1322651"/>
            <a:ext cx="1369226" cy="646331"/>
          </a:xfrm>
          <a:prstGeom prst="rect">
            <a:avLst/>
          </a:prstGeom>
          <a:noFill/>
        </p:spPr>
        <p:txBody>
          <a:bodyPr wrap="square" rtlCol="0">
            <a:spAutoFit/>
          </a:bodyPr>
          <a:lstStyle/>
          <a:p>
            <a:r>
              <a:rPr lang="en-US"/>
              <a:t>interlocutor modeling </a:t>
            </a:r>
          </a:p>
        </p:txBody>
      </p:sp>
      <p:cxnSp>
        <p:nvCxnSpPr>
          <p:cNvPr id="54" name="Straight Arrow Connector 53">
            <a:extLst>
              <a:ext uri="{FF2B5EF4-FFF2-40B4-BE49-F238E27FC236}">
                <a16:creationId xmlns:a16="http://schemas.microsoft.com/office/drawing/2014/main" id="{147DFB44-16A5-2A89-3C2E-B6424B4C9F04}"/>
              </a:ext>
            </a:extLst>
          </p:cNvPr>
          <p:cNvCxnSpPr>
            <a:cxnSpLocks/>
          </p:cNvCxnSpPr>
          <p:nvPr/>
        </p:nvCxnSpPr>
        <p:spPr bwMode="auto">
          <a:xfrm flipH="1">
            <a:off x="7296904" y="1322651"/>
            <a:ext cx="273122" cy="752462"/>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
        <p:nvSpPr>
          <p:cNvPr id="59" name="TextBox 58">
            <a:extLst>
              <a:ext uri="{FF2B5EF4-FFF2-40B4-BE49-F238E27FC236}">
                <a16:creationId xmlns:a16="http://schemas.microsoft.com/office/drawing/2014/main" id="{2EC9FB8E-A3D2-A400-85DE-6BF6B3D9EBF3}"/>
              </a:ext>
            </a:extLst>
          </p:cNvPr>
          <p:cNvSpPr txBox="1"/>
          <p:nvPr/>
        </p:nvSpPr>
        <p:spPr>
          <a:xfrm>
            <a:off x="1298447" y="477232"/>
            <a:ext cx="2521334" cy="369332"/>
          </a:xfrm>
          <a:prstGeom prst="rect">
            <a:avLst/>
          </a:prstGeom>
          <a:noFill/>
        </p:spPr>
        <p:txBody>
          <a:bodyPr wrap="square" rtlCol="0">
            <a:spAutoFit/>
          </a:bodyPr>
          <a:lstStyle/>
          <a:p>
            <a:r>
              <a:rPr lang="en-US"/>
              <a:t>learning processes </a:t>
            </a:r>
          </a:p>
        </p:txBody>
      </p:sp>
      <p:sp>
        <p:nvSpPr>
          <p:cNvPr id="60" name="Freeform: Shape 59">
            <a:extLst>
              <a:ext uri="{FF2B5EF4-FFF2-40B4-BE49-F238E27FC236}">
                <a16:creationId xmlns:a16="http://schemas.microsoft.com/office/drawing/2014/main" id="{6CF91E3E-52FB-413C-ED60-27D8B49BAD73}"/>
              </a:ext>
            </a:extLst>
          </p:cNvPr>
          <p:cNvSpPr/>
          <p:nvPr/>
        </p:nvSpPr>
        <p:spPr bwMode="auto">
          <a:xfrm>
            <a:off x="2962531" y="404869"/>
            <a:ext cx="1817370" cy="2435948"/>
          </a:xfrm>
          <a:custGeom>
            <a:avLst/>
            <a:gdLst>
              <a:gd name="connsiteX0" fmla="*/ 0 w 1817370"/>
              <a:gd name="connsiteY0" fmla="*/ 30001 h 2453161"/>
              <a:gd name="connsiteX1" fmla="*/ 171450 w 1817370"/>
              <a:gd name="connsiteY1" fmla="*/ 18571 h 2453161"/>
              <a:gd name="connsiteX2" fmla="*/ 651510 w 1817370"/>
              <a:gd name="connsiteY2" fmla="*/ 247171 h 2453161"/>
              <a:gd name="connsiteX3" fmla="*/ 834390 w 1817370"/>
              <a:gd name="connsiteY3" fmla="*/ 921541 h 2453161"/>
              <a:gd name="connsiteX4" fmla="*/ 1120140 w 1817370"/>
              <a:gd name="connsiteY4" fmla="*/ 1458751 h 2453161"/>
              <a:gd name="connsiteX5" fmla="*/ 1817370 w 1817370"/>
              <a:gd name="connsiteY5" fmla="*/ 2453161 h 2453161"/>
              <a:gd name="connsiteX0" fmla="*/ 0 w 1817370"/>
              <a:gd name="connsiteY0" fmla="*/ 12788 h 2435948"/>
              <a:gd name="connsiteX1" fmla="*/ 297180 w 1817370"/>
              <a:gd name="connsiteY1" fmla="*/ 35648 h 2435948"/>
              <a:gd name="connsiteX2" fmla="*/ 651510 w 1817370"/>
              <a:gd name="connsiteY2" fmla="*/ 229958 h 2435948"/>
              <a:gd name="connsiteX3" fmla="*/ 834390 w 1817370"/>
              <a:gd name="connsiteY3" fmla="*/ 904328 h 2435948"/>
              <a:gd name="connsiteX4" fmla="*/ 1120140 w 1817370"/>
              <a:gd name="connsiteY4" fmla="*/ 1441538 h 2435948"/>
              <a:gd name="connsiteX5" fmla="*/ 1817370 w 1817370"/>
              <a:gd name="connsiteY5" fmla="*/ 2435948 h 2435948"/>
              <a:gd name="connsiteX0" fmla="*/ 0 w 1817370"/>
              <a:gd name="connsiteY0" fmla="*/ 12788 h 2435948"/>
              <a:gd name="connsiteX1" fmla="*/ 297180 w 1817370"/>
              <a:gd name="connsiteY1" fmla="*/ 35648 h 2435948"/>
              <a:gd name="connsiteX2" fmla="*/ 651510 w 1817370"/>
              <a:gd name="connsiteY2" fmla="*/ 229958 h 2435948"/>
              <a:gd name="connsiteX3" fmla="*/ 834390 w 1817370"/>
              <a:gd name="connsiteY3" fmla="*/ 904328 h 2435948"/>
              <a:gd name="connsiteX4" fmla="*/ 1192530 w 1817370"/>
              <a:gd name="connsiteY4" fmla="*/ 1472018 h 2435948"/>
              <a:gd name="connsiteX5" fmla="*/ 1817370 w 1817370"/>
              <a:gd name="connsiteY5" fmla="*/ 2435948 h 2435948"/>
              <a:gd name="connsiteX0" fmla="*/ 0 w 1817370"/>
              <a:gd name="connsiteY0" fmla="*/ 12788 h 2435948"/>
              <a:gd name="connsiteX1" fmla="*/ 297180 w 1817370"/>
              <a:gd name="connsiteY1" fmla="*/ 35648 h 2435948"/>
              <a:gd name="connsiteX2" fmla="*/ 651510 w 1817370"/>
              <a:gd name="connsiteY2" fmla="*/ 229958 h 2435948"/>
              <a:gd name="connsiteX3" fmla="*/ 834390 w 1817370"/>
              <a:gd name="connsiteY3" fmla="*/ 904328 h 2435948"/>
              <a:gd name="connsiteX4" fmla="*/ 1192530 w 1817370"/>
              <a:gd name="connsiteY4" fmla="*/ 1472018 h 2435948"/>
              <a:gd name="connsiteX5" fmla="*/ 1817370 w 1817370"/>
              <a:gd name="connsiteY5" fmla="*/ 2435948 h 2435948"/>
              <a:gd name="connsiteX0" fmla="*/ 0 w 1817370"/>
              <a:gd name="connsiteY0" fmla="*/ 12788 h 2435948"/>
              <a:gd name="connsiteX1" fmla="*/ 297180 w 1817370"/>
              <a:gd name="connsiteY1" fmla="*/ 35648 h 2435948"/>
              <a:gd name="connsiteX2" fmla="*/ 651510 w 1817370"/>
              <a:gd name="connsiteY2" fmla="*/ 229958 h 2435948"/>
              <a:gd name="connsiteX3" fmla="*/ 834390 w 1817370"/>
              <a:gd name="connsiteY3" fmla="*/ 904328 h 2435948"/>
              <a:gd name="connsiteX4" fmla="*/ 1192530 w 1817370"/>
              <a:gd name="connsiteY4" fmla="*/ 1472018 h 2435948"/>
              <a:gd name="connsiteX5" fmla="*/ 1817370 w 1817370"/>
              <a:gd name="connsiteY5" fmla="*/ 2435948 h 2435948"/>
              <a:gd name="connsiteX0" fmla="*/ 0 w 1817370"/>
              <a:gd name="connsiteY0" fmla="*/ 12788 h 2435948"/>
              <a:gd name="connsiteX1" fmla="*/ 297180 w 1817370"/>
              <a:gd name="connsiteY1" fmla="*/ 35648 h 2435948"/>
              <a:gd name="connsiteX2" fmla="*/ 651510 w 1817370"/>
              <a:gd name="connsiteY2" fmla="*/ 229958 h 2435948"/>
              <a:gd name="connsiteX3" fmla="*/ 834390 w 1817370"/>
              <a:gd name="connsiteY3" fmla="*/ 904328 h 2435948"/>
              <a:gd name="connsiteX4" fmla="*/ 1192530 w 1817370"/>
              <a:gd name="connsiteY4" fmla="*/ 1472018 h 2435948"/>
              <a:gd name="connsiteX5" fmla="*/ 1817370 w 1817370"/>
              <a:gd name="connsiteY5" fmla="*/ 2435948 h 2435948"/>
              <a:gd name="connsiteX0" fmla="*/ 0 w 1817370"/>
              <a:gd name="connsiteY0" fmla="*/ 12788 h 2435948"/>
              <a:gd name="connsiteX1" fmla="*/ 297180 w 1817370"/>
              <a:gd name="connsiteY1" fmla="*/ 35648 h 2435948"/>
              <a:gd name="connsiteX2" fmla="*/ 651510 w 1817370"/>
              <a:gd name="connsiteY2" fmla="*/ 229958 h 2435948"/>
              <a:gd name="connsiteX3" fmla="*/ 834390 w 1817370"/>
              <a:gd name="connsiteY3" fmla="*/ 904328 h 2435948"/>
              <a:gd name="connsiteX4" fmla="*/ 1287780 w 1817370"/>
              <a:gd name="connsiteY4" fmla="*/ 1658708 h 2435948"/>
              <a:gd name="connsiteX5" fmla="*/ 1817370 w 1817370"/>
              <a:gd name="connsiteY5" fmla="*/ 2435948 h 2435948"/>
              <a:gd name="connsiteX0" fmla="*/ 0 w 1817370"/>
              <a:gd name="connsiteY0" fmla="*/ 12788 h 2435948"/>
              <a:gd name="connsiteX1" fmla="*/ 297180 w 1817370"/>
              <a:gd name="connsiteY1" fmla="*/ 35648 h 2435948"/>
              <a:gd name="connsiteX2" fmla="*/ 651510 w 1817370"/>
              <a:gd name="connsiteY2" fmla="*/ 229958 h 2435948"/>
              <a:gd name="connsiteX3" fmla="*/ 834390 w 1817370"/>
              <a:gd name="connsiteY3" fmla="*/ 904328 h 2435948"/>
              <a:gd name="connsiteX4" fmla="*/ 1287780 w 1817370"/>
              <a:gd name="connsiteY4" fmla="*/ 1658708 h 2435948"/>
              <a:gd name="connsiteX5" fmla="*/ 1817370 w 1817370"/>
              <a:gd name="connsiteY5" fmla="*/ 2435948 h 2435948"/>
              <a:gd name="connsiteX0" fmla="*/ 0 w 1817370"/>
              <a:gd name="connsiteY0" fmla="*/ 12788 h 2435948"/>
              <a:gd name="connsiteX1" fmla="*/ 297180 w 1817370"/>
              <a:gd name="connsiteY1" fmla="*/ 35648 h 2435948"/>
              <a:gd name="connsiteX2" fmla="*/ 651510 w 1817370"/>
              <a:gd name="connsiteY2" fmla="*/ 229958 h 2435948"/>
              <a:gd name="connsiteX3" fmla="*/ 807720 w 1817370"/>
              <a:gd name="connsiteY3" fmla="*/ 889088 h 2435948"/>
              <a:gd name="connsiteX4" fmla="*/ 1287780 w 1817370"/>
              <a:gd name="connsiteY4" fmla="*/ 1658708 h 2435948"/>
              <a:gd name="connsiteX5" fmla="*/ 1817370 w 1817370"/>
              <a:gd name="connsiteY5" fmla="*/ 2435948 h 2435948"/>
              <a:gd name="connsiteX0" fmla="*/ 0 w 1817370"/>
              <a:gd name="connsiteY0" fmla="*/ 12788 h 2435948"/>
              <a:gd name="connsiteX1" fmla="*/ 297180 w 1817370"/>
              <a:gd name="connsiteY1" fmla="*/ 35648 h 2435948"/>
              <a:gd name="connsiteX2" fmla="*/ 651510 w 1817370"/>
              <a:gd name="connsiteY2" fmla="*/ 229958 h 2435948"/>
              <a:gd name="connsiteX3" fmla="*/ 807720 w 1817370"/>
              <a:gd name="connsiteY3" fmla="*/ 889088 h 2435948"/>
              <a:gd name="connsiteX4" fmla="*/ 1287780 w 1817370"/>
              <a:gd name="connsiteY4" fmla="*/ 1658708 h 2435948"/>
              <a:gd name="connsiteX5" fmla="*/ 1817370 w 1817370"/>
              <a:gd name="connsiteY5" fmla="*/ 2435948 h 2435948"/>
              <a:gd name="connsiteX0" fmla="*/ 0 w 1817370"/>
              <a:gd name="connsiteY0" fmla="*/ 12788 h 2435948"/>
              <a:gd name="connsiteX1" fmla="*/ 297180 w 1817370"/>
              <a:gd name="connsiteY1" fmla="*/ 35648 h 2435948"/>
              <a:gd name="connsiteX2" fmla="*/ 651510 w 1817370"/>
              <a:gd name="connsiteY2" fmla="*/ 229958 h 2435948"/>
              <a:gd name="connsiteX3" fmla="*/ 807720 w 1817370"/>
              <a:gd name="connsiteY3" fmla="*/ 889088 h 2435948"/>
              <a:gd name="connsiteX4" fmla="*/ 1261110 w 1817370"/>
              <a:gd name="connsiteY4" fmla="*/ 1692998 h 2435948"/>
              <a:gd name="connsiteX5" fmla="*/ 1817370 w 1817370"/>
              <a:gd name="connsiteY5" fmla="*/ 2435948 h 2435948"/>
              <a:gd name="connsiteX0" fmla="*/ 0 w 1817370"/>
              <a:gd name="connsiteY0" fmla="*/ 12788 h 2435948"/>
              <a:gd name="connsiteX1" fmla="*/ 297180 w 1817370"/>
              <a:gd name="connsiteY1" fmla="*/ 35648 h 2435948"/>
              <a:gd name="connsiteX2" fmla="*/ 651510 w 1817370"/>
              <a:gd name="connsiteY2" fmla="*/ 229958 h 2435948"/>
              <a:gd name="connsiteX3" fmla="*/ 807720 w 1817370"/>
              <a:gd name="connsiteY3" fmla="*/ 889088 h 2435948"/>
              <a:gd name="connsiteX4" fmla="*/ 1261110 w 1817370"/>
              <a:gd name="connsiteY4" fmla="*/ 1692998 h 2435948"/>
              <a:gd name="connsiteX5" fmla="*/ 1817370 w 1817370"/>
              <a:gd name="connsiteY5" fmla="*/ 2435948 h 2435948"/>
              <a:gd name="connsiteX0" fmla="*/ 0 w 1817370"/>
              <a:gd name="connsiteY0" fmla="*/ 12788 h 2435948"/>
              <a:gd name="connsiteX1" fmla="*/ 297180 w 1817370"/>
              <a:gd name="connsiteY1" fmla="*/ 35648 h 2435948"/>
              <a:gd name="connsiteX2" fmla="*/ 651510 w 1817370"/>
              <a:gd name="connsiteY2" fmla="*/ 229958 h 2435948"/>
              <a:gd name="connsiteX3" fmla="*/ 807720 w 1817370"/>
              <a:gd name="connsiteY3" fmla="*/ 889088 h 2435948"/>
              <a:gd name="connsiteX4" fmla="*/ 1261110 w 1817370"/>
              <a:gd name="connsiteY4" fmla="*/ 1692998 h 2435948"/>
              <a:gd name="connsiteX5" fmla="*/ 1817370 w 1817370"/>
              <a:gd name="connsiteY5" fmla="*/ 2435948 h 2435948"/>
              <a:gd name="connsiteX0" fmla="*/ 0 w 1817370"/>
              <a:gd name="connsiteY0" fmla="*/ 12788 h 2435948"/>
              <a:gd name="connsiteX1" fmla="*/ 297180 w 1817370"/>
              <a:gd name="connsiteY1" fmla="*/ 35648 h 2435948"/>
              <a:gd name="connsiteX2" fmla="*/ 651510 w 1817370"/>
              <a:gd name="connsiteY2" fmla="*/ 229958 h 2435948"/>
              <a:gd name="connsiteX3" fmla="*/ 807720 w 1817370"/>
              <a:gd name="connsiteY3" fmla="*/ 889088 h 2435948"/>
              <a:gd name="connsiteX4" fmla="*/ 1261110 w 1817370"/>
              <a:gd name="connsiteY4" fmla="*/ 1692998 h 2435948"/>
              <a:gd name="connsiteX5" fmla="*/ 1817370 w 1817370"/>
              <a:gd name="connsiteY5" fmla="*/ 2435948 h 24359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17370" h="2435948">
                <a:moveTo>
                  <a:pt x="0" y="12788"/>
                </a:moveTo>
                <a:cubicBezTo>
                  <a:pt x="31432" y="-11025"/>
                  <a:pt x="188595" y="-547"/>
                  <a:pt x="297180" y="35648"/>
                </a:cubicBezTo>
                <a:cubicBezTo>
                  <a:pt x="405765" y="71843"/>
                  <a:pt x="566420" y="87718"/>
                  <a:pt x="651510" y="229958"/>
                </a:cubicBezTo>
                <a:cubicBezTo>
                  <a:pt x="736600" y="372198"/>
                  <a:pt x="706120" y="645248"/>
                  <a:pt x="807720" y="889088"/>
                </a:cubicBezTo>
                <a:cubicBezTo>
                  <a:pt x="909320" y="1132928"/>
                  <a:pt x="1016635" y="1446618"/>
                  <a:pt x="1261110" y="1692998"/>
                </a:cubicBezTo>
                <a:cubicBezTo>
                  <a:pt x="1505585" y="1939378"/>
                  <a:pt x="1550670" y="2066378"/>
                  <a:pt x="1817370" y="2435948"/>
                </a:cubicBezTo>
              </a:path>
            </a:pathLst>
          </a:custGeom>
          <a:noFill/>
          <a:ln w="19050" cap="flat" cmpd="sng" algn="ctr">
            <a:solidFill>
              <a:schemeClr val="tx1"/>
            </a:solidFill>
            <a:prstDash val="solid"/>
            <a:round/>
            <a:headEnd type="none" w="med" len="med"/>
            <a:tailEnd type="triangle"/>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cxnSp>
        <p:nvCxnSpPr>
          <p:cNvPr id="61" name="Straight Arrow Connector 60">
            <a:extLst>
              <a:ext uri="{FF2B5EF4-FFF2-40B4-BE49-F238E27FC236}">
                <a16:creationId xmlns:a16="http://schemas.microsoft.com/office/drawing/2014/main" id="{209863ED-385F-68DB-A13D-8E8D60155AF4}"/>
              </a:ext>
            </a:extLst>
          </p:cNvPr>
          <p:cNvCxnSpPr>
            <a:cxnSpLocks/>
          </p:cNvCxnSpPr>
          <p:nvPr/>
        </p:nvCxnSpPr>
        <p:spPr bwMode="auto">
          <a:xfrm flipH="1" flipV="1">
            <a:off x="3949904" y="4621014"/>
            <a:ext cx="1474193" cy="695456"/>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
        <p:nvSpPr>
          <p:cNvPr id="62" name="TextBox 61">
            <a:extLst>
              <a:ext uri="{FF2B5EF4-FFF2-40B4-BE49-F238E27FC236}">
                <a16:creationId xmlns:a16="http://schemas.microsoft.com/office/drawing/2014/main" id="{DD505C38-AFD9-8B25-4D62-DC1C98D5FED8}"/>
              </a:ext>
            </a:extLst>
          </p:cNvPr>
          <p:cNvSpPr txBox="1"/>
          <p:nvPr/>
        </p:nvSpPr>
        <p:spPr>
          <a:xfrm>
            <a:off x="4564412" y="4626670"/>
            <a:ext cx="1969009" cy="369332"/>
          </a:xfrm>
          <a:prstGeom prst="rect">
            <a:avLst/>
          </a:prstGeom>
          <a:noFill/>
        </p:spPr>
        <p:txBody>
          <a:bodyPr wrap="square" rtlCol="0">
            <a:spAutoFit/>
          </a:bodyPr>
          <a:lstStyle/>
          <a:p>
            <a:r>
              <a:rPr lang="en-US"/>
              <a:t>meta-cognition</a:t>
            </a:r>
          </a:p>
        </p:txBody>
      </p:sp>
      <p:cxnSp>
        <p:nvCxnSpPr>
          <p:cNvPr id="70" name="Straight Arrow Connector 69">
            <a:extLst>
              <a:ext uri="{FF2B5EF4-FFF2-40B4-BE49-F238E27FC236}">
                <a16:creationId xmlns:a16="http://schemas.microsoft.com/office/drawing/2014/main" id="{14E7CA03-4E24-3C93-20A8-D6A02F7A7F57}"/>
              </a:ext>
            </a:extLst>
          </p:cNvPr>
          <p:cNvCxnSpPr>
            <a:cxnSpLocks/>
          </p:cNvCxnSpPr>
          <p:nvPr/>
        </p:nvCxnSpPr>
        <p:spPr bwMode="auto">
          <a:xfrm flipV="1">
            <a:off x="5288672" y="2228347"/>
            <a:ext cx="135425" cy="586736"/>
          </a:xfrm>
          <a:prstGeom prst="straightConnector1">
            <a:avLst/>
          </a:prstGeom>
          <a:solidFill>
            <a:schemeClr val="accent1"/>
          </a:solidFill>
          <a:ln w="57150" cap="flat" cmpd="sng" algn="ctr">
            <a:solidFill>
              <a:schemeClr val="tx1"/>
            </a:solidFill>
            <a:prstDash val="solid"/>
            <a:round/>
            <a:headEnd type="none" w="med" len="med"/>
            <a:tailEnd type="triangle"/>
          </a:ln>
          <a:effectLst/>
        </p:spPr>
      </p:cxnSp>
      <p:cxnSp>
        <p:nvCxnSpPr>
          <p:cNvPr id="73" name="Straight Arrow Connector 72">
            <a:extLst>
              <a:ext uri="{FF2B5EF4-FFF2-40B4-BE49-F238E27FC236}">
                <a16:creationId xmlns:a16="http://schemas.microsoft.com/office/drawing/2014/main" id="{7D836928-A2C3-5729-3B5C-B58D7B3B3084}"/>
              </a:ext>
            </a:extLst>
          </p:cNvPr>
          <p:cNvCxnSpPr>
            <a:cxnSpLocks/>
          </p:cNvCxnSpPr>
          <p:nvPr/>
        </p:nvCxnSpPr>
        <p:spPr bwMode="auto">
          <a:xfrm>
            <a:off x="5648983" y="3944225"/>
            <a:ext cx="682778" cy="875995"/>
          </a:xfrm>
          <a:prstGeom prst="straightConnector1">
            <a:avLst/>
          </a:prstGeom>
          <a:solidFill>
            <a:schemeClr val="accent1"/>
          </a:solidFill>
          <a:ln w="57150" cap="flat" cmpd="sng" algn="ctr">
            <a:solidFill>
              <a:schemeClr val="tx1"/>
            </a:solidFill>
            <a:prstDash val="solid"/>
            <a:round/>
            <a:headEnd type="none" w="med" len="med"/>
            <a:tailEnd type="triangle"/>
          </a:ln>
          <a:effectLst/>
        </p:spPr>
      </p:cxnSp>
      <p:sp>
        <p:nvSpPr>
          <p:cNvPr id="77" name="Rectangle 76">
            <a:extLst>
              <a:ext uri="{FF2B5EF4-FFF2-40B4-BE49-F238E27FC236}">
                <a16:creationId xmlns:a16="http://schemas.microsoft.com/office/drawing/2014/main" id="{ECA86C84-C24A-993D-EDB0-48A988465D14}"/>
              </a:ext>
            </a:extLst>
          </p:cNvPr>
          <p:cNvSpPr/>
          <p:nvPr/>
        </p:nvSpPr>
        <p:spPr bwMode="auto">
          <a:xfrm>
            <a:off x="7191217" y="5331710"/>
            <a:ext cx="1969009" cy="1242085"/>
          </a:xfrm>
          <a:prstGeom prst="rect">
            <a:avLst/>
          </a:prstGeom>
          <a:solidFill>
            <a:srgbClr val="0C57A5"/>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indent="-285750">
              <a:lnSpc>
                <a:spcPct val="130000"/>
              </a:lnSpc>
              <a:buFont typeface="Arial" panose="020B0604020202020204" pitchFamily="34" charset="0"/>
              <a:buChar char="•"/>
            </a:pPr>
            <a:r>
              <a:rPr lang="en-US"/>
              <a:t>concatentation</a:t>
            </a:r>
          </a:p>
          <a:p>
            <a:pPr marL="285750" indent="-285750">
              <a:lnSpc>
                <a:spcPct val="130000"/>
              </a:lnSpc>
              <a:buFont typeface="Arial" panose="020B0604020202020204" pitchFamily="34" charset="0"/>
              <a:buChar char="•"/>
            </a:pPr>
            <a:r>
              <a:rPr lang="en-US"/>
              <a:t>superposition</a:t>
            </a:r>
          </a:p>
          <a:p>
            <a:pPr marL="285750" indent="-285750">
              <a:lnSpc>
                <a:spcPct val="130000"/>
              </a:lnSpc>
              <a:buFont typeface="Arial" panose="020B0604020202020204" pitchFamily="34" charset="0"/>
              <a:buChar char="•"/>
            </a:pPr>
            <a:r>
              <a:rPr lang="en-US"/>
              <a:t>alignment </a:t>
            </a:r>
          </a:p>
        </p:txBody>
      </p:sp>
      <p:sp>
        <p:nvSpPr>
          <p:cNvPr id="78" name="Rectangle 77">
            <a:extLst>
              <a:ext uri="{FF2B5EF4-FFF2-40B4-BE49-F238E27FC236}">
                <a16:creationId xmlns:a16="http://schemas.microsoft.com/office/drawing/2014/main" id="{AC08FE90-57FD-F8E6-5AFC-9B6070262327}"/>
              </a:ext>
            </a:extLst>
          </p:cNvPr>
          <p:cNvSpPr/>
          <p:nvPr/>
        </p:nvSpPr>
        <p:spPr bwMode="auto">
          <a:xfrm>
            <a:off x="5354119" y="3841272"/>
            <a:ext cx="1404967" cy="1242085"/>
          </a:xfrm>
          <a:prstGeom prst="rect">
            <a:avLst/>
          </a:prstGeom>
          <a:solidFill>
            <a:srgbClr val="0C57A5"/>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indent="-285750">
              <a:lnSpc>
                <a:spcPct val="130000"/>
              </a:lnSpc>
              <a:buFont typeface="Arial" panose="020B0604020202020204" pitchFamily="34" charset="0"/>
              <a:buChar char="•"/>
            </a:pPr>
            <a:r>
              <a:rPr lang="en-US"/>
              <a:t>larger</a:t>
            </a:r>
          </a:p>
          <a:p>
            <a:pPr marL="285750" indent="-285750">
              <a:lnSpc>
                <a:spcPct val="130000"/>
              </a:lnSpc>
              <a:buFont typeface="Arial" panose="020B0604020202020204" pitchFamily="34" charset="0"/>
              <a:buChar char="•"/>
            </a:pPr>
            <a:r>
              <a:rPr lang="en-US"/>
              <a:t>smaller</a:t>
            </a:r>
          </a:p>
          <a:p>
            <a:pPr marL="285750" indent="-285750">
              <a:lnSpc>
                <a:spcPct val="130000"/>
              </a:lnSpc>
              <a:buFont typeface="Arial" panose="020B0604020202020204" pitchFamily="34" charset="0"/>
              <a:buChar char="•"/>
            </a:pPr>
            <a:r>
              <a:rPr lang="en-US"/>
              <a:t>different</a:t>
            </a:r>
          </a:p>
          <a:p>
            <a:pPr marL="285750" indent="-285750">
              <a:lnSpc>
                <a:spcPct val="130000"/>
              </a:lnSpc>
              <a:buFont typeface="Arial" panose="020B0604020202020204" pitchFamily="34" charset="0"/>
              <a:buChar char="•"/>
            </a:pPr>
            <a:endParaRPr lang="en-US"/>
          </a:p>
        </p:txBody>
      </p:sp>
    </p:spTree>
    <p:extLst>
      <p:ext uri="{BB962C8B-B14F-4D97-AF65-F5344CB8AC3E}">
        <p14:creationId xmlns:p14="http://schemas.microsoft.com/office/powerpoint/2010/main" val="560813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61E69FC3-713C-6563-C582-9050CED5B7A0}"/>
              </a:ext>
            </a:extLst>
          </p:cNvPr>
          <p:cNvGrpSpPr/>
          <p:nvPr/>
        </p:nvGrpSpPr>
        <p:grpSpPr>
          <a:xfrm>
            <a:off x="39163" y="2683313"/>
            <a:ext cx="1511085" cy="1597577"/>
            <a:chOff x="162732" y="2551407"/>
            <a:chExt cx="1511085" cy="1597577"/>
          </a:xfrm>
        </p:grpSpPr>
        <p:grpSp>
          <p:nvGrpSpPr>
            <p:cNvPr id="9" name="Group 8">
              <a:extLst>
                <a:ext uri="{FF2B5EF4-FFF2-40B4-BE49-F238E27FC236}">
                  <a16:creationId xmlns:a16="http://schemas.microsoft.com/office/drawing/2014/main" id="{DF45FE46-05C4-040A-88AA-D9C0B53259F4}"/>
                </a:ext>
              </a:extLst>
            </p:cNvPr>
            <p:cNvGrpSpPr/>
            <p:nvPr/>
          </p:nvGrpSpPr>
          <p:grpSpPr>
            <a:xfrm>
              <a:off x="596687" y="2551407"/>
              <a:ext cx="480447" cy="1069383"/>
              <a:chOff x="1139126" y="2464231"/>
              <a:chExt cx="480447" cy="1069383"/>
            </a:xfrm>
          </p:grpSpPr>
          <p:sp>
            <p:nvSpPr>
              <p:cNvPr id="8" name="Isosceles Triangle 7">
                <a:extLst>
                  <a:ext uri="{FF2B5EF4-FFF2-40B4-BE49-F238E27FC236}">
                    <a16:creationId xmlns:a16="http://schemas.microsoft.com/office/drawing/2014/main" id="{8CFD126C-F2B6-6091-C304-4F3E4A7F8BFC}"/>
                  </a:ext>
                </a:extLst>
              </p:cNvPr>
              <p:cNvSpPr/>
              <p:nvPr/>
            </p:nvSpPr>
            <p:spPr bwMode="auto">
              <a:xfrm>
                <a:off x="1162373" y="2743200"/>
                <a:ext cx="433952" cy="790414"/>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7" name="Oval 6">
                <a:extLst>
                  <a:ext uri="{FF2B5EF4-FFF2-40B4-BE49-F238E27FC236}">
                    <a16:creationId xmlns:a16="http://schemas.microsoft.com/office/drawing/2014/main" id="{20C1E4D6-0B07-AB10-8465-3D37E1A7CD30}"/>
                  </a:ext>
                </a:extLst>
              </p:cNvPr>
              <p:cNvSpPr/>
              <p:nvPr/>
            </p:nvSpPr>
            <p:spPr bwMode="auto">
              <a:xfrm>
                <a:off x="1139126" y="2464231"/>
                <a:ext cx="480447" cy="526942"/>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sp>
          <p:nvSpPr>
            <p:cNvPr id="15" name="TextBox 14">
              <a:extLst>
                <a:ext uri="{FF2B5EF4-FFF2-40B4-BE49-F238E27FC236}">
                  <a16:creationId xmlns:a16="http://schemas.microsoft.com/office/drawing/2014/main" id="{165E6241-4385-3CE7-EE1E-D1F3996CC088}"/>
                </a:ext>
              </a:extLst>
            </p:cNvPr>
            <p:cNvSpPr txBox="1"/>
            <p:nvPr/>
          </p:nvSpPr>
          <p:spPr>
            <a:xfrm>
              <a:off x="162732" y="3779652"/>
              <a:ext cx="1511085" cy="369332"/>
            </a:xfrm>
            <a:prstGeom prst="rect">
              <a:avLst/>
            </a:prstGeom>
            <a:noFill/>
          </p:spPr>
          <p:txBody>
            <a:bodyPr wrap="square" rtlCol="0">
              <a:spAutoFit/>
            </a:bodyPr>
            <a:lstStyle/>
            <a:p>
              <a:r>
                <a:rPr lang="en-US"/>
                <a:t>interlocutor </a:t>
              </a:r>
            </a:p>
          </p:txBody>
        </p:sp>
      </p:grpSp>
      <p:pic>
        <p:nvPicPr>
          <p:cNvPr id="3" name="Picture 2" descr="File:Signal-speech-martin-de.png">
            <a:extLst>
              <a:ext uri="{FF2B5EF4-FFF2-40B4-BE49-F238E27FC236}">
                <a16:creationId xmlns:a16="http://schemas.microsoft.com/office/drawing/2014/main" id="{917BCD32-74A7-C7CC-6938-2E32E74ABAF9}"/>
              </a:ext>
            </a:extLst>
          </p:cNvPr>
          <p:cNvPicPr>
            <a:picLocks noChangeAspect="1" noChangeArrowheads="1"/>
          </p:cNvPicPr>
          <p:nvPr/>
        </p:nvPicPr>
        <p:blipFill rotWithShape="1">
          <a:blip r:embed="rId3" cstate="print">
            <a:lum bright="70000" contrast="-70000"/>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l="10288" r="68769"/>
          <a:stretch/>
        </p:blipFill>
        <p:spPr bwMode="auto">
          <a:xfrm>
            <a:off x="952995" y="2102463"/>
            <a:ext cx="914968" cy="75656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73ED73A1-8A91-CFCA-1C2C-445D1EDCD306}"/>
              </a:ext>
            </a:extLst>
          </p:cNvPr>
          <p:cNvSpPr txBox="1"/>
          <p:nvPr/>
        </p:nvSpPr>
        <p:spPr>
          <a:xfrm>
            <a:off x="7114641" y="3760842"/>
            <a:ext cx="1823068" cy="923330"/>
          </a:xfrm>
          <a:prstGeom prst="rect">
            <a:avLst/>
          </a:prstGeom>
          <a:noFill/>
        </p:spPr>
        <p:txBody>
          <a:bodyPr wrap="square" rtlCol="0">
            <a:spAutoFit/>
          </a:bodyPr>
          <a:lstStyle/>
          <a:p>
            <a:r>
              <a:rPr lang="en-US"/>
              <a:t>communicative intent formulation  </a:t>
            </a:r>
          </a:p>
        </p:txBody>
      </p:sp>
      <p:sp>
        <p:nvSpPr>
          <p:cNvPr id="19" name="TextBox 18">
            <a:extLst>
              <a:ext uri="{FF2B5EF4-FFF2-40B4-BE49-F238E27FC236}">
                <a16:creationId xmlns:a16="http://schemas.microsoft.com/office/drawing/2014/main" id="{DFAADA99-B472-482F-5FAC-323D5B4BCB53}"/>
              </a:ext>
            </a:extLst>
          </p:cNvPr>
          <p:cNvSpPr txBox="1"/>
          <p:nvPr/>
        </p:nvSpPr>
        <p:spPr>
          <a:xfrm>
            <a:off x="7089637" y="2189974"/>
            <a:ext cx="1369226" cy="923330"/>
          </a:xfrm>
          <a:prstGeom prst="rect">
            <a:avLst/>
          </a:prstGeom>
          <a:noFill/>
        </p:spPr>
        <p:txBody>
          <a:bodyPr wrap="square" rtlCol="0">
            <a:spAutoFit/>
          </a:bodyPr>
          <a:lstStyle/>
          <a:p>
            <a:r>
              <a:rPr lang="en-US"/>
              <a:t>attaining</a:t>
            </a:r>
          </a:p>
          <a:p>
            <a:r>
              <a:rPr lang="en-US"/>
              <a:t>situation </a:t>
            </a:r>
          </a:p>
          <a:p>
            <a:r>
              <a:rPr lang="en-US"/>
              <a:t>awareness</a:t>
            </a:r>
          </a:p>
        </p:txBody>
      </p:sp>
      <p:pic>
        <p:nvPicPr>
          <p:cNvPr id="21" name="Picture 20" descr="File:Signal-speech-martin-de.png">
            <a:extLst>
              <a:ext uri="{FF2B5EF4-FFF2-40B4-BE49-F238E27FC236}">
                <a16:creationId xmlns:a16="http://schemas.microsoft.com/office/drawing/2014/main" id="{054345CD-8D23-2580-03FD-919261B8A0B6}"/>
              </a:ext>
            </a:extLst>
          </p:cNvPr>
          <p:cNvPicPr>
            <a:picLocks noChangeAspect="1" noChangeArrowheads="1"/>
          </p:cNvPicPr>
          <p:nvPr/>
        </p:nvPicPr>
        <p:blipFill rotWithShape="1">
          <a:blip r:embed="rId3" cstate="print">
            <a:lum bright="70000" contrast="-70000"/>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l="56700" r="22357" b="-4474"/>
          <a:stretch/>
        </p:blipFill>
        <p:spPr bwMode="auto">
          <a:xfrm>
            <a:off x="1092764" y="3837175"/>
            <a:ext cx="914968" cy="1380927"/>
          </a:xfrm>
          <a:prstGeom prst="rect">
            <a:avLst/>
          </a:prstGeom>
          <a:noFill/>
          <a:extLst>
            <a:ext uri="{909E8E84-426E-40DD-AFC4-6F175D3DCCD1}">
              <a14:hiddenFill xmlns:a14="http://schemas.microsoft.com/office/drawing/2010/main">
                <a:solidFill>
                  <a:srgbClr val="FFFFFF"/>
                </a:solidFill>
              </a14:hiddenFill>
            </a:ext>
          </a:extLst>
        </p:spPr>
      </p:pic>
      <p:cxnSp>
        <p:nvCxnSpPr>
          <p:cNvPr id="27" name="Straight Arrow Connector 26">
            <a:extLst>
              <a:ext uri="{FF2B5EF4-FFF2-40B4-BE49-F238E27FC236}">
                <a16:creationId xmlns:a16="http://schemas.microsoft.com/office/drawing/2014/main" id="{1B35BC78-65A5-3964-5EC7-40A3FF8AF8F7}"/>
              </a:ext>
            </a:extLst>
          </p:cNvPr>
          <p:cNvCxnSpPr>
            <a:cxnSpLocks/>
          </p:cNvCxnSpPr>
          <p:nvPr/>
        </p:nvCxnSpPr>
        <p:spPr bwMode="auto">
          <a:xfrm>
            <a:off x="2339920" y="2480745"/>
            <a:ext cx="5321269" cy="865401"/>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29" name="Straight Arrow Connector 28">
            <a:extLst>
              <a:ext uri="{FF2B5EF4-FFF2-40B4-BE49-F238E27FC236}">
                <a16:creationId xmlns:a16="http://schemas.microsoft.com/office/drawing/2014/main" id="{678A6E2C-3ED1-90E6-C880-04CFFFE5802A}"/>
              </a:ext>
            </a:extLst>
          </p:cNvPr>
          <p:cNvCxnSpPr>
            <a:cxnSpLocks/>
          </p:cNvCxnSpPr>
          <p:nvPr/>
        </p:nvCxnSpPr>
        <p:spPr bwMode="auto">
          <a:xfrm flipH="1">
            <a:off x="2339920" y="3645243"/>
            <a:ext cx="5321269" cy="882395"/>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705599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wipe(left)">
                                      <p:cBhvr>
                                        <p:cTn id="10" dur="500"/>
                                        <p:tgtEl>
                                          <p:spTgt spid="19"/>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2" fill="hold" nodeType="click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wipe(right)">
                                      <p:cBhvr>
                                        <p:cTn id="15" dur="500"/>
                                        <p:tgtEl>
                                          <p:spTgt spid="29"/>
                                        </p:tgtEl>
                                      </p:cBhvr>
                                    </p:animEffect>
                                  </p:childTnLst>
                                </p:cTn>
                              </p:par>
                              <p:par>
                                <p:cTn id="16" presetID="22" presetClass="entr" presetSubtype="2"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right)">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61E69FC3-713C-6563-C582-9050CED5B7A0}"/>
              </a:ext>
            </a:extLst>
          </p:cNvPr>
          <p:cNvGrpSpPr/>
          <p:nvPr/>
        </p:nvGrpSpPr>
        <p:grpSpPr>
          <a:xfrm>
            <a:off x="39163" y="2683313"/>
            <a:ext cx="1511085" cy="1597577"/>
            <a:chOff x="162732" y="2551407"/>
            <a:chExt cx="1511085" cy="1597577"/>
          </a:xfrm>
        </p:grpSpPr>
        <p:grpSp>
          <p:nvGrpSpPr>
            <p:cNvPr id="9" name="Group 8">
              <a:extLst>
                <a:ext uri="{FF2B5EF4-FFF2-40B4-BE49-F238E27FC236}">
                  <a16:creationId xmlns:a16="http://schemas.microsoft.com/office/drawing/2014/main" id="{DF45FE46-05C4-040A-88AA-D9C0B53259F4}"/>
                </a:ext>
              </a:extLst>
            </p:cNvPr>
            <p:cNvGrpSpPr/>
            <p:nvPr/>
          </p:nvGrpSpPr>
          <p:grpSpPr>
            <a:xfrm>
              <a:off x="596687" y="2551407"/>
              <a:ext cx="480447" cy="1069383"/>
              <a:chOff x="1139126" y="2464231"/>
              <a:chExt cx="480447" cy="1069383"/>
            </a:xfrm>
          </p:grpSpPr>
          <p:sp>
            <p:nvSpPr>
              <p:cNvPr id="8" name="Isosceles Triangle 7">
                <a:extLst>
                  <a:ext uri="{FF2B5EF4-FFF2-40B4-BE49-F238E27FC236}">
                    <a16:creationId xmlns:a16="http://schemas.microsoft.com/office/drawing/2014/main" id="{8CFD126C-F2B6-6091-C304-4F3E4A7F8BFC}"/>
                  </a:ext>
                </a:extLst>
              </p:cNvPr>
              <p:cNvSpPr/>
              <p:nvPr/>
            </p:nvSpPr>
            <p:spPr bwMode="auto">
              <a:xfrm>
                <a:off x="1162373" y="2743200"/>
                <a:ext cx="433952" cy="790414"/>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7" name="Oval 6">
                <a:extLst>
                  <a:ext uri="{FF2B5EF4-FFF2-40B4-BE49-F238E27FC236}">
                    <a16:creationId xmlns:a16="http://schemas.microsoft.com/office/drawing/2014/main" id="{20C1E4D6-0B07-AB10-8465-3D37E1A7CD30}"/>
                  </a:ext>
                </a:extLst>
              </p:cNvPr>
              <p:cNvSpPr/>
              <p:nvPr/>
            </p:nvSpPr>
            <p:spPr bwMode="auto">
              <a:xfrm>
                <a:off x="1139126" y="2464231"/>
                <a:ext cx="480447" cy="526942"/>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sp>
          <p:nvSpPr>
            <p:cNvPr id="15" name="TextBox 14">
              <a:extLst>
                <a:ext uri="{FF2B5EF4-FFF2-40B4-BE49-F238E27FC236}">
                  <a16:creationId xmlns:a16="http://schemas.microsoft.com/office/drawing/2014/main" id="{165E6241-4385-3CE7-EE1E-D1F3996CC088}"/>
                </a:ext>
              </a:extLst>
            </p:cNvPr>
            <p:cNvSpPr txBox="1"/>
            <p:nvPr/>
          </p:nvSpPr>
          <p:spPr>
            <a:xfrm>
              <a:off x="162732" y="3779652"/>
              <a:ext cx="1511085" cy="369332"/>
            </a:xfrm>
            <a:prstGeom prst="rect">
              <a:avLst/>
            </a:prstGeom>
            <a:noFill/>
          </p:spPr>
          <p:txBody>
            <a:bodyPr wrap="square" rtlCol="0">
              <a:spAutoFit/>
            </a:bodyPr>
            <a:lstStyle/>
            <a:p>
              <a:r>
                <a:rPr lang="en-US"/>
                <a:t>interlocutor </a:t>
              </a:r>
            </a:p>
          </p:txBody>
        </p:sp>
      </p:grpSp>
      <p:pic>
        <p:nvPicPr>
          <p:cNvPr id="3" name="Picture 2" descr="File:Signal-speech-martin-de.png">
            <a:extLst>
              <a:ext uri="{FF2B5EF4-FFF2-40B4-BE49-F238E27FC236}">
                <a16:creationId xmlns:a16="http://schemas.microsoft.com/office/drawing/2014/main" id="{917BCD32-74A7-C7CC-6938-2E32E74ABAF9}"/>
              </a:ext>
            </a:extLst>
          </p:cNvPr>
          <p:cNvPicPr>
            <a:picLocks noChangeAspect="1" noChangeArrowheads="1"/>
          </p:cNvPicPr>
          <p:nvPr/>
        </p:nvPicPr>
        <p:blipFill rotWithShape="1">
          <a:blip r:embed="rId3" cstate="print">
            <a:lum bright="70000" contrast="-70000"/>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l="10288" r="68769"/>
          <a:stretch/>
        </p:blipFill>
        <p:spPr bwMode="auto">
          <a:xfrm>
            <a:off x="952995" y="2102463"/>
            <a:ext cx="914968" cy="75656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6666F36-9DA1-13B6-FA13-0851AE818A41}"/>
              </a:ext>
            </a:extLst>
          </p:cNvPr>
          <p:cNvSpPr txBox="1"/>
          <p:nvPr/>
        </p:nvSpPr>
        <p:spPr>
          <a:xfrm>
            <a:off x="2131434" y="1557415"/>
            <a:ext cx="1818470" cy="646331"/>
          </a:xfrm>
          <a:prstGeom prst="rect">
            <a:avLst/>
          </a:prstGeom>
          <a:noFill/>
        </p:spPr>
        <p:txBody>
          <a:bodyPr wrap="square" rtlCol="0">
            <a:spAutoFit/>
          </a:bodyPr>
          <a:lstStyle/>
          <a:p>
            <a:r>
              <a:rPr lang="en-US"/>
              <a:t>low-level </a:t>
            </a:r>
          </a:p>
          <a:p>
            <a:r>
              <a:rPr lang="en-US"/>
              <a:t>perception </a:t>
            </a:r>
          </a:p>
        </p:txBody>
      </p:sp>
      <p:sp>
        <p:nvSpPr>
          <p:cNvPr id="6" name="TextBox 5">
            <a:extLst>
              <a:ext uri="{FF2B5EF4-FFF2-40B4-BE49-F238E27FC236}">
                <a16:creationId xmlns:a16="http://schemas.microsoft.com/office/drawing/2014/main" id="{73ED73A1-8A91-CFCA-1C2C-445D1EDCD306}"/>
              </a:ext>
            </a:extLst>
          </p:cNvPr>
          <p:cNvSpPr txBox="1"/>
          <p:nvPr/>
        </p:nvSpPr>
        <p:spPr>
          <a:xfrm>
            <a:off x="7114641" y="3760842"/>
            <a:ext cx="1823068" cy="923330"/>
          </a:xfrm>
          <a:prstGeom prst="rect">
            <a:avLst/>
          </a:prstGeom>
          <a:noFill/>
        </p:spPr>
        <p:txBody>
          <a:bodyPr wrap="square" rtlCol="0">
            <a:spAutoFit/>
          </a:bodyPr>
          <a:lstStyle/>
          <a:p>
            <a:r>
              <a:rPr lang="en-US"/>
              <a:t>communicative intent formulation  </a:t>
            </a:r>
          </a:p>
        </p:txBody>
      </p:sp>
      <p:sp>
        <p:nvSpPr>
          <p:cNvPr id="19" name="TextBox 18">
            <a:extLst>
              <a:ext uri="{FF2B5EF4-FFF2-40B4-BE49-F238E27FC236}">
                <a16:creationId xmlns:a16="http://schemas.microsoft.com/office/drawing/2014/main" id="{DFAADA99-B472-482F-5FAC-323D5B4BCB53}"/>
              </a:ext>
            </a:extLst>
          </p:cNvPr>
          <p:cNvSpPr txBox="1"/>
          <p:nvPr/>
        </p:nvSpPr>
        <p:spPr>
          <a:xfrm>
            <a:off x="7089637" y="2189974"/>
            <a:ext cx="1369226" cy="923330"/>
          </a:xfrm>
          <a:prstGeom prst="rect">
            <a:avLst/>
          </a:prstGeom>
          <a:noFill/>
        </p:spPr>
        <p:txBody>
          <a:bodyPr wrap="square" rtlCol="0">
            <a:spAutoFit/>
          </a:bodyPr>
          <a:lstStyle/>
          <a:p>
            <a:r>
              <a:rPr lang="en-US"/>
              <a:t>attaining</a:t>
            </a:r>
          </a:p>
          <a:p>
            <a:r>
              <a:rPr lang="en-US"/>
              <a:t>situation </a:t>
            </a:r>
          </a:p>
          <a:p>
            <a:r>
              <a:rPr lang="en-US"/>
              <a:t>awareness</a:t>
            </a:r>
          </a:p>
        </p:txBody>
      </p:sp>
      <p:pic>
        <p:nvPicPr>
          <p:cNvPr id="21" name="Picture 20" descr="File:Signal-speech-martin-de.png">
            <a:extLst>
              <a:ext uri="{FF2B5EF4-FFF2-40B4-BE49-F238E27FC236}">
                <a16:creationId xmlns:a16="http://schemas.microsoft.com/office/drawing/2014/main" id="{054345CD-8D23-2580-03FD-919261B8A0B6}"/>
              </a:ext>
            </a:extLst>
          </p:cNvPr>
          <p:cNvPicPr>
            <a:picLocks noChangeAspect="1" noChangeArrowheads="1"/>
          </p:cNvPicPr>
          <p:nvPr/>
        </p:nvPicPr>
        <p:blipFill rotWithShape="1">
          <a:blip r:embed="rId3" cstate="print">
            <a:lum bright="70000" contrast="-70000"/>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l="56700" r="22357" b="-4474"/>
          <a:stretch/>
        </p:blipFill>
        <p:spPr bwMode="auto">
          <a:xfrm>
            <a:off x="1092764" y="3837175"/>
            <a:ext cx="914968" cy="1380927"/>
          </a:xfrm>
          <a:prstGeom prst="rect">
            <a:avLst/>
          </a:prstGeom>
          <a:noFill/>
          <a:extLst>
            <a:ext uri="{909E8E84-426E-40DD-AFC4-6F175D3DCCD1}">
              <a14:hiddenFill xmlns:a14="http://schemas.microsoft.com/office/drawing/2010/main">
                <a:solidFill>
                  <a:srgbClr val="FFFFFF"/>
                </a:solidFill>
              </a14:hiddenFill>
            </a:ext>
          </a:extLst>
        </p:spPr>
      </p:pic>
      <p:cxnSp>
        <p:nvCxnSpPr>
          <p:cNvPr id="23" name="Straight Arrow Connector 22">
            <a:extLst>
              <a:ext uri="{FF2B5EF4-FFF2-40B4-BE49-F238E27FC236}">
                <a16:creationId xmlns:a16="http://schemas.microsoft.com/office/drawing/2014/main" id="{72141695-5D1E-9BC3-A5BD-A928CF7B113E}"/>
              </a:ext>
            </a:extLst>
          </p:cNvPr>
          <p:cNvCxnSpPr>
            <a:cxnSpLocks/>
          </p:cNvCxnSpPr>
          <p:nvPr/>
        </p:nvCxnSpPr>
        <p:spPr bwMode="auto">
          <a:xfrm flipV="1">
            <a:off x="2131434" y="2092698"/>
            <a:ext cx="1773464" cy="388047"/>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27" name="Straight Arrow Connector 26">
            <a:extLst>
              <a:ext uri="{FF2B5EF4-FFF2-40B4-BE49-F238E27FC236}">
                <a16:creationId xmlns:a16="http://schemas.microsoft.com/office/drawing/2014/main" id="{1B35BC78-65A5-3964-5EC7-40A3FF8AF8F7}"/>
              </a:ext>
            </a:extLst>
          </p:cNvPr>
          <p:cNvCxnSpPr>
            <a:cxnSpLocks/>
          </p:cNvCxnSpPr>
          <p:nvPr/>
        </p:nvCxnSpPr>
        <p:spPr bwMode="auto">
          <a:xfrm>
            <a:off x="6533081" y="2260284"/>
            <a:ext cx="530198" cy="760977"/>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29" name="Straight Arrow Connector 28">
            <a:extLst>
              <a:ext uri="{FF2B5EF4-FFF2-40B4-BE49-F238E27FC236}">
                <a16:creationId xmlns:a16="http://schemas.microsoft.com/office/drawing/2014/main" id="{678A6E2C-3ED1-90E6-C880-04CFFFE5802A}"/>
              </a:ext>
            </a:extLst>
          </p:cNvPr>
          <p:cNvCxnSpPr>
            <a:cxnSpLocks/>
          </p:cNvCxnSpPr>
          <p:nvPr/>
        </p:nvCxnSpPr>
        <p:spPr bwMode="auto">
          <a:xfrm flipH="1">
            <a:off x="6772613" y="3511854"/>
            <a:ext cx="371414" cy="1013416"/>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072803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61E69FC3-713C-6563-C582-9050CED5B7A0}"/>
              </a:ext>
            </a:extLst>
          </p:cNvPr>
          <p:cNvGrpSpPr/>
          <p:nvPr/>
        </p:nvGrpSpPr>
        <p:grpSpPr>
          <a:xfrm>
            <a:off x="39163" y="2683313"/>
            <a:ext cx="1511085" cy="1597577"/>
            <a:chOff x="162732" y="2551407"/>
            <a:chExt cx="1511085" cy="1597577"/>
          </a:xfrm>
        </p:grpSpPr>
        <p:grpSp>
          <p:nvGrpSpPr>
            <p:cNvPr id="9" name="Group 8">
              <a:extLst>
                <a:ext uri="{FF2B5EF4-FFF2-40B4-BE49-F238E27FC236}">
                  <a16:creationId xmlns:a16="http://schemas.microsoft.com/office/drawing/2014/main" id="{DF45FE46-05C4-040A-88AA-D9C0B53259F4}"/>
                </a:ext>
              </a:extLst>
            </p:cNvPr>
            <p:cNvGrpSpPr/>
            <p:nvPr/>
          </p:nvGrpSpPr>
          <p:grpSpPr>
            <a:xfrm>
              <a:off x="596687" y="2551407"/>
              <a:ext cx="480447" cy="1069383"/>
              <a:chOff x="1139126" y="2464231"/>
              <a:chExt cx="480447" cy="1069383"/>
            </a:xfrm>
          </p:grpSpPr>
          <p:sp>
            <p:nvSpPr>
              <p:cNvPr id="8" name="Isosceles Triangle 7">
                <a:extLst>
                  <a:ext uri="{FF2B5EF4-FFF2-40B4-BE49-F238E27FC236}">
                    <a16:creationId xmlns:a16="http://schemas.microsoft.com/office/drawing/2014/main" id="{8CFD126C-F2B6-6091-C304-4F3E4A7F8BFC}"/>
                  </a:ext>
                </a:extLst>
              </p:cNvPr>
              <p:cNvSpPr/>
              <p:nvPr/>
            </p:nvSpPr>
            <p:spPr bwMode="auto">
              <a:xfrm>
                <a:off x="1162373" y="2743200"/>
                <a:ext cx="433952" cy="790414"/>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7" name="Oval 6">
                <a:extLst>
                  <a:ext uri="{FF2B5EF4-FFF2-40B4-BE49-F238E27FC236}">
                    <a16:creationId xmlns:a16="http://schemas.microsoft.com/office/drawing/2014/main" id="{20C1E4D6-0B07-AB10-8465-3D37E1A7CD30}"/>
                  </a:ext>
                </a:extLst>
              </p:cNvPr>
              <p:cNvSpPr/>
              <p:nvPr/>
            </p:nvSpPr>
            <p:spPr bwMode="auto">
              <a:xfrm>
                <a:off x="1139126" y="2464231"/>
                <a:ext cx="480447" cy="526942"/>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sp>
          <p:nvSpPr>
            <p:cNvPr id="15" name="TextBox 14">
              <a:extLst>
                <a:ext uri="{FF2B5EF4-FFF2-40B4-BE49-F238E27FC236}">
                  <a16:creationId xmlns:a16="http://schemas.microsoft.com/office/drawing/2014/main" id="{165E6241-4385-3CE7-EE1E-D1F3996CC088}"/>
                </a:ext>
              </a:extLst>
            </p:cNvPr>
            <p:cNvSpPr txBox="1"/>
            <p:nvPr/>
          </p:nvSpPr>
          <p:spPr>
            <a:xfrm>
              <a:off x="162732" y="3779652"/>
              <a:ext cx="1511085" cy="369332"/>
            </a:xfrm>
            <a:prstGeom prst="rect">
              <a:avLst/>
            </a:prstGeom>
            <a:noFill/>
          </p:spPr>
          <p:txBody>
            <a:bodyPr wrap="square" rtlCol="0">
              <a:spAutoFit/>
            </a:bodyPr>
            <a:lstStyle/>
            <a:p>
              <a:r>
                <a:rPr lang="en-US"/>
                <a:t>interlocutor </a:t>
              </a:r>
            </a:p>
          </p:txBody>
        </p:sp>
      </p:grpSp>
      <p:pic>
        <p:nvPicPr>
          <p:cNvPr id="3" name="Picture 2" descr="File:Signal-speech-martin-de.png">
            <a:extLst>
              <a:ext uri="{FF2B5EF4-FFF2-40B4-BE49-F238E27FC236}">
                <a16:creationId xmlns:a16="http://schemas.microsoft.com/office/drawing/2014/main" id="{917BCD32-74A7-C7CC-6938-2E32E74ABAF9}"/>
              </a:ext>
            </a:extLst>
          </p:cNvPr>
          <p:cNvPicPr>
            <a:picLocks noChangeAspect="1" noChangeArrowheads="1"/>
          </p:cNvPicPr>
          <p:nvPr/>
        </p:nvPicPr>
        <p:blipFill rotWithShape="1">
          <a:blip r:embed="rId3" cstate="print">
            <a:lum bright="70000" contrast="-70000"/>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l="10288" r="68769"/>
          <a:stretch/>
        </p:blipFill>
        <p:spPr bwMode="auto">
          <a:xfrm>
            <a:off x="952995" y="2102463"/>
            <a:ext cx="914968" cy="75656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6666F36-9DA1-13B6-FA13-0851AE818A41}"/>
              </a:ext>
            </a:extLst>
          </p:cNvPr>
          <p:cNvSpPr txBox="1"/>
          <p:nvPr/>
        </p:nvSpPr>
        <p:spPr>
          <a:xfrm>
            <a:off x="2131434" y="1557415"/>
            <a:ext cx="1818470" cy="646331"/>
          </a:xfrm>
          <a:prstGeom prst="rect">
            <a:avLst/>
          </a:prstGeom>
          <a:noFill/>
        </p:spPr>
        <p:txBody>
          <a:bodyPr wrap="square" rtlCol="0">
            <a:spAutoFit/>
          </a:bodyPr>
          <a:lstStyle/>
          <a:p>
            <a:r>
              <a:rPr lang="en-US"/>
              <a:t>low-level </a:t>
            </a:r>
          </a:p>
          <a:p>
            <a:r>
              <a:rPr lang="en-US"/>
              <a:t>perception </a:t>
            </a:r>
          </a:p>
        </p:txBody>
      </p:sp>
      <p:sp>
        <p:nvSpPr>
          <p:cNvPr id="6" name="TextBox 5">
            <a:extLst>
              <a:ext uri="{FF2B5EF4-FFF2-40B4-BE49-F238E27FC236}">
                <a16:creationId xmlns:a16="http://schemas.microsoft.com/office/drawing/2014/main" id="{73ED73A1-8A91-CFCA-1C2C-445D1EDCD306}"/>
              </a:ext>
            </a:extLst>
          </p:cNvPr>
          <p:cNvSpPr txBox="1"/>
          <p:nvPr/>
        </p:nvSpPr>
        <p:spPr>
          <a:xfrm>
            <a:off x="7114641" y="3760842"/>
            <a:ext cx="1823068" cy="923330"/>
          </a:xfrm>
          <a:prstGeom prst="rect">
            <a:avLst/>
          </a:prstGeom>
          <a:noFill/>
        </p:spPr>
        <p:txBody>
          <a:bodyPr wrap="square" rtlCol="0">
            <a:spAutoFit/>
          </a:bodyPr>
          <a:lstStyle/>
          <a:p>
            <a:r>
              <a:rPr lang="en-US"/>
              <a:t>communicative intent formulation  </a:t>
            </a:r>
          </a:p>
        </p:txBody>
      </p:sp>
      <p:sp>
        <p:nvSpPr>
          <p:cNvPr id="19" name="TextBox 18">
            <a:extLst>
              <a:ext uri="{FF2B5EF4-FFF2-40B4-BE49-F238E27FC236}">
                <a16:creationId xmlns:a16="http://schemas.microsoft.com/office/drawing/2014/main" id="{DFAADA99-B472-482F-5FAC-323D5B4BCB53}"/>
              </a:ext>
            </a:extLst>
          </p:cNvPr>
          <p:cNvSpPr txBox="1"/>
          <p:nvPr/>
        </p:nvSpPr>
        <p:spPr>
          <a:xfrm>
            <a:off x="7089637" y="2189974"/>
            <a:ext cx="1369226" cy="923330"/>
          </a:xfrm>
          <a:prstGeom prst="rect">
            <a:avLst/>
          </a:prstGeom>
          <a:noFill/>
        </p:spPr>
        <p:txBody>
          <a:bodyPr wrap="square" rtlCol="0">
            <a:spAutoFit/>
          </a:bodyPr>
          <a:lstStyle/>
          <a:p>
            <a:r>
              <a:rPr lang="en-US"/>
              <a:t>attaining</a:t>
            </a:r>
          </a:p>
          <a:p>
            <a:r>
              <a:rPr lang="en-US"/>
              <a:t>situation </a:t>
            </a:r>
          </a:p>
          <a:p>
            <a:r>
              <a:rPr lang="en-US"/>
              <a:t>awareness</a:t>
            </a:r>
          </a:p>
        </p:txBody>
      </p:sp>
      <p:pic>
        <p:nvPicPr>
          <p:cNvPr id="21" name="Picture 20" descr="File:Signal-speech-martin-de.png">
            <a:extLst>
              <a:ext uri="{FF2B5EF4-FFF2-40B4-BE49-F238E27FC236}">
                <a16:creationId xmlns:a16="http://schemas.microsoft.com/office/drawing/2014/main" id="{054345CD-8D23-2580-03FD-919261B8A0B6}"/>
              </a:ext>
            </a:extLst>
          </p:cNvPr>
          <p:cNvPicPr>
            <a:picLocks noChangeAspect="1" noChangeArrowheads="1"/>
          </p:cNvPicPr>
          <p:nvPr/>
        </p:nvPicPr>
        <p:blipFill rotWithShape="1">
          <a:blip r:embed="rId3" cstate="print">
            <a:lum bright="70000" contrast="-70000"/>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l="56700" r="22357" b="-4474"/>
          <a:stretch/>
        </p:blipFill>
        <p:spPr bwMode="auto">
          <a:xfrm>
            <a:off x="1092764" y="3837175"/>
            <a:ext cx="914968" cy="1380927"/>
          </a:xfrm>
          <a:prstGeom prst="rect">
            <a:avLst/>
          </a:prstGeom>
          <a:noFill/>
          <a:extLst>
            <a:ext uri="{909E8E84-426E-40DD-AFC4-6F175D3DCCD1}">
              <a14:hiddenFill xmlns:a14="http://schemas.microsoft.com/office/drawing/2010/main">
                <a:solidFill>
                  <a:srgbClr val="FFFFFF"/>
                </a:solidFill>
              </a14:hiddenFill>
            </a:ext>
          </a:extLst>
        </p:spPr>
      </p:pic>
      <p:cxnSp>
        <p:nvCxnSpPr>
          <p:cNvPr id="23" name="Straight Arrow Connector 22">
            <a:extLst>
              <a:ext uri="{FF2B5EF4-FFF2-40B4-BE49-F238E27FC236}">
                <a16:creationId xmlns:a16="http://schemas.microsoft.com/office/drawing/2014/main" id="{72141695-5D1E-9BC3-A5BD-A928CF7B113E}"/>
              </a:ext>
            </a:extLst>
          </p:cNvPr>
          <p:cNvCxnSpPr>
            <a:cxnSpLocks/>
          </p:cNvCxnSpPr>
          <p:nvPr/>
        </p:nvCxnSpPr>
        <p:spPr bwMode="auto">
          <a:xfrm flipV="1">
            <a:off x="2131434" y="2092698"/>
            <a:ext cx="1773464" cy="388047"/>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27" name="Straight Arrow Connector 26">
            <a:extLst>
              <a:ext uri="{FF2B5EF4-FFF2-40B4-BE49-F238E27FC236}">
                <a16:creationId xmlns:a16="http://schemas.microsoft.com/office/drawing/2014/main" id="{1B35BC78-65A5-3964-5EC7-40A3FF8AF8F7}"/>
              </a:ext>
            </a:extLst>
          </p:cNvPr>
          <p:cNvCxnSpPr>
            <a:cxnSpLocks/>
          </p:cNvCxnSpPr>
          <p:nvPr/>
        </p:nvCxnSpPr>
        <p:spPr bwMode="auto">
          <a:xfrm>
            <a:off x="6533081" y="2260284"/>
            <a:ext cx="530198" cy="760977"/>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29" name="Straight Arrow Connector 28">
            <a:extLst>
              <a:ext uri="{FF2B5EF4-FFF2-40B4-BE49-F238E27FC236}">
                <a16:creationId xmlns:a16="http://schemas.microsoft.com/office/drawing/2014/main" id="{678A6E2C-3ED1-90E6-C880-04CFFFE5802A}"/>
              </a:ext>
            </a:extLst>
          </p:cNvPr>
          <p:cNvCxnSpPr>
            <a:cxnSpLocks/>
          </p:cNvCxnSpPr>
          <p:nvPr/>
        </p:nvCxnSpPr>
        <p:spPr bwMode="auto">
          <a:xfrm flipH="1">
            <a:off x="6772613" y="3511854"/>
            <a:ext cx="371414" cy="1013416"/>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
        <p:nvSpPr>
          <p:cNvPr id="2" name="Rectangle 1">
            <a:extLst>
              <a:ext uri="{FF2B5EF4-FFF2-40B4-BE49-F238E27FC236}">
                <a16:creationId xmlns:a16="http://schemas.microsoft.com/office/drawing/2014/main" id="{2301E12D-2546-6AC5-C354-B315A070774F}"/>
              </a:ext>
            </a:extLst>
          </p:cNvPr>
          <p:cNvSpPr/>
          <p:nvPr/>
        </p:nvSpPr>
        <p:spPr bwMode="auto">
          <a:xfrm>
            <a:off x="2662596" y="2500605"/>
            <a:ext cx="3652533" cy="2153650"/>
          </a:xfrm>
          <a:prstGeom prst="rect">
            <a:avLst/>
          </a:prstGeom>
          <a:solidFill>
            <a:srgbClr val="0C57A5"/>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indent="0">
              <a:lnSpc>
                <a:spcPct val="140000"/>
              </a:lnSpc>
              <a:buNone/>
            </a:pPr>
            <a:r>
              <a:rPr lang="en-US" sz="1800"/>
              <a:t>Factors Affecting Pitch Perception</a:t>
            </a:r>
          </a:p>
          <a:p>
            <a:pPr marL="285750" indent="-285750">
              <a:lnSpc>
                <a:spcPct val="140000"/>
              </a:lnSpc>
              <a:buFont typeface="Arial" panose="020B0604020202020204" pitchFamily="34" charset="0"/>
              <a:buChar char="•"/>
            </a:pPr>
            <a:r>
              <a:rPr lang="en-US" sz="1800"/>
              <a:t>ASPM gene TT variant </a:t>
            </a:r>
            <a:r>
              <a:rPr lang="en-US" sz="1800" i="0">
                <a:effectLst/>
                <a:latin typeface="Roboto" panose="02000000000000000000" pitchFamily="2" charset="0"/>
              </a:rPr>
              <a:t>↑</a:t>
            </a:r>
          </a:p>
          <a:p>
            <a:pPr marL="285750" indent="-285750">
              <a:lnSpc>
                <a:spcPct val="140000"/>
              </a:lnSpc>
              <a:buFont typeface="Arial" panose="020B0604020202020204" pitchFamily="34" charset="0"/>
              <a:buChar char="•"/>
            </a:pPr>
            <a:r>
              <a:rPr lang="en-US" sz="1800">
                <a:latin typeface="Roboto" panose="02000000000000000000" pitchFamily="2" charset="0"/>
              </a:rPr>
              <a:t>Musical</a:t>
            </a:r>
            <a:r>
              <a:rPr lang="en-US" sz="1800" b="1">
                <a:latin typeface="Roboto" panose="02000000000000000000" pitchFamily="2" charset="0"/>
              </a:rPr>
              <a:t> </a:t>
            </a:r>
            <a:r>
              <a:rPr lang="en-US" sz="1800">
                <a:latin typeface="Roboto" panose="02000000000000000000" pitchFamily="2" charset="0"/>
              </a:rPr>
              <a:t>training</a:t>
            </a:r>
            <a:r>
              <a:rPr lang="en-US" sz="1800" b="1">
                <a:latin typeface="Roboto" panose="02000000000000000000" pitchFamily="2" charset="0"/>
              </a:rPr>
              <a:t> </a:t>
            </a:r>
            <a:r>
              <a:rPr lang="en-US" sz="1800" i="0">
                <a:effectLst/>
                <a:latin typeface="Roboto" panose="02000000000000000000" pitchFamily="2" charset="0"/>
              </a:rPr>
              <a:t>↑↑</a:t>
            </a:r>
          </a:p>
          <a:p>
            <a:pPr marL="285750" indent="-285750">
              <a:lnSpc>
                <a:spcPct val="140000"/>
              </a:lnSpc>
              <a:buFont typeface="Arial" panose="020B0604020202020204" pitchFamily="34" charset="0"/>
              <a:buChar char="•"/>
            </a:pPr>
            <a:r>
              <a:rPr lang="en-US" sz="1800">
                <a:latin typeface="Roboto" panose="02000000000000000000" pitchFamily="2" charset="0"/>
              </a:rPr>
              <a:t>Amusica </a:t>
            </a:r>
            <a:r>
              <a:rPr lang="en-US" sz="1800" b="1" i="0">
                <a:effectLst/>
                <a:latin typeface="Roboto" panose="02000000000000000000" pitchFamily="2" charset="0"/>
              </a:rPr>
              <a:t>↓</a:t>
            </a:r>
            <a:endParaRPr lang="en-US" sz="1800" b="1">
              <a:latin typeface="Roboto" panose="02000000000000000000" pitchFamily="2" charset="0"/>
            </a:endParaRPr>
          </a:p>
          <a:p>
            <a:pPr marL="285750" indent="-285750">
              <a:lnSpc>
                <a:spcPct val="140000"/>
              </a:lnSpc>
              <a:buFont typeface="Arial" panose="020B0604020202020204" pitchFamily="34" charset="0"/>
              <a:buChar char="•"/>
            </a:pPr>
            <a:r>
              <a:rPr lang="en-US" sz="1800" i="0">
                <a:effectLst/>
                <a:latin typeface="Roboto" panose="02000000000000000000" pitchFamily="2" charset="0"/>
              </a:rPr>
              <a:t>Aprosodia </a:t>
            </a:r>
            <a:r>
              <a:rPr lang="en-US" sz="1800" b="0" i="0">
                <a:effectLst/>
                <a:latin typeface="Roboto" panose="02000000000000000000" pitchFamily="2" charset="0"/>
              </a:rPr>
              <a:t>↓</a:t>
            </a:r>
            <a:endParaRPr lang="en-US" sz="1800" i="0">
              <a:effectLst/>
              <a:latin typeface="Roboto" panose="02000000000000000000" pitchFamily="2" charset="0"/>
            </a:endParaRPr>
          </a:p>
          <a:p>
            <a:pPr>
              <a:lnSpc>
                <a:spcPct val="140000"/>
              </a:lnSpc>
            </a:pPr>
            <a:endParaRPr lang="en-US" sz="1800" i="0">
              <a:effectLst/>
              <a:latin typeface="Roboto" panose="02000000000000000000" pitchFamily="2" charset="0"/>
            </a:endParaRPr>
          </a:p>
          <a:p>
            <a:pPr>
              <a:lnSpc>
                <a:spcPct val="140000"/>
              </a:lnSpc>
            </a:pPr>
            <a:endParaRPr lang="en-US" sz="1800" b="1"/>
          </a:p>
        </p:txBody>
      </p:sp>
      <p:sp>
        <p:nvSpPr>
          <p:cNvPr id="11" name="TextBox 10">
            <a:extLst>
              <a:ext uri="{FF2B5EF4-FFF2-40B4-BE49-F238E27FC236}">
                <a16:creationId xmlns:a16="http://schemas.microsoft.com/office/drawing/2014/main" id="{50078BB6-C311-3263-7B30-E66E9450C049}"/>
              </a:ext>
            </a:extLst>
          </p:cNvPr>
          <p:cNvSpPr txBox="1"/>
          <p:nvPr/>
        </p:nvSpPr>
        <p:spPr>
          <a:xfrm>
            <a:off x="457200" y="6393630"/>
            <a:ext cx="4572000" cy="246221"/>
          </a:xfrm>
          <a:prstGeom prst="rect">
            <a:avLst/>
          </a:prstGeom>
          <a:noFill/>
        </p:spPr>
        <p:txBody>
          <a:bodyPr wrap="square">
            <a:spAutoFit/>
          </a:bodyPr>
          <a:lstStyle/>
          <a:p>
            <a:r>
              <a:rPr lang="en-US" sz="1000"/>
              <a:t>Patrick C. M. Wong,  et al 2020</a:t>
            </a:r>
          </a:p>
        </p:txBody>
      </p:sp>
    </p:spTree>
    <p:extLst>
      <p:ext uri="{BB962C8B-B14F-4D97-AF65-F5344CB8AC3E}">
        <p14:creationId xmlns:p14="http://schemas.microsoft.com/office/powerpoint/2010/main" val="25459784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61E69FC3-713C-6563-C582-9050CED5B7A0}"/>
              </a:ext>
            </a:extLst>
          </p:cNvPr>
          <p:cNvGrpSpPr/>
          <p:nvPr/>
        </p:nvGrpSpPr>
        <p:grpSpPr>
          <a:xfrm>
            <a:off x="39163" y="2683313"/>
            <a:ext cx="1511085" cy="1597577"/>
            <a:chOff x="162732" y="2551407"/>
            <a:chExt cx="1511085" cy="1597577"/>
          </a:xfrm>
        </p:grpSpPr>
        <p:grpSp>
          <p:nvGrpSpPr>
            <p:cNvPr id="9" name="Group 8">
              <a:extLst>
                <a:ext uri="{FF2B5EF4-FFF2-40B4-BE49-F238E27FC236}">
                  <a16:creationId xmlns:a16="http://schemas.microsoft.com/office/drawing/2014/main" id="{DF45FE46-05C4-040A-88AA-D9C0B53259F4}"/>
                </a:ext>
              </a:extLst>
            </p:cNvPr>
            <p:cNvGrpSpPr/>
            <p:nvPr/>
          </p:nvGrpSpPr>
          <p:grpSpPr>
            <a:xfrm>
              <a:off x="596687" y="2551407"/>
              <a:ext cx="480447" cy="1069383"/>
              <a:chOff x="1139126" y="2464231"/>
              <a:chExt cx="480447" cy="1069383"/>
            </a:xfrm>
          </p:grpSpPr>
          <p:sp>
            <p:nvSpPr>
              <p:cNvPr id="8" name="Isosceles Triangle 7">
                <a:extLst>
                  <a:ext uri="{FF2B5EF4-FFF2-40B4-BE49-F238E27FC236}">
                    <a16:creationId xmlns:a16="http://schemas.microsoft.com/office/drawing/2014/main" id="{8CFD126C-F2B6-6091-C304-4F3E4A7F8BFC}"/>
                  </a:ext>
                </a:extLst>
              </p:cNvPr>
              <p:cNvSpPr/>
              <p:nvPr/>
            </p:nvSpPr>
            <p:spPr bwMode="auto">
              <a:xfrm>
                <a:off x="1162373" y="2743200"/>
                <a:ext cx="433952" cy="790414"/>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7" name="Oval 6">
                <a:extLst>
                  <a:ext uri="{FF2B5EF4-FFF2-40B4-BE49-F238E27FC236}">
                    <a16:creationId xmlns:a16="http://schemas.microsoft.com/office/drawing/2014/main" id="{20C1E4D6-0B07-AB10-8465-3D37E1A7CD30}"/>
                  </a:ext>
                </a:extLst>
              </p:cNvPr>
              <p:cNvSpPr/>
              <p:nvPr/>
            </p:nvSpPr>
            <p:spPr bwMode="auto">
              <a:xfrm>
                <a:off x="1139126" y="2464231"/>
                <a:ext cx="480447" cy="526942"/>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sp>
          <p:nvSpPr>
            <p:cNvPr id="15" name="TextBox 14">
              <a:extLst>
                <a:ext uri="{FF2B5EF4-FFF2-40B4-BE49-F238E27FC236}">
                  <a16:creationId xmlns:a16="http://schemas.microsoft.com/office/drawing/2014/main" id="{165E6241-4385-3CE7-EE1E-D1F3996CC088}"/>
                </a:ext>
              </a:extLst>
            </p:cNvPr>
            <p:cNvSpPr txBox="1"/>
            <p:nvPr/>
          </p:nvSpPr>
          <p:spPr>
            <a:xfrm>
              <a:off x="162732" y="3779652"/>
              <a:ext cx="1511085" cy="369332"/>
            </a:xfrm>
            <a:prstGeom prst="rect">
              <a:avLst/>
            </a:prstGeom>
            <a:noFill/>
          </p:spPr>
          <p:txBody>
            <a:bodyPr wrap="square" rtlCol="0">
              <a:spAutoFit/>
            </a:bodyPr>
            <a:lstStyle/>
            <a:p>
              <a:r>
                <a:rPr lang="en-US"/>
                <a:t>interlocutor </a:t>
              </a:r>
            </a:p>
          </p:txBody>
        </p:sp>
      </p:grpSp>
      <p:pic>
        <p:nvPicPr>
          <p:cNvPr id="3" name="Picture 2" descr="File:Signal-speech-martin-de.png">
            <a:extLst>
              <a:ext uri="{FF2B5EF4-FFF2-40B4-BE49-F238E27FC236}">
                <a16:creationId xmlns:a16="http://schemas.microsoft.com/office/drawing/2014/main" id="{917BCD32-74A7-C7CC-6938-2E32E74ABAF9}"/>
              </a:ext>
            </a:extLst>
          </p:cNvPr>
          <p:cNvPicPr>
            <a:picLocks noChangeAspect="1" noChangeArrowheads="1"/>
          </p:cNvPicPr>
          <p:nvPr/>
        </p:nvPicPr>
        <p:blipFill rotWithShape="1">
          <a:blip r:embed="rId3" cstate="print">
            <a:lum bright="70000" contrast="-70000"/>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l="10288" r="68769"/>
          <a:stretch/>
        </p:blipFill>
        <p:spPr bwMode="auto">
          <a:xfrm>
            <a:off x="952995" y="2102463"/>
            <a:ext cx="914968" cy="75656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6666F36-9DA1-13B6-FA13-0851AE818A41}"/>
              </a:ext>
            </a:extLst>
          </p:cNvPr>
          <p:cNvSpPr txBox="1"/>
          <p:nvPr/>
        </p:nvSpPr>
        <p:spPr>
          <a:xfrm>
            <a:off x="2131434" y="1557415"/>
            <a:ext cx="1818470" cy="646331"/>
          </a:xfrm>
          <a:prstGeom prst="rect">
            <a:avLst/>
          </a:prstGeom>
          <a:noFill/>
        </p:spPr>
        <p:txBody>
          <a:bodyPr wrap="square" rtlCol="0">
            <a:spAutoFit/>
          </a:bodyPr>
          <a:lstStyle/>
          <a:p>
            <a:r>
              <a:rPr lang="en-US"/>
              <a:t>low-level </a:t>
            </a:r>
          </a:p>
          <a:p>
            <a:r>
              <a:rPr lang="en-US"/>
              <a:t>perception </a:t>
            </a:r>
          </a:p>
        </p:txBody>
      </p:sp>
      <p:sp>
        <p:nvSpPr>
          <p:cNvPr id="6" name="TextBox 5">
            <a:extLst>
              <a:ext uri="{FF2B5EF4-FFF2-40B4-BE49-F238E27FC236}">
                <a16:creationId xmlns:a16="http://schemas.microsoft.com/office/drawing/2014/main" id="{73ED73A1-8A91-CFCA-1C2C-445D1EDCD306}"/>
              </a:ext>
            </a:extLst>
          </p:cNvPr>
          <p:cNvSpPr txBox="1"/>
          <p:nvPr/>
        </p:nvSpPr>
        <p:spPr>
          <a:xfrm>
            <a:off x="7114641" y="3760842"/>
            <a:ext cx="1823068" cy="923330"/>
          </a:xfrm>
          <a:prstGeom prst="rect">
            <a:avLst/>
          </a:prstGeom>
          <a:noFill/>
        </p:spPr>
        <p:txBody>
          <a:bodyPr wrap="square" rtlCol="0">
            <a:spAutoFit/>
          </a:bodyPr>
          <a:lstStyle/>
          <a:p>
            <a:r>
              <a:rPr lang="en-US"/>
              <a:t>communicative intent formulation  </a:t>
            </a:r>
          </a:p>
        </p:txBody>
      </p:sp>
      <p:sp>
        <p:nvSpPr>
          <p:cNvPr id="19" name="TextBox 18">
            <a:extLst>
              <a:ext uri="{FF2B5EF4-FFF2-40B4-BE49-F238E27FC236}">
                <a16:creationId xmlns:a16="http://schemas.microsoft.com/office/drawing/2014/main" id="{DFAADA99-B472-482F-5FAC-323D5B4BCB53}"/>
              </a:ext>
            </a:extLst>
          </p:cNvPr>
          <p:cNvSpPr txBox="1"/>
          <p:nvPr/>
        </p:nvSpPr>
        <p:spPr>
          <a:xfrm>
            <a:off x="7089637" y="2189974"/>
            <a:ext cx="1369226" cy="923330"/>
          </a:xfrm>
          <a:prstGeom prst="rect">
            <a:avLst/>
          </a:prstGeom>
          <a:noFill/>
        </p:spPr>
        <p:txBody>
          <a:bodyPr wrap="square" rtlCol="0">
            <a:spAutoFit/>
          </a:bodyPr>
          <a:lstStyle/>
          <a:p>
            <a:r>
              <a:rPr lang="en-US"/>
              <a:t>attaining</a:t>
            </a:r>
          </a:p>
          <a:p>
            <a:r>
              <a:rPr lang="en-US"/>
              <a:t>situation </a:t>
            </a:r>
          </a:p>
          <a:p>
            <a:r>
              <a:rPr lang="en-US"/>
              <a:t>awareness</a:t>
            </a:r>
          </a:p>
        </p:txBody>
      </p:sp>
      <p:pic>
        <p:nvPicPr>
          <p:cNvPr id="21" name="Picture 20" descr="File:Signal-speech-martin-de.png">
            <a:extLst>
              <a:ext uri="{FF2B5EF4-FFF2-40B4-BE49-F238E27FC236}">
                <a16:creationId xmlns:a16="http://schemas.microsoft.com/office/drawing/2014/main" id="{054345CD-8D23-2580-03FD-919261B8A0B6}"/>
              </a:ext>
            </a:extLst>
          </p:cNvPr>
          <p:cNvPicPr>
            <a:picLocks noChangeAspect="1" noChangeArrowheads="1"/>
          </p:cNvPicPr>
          <p:nvPr/>
        </p:nvPicPr>
        <p:blipFill rotWithShape="1">
          <a:blip r:embed="rId3" cstate="print">
            <a:lum bright="70000" contrast="-70000"/>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l="56700" r="22357" b="-4474"/>
          <a:stretch/>
        </p:blipFill>
        <p:spPr bwMode="auto">
          <a:xfrm>
            <a:off x="1092764" y="3837175"/>
            <a:ext cx="914968" cy="1380927"/>
          </a:xfrm>
          <a:prstGeom prst="rect">
            <a:avLst/>
          </a:prstGeom>
          <a:noFill/>
          <a:extLst>
            <a:ext uri="{909E8E84-426E-40DD-AFC4-6F175D3DCCD1}">
              <a14:hiddenFill xmlns:a14="http://schemas.microsoft.com/office/drawing/2010/main">
                <a:solidFill>
                  <a:srgbClr val="FFFFFF"/>
                </a:solidFill>
              </a14:hiddenFill>
            </a:ext>
          </a:extLst>
        </p:spPr>
      </p:pic>
      <p:cxnSp>
        <p:nvCxnSpPr>
          <p:cNvPr id="23" name="Straight Arrow Connector 22">
            <a:extLst>
              <a:ext uri="{FF2B5EF4-FFF2-40B4-BE49-F238E27FC236}">
                <a16:creationId xmlns:a16="http://schemas.microsoft.com/office/drawing/2014/main" id="{72141695-5D1E-9BC3-A5BD-A928CF7B113E}"/>
              </a:ext>
            </a:extLst>
          </p:cNvPr>
          <p:cNvCxnSpPr>
            <a:cxnSpLocks/>
          </p:cNvCxnSpPr>
          <p:nvPr/>
        </p:nvCxnSpPr>
        <p:spPr bwMode="auto">
          <a:xfrm flipV="1">
            <a:off x="2131434" y="2092698"/>
            <a:ext cx="1773464" cy="388047"/>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27" name="Straight Arrow Connector 26">
            <a:extLst>
              <a:ext uri="{FF2B5EF4-FFF2-40B4-BE49-F238E27FC236}">
                <a16:creationId xmlns:a16="http://schemas.microsoft.com/office/drawing/2014/main" id="{1B35BC78-65A5-3964-5EC7-40A3FF8AF8F7}"/>
              </a:ext>
            </a:extLst>
          </p:cNvPr>
          <p:cNvCxnSpPr>
            <a:cxnSpLocks/>
          </p:cNvCxnSpPr>
          <p:nvPr/>
        </p:nvCxnSpPr>
        <p:spPr bwMode="auto">
          <a:xfrm>
            <a:off x="6533081" y="2260284"/>
            <a:ext cx="530198" cy="760977"/>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29" name="Straight Arrow Connector 28">
            <a:extLst>
              <a:ext uri="{FF2B5EF4-FFF2-40B4-BE49-F238E27FC236}">
                <a16:creationId xmlns:a16="http://schemas.microsoft.com/office/drawing/2014/main" id="{678A6E2C-3ED1-90E6-C880-04CFFFE5802A}"/>
              </a:ext>
            </a:extLst>
          </p:cNvPr>
          <p:cNvCxnSpPr>
            <a:cxnSpLocks/>
          </p:cNvCxnSpPr>
          <p:nvPr/>
        </p:nvCxnSpPr>
        <p:spPr bwMode="auto">
          <a:xfrm flipH="1">
            <a:off x="6772613" y="3511854"/>
            <a:ext cx="371414" cy="1013416"/>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
        <p:nvSpPr>
          <p:cNvPr id="12" name="TextBox 11">
            <a:extLst>
              <a:ext uri="{FF2B5EF4-FFF2-40B4-BE49-F238E27FC236}">
                <a16:creationId xmlns:a16="http://schemas.microsoft.com/office/drawing/2014/main" id="{2583C4AD-8AF5-0CD3-CCED-42525479ED0C}"/>
              </a:ext>
            </a:extLst>
          </p:cNvPr>
          <p:cNvSpPr txBox="1"/>
          <p:nvPr/>
        </p:nvSpPr>
        <p:spPr>
          <a:xfrm>
            <a:off x="496365" y="6475877"/>
            <a:ext cx="7466832" cy="246221"/>
          </a:xfrm>
          <a:prstGeom prst="rect">
            <a:avLst/>
          </a:prstGeom>
          <a:noFill/>
        </p:spPr>
        <p:txBody>
          <a:bodyPr wrap="square">
            <a:spAutoFit/>
          </a:bodyPr>
          <a:lstStyle/>
          <a:p>
            <a:r>
              <a:rPr lang="en-US" sz="1000">
                <a:latin typeface="Calibri" panose="020F0502020204030204" pitchFamily="34" charset="0"/>
                <a:cs typeface="Calibri" panose="020F0502020204030204" pitchFamily="34" charset="0"/>
              </a:rPr>
              <a:t>Bill Wells &amp; Joy Stackhouse (2015), Martine Grice, M Krüger et al. (manuscript)</a:t>
            </a:r>
          </a:p>
        </p:txBody>
      </p:sp>
    </p:spTree>
    <p:extLst>
      <p:ext uri="{BB962C8B-B14F-4D97-AF65-F5344CB8AC3E}">
        <p14:creationId xmlns:p14="http://schemas.microsoft.com/office/powerpoint/2010/main" val="13288445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61E69FC3-713C-6563-C582-9050CED5B7A0}"/>
              </a:ext>
            </a:extLst>
          </p:cNvPr>
          <p:cNvGrpSpPr/>
          <p:nvPr/>
        </p:nvGrpSpPr>
        <p:grpSpPr>
          <a:xfrm>
            <a:off x="39163" y="2683313"/>
            <a:ext cx="1511085" cy="1597577"/>
            <a:chOff x="162732" y="2551407"/>
            <a:chExt cx="1511085" cy="1597577"/>
          </a:xfrm>
        </p:grpSpPr>
        <p:grpSp>
          <p:nvGrpSpPr>
            <p:cNvPr id="9" name="Group 8">
              <a:extLst>
                <a:ext uri="{FF2B5EF4-FFF2-40B4-BE49-F238E27FC236}">
                  <a16:creationId xmlns:a16="http://schemas.microsoft.com/office/drawing/2014/main" id="{DF45FE46-05C4-040A-88AA-D9C0B53259F4}"/>
                </a:ext>
              </a:extLst>
            </p:cNvPr>
            <p:cNvGrpSpPr/>
            <p:nvPr/>
          </p:nvGrpSpPr>
          <p:grpSpPr>
            <a:xfrm>
              <a:off x="596687" y="2551407"/>
              <a:ext cx="480447" cy="1069383"/>
              <a:chOff x="1139126" y="2464231"/>
              <a:chExt cx="480447" cy="1069383"/>
            </a:xfrm>
          </p:grpSpPr>
          <p:sp>
            <p:nvSpPr>
              <p:cNvPr id="8" name="Isosceles Triangle 7">
                <a:extLst>
                  <a:ext uri="{FF2B5EF4-FFF2-40B4-BE49-F238E27FC236}">
                    <a16:creationId xmlns:a16="http://schemas.microsoft.com/office/drawing/2014/main" id="{8CFD126C-F2B6-6091-C304-4F3E4A7F8BFC}"/>
                  </a:ext>
                </a:extLst>
              </p:cNvPr>
              <p:cNvSpPr/>
              <p:nvPr/>
            </p:nvSpPr>
            <p:spPr bwMode="auto">
              <a:xfrm>
                <a:off x="1162373" y="2743200"/>
                <a:ext cx="433952" cy="790414"/>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7" name="Oval 6">
                <a:extLst>
                  <a:ext uri="{FF2B5EF4-FFF2-40B4-BE49-F238E27FC236}">
                    <a16:creationId xmlns:a16="http://schemas.microsoft.com/office/drawing/2014/main" id="{20C1E4D6-0B07-AB10-8465-3D37E1A7CD30}"/>
                  </a:ext>
                </a:extLst>
              </p:cNvPr>
              <p:cNvSpPr/>
              <p:nvPr/>
            </p:nvSpPr>
            <p:spPr bwMode="auto">
              <a:xfrm>
                <a:off x="1139126" y="2464231"/>
                <a:ext cx="480447" cy="526942"/>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sp>
          <p:nvSpPr>
            <p:cNvPr id="15" name="TextBox 14">
              <a:extLst>
                <a:ext uri="{FF2B5EF4-FFF2-40B4-BE49-F238E27FC236}">
                  <a16:creationId xmlns:a16="http://schemas.microsoft.com/office/drawing/2014/main" id="{165E6241-4385-3CE7-EE1E-D1F3996CC088}"/>
                </a:ext>
              </a:extLst>
            </p:cNvPr>
            <p:cNvSpPr txBox="1"/>
            <p:nvPr/>
          </p:nvSpPr>
          <p:spPr>
            <a:xfrm>
              <a:off x="162732" y="3779652"/>
              <a:ext cx="1511085" cy="369332"/>
            </a:xfrm>
            <a:prstGeom prst="rect">
              <a:avLst/>
            </a:prstGeom>
            <a:noFill/>
          </p:spPr>
          <p:txBody>
            <a:bodyPr wrap="square" rtlCol="0">
              <a:spAutoFit/>
            </a:bodyPr>
            <a:lstStyle/>
            <a:p>
              <a:r>
                <a:rPr lang="en-US"/>
                <a:t>interlocutor </a:t>
              </a:r>
            </a:p>
          </p:txBody>
        </p:sp>
      </p:grpSp>
      <p:pic>
        <p:nvPicPr>
          <p:cNvPr id="3" name="Picture 2" descr="File:Signal-speech-martin-de.png">
            <a:extLst>
              <a:ext uri="{FF2B5EF4-FFF2-40B4-BE49-F238E27FC236}">
                <a16:creationId xmlns:a16="http://schemas.microsoft.com/office/drawing/2014/main" id="{917BCD32-74A7-C7CC-6938-2E32E74ABAF9}"/>
              </a:ext>
            </a:extLst>
          </p:cNvPr>
          <p:cNvPicPr>
            <a:picLocks noChangeAspect="1" noChangeArrowheads="1"/>
          </p:cNvPicPr>
          <p:nvPr/>
        </p:nvPicPr>
        <p:blipFill rotWithShape="1">
          <a:blip r:embed="rId3" cstate="print">
            <a:lum bright="70000" contrast="-70000"/>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l="10288" r="68769"/>
          <a:stretch/>
        </p:blipFill>
        <p:spPr bwMode="auto">
          <a:xfrm>
            <a:off x="952995" y="2102463"/>
            <a:ext cx="914968" cy="75656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6666F36-9DA1-13B6-FA13-0851AE818A41}"/>
              </a:ext>
            </a:extLst>
          </p:cNvPr>
          <p:cNvSpPr txBox="1"/>
          <p:nvPr/>
        </p:nvSpPr>
        <p:spPr>
          <a:xfrm>
            <a:off x="2131434" y="1557415"/>
            <a:ext cx="1818470" cy="646331"/>
          </a:xfrm>
          <a:prstGeom prst="rect">
            <a:avLst/>
          </a:prstGeom>
          <a:noFill/>
        </p:spPr>
        <p:txBody>
          <a:bodyPr wrap="square" rtlCol="0">
            <a:spAutoFit/>
          </a:bodyPr>
          <a:lstStyle/>
          <a:p>
            <a:r>
              <a:rPr lang="en-US"/>
              <a:t>low-level </a:t>
            </a:r>
          </a:p>
          <a:p>
            <a:r>
              <a:rPr lang="en-US"/>
              <a:t>perception </a:t>
            </a:r>
          </a:p>
        </p:txBody>
      </p:sp>
      <p:sp>
        <p:nvSpPr>
          <p:cNvPr id="6" name="TextBox 5">
            <a:extLst>
              <a:ext uri="{FF2B5EF4-FFF2-40B4-BE49-F238E27FC236}">
                <a16:creationId xmlns:a16="http://schemas.microsoft.com/office/drawing/2014/main" id="{73ED73A1-8A91-CFCA-1C2C-445D1EDCD306}"/>
              </a:ext>
            </a:extLst>
          </p:cNvPr>
          <p:cNvSpPr txBox="1"/>
          <p:nvPr/>
        </p:nvSpPr>
        <p:spPr>
          <a:xfrm>
            <a:off x="7114641" y="3760842"/>
            <a:ext cx="1823068" cy="923330"/>
          </a:xfrm>
          <a:prstGeom prst="rect">
            <a:avLst/>
          </a:prstGeom>
          <a:noFill/>
        </p:spPr>
        <p:txBody>
          <a:bodyPr wrap="square" rtlCol="0">
            <a:spAutoFit/>
          </a:bodyPr>
          <a:lstStyle/>
          <a:p>
            <a:r>
              <a:rPr lang="en-US"/>
              <a:t>communicative intent formulation  </a:t>
            </a:r>
          </a:p>
        </p:txBody>
      </p:sp>
      <p:sp>
        <p:nvSpPr>
          <p:cNvPr id="19" name="TextBox 18">
            <a:extLst>
              <a:ext uri="{FF2B5EF4-FFF2-40B4-BE49-F238E27FC236}">
                <a16:creationId xmlns:a16="http://schemas.microsoft.com/office/drawing/2014/main" id="{DFAADA99-B472-482F-5FAC-323D5B4BCB53}"/>
              </a:ext>
            </a:extLst>
          </p:cNvPr>
          <p:cNvSpPr txBox="1"/>
          <p:nvPr/>
        </p:nvSpPr>
        <p:spPr>
          <a:xfrm>
            <a:off x="7089637" y="2189974"/>
            <a:ext cx="1369226" cy="923330"/>
          </a:xfrm>
          <a:prstGeom prst="rect">
            <a:avLst/>
          </a:prstGeom>
          <a:noFill/>
        </p:spPr>
        <p:txBody>
          <a:bodyPr wrap="square" rtlCol="0">
            <a:spAutoFit/>
          </a:bodyPr>
          <a:lstStyle/>
          <a:p>
            <a:r>
              <a:rPr lang="en-US"/>
              <a:t>attaining</a:t>
            </a:r>
          </a:p>
          <a:p>
            <a:r>
              <a:rPr lang="en-US"/>
              <a:t>situation </a:t>
            </a:r>
          </a:p>
          <a:p>
            <a:r>
              <a:rPr lang="en-US"/>
              <a:t>awareness</a:t>
            </a:r>
          </a:p>
        </p:txBody>
      </p:sp>
      <p:pic>
        <p:nvPicPr>
          <p:cNvPr id="21" name="Picture 20" descr="File:Signal-speech-martin-de.png">
            <a:extLst>
              <a:ext uri="{FF2B5EF4-FFF2-40B4-BE49-F238E27FC236}">
                <a16:creationId xmlns:a16="http://schemas.microsoft.com/office/drawing/2014/main" id="{054345CD-8D23-2580-03FD-919261B8A0B6}"/>
              </a:ext>
            </a:extLst>
          </p:cNvPr>
          <p:cNvPicPr>
            <a:picLocks noChangeAspect="1" noChangeArrowheads="1"/>
          </p:cNvPicPr>
          <p:nvPr/>
        </p:nvPicPr>
        <p:blipFill rotWithShape="1">
          <a:blip r:embed="rId3" cstate="print">
            <a:lum bright="70000" contrast="-70000"/>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l="56700" r="22357" b="-4474"/>
          <a:stretch/>
        </p:blipFill>
        <p:spPr bwMode="auto">
          <a:xfrm>
            <a:off x="1092764" y="3837175"/>
            <a:ext cx="914968" cy="1380927"/>
          </a:xfrm>
          <a:prstGeom prst="rect">
            <a:avLst/>
          </a:prstGeom>
          <a:noFill/>
          <a:extLst>
            <a:ext uri="{909E8E84-426E-40DD-AFC4-6F175D3DCCD1}">
              <a14:hiddenFill xmlns:a14="http://schemas.microsoft.com/office/drawing/2010/main">
                <a:solidFill>
                  <a:srgbClr val="FFFFFF"/>
                </a:solidFill>
              </a14:hiddenFill>
            </a:ext>
          </a:extLst>
        </p:spPr>
      </p:pic>
      <p:cxnSp>
        <p:nvCxnSpPr>
          <p:cNvPr id="23" name="Straight Arrow Connector 22">
            <a:extLst>
              <a:ext uri="{FF2B5EF4-FFF2-40B4-BE49-F238E27FC236}">
                <a16:creationId xmlns:a16="http://schemas.microsoft.com/office/drawing/2014/main" id="{72141695-5D1E-9BC3-A5BD-A928CF7B113E}"/>
              </a:ext>
            </a:extLst>
          </p:cNvPr>
          <p:cNvCxnSpPr>
            <a:cxnSpLocks/>
          </p:cNvCxnSpPr>
          <p:nvPr/>
        </p:nvCxnSpPr>
        <p:spPr bwMode="auto">
          <a:xfrm flipV="1">
            <a:off x="2131434" y="2092698"/>
            <a:ext cx="1773464" cy="388047"/>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27" name="Straight Arrow Connector 26">
            <a:extLst>
              <a:ext uri="{FF2B5EF4-FFF2-40B4-BE49-F238E27FC236}">
                <a16:creationId xmlns:a16="http://schemas.microsoft.com/office/drawing/2014/main" id="{1B35BC78-65A5-3964-5EC7-40A3FF8AF8F7}"/>
              </a:ext>
            </a:extLst>
          </p:cNvPr>
          <p:cNvCxnSpPr>
            <a:cxnSpLocks/>
          </p:cNvCxnSpPr>
          <p:nvPr/>
        </p:nvCxnSpPr>
        <p:spPr bwMode="auto">
          <a:xfrm>
            <a:off x="6533081" y="2260284"/>
            <a:ext cx="530198" cy="760977"/>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29" name="Straight Arrow Connector 28">
            <a:extLst>
              <a:ext uri="{FF2B5EF4-FFF2-40B4-BE49-F238E27FC236}">
                <a16:creationId xmlns:a16="http://schemas.microsoft.com/office/drawing/2014/main" id="{678A6E2C-3ED1-90E6-C880-04CFFFE5802A}"/>
              </a:ext>
            </a:extLst>
          </p:cNvPr>
          <p:cNvCxnSpPr>
            <a:cxnSpLocks/>
          </p:cNvCxnSpPr>
          <p:nvPr/>
        </p:nvCxnSpPr>
        <p:spPr bwMode="auto">
          <a:xfrm flipH="1">
            <a:off x="6772613" y="3511854"/>
            <a:ext cx="371414" cy="1013416"/>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
        <p:nvSpPr>
          <p:cNvPr id="12" name="TextBox 11">
            <a:extLst>
              <a:ext uri="{FF2B5EF4-FFF2-40B4-BE49-F238E27FC236}">
                <a16:creationId xmlns:a16="http://schemas.microsoft.com/office/drawing/2014/main" id="{2583C4AD-8AF5-0CD3-CCED-42525479ED0C}"/>
              </a:ext>
            </a:extLst>
          </p:cNvPr>
          <p:cNvSpPr txBox="1"/>
          <p:nvPr/>
        </p:nvSpPr>
        <p:spPr>
          <a:xfrm>
            <a:off x="496365" y="6437240"/>
            <a:ext cx="7466832" cy="246221"/>
          </a:xfrm>
          <a:prstGeom prst="rect">
            <a:avLst/>
          </a:prstGeom>
          <a:noFill/>
        </p:spPr>
        <p:txBody>
          <a:bodyPr wrap="square">
            <a:spAutoFit/>
          </a:bodyPr>
          <a:lstStyle/>
          <a:p>
            <a:r>
              <a:rPr lang="en-US" sz="1000">
                <a:latin typeface="Calibri" panose="020F0502020204030204" pitchFamily="34" charset="0"/>
                <a:cs typeface="Calibri" panose="020F0502020204030204" pitchFamily="34" charset="0"/>
              </a:rPr>
              <a:t>Bill Wells &amp; Joy Stackhouse (2015), Martine Grice, M Krüger et al. (manuscript)</a:t>
            </a:r>
          </a:p>
        </p:txBody>
      </p:sp>
      <p:sp>
        <p:nvSpPr>
          <p:cNvPr id="2" name="TextBox 1">
            <a:extLst>
              <a:ext uri="{FF2B5EF4-FFF2-40B4-BE49-F238E27FC236}">
                <a16:creationId xmlns:a16="http://schemas.microsoft.com/office/drawing/2014/main" id="{98CAE70C-3700-21A0-0A6C-237210A679FB}"/>
              </a:ext>
            </a:extLst>
          </p:cNvPr>
          <p:cNvSpPr txBox="1"/>
          <p:nvPr/>
        </p:nvSpPr>
        <p:spPr>
          <a:xfrm>
            <a:off x="4614594" y="1379859"/>
            <a:ext cx="1619007" cy="646331"/>
          </a:xfrm>
          <a:prstGeom prst="rect">
            <a:avLst/>
          </a:prstGeom>
          <a:noFill/>
        </p:spPr>
        <p:txBody>
          <a:bodyPr wrap="square" rtlCol="0">
            <a:spAutoFit/>
          </a:bodyPr>
          <a:lstStyle/>
          <a:p>
            <a:r>
              <a:rPr lang="en-US"/>
              <a:t>configuration </a:t>
            </a:r>
          </a:p>
          <a:p>
            <a:r>
              <a:rPr lang="en-US"/>
              <a:t>detection</a:t>
            </a:r>
          </a:p>
        </p:txBody>
      </p:sp>
      <p:sp>
        <p:nvSpPr>
          <p:cNvPr id="5" name="Flowchart: Magnetic Disk 4">
            <a:extLst>
              <a:ext uri="{FF2B5EF4-FFF2-40B4-BE49-F238E27FC236}">
                <a16:creationId xmlns:a16="http://schemas.microsoft.com/office/drawing/2014/main" id="{DA085B48-957B-8EF8-F932-F6095EA56F61}"/>
              </a:ext>
            </a:extLst>
          </p:cNvPr>
          <p:cNvSpPr/>
          <p:nvPr/>
        </p:nvSpPr>
        <p:spPr bwMode="auto">
          <a:xfrm>
            <a:off x="4724476" y="2936561"/>
            <a:ext cx="1301858" cy="790414"/>
          </a:xfrm>
          <a:prstGeom prst="flowChartMagneticDisk">
            <a:avLst/>
          </a:prstGeom>
          <a:solidFill>
            <a:srgbClr val="2688EA"/>
          </a:solidFill>
          <a:ln w="28575"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sz="1800" b="0" i="0" u="none" strike="noStrike" cap="none" normalizeH="0" baseline="0">
                <a:ln>
                  <a:noFill/>
                </a:ln>
                <a:solidFill>
                  <a:schemeClr val="tx1"/>
                </a:solidFill>
                <a:effectLst/>
                <a:latin typeface="Arial" charset="0"/>
                <a:ea typeface="ＭＳ Ｐゴシック" pitchFamily="50" charset="-128"/>
              </a:rPr>
              <a:t>knowledge </a:t>
            </a:r>
          </a:p>
        </p:txBody>
      </p:sp>
      <p:cxnSp>
        <p:nvCxnSpPr>
          <p:cNvPr id="10" name="Straight Arrow Connector 9">
            <a:extLst>
              <a:ext uri="{FF2B5EF4-FFF2-40B4-BE49-F238E27FC236}">
                <a16:creationId xmlns:a16="http://schemas.microsoft.com/office/drawing/2014/main" id="{A72C7184-CC6F-96E6-09C2-31BD1571681B}"/>
              </a:ext>
            </a:extLst>
          </p:cNvPr>
          <p:cNvCxnSpPr>
            <a:cxnSpLocks/>
          </p:cNvCxnSpPr>
          <p:nvPr/>
        </p:nvCxnSpPr>
        <p:spPr bwMode="auto">
          <a:xfrm>
            <a:off x="4486439" y="2032566"/>
            <a:ext cx="1604466" cy="157408"/>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11" name="Straight Arrow Connector 10">
            <a:extLst>
              <a:ext uri="{FF2B5EF4-FFF2-40B4-BE49-F238E27FC236}">
                <a16:creationId xmlns:a16="http://schemas.microsoft.com/office/drawing/2014/main" id="{CBE8DB3B-CC65-0D25-237A-8B6A903ECF7B}"/>
              </a:ext>
            </a:extLst>
          </p:cNvPr>
          <p:cNvCxnSpPr>
            <a:cxnSpLocks/>
          </p:cNvCxnSpPr>
          <p:nvPr/>
        </p:nvCxnSpPr>
        <p:spPr bwMode="auto">
          <a:xfrm flipV="1">
            <a:off x="5288672" y="2228347"/>
            <a:ext cx="135425" cy="586736"/>
          </a:xfrm>
          <a:prstGeom prst="straightConnector1">
            <a:avLst/>
          </a:prstGeom>
          <a:solidFill>
            <a:schemeClr val="accent1"/>
          </a:solidFill>
          <a:ln w="57150"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34228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61E69FC3-713C-6563-C582-9050CED5B7A0}"/>
              </a:ext>
            </a:extLst>
          </p:cNvPr>
          <p:cNvGrpSpPr/>
          <p:nvPr/>
        </p:nvGrpSpPr>
        <p:grpSpPr>
          <a:xfrm>
            <a:off x="39163" y="2683313"/>
            <a:ext cx="1511085" cy="1597577"/>
            <a:chOff x="162732" y="2551407"/>
            <a:chExt cx="1511085" cy="1597577"/>
          </a:xfrm>
        </p:grpSpPr>
        <p:grpSp>
          <p:nvGrpSpPr>
            <p:cNvPr id="9" name="Group 8">
              <a:extLst>
                <a:ext uri="{FF2B5EF4-FFF2-40B4-BE49-F238E27FC236}">
                  <a16:creationId xmlns:a16="http://schemas.microsoft.com/office/drawing/2014/main" id="{DF45FE46-05C4-040A-88AA-D9C0B53259F4}"/>
                </a:ext>
              </a:extLst>
            </p:cNvPr>
            <p:cNvGrpSpPr/>
            <p:nvPr/>
          </p:nvGrpSpPr>
          <p:grpSpPr>
            <a:xfrm>
              <a:off x="596687" y="2551407"/>
              <a:ext cx="480447" cy="1069383"/>
              <a:chOff x="1139126" y="2464231"/>
              <a:chExt cx="480447" cy="1069383"/>
            </a:xfrm>
          </p:grpSpPr>
          <p:sp>
            <p:nvSpPr>
              <p:cNvPr id="8" name="Isosceles Triangle 7">
                <a:extLst>
                  <a:ext uri="{FF2B5EF4-FFF2-40B4-BE49-F238E27FC236}">
                    <a16:creationId xmlns:a16="http://schemas.microsoft.com/office/drawing/2014/main" id="{8CFD126C-F2B6-6091-C304-4F3E4A7F8BFC}"/>
                  </a:ext>
                </a:extLst>
              </p:cNvPr>
              <p:cNvSpPr/>
              <p:nvPr/>
            </p:nvSpPr>
            <p:spPr bwMode="auto">
              <a:xfrm>
                <a:off x="1162373" y="2743200"/>
                <a:ext cx="433952" cy="790414"/>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7" name="Oval 6">
                <a:extLst>
                  <a:ext uri="{FF2B5EF4-FFF2-40B4-BE49-F238E27FC236}">
                    <a16:creationId xmlns:a16="http://schemas.microsoft.com/office/drawing/2014/main" id="{20C1E4D6-0B07-AB10-8465-3D37E1A7CD30}"/>
                  </a:ext>
                </a:extLst>
              </p:cNvPr>
              <p:cNvSpPr/>
              <p:nvPr/>
            </p:nvSpPr>
            <p:spPr bwMode="auto">
              <a:xfrm>
                <a:off x="1139126" y="2464231"/>
                <a:ext cx="480447" cy="526942"/>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sp>
          <p:nvSpPr>
            <p:cNvPr id="15" name="TextBox 14">
              <a:extLst>
                <a:ext uri="{FF2B5EF4-FFF2-40B4-BE49-F238E27FC236}">
                  <a16:creationId xmlns:a16="http://schemas.microsoft.com/office/drawing/2014/main" id="{165E6241-4385-3CE7-EE1E-D1F3996CC088}"/>
                </a:ext>
              </a:extLst>
            </p:cNvPr>
            <p:cNvSpPr txBox="1"/>
            <p:nvPr/>
          </p:nvSpPr>
          <p:spPr>
            <a:xfrm>
              <a:off x="162732" y="3779652"/>
              <a:ext cx="1511085" cy="369332"/>
            </a:xfrm>
            <a:prstGeom prst="rect">
              <a:avLst/>
            </a:prstGeom>
            <a:noFill/>
          </p:spPr>
          <p:txBody>
            <a:bodyPr wrap="square" rtlCol="0">
              <a:spAutoFit/>
            </a:bodyPr>
            <a:lstStyle/>
            <a:p>
              <a:r>
                <a:rPr lang="en-US"/>
                <a:t>interlocutor </a:t>
              </a:r>
            </a:p>
          </p:txBody>
        </p:sp>
      </p:grpSp>
      <p:pic>
        <p:nvPicPr>
          <p:cNvPr id="3" name="Picture 2" descr="File:Signal-speech-martin-de.png">
            <a:extLst>
              <a:ext uri="{FF2B5EF4-FFF2-40B4-BE49-F238E27FC236}">
                <a16:creationId xmlns:a16="http://schemas.microsoft.com/office/drawing/2014/main" id="{917BCD32-74A7-C7CC-6938-2E32E74ABAF9}"/>
              </a:ext>
            </a:extLst>
          </p:cNvPr>
          <p:cNvPicPr>
            <a:picLocks noChangeAspect="1" noChangeArrowheads="1"/>
          </p:cNvPicPr>
          <p:nvPr/>
        </p:nvPicPr>
        <p:blipFill rotWithShape="1">
          <a:blip r:embed="rId3" cstate="print">
            <a:lum bright="70000" contrast="-70000"/>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l="10288" r="68769"/>
          <a:stretch/>
        </p:blipFill>
        <p:spPr bwMode="auto">
          <a:xfrm>
            <a:off x="952995" y="2102463"/>
            <a:ext cx="914968" cy="75656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6666F36-9DA1-13B6-FA13-0851AE818A41}"/>
              </a:ext>
            </a:extLst>
          </p:cNvPr>
          <p:cNvSpPr txBox="1"/>
          <p:nvPr/>
        </p:nvSpPr>
        <p:spPr>
          <a:xfrm>
            <a:off x="2131434" y="1557415"/>
            <a:ext cx="1818470" cy="646331"/>
          </a:xfrm>
          <a:prstGeom prst="rect">
            <a:avLst/>
          </a:prstGeom>
          <a:noFill/>
        </p:spPr>
        <p:txBody>
          <a:bodyPr wrap="square" rtlCol="0">
            <a:spAutoFit/>
          </a:bodyPr>
          <a:lstStyle/>
          <a:p>
            <a:r>
              <a:rPr lang="en-US"/>
              <a:t>low-level </a:t>
            </a:r>
          </a:p>
          <a:p>
            <a:r>
              <a:rPr lang="en-US"/>
              <a:t>perception </a:t>
            </a:r>
          </a:p>
        </p:txBody>
      </p:sp>
      <p:sp>
        <p:nvSpPr>
          <p:cNvPr id="6" name="TextBox 5">
            <a:extLst>
              <a:ext uri="{FF2B5EF4-FFF2-40B4-BE49-F238E27FC236}">
                <a16:creationId xmlns:a16="http://schemas.microsoft.com/office/drawing/2014/main" id="{73ED73A1-8A91-CFCA-1C2C-445D1EDCD306}"/>
              </a:ext>
            </a:extLst>
          </p:cNvPr>
          <p:cNvSpPr txBox="1"/>
          <p:nvPr/>
        </p:nvSpPr>
        <p:spPr>
          <a:xfrm>
            <a:off x="7114641" y="3760842"/>
            <a:ext cx="1823068" cy="923330"/>
          </a:xfrm>
          <a:prstGeom prst="rect">
            <a:avLst/>
          </a:prstGeom>
          <a:noFill/>
        </p:spPr>
        <p:txBody>
          <a:bodyPr wrap="square" rtlCol="0">
            <a:spAutoFit/>
          </a:bodyPr>
          <a:lstStyle/>
          <a:p>
            <a:r>
              <a:rPr lang="en-US"/>
              <a:t>communicative intent formulation  </a:t>
            </a:r>
          </a:p>
        </p:txBody>
      </p:sp>
      <p:sp>
        <p:nvSpPr>
          <p:cNvPr id="19" name="TextBox 18">
            <a:extLst>
              <a:ext uri="{FF2B5EF4-FFF2-40B4-BE49-F238E27FC236}">
                <a16:creationId xmlns:a16="http://schemas.microsoft.com/office/drawing/2014/main" id="{DFAADA99-B472-482F-5FAC-323D5B4BCB53}"/>
              </a:ext>
            </a:extLst>
          </p:cNvPr>
          <p:cNvSpPr txBox="1"/>
          <p:nvPr/>
        </p:nvSpPr>
        <p:spPr>
          <a:xfrm>
            <a:off x="7089637" y="2189974"/>
            <a:ext cx="1369226" cy="923330"/>
          </a:xfrm>
          <a:prstGeom prst="rect">
            <a:avLst/>
          </a:prstGeom>
          <a:noFill/>
        </p:spPr>
        <p:txBody>
          <a:bodyPr wrap="square" rtlCol="0">
            <a:spAutoFit/>
          </a:bodyPr>
          <a:lstStyle/>
          <a:p>
            <a:r>
              <a:rPr lang="en-US"/>
              <a:t>attaining</a:t>
            </a:r>
          </a:p>
          <a:p>
            <a:r>
              <a:rPr lang="en-US"/>
              <a:t>situation </a:t>
            </a:r>
          </a:p>
          <a:p>
            <a:r>
              <a:rPr lang="en-US"/>
              <a:t>awareness</a:t>
            </a:r>
          </a:p>
        </p:txBody>
      </p:sp>
      <p:pic>
        <p:nvPicPr>
          <p:cNvPr id="21" name="Picture 20" descr="File:Signal-speech-martin-de.png">
            <a:extLst>
              <a:ext uri="{FF2B5EF4-FFF2-40B4-BE49-F238E27FC236}">
                <a16:creationId xmlns:a16="http://schemas.microsoft.com/office/drawing/2014/main" id="{054345CD-8D23-2580-03FD-919261B8A0B6}"/>
              </a:ext>
            </a:extLst>
          </p:cNvPr>
          <p:cNvPicPr>
            <a:picLocks noChangeAspect="1" noChangeArrowheads="1"/>
          </p:cNvPicPr>
          <p:nvPr/>
        </p:nvPicPr>
        <p:blipFill rotWithShape="1">
          <a:blip r:embed="rId3" cstate="print">
            <a:lum bright="70000" contrast="-70000"/>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l="56700" r="22357" b="-4474"/>
          <a:stretch/>
        </p:blipFill>
        <p:spPr bwMode="auto">
          <a:xfrm>
            <a:off x="1092764" y="3837175"/>
            <a:ext cx="914968" cy="1380927"/>
          </a:xfrm>
          <a:prstGeom prst="rect">
            <a:avLst/>
          </a:prstGeom>
          <a:noFill/>
          <a:extLst>
            <a:ext uri="{909E8E84-426E-40DD-AFC4-6F175D3DCCD1}">
              <a14:hiddenFill xmlns:a14="http://schemas.microsoft.com/office/drawing/2010/main">
                <a:solidFill>
                  <a:srgbClr val="FFFFFF"/>
                </a:solidFill>
              </a14:hiddenFill>
            </a:ext>
          </a:extLst>
        </p:spPr>
      </p:pic>
      <p:cxnSp>
        <p:nvCxnSpPr>
          <p:cNvPr id="23" name="Straight Arrow Connector 22">
            <a:extLst>
              <a:ext uri="{FF2B5EF4-FFF2-40B4-BE49-F238E27FC236}">
                <a16:creationId xmlns:a16="http://schemas.microsoft.com/office/drawing/2014/main" id="{72141695-5D1E-9BC3-A5BD-A928CF7B113E}"/>
              </a:ext>
            </a:extLst>
          </p:cNvPr>
          <p:cNvCxnSpPr>
            <a:cxnSpLocks/>
          </p:cNvCxnSpPr>
          <p:nvPr/>
        </p:nvCxnSpPr>
        <p:spPr bwMode="auto">
          <a:xfrm flipV="1">
            <a:off x="2131434" y="2092698"/>
            <a:ext cx="1773464" cy="388047"/>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27" name="Straight Arrow Connector 26">
            <a:extLst>
              <a:ext uri="{FF2B5EF4-FFF2-40B4-BE49-F238E27FC236}">
                <a16:creationId xmlns:a16="http://schemas.microsoft.com/office/drawing/2014/main" id="{1B35BC78-65A5-3964-5EC7-40A3FF8AF8F7}"/>
              </a:ext>
            </a:extLst>
          </p:cNvPr>
          <p:cNvCxnSpPr>
            <a:cxnSpLocks/>
          </p:cNvCxnSpPr>
          <p:nvPr/>
        </p:nvCxnSpPr>
        <p:spPr bwMode="auto">
          <a:xfrm>
            <a:off x="6533081" y="2260284"/>
            <a:ext cx="530198" cy="760977"/>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29" name="Straight Arrow Connector 28">
            <a:extLst>
              <a:ext uri="{FF2B5EF4-FFF2-40B4-BE49-F238E27FC236}">
                <a16:creationId xmlns:a16="http://schemas.microsoft.com/office/drawing/2014/main" id="{678A6E2C-3ED1-90E6-C880-04CFFFE5802A}"/>
              </a:ext>
            </a:extLst>
          </p:cNvPr>
          <p:cNvCxnSpPr>
            <a:cxnSpLocks/>
          </p:cNvCxnSpPr>
          <p:nvPr/>
        </p:nvCxnSpPr>
        <p:spPr bwMode="auto">
          <a:xfrm flipH="1">
            <a:off x="6772613" y="3511854"/>
            <a:ext cx="371414" cy="1013416"/>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
        <p:nvSpPr>
          <p:cNvPr id="12" name="TextBox 11">
            <a:extLst>
              <a:ext uri="{FF2B5EF4-FFF2-40B4-BE49-F238E27FC236}">
                <a16:creationId xmlns:a16="http://schemas.microsoft.com/office/drawing/2014/main" id="{2583C4AD-8AF5-0CD3-CCED-42525479ED0C}"/>
              </a:ext>
            </a:extLst>
          </p:cNvPr>
          <p:cNvSpPr txBox="1"/>
          <p:nvPr/>
        </p:nvSpPr>
        <p:spPr>
          <a:xfrm>
            <a:off x="496365" y="6437240"/>
            <a:ext cx="7466832" cy="246221"/>
          </a:xfrm>
          <a:prstGeom prst="rect">
            <a:avLst/>
          </a:prstGeom>
          <a:noFill/>
        </p:spPr>
        <p:txBody>
          <a:bodyPr wrap="square">
            <a:spAutoFit/>
          </a:bodyPr>
          <a:lstStyle/>
          <a:p>
            <a:r>
              <a:rPr lang="en-US" sz="1000">
                <a:latin typeface="Calibri" panose="020F0502020204030204" pitchFamily="34" charset="0"/>
                <a:cs typeface="Calibri" panose="020F0502020204030204" pitchFamily="34" charset="0"/>
              </a:rPr>
              <a:t>Bill Wells &amp; Joy Stackhouse (2015), Martine Grice, M Krüger et al. (manuscript)</a:t>
            </a:r>
          </a:p>
        </p:txBody>
      </p:sp>
      <p:sp>
        <p:nvSpPr>
          <p:cNvPr id="2" name="TextBox 1">
            <a:extLst>
              <a:ext uri="{FF2B5EF4-FFF2-40B4-BE49-F238E27FC236}">
                <a16:creationId xmlns:a16="http://schemas.microsoft.com/office/drawing/2014/main" id="{98CAE70C-3700-21A0-0A6C-237210A679FB}"/>
              </a:ext>
            </a:extLst>
          </p:cNvPr>
          <p:cNvSpPr txBox="1"/>
          <p:nvPr/>
        </p:nvSpPr>
        <p:spPr>
          <a:xfrm>
            <a:off x="4614594" y="1379859"/>
            <a:ext cx="1619007" cy="646331"/>
          </a:xfrm>
          <a:prstGeom prst="rect">
            <a:avLst/>
          </a:prstGeom>
          <a:noFill/>
        </p:spPr>
        <p:txBody>
          <a:bodyPr wrap="square" rtlCol="0">
            <a:spAutoFit/>
          </a:bodyPr>
          <a:lstStyle/>
          <a:p>
            <a:r>
              <a:rPr lang="en-US"/>
              <a:t>configuration </a:t>
            </a:r>
          </a:p>
          <a:p>
            <a:r>
              <a:rPr lang="en-US"/>
              <a:t>detection</a:t>
            </a:r>
          </a:p>
        </p:txBody>
      </p:sp>
      <p:sp>
        <p:nvSpPr>
          <p:cNvPr id="5" name="Flowchart: Magnetic Disk 4">
            <a:extLst>
              <a:ext uri="{FF2B5EF4-FFF2-40B4-BE49-F238E27FC236}">
                <a16:creationId xmlns:a16="http://schemas.microsoft.com/office/drawing/2014/main" id="{DA085B48-957B-8EF8-F932-F6095EA56F61}"/>
              </a:ext>
            </a:extLst>
          </p:cNvPr>
          <p:cNvSpPr/>
          <p:nvPr/>
        </p:nvSpPr>
        <p:spPr bwMode="auto">
          <a:xfrm>
            <a:off x="4724476" y="2936561"/>
            <a:ext cx="1301858" cy="790414"/>
          </a:xfrm>
          <a:prstGeom prst="flowChartMagneticDisk">
            <a:avLst/>
          </a:prstGeom>
          <a:solidFill>
            <a:srgbClr val="2688EA"/>
          </a:solidFill>
          <a:ln w="28575"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sz="1800" b="0" i="0" u="none" strike="noStrike" cap="none" normalizeH="0" baseline="0">
                <a:ln>
                  <a:noFill/>
                </a:ln>
                <a:solidFill>
                  <a:schemeClr val="tx1"/>
                </a:solidFill>
                <a:effectLst/>
                <a:latin typeface="Arial" charset="0"/>
                <a:ea typeface="ＭＳ Ｐゴシック" pitchFamily="50" charset="-128"/>
              </a:rPr>
              <a:t>knowledge </a:t>
            </a:r>
          </a:p>
        </p:txBody>
      </p:sp>
      <p:cxnSp>
        <p:nvCxnSpPr>
          <p:cNvPr id="10" name="Straight Arrow Connector 9">
            <a:extLst>
              <a:ext uri="{FF2B5EF4-FFF2-40B4-BE49-F238E27FC236}">
                <a16:creationId xmlns:a16="http://schemas.microsoft.com/office/drawing/2014/main" id="{A72C7184-CC6F-96E6-09C2-31BD1571681B}"/>
              </a:ext>
            </a:extLst>
          </p:cNvPr>
          <p:cNvCxnSpPr>
            <a:cxnSpLocks/>
          </p:cNvCxnSpPr>
          <p:nvPr/>
        </p:nvCxnSpPr>
        <p:spPr bwMode="auto">
          <a:xfrm>
            <a:off x="4486439" y="2032566"/>
            <a:ext cx="1604466" cy="157408"/>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11" name="Straight Arrow Connector 10">
            <a:extLst>
              <a:ext uri="{FF2B5EF4-FFF2-40B4-BE49-F238E27FC236}">
                <a16:creationId xmlns:a16="http://schemas.microsoft.com/office/drawing/2014/main" id="{CBE8DB3B-CC65-0D25-237A-8B6A903ECF7B}"/>
              </a:ext>
            </a:extLst>
          </p:cNvPr>
          <p:cNvCxnSpPr>
            <a:cxnSpLocks/>
          </p:cNvCxnSpPr>
          <p:nvPr/>
        </p:nvCxnSpPr>
        <p:spPr bwMode="auto">
          <a:xfrm flipV="1">
            <a:off x="5288672" y="2228347"/>
            <a:ext cx="135425" cy="586736"/>
          </a:xfrm>
          <a:prstGeom prst="straightConnector1">
            <a:avLst/>
          </a:prstGeom>
          <a:solidFill>
            <a:schemeClr val="accent1"/>
          </a:solidFill>
          <a:ln w="57150" cap="flat" cmpd="sng" algn="ctr">
            <a:solidFill>
              <a:schemeClr val="tx1"/>
            </a:solidFill>
            <a:prstDash val="solid"/>
            <a:round/>
            <a:headEnd type="none" w="med" len="med"/>
            <a:tailEnd type="triangle"/>
          </a:ln>
          <a:effectLst/>
        </p:spPr>
      </p:cxnSp>
      <p:sp>
        <p:nvSpPr>
          <p:cNvPr id="14" name="Rectangle 13">
            <a:extLst>
              <a:ext uri="{FF2B5EF4-FFF2-40B4-BE49-F238E27FC236}">
                <a16:creationId xmlns:a16="http://schemas.microsoft.com/office/drawing/2014/main" id="{957BD721-7637-0E78-6902-F49AE0E804EE}"/>
              </a:ext>
            </a:extLst>
          </p:cNvPr>
          <p:cNvSpPr/>
          <p:nvPr/>
        </p:nvSpPr>
        <p:spPr bwMode="auto">
          <a:xfrm>
            <a:off x="4685938" y="3837175"/>
            <a:ext cx="1404967" cy="1242085"/>
          </a:xfrm>
          <a:prstGeom prst="rect">
            <a:avLst/>
          </a:prstGeom>
          <a:solidFill>
            <a:srgbClr val="0C57A5"/>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indent="-285750">
              <a:lnSpc>
                <a:spcPct val="130000"/>
              </a:lnSpc>
              <a:buFont typeface="Arial" panose="020B0604020202020204" pitchFamily="34" charset="0"/>
              <a:buChar char="•"/>
            </a:pPr>
            <a:r>
              <a:rPr lang="en-US"/>
              <a:t>larger</a:t>
            </a:r>
          </a:p>
          <a:p>
            <a:pPr marL="285750" indent="-285750">
              <a:lnSpc>
                <a:spcPct val="130000"/>
              </a:lnSpc>
              <a:buFont typeface="Arial" panose="020B0604020202020204" pitchFamily="34" charset="0"/>
              <a:buChar char="•"/>
            </a:pPr>
            <a:r>
              <a:rPr lang="en-US"/>
              <a:t>smaller</a:t>
            </a:r>
          </a:p>
          <a:p>
            <a:pPr marL="285750" indent="-285750">
              <a:lnSpc>
                <a:spcPct val="130000"/>
              </a:lnSpc>
              <a:buFont typeface="Arial" panose="020B0604020202020204" pitchFamily="34" charset="0"/>
              <a:buChar char="•"/>
            </a:pPr>
            <a:r>
              <a:rPr lang="en-US"/>
              <a:t>different</a:t>
            </a:r>
          </a:p>
          <a:p>
            <a:pPr marL="285750" indent="-285750">
              <a:lnSpc>
                <a:spcPct val="130000"/>
              </a:lnSpc>
              <a:buFont typeface="Arial" panose="020B0604020202020204" pitchFamily="34" charset="0"/>
              <a:buChar char="•"/>
            </a:pPr>
            <a:endParaRPr lang="en-US"/>
          </a:p>
        </p:txBody>
      </p:sp>
    </p:spTree>
    <p:extLst>
      <p:ext uri="{BB962C8B-B14F-4D97-AF65-F5344CB8AC3E}">
        <p14:creationId xmlns:p14="http://schemas.microsoft.com/office/powerpoint/2010/main" val="2055673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61E69FC3-713C-6563-C582-9050CED5B7A0}"/>
              </a:ext>
            </a:extLst>
          </p:cNvPr>
          <p:cNvGrpSpPr/>
          <p:nvPr/>
        </p:nvGrpSpPr>
        <p:grpSpPr>
          <a:xfrm>
            <a:off x="39163" y="2683313"/>
            <a:ext cx="1511085" cy="1597577"/>
            <a:chOff x="162732" y="2551407"/>
            <a:chExt cx="1511085" cy="1597577"/>
          </a:xfrm>
        </p:grpSpPr>
        <p:grpSp>
          <p:nvGrpSpPr>
            <p:cNvPr id="9" name="Group 8">
              <a:extLst>
                <a:ext uri="{FF2B5EF4-FFF2-40B4-BE49-F238E27FC236}">
                  <a16:creationId xmlns:a16="http://schemas.microsoft.com/office/drawing/2014/main" id="{DF45FE46-05C4-040A-88AA-D9C0B53259F4}"/>
                </a:ext>
              </a:extLst>
            </p:cNvPr>
            <p:cNvGrpSpPr/>
            <p:nvPr/>
          </p:nvGrpSpPr>
          <p:grpSpPr>
            <a:xfrm>
              <a:off x="596687" y="2551407"/>
              <a:ext cx="480447" cy="1069383"/>
              <a:chOff x="1139126" y="2464231"/>
              <a:chExt cx="480447" cy="1069383"/>
            </a:xfrm>
          </p:grpSpPr>
          <p:sp>
            <p:nvSpPr>
              <p:cNvPr id="8" name="Isosceles Triangle 7">
                <a:extLst>
                  <a:ext uri="{FF2B5EF4-FFF2-40B4-BE49-F238E27FC236}">
                    <a16:creationId xmlns:a16="http://schemas.microsoft.com/office/drawing/2014/main" id="{8CFD126C-F2B6-6091-C304-4F3E4A7F8BFC}"/>
                  </a:ext>
                </a:extLst>
              </p:cNvPr>
              <p:cNvSpPr/>
              <p:nvPr/>
            </p:nvSpPr>
            <p:spPr bwMode="auto">
              <a:xfrm>
                <a:off x="1162373" y="2743200"/>
                <a:ext cx="433952" cy="790414"/>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7" name="Oval 6">
                <a:extLst>
                  <a:ext uri="{FF2B5EF4-FFF2-40B4-BE49-F238E27FC236}">
                    <a16:creationId xmlns:a16="http://schemas.microsoft.com/office/drawing/2014/main" id="{20C1E4D6-0B07-AB10-8465-3D37E1A7CD30}"/>
                  </a:ext>
                </a:extLst>
              </p:cNvPr>
              <p:cNvSpPr/>
              <p:nvPr/>
            </p:nvSpPr>
            <p:spPr bwMode="auto">
              <a:xfrm>
                <a:off x="1139126" y="2464231"/>
                <a:ext cx="480447" cy="526942"/>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sp>
          <p:nvSpPr>
            <p:cNvPr id="15" name="TextBox 14">
              <a:extLst>
                <a:ext uri="{FF2B5EF4-FFF2-40B4-BE49-F238E27FC236}">
                  <a16:creationId xmlns:a16="http://schemas.microsoft.com/office/drawing/2014/main" id="{165E6241-4385-3CE7-EE1E-D1F3996CC088}"/>
                </a:ext>
              </a:extLst>
            </p:cNvPr>
            <p:cNvSpPr txBox="1"/>
            <p:nvPr/>
          </p:nvSpPr>
          <p:spPr>
            <a:xfrm>
              <a:off x="162732" y="3779652"/>
              <a:ext cx="1511085" cy="369332"/>
            </a:xfrm>
            <a:prstGeom prst="rect">
              <a:avLst/>
            </a:prstGeom>
            <a:noFill/>
          </p:spPr>
          <p:txBody>
            <a:bodyPr wrap="square" rtlCol="0">
              <a:spAutoFit/>
            </a:bodyPr>
            <a:lstStyle/>
            <a:p>
              <a:r>
                <a:rPr lang="en-US"/>
                <a:t>interlocutor </a:t>
              </a:r>
            </a:p>
          </p:txBody>
        </p:sp>
      </p:grpSp>
      <p:pic>
        <p:nvPicPr>
          <p:cNvPr id="3" name="Picture 2" descr="File:Signal-speech-martin-de.png">
            <a:extLst>
              <a:ext uri="{FF2B5EF4-FFF2-40B4-BE49-F238E27FC236}">
                <a16:creationId xmlns:a16="http://schemas.microsoft.com/office/drawing/2014/main" id="{917BCD32-74A7-C7CC-6938-2E32E74ABAF9}"/>
              </a:ext>
            </a:extLst>
          </p:cNvPr>
          <p:cNvPicPr>
            <a:picLocks noChangeAspect="1" noChangeArrowheads="1"/>
          </p:cNvPicPr>
          <p:nvPr/>
        </p:nvPicPr>
        <p:blipFill rotWithShape="1">
          <a:blip r:embed="rId3" cstate="print">
            <a:lum bright="70000" contrast="-70000"/>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l="10288" r="68769"/>
          <a:stretch/>
        </p:blipFill>
        <p:spPr bwMode="auto">
          <a:xfrm>
            <a:off x="952995" y="2102463"/>
            <a:ext cx="914968" cy="75656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6666F36-9DA1-13B6-FA13-0851AE818A41}"/>
              </a:ext>
            </a:extLst>
          </p:cNvPr>
          <p:cNvSpPr txBox="1"/>
          <p:nvPr/>
        </p:nvSpPr>
        <p:spPr>
          <a:xfrm>
            <a:off x="2131434" y="1557415"/>
            <a:ext cx="1818470" cy="646331"/>
          </a:xfrm>
          <a:prstGeom prst="rect">
            <a:avLst/>
          </a:prstGeom>
          <a:noFill/>
        </p:spPr>
        <p:txBody>
          <a:bodyPr wrap="square" rtlCol="0">
            <a:spAutoFit/>
          </a:bodyPr>
          <a:lstStyle/>
          <a:p>
            <a:r>
              <a:rPr lang="en-US"/>
              <a:t>low-level </a:t>
            </a:r>
          </a:p>
          <a:p>
            <a:r>
              <a:rPr lang="en-US"/>
              <a:t>perception </a:t>
            </a:r>
          </a:p>
        </p:txBody>
      </p:sp>
      <p:sp>
        <p:nvSpPr>
          <p:cNvPr id="6" name="TextBox 5">
            <a:extLst>
              <a:ext uri="{FF2B5EF4-FFF2-40B4-BE49-F238E27FC236}">
                <a16:creationId xmlns:a16="http://schemas.microsoft.com/office/drawing/2014/main" id="{73ED73A1-8A91-CFCA-1C2C-445D1EDCD306}"/>
              </a:ext>
            </a:extLst>
          </p:cNvPr>
          <p:cNvSpPr txBox="1"/>
          <p:nvPr/>
        </p:nvSpPr>
        <p:spPr>
          <a:xfrm>
            <a:off x="7114641" y="3760842"/>
            <a:ext cx="1823068" cy="923330"/>
          </a:xfrm>
          <a:prstGeom prst="rect">
            <a:avLst/>
          </a:prstGeom>
          <a:noFill/>
        </p:spPr>
        <p:txBody>
          <a:bodyPr wrap="square" rtlCol="0">
            <a:spAutoFit/>
          </a:bodyPr>
          <a:lstStyle/>
          <a:p>
            <a:r>
              <a:rPr lang="en-US"/>
              <a:t>communicative intent formulation  </a:t>
            </a:r>
          </a:p>
        </p:txBody>
      </p:sp>
      <p:sp>
        <p:nvSpPr>
          <p:cNvPr id="19" name="TextBox 18">
            <a:extLst>
              <a:ext uri="{FF2B5EF4-FFF2-40B4-BE49-F238E27FC236}">
                <a16:creationId xmlns:a16="http://schemas.microsoft.com/office/drawing/2014/main" id="{DFAADA99-B472-482F-5FAC-323D5B4BCB53}"/>
              </a:ext>
            </a:extLst>
          </p:cNvPr>
          <p:cNvSpPr txBox="1"/>
          <p:nvPr/>
        </p:nvSpPr>
        <p:spPr>
          <a:xfrm>
            <a:off x="7089637" y="2189974"/>
            <a:ext cx="1369226" cy="923330"/>
          </a:xfrm>
          <a:prstGeom prst="rect">
            <a:avLst/>
          </a:prstGeom>
          <a:noFill/>
        </p:spPr>
        <p:txBody>
          <a:bodyPr wrap="square" rtlCol="0">
            <a:spAutoFit/>
          </a:bodyPr>
          <a:lstStyle/>
          <a:p>
            <a:r>
              <a:rPr lang="en-US"/>
              <a:t>attaining</a:t>
            </a:r>
          </a:p>
          <a:p>
            <a:r>
              <a:rPr lang="en-US"/>
              <a:t>situation </a:t>
            </a:r>
          </a:p>
          <a:p>
            <a:r>
              <a:rPr lang="en-US"/>
              <a:t>awareness</a:t>
            </a:r>
          </a:p>
        </p:txBody>
      </p:sp>
      <p:pic>
        <p:nvPicPr>
          <p:cNvPr id="21" name="Picture 20" descr="File:Signal-speech-martin-de.png">
            <a:extLst>
              <a:ext uri="{FF2B5EF4-FFF2-40B4-BE49-F238E27FC236}">
                <a16:creationId xmlns:a16="http://schemas.microsoft.com/office/drawing/2014/main" id="{054345CD-8D23-2580-03FD-919261B8A0B6}"/>
              </a:ext>
            </a:extLst>
          </p:cNvPr>
          <p:cNvPicPr>
            <a:picLocks noChangeAspect="1" noChangeArrowheads="1"/>
          </p:cNvPicPr>
          <p:nvPr/>
        </p:nvPicPr>
        <p:blipFill rotWithShape="1">
          <a:blip r:embed="rId3" cstate="print">
            <a:lum bright="70000" contrast="-70000"/>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l="56700" r="22357" b="-4474"/>
          <a:stretch/>
        </p:blipFill>
        <p:spPr bwMode="auto">
          <a:xfrm>
            <a:off x="1092764" y="3837175"/>
            <a:ext cx="914968" cy="1380927"/>
          </a:xfrm>
          <a:prstGeom prst="rect">
            <a:avLst/>
          </a:prstGeom>
          <a:noFill/>
          <a:extLst>
            <a:ext uri="{909E8E84-426E-40DD-AFC4-6F175D3DCCD1}">
              <a14:hiddenFill xmlns:a14="http://schemas.microsoft.com/office/drawing/2010/main">
                <a:solidFill>
                  <a:srgbClr val="FFFFFF"/>
                </a:solidFill>
              </a14:hiddenFill>
            </a:ext>
          </a:extLst>
        </p:spPr>
      </p:pic>
      <p:cxnSp>
        <p:nvCxnSpPr>
          <p:cNvPr id="23" name="Straight Arrow Connector 22">
            <a:extLst>
              <a:ext uri="{FF2B5EF4-FFF2-40B4-BE49-F238E27FC236}">
                <a16:creationId xmlns:a16="http://schemas.microsoft.com/office/drawing/2014/main" id="{72141695-5D1E-9BC3-A5BD-A928CF7B113E}"/>
              </a:ext>
            </a:extLst>
          </p:cNvPr>
          <p:cNvCxnSpPr>
            <a:cxnSpLocks/>
          </p:cNvCxnSpPr>
          <p:nvPr/>
        </p:nvCxnSpPr>
        <p:spPr bwMode="auto">
          <a:xfrm flipV="1">
            <a:off x="2131434" y="2092698"/>
            <a:ext cx="1773464" cy="388047"/>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27" name="Straight Arrow Connector 26">
            <a:extLst>
              <a:ext uri="{FF2B5EF4-FFF2-40B4-BE49-F238E27FC236}">
                <a16:creationId xmlns:a16="http://schemas.microsoft.com/office/drawing/2014/main" id="{1B35BC78-65A5-3964-5EC7-40A3FF8AF8F7}"/>
              </a:ext>
            </a:extLst>
          </p:cNvPr>
          <p:cNvCxnSpPr>
            <a:cxnSpLocks/>
          </p:cNvCxnSpPr>
          <p:nvPr/>
        </p:nvCxnSpPr>
        <p:spPr bwMode="auto">
          <a:xfrm>
            <a:off x="6533081" y="2260284"/>
            <a:ext cx="530198" cy="760977"/>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29" name="Straight Arrow Connector 28">
            <a:extLst>
              <a:ext uri="{FF2B5EF4-FFF2-40B4-BE49-F238E27FC236}">
                <a16:creationId xmlns:a16="http://schemas.microsoft.com/office/drawing/2014/main" id="{678A6E2C-3ED1-90E6-C880-04CFFFE5802A}"/>
              </a:ext>
            </a:extLst>
          </p:cNvPr>
          <p:cNvCxnSpPr>
            <a:cxnSpLocks/>
          </p:cNvCxnSpPr>
          <p:nvPr/>
        </p:nvCxnSpPr>
        <p:spPr bwMode="auto">
          <a:xfrm flipH="1">
            <a:off x="6772613" y="3511854"/>
            <a:ext cx="371414" cy="1013416"/>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sp>
        <p:nvSpPr>
          <p:cNvPr id="12" name="TextBox 11">
            <a:extLst>
              <a:ext uri="{FF2B5EF4-FFF2-40B4-BE49-F238E27FC236}">
                <a16:creationId xmlns:a16="http://schemas.microsoft.com/office/drawing/2014/main" id="{2583C4AD-8AF5-0CD3-CCED-42525479ED0C}"/>
              </a:ext>
            </a:extLst>
          </p:cNvPr>
          <p:cNvSpPr txBox="1"/>
          <p:nvPr/>
        </p:nvSpPr>
        <p:spPr>
          <a:xfrm>
            <a:off x="496365" y="6437240"/>
            <a:ext cx="7466832" cy="246221"/>
          </a:xfrm>
          <a:prstGeom prst="rect">
            <a:avLst/>
          </a:prstGeom>
          <a:noFill/>
        </p:spPr>
        <p:txBody>
          <a:bodyPr wrap="square">
            <a:spAutoFit/>
          </a:bodyPr>
          <a:lstStyle/>
          <a:p>
            <a:r>
              <a:rPr lang="en-US" sz="1000">
                <a:latin typeface="Calibri" panose="020F0502020204030204" pitchFamily="34" charset="0"/>
                <a:cs typeface="Calibri" panose="020F0502020204030204" pitchFamily="34" charset="0"/>
              </a:rPr>
              <a:t>Bill Wells &amp; Joy Stackhouse (2015), Martine Grice, M Krüger et al. (manuscript)</a:t>
            </a:r>
          </a:p>
        </p:txBody>
      </p:sp>
      <p:sp>
        <p:nvSpPr>
          <p:cNvPr id="2" name="TextBox 1">
            <a:extLst>
              <a:ext uri="{FF2B5EF4-FFF2-40B4-BE49-F238E27FC236}">
                <a16:creationId xmlns:a16="http://schemas.microsoft.com/office/drawing/2014/main" id="{98CAE70C-3700-21A0-0A6C-237210A679FB}"/>
              </a:ext>
            </a:extLst>
          </p:cNvPr>
          <p:cNvSpPr txBox="1"/>
          <p:nvPr/>
        </p:nvSpPr>
        <p:spPr>
          <a:xfrm>
            <a:off x="4614594" y="1379859"/>
            <a:ext cx="1619007" cy="646331"/>
          </a:xfrm>
          <a:prstGeom prst="rect">
            <a:avLst/>
          </a:prstGeom>
          <a:noFill/>
        </p:spPr>
        <p:txBody>
          <a:bodyPr wrap="square" rtlCol="0">
            <a:spAutoFit/>
          </a:bodyPr>
          <a:lstStyle/>
          <a:p>
            <a:r>
              <a:rPr lang="en-US"/>
              <a:t>configuration </a:t>
            </a:r>
          </a:p>
          <a:p>
            <a:r>
              <a:rPr lang="en-US"/>
              <a:t>detection</a:t>
            </a:r>
          </a:p>
        </p:txBody>
      </p:sp>
      <p:sp>
        <p:nvSpPr>
          <p:cNvPr id="5" name="Flowchart: Magnetic Disk 4">
            <a:extLst>
              <a:ext uri="{FF2B5EF4-FFF2-40B4-BE49-F238E27FC236}">
                <a16:creationId xmlns:a16="http://schemas.microsoft.com/office/drawing/2014/main" id="{DA085B48-957B-8EF8-F932-F6095EA56F61}"/>
              </a:ext>
            </a:extLst>
          </p:cNvPr>
          <p:cNvSpPr/>
          <p:nvPr/>
        </p:nvSpPr>
        <p:spPr bwMode="auto">
          <a:xfrm>
            <a:off x="4724476" y="2936561"/>
            <a:ext cx="1301858" cy="790414"/>
          </a:xfrm>
          <a:prstGeom prst="flowChartMagneticDisk">
            <a:avLst/>
          </a:prstGeom>
          <a:solidFill>
            <a:srgbClr val="2688EA"/>
          </a:solidFill>
          <a:ln w="28575"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sz="1800" b="0" i="0" u="none" strike="noStrike" cap="none" normalizeH="0" baseline="0">
                <a:ln>
                  <a:noFill/>
                </a:ln>
                <a:solidFill>
                  <a:schemeClr val="tx1"/>
                </a:solidFill>
                <a:effectLst/>
                <a:latin typeface="Arial" charset="0"/>
                <a:ea typeface="ＭＳ Ｐゴシック" pitchFamily="50" charset="-128"/>
              </a:rPr>
              <a:t>knowledge </a:t>
            </a:r>
          </a:p>
        </p:txBody>
      </p:sp>
      <p:cxnSp>
        <p:nvCxnSpPr>
          <p:cNvPr id="10" name="Straight Arrow Connector 9">
            <a:extLst>
              <a:ext uri="{FF2B5EF4-FFF2-40B4-BE49-F238E27FC236}">
                <a16:creationId xmlns:a16="http://schemas.microsoft.com/office/drawing/2014/main" id="{A72C7184-CC6F-96E6-09C2-31BD1571681B}"/>
              </a:ext>
            </a:extLst>
          </p:cNvPr>
          <p:cNvCxnSpPr>
            <a:cxnSpLocks/>
          </p:cNvCxnSpPr>
          <p:nvPr/>
        </p:nvCxnSpPr>
        <p:spPr bwMode="auto">
          <a:xfrm>
            <a:off x="4486439" y="2032566"/>
            <a:ext cx="1604466" cy="157408"/>
          </a:xfrm>
          <a:prstGeom prst="straightConnector1">
            <a:avLst/>
          </a:prstGeom>
          <a:solidFill>
            <a:schemeClr val="accent1"/>
          </a:solidFill>
          <a:ln w="19050" cap="flat" cmpd="sng" algn="ctr">
            <a:solidFill>
              <a:schemeClr val="tx1"/>
            </a:solidFill>
            <a:prstDash val="solid"/>
            <a:round/>
            <a:headEnd type="none" w="med" len="med"/>
            <a:tailEnd type="triangle"/>
          </a:ln>
          <a:effectLst/>
        </p:spPr>
      </p:cxnSp>
      <p:cxnSp>
        <p:nvCxnSpPr>
          <p:cNvPr id="11" name="Straight Arrow Connector 10">
            <a:extLst>
              <a:ext uri="{FF2B5EF4-FFF2-40B4-BE49-F238E27FC236}">
                <a16:creationId xmlns:a16="http://schemas.microsoft.com/office/drawing/2014/main" id="{CBE8DB3B-CC65-0D25-237A-8B6A903ECF7B}"/>
              </a:ext>
            </a:extLst>
          </p:cNvPr>
          <p:cNvCxnSpPr>
            <a:cxnSpLocks/>
          </p:cNvCxnSpPr>
          <p:nvPr/>
        </p:nvCxnSpPr>
        <p:spPr bwMode="auto">
          <a:xfrm flipV="1">
            <a:off x="5288672" y="2228347"/>
            <a:ext cx="135425" cy="586736"/>
          </a:xfrm>
          <a:prstGeom prst="straightConnector1">
            <a:avLst/>
          </a:prstGeom>
          <a:solidFill>
            <a:schemeClr val="accent1"/>
          </a:solidFill>
          <a:ln w="57150" cap="flat" cmpd="sng" algn="ctr">
            <a:solidFill>
              <a:schemeClr val="tx1"/>
            </a:solidFill>
            <a:prstDash val="solid"/>
            <a:round/>
            <a:headEnd type="none" w="med" len="med"/>
            <a:tailEnd type="triangle"/>
          </a:ln>
          <a:effectLst/>
        </p:spPr>
      </p:cxnSp>
      <p:sp>
        <p:nvSpPr>
          <p:cNvPr id="14" name="Rectangle 13">
            <a:extLst>
              <a:ext uri="{FF2B5EF4-FFF2-40B4-BE49-F238E27FC236}">
                <a16:creationId xmlns:a16="http://schemas.microsoft.com/office/drawing/2014/main" id="{957BD721-7637-0E78-6902-F49AE0E804EE}"/>
              </a:ext>
            </a:extLst>
          </p:cNvPr>
          <p:cNvSpPr/>
          <p:nvPr/>
        </p:nvSpPr>
        <p:spPr bwMode="auto">
          <a:xfrm>
            <a:off x="4685938" y="3837175"/>
            <a:ext cx="1404967" cy="1242085"/>
          </a:xfrm>
          <a:prstGeom prst="rect">
            <a:avLst/>
          </a:prstGeom>
          <a:solidFill>
            <a:srgbClr val="0C57A5"/>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indent="-285750">
              <a:lnSpc>
                <a:spcPct val="130000"/>
              </a:lnSpc>
              <a:buFont typeface="Arial" panose="020B0604020202020204" pitchFamily="34" charset="0"/>
              <a:buChar char="•"/>
            </a:pPr>
            <a:r>
              <a:rPr lang="en-US"/>
              <a:t>larger</a:t>
            </a:r>
          </a:p>
          <a:p>
            <a:pPr marL="285750" indent="-285750">
              <a:lnSpc>
                <a:spcPct val="130000"/>
              </a:lnSpc>
              <a:buFont typeface="Arial" panose="020B0604020202020204" pitchFamily="34" charset="0"/>
              <a:buChar char="•"/>
            </a:pPr>
            <a:r>
              <a:rPr lang="en-US"/>
              <a:t>smaller</a:t>
            </a:r>
          </a:p>
          <a:p>
            <a:pPr marL="285750" indent="-285750">
              <a:lnSpc>
                <a:spcPct val="130000"/>
              </a:lnSpc>
              <a:buFont typeface="Arial" panose="020B0604020202020204" pitchFamily="34" charset="0"/>
              <a:buChar char="•"/>
            </a:pPr>
            <a:r>
              <a:rPr lang="en-US"/>
              <a:t>different</a:t>
            </a:r>
          </a:p>
          <a:p>
            <a:pPr marL="285750" indent="-285750">
              <a:lnSpc>
                <a:spcPct val="130000"/>
              </a:lnSpc>
              <a:buFont typeface="Arial" panose="020B0604020202020204" pitchFamily="34" charset="0"/>
              <a:buChar char="•"/>
            </a:pPr>
            <a:endParaRPr lang="en-US"/>
          </a:p>
        </p:txBody>
      </p:sp>
      <p:sp>
        <p:nvSpPr>
          <p:cNvPr id="17" name="TextBox 16">
            <a:extLst>
              <a:ext uri="{FF2B5EF4-FFF2-40B4-BE49-F238E27FC236}">
                <a16:creationId xmlns:a16="http://schemas.microsoft.com/office/drawing/2014/main" id="{4C4234A0-0562-6D34-7123-6E61BA2C4B9C}"/>
              </a:ext>
            </a:extLst>
          </p:cNvPr>
          <p:cNvSpPr txBox="1"/>
          <p:nvPr/>
        </p:nvSpPr>
        <p:spPr>
          <a:xfrm>
            <a:off x="6366840" y="5454821"/>
            <a:ext cx="2521334" cy="369332"/>
          </a:xfrm>
          <a:prstGeom prst="rect">
            <a:avLst/>
          </a:prstGeom>
          <a:noFill/>
        </p:spPr>
        <p:txBody>
          <a:bodyPr wrap="square" rtlCol="0">
            <a:spAutoFit/>
          </a:bodyPr>
          <a:lstStyle/>
          <a:p>
            <a:r>
              <a:rPr lang="en-US"/>
              <a:t>learning processes </a:t>
            </a:r>
          </a:p>
        </p:txBody>
      </p:sp>
      <p:sp>
        <p:nvSpPr>
          <p:cNvPr id="20" name="Freeform: Shape 19">
            <a:extLst>
              <a:ext uri="{FF2B5EF4-FFF2-40B4-BE49-F238E27FC236}">
                <a16:creationId xmlns:a16="http://schemas.microsoft.com/office/drawing/2014/main" id="{07C0F130-A2A4-F7ED-521D-8B299F548D08}"/>
              </a:ext>
            </a:extLst>
          </p:cNvPr>
          <p:cNvSpPr/>
          <p:nvPr/>
        </p:nvSpPr>
        <p:spPr bwMode="auto">
          <a:xfrm rot="8914133">
            <a:off x="3956528" y="3532774"/>
            <a:ext cx="1785556" cy="2898540"/>
          </a:xfrm>
          <a:custGeom>
            <a:avLst/>
            <a:gdLst>
              <a:gd name="connsiteX0" fmla="*/ 0 w 1817370"/>
              <a:gd name="connsiteY0" fmla="*/ 30001 h 2453161"/>
              <a:gd name="connsiteX1" fmla="*/ 171450 w 1817370"/>
              <a:gd name="connsiteY1" fmla="*/ 18571 h 2453161"/>
              <a:gd name="connsiteX2" fmla="*/ 651510 w 1817370"/>
              <a:gd name="connsiteY2" fmla="*/ 247171 h 2453161"/>
              <a:gd name="connsiteX3" fmla="*/ 834390 w 1817370"/>
              <a:gd name="connsiteY3" fmla="*/ 921541 h 2453161"/>
              <a:gd name="connsiteX4" fmla="*/ 1120140 w 1817370"/>
              <a:gd name="connsiteY4" fmla="*/ 1458751 h 2453161"/>
              <a:gd name="connsiteX5" fmla="*/ 1817370 w 1817370"/>
              <a:gd name="connsiteY5" fmla="*/ 2453161 h 2453161"/>
              <a:gd name="connsiteX0" fmla="*/ 0 w 1817370"/>
              <a:gd name="connsiteY0" fmla="*/ 12788 h 2435948"/>
              <a:gd name="connsiteX1" fmla="*/ 297180 w 1817370"/>
              <a:gd name="connsiteY1" fmla="*/ 35648 h 2435948"/>
              <a:gd name="connsiteX2" fmla="*/ 651510 w 1817370"/>
              <a:gd name="connsiteY2" fmla="*/ 229958 h 2435948"/>
              <a:gd name="connsiteX3" fmla="*/ 834390 w 1817370"/>
              <a:gd name="connsiteY3" fmla="*/ 904328 h 2435948"/>
              <a:gd name="connsiteX4" fmla="*/ 1120140 w 1817370"/>
              <a:gd name="connsiteY4" fmla="*/ 1441538 h 2435948"/>
              <a:gd name="connsiteX5" fmla="*/ 1817370 w 1817370"/>
              <a:gd name="connsiteY5" fmla="*/ 2435948 h 2435948"/>
              <a:gd name="connsiteX0" fmla="*/ 0 w 1817370"/>
              <a:gd name="connsiteY0" fmla="*/ 12788 h 2435948"/>
              <a:gd name="connsiteX1" fmla="*/ 297180 w 1817370"/>
              <a:gd name="connsiteY1" fmla="*/ 35648 h 2435948"/>
              <a:gd name="connsiteX2" fmla="*/ 651510 w 1817370"/>
              <a:gd name="connsiteY2" fmla="*/ 229958 h 2435948"/>
              <a:gd name="connsiteX3" fmla="*/ 834390 w 1817370"/>
              <a:gd name="connsiteY3" fmla="*/ 904328 h 2435948"/>
              <a:gd name="connsiteX4" fmla="*/ 1192530 w 1817370"/>
              <a:gd name="connsiteY4" fmla="*/ 1472018 h 2435948"/>
              <a:gd name="connsiteX5" fmla="*/ 1817370 w 1817370"/>
              <a:gd name="connsiteY5" fmla="*/ 2435948 h 2435948"/>
              <a:gd name="connsiteX0" fmla="*/ 0 w 1817370"/>
              <a:gd name="connsiteY0" fmla="*/ 12788 h 2435948"/>
              <a:gd name="connsiteX1" fmla="*/ 297180 w 1817370"/>
              <a:gd name="connsiteY1" fmla="*/ 35648 h 2435948"/>
              <a:gd name="connsiteX2" fmla="*/ 651510 w 1817370"/>
              <a:gd name="connsiteY2" fmla="*/ 229958 h 2435948"/>
              <a:gd name="connsiteX3" fmla="*/ 834390 w 1817370"/>
              <a:gd name="connsiteY3" fmla="*/ 904328 h 2435948"/>
              <a:gd name="connsiteX4" fmla="*/ 1192530 w 1817370"/>
              <a:gd name="connsiteY4" fmla="*/ 1472018 h 2435948"/>
              <a:gd name="connsiteX5" fmla="*/ 1817370 w 1817370"/>
              <a:gd name="connsiteY5" fmla="*/ 2435948 h 2435948"/>
              <a:gd name="connsiteX0" fmla="*/ 0 w 1817370"/>
              <a:gd name="connsiteY0" fmla="*/ 12788 h 2435948"/>
              <a:gd name="connsiteX1" fmla="*/ 297180 w 1817370"/>
              <a:gd name="connsiteY1" fmla="*/ 35648 h 2435948"/>
              <a:gd name="connsiteX2" fmla="*/ 651510 w 1817370"/>
              <a:gd name="connsiteY2" fmla="*/ 229958 h 2435948"/>
              <a:gd name="connsiteX3" fmla="*/ 834390 w 1817370"/>
              <a:gd name="connsiteY3" fmla="*/ 904328 h 2435948"/>
              <a:gd name="connsiteX4" fmla="*/ 1192530 w 1817370"/>
              <a:gd name="connsiteY4" fmla="*/ 1472018 h 2435948"/>
              <a:gd name="connsiteX5" fmla="*/ 1817370 w 1817370"/>
              <a:gd name="connsiteY5" fmla="*/ 2435948 h 2435948"/>
              <a:gd name="connsiteX0" fmla="*/ 0 w 1817370"/>
              <a:gd name="connsiteY0" fmla="*/ 12788 h 2435948"/>
              <a:gd name="connsiteX1" fmla="*/ 297180 w 1817370"/>
              <a:gd name="connsiteY1" fmla="*/ 35648 h 2435948"/>
              <a:gd name="connsiteX2" fmla="*/ 651510 w 1817370"/>
              <a:gd name="connsiteY2" fmla="*/ 229958 h 2435948"/>
              <a:gd name="connsiteX3" fmla="*/ 834390 w 1817370"/>
              <a:gd name="connsiteY3" fmla="*/ 904328 h 2435948"/>
              <a:gd name="connsiteX4" fmla="*/ 1192530 w 1817370"/>
              <a:gd name="connsiteY4" fmla="*/ 1472018 h 2435948"/>
              <a:gd name="connsiteX5" fmla="*/ 1817370 w 1817370"/>
              <a:gd name="connsiteY5" fmla="*/ 2435948 h 2435948"/>
              <a:gd name="connsiteX0" fmla="*/ 0 w 1817370"/>
              <a:gd name="connsiteY0" fmla="*/ 12788 h 2435948"/>
              <a:gd name="connsiteX1" fmla="*/ 297180 w 1817370"/>
              <a:gd name="connsiteY1" fmla="*/ 35648 h 2435948"/>
              <a:gd name="connsiteX2" fmla="*/ 651510 w 1817370"/>
              <a:gd name="connsiteY2" fmla="*/ 229958 h 2435948"/>
              <a:gd name="connsiteX3" fmla="*/ 834390 w 1817370"/>
              <a:gd name="connsiteY3" fmla="*/ 904328 h 2435948"/>
              <a:gd name="connsiteX4" fmla="*/ 1287780 w 1817370"/>
              <a:gd name="connsiteY4" fmla="*/ 1658708 h 2435948"/>
              <a:gd name="connsiteX5" fmla="*/ 1817370 w 1817370"/>
              <a:gd name="connsiteY5" fmla="*/ 2435948 h 2435948"/>
              <a:gd name="connsiteX0" fmla="*/ 0 w 1817370"/>
              <a:gd name="connsiteY0" fmla="*/ 12788 h 2435948"/>
              <a:gd name="connsiteX1" fmla="*/ 297180 w 1817370"/>
              <a:gd name="connsiteY1" fmla="*/ 35648 h 2435948"/>
              <a:gd name="connsiteX2" fmla="*/ 651510 w 1817370"/>
              <a:gd name="connsiteY2" fmla="*/ 229958 h 2435948"/>
              <a:gd name="connsiteX3" fmla="*/ 834390 w 1817370"/>
              <a:gd name="connsiteY3" fmla="*/ 904328 h 2435948"/>
              <a:gd name="connsiteX4" fmla="*/ 1287780 w 1817370"/>
              <a:gd name="connsiteY4" fmla="*/ 1658708 h 2435948"/>
              <a:gd name="connsiteX5" fmla="*/ 1817370 w 1817370"/>
              <a:gd name="connsiteY5" fmla="*/ 2435948 h 2435948"/>
              <a:gd name="connsiteX0" fmla="*/ 0 w 1817370"/>
              <a:gd name="connsiteY0" fmla="*/ 12788 h 2435948"/>
              <a:gd name="connsiteX1" fmla="*/ 297180 w 1817370"/>
              <a:gd name="connsiteY1" fmla="*/ 35648 h 2435948"/>
              <a:gd name="connsiteX2" fmla="*/ 651510 w 1817370"/>
              <a:gd name="connsiteY2" fmla="*/ 229958 h 2435948"/>
              <a:gd name="connsiteX3" fmla="*/ 807720 w 1817370"/>
              <a:gd name="connsiteY3" fmla="*/ 889088 h 2435948"/>
              <a:gd name="connsiteX4" fmla="*/ 1287780 w 1817370"/>
              <a:gd name="connsiteY4" fmla="*/ 1658708 h 2435948"/>
              <a:gd name="connsiteX5" fmla="*/ 1817370 w 1817370"/>
              <a:gd name="connsiteY5" fmla="*/ 2435948 h 2435948"/>
              <a:gd name="connsiteX0" fmla="*/ 0 w 1817370"/>
              <a:gd name="connsiteY0" fmla="*/ 12788 h 2435948"/>
              <a:gd name="connsiteX1" fmla="*/ 297180 w 1817370"/>
              <a:gd name="connsiteY1" fmla="*/ 35648 h 2435948"/>
              <a:gd name="connsiteX2" fmla="*/ 651510 w 1817370"/>
              <a:gd name="connsiteY2" fmla="*/ 229958 h 2435948"/>
              <a:gd name="connsiteX3" fmla="*/ 807720 w 1817370"/>
              <a:gd name="connsiteY3" fmla="*/ 889088 h 2435948"/>
              <a:gd name="connsiteX4" fmla="*/ 1287780 w 1817370"/>
              <a:gd name="connsiteY4" fmla="*/ 1658708 h 2435948"/>
              <a:gd name="connsiteX5" fmla="*/ 1817370 w 1817370"/>
              <a:gd name="connsiteY5" fmla="*/ 2435948 h 2435948"/>
              <a:gd name="connsiteX0" fmla="*/ 0 w 1817370"/>
              <a:gd name="connsiteY0" fmla="*/ 12788 h 2435948"/>
              <a:gd name="connsiteX1" fmla="*/ 297180 w 1817370"/>
              <a:gd name="connsiteY1" fmla="*/ 35648 h 2435948"/>
              <a:gd name="connsiteX2" fmla="*/ 651510 w 1817370"/>
              <a:gd name="connsiteY2" fmla="*/ 229958 h 2435948"/>
              <a:gd name="connsiteX3" fmla="*/ 807720 w 1817370"/>
              <a:gd name="connsiteY3" fmla="*/ 889088 h 2435948"/>
              <a:gd name="connsiteX4" fmla="*/ 1261110 w 1817370"/>
              <a:gd name="connsiteY4" fmla="*/ 1692998 h 2435948"/>
              <a:gd name="connsiteX5" fmla="*/ 1817370 w 1817370"/>
              <a:gd name="connsiteY5" fmla="*/ 2435948 h 2435948"/>
              <a:gd name="connsiteX0" fmla="*/ 0 w 1817370"/>
              <a:gd name="connsiteY0" fmla="*/ 12788 h 2435948"/>
              <a:gd name="connsiteX1" fmla="*/ 297180 w 1817370"/>
              <a:gd name="connsiteY1" fmla="*/ 35648 h 2435948"/>
              <a:gd name="connsiteX2" fmla="*/ 651510 w 1817370"/>
              <a:gd name="connsiteY2" fmla="*/ 229958 h 2435948"/>
              <a:gd name="connsiteX3" fmla="*/ 807720 w 1817370"/>
              <a:gd name="connsiteY3" fmla="*/ 889088 h 2435948"/>
              <a:gd name="connsiteX4" fmla="*/ 1261110 w 1817370"/>
              <a:gd name="connsiteY4" fmla="*/ 1692998 h 2435948"/>
              <a:gd name="connsiteX5" fmla="*/ 1817370 w 1817370"/>
              <a:gd name="connsiteY5" fmla="*/ 2435948 h 2435948"/>
              <a:gd name="connsiteX0" fmla="*/ 0 w 1817370"/>
              <a:gd name="connsiteY0" fmla="*/ 12788 h 2435948"/>
              <a:gd name="connsiteX1" fmla="*/ 297180 w 1817370"/>
              <a:gd name="connsiteY1" fmla="*/ 35648 h 2435948"/>
              <a:gd name="connsiteX2" fmla="*/ 651510 w 1817370"/>
              <a:gd name="connsiteY2" fmla="*/ 229958 h 2435948"/>
              <a:gd name="connsiteX3" fmla="*/ 807720 w 1817370"/>
              <a:gd name="connsiteY3" fmla="*/ 889088 h 2435948"/>
              <a:gd name="connsiteX4" fmla="*/ 1261110 w 1817370"/>
              <a:gd name="connsiteY4" fmla="*/ 1692998 h 2435948"/>
              <a:gd name="connsiteX5" fmla="*/ 1817370 w 1817370"/>
              <a:gd name="connsiteY5" fmla="*/ 2435948 h 2435948"/>
              <a:gd name="connsiteX0" fmla="*/ 0 w 1817370"/>
              <a:gd name="connsiteY0" fmla="*/ 12788 h 2435948"/>
              <a:gd name="connsiteX1" fmla="*/ 297180 w 1817370"/>
              <a:gd name="connsiteY1" fmla="*/ 35648 h 2435948"/>
              <a:gd name="connsiteX2" fmla="*/ 651510 w 1817370"/>
              <a:gd name="connsiteY2" fmla="*/ 229958 h 2435948"/>
              <a:gd name="connsiteX3" fmla="*/ 807720 w 1817370"/>
              <a:gd name="connsiteY3" fmla="*/ 889088 h 2435948"/>
              <a:gd name="connsiteX4" fmla="*/ 1261110 w 1817370"/>
              <a:gd name="connsiteY4" fmla="*/ 1692998 h 2435948"/>
              <a:gd name="connsiteX5" fmla="*/ 1817370 w 1817370"/>
              <a:gd name="connsiteY5" fmla="*/ 2435948 h 2435948"/>
              <a:gd name="connsiteX0" fmla="*/ 0 w 1300882"/>
              <a:gd name="connsiteY0" fmla="*/ 12788 h 3278074"/>
              <a:gd name="connsiteX1" fmla="*/ 297180 w 1300882"/>
              <a:gd name="connsiteY1" fmla="*/ 35648 h 3278074"/>
              <a:gd name="connsiteX2" fmla="*/ 651510 w 1300882"/>
              <a:gd name="connsiteY2" fmla="*/ 229958 h 3278074"/>
              <a:gd name="connsiteX3" fmla="*/ 807720 w 1300882"/>
              <a:gd name="connsiteY3" fmla="*/ 889088 h 3278074"/>
              <a:gd name="connsiteX4" fmla="*/ 1261110 w 1300882"/>
              <a:gd name="connsiteY4" fmla="*/ 1692998 h 3278074"/>
              <a:gd name="connsiteX5" fmla="*/ 798930 w 1300882"/>
              <a:gd name="connsiteY5" fmla="*/ 3278074 h 3278074"/>
              <a:gd name="connsiteX0" fmla="*/ 0 w 1542607"/>
              <a:gd name="connsiteY0" fmla="*/ 12788 h 3278074"/>
              <a:gd name="connsiteX1" fmla="*/ 297180 w 1542607"/>
              <a:gd name="connsiteY1" fmla="*/ 35648 h 3278074"/>
              <a:gd name="connsiteX2" fmla="*/ 651510 w 1542607"/>
              <a:gd name="connsiteY2" fmla="*/ 229958 h 3278074"/>
              <a:gd name="connsiteX3" fmla="*/ 807720 w 1542607"/>
              <a:gd name="connsiteY3" fmla="*/ 889088 h 3278074"/>
              <a:gd name="connsiteX4" fmla="*/ 1261110 w 1542607"/>
              <a:gd name="connsiteY4" fmla="*/ 1692998 h 3278074"/>
              <a:gd name="connsiteX5" fmla="*/ 798930 w 1542607"/>
              <a:gd name="connsiteY5" fmla="*/ 3278074 h 3278074"/>
              <a:gd name="connsiteX0" fmla="*/ 0 w 1377337"/>
              <a:gd name="connsiteY0" fmla="*/ 12788 h 2974308"/>
              <a:gd name="connsiteX1" fmla="*/ 297180 w 1377337"/>
              <a:gd name="connsiteY1" fmla="*/ 35648 h 2974308"/>
              <a:gd name="connsiteX2" fmla="*/ 651510 w 1377337"/>
              <a:gd name="connsiteY2" fmla="*/ 229958 h 2974308"/>
              <a:gd name="connsiteX3" fmla="*/ 807720 w 1377337"/>
              <a:gd name="connsiteY3" fmla="*/ 889088 h 2974308"/>
              <a:gd name="connsiteX4" fmla="*/ 1261110 w 1377337"/>
              <a:gd name="connsiteY4" fmla="*/ 1692998 h 2974308"/>
              <a:gd name="connsiteX5" fmla="*/ 317791 w 1377337"/>
              <a:gd name="connsiteY5" fmla="*/ 2974308 h 2974308"/>
              <a:gd name="connsiteX0" fmla="*/ 0 w 1903058"/>
              <a:gd name="connsiteY0" fmla="*/ 12788 h 2974308"/>
              <a:gd name="connsiteX1" fmla="*/ 297180 w 1903058"/>
              <a:gd name="connsiteY1" fmla="*/ 35648 h 2974308"/>
              <a:gd name="connsiteX2" fmla="*/ 651510 w 1903058"/>
              <a:gd name="connsiteY2" fmla="*/ 229958 h 2974308"/>
              <a:gd name="connsiteX3" fmla="*/ 807720 w 1903058"/>
              <a:gd name="connsiteY3" fmla="*/ 889088 h 2974308"/>
              <a:gd name="connsiteX4" fmla="*/ 1852179 w 1903058"/>
              <a:gd name="connsiteY4" fmla="*/ 1578025 h 2974308"/>
              <a:gd name="connsiteX5" fmla="*/ 317791 w 1903058"/>
              <a:gd name="connsiteY5" fmla="*/ 2974308 h 2974308"/>
              <a:gd name="connsiteX0" fmla="*/ 0 w 1903058"/>
              <a:gd name="connsiteY0" fmla="*/ 12788 h 2974308"/>
              <a:gd name="connsiteX1" fmla="*/ 297180 w 1903058"/>
              <a:gd name="connsiteY1" fmla="*/ 35648 h 2974308"/>
              <a:gd name="connsiteX2" fmla="*/ 651510 w 1903058"/>
              <a:gd name="connsiteY2" fmla="*/ 229958 h 2974308"/>
              <a:gd name="connsiteX3" fmla="*/ 1022400 w 1903058"/>
              <a:gd name="connsiteY3" fmla="*/ 1053584 h 2974308"/>
              <a:gd name="connsiteX4" fmla="*/ 1852179 w 1903058"/>
              <a:gd name="connsiteY4" fmla="*/ 1578025 h 2974308"/>
              <a:gd name="connsiteX5" fmla="*/ 317791 w 1903058"/>
              <a:gd name="connsiteY5" fmla="*/ 2974308 h 2974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03058" h="2974308">
                <a:moveTo>
                  <a:pt x="0" y="12788"/>
                </a:moveTo>
                <a:cubicBezTo>
                  <a:pt x="31432" y="-11025"/>
                  <a:pt x="188595" y="-547"/>
                  <a:pt x="297180" y="35648"/>
                </a:cubicBezTo>
                <a:cubicBezTo>
                  <a:pt x="405765" y="71843"/>
                  <a:pt x="530640" y="60302"/>
                  <a:pt x="651510" y="229958"/>
                </a:cubicBezTo>
                <a:cubicBezTo>
                  <a:pt x="772380" y="399614"/>
                  <a:pt x="822288" y="828906"/>
                  <a:pt x="1022400" y="1053584"/>
                </a:cubicBezTo>
                <a:cubicBezTo>
                  <a:pt x="1222512" y="1278262"/>
                  <a:pt x="1607704" y="1331645"/>
                  <a:pt x="1852179" y="1578025"/>
                </a:cubicBezTo>
                <a:cubicBezTo>
                  <a:pt x="2096654" y="1824405"/>
                  <a:pt x="1439811" y="2825131"/>
                  <a:pt x="317791" y="2974308"/>
                </a:cubicBezTo>
              </a:path>
            </a:pathLst>
          </a:custGeom>
          <a:noFill/>
          <a:ln w="19050" cap="flat" cmpd="sng" algn="ctr">
            <a:solidFill>
              <a:schemeClr val="tx1"/>
            </a:solidFill>
            <a:prstDash val="solid"/>
            <a:round/>
            <a:headEnd type="none" w="med" len="med"/>
            <a:tailEnd type="triangle"/>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Tree>
    <p:extLst>
      <p:ext uri="{BB962C8B-B14F-4D97-AF65-F5344CB8AC3E}">
        <p14:creationId xmlns:p14="http://schemas.microsoft.com/office/powerpoint/2010/main" val="697941825"/>
      </p:ext>
    </p:extLst>
  </p:cSld>
  <p:clrMapOvr>
    <a:masterClrMapping/>
  </p:clrMapOvr>
</p:sld>
</file>

<file path=ppt/theme/theme1.xml><?xml version="1.0" encoding="utf-8"?>
<a:theme xmlns:a="http://schemas.openxmlformats.org/drawingml/2006/main" name="Mountain Top">
  <a:themeElements>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Mountain Top">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Mountain Top</Template>
  <TotalTime>48753</TotalTime>
  <Words>2859</Words>
  <Application>Microsoft Office PowerPoint</Application>
  <PresentationFormat>On-screen Show (4:3)</PresentationFormat>
  <Paragraphs>407</Paragraphs>
  <Slides>28</Slides>
  <Notes>27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Roboto</vt:lpstr>
      <vt:lpstr>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Summary</vt:lpstr>
      <vt:lpstr>Contents </vt:lpstr>
      <vt:lpstr>Contents </vt:lpstr>
      <vt:lpstr>PowerPoint Presentation</vt:lpstr>
      <vt:lpstr>PowerPoint Presentation</vt:lpstr>
      <vt:lpstr>PowerPoint Presentation</vt:lpstr>
      <vt:lpstr>Variation in Abilities</vt:lpstr>
      <vt:lpstr>Autism and Prosody</vt:lpstr>
      <vt:lpstr>Where can differences arise? </vt:lpstr>
      <vt:lpstr>Behavioral Differences</vt:lpstr>
      <vt:lpstr>Behavioral Differences</vt:lpstr>
      <vt:lpstr>PowerPoint Presentation</vt:lpstr>
    </vt:vector>
  </TitlesOfParts>
  <Company>Univ. of Tokyo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Interactive Systems Group</dc:title>
  <dc:creator>Sanpo Lab</dc:creator>
  <cp:lastModifiedBy>Ward, Nigel G.</cp:lastModifiedBy>
  <cp:revision>4085</cp:revision>
  <cp:lastPrinted>2022-08-14T15:19:11Z</cp:lastPrinted>
  <dcterms:created xsi:type="dcterms:W3CDTF">2002-10-17T07:23:49Z</dcterms:created>
  <dcterms:modified xsi:type="dcterms:W3CDTF">2022-09-15T03:42:28Z</dcterms:modified>
</cp:coreProperties>
</file>