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1053" r:id="rId2"/>
    <p:sldId id="970" r:id="rId3"/>
    <p:sldId id="2192" r:id="rId4"/>
    <p:sldId id="767" r:id="rId5"/>
    <p:sldId id="2193" r:id="rId6"/>
    <p:sldId id="771" r:id="rId7"/>
    <p:sldId id="780" r:id="rId8"/>
    <p:sldId id="2197" r:id="rId9"/>
    <p:sldId id="2195" r:id="rId10"/>
    <p:sldId id="2198" r:id="rId11"/>
    <p:sldId id="2196" r:id="rId12"/>
    <p:sldId id="2189" r:id="rId13"/>
    <p:sldId id="2190" r:id="rId14"/>
    <p:sldId id="2194" r:id="rId15"/>
    <p:sldId id="790" r:id="rId16"/>
    <p:sldId id="772" r:id="rId17"/>
    <p:sldId id="784" r:id="rId18"/>
    <p:sldId id="692" r:id="rId19"/>
    <p:sldId id="785" r:id="rId20"/>
    <p:sldId id="781" r:id="rId21"/>
    <p:sldId id="762" r:id="rId22"/>
    <p:sldId id="789" r:id="rId23"/>
    <p:sldId id="773" r:id="rId24"/>
    <p:sldId id="765" r:id="rId25"/>
    <p:sldId id="791" r:id="rId26"/>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97"/>
    <a:srgbClr val="05419E"/>
    <a:srgbClr val="FFCCFF"/>
    <a:srgbClr val="0072BD"/>
    <a:srgbClr val="D95319"/>
    <a:srgbClr val="01359A"/>
    <a:srgbClr val="003295"/>
    <a:srgbClr val="084AA1"/>
    <a:srgbClr val="0A5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8" autoAdjust="0"/>
    <p:restoredTop sz="71566" autoAdjust="0"/>
  </p:normalViewPr>
  <p:slideViewPr>
    <p:cSldViewPr snapToGrid="0">
      <p:cViewPr varScale="1">
        <p:scale>
          <a:sx n="78" d="100"/>
          <a:sy n="78" d="100"/>
        </p:scale>
        <p:origin x="2616" y="84"/>
      </p:cViewPr>
      <p:guideLst>
        <p:guide orient="horz" pos="2256"/>
        <p:guide pos="2880"/>
      </p:guideLst>
    </p:cSldViewPr>
  </p:slideViewPr>
  <p:outlineViewPr>
    <p:cViewPr>
      <p:scale>
        <a:sx n="33" d="100"/>
        <a:sy n="33" d="100"/>
      </p:scale>
      <p:origin x="0" y="0"/>
    </p:cViewPr>
  </p:outlineViewPr>
  <p:notesTextViewPr>
    <p:cViewPr>
      <p:scale>
        <a:sx n="143" d="100"/>
        <a:sy n="143" d="100"/>
      </p:scale>
      <p:origin x="0" y="0"/>
    </p:cViewPr>
  </p:notesTextViewPr>
  <p:sorterViewPr>
    <p:cViewPr>
      <p:scale>
        <a:sx n="139" d="100"/>
        <a:sy n="139" d="100"/>
      </p:scale>
      <p:origin x="0" y="-486"/>
    </p:cViewPr>
  </p:sorterViewPr>
  <p:notesViewPr>
    <p:cSldViewPr snapToGrid="0">
      <p:cViewPr varScale="1">
        <p:scale>
          <a:sx n="68" d="100"/>
          <a:sy n="68" d="100"/>
        </p:scale>
        <p:origin x="2838" y="78"/>
      </p:cViewPr>
      <p:guideLst>
        <p:guide orient="horz" pos="291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10/4/2022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5"/>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3"/>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3"/>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Lecture 28</a:t>
            </a:r>
            <a:r>
              <a:rPr lang="en-US" baseline="0"/>
              <a:t> </a:t>
            </a:r>
            <a:r>
              <a:rPr lang="en-US"/>
              <a:t>of our Series on Prosody.  Now, some of the things we’ve explained in previous lectures _contradict popular ideas_ about prosody.  We can call these myths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2813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t>There is of course, n</a:t>
            </a:r>
            <a:r>
              <a:rPr lang="en-US" sz="1200"/>
              <a:t>o interactivity, and limited expressions of stance.  The content is complex written sentences, requiring the prosody to be devoted mostly to marking the sentence structure.  This puts a heavy burden on the intonation, and the other prosodic properties are little used.  </a:t>
            </a:r>
            <a:r>
              <a:rPr lang="en-US"/>
              <a:t> Quite atypical, but quite influential, and _read speech_ is still the main focus of most descriptions of prosody.   Okay, so there’s a lot of historical baggage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157920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as a result, if you talk to your friends about the interesting new things you’ve learned in this tutorial, they may not be too receptive.  We’ve all been influenced by this pitch-centric, monolog-centric, view, and by the focus on written language over spontaneous speech.  Gettting beyond the myths and biases can be a real challenge.  But not insurmountable.  So,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106059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that wraps it up for our brief historical excursion.   The past was dark,  </a:t>
            </a:r>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107263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but the future is bright!  In our final lecture, we’ll consider how better understanding of prosody may improve human lives, and discuss some challenges in realizing that vision. </a:t>
            </a:r>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13</a:t>
            </a:fld>
            <a:endParaRPr lang="en-US"/>
          </a:p>
        </p:txBody>
      </p:sp>
    </p:spTree>
    <p:extLst>
      <p:ext uri="{BB962C8B-B14F-4D97-AF65-F5344CB8AC3E}">
        <p14:creationId xmlns:p14="http://schemas.microsoft.com/office/powerpoint/2010/main" val="1243909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and while generally we like to focus on the reality [click], as revealed by current research, in this lecture we’ll take a historical perspective, and see why the popular view is rather different [next]</a:t>
            </a:r>
          </a:p>
        </p:txBody>
      </p:sp>
      <p:sp>
        <p:nvSpPr>
          <p:cNvPr id="4" name="Slide Number Placeholder 3"/>
          <p:cNvSpPr>
            <a:spLocks noGrp="1"/>
          </p:cNvSpPr>
          <p:nvPr>
            <p:ph type="sldNum" sz="quarter" idx="5"/>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93516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people, even some teachers and scholars, think that prosody is mostly about indicating the words and syntactic structure, that the prosody of turn ends is the most important thing, that pitch phenomena (also known as intonation) are the only important thing, and so on.   In previous lectures we’ve already presented a broader view.   In this lecture, we’ll consider the sources of these myths … ultimately in the limitations faced by early scholars.  Let’s think back a couple of millenia, </a:t>
            </a:r>
          </a:p>
        </p:txBody>
      </p:sp>
      <p:sp>
        <p:nvSpPr>
          <p:cNvPr id="4" name="Slide Number Placeholder 3"/>
          <p:cNvSpPr>
            <a:spLocks noGrp="1"/>
          </p:cNvSpPr>
          <p:nvPr>
            <p:ph type="sldNum" sz="quarter" idx="5"/>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28561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when people first started talking about prosody.  They were not too interested in ordinary speech, let alone dialog, but in poetry and music.  Quick quiz question: [click] “</a:t>
            </a:r>
            <a:r>
              <a:rPr lang="en-US" sz="1200"/>
              <a:t>What aspects of prosody are important for poetry and music?”  Well, pitch and duration [click] and somewhat also loudness.  So that’s one reason why pitch-and-intonation has always been top-of-mind when talking about prosody.   Another reason is that pitch is the easiest to perceive and describe, not least due to </a:t>
            </a:r>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4</a:t>
            </a:fld>
            <a:endParaRPr lang="en-US"/>
          </a:p>
        </p:txBody>
      </p:sp>
    </p:spTree>
    <p:extLst>
      <p:ext uri="{BB962C8B-B14F-4D97-AF65-F5344CB8AC3E}">
        <p14:creationId xmlns:p14="http://schemas.microsoft.com/office/powerpoint/2010/main" val="357606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its importance in music, and the availability of musical notation as a representation, even in the earliest forms.  </a:t>
            </a:r>
            <a:r>
              <a:rPr lang="en-US" sz="1200"/>
              <a:t>In general, musical notation is not very useful for speech, but its familiarity may be another reason why prosody beyond pitch has received less attention. Okay, fast-forward … to 1569 [next]</a:t>
            </a:r>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103199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when Queen Elizabeth,  the First,  was on the throne. [click]  England was prosperous, and there was a rising merchant class interested in social climbing --- learning how to act and speak well  --- and in particular, to speak like the best people, the nobility --- to speak the _Queen’s English_.  And there started to appear books [click] to help them.  These included rules such as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366288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“questions go up in pitch at the end”.  Rules like this met a need.  By speaking this way, you could sound educated --- different from those folk who learned English on the streets.  Remember the musical, My Fair Lady, and the themes of elegance and mannered politeness.   Now twihis rule is very convenient for this purpose: easy to state, it relates prosody to syntax and punctuation, which, by the way, was at the time something of a _new technology_, and final pitch is easy to perceive, as we discussed in Lecture 9.   So, a totally useful rule for its purpose.  But sadly not true, as a general statement of what really happens in real dialog [click] . </a:t>
            </a:r>
          </a:p>
        </p:txBody>
      </p:sp>
      <p:sp>
        <p:nvSpPr>
          <p:cNvPr id="4" name="Slide Number Placeholder 3"/>
          <p:cNvSpPr>
            <a:spLocks noGrp="1"/>
          </p:cNvSpPr>
          <p:nvPr>
            <p:ph type="sldNum" sz="quarter" idx="5"/>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254424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this sense, it’s a myth.  In </a:t>
            </a:r>
            <a:r>
              <a:rPr lang="en-US" sz="2000"/>
              <a:t>most dialects of English, other than Southern British, the prosody of questions and statements is interestingly complex. Even in Received Pronunciation, the final rise is not there for many question types, for example choice questions such as </a:t>
            </a:r>
            <a:r>
              <a:rPr lang="en-US" sz="1200" i="1"/>
              <a:t>“would you prefer tea, or coffee?”  </a:t>
            </a:r>
            <a:r>
              <a:rPr lang="en-US" sz="1200" i="0"/>
              <a:t>And many studies of real conversations, based on large</a:t>
            </a:r>
            <a:r>
              <a:rPr lang="en-US" sz="2000"/>
              <a:t> corpora, have shown that, statistically, the correlation is weak at best.  So no, “questions go up” is not a valid descriptive rule.  ]</a:t>
            </a:r>
          </a:p>
          <a:p>
            <a:r>
              <a:rPr lang="en-US"/>
              <a:t>  But try telling this to anyone who went to middle school in the US, and see whether they’re willing to give up what they _know_ to be true, because their _teacher told_ them, who learned it from _their_ teacher, and so on back across the centuries.  Okay, </a:t>
            </a:r>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393555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t> The last factor we’ll mention is the prestige of monologue over dialog.  Presumably the nobility in the Queen’s court were mostly giving little speeches – impressive monologues.  And more recently, a common model speaker was the newsreader[click], especially a few decades ago, when speech prosody research first started to get quantitative newsreading.   It’s clean and easy to study, but really quite atypical.  </a:t>
            </a:r>
          </a:p>
        </p:txBody>
      </p:sp>
      <p:sp>
        <p:nvSpPr>
          <p:cNvPr id="4" name="Slide Number Placeholder 3"/>
          <p:cNvSpPr>
            <a:spLocks noGrp="1"/>
          </p:cNvSpPr>
          <p:nvPr>
            <p:ph type="sldNum" sz="quarter" idx="5"/>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119784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904367"/>
          </a:xfrm>
          <a:prstGeom prst="rect">
            <a:avLst/>
          </a:prstGeom>
        </p:spPr>
        <p:txBody>
          <a:bodyPr wrap="square">
            <a:spAutoFit/>
          </a:bodyPr>
          <a:lstStyle/>
          <a:p>
            <a:pPr>
              <a:lnSpc>
                <a:spcPct val="140000"/>
              </a:lnSpc>
            </a:pPr>
            <a:r>
              <a:rPr lang="en-US" sz="5400" b="1" dirty="0"/>
              <a:t>Prosody </a:t>
            </a:r>
          </a:p>
          <a:p>
            <a:pPr>
              <a:lnSpc>
                <a:spcPct val="140000"/>
              </a:lnSpc>
            </a:pPr>
            <a:r>
              <a:rPr lang="en-US" sz="3400" b="1"/>
              <a:t>Lecture 28: Historical Perspective </a:t>
            </a:r>
            <a:endParaRPr lang="en-US" sz="3400" b="1" dirty="0"/>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1012" y="2645193"/>
            <a:ext cx="5173560" cy="1114408"/>
          </a:xfrm>
          <a:prstGeom prst="rect">
            <a:avLst/>
          </a:prstGeom>
        </p:spPr>
        <p:txBody>
          <a:bodyPr wrap="square">
            <a:spAutoFit/>
          </a:bodyPr>
          <a:lstStyle/>
          <a:p>
            <a:pPr>
              <a:lnSpc>
                <a:spcPct val="200000"/>
              </a:lnSpc>
            </a:pPr>
            <a:r>
              <a:rPr lang="en-US" b="1"/>
              <a:t>Nigel G. Ward</a:t>
            </a:r>
            <a:r>
              <a:rPr lang="en-US"/>
              <a:t>, University </a:t>
            </a:r>
            <a:r>
              <a:rPr lang="en-US" dirty="0"/>
              <a:t>of Texas at </a:t>
            </a:r>
            <a:r>
              <a:rPr lang="en-US"/>
              <a:t>El Paso</a:t>
            </a:r>
          </a:p>
          <a:p>
            <a:pPr>
              <a:lnSpc>
                <a:spcPct val="200000"/>
              </a:lnSpc>
            </a:pPr>
            <a:r>
              <a:rPr lang="en-US" b="1"/>
              <a:t>Gina-Anne Levow</a:t>
            </a:r>
            <a:r>
              <a:rPr lang="en-US"/>
              <a:t>, University of Washington  </a:t>
            </a:r>
            <a:endParaRPr lang="en-US" dirty="0"/>
          </a:p>
        </p:txBody>
      </p:sp>
      <p:pic>
        <p:nvPicPr>
          <p:cNvPr id="1030" name="Picture 6">
            <a:extLst>
              <a:ext uri="{FF2B5EF4-FFF2-40B4-BE49-F238E27FC236}">
                <a16:creationId xmlns:a16="http://schemas.microsoft.com/office/drawing/2014/main"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2961189"/>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2961189"/>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pic>
        <p:nvPicPr>
          <p:cNvPr id="8" name="Picture 7">
            <a:extLst>
              <a:ext uri="{FF2B5EF4-FFF2-40B4-BE49-F238E27FC236}">
                <a16:creationId xmlns:a16="http://schemas.microsoft.com/office/drawing/2014/main" id="{794546BE-39A8-0376-7EF0-B4DFCBEB9BEF}"/>
              </a:ext>
            </a:extLst>
          </p:cNvPr>
          <p:cNvPicPr>
            <a:picLocks noChangeAspect="1" noChangeArrowheads="1"/>
          </p:cNvPicPr>
          <p:nvPr/>
        </p:nvPicPr>
        <p:blipFill>
          <a:blip r:embed="rId6">
            <a:duotone>
              <a:prstClr val="black"/>
              <a:schemeClr val="bg2">
                <a:lumMod val="10000"/>
                <a:lumOff val="90000"/>
                <a:tint val="45000"/>
                <a:satMod val="400000"/>
              </a:schemeClr>
            </a:duotone>
            <a:extLst>
              <a:ext uri="{28A0092B-C50C-407E-A947-70E740481C1C}">
                <a14:useLocalDpi xmlns:a14="http://schemas.microsoft.com/office/drawing/2010/main" val="0"/>
              </a:ext>
            </a:extLst>
          </a:blip>
          <a:srcRect/>
          <a:stretch>
            <a:fillRect/>
          </a:stretch>
        </p:blipFill>
        <p:spPr bwMode="auto">
          <a:xfrm>
            <a:off x="6345571" y="5086547"/>
            <a:ext cx="2202710" cy="7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1D72-35D8-D5BE-D4EB-2A389820EF55}"/>
              </a:ext>
            </a:extLst>
          </p:cNvPr>
          <p:cNvSpPr>
            <a:spLocks noGrp="1"/>
          </p:cNvSpPr>
          <p:nvPr>
            <p:ph type="title"/>
          </p:nvPr>
        </p:nvSpPr>
        <p:spPr/>
        <p:txBody>
          <a:bodyPr/>
          <a:lstStyle/>
          <a:p>
            <a:pPr algn="l"/>
            <a:r>
              <a:rPr lang="en-US"/>
              <a:t>Prestigious Monologue</a:t>
            </a:r>
          </a:p>
        </p:txBody>
      </p:sp>
      <p:sp>
        <p:nvSpPr>
          <p:cNvPr id="3" name="Content Placeholder 2">
            <a:extLst>
              <a:ext uri="{FF2B5EF4-FFF2-40B4-BE49-F238E27FC236}">
                <a16:creationId xmlns:a16="http://schemas.microsoft.com/office/drawing/2014/main" id="{6E6731D2-242A-B09D-E750-462CDC0637FC}"/>
              </a:ext>
            </a:extLst>
          </p:cNvPr>
          <p:cNvSpPr>
            <a:spLocks noGrp="1"/>
          </p:cNvSpPr>
          <p:nvPr>
            <p:ph idx="1"/>
          </p:nvPr>
        </p:nvSpPr>
        <p:spPr/>
        <p:txBody>
          <a:bodyPr/>
          <a:lstStyle/>
          <a:p>
            <a:pPr marL="0" indent="0">
              <a:lnSpc>
                <a:spcPct val="150000"/>
              </a:lnSpc>
              <a:buNone/>
            </a:pPr>
            <a:r>
              <a:rPr lang="en-US" sz="2400"/>
              <a:t>Quite unlike speech in dialog </a:t>
            </a:r>
          </a:p>
          <a:p>
            <a:pPr>
              <a:lnSpc>
                <a:spcPct val="150000"/>
              </a:lnSpc>
            </a:pPr>
            <a:r>
              <a:rPr lang="en-US" sz="2400"/>
              <a:t>No interactivity, little stance</a:t>
            </a:r>
          </a:p>
          <a:p>
            <a:pPr>
              <a:lnSpc>
                <a:spcPct val="150000"/>
              </a:lnSpc>
            </a:pPr>
            <a:r>
              <a:rPr lang="en-US" sz="2400"/>
              <a:t>Complex written sentences</a:t>
            </a:r>
          </a:p>
          <a:p>
            <a:pPr>
              <a:lnSpc>
                <a:spcPct val="150000"/>
              </a:lnSpc>
              <a:spcBef>
                <a:spcPts val="600"/>
              </a:spcBef>
            </a:pPr>
            <a:r>
              <a:rPr lang="en-US" sz="2400"/>
              <a:t>Little variation in loudness, </a:t>
            </a:r>
          </a:p>
          <a:p>
            <a:pPr marL="0" indent="0">
              <a:lnSpc>
                <a:spcPct val="150000"/>
              </a:lnSpc>
              <a:spcBef>
                <a:spcPts val="0"/>
              </a:spcBef>
              <a:buNone/>
            </a:pPr>
            <a:r>
              <a:rPr lang="en-US" sz="2400"/>
              <a:t>    or voice properties,</a:t>
            </a:r>
          </a:p>
          <a:p>
            <a:pPr marL="0" indent="0">
              <a:lnSpc>
                <a:spcPct val="150000"/>
              </a:lnSpc>
              <a:spcBef>
                <a:spcPts val="0"/>
              </a:spcBef>
              <a:buNone/>
            </a:pPr>
            <a:r>
              <a:rPr lang="en-US" sz="2400"/>
              <a:t>    so the intonation carries </a:t>
            </a:r>
          </a:p>
          <a:p>
            <a:pPr marL="0" indent="0">
              <a:lnSpc>
                <a:spcPct val="150000"/>
              </a:lnSpc>
              <a:spcBef>
                <a:spcPts val="0"/>
              </a:spcBef>
              <a:buNone/>
            </a:pPr>
            <a:r>
              <a:rPr lang="en-US" sz="2400"/>
              <a:t>    the burden</a:t>
            </a:r>
          </a:p>
          <a:p>
            <a:endParaRPr lang="en-US" sz="2400"/>
          </a:p>
        </p:txBody>
      </p:sp>
      <p:sp>
        <p:nvSpPr>
          <p:cNvPr id="5" name="TextBox 4">
            <a:extLst>
              <a:ext uri="{FF2B5EF4-FFF2-40B4-BE49-F238E27FC236}">
                <a16:creationId xmlns:a16="http://schemas.microsoft.com/office/drawing/2014/main" id="{01DFE644-9C1D-A794-82B1-C1D95C9F015B}"/>
              </a:ext>
            </a:extLst>
          </p:cNvPr>
          <p:cNvSpPr txBox="1"/>
          <p:nvPr/>
        </p:nvSpPr>
        <p:spPr>
          <a:xfrm>
            <a:off x="6210300" y="5886450"/>
            <a:ext cx="3505201" cy="553998"/>
          </a:xfrm>
          <a:prstGeom prst="rect">
            <a:avLst/>
          </a:prstGeom>
          <a:noFill/>
        </p:spPr>
        <p:txBody>
          <a:bodyPr wrap="square" rtlCol="0">
            <a:spAutoFit/>
          </a:bodyPr>
          <a:lstStyle/>
          <a:p>
            <a:pPr algn="l"/>
            <a:r>
              <a:rPr lang="en-US" sz="1000" b="0" i="0">
                <a:effectLst/>
                <a:latin typeface="Calibri" panose="020F0502020204030204" pitchFamily="34" charset="0"/>
                <a:cs typeface="Calibri" panose="020F0502020204030204" pitchFamily="34" charset="0"/>
              </a:rPr>
              <a:t>John Becerra by Mertex at Wikimedia Commons </a:t>
            </a:r>
          </a:p>
          <a:p>
            <a:br>
              <a:rPr lang="en-US" sz="1000">
                <a:latin typeface="Calibri" panose="020F0502020204030204" pitchFamily="34" charset="0"/>
                <a:cs typeface="Calibri" panose="020F0502020204030204" pitchFamily="34" charset="0"/>
              </a:rPr>
            </a:br>
            <a:endParaRPr lang="en-US" sz="100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316EC17B-7C7B-57F6-ACD6-D2B95D22B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00200"/>
            <a:ext cx="32766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51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3853-8F4D-138C-82A9-AE61CC393951}"/>
              </a:ext>
            </a:extLst>
          </p:cNvPr>
          <p:cNvSpPr>
            <a:spLocks noGrp="1"/>
          </p:cNvSpPr>
          <p:nvPr>
            <p:ph type="title"/>
          </p:nvPr>
        </p:nvSpPr>
        <p:spPr/>
        <p:txBody>
          <a:bodyPr/>
          <a:lstStyle/>
          <a:p>
            <a:pPr algn="l"/>
            <a:r>
              <a:rPr lang="en-US"/>
              <a:t>Lingering Influences </a:t>
            </a:r>
          </a:p>
        </p:txBody>
      </p:sp>
      <p:sp>
        <p:nvSpPr>
          <p:cNvPr id="3" name="Content Placeholder 2">
            <a:extLst>
              <a:ext uri="{FF2B5EF4-FFF2-40B4-BE49-F238E27FC236}">
                <a16:creationId xmlns:a16="http://schemas.microsoft.com/office/drawing/2014/main" id="{4364A461-EF31-E2FA-5A9A-F616EDC50642}"/>
              </a:ext>
            </a:extLst>
          </p:cNvPr>
          <p:cNvSpPr>
            <a:spLocks noGrp="1"/>
          </p:cNvSpPr>
          <p:nvPr>
            <p:ph idx="1"/>
          </p:nvPr>
        </p:nvSpPr>
        <p:spPr/>
        <p:txBody>
          <a:bodyPr/>
          <a:lstStyle/>
          <a:p>
            <a:pPr>
              <a:lnSpc>
                <a:spcPct val="150000"/>
              </a:lnSpc>
            </a:pPr>
            <a:r>
              <a:rPr lang="en-US"/>
              <a:t>Pitch-centric</a:t>
            </a:r>
          </a:p>
          <a:p>
            <a:pPr>
              <a:lnSpc>
                <a:spcPct val="150000"/>
              </a:lnSpc>
            </a:pPr>
            <a:r>
              <a:rPr lang="en-US"/>
              <a:t>Monologue-centric</a:t>
            </a:r>
          </a:p>
          <a:p>
            <a:pPr>
              <a:lnSpc>
                <a:spcPct val="150000"/>
              </a:lnSpc>
            </a:pPr>
            <a:r>
              <a:rPr lang="en-US"/>
              <a:t>Written-language bias </a:t>
            </a:r>
          </a:p>
        </p:txBody>
      </p:sp>
    </p:spTree>
    <p:extLst>
      <p:ext uri="{BB962C8B-B14F-4D97-AF65-F5344CB8AC3E}">
        <p14:creationId xmlns:p14="http://schemas.microsoft.com/office/powerpoint/2010/main" val="14181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4572000"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Paralinguistics</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a:solidFill>
                  <a:schemeClr val="tx1">
                    <a:lumMod val="50000"/>
                  </a:schemeClr>
                </a:solidFill>
                <a:latin typeface="Calibri" panose="020F0502020204030204" pitchFamily="34" charset="0"/>
                <a:ea typeface="ＭＳ Ｐゴシック" panose="020B0600070205080204" pitchFamily="34" charset="-128"/>
              </a:rPr>
              <a:t>Technology, Part 2</a:t>
            </a:r>
            <a:endParaRPr lang="en-US" sz="2800" kern="1200" dirty="0">
              <a:solidFill>
                <a:schemeClr val="tx1">
                  <a:lumMod val="50000"/>
                </a:schemeClr>
              </a:solidFill>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ECB02375-BBAA-DDE3-890F-3F6CCA130FCE}"/>
              </a:ext>
            </a:extLst>
          </p:cNvPr>
          <p:cNvCxnSpPr>
            <a:cxnSpLocks/>
            <a:endCxn id="8" idx="1"/>
          </p:cNvCxnSpPr>
          <p:nvPr/>
        </p:nvCxnSpPr>
        <p:spPr bwMode="auto">
          <a:xfrm flipV="1">
            <a:off x="2955073" y="4687519"/>
            <a:ext cx="1930987" cy="5089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4A6ADC7A-241A-A2C1-9C5A-84BA83457347}"/>
              </a:ext>
            </a:extLst>
          </p:cNvPr>
          <p:cNvGrpSpPr/>
          <p:nvPr/>
        </p:nvGrpSpPr>
        <p:grpSpPr>
          <a:xfrm>
            <a:off x="4886060" y="3478346"/>
            <a:ext cx="4845541" cy="2287678"/>
            <a:chOff x="4886060" y="1448828"/>
            <a:chExt cx="4845541" cy="2287678"/>
          </a:xfrm>
        </p:grpSpPr>
        <p:sp>
          <p:nvSpPr>
            <p:cNvPr id="8" name="Left Brace 7"/>
            <p:cNvSpPr/>
            <p:nvPr/>
          </p:nvSpPr>
          <p:spPr bwMode="auto">
            <a:xfrm>
              <a:off x="4886060" y="1579495"/>
              <a:ext cx="346363" cy="215701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 name="TextBox 2">
              <a:extLst>
                <a:ext uri="{FF2B5EF4-FFF2-40B4-BE49-F238E27FC236}">
                  <a16:creationId xmlns:a16="http://schemas.microsoft.com/office/drawing/2014/main" id="{AA27D274-BCA5-B7FE-83CC-84CD9131B2C4}"/>
                </a:ext>
              </a:extLst>
            </p:cNvPr>
            <p:cNvSpPr txBox="1"/>
            <p:nvPr/>
          </p:nvSpPr>
          <p:spPr>
            <a:xfrm>
              <a:off x="5159601" y="1448828"/>
              <a:ext cx="4572000" cy="2287678"/>
            </a:xfrm>
            <a:prstGeom prst="rect">
              <a:avLst/>
            </a:prstGeom>
            <a:noFill/>
          </p:spPr>
          <p:txBody>
            <a:bodyPr wrap="square">
              <a:spAutoFit/>
            </a:bodyPr>
            <a:lstStyle/>
            <a:p>
              <a:pPr marL="514350" indent="-514350">
                <a:lnSpc>
                  <a:spcPct val="130000"/>
                </a:lnSpc>
                <a:buAutoNum type="arabicPeriod" startAt="26"/>
              </a:pPr>
              <a:r>
                <a:rPr lang="en-US" sz="2800">
                  <a:solidFill>
                    <a:schemeClr val="tx1">
                      <a:lumMod val="50000"/>
                    </a:schemeClr>
                  </a:solidFill>
                  <a:latin typeface="Calibri" panose="020F0502020204030204" pitchFamily="34" charset="0"/>
                  <a:ea typeface="ＭＳ Ｐゴシック" panose="020B0600070205080204" pitchFamily="34" charset="-128"/>
                </a:rPr>
                <a:t> Individual Differences</a:t>
              </a:r>
            </a:p>
            <a:p>
              <a:pPr marL="514350" indent="-514350">
                <a:lnSpc>
                  <a:spcPct val="130000"/>
                </a:lnSpc>
                <a:buAutoNum type="arabicPeriod" startAt="26"/>
              </a:pPr>
              <a:r>
                <a:rPr lang="en-US" sz="2800">
                  <a:solidFill>
                    <a:schemeClr val="tx1">
                      <a:lumMod val="50000"/>
                    </a:schemeClr>
                  </a:solidFill>
                  <a:latin typeface="Calibri" panose="020F0502020204030204" pitchFamily="34" charset="0"/>
                  <a:ea typeface="ＭＳ Ｐゴシック" panose="020B0600070205080204" pitchFamily="34" charset="-128"/>
                </a:rPr>
                <a:t> Teaching</a:t>
              </a:r>
            </a:p>
            <a:p>
              <a:pPr marL="514350" indent="-514350">
                <a:lnSpc>
                  <a:spcPct val="130000"/>
                </a:lnSpc>
                <a:buAutoNum type="arabicPeriod" startAt="26"/>
              </a:pPr>
              <a:r>
                <a:rPr lang="en-US" sz="2800">
                  <a:solidFill>
                    <a:srgbClr val="FFFFFF"/>
                  </a:solidFill>
                  <a:latin typeface="Calibri" panose="020F0502020204030204" pitchFamily="34" charset="0"/>
                  <a:ea typeface="ＭＳ Ｐゴシック" panose="020B0600070205080204" pitchFamily="34" charset="-128"/>
                </a:rPr>
                <a:t> Historical Perspective</a:t>
              </a:r>
            </a:p>
            <a:p>
              <a:pPr marL="514350" indent="-514350">
                <a:lnSpc>
                  <a:spcPct val="130000"/>
                </a:lnSpc>
                <a:buAutoNum type="arabicPeriod" startAt="26"/>
              </a:pPr>
              <a:r>
                <a:rPr lang="en-US" sz="2800">
                  <a:solidFill>
                    <a:schemeClr val="tx1">
                      <a:lumMod val="75000"/>
                    </a:schemeClr>
                  </a:solidFill>
                  <a:latin typeface="Calibri" panose="020F0502020204030204" pitchFamily="34" charset="0"/>
                  <a:ea typeface="ＭＳ Ｐゴシック" panose="020B0600070205080204" pitchFamily="34" charset="-128"/>
                </a:rPr>
                <a:t> Prospects</a:t>
              </a:r>
              <a:endParaRPr lang="en-US" sz="2800" dirty="0">
                <a:solidFill>
                  <a:schemeClr val="tx1">
                    <a:lumMod val="75000"/>
                  </a:schemeClr>
                </a:solidFill>
                <a:latin typeface="Calibri" panose="020F0502020204030204" pitchFamily="34" charset="0"/>
                <a:ea typeface="ＭＳ Ｐゴシック" panose="020B0600070205080204" pitchFamily="34" charset="-128"/>
              </a:endParaRPr>
            </a:p>
          </p:txBody>
        </p:sp>
      </p:grpSp>
    </p:spTree>
    <p:extLst>
      <p:ext uri="{BB962C8B-B14F-4D97-AF65-F5344CB8AC3E}">
        <p14:creationId xmlns:p14="http://schemas.microsoft.com/office/powerpoint/2010/main" val="2043037532"/>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4572000"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Paralinguistics</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a:solidFill>
                  <a:schemeClr val="tx1">
                    <a:lumMod val="50000"/>
                  </a:schemeClr>
                </a:solidFill>
                <a:latin typeface="Calibri" panose="020F0502020204030204" pitchFamily="34" charset="0"/>
                <a:ea typeface="ＭＳ Ｐゴシック" panose="020B0600070205080204" pitchFamily="34" charset="-128"/>
              </a:rPr>
              <a:t>Technology, Part 2</a:t>
            </a:r>
            <a:endParaRPr lang="en-US" sz="2800" kern="1200" dirty="0">
              <a:solidFill>
                <a:schemeClr val="tx1">
                  <a:lumMod val="50000"/>
                </a:schemeClr>
              </a:solidFill>
              <a:latin typeface="Calibri" panose="020F0502020204030204" pitchFamily="34" charset="0"/>
              <a:ea typeface="ＭＳ Ｐゴシック" panose="020B0600070205080204" pitchFamily="34" charset="-128"/>
            </a:endParaRP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ECB02375-BBAA-DDE3-890F-3F6CCA130FCE}"/>
              </a:ext>
            </a:extLst>
          </p:cNvPr>
          <p:cNvCxnSpPr>
            <a:cxnSpLocks/>
            <a:endCxn id="8" idx="1"/>
          </p:cNvCxnSpPr>
          <p:nvPr/>
        </p:nvCxnSpPr>
        <p:spPr bwMode="auto">
          <a:xfrm flipV="1">
            <a:off x="2955073" y="4687519"/>
            <a:ext cx="1930987" cy="50894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4A6ADC7A-241A-A2C1-9C5A-84BA83457347}"/>
              </a:ext>
            </a:extLst>
          </p:cNvPr>
          <p:cNvGrpSpPr/>
          <p:nvPr/>
        </p:nvGrpSpPr>
        <p:grpSpPr>
          <a:xfrm>
            <a:off x="4886060" y="3478346"/>
            <a:ext cx="4845541" cy="2287678"/>
            <a:chOff x="4886060" y="1448828"/>
            <a:chExt cx="4845541" cy="2287678"/>
          </a:xfrm>
        </p:grpSpPr>
        <p:sp>
          <p:nvSpPr>
            <p:cNvPr id="8" name="Left Brace 7"/>
            <p:cNvSpPr/>
            <p:nvPr/>
          </p:nvSpPr>
          <p:spPr bwMode="auto">
            <a:xfrm>
              <a:off x="4886060" y="1579495"/>
              <a:ext cx="346363" cy="215701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 name="TextBox 2">
              <a:extLst>
                <a:ext uri="{FF2B5EF4-FFF2-40B4-BE49-F238E27FC236}">
                  <a16:creationId xmlns:a16="http://schemas.microsoft.com/office/drawing/2014/main" id="{AA27D274-BCA5-B7FE-83CC-84CD9131B2C4}"/>
                </a:ext>
              </a:extLst>
            </p:cNvPr>
            <p:cNvSpPr txBox="1"/>
            <p:nvPr/>
          </p:nvSpPr>
          <p:spPr>
            <a:xfrm>
              <a:off x="5159601" y="1448828"/>
              <a:ext cx="4572000" cy="2287678"/>
            </a:xfrm>
            <a:prstGeom prst="rect">
              <a:avLst/>
            </a:prstGeom>
            <a:noFill/>
          </p:spPr>
          <p:txBody>
            <a:bodyPr wrap="square">
              <a:spAutoFit/>
            </a:bodyPr>
            <a:lstStyle/>
            <a:p>
              <a:pPr marL="514350" indent="-514350">
                <a:lnSpc>
                  <a:spcPct val="130000"/>
                </a:lnSpc>
                <a:buAutoNum type="arabicPeriod" startAt="26"/>
              </a:pPr>
              <a:r>
                <a:rPr lang="en-US" sz="2800">
                  <a:solidFill>
                    <a:schemeClr val="tx1">
                      <a:lumMod val="50000"/>
                    </a:schemeClr>
                  </a:solidFill>
                  <a:latin typeface="Calibri" panose="020F0502020204030204" pitchFamily="34" charset="0"/>
                  <a:ea typeface="ＭＳ Ｐゴシック" panose="020B0600070205080204" pitchFamily="34" charset="-128"/>
                </a:rPr>
                <a:t> Individual Differences</a:t>
              </a:r>
            </a:p>
            <a:p>
              <a:pPr marL="514350" indent="-514350">
                <a:lnSpc>
                  <a:spcPct val="130000"/>
                </a:lnSpc>
                <a:buAutoNum type="arabicPeriod" startAt="26"/>
              </a:pPr>
              <a:r>
                <a:rPr lang="en-US" sz="2800">
                  <a:solidFill>
                    <a:schemeClr val="tx1">
                      <a:lumMod val="50000"/>
                    </a:schemeClr>
                  </a:solidFill>
                  <a:latin typeface="Calibri" panose="020F0502020204030204" pitchFamily="34" charset="0"/>
                  <a:ea typeface="ＭＳ Ｐゴシック" panose="020B0600070205080204" pitchFamily="34" charset="-128"/>
                </a:rPr>
                <a:t> Teaching</a:t>
              </a:r>
            </a:p>
            <a:p>
              <a:pPr marL="514350" indent="-514350">
                <a:lnSpc>
                  <a:spcPct val="130000"/>
                </a:lnSpc>
                <a:buAutoNum type="arabicPeriod" startAt="26"/>
              </a:pPr>
              <a:r>
                <a:rPr lang="en-US" sz="2800">
                  <a:solidFill>
                    <a:schemeClr val="tx1">
                      <a:lumMod val="65000"/>
                    </a:schemeClr>
                  </a:solidFill>
                  <a:latin typeface="Calibri" panose="020F0502020204030204" pitchFamily="34" charset="0"/>
                  <a:ea typeface="ＭＳ Ｐゴシック" panose="020B0600070205080204" pitchFamily="34" charset="-128"/>
                </a:rPr>
                <a:t> Historical Perspective</a:t>
              </a:r>
            </a:p>
            <a:p>
              <a:pPr marL="514350" indent="-514350">
                <a:lnSpc>
                  <a:spcPct val="130000"/>
                </a:lnSpc>
                <a:buAutoNum type="arabicPeriod" startAt="26"/>
              </a:pPr>
              <a:r>
                <a:rPr lang="en-US" sz="2800">
                  <a:solidFill>
                    <a:srgbClr val="FFFF00"/>
                  </a:solidFill>
                  <a:latin typeface="Calibri" panose="020F0502020204030204" pitchFamily="34" charset="0"/>
                  <a:ea typeface="ＭＳ Ｐゴシック" panose="020B0600070205080204" pitchFamily="34" charset="-128"/>
                </a:rPr>
                <a:t> Prospects</a:t>
              </a:r>
              <a:endParaRPr lang="en-US" sz="2800" dirty="0">
                <a:solidFill>
                  <a:srgbClr val="FFFF00"/>
                </a:solidFill>
                <a:latin typeface="Calibri" panose="020F0502020204030204" pitchFamily="34" charset="0"/>
                <a:ea typeface="ＭＳ Ｐゴシック" panose="020B0600070205080204" pitchFamily="34" charset="-128"/>
              </a:endParaRPr>
            </a:p>
          </p:txBody>
        </p:sp>
      </p:grpSp>
    </p:spTree>
    <p:extLst>
      <p:ext uri="{BB962C8B-B14F-4D97-AF65-F5344CB8AC3E}">
        <p14:creationId xmlns:p14="http://schemas.microsoft.com/office/powerpoint/2010/main" val="2454544436"/>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CED-A372-065A-C608-F702825A48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26B2040-718D-5BAC-6531-390C4D85BE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5137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1959"/>
          </a:xfrm>
        </p:spPr>
        <p:txBody>
          <a:bodyPr/>
          <a:lstStyle/>
          <a:p>
            <a:r>
              <a:rPr lang="en-US"/>
              <a:t>Music Notation  </a:t>
            </a:r>
            <a:endParaRPr lang="en-US" dirty="0"/>
          </a:p>
        </p:txBody>
      </p:sp>
      <p:pic>
        <p:nvPicPr>
          <p:cNvPr id="4098" name="Picture 2" descr="https://upload.wikimedia.org/wikipedia/commons/1/15/Graduale_Aboens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917" y="1231959"/>
            <a:ext cx="3566166" cy="539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1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London, 1569</a:t>
            </a:r>
          </a:p>
        </p:txBody>
      </p:sp>
      <p:sp>
        <p:nvSpPr>
          <p:cNvPr id="3" name="Content Placeholder 2"/>
          <p:cNvSpPr>
            <a:spLocks noGrp="1"/>
          </p:cNvSpPr>
          <p:nvPr>
            <p:ph idx="1"/>
          </p:nvPr>
        </p:nvSpPr>
        <p:spPr/>
        <p:txBody>
          <a:bodyPr/>
          <a:lstStyle/>
          <a:p>
            <a:endParaRPr lang="en-US"/>
          </a:p>
        </p:txBody>
      </p:sp>
      <p:pic>
        <p:nvPicPr>
          <p:cNvPr id="1026" name="Picture 2" descr="Image result for elizabethan ban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66850"/>
            <a:ext cx="82296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59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elizabeth 1 cou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10" y="1248033"/>
            <a:ext cx="9129618" cy="56223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CC58724-3259-4559-9B90-F182CBD75411}"/>
              </a:ext>
            </a:extLst>
          </p:cNvPr>
          <p:cNvSpPr>
            <a:spLocks noGrp="1"/>
          </p:cNvSpPr>
          <p:nvPr>
            <p:ph type="title"/>
          </p:nvPr>
        </p:nvSpPr>
        <p:spPr>
          <a:xfrm>
            <a:off x="457200" y="105033"/>
            <a:ext cx="8229600" cy="1143000"/>
          </a:xfrm>
        </p:spPr>
        <p:txBody>
          <a:bodyPr/>
          <a:lstStyle/>
          <a:p>
            <a:pPr algn="l"/>
            <a:r>
              <a:rPr lang="en-US" sz="4400" kern="0"/>
              <a:t>Wanting to Speak Well </a:t>
            </a:r>
          </a:p>
        </p:txBody>
      </p:sp>
    </p:spTree>
    <p:extLst>
      <p:ext uri="{BB962C8B-B14F-4D97-AF65-F5344CB8AC3E}">
        <p14:creationId xmlns:p14="http://schemas.microsoft.com/office/powerpoint/2010/main" val="8262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9"/>
            <a:ext cx="8229600" cy="1046769"/>
          </a:xfrm>
        </p:spPr>
        <p:txBody>
          <a:bodyPr/>
          <a:lstStyle/>
          <a:p>
            <a:r>
              <a:rPr lang="en-US" sz="4000"/>
              <a:t>Prosodic </a:t>
            </a:r>
            <a:r>
              <a:rPr lang="en-US" sz="4000" dirty="0"/>
              <a:t>Notation </a:t>
            </a:r>
          </a:p>
        </p:txBody>
      </p:sp>
      <p:sp>
        <p:nvSpPr>
          <p:cNvPr id="3" name="Content Placeholder 2"/>
          <p:cNvSpPr>
            <a:spLocks noGrp="1"/>
          </p:cNvSpPr>
          <p:nvPr>
            <p:ph idx="1"/>
          </p:nvPr>
        </p:nvSpPr>
        <p:spPr>
          <a:xfrm>
            <a:off x="889574" y="1387220"/>
            <a:ext cx="7260895" cy="4495800"/>
          </a:xfrm>
        </p:spPr>
        <p:txBody>
          <a:bodyPr/>
          <a:lstStyle/>
          <a:p>
            <a:pPr>
              <a:buNone/>
            </a:pPr>
            <a:r>
              <a:rPr lang="en-US" sz="2200" dirty="0"/>
              <a:t>cuneiform  (~3000 </a:t>
            </a:r>
            <a:r>
              <a:rPr lang="en-US" sz="2200"/>
              <a:t>BC) </a:t>
            </a:r>
          </a:p>
          <a:p>
            <a:pPr>
              <a:buNone/>
            </a:pPr>
            <a:r>
              <a:rPr lang="en-US" sz="2200"/>
              <a:t>plays </a:t>
            </a:r>
            <a:r>
              <a:rPr lang="en-US" sz="2200" dirty="0"/>
              <a:t>(~500 </a:t>
            </a:r>
            <a:r>
              <a:rPr lang="en-US" sz="2200"/>
              <a:t>BC),  spaces between words (~900 AD)</a:t>
            </a:r>
          </a:p>
          <a:p>
            <a:pPr>
              <a:buNone/>
            </a:pPr>
            <a:endParaRPr lang="en-US" sz="2200" dirty="0"/>
          </a:p>
          <a:p>
            <a:pPr>
              <a:buNone/>
            </a:pPr>
            <a:r>
              <a:rPr lang="en-US" sz="2800" b="1" kern="0">
                <a:solidFill>
                  <a:srgbClr val="FFFF00"/>
                </a:solidFill>
                <a:latin typeface="Times" pitchFamily="18" charset="0"/>
                <a:ea typeface="+mn-ea"/>
              </a:rPr>
              <a:t>. , </a:t>
            </a:r>
            <a:r>
              <a:rPr lang="en-US" sz="2800" b="1" kern="0">
                <a:solidFill>
                  <a:srgbClr val="FFFF00"/>
                </a:solidFill>
                <a:latin typeface="Times" pitchFamily="18" charset="0"/>
              </a:rPr>
              <a:t>? !</a:t>
            </a:r>
            <a:r>
              <a:rPr lang="en-US" sz="2800" b="1" kern="0">
                <a:solidFill>
                  <a:srgbClr val="FFFF00"/>
                </a:solidFill>
                <a:latin typeface="Times" pitchFamily="18" charset="0"/>
                <a:ea typeface="+mn-ea"/>
              </a:rPr>
              <a:t>   </a:t>
            </a:r>
            <a:r>
              <a:rPr lang="en-US" sz="2200"/>
              <a:t>(~200BC, ~700 AD, </a:t>
            </a:r>
            <a:r>
              <a:rPr lang="en-US" sz="2000" kern="0">
                <a:solidFill>
                  <a:srgbClr val="FFFF00"/>
                </a:solidFill>
                <a:latin typeface="Times" pitchFamily="18" charset="0"/>
              </a:rPr>
              <a:t>(</a:t>
            </a:r>
            <a:r>
              <a:rPr lang="en-US" sz="2200"/>
              <a:t>~1400 AD</a:t>
            </a:r>
            <a:r>
              <a:rPr lang="en-US" sz="2400"/>
              <a:t>; </a:t>
            </a:r>
            <a:r>
              <a:rPr lang="en-US" sz="3600" b="1" baseline="12000"/>
              <a:t>¿</a:t>
            </a:r>
            <a:r>
              <a:rPr lang="en-US" sz="3600" baseline="12000"/>
              <a:t> </a:t>
            </a:r>
            <a:r>
              <a:rPr lang="en-US" sz="3600" b="1" baseline="12000"/>
              <a:t>¡ </a:t>
            </a:r>
            <a:r>
              <a:rPr lang="en-US" sz="2400"/>
              <a:t>1754</a:t>
            </a:r>
            <a:endParaRPr lang="en-US" sz="2200" dirty="0"/>
          </a:p>
          <a:p>
            <a:pPr>
              <a:buNone/>
            </a:pPr>
            <a:endParaRPr lang="en-US" sz="2200" dirty="0"/>
          </a:p>
          <a:p>
            <a:pPr>
              <a:lnSpc>
                <a:spcPct val="114000"/>
              </a:lnSpc>
              <a:buNone/>
            </a:pPr>
            <a:r>
              <a:rPr lang="en-US" sz="2400" b="1" i="0">
                <a:solidFill>
                  <a:srgbClr val="FFFF00"/>
                </a:solidFill>
                <a:effectLst/>
                <a:latin typeface="Arial" panose="020B0604020202020204" pitchFamily="34" charset="0"/>
              </a:rPr>
              <a:t>˥˩˧ ˥   </a:t>
            </a:r>
            <a:r>
              <a:rPr lang="en-US" sz="2000" b="0" i="0">
                <a:solidFill>
                  <a:srgbClr val="FFFF00"/>
                </a:solidFill>
                <a:effectLst/>
                <a:latin typeface="Arial" panose="020B0604020202020204" pitchFamily="34" charset="0"/>
              </a:rPr>
              <a:t>(</a:t>
            </a:r>
            <a:r>
              <a:rPr lang="en-US" sz="2200"/>
              <a:t>~ 1920)</a:t>
            </a:r>
            <a:endParaRPr lang="en-US" sz="2200" dirty="0"/>
          </a:p>
          <a:p>
            <a:pPr>
              <a:lnSpc>
                <a:spcPct val="114000"/>
              </a:lnSpc>
              <a:buNone/>
            </a:pPr>
            <a:r>
              <a:rPr kumimoji="1" lang="en-US" sz="2400" b="0" i="0" u="none" strike="noStrike" kern="0" cap="none" spc="0" normalizeH="0" baseline="0" noProof="0">
                <a:ln>
                  <a:noFill/>
                </a:ln>
                <a:solidFill>
                  <a:srgbClr val="FFFF00"/>
                </a:solidFill>
                <a:effectLst/>
                <a:uLnTx/>
                <a:uFillTx/>
                <a:latin typeface="Times" pitchFamily="18" charset="0"/>
                <a:ea typeface="+mn-ea"/>
                <a:cs typeface="+mn-cs"/>
              </a:rPr>
              <a:t>uh:m (1.0) </a:t>
            </a:r>
            <a:r>
              <a:rPr kumimoji="1" lang="en-US" sz="2400" b="0" i="0" u="sng" strike="noStrike" kern="0" cap="none" spc="0" normalizeH="0" baseline="0" noProof="0">
                <a:ln>
                  <a:noFill/>
                </a:ln>
                <a:solidFill>
                  <a:srgbClr val="FFFF00"/>
                </a:solidFill>
                <a:effectLst/>
                <a:uLnTx/>
                <a:uFillTx/>
                <a:latin typeface="Times" pitchFamily="18" charset="0"/>
                <a:ea typeface="+mn-ea"/>
                <a:cs typeface="+mn-cs"/>
              </a:rPr>
              <a:t>well</a:t>
            </a:r>
            <a:r>
              <a:rPr lang="en-US" sz="1800" b="0" i="0">
                <a:solidFill>
                  <a:srgbClr val="FFFF00"/>
                </a:solidFill>
                <a:effectLst/>
                <a:latin typeface="Montserrat"/>
              </a:rPr>
              <a:t> ↑</a:t>
            </a:r>
            <a:r>
              <a:rPr kumimoji="1" lang="en-US" b="0" i="0" u="none" strike="noStrike" kern="0" cap="none" spc="0" normalizeH="0" baseline="0" noProof="0">
                <a:ln>
                  <a:noFill/>
                </a:ln>
                <a:solidFill>
                  <a:srgbClr val="FFFF00"/>
                </a:solidFill>
                <a:effectLst/>
                <a:uLnTx/>
                <a:uFillTx/>
                <a:latin typeface="Times" pitchFamily="18" charset="0"/>
                <a:ea typeface="+mn-ea"/>
                <a:cs typeface="+mn-cs"/>
              </a:rPr>
              <a:t> </a:t>
            </a:r>
            <a:r>
              <a:rPr lang="en-US">
                <a:solidFill>
                  <a:srgbClr val="FFFF00"/>
                </a:solidFill>
              </a:rPr>
              <a:t> </a:t>
            </a:r>
            <a:r>
              <a:rPr lang="en-US" sz="2200"/>
              <a:t>(~</a:t>
            </a:r>
            <a:r>
              <a:rPr lang="en-US" sz="2200" dirty="0"/>
              <a:t>1972)</a:t>
            </a:r>
          </a:p>
          <a:p>
            <a:pPr>
              <a:lnSpc>
                <a:spcPct val="114000"/>
              </a:lnSpc>
              <a:buNone/>
            </a:pPr>
            <a:r>
              <a:rPr kumimoji="1" lang="en-US" sz="2400" b="0" i="0" u="none" strike="noStrike" kern="0" cap="none" spc="0" normalizeH="0" baseline="0" noProof="0">
                <a:ln>
                  <a:noFill/>
                </a:ln>
                <a:solidFill>
                  <a:srgbClr val="FFFF00"/>
                </a:solidFill>
                <a:effectLst/>
                <a:uLnTx/>
                <a:uFillTx/>
                <a:latin typeface="Times" pitchFamily="18" charset="0"/>
                <a:ea typeface="+mn-ea"/>
                <a:cs typeface="+mn-cs"/>
              </a:rPr>
              <a:t>L+!H* L-   </a:t>
            </a:r>
            <a:r>
              <a:rPr lang="en-US" sz="2200"/>
              <a:t>(~</a:t>
            </a:r>
            <a:r>
              <a:rPr lang="en-US" sz="2200" dirty="0"/>
              <a:t>1994)    			</a:t>
            </a:r>
            <a:r>
              <a:rPr lang="en-US" sz="2200"/>
              <a:t>	</a:t>
            </a:r>
          </a:p>
          <a:p>
            <a:pPr>
              <a:lnSpc>
                <a:spcPct val="114000"/>
              </a:lnSpc>
              <a:buNone/>
            </a:pPr>
            <a:r>
              <a:rPr lang="en-US" sz="2400">
                <a:solidFill>
                  <a:srgbClr val="FFFF00"/>
                </a:solidFill>
              </a:rPr>
              <a:t>&lt;emph&gt;  </a:t>
            </a:r>
            <a:r>
              <a:rPr lang="en-US" sz="2200"/>
              <a:t>(1998)		</a:t>
            </a:r>
            <a:r>
              <a:rPr lang="en-US" sz="2200">
                <a:solidFill>
                  <a:schemeClr val="tx1">
                    <a:lumMod val="50000"/>
                  </a:schemeClr>
                </a:solidFill>
              </a:rPr>
              <a:t> </a:t>
            </a:r>
            <a:endParaRPr lang="en-US" sz="2200" dirty="0">
              <a:solidFill>
                <a:schemeClr val="tx1">
                  <a:lumMod val="50000"/>
                </a:schemeClr>
              </a:solidFill>
            </a:endParaRPr>
          </a:p>
        </p:txBody>
      </p:sp>
      <p:pic>
        <p:nvPicPr>
          <p:cNvPr id="5" name="Picture 4" descr="cuneiform.bmp"/>
          <p:cNvPicPr>
            <a:picLocks noChangeAspect="1"/>
          </p:cNvPicPr>
          <p:nvPr/>
        </p:nvPicPr>
        <p:blipFill>
          <a:blip r:embed="rId2" cstate="screen">
            <a:clrChange>
              <a:clrFrom>
                <a:srgbClr val="FFFFFF"/>
              </a:clrFrom>
              <a:clrTo>
                <a:srgbClr val="FFFFFF">
                  <a:alpha val="0"/>
                </a:srgbClr>
              </a:clrTo>
            </a:clrChange>
            <a:duotone>
              <a:prstClr val="black"/>
              <a:srgbClr val="FFFF00">
                <a:tint val="45000"/>
                <a:satMod val="400000"/>
              </a:srgbClr>
            </a:duotone>
            <a:extLst>
              <a:ext uri="{28A0092B-C50C-407E-A947-70E740481C1C}">
                <a14:useLocalDpi xmlns:a14="http://schemas.microsoft.com/office/drawing/2010/main"/>
              </a:ext>
            </a:extLst>
          </a:blip>
          <a:srcRect/>
          <a:stretch>
            <a:fillRect/>
          </a:stretch>
        </p:blipFill>
        <p:spPr>
          <a:xfrm>
            <a:off x="4247964" y="1387220"/>
            <a:ext cx="648072" cy="443660"/>
          </a:xfrm>
          <a:prstGeom prst="rect">
            <a:avLst/>
          </a:prstGeom>
        </p:spPr>
      </p:pic>
    </p:spTree>
    <p:extLst>
      <p:ext uri="{BB962C8B-B14F-4D97-AF65-F5344CB8AC3E}">
        <p14:creationId xmlns:p14="http://schemas.microsoft.com/office/powerpoint/2010/main" val="1554605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AA3A-96CA-4EAF-A051-8691426D4544}"/>
              </a:ext>
            </a:extLst>
          </p:cNvPr>
          <p:cNvSpPr>
            <a:spLocks noGrp="1"/>
          </p:cNvSpPr>
          <p:nvPr>
            <p:ph type="title"/>
          </p:nvPr>
        </p:nvSpPr>
        <p:spPr/>
        <p:txBody>
          <a:bodyPr/>
          <a:lstStyle/>
          <a:p>
            <a:r>
              <a:rPr lang="en-US"/>
              <a:t>The Dead Weight of History</a:t>
            </a:r>
          </a:p>
        </p:txBody>
      </p:sp>
      <p:sp>
        <p:nvSpPr>
          <p:cNvPr id="3" name="Content Placeholder 2">
            <a:extLst>
              <a:ext uri="{FF2B5EF4-FFF2-40B4-BE49-F238E27FC236}">
                <a16:creationId xmlns:a16="http://schemas.microsoft.com/office/drawing/2014/main" id="{BC46D2C0-29ED-4177-89F6-B467902341C9}"/>
              </a:ext>
            </a:extLst>
          </p:cNvPr>
          <p:cNvSpPr>
            <a:spLocks noGrp="1"/>
          </p:cNvSpPr>
          <p:nvPr>
            <p:ph idx="1"/>
          </p:nvPr>
        </p:nvSpPr>
        <p:spPr>
          <a:xfrm>
            <a:off x="772356" y="1600200"/>
            <a:ext cx="7914443" cy="4495800"/>
          </a:xfrm>
        </p:spPr>
        <p:txBody>
          <a:bodyPr/>
          <a:lstStyle/>
          <a:p>
            <a:pPr marL="0" indent="0">
              <a:buNone/>
            </a:pPr>
            <a:endParaRPr lang="en-US" sz="1050"/>
          </a:p>
          <a:p>
            <a:r>
              <a:rPr lang="en-US" sz="2400"/>
              <a:t>A focus on intonation </a:t>
            </a:r>
          </a:p>
          <a:p>
            <a:r>
              <a:rPr lang="en-US" sz="2400"/>
              <a:t>Prescriptive teaching traditions </a:t>
            </a:r>
          </a:p>
          <a:p>
            <a:r>
              <a:rPr lang="en-US" sz="2400"/>
              <a:t>Notation desires   </a:t>
            </a:r>
          </a:p>
          <a:p>
            <a:endParaRPr lang="en-US" sz="1600"/>
          </a:p>
          <a:p>
            <a:pPr marL="0" indent="0">
              <a:buNone/>
            </a:pPr>
            <a:r>
              <a:rPr lang="en-US" sz="2400"/>
              <a:t>still constrain our students’ thinking  </a:t>
            </a:r>
          </a:p>
        </p:txBody>
      </p:sp>
    </p:spTree>
    <p:extLst>
      <p:ext uri="{BB962C8B-B14F-4D97-AF65-F5344CB8AC3E}">
        <p14:creationId xmlns:p14="http://schemas.microsoft.com/office/powerpoint/2010/main" val="151180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Prosody Myths</a:t>
            </a:r>
            <a:endParaRPr lang="en-US" dirty="0"/>
          </a:p>
        </p:txBody>
      </p:sp>
      <p:sp>
        <p:nvSpPr>
          <p:cNvPr id="8" name="Content Placeholder 2">
            <a:extLst>
              <a:ext uri="{FF2B5EF4-FFF2-40B4-BE49-F238E27FC236}">
                <a16:creationId xmlns:a16="http://schemas.microsoft.com/office/drawing/2014/main" id="{AD61DC17-5954-C27B-7F93-1EB9C64AC228}"/>
              </a:ext>
            </a:extLst>
          </p:cNvPr>
          <p:cNvSpPr txBox="1">
            <a:spLocks/>
          </p:cNvSpPr>
          <p:nvPr/>
        </p:nvSpPr>
        <p:spPr bwMode="auto">
          <a:xfrm>
            <a:off x="4796659" y="1536700"/>
            <a:ext cx="4347341"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FontTx/>
              <a:buNone/>
            </a:pPr>
            <a:r>
              <a:rPr lang="en-US" sz="2000" u="sng" kern="0"/>
              <a:t>Reality*</a:t>
            </a:r>
          </a:p>
          <a:p>
            <a:pPr marL="0" indent="0">
              <a:lnSpc>
                <a:spcPct val="150000"/>
              </a:lnSpc>
              <a:buFontTx/>
              <a:buNone/>
            </a:pPr>
            <a:r>
              <a:rPr lang="en-US" sz="2000" kern="0"/>
              <a:t>It’s mostly pragmatic </a:t>
            </a:r>
          </a:p>
          <a:p>
            <a:pPr marL="0" indent="0">
              <a:lnSpc>
                <a:spcPct val="150000"/>
              </a:lnSpc>
              <a:buFontTx/>
              <a:buNone/>
            </a:pPr>
            <a:r>
              <a:rPr lang="en-US" sz="2000" kern="0"/>
              <a:t>Speakers signal ahead</a:t>
            </a:r>
          </a:p>
          <a:p>
            <a:pPr marL="0" indent="0">
              <a:lnSpc>
                <a:spcPct val="150000"/>
              </a:lnSpc>
              <a:buFontTx/>
              <a:buNone/>
            </a:pPr>
            <a:r>
              <a:rPr lang="en-US" sz="2000" kern="0"/>
              <a:t>It’s also rate, energy, creakiness …</a:t>
            </a:r>
          </a:p>
          <a:p>
            <a:pPr marL="0" indent="0">
              <a:lnSpc>
                <a:spcPct val="150000"/>
              </a:lnSpc>
              <a:buFontTx/>
              <a:buNone/>
            </a:pPr>
            <a:r>
              <a:rPr lang="en-US" sz="2000" kern="0"/>
              <a:t>It’s often gradient</a:t>
            </a:r>
          </a:p>
          <a:p>
            <a:pPr marL="0" indent="0">
              <a:lnSpc>
                <a:spcPct val="150000"/>
              </a:lnSpc>
              <a:buFontTx/>
              <a:buNone/>
            </a:pPr>
            <a:r>
              <a:rPr lang="en-US" sz="2000" kern="0"/>
              <a:t>It’s also superpositional</a:t>
            </a:r>
          </a:p>
          <a:p>
            <a:pPr marL="0" indent="0">
              <a:lnSpc>
                <a:spcPct val="150000"/>
              </a:lnSpc>
              <a:buFontTx/>
              <a:buNone/>
            </a:pPr>
            <a:endParaRPr lang="en-US" sz="2000" kern="0"/>
          </a:p>
          <a:p>
            <a:pPr marL="0" indent="0">
              <a:lnSpc>
                <a:spcPct val="150000"/>
              </a:lnSpc>
              <a:buFontTx/>
              <a:buNone/>
            </a:pPr>
            <a:endParaRPr lang="en-US" sz="2000" kern="0" dirty="0"/>
          </a:p>
        </p:txBody>
      </p:sp>
      <p:sp>
        <p:nvSpPr>
          <p:cNvPr id="10" name="TextBox 9">
            <a:extLst>
              <a:ext uri="{FF2B5EF4-FFF2-40B4-BE49-F238E27FC236}">
                <a16:creationId xmlns:a16="http://schemas.microsoft.com/office/drawing/2014/main" id="{97D4D8E7-F9B1-DEA1-8EBC-B8D9AC0501DC}"/>
              </a:ext>
            </a:extLst>
          </p:cNvPr>
          <p:cNvSpPr txBox="1"/>
          <p:nvPr/>
        </p:nvSpPr>
        <p:spPr>
          <a:xfrm>
            <a:off x="457200" y="6321694"/>
            <a:ext cx="5660524" cy="369332"/>
          </a:xfrm>
          <a:prstGeom prst="rect">
            <a:avLst/>
          </a:prstGeom>
          <a:noFill/>
        </p:spPr>
        <p:txBody>
          <a:bodyPr wrap="none" rtlCol="0">
            <a:spAutoFit/>
          </a:bodyPr>
          <a:lstStyle/>
          <a:p>
            <a:r>
              <a:rPr lang="en-US" dirty="0"/>
              <a:t>*at least for dialog, at least for English, at least mostly</a:t>
            </a:r>
          </a:p>
        </p:txBody>
      </p:sp>
    </p:spTree>
    <p:extLst>
      <p:ext uri="{BB962C8B-B14F-4D97-AF65-F5344CB8AC3E}">
        <p14:creationId xmlns:p14="http://schemas.microsoft.com/office/powerpoint/2010/main" val="7550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CDB5-2B8C-4483-9275-76DAFFB024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E749C6-E4D9-4829-A4B0-95A3DD2CAC2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9082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upload.wikimedia.org/wikipedia/commons/0/03/Gregory_I_-_Antiphonary_of_Hartker_of_Sankt_Gal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67" y="228600"/>
            <a:ext cx="5216852" cy="640076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japanese buddhist ch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3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1/15/Graduale_Aboens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917" y="1231959"/>
            <a:ext cx="3566166" cy="539744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3EF49C-885B-4637-A7E3-69585BBED10C}"/>
              </a:ext>
            </a:extLst>
          </p:cNvPr>
          <p:cNvSpPr>
            <a:spLocks noGrp="1"/>
          </p:cNvSpPr>
          <p:nvPr>
            <p:ph type="title"/>
          </p:nvPr>
        </p:nvSpPr>
        <p:spPr/>
        <p:txBody>
          <a:bodyPr/>
          <a:lstStyle/>
          <a:p>
            <a:r>
              <a:rPr lang="en-US"/>
              <a:t>Gregorian Chant </a:t>
            </a:r>
          </a:p>
        </p:txBody>
      </p:sp>
      <p:sp>
        <p:nvSpPr>
          <p:cNvPr id="3" name="Content Placeholder 2">
            <a:extLst>
              <a:ext uri="{FF2B5EF4-FFF2-40B4-BE49-F238E27FC236}">
                <a16:creationId xmlns:a16="http://schemas.microsoft.com/office/drawing/2014/main" id="{AE7C4B36-2622-5CF8-7092-39853D7B19F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80324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elizabethan banqu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88" y="1600200"/>
            <a:ext cx="8225611" cy="479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5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Buddhist Chant</a:t>
            </a:r>
          </a:p>
        </p:txBody>
      </p:sp>
      <p:sp>
        <p:nvSpPr>
          <p:cNvPr id="4" name="AutoShape 2" descr="Image result for japanese buddhist ch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D5AE869-097D-4CAF-8057-EB569250D6D6}"/>
              </a:ext>
            </a:extLst>
          </p:cNvPr>
          <p:cNvPicPr>
            <a:picLocks noChangeAspect="1"/>
          </p:cNvPicPr>
          <p:nvPr/>
        </p:nvPicPr>
        <p:blipFill rotWithShape="1">
          <a:blip r:embed="rId2"/>
          <a:srcRect l="19001" t="19596" r="19001" b="6794"/>
          <a:stretch/>
        </p:blipFill>
        <p:spPr>
          <a:xfrm>
            <a:off x="1737391" y="1691658"/>
            <a:ext cx="5669218" cy="4206195"/>
          </a:xfrm>
          <a:prstGeom prst="rect">
            <a:avLst/>
          </a:prstGeom>
        </p:spPr>
      </p:pic>
      <p:grpSp>
        <p:nvGrpSpPr>
          <p:cNvPr id="11" name="Group 10">
            <a:extLst>
              <a:ext uri="{FF2B5EF4-FFF2-40B4-BE49-F238E27FC236}">
                <a16:creationId xmlns:a16="http://schemas.microsoft.com/office/drawing/2014/main" id="{DC1379A4-400F-4107-8023-E21E4881D5DE}"/>
              </a:ext>
            </a:extLst>
          </p:cNvPr>
          <p:cNvGrpSpPr/>
          <p:nvPr/>
        </p:nvGrpSpPr>
        <p:grpSpPr>
          <a:xfrm>
            <a:off x="3169332" y="1691658"/>
            <a:ext cx="2978456" cy="4284080"/>
            <a:chOff x="3169332" y="1691658"/>
            <a:chExt cx="2978456" cy="4284080"/>
          </a:xfrm>
        </p:grpSpPr>
        <p:sp>
          <p:nvSpPr>
            <p:cNvPr id="3" name="Oval 2">
              <a:extLst>
                <a:ext uri="{FF2B5EF4-FFF2-40B4-BE49-F238E27FC236}">
                  <a16:creationId xmlns:a16="http://schemas.microsoft.com/office/drawing/2014/main" id="{152D2B4E-17BC-4961-A9AE-1A250686D194}"/>
                </a:ext>
              </a:extLst>
            </p:cNvPr>
            <p:cNvSpPr/>
            <p:nvPr/>
          </p:nvSpPr>
          <p:spPr bwMode="auto">
            <a:xfrm>
              <a:off x="5575177" y="1691658"/>
              <a:ext cx="506027" cy="660925"/>
            </a:xfrm>
            <a:prstGeom prst="ellipse">
              <a:avLst/>
            </a:prstGeom>
            <a:noFill/>
            <a:ln w="2857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 name="Oval 5">
              <a:extLst>
                <a:ext uri="{FF2B5EF4-FFF2-40B4-BE49-F238E27FC236}">
                  <a16:creationId xmlns:a16="http://schemas.microsoft.com/office/drawing/2014/main" id="{E7871760-3613-4222-A413-86F9ABEB3E60}"/>
                </a:ext>
              </a:extLst>
            </p:cNvPr>
            <p:cNvSpPr/>
            <p:nvPr/>
          </p:nvSpPr>
          <p:spPr bwMode="auto">
            <a:xfrm>
              <a:off x="4318986" y="2183398"/>
              <a:ext cx="506027" cy="660925"/>
            </a:xfrm>
            <a:prstGeom prst="ellipse">
              <a:avLst/>
            </a:prstGeom>
            <a:noFill/>
            <a:ln w="2857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8" name="Oval 7">
              <a:extLst>
                <a:ext uri="{FF2B5EF4-FFF2-40B4-BE49-F238E27FC236}">
                  <a16:creationId xmlns:a16="http://schemas.microsoft.com/office/drawing/2014/main" id="{6A53D28F-298F-4768-B702-D04E828CFE99}"/>
                </a:ext>
              </a:extLst>
            </p:cNvPr>
            <p:cNvSpPr/>
            <p:nvPr/>
          </p:nvSpPr>
          <p:spPr bwMode="auto">
            <a:xfrm>
              <a:off x="5575177" y="2844323"/>
              <a:ext cx="506027" cy="660925"/>
            </a:xfrm>
            <a:prstGeom prst="ellipse">
              <a:avLst/>
            </a:prstGeom>
            <a:noFill/>
            <a:ln w="2857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9" name="Oval 8">
              <a:extLst>
                <a:ext uri="{FF2B5EF4-FFF2-40B4-BE49-F238E27FC236}">
                  <a16:creationId xmlns:a16="http://schemas.microsoft.com/office/drawing/2014/main" id="{B13255D0-E425-4EDA-82F3-B3BF6667A45D}"/>
                </a:ext>
              </a:extLst>
            </p:cNvPr>
            <p:cNvSpPr/>
            <p:nvPr/>
          </p:nvSpPr>
          <p:spPr bwMode="auto">
            <a:xfrm>
              <a:off x="5641761" y="5314813"/>
              <a:ext cx="506027" cy="660925"/>
            </a:xfrm>
            <a:prstGeom prst="ellipse">
              <a:avLst/>
            </a:prstGeom>
            <a:noFill/>
            <a:ln w="2857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Oval 9">
              <a:extLst>
                <a:ext uri="{FF2B5EF4-FFF2-40B4-BE49-F238E27FC236}">
                  <a16:creationId xmlns:a16="http://schemas.microsoft.com/office/drawing/2014/main" id="{8CCC0438-3BC8-4AB7-9423-F709A44FAE79}"/>
                </a:ext>
              </a:extLst>
            </p:cNvPr>
            <p:cNvSpPr/>
            <p:nvPr/>
          </p:nvSpPr>
          <p:spPr bwMode="auto">
            <a:xfrm>
              <a:off x="3169332" y="3513712"/>
              <a:ext cx="506027" cy="660925"/>
            </a:xfrm>
            <a:prstGeom prst="ellipse">
              <a:avLst/>
            </a:prstGeom>
            <a:noFill/>
            <a:ln w="2857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Tree>
    <p:extLst>
      <p:ext uri="{BB962C8B-B14F-4D97-AF65-F5344CB8AC3E}">
        <p14:creationId xmlns:p14="http://schemas.microsoft.com/office/powerpoint/2010/main" val="222548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31959"/>
          </a:xfrm>
        </p:spPr>
        <p:txBody>
          <a:bodyPr/>
          <a:lstStyle/>
          <a:p>
            <a:r>
              <a:rPr lang="en-US"/>
              <a:t>Music Notation  </a:t>
            </a:r>
            <a:endParaRPr lang="en-US" dirty="0"/>
          </a:p>
        </p:txBody>
      </p:sp>
      <p:pic>
        <p:nvPicPr>
          <p:cNvPr id="4098" name="Picture 2" descr="https://upload.wikimedia.org/wikipedia/commons/1/15/Graduale_Aboens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917" y="1231959"/>
            <a:ext cx="3566166" cy="53974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sheet music for the song &quot;Oregon, My Oregon&quot;.">
            <a:extLst>
              <a:ext uri="{FF2B5EF4-FFF2-40B4-BE49-F238E27FC236}">
                <a16:creationId xmlns:a16="http://schemas.microsoft.com/office/drawing/2014/main" id="{48608AE5-B79A-49D8-BF7E-87CDDA484F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0523" y="1231959"/>
            <a:ext cx="3782954" cy="539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5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Prosody Myths</a:t>
            </a:r>
            <a:endParaRPr lang="en-US" dirty="0"/>
          </a:p>
        </p:txBody>
      </p:sp>
      <p:sp>
        <p:nvSpPr>
          <p:cNvPr id="3" name="Content Placeholder 2"/>
          <p:cNvSpPr>
            <a:spLocks noGrp="1"/>
          </p:cNvSpPr>
          <p:nvPr>
            <p:ph idx="1"/>
          </p:nvPr>
        </p:nvSpPr>
        <p:spPr>
          <a:xfrm>
            <a:off x="487112" y="1524000"/>
            <a:ext cx="8034588" cy="3810000"/>
          </a:xfrm>
        </p:spPr>
        <p:txBody>
          <a:bodyPr numCol="1">
            <a:normAutofit/>
          </a:bodyPr>
          <a:lstStyle/>
          <a:p>
            <a:pPr marL="0" indent="0">
              <a:lnSpc>
                <a:spcPct val="150000"/>
              </a:lnSpc>
              <a:buNone/>
            </a:pPr>
            <a:r>
              <a:rPr lang="en-US" sz="2000" u="sng" dirty="0"/>
              <a:t>Myth </a:t>
            </a:r>
            <a:endParaRPr lang="en-US" sz="2000" dirty="0"/>
          </a:p>
          <a:p>
            <a:pPr marL="0" indent="0">
              <a:lnSpc>
                <a:spcPct val="150000"/>
              </a:lnSpc>
              <a:buNone/>
            </a:pPr>
            <a:r>
              <a:rPr lang="en-US" sz="2000" dirty="0"/>
              <a:t>It’s mostly </a:t>
            </a:r>
            <a:r>
              <a:rPr lang="en-US" sz="2000"/>
              <a:t>lexical and syntactic</a:t>
            </a:r>
            <a:endParaRPr lang="en-US" sz="2000" dirty="0"/>
          </a:p>
          <a:p>
            <a:pPr marL="0" indent="0">
              <a:lnSpc>
                <a:spcPct val="150000"/>
              </a:lnSpc>
              <a:buNone/>
            </a:pPr>
            <a:r>
              <a:rPr lang="en-US" sz="2000"/>
              <a:t>It’s largely </a:t>
            </a:r>
            <a:r>
              <a:rPr lang="en-US" sz="2000" dirty="0"/>
              <a:t>at </a:t>
            </a:r>
            <a:r>
              <a:rPr lang="en-US" sz="2000"/>
              <a:t>turn ends</a:t>
            </a:r>
          </a:p>
          <a:p>
            <a:pPr marL="0" indent="0">
              <a:lnSpc>
                <a:spcPct val="150000"/>
              </a:lnSpc>
              <a:spcBef>
                <a:spcPts val="480"/>
              </a:spcBef>
              <a:buNone/>
            </a:pPr>
            <a:r>
              <a:rPr lang="en-US" sz="2000"/>
              <a:t>It’s </a:t>
            </a:r>
            <a:r>
              <a:rPr lang="en-US" sz="2000" dirty="0"/>
              <a:t>mostly about pitch</a:t>
            </a:r>
          </a:p>
          <a:p>
            <a:pPr marL="0" indent="0">
              <a:lnSpc>
                <a:spcPct val="150000"/>
              </a:lnSpc>
              <a:buNone/>
            </a:pPr>
            <a:r>
              <a:rPr lang="en-US" sz="2000" dirty="0"/>
              <a:t>It’s symbolic</a:t>
            </a:r>
          </a:p>
          <a:p>
            <a:pPr marL="0" indent="0">
              <a:lnSpc>
                <a:spcPct val="150000"/>
              </a:lnSpc>
              <a:buNone/>
            </a:pPr>
            <a:r>
              <a:rPr lang="en-US" sz="2000" dirty="0"/>
              <a:t>It’s concatenative</a:t>
            </a:r>
          </a:p>
          <a:p>
            <a:pPr marL="0" indent="0">
              <a:lnSpc>
                <a:spcPct val="150000"/>
              </a:lnSpc>
              <a:buNone/>
            </a:pPr>
            <a:endParaRPr lang="en-US" sz="2000" dirty="0"/>
          </a:p>
          <a:p>
            <a:pPr marL="0" indent="0">
              <a:lnSpc>
                <a:spcPct val="150000"/>
              </a:lnSpc>
              <a:buNone/>
            </a:pPr>
            <a:endParaRPr lang="en-US" sz="2000" dirty="0"/>
          </a:p>
        </p:txBody>
      </p:sp>
      <p:sp>
        <p:nvSpPr>
          <p:cNvPr id="4" name="TextBox 3"/>
          <p:cNvSpPr txBox="1"/>
          <p:nvPr/>
        </p:nvSpPr>
        <p:spPr>
          <a:xfrm>
            <a:off x="457200" y="6321694"/>
            <a:ext cx="5660524" cy="369332"/>
          </a:xfrm>
          <a:prstGeom prst="rect">
            <a:avLst/>
          </a:prstGeom>
          <a:noFill/>
        </p:spPr>
        <p:txBody>
          <a:bodyPr wrap="none" rtlCol="0">
            <a:spAutoFit/>
          </a:bodyPr>
          <a:lstStyle/>
          <a:p>
            <a:r>
              <a:rPr lang="en-US" dirty="0"/>
              <a:t>*at least for dialog, at least for English, at least mostly</a:t>
            </a:r>
          </a:p>
        </p:txBody>
      </p:sp>
      <p:sp>
        <p:nvSpPr>
          <p:cNvPr id="5" name="Content Placeholder 2">
            <a:extLst>
              <a:ext uri="{FF2B5EF4-FFF2-40B4-BE49-F238E27FC236}">
                <a16:creationId xmlns:a16="http://schemas.microsoft.com/office/drawing/2014/main" id="{29E98034-9170-0421-B350-050D8AA5A35C}"/>
              </a:ext>
            </a:extLst>
          </p:cNvPr>
          <p:cNvSpPr txBox="1">
            <a:spLocks/>
          </p:cNvSpPr>
          <p:nvPr/>
        </p:nvSpPr>
        <p:spPr bwMode="auto">
          <a:xfrm>
            <a:off x="4796659" y="1536700"/>
            <a:ext cx="4347341"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FontTx/>
              <a:buNone/>
            </a:pPr>
            <a:r>
              <a:rPr lang="en-US" sz="2000" u="sng" kern="0"/>
              <a:t>Reality*</a:t>
            </a:r>
          </a:p>
          <a:p>
            <a:pPr marL="0" indent="0">
              <a:lnSpc>
                <a:spcPct val="150000"/>
              </a:lnSpc>
              <a:buFontTx/>
              <a:buNone/>
            </a:pPr>
            <a:r>
              <a:rPr lang="en-US" sz="2000" kern="0"/>
              <a:t>It’s mostly pragmatic </a:t>
            </a:r>
          </a:p>
          <a:p>
            <a:pPr marL="0" indent="0">
              <a:lnSpc>
                <a:spcPct val="150000"/>
              </a:lnSpc>
              <a:buFontTx/>
              <a:buNone/>
            </a:pPr>
            <a:r>
              <a:rPr lang="en-US" sz="2000" kern="0"/>
              <a:t>Speakers signal ahead</a:t>
            </a:r>
          </a:p>
          <a:p>
            <a:pPr marL="0" indent="0">
              <a:lnSpc>
                <a:spcPct val="150000"/>
              </a:lnSpc>
              <a:buFontTx/>
              <a:buNone/>
            </a:pPr>
            <a:r>
              <a:rPr lang="en-US" sz="2000" kern="0"/>
              <a:t>It’s also rate, energy, creakiness …</a:t>
            </a:r>
          </a:p>
          <a:p>
            <a:pPr marL="0" indent="0">
              <a:lnSpc>
                <a:spcPct val="150000"/>
              </a:lnSpc>
              <a:buFontTx/>
              <a:buNone/>
            </a:pPr>
            <a:r>
              <a:rPr lang="en-US" sz="2000" kern="0"/>
              <a:t>It’s often gradient</a:t>
            </a:r>
          </a:p>
          <a:p>
            <a:pPr marL="0" indent="0">
              <a:lnSpc>
                <a:spcPct val="150000"/>
              </a:lnSpc>
              <a:buFontTx/>
              <a:buNone/>
            </a:pPr>
            <a:r>
              <a:rPr lang="en-US" sz="2000" kern="0"/>
              <a:t>It’s also superpositional</a:t>
            </a:r>
          </a:p>
          <a:p>
            <a:pPr marL="0" indent="0">
              <a:lnSpc>
                <a:spcPct val="150000"/>
              </a:lnSpc>
              <a:buFontTx/>
              <a:buNone/>
            </a:pPr>
            <a:endParaRPr lang="en-US" sz="2000" kern="0"/>
          </a:p>
          <a:p>
            <a:pPr marL="0" indent="0">
              <a:lnSpc>
                <a:spcPct val="150000"/>
              </a:lnSpc>
              <a:buFontTx/>
              <a:buNone/>
            </a:pPr>
            <a:endParaRPr lang="en-US" sz="2000" kern="0" dirty="0"/>
          </a:p>
        </p:txBody>
      </p:sp>
    </p:spTree>
    <p:extLst>
      <p:ext uri="{BB962C8B-B14F-4D97-AF65-F5344CB8AC3E}">
        <p14:creationId xmlns:p14="http://schemas.microsoft.com/office/powerpoint/2010/main" val="3736289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Prosody: Etymology</a:t>
            </a:r>
          </a:p>
        </p:txBody>
      </p:sp>
      <p:sp>
        <p:nvSpPr>
          <p:cNvPr id="3" name="Content Placeholder 2"/>
          <p:cNvSpPr>
            <a:spLocks noGrp="1"/>
          </p:cNvSpPr>
          <p:nvPr>
            <p:ph idx="1"/>
          </p:nvPr>
        </p:nvSpPr>
        <p:spPr/>
        <p:txBody>
          <a:bodyPr/>
          <a:lstStyle/>
          <a:p>
            <a:pPr marL="0" indent="0">
              <a:buNone/>
            </a:pPr>
            <a:r>
              <a:rPr lang="en-US" sz="2400" dirty="0"/>
              <a:t>From Latin </a:t>
            </a:r>
            <a:r>
              <a:rPr lang="en-US" sz="2400" i="1" dirty="0" err="1"/>
              <a:t>prosodia</a:t>
            </a:r>
            <a:r>
              <a:rPr lang="en-US" sz="2400" dirty="0"/>
              <a:t>, referring to word accent</a:t>
            </a:r>
          </a:p>
          <a:p>
            <a:pPr marL="0" indent="0">
              <a:buNone/>
            </a:pPr>
            <a:endParaRPr lang="en-US" sz="2400" dirty="0"/>
          </a:p>
          <a:p>
            <a:pPr marL="0" indent="0">
              <a:buNone/>
            </a:pPr>
            <a:r>
              <a:rPr lang="en-US" sz="2400" dirty="0"/>
              <a:t>Which came from Greek </a:t>
            </a:r>
            <a:r>
              <a:rPr lang="el-GR" sz="2400" dirty="0"/>
              <a:t> προσῳδία</a:t>
            </a:r>
            <a:r>
              <a:rPr lang="en-US" sz="2400" dirty="0"/>
              <a:t>, referring to the rhythm of poetry, typically set to music</a:t>
            </a:r>
          </a:p>
          <a:p>
            <a:pPr marL="0" indent="0">
              <a:buNone/>
            </a:pPr>
            <a:endParaRPr lang="en-US" sz="2400" dirty="0"/>
          </a:p>
          <a:p>
            <a:pPr marL="0" indent="0">
              <a:buNone/>
            </a:pPr>
            <a:r>
              <a:rPr lang="en-US" sz="2400"/>
              <a:t>	Q: What </a:t>
            </a:r>
            <a:r>
              <a:rPr lang="en-US" sz="2400" dirty="0"/>
              <a:t>aspects of prosody are important </a:t>
            </a:r>
            <a:r>
              <a:rPr lang="en-US" sz="2400"/>
              <a:t>for 	poetry </a:t>
            </a:r>
            <a:r>
              <a:rPr lang="en-US" sz="2400" dirty="0"/>
              <a:t>and music?</a:t>
            </a:r>
          </a:p>
          <a:p>
            <a:pPr marL="0" indent="0">
              <a:buNone/>
            </a:pPr>
            <a:endParaRPr lang="en-US" sz="2400" dirty="0"/>
          </a:p>
          <a:p>
            <a:pPr marL="0" indent="0">
              <a:buNone/>
            </a:pPr>
            <a:r>
              <a:rPr lang="en-US" sz="2400"/>
              <a:t>	A: </a:t>
            </a:r>
            <a:r>
              <a:rPr lang="en-US" sz="2800"/>
              <a:t>Pitch</a:t>
            </a:r>
            <a:r>
              <a:rPr lang="en-US" sz="2400" dirty="0"/>
              <a:t>, duration</a:t>
            </a:r>
            <a:r>
              <a:rPr lang="en-US" sz="1800" dirty="0"/>
              <a:t>, </a:t>
            </a:r>
            <a:r>
              <a:rPr lang="en-US" sz="1400"/>
              <a:t>loudness</a:t>
            </a:r>
            <a:r>
              <a:rPr lang="en-US" sz="1800"/>
              <a:t> …</a:t>
            </a:r>
            <a:endParaRPr lang="en-US" sz="2400" dirty="0"/>
          </a:p>
        </p:txBody>
      </p:sp>
    </p:spTree>
    <p:extLst>
      <p:ext uri="{BB962C8B-B14F-4D97-AF65-F5344CB8AC3E}">
        <p14:creationId xmlns:p14="http://schemas.microsoft.com/office/powerpoint/2010/main" val="21233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D140-1544-15C2-4AE3-E1521EBD55F6}"/>
              </a:ext>
            </a:extLst>
          </p:cNvPr>
          <p:cNvSpPr>
            <a:spLocks noGrp="1"/>
          </p:cNvSpPr>
          <p:nvPr>
            <p:ph type="title"/>
          </p:nvPr>
        </p:nvSpPr>
        <p:spPr>
          <a:xfrm>
            <a:off x="457200" y="152400"/>
            <a:ext cx="8229600" cy="1143000"/>
          </a:xfrm>
        </p:spPr>
        <p:txBody>
          <a:bodyPr/>
          <a:lstStyle/>
          <a:p>
            <a:pPr algn="l"/>
            <a:r>
              <a:rPr lang="en-US"/>
              <a:t>Music Notation</a:t>
            </a:r>
          </a:p>
        </p:txBody>
      </p:sp>
      <p:sp>
        <p:nvSpPr>
          <p:cNvPr id="3" name="Content Placeholder 2">
            <a:extLst>
              <a:ext uri="{FF2B5EF4-FFF2-40B4-BE49-F238E27FC236}">
                <a16:creationId xmlns:a16="http://schemas.microsoft.com/office/drawing/2014/main" id="{8A927BFA-4D11-28FA-472F-E68B56535F20}"/>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73047586-786E-A250-339A-2799796CCBE5}"/>
              </a:ext>
            </a:extLst>
          </p:cNvPr>
          <p:cNvSpPr txBox="1"/>
          <p:nvPr/>
        </p:nvSpPr>
        <p:spPr>
          <a:xfrm>
            <a:off x="457200" y="6352401"/>
            <a:ext cx="3505201" cy="553998"/>
          </a:xfrm>
          <a:prstGeom prst="rect">
            <a:avLst/>
          </a:prstGeom>
          <a:noFill/>
        </p:spPr>
        <p:txBody>
          <a:bodyPr wrap="square" rtlCol="0">
            <a:spAutoFit/>
          </a:bodyPr>
          <a:lstStyle/>
          <a:p>
            <a:pPr algn="l"/>
            <a:r>
              <a:rPr lang="en-US" sz="1000" b="0" i="0">
                <a:effectLst/>
                <a:latin typeface="Calibri" panose="020F0502020204030204" pitchFamily="34" charset="0"/>
                <a:cs typeface="Calibri" panose="020F0502020204030204" pitchFamily="34" charset="0"/>
              </a:rPr>
              <a:t>Asiir at Wikimedia Commons</a:t>
            </a:r>
          </a:p>
          <a:p>
            <a:br>
              <a:rPr lang="en-US" sz="1000">
                <a:latin typeface="Calibri" panose="020F0502020204030204" pitchFamily="34" charset="0"/>
                <a:cs typeface="Calibri" panose="020F0502020204030204" pitchFamily="34" charset="0"/>
              </a:rPr>
            </a:br>
            <a:endParaRPr lang="en-US" sz="1000">
              <a:latin typeface="Calibri" panose="020F0502020204030204" pitchFamily="34" charset="0"/>
              <a:cs typeface="Calibri" panose="020F0502020204030204" pitchFamily="34" charset="0"/>
            </a:endParaRPr>
          </a:p>
        </p:txBody>
      </p:sp>
      <p:pic>
        <p:nvPicPr>
          <p:cNvPr id="1028" name="Picture 4">
            <a:extLst>
              <a:ext uri="{FF2B5EF4-FFF2-40B4-BE49-F238E27FC236}">
                <a16:creationId xmlns:a16="http://schemas.microsoft.com/office/drawing/2014/main" id="{CB295EFC-9375-700F-9ECB-199B7DEC8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15" y="1295400"/>
            <a:ext cx="7413535"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55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elizabeth 1 cou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33516"/>
            <a:ext cx="8483600" cy="52244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hyphenpress.co.uk/images/136/large_denh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300" y="1633516"/>
            <a:ext cx="3207700" cy="52530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AA58D53-F7D4-4930-938A-333B5306A436}"/>
              </a:ext>
            </a:extLst>
          </p:cNvPr>
          <p:cNvSpPr txBox="1">
            <a:spLocks/>
          </p:cNvSpPr>
          <p:nvPr/>
        </p:nvSpPr>
        <p:spPr bwMode="auto">
          <a:xfrm>
            <a:off x="457200" y="190500"/>
            <a:ext cx="859847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sz="3200" kern="0"/>
              <a:t>Wanting to Speak Well </a:t>
            </a:r>
          </a:p>
        </p:txBody>
      </p:sp>
      <p:pic>
        <p:nvPicPr>
          <p:cNvPr id="2" name="Picture 6" descr="https://hyphenpress.co.uk/images/136/large_denham.jpg">
            <a:extLst>
              <a:ext uri="{FF2B5EF4-FFF2-40B4-BE49-F238E27FC236}">
                <a16:creationId xmlns:a16="http://schemas.microsoft.com/office/drawing/2014/main" id="{A894FFF5-ED7F-960B-D473-4C49D13CFF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468" t="67325" r="23970" b="21555"/>
          <a:stretch/>
        </p:blipFill>
        <p:spPr bwMode="auto">
          <a:xfrm>
            <a:off x="6734600" y="5224484"/>
            <a:ext cx="1622000" cy="58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FC5E90-AD8C-0867-7C5F-A3BE31C73EA5}"/>
              </a:ext>
            </a:extLst>
          </p:cNvPr>
          <p:cNvSpPr txBox="1"/>
          <p:nvPr/>
        </p:nvSpPr>
        <p:spPr>
          <a:xfrm>
            <a:off x="8420100" y="6611779"/>
            <a:ext cx="1028700" cy="246221"/>
          </a:xfrm>
          <a:prstGeom prst="rect">
            <a:avLst/>
          </a:prstGeom>
          <a:noFill/>
        </p:spPr>
        <p:txBody>
          <a:bodyPr wrap="square" rtlCol="0">
            <a:spAutoFit/>
          </a:bodyPr>
          <a:lstStyle/>
          <a:p>
            <a:pPr algn="l"/>
            <a:r>
              <a:rPr lang="en-US" sz="1000">
                <a:solidFill>
                  <a:schemeClr val="bg2"/>
                </a:solidFill>
                <a:latin typeface="Calibri" panose="020F0502020204030204" pitchFamily="34" charset="0"/>
                <a:cs typeface="Calibri" panose="020F0502020204030204" pitchFamily="34" charset="0"/>
              </a:rPr>
              <a:t>John Hart</a:t>
            </a:r>
          </a:p>
        </p:txBody>
      </p:sp>
      <p:sp>
        <p:nvSpPr>
          <p:cNvPr id="7" name="TextBox 6">
            <a:extLst>
              <a:ext uri="{FF2B5EF4-FFF2-40B4-BE49-F238E27FC236}">
                <a16:creationId xmlns:a16="http://schemas.microsoft.com/office/drawing/2014/main" id="{27A57BEB-2145-F5EF-1671-90BEDCDE6E00}"/>
              </a:ext>
            </a:extLst>
          </p:cNvPr>
          <p:cNvSpPr txBox="1"/>
          <p:nvPr/>
        </p:nvSpPr>
        <p:spPr>
          <a:xfrm>
            <a:off x="24925" y="6437123"/>
            <a:ext cx="4768850" cy="523220"/>
          </a:xfrm>
          <a:prstGeom prst="rect">
            <a:avLst/>
          </a:prstGeom>
          <a:noFill/>
        </p:spPr>
        <p:txBody>
          <a:bodyPr wrap="square">
            <a:spAutoFit/>
          </a:bodyPr>
          <a:lstStyle/>
          <a:p>
            <a:r>
              <a:rPr lang="en-US" sz="1000">
                <a:latin typeface="Calibri" panose="020F0502020204030204" pitchFamily="34" charset="0"/>
                <a:cs typeface="Calibri" panose="020F0502020204030204" pitchFamily="34" charset="0"/>
              </a:rPr>
              <a:t>Welcome</a:t>
            </a:r>
            <a:r>
              <a:rPr lang="en-US" i="1">
                <a:solidFill>
                  <a:srgbClr val="666666"/>
                </a:solidFill>
                <a:effectLst/>
                <a:latin typeface="Georgia" panose="02040502050405020303" pitchFamily="18" charset="0"/>
              </a:rPr>
              <a:t> </a:t>
            </a:r>
            <a:r>
              <a:rPr lang="en-US" sz="1000">
                <a:latin typeface="Calibri" panose="020F0502020204030204" pitchFamily="34" charset="0"/>
                <a:cs typeface="Calibri" panose="020F0502020204030204" pitchFamily="34" charset="0"/>
              </a:rPr>
              <a:t>Library, via britannica.com</a:t>
            </a:r>
            <a:br>
              <a:rPr lang="en-US" sz="1000">
                <a:latin typeface="Calibri" panose="020F0502020204030204" pitchFamily="34" charset="0"/>
                <a:cs typeface="Calibri" panose="020F0502020204030204" pitchFamily="34" charset="0"/>
              </a:rPr>
            </a:br>
            <a:endParaRPr lang="en-US" sz="1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15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999FF-1629-4C0D-9F8D-BAA41F5A422A}"/>
              </a:ext>
            </a:extLst>
          </p:cNvPr>
          <p:cNvSpPr>
            <a:spLocks noGrp="1"/>
          </p:cNvSpPr>
          <p:nvPr>
            <p:ph idx="1"/>
          </p:nvPr>
        </p:nvSpPr>
        <p:spPr>
          <a:xfrm>
            <a:off x="719091" y="1600200"/>
            <a:ext cx="8424909" cy="4495800"/>
          </a:xfrm>
        </p:spPr>
        <p:txBody>
          <a:bodyPr/>
          <a:lstStyle/>
          <a:p>
            <a:pPr marL="0" indent="0">
              <a:buNone/>
            </a:pPr>
            <a:r>
              <a:rPr lang="en-US" sz="2400"/>
              <a:t>A convenient prescriptive rule </a:t>
            </a:r>
          </a:p>
          <a:p>
            <a:r>
              <a:rPr lang="en-US" sz="2000"/>
              <a:t>Ties to elegance </a:t>
            </a:r>
          </a:p>
          <a:p>
            <a:r>
              <a:rPr lang="en-US" sz="2000"/>
              <a:t>Easy to state</a:t>
            </a:r>
          </a:p>
          <a:p>
            <a:r>
              <a:rPr lang="en-US" sz="2000"/>
              <a:t>Relates prosody to syntax and punctuation</a:t>
            </a:r>
          </a:p>
          <a:p>
            <a:r>
              <a:rPr lang="en-US" sz="2000"/>
              <a:t>Easy to perceive (only pitch, only </a:t>
            </a:r>
            <a:r>
              <a:rPr lang="en-US" sz="2000" i="1"/>
              <a:t>final</a:t>
            </a:r>
            <a:r>
              <a:rPr lang="en-US" sz="2000"/>
              <a:t> pitch)</a:t>
            </a:r>
          </a:p>
          <a:p>
            <a:pPr marL="0" indent="0">
              <a:buNone/>
            </a:pPr>
            <a:endParaRPr lang="en-US" sz="2400"/>
          </a:p>
        </p:txBody>
      </p:sp>
      <p:sp>
        <p:nvSpPr>
          <p:cNvPr id="5" name="Title 4">
            <a:extLst>
              <a:ext uri="{FF2B5EF4-FFF2-40B4-BE49-F238E27FC236}">
                <a16:creationId xmlns:a16="http://schemas.microsoft.com/office/drawing/2014/main" id="{DACC7E19-0BB8-4DC6-81D4-C4F5537A4EF8}"/>
              </a:ext>
            </a:extLst>
          </p:cNvPr>
          <p:cNvSpPr>
            <a:spLocks noGrp="1"/>
          </p:cNvSpPr>
          <p:nvPr>
            <p:ph type="title"/>
          </p:nvPr>
        </p:nvSpPr>
        <p:spPr/>
        <p:txBody>
          <a:bodyPr/>
          <a:lstStyle/>
          <a:p>
            <a:pPr algn="l"/>
            <a:r>
              <a:rPr lang="en-US" sz="4400"/>
              <a:t>“Questions go up”</a:t>
            </a:r>
            <a:endParaRPr lang="en-US"/>
          </a:p>
        </p:txBody>
      </p:sp>
    </p:spTree>
    <p:extLst>
      <p:ext uri="{BB962C8B-B14F-4D97-AF65-F5344CB8AC3E}">
        <p14:creationId xmlns:p14="http://schemas.microsoft.com/office/powerpoint/2010/main" val="256392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999FF-1629-4C0D-9F8D-BAA41F5A422A}"/>
              </a:ext>
            </a:extLst>
          </p:cNvPr>
          <p:cNvSpPr>
            <a:spLocks noGrp="1"/>
          </p:cNvSpPr>
          <p:nvPr>
            <p:ph idx="1"/>
          </p:nvPr>
        </p:nvSpPr>
        <p:spPr>
          <a:xfrm>
            <a:off x="719091" y="1600200"/>
            <a:ext cx="8424909" cy="4495800"/>
          </a:xfrm>
        </p:spPr>
        <p:txBody>
          <a:bodyPr/>
          <a:lstStyle/>
          <a:p>
            <a:pPr marL="0" indent="0">
              <a:buNone/>
            </a:pPr>
            <a:r>
              <a:rPr lang="en-US" sz="2400"/>
              <a:t>A convenient prescriptive rule </a:t>
            </a:r>
          </a:p>
          <a:p>
            <a:r>
              <a:rPr lang="en-US" sz="2000"/>
              <a:t>Ties to elegance </a:t>
            </a:r>
          </a:p>
          <a:p>
            <a:r>
              <a:rPr lang="en-US" sz="2000"/>
              <a:t>Easy to state</a:t>
            </a:r>
          </a:p>
          <a:p>
            <a:r>
              <a:rPr lang="en-US" sz="2000"/>
              <a:t>Relates prosody to syntax and punctuation</a:t>
            </a:r>
          </a:p>
          <a:p>
            <a:r>
              <a:rPr lang="en-US" sz="2000"/>
              <a:t>Easy to perceive (only pitch, only </a:t>
            </a:r>
            <a:r>
              <a:rPr lang="en-US" sz="2000" i="1"/>
              <a:t>final</a:t>
            </a:r>
            <a:r>
              <a:rPr lang="en-US" sz="2000"/>
              <a:t> pitch)</a:t>
            </a:r>
          </a:p>
          <a:p>
            <a:pPr marL="0" indent="0">
              <a:buNone/>
            </a:pPr>
            <a:endParaRPr lang="en-US" sz="2400"/>
          </a:p>
          <a:p>
            <a:pPr marL="0" indent="0">
              <a:buNone/>
            </a:pPr>
            <a:r>
              <a:rPr lang="en-US" sz="2400"/>
              <a:t>However</a:t>
            </a:r>
          </a:p>
          <a:p>
            <a:r>
              <a:rPr lang="en-US" sz="2000"/>
              <a:t>False for most dialects of English</a:t>
            </a:r>
          </a:p>
          <a:p>
            <a:r>
              <a:rPr lang="en-US" sz="2000"/>
              <a:t>Even in Received Pronunciation, false for most question types</a:t>
            </a:r>
          </a:p>
          <a:p>
            <a:pPr lvl="2">
              <a:spcBef>
                <a:spcPts val="1200"/>
              </a:spcBef>
            </a:pPr>
            <a:r>
              <a:rPr lang="en-US" sz="1200" i="1"/>
              <a:t>“would you prefer tea, or coffee?”</a:t>
            </a:r>
          </a:p>
          <a:p>
            <a:pPr>
              <a:spcBef>
                <a:spcPts val="1200"/>
              </a:spcBef>
            </a:pPr>
            <a:r>
              <a:rPr lang="en-US" sz="2000"/>
              <a:t>Statistically not true in conversation corpora</a:t>
            </a:r>
          </a:p>
        </p:txBody>
      </p:sp>
      <p:sp>
        <p:nvSpPr>
          <p:cNvPr id="5" name="Title 4">
            <a:extLst>
              <a:ext uri="{FF2B5EF4-FFF2-40B4-BE49-F238E27FC236}">
                <a16:creationId xmlns:a16="http://schemas.microsoft.com/office/drawing/2014/main" id="{DACC7E19-0BB8-4DC6-81D4-C4F5537A4EF8}"/>
              </a:ext>
            </a:extLst>
          </p:cNvPr>
          <p:cNvSpPr>
            <a:spLocks noGrp="1"/>
          </p:cNvSpPr>
          <p:nvPr>
            <p:ph type="title"/>
          </p:nvPr>
        </p:nvSpPr>
        <p:spPr/>
        <p:txBody>
          <a:bodyPr/>
          <a:lstStyle/>
          <a:p>
            <a:pPr algn="l"/>
            <a:r>
              <a:rPr lang="en-US" sz="4400"/>
              <a:t>“Questions go up”</a:t>
            </a:r>
            <a:endParaRPr lang="en-US"/>
          </a:p>
        </p:txBody>
      </p:sp>
    </p:spTree>
    <p:extLst>
      <p:ext uri="{BB962C8B-B14F-4D97-AF65-F5344CB8AC3E}">
        <p14:creationId xmlns:p14="http://schemas.microsoft.com/office/powerpoint/2010/main" val="198691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1D72-35D8-D5BE-D4EB-2A389820EF55}"/>
              </a:ext>
            </a:extLst>
          </p:cNvPr>
          <p:cNvSpPr>
            <a:spLocks noGrp="1"/>
          </p:cNvSpPr>
          <p:nvPr>
            <p:ph type="title"/>
          </p:nvPr>
        </p:nvSpPr>
        <p:spPr/>
        <p:txBody>
          <a:bodyPr/>
          <a:lstStyle/>
          <a:p>
            <a:pPr algn="l"/>
            <a:r>
              <a:rPr lang="en-US"/>
              <a:t>Prestigious Monologue</a:t>
            </a:r>
          </a:p>
        </p:txBody>
      </p:sp>
      <p:sp>
        <p:nvSpPr>
          <p:cNvPr id="5" name="TextBox 4">
            <a:extLst>
              <a:ext uri="{FF2B5EF4-FFF2-40B4-BE49-F238E27FC236}">
                <a16:creationId xmlns:a16="http://schemas.microsoft.com/office/drawing/2014/main" id="{01DFE644-9C1D-A794-82B1-C1D95C9F015B}"/>
              </a:ext>
            </a:extLst>
          </p:cNvPr>
          <p:cNvSpPr txBox="1"/>
          <p:nvPr/>
        </p:nvSpPr>
        <p:spPr>
          <a:xfrm>
            <a:off x="6210300" y="5886450"/>
            <a:ext cx="3505201" cy="553998"/>
          </a:xfrm>
          <a:prstGeom prst="rect">
            <a:avLst/>
          </a:prstGeom>
          <a:noFill/>
        </p:spPr>
        <p:txBody>
          <a:bodyPr wrap="square" rtlCol="0">
            <a:spAutoFit/>
          </a:bodyPr>
          <a:lstStyle/>
          <a:p>
            <a:pPr algn="l"/>
            <a:r>
              <a:rPr lang="en-US" sz="1000" b="0" i="0">
                <a:effectLst/>
                <a:latin typeface="Calibri" panose="020F0502020204030204" pitchFamily="34" charset="0"/>
                <a:cs typeface="Calibri" panose="020F0502020204030204" pitchFamily="34" charset="0"/>
              </a:rPr>
              <a:t>John Becerra by Mertex at Wikimedia Commons </a:t>
            </a:r>
          </a:p>
          <a:p>
            <a:br>
              <a:rPr lang="en-US" sz="1000">
                <a:latin typeface="Calibri" panose="020F0502020204030204" pitchFamily="34" charset="0"/>
                <a:cs typeface="Calibri" panose="020F0502020204030204" pitchFamily="34" charset="0"/>
              </a:rPr>
            </a:br>
            <a:endParaRPr lang="en-US" sz="100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316EC17B-7C7B-57F6-ACD6-D2B95D22B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00200"/>
            <a:ext cx="327660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4F6C46B-4636-4827-7D6C-0170C950DC3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870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47104</TotalTime>
  <Words>1514</Words>
  <Application>Microsoft Office PowerPoint</Application>
  <PresentationFormat>On-screen Show (4:3)</PresentationFormat>
  <Paragraphs>150</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vt:lpstr>
      <vt:lpstr>Montserrat</vt:lpstr>
      <vt:lpstr>Times</vt:lpstr>
      <vt:lpstr>Mountain Top</vt:lpstr>
      <vt:lpstr>PowerPoint Presentation</vt:lpstr>
      <vt:lpstr>Prosody Myths</vt:lpstr>
      <vt:lpstr>Prosody Myths</vt:lpstr>
      <vt:lpstr>Prosody: Etymology</vt:lpstr>
      <vt:lpstr>Music Notation</vt:lpstr>
      <vt:lpstr>PowerPoint Presentation</vt:lpstr>
      <vt:lpstr>“Questions go up”</vt:lpstr>
      <vt:lpstr>“Questions go up”</vt:lpstr>
      <vt:lpstr>Prestigious Monologue</vt:lpstr>
      <vt:lpstr>Prestigious Monologue</vt:lpstr>
      <vt:lpstr>Lingering Influences </vt:lpstr>
      <vt:lpstr>Contents </vt:lpstr>
      <vt:lpstr>Contents </vt:lpstr>
      <vt:lpstr>PowerPoint Presentation</vt:lpstr>
      <vt:lpstr>Music Notation  </vt:lpstr>
      <vt:lpstr>London, 1569</vt:lpstr>
      <vt:lpstr>Wanting to Speak Well </vt:lpstr>
      <vt:lpstr>Prosodic Notation </vt:lpstr>
      <vt:lpstr>The Dead Weight of History</vt:lpstr>
      <vt:lpstr>PowerPoint Presentation</vt:lpstr>
      <vt:lpstr>PowerPoint Presentation</vt:lpstr>
      <vt:lpstr>Gregorian Chant </vt:lpstr>
      <vt:lpstr>PowerPoint Presentation</vt:lpstr>
      <vt:lpstr>A Buddhist Chant</vt:lpstr>
      <vt:lpstr>Music Notation  </vt:lpstr>
    </vt:vector>
  </TitlesOfParts>
  <Company>Univ.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Ward, Nigel G.</cp:lastModifiedBy>
  <cp:revision>3677</cp:revision>
  <cp:lastPrinted>2021-05-18T23:20:02Z</cp:lastPrinted>
  <dcterms:created xsi:type="dcterms:W3CDTF">2002-10-17T07:23:49Z</dcterms:created>
  <dcterms:modified xsi:type="dcterms:W3CDTF">2022-10-05T02:19:09Z</dcterms:modified>
</cp:coreProperties>
</file>