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666891"/>
          <c:y val="0.0570374"/>
          <c:w val="0.928311"/>
          <c:h val="0.843449"/>
        </c:manualLayout>
      </c:layout>
      <c:barChart>
        <c:barDir val="col"/>
        <c:grouping val="clustered"/>
        <c:varyColors val="0"/>
        <c:ser>
          <c:idx val="0"/>
          <c:order val="0"/>
          <c:tx>
            <c:strRef>
              <c:f>Sheet1!$A$2</c:f>
              <c:strCache>
                <c:ptCount val="1"/>
                <c:pt idx="0">
                  <c:v>Mean rating</c:v>
                </c:pt>
              </c:strCache>
            </c:strRef>
          </c:tx>
          <c:spPr>
            <a:solidFill>
              <a:srgbClr val="229FD5"/>
            </a:solidFill>
            <a:ln w="12700" cap="flat">
              <a:solidFill>
                <a:srgbClr val="FFFFFF"/>
              </a:solidFill>
              <a:prstDash val="solid"/>
              <a:round/>
            </a:ln>
            <a:effectLst/>
          </c:spPr>
          <c:invertIfNegative val="0"/>
          <c:dLbls>
            <c:numFmt formatCode="General" sourceLinked="0"/>
            <c:txPr>
              <a:bodyPr/>
              <a:lstStyle/>
              <a:p>
                <a:pPr>
                  <a:defRPr b="0" i="0" strike="noStrike" sz="1800" u="none">
                    <a:solidFill>
                      <a:srgbClr val="000000"/>
                    </a:solidFill>
                    <a:latin typeface="Calibri"/>
                  </a:defRPr>
                </a:pPr>
              </a:p>
            </c:txPr>
            <c:dLblPos val="outEnd"/>
            <c:showLegendKey val="0"/>
            <c:showVal val="1"/>
            <c:showCatName val="0"/>
            <c:showSerName val="0"/>
            <c:showPercent val="0"/>
            <c:showBubbleSize val="0"/>
            <c:showLeaderLines val="0"/>
          </c:dLbls>
          <c:cat>
            <c:strRef>
              <c:f>Sheet1!$B$1:$F$1</c:f>
              <c:strCache>
                <c:ptCount val="5"/>
                <c:pt idx="0">
                  <c:v>Caricature</c:v>
                </c:pt>
                <c:pt idx="1">
                  <c:v>Centroid</c:v>
                </c:pt>
                <c:pt idx="2">
                  <c:v>Random</c:v>
                </c:pt>
                <c:pt idx="3">
                  <c:v>Middle</c:v>
                </c:pt>
                <c:pt idx="4">
                  <c:v>First</c:v>
                </c:pt>
              </c:strCache>
            </c:strRef>
          </c:cat>
          <c:val>
            <c:numRef>
              <c:f>Sheet1!$B$2:$F$2</c:f>
              <c:numCache>
                <c:ptCount val="5"/>
                <c:pt idx="0">
                  <c:v>3.500000</c:v>
                </c:pt>
                <c:pt idx="1">
                  <c:v>3.340000</c:v>
                </c:pt>
                <c:pt idx="2">
                  <c:v>3.180000</c:v>
                </c:pt>
                <c:pt idx="3">
                  <c:v>2.960000</c:v>
                </c:pt>
                <c:pt idx="4">
                  <c:v>2.890000</c:v>
                </c:pt>
              </c:numCache>
            </c:numRef>
          </c:val>
        </c:ser>
        <c:gapWidth val="50"/>
        <c:overlap val="0"/>
        <c:axId val="2094734552"/>
        <c:axId val="2094734553"/>
      </c:bar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round/>
          </a:ln>
        </c:spPr>
        <c:txPr>
          <a:bodyPr rot="0"/>
          <a:lstStyle/>
          <a:p>
            <a:pPr>
              <a:defRPr b="0" i="0" strike="noStrike" sz="1800" u="none">
                <a:solidFill>
                  <a:srgbClr val="000000"/>
                </a:solidFill>
                <a:latin typeface="Calibri"/>
              </a:defRPr>
            </a:pPr>
          </a:p>
        </c:txPr>
        <c:crossAx val="2094734553"/>
        <c:crosses val="autoZero"/>
        <c:auto val="1"/>
        <c:lblAlgn val="ctr"/>
        <c:noMultiLvlLbl val="1"/>
      </c:catAx>
      <c:valAx>
        <c:axId val="2094734553"/>
        <c:scaling>
          <c:orientation val="minMax"/>
          <c:max val="5"/>
          <c:min val="0"/>
        </c:scaling>
        <c:delete val="0"/>
        <c:axPos val="l"/>
        <c:numFmt formatCode="General" sourceLinked="0"/>
        <c:majorTickMark val="out"/>
        <c:minorTickMark val="none"/>
        <c:tickLblPos val="nextTo"/>
        <c:spPr>
          <a:ln w="12700" cap="flat">
            <a:solidFill>
              <a:srgbClr val="888888"/>
            </a:solidFill>
            <a:prstDash val="solid"/>
            <a:round/>
          </a:ln>
        </c:spPr>
        <c:txPr>
          <a:bodyPr rot="0"/>
          <a:lstStyle/>
          <a:p>
            <a:pPr>
              <a:defRPr b="0" i="0" strike="noStrike" sz="1800" u="none">
                <a:solidFill>
                  <a:srgbClr val="000000"/>
                </a:solidFill>
                <a:latin typeface="Calibri"/>
              </a:defRPr>
            </a:pPr>
          </a:p>
        </c:txPr>
        <c:crossAx val="2094734552"/>
        <c:crosses val="autoZero"/>
        <c:crossBetween val="between"/>
        <c:majorUnit val="1"/>
        <c:minorUnit val="0.5"/>
      </c:valAx>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6" name="Shape 26"/>
          <p:cNvSpPr/>
          <p:nvPr>
            <p:ph type="sldImg"/>
          </p:nvPr>
        </p:nvSpPr>
        <p:spPr>
          <a:xfrm>
            <a:off x="1143000" y="685800"/>
            <a:ext cx="4572000" cy="3429000"/>
          </a:xfrm>
          <a:prstGeom prst="rect">
            <a:avLst/>
          </a:prstGeom>
        </p:spPr>
        <p:txBody>
          <a:bodyPr/>
          <a:lstStyle/>
          <a:p>
            <a:pPr/>
          </a:p>
        </p:txBody>
      </p:sp>
      <p:sp>
        <p:nvSpPr>
          <p:cNvPr id="27" name="Shape 2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Helvetica Neue"/>
      </a:defRPr>
    </a:lvl1pPr>
    <a:lvl2pPr indent="228600" latinLnBrk="0">
      <a:defRPr sz="1200">
        <a:latin typeface="+mj-lt"/>
        <a:ea typeface="+mj-ea"/>
        <a:cs typeface="+mj-cs"/>
        <a:sym typeface="Helvetica Neue"/>
      </a:defRPr>
    </a:lvl2pPr>
    <a:lvl3pPr indent="457200" latinLnBrk="0">
      <a:defRPr sz="1200">
        <a:latin typeface="+mj-lt"/>
        <a:ea typeface="+mj-ea"/>
        <a:cs typeface="+mj-cs"/>
        <a:sym typeface="Helvetica Neue"/>
      </a:defRPr>
    </a:lvl3pPr>
    <a:lvl4pPr indent="685800" latinLnBrk="0">
      <a:defRPr sz="1200">
        <a:latin typeface="+mj-lt"/>
        <a:ea typeface="+mj-ea"/>
        <a:cs typeface="+mj-cs"/>
        <a:sym typeface="Helvetica Neue"/>
      </a:defRPr>
    </a:lvl4pPr>
    <a:lvl5pPr indent="914400" latinLnBrk="0">
      <a:defRPr sz="1200">
        <a:latin typeface="+mj-lt"/>
        <a:ea typeface="+mj-ea"/>
        <a:cs typeface="+mj-cs"/>
        <a:sym typeface="Helvetica Neue"/>
      </a:defRPr>
    </a:lvl5pPr>
    <a:lvl6pPr indent="1143000" latinLnBrk="0">
      <a:defRPr sz="1200">
        <a:latin typeface="+mj-lt"/>
        <a:ea typeface="+mj-ea"/>
        <a:cs typeface="+mj-cs"/>
        <a:sym typeface="Helvetica Neue"/>
      </a:defRPr>
    </a:lvl6pPr>
    <a:lvl7pPr indent="1371600" latinLnBrk="0">
      <a:defRPr sz="1200">
        <a:latin typeface="+mj-lt"/>
        <a:ea typeface="+mj-ea"/>
        <a:cs typeface="+mj-cs"/>
        <a:sym typeface="Helvetica Neue"/>
      </a:defRPr>
    </a:lvl7pPr>
    <a:lvl8pPr indent="1600200" latinLnBrk="0">
      <a:defRPr sz="1200">
        <a:latin typeface="+mj-lt"/>
        <a:ea typeface="+mj-ea"/>
        <a:cs typeface="+mj-cs"/>
        <a:sym typeface="Helvetica Neue"/>
      </a:defRPr>
    </a:lvl8pPr>
    <a:lvl9pPr indent="1828800" latinLnBrk="0">
      <a:defRPr sz="1200">
        <a:latin typeface="+mj-lt"/>
        <a:ea typeface="+mj-ea"/>
        <a:cs typeface="+mj-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 name="Shape 53"/>
          <p:cNvSpPr/>
          <p:nvPr>
            <p:ph type="sldImg"/>
          </p:nvPr>
        </p:nvSpPr>
        <p:spPr>
          <a:prstGeom prst="rect">
            <a:avLst/>
          </a:prstGeom>
        </p:spPr>
        <p:txBody>
          <a:bodyPr/>
          <a:lstStyle/>
          <a:p>
            <a:pPr/>
          </a:p>
        </p:txBody>
      </p:sp>
      <p:sp>
        <p:nvSpPr>
          <p:cNvPr id="54" name="Shape 54"/>
          <p:cNvSpPr/>
          <p:nvPr>
            <p:ph type="body" sz="quarter" idx="1"/>
          </p:nvPr>
        </p:nvSpPr>
        <p:spPr>
          <a:prstGeom prst="rect">
            <a:avLst/>
          </a:prstGeom>
        </p:spPr>
        <p:txBody>
          <a:bodyPr/>
          <a:lstStyle/>
          <a:p>
            <a:pPr/>
            <a:r>
              <a:t>The export had 24 response rows. Six early rows were tests. Seven production responses were Started and had no complete Core section, so they were excluded. The final Core sample has 11 valid judges. Terminated is valid here because those judges finished all 30 Core ratings before the survey ended.</a:t>
            </a:r>
          </a:p>
          <a:p>
            <a:pPr/>
            <a:r>
              <a:t>[Sources]</a:t>
            </a:r>
          </a:p>
          <a:p>
            <a:pPr/>
            <a:r>
              <a:t>- /Users/alan/LocalDocuments/Projects/Buffalo/outputs/core_analysis/core_participant_audit.csv</a:t>
            </a:r>
          </a:p>
          <a:p>
            <a:pPr/>
            <a:r>
              <a:t>- /Users/alan/LocalDocuments/Projects/Buffalo/outputs/core_analysis/core_verification_checks.csv</a:t>
            </a:r>
          </a:p>
          <a:p>
            <a:pPr/>
            <a:r>
              <a:t>[/Sources]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Shape 72"/>
          <p:cNvSpPr/>
          <p:nvPr>
            <p:ph type="sldImg"/>
          </p:nvPr>
        </p:nvSpPr>
        <p:spPr>
          <a:prstGeom prst="rect">
            <a:avLst/>
          </a:prstGeom>
        </p:spPr>
        <p:txBody>
          <a:bodyPr/>
          <a:lstStyle/>
          <a:p>
            <a:pPr/>
          </a:p>
        </p:txBody>
      </p:sp>
      <p:sp>
        <p:nvSpPr>
          <p:cNvPr id="73" name="Shape 73"/>
          <p:cNvSpPr/>
          <p:nvPr>
            <p:ph type="body" sz="quarter" idx="1"/>
          </p:nvPr>
        </p:nvSpPr>
        <p:spPr>
          <a:prstGeom prst="rect">
            <a:avLst/>
          </a:prstGeom>
        </p:spPr>
        <p:txBody>
          <a:bodyPr/>
          <a:lstStyle/>
          <a:p>
            <a:pPr/>
            <a:r>
              <a:t>The export had 24 response rows. Six early rows were tests. Seven production responses were Started and had no complete Core section, so they were excluded. The final Core sample has 11 valid judges. Terminated is valid here because those judges finished all 30 Core ratings before the survey ended.</a:t>
            </a:r>
          </a:p>
          <a:p>
            <a:pPr/>
            <a:r>
              <a:t>[Sources]</a:t>
            </a:r>
          </a:p>
          <a:p>
            <a:pPr/>
            <a:r>
              <a:t>- /Users/alan/LocalDocuments/Projects/Buffalo/outputs/core_analysis/core_participant_audit.csv</a:t>
            </a:r>
          </a:p>
          <a:p>
            <a:pPr/>
            <a:r>
              <a:t>- /Users/alan/LocalDocuments/Projects/Buffalo/outputs/core_analysis/core_verification_checks.csv</a:t>
            </a:r>
          </a:p>
          <a:p>
            <a:pPr/>
            <a:r>
              <a:t>[/Sources]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Shape 81"/>
          <p:cNvSpPr/>
          <p:nvPr>
            <p:ph type="sldImg"/>
          </p:nvPr>
        </p:nvSpPr>
        <p:spPr>
          <a:prstGeom prst="rect">
            <a:avLst/>
          </a:prstGeom>
        </p:spPr>
        <p:txBody>
          <a:bodyPr/>
          <a:lstStyle/>
          <a:p>
            <a:pPr/>
          </a:p>
        </p:txBody>
      </p:sp>
      <p:sp>
        <p:nvSpPr>
          <p:cNvPr id="82" name="Shape 82"/>
          <p:cNvSpPr/>
          <p:nvPr>
            <p:ph type="body" sz="quarter" idx="1"/>
          </p:nvPr>
        </p:nvSpPr>
        <p:spPr>
          <a:prstGeom prst="rect">
            <a:avLst/>
          </a:prstGeom>
        </p:spPr>
        <p:txBody>
          <a:bodyPr/>
          <a:lstStyle/>
          <a:p>
            <a:pPr/>
            <a:r>
              <a:t>Describe this as the raw rating pattern, not yet as proof of statistical differences. Every condition has 66 ratings. The table reports the mean, standard deviation, and median for all five conditions. The 1.5x condition had the highest mean, 3.50. The 0x and Random conditions were relatively close. First and Middle had the lowest means.</a:t>
            </a:r>
          </a:p>
          <a:p>
            <a:pPr/>
            <a:r>
              <a:t>[Sources]</a:t>
            </a:r>
          </a:p>
          <a:p>
            <a:pPr/>
            <a:r>
              <a:t>- /Users/alan/LocalDocuments/Projects/Buffalo/docs/child_survey_results.pages</a:t>
            </a:r>
          </a:p>
          <a:p>
            <a:pPr/>
            <a:r>
              <a:t>- /Users/alan/LocalDocuments/Projects/Buffalo/outputs/core_analysis/core_results_audit.xlsx</a:t>
            </a:r>
          </a:p>
          <a:p>
            <a:pPr/>
            <a:r>
              <a:t>[/Sources]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Shape 88"/>
          <p:cNvSpPr/>
          <p:nvPr>
            <p:ph type="sldImg"/>
          </p:nvPr>
        </p:nvSpPr>
        <p:spPr>
          <a:prstGeom prst="rect">
            <a:avLst/>
          </a:prstGeom>
        </p:spPr>
        <p:txBody>
          <a:bodyPr/>
          <a:lstStyle/>
          <a:p>
            <a:pPr/>
          </a:p>
        </p:txBody>
      </p:sp>
      <p:sp>
        <p:nvSpPr>
          <p:cNvPr id="89" name="Shape 89"/>
          <p:cNvSpPr/>
          <p:nvPr>
            <p:ph type="body" sz="quarter" idx="1"/>
          </p:nvPr>
        </p:nvSpPr>
        <p:spPr>
          <a:prstGeom prst="rect">
            <a:avLst/>
          </a:prstGeom>
        </p:spPr>
        <p:txBody>
          <a:bodyPr/>
          <a:lstStyle/>
          <a:p>
            <a:pPr/>
            <a:r>
              <a:t>This is the primary inferential result. The linear mixed model accounts for repeated ratings from the same judge, child, and order position. The overall condition test is significant. Relative to 1.5x, First and Middle are significantly lower. We do not have evidence that 1.5x differs from 0x or Random. Ratio values are exponentiated log-scale estimates: for example, 0.776 means the expected rating for First is about 22 percent lower than for 1.5x within this model.</a:t>
            </a:r>
          </a:p>
          <a:p>
            <a:pPr/>
            <a:r>
              <a:t>[Sources]</a:t>
            </a:r>
          </a:p>
          <a:p>
            <a:pPr/>
            <a:r>
              <a:t>- /Users/alan/LocalDocuments/Projects/Buffalo/outputs/matlab_lmm/matlab_core_fitlme_anova.csv</a:t>
            </a:r>
          </a:p>
          <a:p>
            <a:pPr/>
            <a:r>
              <a:t>- /Users/alan/LocalDocuments/Projects/Buffalo/outputs/matlab_lmm/matlab_core_fitlme_coefficients.csv</a:t>
            </a:r>
          </a:p>
          <a:p>
            <a:pPr/>
            <a:r>
              <a:t>[/Sources]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Shape 107"/>
          <p:cNvSpPr/>
          <p:nvPr>
            <p:ph type="sldImg"/>
          </p:nvPr>
        </p:nvSpPr>
        <p:spPr>
          <a:prstGeom prst="rect">
            <a:avLst/>
          </a:prstGeom>
        </p:spPr>
        <p:txBody>
          <a:bodyPr/>
          <a:lstStyle/>
          <a:p>
            <a:pPr/>
          </a:p>
        </p:txBody>
      </p:sp>
      <p:sp>
        <p:nvSpPr>
          <p:cNvPr id="108" name="Shape 108"/>
          <p:cNvSpPr/>
          <p:nvPr>
            <p:ph type="body" sz="quarter" idx="1"/>
          </p:nvPr>
        </p:nvSpPr>
        <p:spPr>
          <a:prstGeom prst="rect">
            <a:avLst/>
          </a:prstGeom>
        </p:spPr>
        <p:txBody>
          <a:bodyPr/>
          <a:lstStyle/>
          <a:p>
            <a:pPr/>
            <a:r>
              <a:t>All three analyses find an overall condition effect. Core is the cleanest primary result because all 11 valid judges completed exactly the same ratings. The Completed-only analysis adds the Optional section for the six judges who finished the entire survey. The all-available analysis uses every valid rating and adjusts for survey status, but it is unbalanced because Terminated judges have no Optional ratings. Present that last analysis as a sensitivity check, not as the main result.</a:t>
            </a:r>
          </a:p>
          <a:p>
            <a:pPr/>
            <a:r>
              <a:t>[Sources]</a:t>
            </a:r>
          </a:p>
          <a:p>
            <a:pPr/>
            <a:r>
              <a:t>- /Users/alan/LocalDocuments/Projects/Buffalo/outputs/matlab_lmm/matlab_core_fitlme_anova.csv</a:t>
            </a:r>
          </a:p>
          <a:p>
            <a:pPr/>
            <a:r>
              <a:t>- /Users/alan/LocalDocuments/Projects/Buffalo/outputs/two_experiments/two_experiments_summary.csv</a:t>
            </a:r>
          </a:p>
          <a:p>
            <a:pPr/>
            <a:r>
              <a:t>- /Users/alan/LocalDocuments/Projects/Buffalo/outputs/two_experiments/data_balance.csv</a:t>
            </a:r>
          </a:p>
          <a:p>
            <a:pPr/>
            <a:r>
              <a:t>[/Sources]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apositiva de título">
    <p:spTree>
      <p:nvGrpSpPr>
        <p:cNvPr id="1" name=""/>
        <p:cNvGrpSpPr/>
        <p:nvPr/>
      </p:nvGrpSpPr>
      <p:grpSpPr>
        <a:xfrm>
          <a:off x="0" y="0"/>
          <a:ext cx="0" cy="0"/>
          <a:chOff x="0" y="0"/>
          <a:chExt cx="0" cy="0"/>
        </a:xfrm>
      </p:grpSpPr>
      <p:sp>
        <p:nvSpPr>
          <p:cNvPr id="18" name="Title Text"/>
          <p:cNvSpPr txBox="1"/>
          <p:nvPr>
            <p:ph type="title"/>
          </p:nvPr>
        </p:nvSpPr>
        <p:spPr>
          <a:xfrm>
            <a:off x="1524000" y="1122362"/>
            <a:ext cx="9144000" cy="2387601"/>
          </a:xfrm>
          <a:prstGeom prst="rect">
            <a:avLst/>
          </a:prstGeom>
        </p:spPr>
        <p:txBody>
          <a:bodyPr anchor="b">
            <a:normAutofit fontScale="100000" lnSpcReduction="0"/>
          </a:bodyPr>
          <a:lstStyle>
            <a:lvl1pPr algn="ctr">
              <a:defRPr sz="6000">
                <a:latin typeface="Aptos Display"/>
                <a:ea typeface="Aptos Display"/>
                <a:cs typeface="Aptos Display"/>
                <a:sym typeface="Aptos Display"/>
              </a:defRPr>
            </a:lvl1pPr>
          </a:lstStyle>
          <a:p>
            <a:pPr/>
            <a:r>
              <a:t>Title Text</a:t>
            </a:r>
          </a:p>
        </p:txBody>
      </p:sp>
      <p:sp>
        <p:nvSpPr>
          <p:cNvPr id="19" name="Body Level One…"/>
          <p:cNvSpPr txBox="1"/>
          <p:nvPr>
            <p:ph type="body" sz="quarter" idx="1"/>
          </p:nvPr>
        </p:nvSpPr>
        <p:spPr>
          <a:xfrm>
            <a:off x="1524000" y="3602037"/>
            <a:ext cx="9144000" cy="1655763"/>
          </a:xfrm>
          <a:prstGeom prst="rect">
            <a:avLst/>
          </a:prstGeom>
        </p:spPr>
        <p:txBody>
          <a:bodyPr>
            <a:normAutofit fontScale="100000" lnSpcReduction="0"/>
          </a:bodyPr>
          <a:lstStyle>
            <a:lvl1pPr marL="0" indent="0" algn="ctr">
              <a:buSzTx/>
              <a:buNone/>
              <a:defRPr sz="2400">
                <a:latin typeface="Aptos"/>
                <a:ea typeface="Aptos"/>
                <a:cs typeface="Aptos"/>
                <a:sym typeface="Aptos"/>
              </a:defRPr>
            </a:lvl1pPr>
            <a:lvl2pPr marL="0" indent="457200" algn="ctr">
              <a:buSzTx/>
              <a:buNone/>
              <a:defRPr sz="2400">
                <a:latin typeface="Aptos"/>
                <a:ea typeface="Aptos"/>
                <a:cs typeface="Aptos"/>
                <a:sym typeface="Aptos"/>
              </a:defRPr>
            </a:lvl2pPr>
            <a:lvl3pPr marL="0" indent="914400" algn="ctr">
              <a:buSzTx/>
              <a:buNone/>
              <a:defRPr sz="2400">
                <a:latin typeface="Aptos"/>
                <a:ea typeface="Aptos"/>
                <a:cs typeface="Aptos"/>
                <a:sym typeface="Aptos"/>
              </a:defRPr>
            </a:lvl3pPr>
            <a:lvl4pPr marL="0" indent="1371600" algn="ctr">
              <a:buSzTx/>
              <a:buNone/>
              <a:defRPr sz="2400">
                <a:latin typeface="Aptos"/>
                <a:ea typeface="Aptos"/>
                <a:cs typeface="Aptos"/>
                <a:sym typeface="Aptos"/>
              </a:defRPr>
            </a:lvl4pPr>
            <a:lvl5pPr marL="0" indent="1828800" algn="ctr">
              <a:buSzTx/>
              <a:buNone/>
              <a:defRPr sz="2400">
                <a:latin typeface="Aptos"/>
                <a:ea typeface="Aptos"/>
                <a:cs typeface="Aptos"/>
                <a:sym typeface="Aptos"/>
              </a:defRPr>
            </a:lvl5pPr>
          </a:lstStyle>
          <a:p>
            <a:pPr/>
            <a:r>
              <a:t>Body Level One</a:t>
            </a:r>
          </a:p>
          <a:p>
            <a:pPr lvl="1"/>
            <a:r>
              <a:t>Body Level Two</a:t>
            </a:r>
          </a:p>
          <a:p>
            <a:pPr lvl="2"/>
            <a:r>
              <a:t>Body Level Three</a:t>
            </a:r>
          </a:p>
          <a:p>
            <a:pPr lvl="3"/>
            <a:r>
              <a:t>Body Level Four</a:t>
            </a:r>
          </a:p>
          <a:p>
            <a:pPr lvl="4"/>
            <a:r>
              <a:t>Body Level Five</a:t>
            </a:r>
          </a:p>
        </p:txBody>
      </p:sp>
      <p:sp>
        <p:nvSpPr>
          <p:cNvPr id="20" name="Slide Number"/>
          <p:cNvSpPr txBox="1"/>
          <p:nvPr>
            <p:ph type="sldNum" sz="quarter" idx="2"/>
          </p:nvPr>
        </p:nvSpPr>
        <p:spPr>
          <a:xfrm>
            <a:off x="11080144" y="6404292"/>
            <a:ext cx="273657" cy="269241"/>
          </a:xfrm>
          <a:prstGeom prst="rect">
            <a:avLst/>
          </a:prstGeom>
        </p:spPr>
        <p:txBody>
          <a:bodyPr/>
          <a:lstStyle>
            <a:lvl1pPr>
              <a:defRPr>
                <a:solidFill>
                  <a:srgbClr val="757575"/>
                </a:solidFill>
                <a:latin typeface="Aptos"/>
                <a:ea typeface="Aptos"/>
                <a:cs typeface="Aptos"/>
                <a:sym typeface="Apto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14400" y="1844675"/>
            <a:ext cx="10363200" cy="2041525"/>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Body Level One…"/>
          <p:cNvSpPr txBox="1"/>
          <p:nvPr>
            <p:ph type="body" idx="1"/>
          </p:nvPr>
        </p:nvSpPr>
        <p:spPr>
          <a:xfrm>
            <a:off x="1828800" y="3886200"/>
            <a:ext cx="8534400" cy="2971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atin typeface="+mn-lt"/>
                <a:ea typeface="+mn-ea"/>
                <a:cs typeface="+mn-cs"/>
                <a:sym typeface="Helvetica"/>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2pPr>
      <a:lvl3pPr marL="1234439" marR="0" indent="-320039"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 name="Imagen 7" descr="Imagen 7"/>
          <p:cNvPicPr>
            <a:picLocks noChangeAspect="1"/>
          </p:cNvPicPr>
          <p:nvPr/>
        </p:nvPicPr>
        <p:blipFill>
          <a:blip r:embed="rId2">
            <a:extLst/>
          </a:blip>
          <a:srcRect l="0" t="0" r="0" b="5759"/>
          <a:stretch>
            <a:fillRect/>
          </a:stretch>
        </p:blipFill>
        <p:spPr>
          <a:xfrm>
            <a:off x="0" y="-1"/>
            <a:ext cx="12192000" cy="6462946"/>
          </a:xfrm>
          <a:prstGeom prst="rect">
            <a:avLst/>
          </a:prstGeom>
          <a:ln w="12700">
            <a:miter lim="400000"/>
          </a:ln>
        </p:spPr>
      </p:pic>
      <p:pic>
        <p:nvPicPr>
          <p:cNvPr id="30" name="Imagen 8" descr="Imagen 8"/>
          <p:cNvPicPr>
            <a:picLocks noChangeAspect="1"/>
          </p:cNvPicPr>
          <p:nvPr/>
        </p:nvPicPr>
        <p:blipFill>
          <a:blip r:embed="rId2">
            <a:extLst/>
          </a:blip>
          <a:srcRect l="0" t="83884" r="0" b="5760"/>
          <a:stretch>
            <a:fillRect/>
          </a:stretch>
        </p:blipFill>
        <p:spPr>
          <a:xfrm>
            <a:off x="0" y="6147785"/>
            <a:ext cx="12192000" cy="71021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FAFA"/>
        </a:solidFill>
      </p:bgPr>
    </p:bg>
    <p:spTree>
      <p:nvGrpSpPr>
        <p:cNvPr id="1" name=""/>
        <p:cNvGrpSpPr/>
        <p:nvPr/>
      </p:nvGrpSpPr>
      <p:grpSpPr>
        <a:xfrm>
          <a:off x="0" y="0"/>
          <a:ext cx="0" cy="0"/>
          <a:chOff x="0" y="0"/>
          <a:chExt cx="0" cy="0"/>
        </a:xfrm>
      </p:grpSpPr>
      <p:pic>
        <p:nvPicPr>
          <p:cNvPr id="32" name="Imagen 7" descr="Imagen 7"/>
          <p:cNvPicPr>
            <a:picLocks noChangeAspect="1"/>
          </p:cNvPicPr>
          <p:nvPr/>
        </p:nvPicPr>
        <p:blipFill>
          <a:blip r:embed="rId2">
            <a:extLst/>
          </a:blip>
          <a:stretch>
            <a:fillRect/>
          </a:stretch>
        </p:blipFill>
        <p:spPr>
          <a:xfrm>
            <a:off x="0" y="1473430"/>
            <a:ext cx="12192000" cy="4367587"/>
          </a:xfrm>
          <a:prstGeom prst="rect">
            <a:avLst/>
          </a:prstGeom>
          <a:ln w="12700">
            <a:miter lim="400000"/>
          </a:ln>
        </p:spPr>
      </p:pic>
      <p:pic>
        <p:nvPicPr>
          <p:cNvPr id="33" name="Imagen 11" descr="Imagen 11"/>
          <p:cNvPicPr>
            <a:picLocks noChangeAspect="1"/>
          </p:cNvPicPr>
          <p:nvPr/>
        </p:nvPicPr>
        <p:blipFill>
          <a:blip r:embed="rId3">
            <a:extLst/>
          </a:blip>
          <a:srcRect l="0" t="0" r="0" b="5889"/>
          <a:stretch>
            <a:fillRect/>
          </a:stretch>
        </p:blipFill>
        <p:spPr>
          <a:xfrm>
            <a:off x="0" y="-330200"/>
            <a:ext cx="12192000" cy="6454067"/>
          </a:xfrm>
          <a:prstGeom prst="rect">
            <a:avLst/>
          </a:prstGeom>
          <a:ln w="12700">
            <a:miter lim="400000"/>
          </a:ln>
        </p:spPr>
      </p:pic>
      <p:pic>
        <p:nvPicPr>
          <p:cNvPr id="34" name="Imagen 12" descr="Imagen 12"/>
          <p:cNvPicPr>
            <a:picLocks noChangeAspect="1"/>
          </p:cNvPicPr>
          <p:nvPr/>
        </p:nvPicPr>
        <p:blipFill>
          <a:blip r:embed="rId3">
            <a:extLst/>
          </a:blip>
          <a:srcRect l="0" t="0" r="0" b="90161"/>
          <a:stretch>
            <a:fillRect/>
          </a:stretch>
        </p:blipFill>
        <p:spPr>
          <a:xfrm>
            <a:off x="-1848067" y="5978753"/>
            <a:ext cx="15888134" cy="879248"/>
          </a:xfrm>
          <a:prstGeom prst="rect">
            <a:avLst/>
          </a:prstGeom>
          <a:ln w="12700">
            <a:miter lim="400000"/>
          </a:ln>
        </p:spPr>
      </p:pic>
      <p:pic>
        <p:nvPicPr>
          <p:cNvPr id="35" name="pasted-movie.png" descr="pasted-movie.png"/>
          <p:cNvPicPr>
            <a:picLocks noChangeAspect="1"/>
          </p:cNvPicPr>
          <p:nvPr/>
        </p:nvPicPr>
        <p:blipFill>
          <a:blip r:embed="rId4">
            <a:extLst/>
          </a:blip>
          <a:stretch>
            <a:fillRect/>
          </a:stretch>
        </p:blipFill>
        <p:spPr>
          <a:xfrm>
            <a:off x="324205" y="293076"/>
            <a:ext cx="2705101" cy="508001"/>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FAFA"/>
        </a:solidFill>
      </p:bgPr>
    </p:bg>
    <p:spTree>
      <p:nvGrpSpPr>
        <p:cNvPr id="1" name=""/>
        <p:cNvGrpSpPr/>
        <p:nvPr/>
      </p:nvGrpSpPr>
      <p:grpSpPr>
        <a:xfrm>
          <a:off x="0" y="0"/>
          <a:ext cx="0" cy="0"/>
          <a:chOff x="0" y="0"/>
          <a:chExt cx="0" cy="0"/>
        </a:xfrm>
      </p:grpSpPr>
      <p:sp>
        <p:nvSpPr>
          <p:cNvPr id="37" name="8 of 11 judges saw practical value"/>
          <p:cNvSpPr txBox="1"/>
          <p:nvPr/>
        </p:nvSpPr>
        <p:spPr>
          <a:xfrm>
            <a:off x="400050" y="552450"/>
            <a:ext cx="11391900" cy="8001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3600">
                <a:latin typeface="+mj-lt"/>
                <a:ea typeface="+mj-ea"/>
                <a:cs typeface="+mj-cs"/>
                <a:sym typeface="Helvetica Neue"/>
              </a:defRPr>
            </a:lvl1pPr>
          </a:lstStyle>
          <a:p>
            <a:pPr/>
            <a:r>
              <a:t>8 of 11 judges saw practical value</a:t>
            </a:r>
          </a:p>
        </p:txBody>
      </p:sp>
      <p:sp>
        <p:nvSpPr>
          <p:cNvPr id="38" name="2"/>
          <p:cNvSpPr txBox="1"/>
          <p:nvPr/>
        </p:nvSpPr>
        <p:spPr>
          <a:xfrm>
            <a:off x="11315700" y="6334125"/>
            <a:ext cx="476250" cy="2095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r">
              <a:defRPr sz="1000">
                <a:solidFill>
                  <a:srgbClr val="5E636B"/>
                </a:solidFill>
                <a:latin typeface="+mj-lt"/>
                <a:ea typeface="+mj-ea"/>
                <a:cs typeface="+mj-cs"/>
                <a:sym typeface="Helvetica Neue"/>
              </a:defRPr>
            </a:lvl1pPr>
          </a:lstStyle>
          <a:p>
            <a:pPr/>
            <a:r>
              <a:t>2</a:t>
            </a:r>
          </a:p>
        </p:txBody>
      </p:sp>
      <p:sp>
        <p:nvSpPr>
          <p:cNvPr id="39" name="Could the ability to quickly find a highly typical utterance be useful?"/>
          <p:cNvSpPr txBox="1"/>
          <p:nvPr/>
        </p:nvSpPr>
        <p:spPr>
          <a:xfrm>
            <a:off x="400050" y="1447800"/>
            <a:ext cx="11391900" cy="5143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a:solidFill>
                  <a:srgbClr val="5E636B"/>
                </a:solidFill>
                <a:latin typeface="+mj-lt"/>
                <a:ea typeface="+mj-ea"/>
                <a:cs typeface="+mj-cs"/>
                <a:sym typeface="Helvetica Neue"/>
              </a:defRPr>
            </a:lvl1pPr>
          </a:lstStyle>
          <a:p>
            <a:pPr/>
            <a:r>
              <a:t>Could the ability to quickly find a highly typical utterance be useful?</a:t>
            </a:r>
          </a:p>
        </p:txBody>
      </p:sp>
      <p:sp>
        <p:nvSpPr>
          <p:cNvPr id="40" name="Line"/>
          <p:cNvSpPr/>
          <p:nvPr/>
        </p:nvSpPr>
        <p:spPr>
          <a:xfrm>
            <a:off x="400050" y="2047875"/>
            <a:ext cx="11391900" cy="0"/>
          </a:xfrm>
          <a:prstGeom prst="line">
            <a:avLst/>
          </a:prstGeom>
          <a:ln>
            <a:solidFill>
              <a:srgbClr val="B8BCC4"/>
            </a:solidFill>
          </a:ln>
        </p:spPr>
        <p:txBody>
          <a:bodyPr lIns="0" tIns="0" rIns="0" bIns="0"/>
          <a:lstStyle/>
          <a:p>
            <a:pPr/>
          </a:p>
        </p:txBody>
      </p:sp>
      <p:sp>
        <p:nvSpPr>
          <p:cNvPr id="41" name="Rectangle"/>
          <p:cNvSpPr/>
          <p:nvPr/>
        </p:nvSpPr>
        <p:spPr>
          <a:xfrm>
            <a:off x="400050" y="2905125"/>
            <a:ext cx="3524250" cy="2914650"/>
          </a:xfrm>
          <a:prstGeom prst="rect">
            <a:avLst/>
          </a:prstGeom>
          <a:solidFill>
            <a:srgbClr val="DCEEFF"/>
          </a:solidFill>
          <a:ln>
            <a:solidFill>
              <a:srgbClr val="3D8DFF"/>
            </a:solidFill>
          </a:ln>
        </p:spPr>
        <p:txBody>
          <a:bodyPr lIns="0" tIns="0" rIns="0" bIns="0"/>
          <a:lstStyle/>
          <a:p>
            <a:pPr/>
          </a:p>
        </p:txBody>
      </p:sp>
      <p:sp>
        <p:nvSpPr>
          <p:cNvPr id="42" name="1"/>
          <p:cNvSpPr txBox="1"/>
          <p:nvPr/>
        </p:nvSpPr>
        <p:spPr>
          <a:xfrm>
            <a:off x="685800" y="3209925"/>
            <a:ext cx="2952750" cy="990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4000">
                <a:solidFill>
                  <a:srgbClr val="3D8DFF"/>
                </a:solidFill>
                <a:latin typeface="+mj-lt"/>
                <a:ea typeface="+mj-ea"/>
                <a:cs typeface="+mj-cs"/>
                <a:sym typeface="Helvetica Neue"/>
              </a:defRPr>
            </a:lvl1pPr>
          </a:lstStyle>
          <a:p>
            <a:pPr/>
            <a:r>
              <a:t>1</a:t>
            </a:r>
          </a:p>
        </p:txBody>
      </p:sp>
      <p:sp>
        <p:nvSpPr>
          <p:cNvPr id="43" name="Strongly agreed"/>
          <p:cNvSpPr txBox="1"/>
          <p:nvPr/>
        </p:nvSpPr>
        <p:spPr>
          <a:xfrm>
            <a:off x="685800" y="4381500"/>
            <a:ext cx="2952750" cy="4000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a:latin typeface="+mj-lt"/>
                <a:ea typeface="+mj-ea"/>
                <a:cs typeface="+mj-cs"/>
                <a:sym typeface="Helvetica Neue"/>
              </a:defRPr>
            </a:lvl1pPr>
          </a:lstStyle>
          <a:p>
            <a:pPr/>
            <a:r>
              <a:t>Strongly agreed</a:t>
            </a:r>
          </a:p>
        </p:txBody>
      </p:sp>
      <p:sp>
        <p:nvSpPr>
          <p:cNvPr id="44" name="1 of 11 judges"/>
          <p:cNvSpPr txBox="1"/>
          <p:nvPr/>
        </p:nvSpPr>
        <p:spPr>
          <a:xfrm>
            <a:off x="685800" y="4905375"/>
            <a:ext cx="2952750" cy="628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1 of 11 judges</a:t>
            </a:r>
          </a:p>
        </p:txBody>
      </p:sp>
      <p:sp>
        <p:nvSpPr>
          <p:cNvPr id="45" name="Rectangle"/>
          <p:cNvSpPr/>
          <p:nvPr/>
        </p:nvSpPr>
        <p:spPr>
          <a:xfrm>
            <a:off x="4333875" y="2905125"/>
            <a:ext cx="3524250" cy="2914650"/>
          </a:xfrm>
          <a:prstGeom prst="rect">
            <a:avLst/>
          </a:prstGeom>
          <a:solidFill>
            <a:srgbClr val="EDEDED"/>
          </a:solidFill>
          <a:ln>
            <a:solidFill>
              <a:srgbClr val="EDEDED"/>
            </a:solidFill>
          </a:ln>
        </p:spPr>
        <p:txBody>
          <a:bodyPr lIns="0" tIns="0" rIns="0" bIns="0"/>
          <a:lstStyle/>
          <a:p>
            <a:pPr/>
          </a:p>
        </p:txBody>
      </p:sp>
      <p:sp>
        <p:nvSpPr>
          <p:cNvPr id="46" name="7"/>
          <p:cNvSpPr txBox="1"/>
          <p:nvPr/>
        </p:nvSpPr>
        <p:spPr>
          <a:xfrm>
            <a:off x="4619625" y="3209925"/>
            <a:ext cx="2952750" cy="990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4000">
                <a:latin typeface="+mj-lt"/>
                <a:ea typeface="+mj-ea"/>
                <a:cs typeface="+mj-cs"/>
                <a:sym typeface="Helvetica Neue"/>
              </a:defRPr>
            </a:lvl1pPr>
          </a:lstStyle>
          <a:p>
            <a:pPr/>
            <a:r>
              <a:t>7</a:t>
            </a:r>
          </a:p>
        </p:txBody>
      </p:sp>
      <p:sp>
        <p:nvSpPr>
          <p:cNvPr id="47" name="Agreed"/>
          <p:cNvSpPr txBox="1"/>
          <p:nvPr/>
        </p:nvSpPr>
        <p:spPr>
          <a:xfrm>
            <a:off x="4619625" y="4381500"/>
            <a:ext cx="2952750" cy="4000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a:latin typeface="+mj-lt"/>
                <a:ea typeface="+mj-ea"/>
                <a:cs typeface="+mj-cs"/>
                <a:sym typeface="Helvetica Neue"/>
              </a:defRPr>
            </a:lvl1pPr>
          </a:lstStyle>
          <a:p>
            <a:pPr/>
            <a:r>
              <a:t>Agreed</a:t>
            </a:r>
          </a:p>
        </p:txBody>
      </p:sp>
      <p:sp>
        <p:nvSpPr>
          <p:cNvPr id="48" name="7 of 11 judges"/>
          <p:cNvSpPr txBox="1"/>
          <p:nvPr/>
        </p:nvSpPr>
        <p:spPr>
          <a:xfrm>
            <a:off x="4619625" y="4905375"/>
            <a:ext cx="2952750" cy="628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7 of 11 judges</a:t>
            </a:r>
          </a:p>
        </p:txBody>
      </p:sp>
      <p:sp>
        <p:nvSpPr>
          <p:cNvPr id="49" name="Rectangle"/>
          <p:cNvSpPr/>
          <p:nvPr/>
        </p:nvSpPr>
        <p:spPr>
          <a:xfrm>
            <a:off x="8267700" y="2905125"/>
            <a:ext cx="3524250" cy="2914650"/>
          </a:xfrm>
          <a:prstGeom prst="rect">
            <a:avLst/>
          </a:prstGeom>
          <a:solidFill>
            <a:srgbClr val="EDEDED"/>
          </a:solidFill>
          <a:ln>
            <a:solidFill>
              <a:srgbClr val="EDEDED"/>
            </a:solidFill>
          </a:ln>
        </p:spPr>
        <p:txBody>
          <a:bodyPr lIns="0" tIns="0" rIns="0" bIns="0"/>
          <a:lstStyle/>
          <a:p>
            <a:pPr/>
          </a:p>
        </p:txBody>
      </p:sp>
      <p:sp>
        <p:nvSpPr>
          <p:cNvPr id="50" name="3"/>
          <p:cNvSpPr txBox="1"/>
          <p:nvPr/>
        </p:nvSpPr>
        <p:spPr>
          <a:xfrm>
            <a:off x="8553450" y="3209925"/>
            <a:ext cx="2952750" cy="990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4000">
                <a:latin typeface="+mj-lt"/>
                <a:ea typeface="+mj-ea"/>
                <a:cs typeface="+mj-cs"/>
                <a:sym typeface="Helvetica Neue"/>
              </a:defRPr>
            </a:lvl1pPr>
          </a:lstStyle>
          <a:p>
            <a:pPr/>
            <a:r>
              <a:t>3</a:t>
            </a:r>
          </a:p>
        </p:txBody>
      </p:sp>
      <p:sp>
        <p:nvSpPr>
          <p:cNvPr id="51" name="Neutral"/>
          <p:cNvSpPr txBox="1"/>
          <p:nvPr/>
        </p:nvSpPr>
        <p:spPr>
          <a:xfrm>
            <a:off x="8553450" y="4381500"/>
            <a:ext cx="2952750" cy="4000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a:latin typeface="+mj-lt"/>
                <a:ea typeface="+mj-ea"/>
                <a:cs typeface="+mj-cs"/>
                <a:sym typeface="Helvetica Neue"/>
              </a:defRPr>
            </a:lvl1pPr>
          </a:lstStyle>
          <a:p>
            <a:pPr/>
            <a:r>
              <a:t>Neutral</a:t>
            </a:r>
          </a:p>
        </p:txBody>
      </p:sp>
      <p:sp>
        <p:nvSpPr>
          <p:cNvPr id="52" name="3 of 11 judges"/>
          <p:cNvSpPr txBox="1"/>
          <p:nvPr/>
        </p:nvSpPr>
        <p:spPr>
          <a:xfrm>
            <a:off x="8553450" y="4905375"/>
            <a:ext cx="2952750" cy="628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3 of 11 judges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FAFA"/>
        </a:solidFill>
      </p:bgPr>
    </p:bg>
    <p:spTree>
      <p:nvGrpSpPr>
        <p:cNvPr id="1" name=""/>
        <p:cNvGrpSpPr/>
        <p:nvPr/>
      </p:nvGrpSpPr>
      <p:grpSpPr>
        <a:xfrm>
          <a:off x="0" y="0"/>
          <a:ext cx="0" cy="0"/>
          <a:chOff x="0" y="0"/>
          <a:chExt cx="0" cy="0"/>
        </a:xfrm>
      </p:grpSpPr>
      <p:sp>
        <p:nvSpPr>
          <p:cNvPr id="56" name="Core is complete and balanced"/>
          <p:cNvSpPr txBox="1"/>
          <p:nvPr/>
        </p:nvSpPr>
        <p:spPr>
          <a:xfrm>
            <a:off x="400050" y="552450"/>
            <a:ext cx="11391900" cy="8001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3600">
                <a:latin typeface="+mj-lt"/>
                <a:ea typeface="+mj-ea"/>
                <a:cs typeface="+mj-cs"/>
                <a:sym typeface="Helvetica Neue"/>
              </a:defRPr>
            </a:lvl1pPr>
          </a:lstStyle>
          <a:p>
            <a:pPr/>
            <a:r>
              <a:t>Core is complete and balanced</a:t>
            </a:r>
          </a:p>
        </p:txBody>
      </p:sp>
      <p:sp>
        <p:nvSpPr>
          <p:cNvPr id="57" name="3"/>
          <p:cNvSpPr txBox="1"/>
          <p:nvPr/>
        </p:nvSpPr>
        <p:spPr>
          <a:xfrm>
            <a:off x="11315700" y="6334125"/>
            <a:ext cx="476250" cy="2095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r">
              <a:defRPr sz="1000">
                <a:solidFill>
                  <a:srgbClr val="5E636B"/>
                </a:solidFill>
                <a:latin typeface="+mj-lt"/>
                <a:ea typeface="+mj-ea"/>
                <a:cs typeface="+mj-cs"/>
                <a:sym typeface="Helvetica Neue"/>
              </a:defRPr>
            </a:lvl1pPr>
          </a:lstStyle>
          <a:p>
            <a:pPr/>
            <a:r>
              <a:t>3</a:t>
            </a:r>
          </a:p>
        </p:txBody>
      </p:sp>
      <p:sp>
        <p:nvSpPr>
          <p:cNvPr id="58" name="Every valid Core judge rated the same 6 children under the same 5 conditions."/>
          <p:cNvSpPr txBox="1"/>
          <p:nvPr/>
        </p:nvSpPr>
        <p:spPr>
          <a:xfrm>
            <a:off x="400050" y="1447800"/>
            <a:ext cx="11391900" cy="5143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a:solidFill>
                  <a:srgbClr val="5E636B"/>
                </a:solidFill>
                <a:latin typeface="+mj-lt"/>
                <a:ea typeface="+mj-ea"/>
                <a:cs typeface="+mj-cs"/>
                <a:sym typeface="Helvetica Neue"/>
              </a:defRPr>
            </a:lvl1pPr>
          </a:lstStyle>
          <a:p>
            <a:pPr/>
            <a:r>
              <a:t>Every valid Core judge rated the same 6 children under the same 5 conditions.</a:t>
            </a:r>
          </a:p>
        </p:txBody>
      </p:sp>
      <p:sp>
        <p:nvSpPr>
          <p:cNvPr id="59" name="Line"/>
          <p:cNvSpPr/>
          <p:nvPr/>
        </p:nvSpPr>
        <p:spPr>
          <a:xfrm>
            <a:off x="400050" y="2047875"/>
            <a:ext cx="11391900" cy="0"/>
          </a:xfrm>
          <a:prstGeom prst="line">
            <a:avLst/>
          </a:prstGeom>
          <a:ln>
            <a:solidFill>
              <a:srgbClr val="B8BCC4"/>
            </a:solidFill>
          </a:ln>
        </p:spPr>
        <p:txBody>
          <a:bodyPr lIns="0" tIns="0" rIns="0" bIns="0"/>
          <a:lstStyle/>
          <a:p>
            <a:pPr/>
          </a:p>
        </p:txBody>
      </p:sp>
      <p:sp>
        <p:nvSpPr>
          <p:cNvPr id="60" name="Rectangle"/>
          <p:cNvSpPr/>
          <p:nvPr/>
        </p:nvSpPr>
        <p:spPr>
          <a:xfrm>
            <a:off x="400050" y="2905125"/>
            <a:ext cx="3524250" cy="2914650"/>
          </a:xfrm>
          <a:prstGeom prst="rect">
            <a:avLst/>
          </a:prstGeom>
          <a:solidFill>
            <a:srgbClr val="DCEEFF"/>
          </a:solidFill>
          <a:ln>
            <a:solidFill>
              <a:srgbClr val="3D8DFF"/>
            </a:solidFill>
          </a:ln>
        </p:spPr>
        <p:txBody>
          <a:bodyPr lIns="0" tIns="0" rIns="0" bIns="0"/>
          <a:lstStyle/>
          <a:p>
            <a:pPr/>
          </a:p>
        </p:txBody>
      </p:sp>
      <p:sp>
        <p:nvSpPr>
          <p:cNvPr id="61" name="11"/>
          <p:cNvSpPr txBox="1"/>
          <p:nvPr/>
        </p:nvSpPr>
        <p:spPr>
          <a:xfrm>
            <a:off x="685800" y="3209925"/>
            <a:ext cx="2952750" cy="990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4000">
                <a:solidFill>
                  <a:srgbClr val="3D8DFF"/>
                </a:solidFill>
                <a:latin typeface="+mj-lt"/>
                <a:ea typeface="+mj-ea"/>
                <a:cs typeface="+mj-cs"/>
                <a:sym typeface="Helvetica Neue"/>
              </a:defRPr>
            </a:lvl1pPr>
          </a:lstStyle>
          <a:p>
            <a:pPr/>
            <a:r>
              <a:t>11</a:t>
            </a:r>
          </a:p>
        </p:txBody>
      </p:sp>
      <p:sp>
        <p:nvSpPr>
          <p:cNvPr id="62" name="valid judges"/>
          <p:cNvSpPr txBox="1"/>
          <p:nvPr/>
        </p:nvSpPr>
        <p:spPr>
          <a:xfrm>
            <a:off x="685800" y="4381500"/>
            <a:ext cx="2952750" cy="4000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a:latin typeface="+mj-lt"/>
                <a:ea typeface="+mj-ea"/>
                <a:cs typeface="+mj-cs"/>
                <a:sym typeface="Helvetica Neue"/>
              </a:defRPr>
            </a:lvl1pPr>
          </a:lstStyle>
          <a:p>
            <a:pPr/>
            <a:r>
              <a:t>valid judges</a:t>
            </a:r>
          </a:p>
        </p:txBody>
      </p:sp>
      <p:sp>
        <p:nvSpPr>
          <p:cNvPr id="63" name="6 Completed + 5 Terminated"/>
          <p:cNvSpPr txBox="1"/>
          <p:nvPr/>
        </p:nvSpPr>
        <p:spPr>
          <a:xfrm>
            <a:off x="685800" y="4905375"/>
            <a:ext cx="2952750" cy="628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6 Completed + 5 Terminated</a:t>
            </a:r>
          </a:p>
        </p:txBody>
      </p:sp>
      <p:sp>
        <p:nvSpPr>
          <p:cNvPr id="64" name="Rectangle"/>
          <p:cNvSpPr/>
          <p:nvPr/>
        </p:nvSpPr>
        <p:spPr>
          <a:xfrm>
            <a:off x="4333875" y="2905125"/>
            <a:ext cx="3524250" cy="2914650"/>
          </a:xfrm>
          <a:prstGeom prst="rect">
            <a:avLst/>
          </a:prstGeom>
          <a:solidFill>
            <a:srgbClr val="EDEDED"/>
          </a:solidFill>
          <a:ln>
            <a:solidFill>
              <a:srgbClr val="EDEDED"/>
            </a:solidFill>
          </a:ln>
        </p:spPr>
        <p:txBody>
          <a:bodyPr lIns="0" tIns="0" rIns="0" bIns="0"/>
          <a:lstStyle/>
          <a:p>
            <a:pPr/>
          </a:p>
        </p:txBody>
      </p:sp>
      <p:sp>
        <p:nvSpPr>
          <p:cNvPr id="65" name="6 × 5"/>
          <p:cNvSpPr txBox="1"/>
          <p:nvPr/>
        </p:nvSpPr>
        <p:spPr>
          <a:xfrm>
            <a:off x="4619625" y="3209925"/>
            <a:ext cx="2952750" cy="990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4000">
                <a:latin typeface="+mj-lt"/>
                <a:ea typeface="+mj-ea"/>
                <a:cs typeface="+mj-cs"/>
                <a:sym typeface="Helvetica Neue"/>
              </a:defRPr>
            </a:lvl1pPr>
          </a:lstStyle>
          <a:p>
            <a:pPr/>
            <a:r>
              <a:t>6 × 5</a:t>
            </a:r>
          </a:p>
        </p:txBody>
      </p:sp>
      <p:sp>
        <p:nvSpPr>
          <p:cNvPr id="66" name="Core design"/>
          <p:cNvSpPr txBox="1"/>
          <p:nvPr/>
        </p:nvSpPr>
        <p:spPr>
          <a:xfrm>
            <a:off x="4619625" y="4381500"/>
            <a:ext cx="2952750" cy="4000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a:latin typeface="+mj-lt"/>
                <a:ea typeface="+mj-ea"/>
                <a:cs typeface="+mj-cs"/>
                <a:sym typeface="Helvetica Neue"/>
              </a:defRPr>
            </a:lvl1pPr>
          </a:lstStyle>
          <a:p>
            <a:pPr/>
            <a:r>
              <a:t>Core design</a:t>
            </a:r>
          </a:p>
        </p:txBody>
      </p:sp>
      <p:sp>
        <p:nvSpPr>
          <p:cNvPr id="67" name="6 children × 5 conditions"/>
          <p:cNvSpPr txBox="1"/>
          <p:nvPr/>
        </p:nvSpPr>
        <p:spPr>
          <a:xfrm>
            <a:off x="4619625" y="4905375"/>
            <a:ext cx="2952750" cy="628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6 children × 5 conditions</a:t>
            </a:r>
          </a:p>
        </p:txBody>
      </p:sp>
      <p:sp>
        <p:nvSpPr>
          <p:cNvPr id="68" name="Rectangle"/>
          <p:cNvSpPr/>
          <p:nvPr/>
        </p:nvSpPr>
        <p:spPr>
          <a:xfrm>
            <a:off x="8267700" y="2905125"/>
            <a:ext cx="3524250" cy="2914650"/>
          </a:xfrm>
          <a:prstGeom prst="rect">
            <a:avLst/>
          </a:prstGeom>
          <a:solidFill>
            <a:srgbClr val="EDEDED"/>
          </a:solidFill>
          <a:ln>
            <a:solidFill>
              <a:srgbClr val="EDEDED"/>
            </a:solidFill>
          </a:ln>
        </p:spPr>
        <p:txBody>
          <a:bodyPr lIns="0" tIns="0" rIns="0" bIns="0"/>
          <a:lstStyle/>
          <a:p>
            <a:pPr/>
          </a:p>
        </p:txBody>
      </p:sp>
      <p:sp>
        <p:nvSpPr>
          <p:cNvPr id="69" name="330"/>
          <p:cNvSpPr txBox="1"/>
          <p:nvPr/>
        </p:nvSpPr>
        <p:spPr>
          <a:xfrm>
            <a:off x="8553450" y="3209925"/>
            <a:ext cx="2952750" cy="9906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4000">
                <a:latin typeface="+mj-lt"/>
                <a:ea typeface="+mj-ea"/>
                <a:cs typeface="+mj-cs"/>
                <a:sym typeface="Helvetica Neue"/>
              </a:defRPr>
            </a:lvl1pPr>
          </a:lstStyle>
          <a:p>
            <a:pPr/>
            <a:r>
              <a:t>330</a:t>
            </a:r>
          </a:p>
        </p:txBody>
      </p:sp>
      <p:sp>
        <p:nvSpPr>
          <p:cNvPr id="70" name="complete ratings"/>
          <p:cNvSpPr txBox="1"/>
          <p:nvPr/>
        </p:nvSpPr>
        <p:spPr>
          <a:xfrm>
            <a:off x="8553450" y="4381500"/>
            <a:ext cx="2952750" cy="4000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a:latin typeface="+mj-lt"/>
                <a:ea typeface="+mj-ea"/>
                <a:cs typeface="+mj-cs"/>
                <a:sym typeface="Helvetica Neue"/>
              </a:defRPr>
            </a:lvl1pPr>
          </a:lstStyle>
          <a:p>
            <a:pPr/>
            <a:r>
              <a:t>complete ratings</a:t>
            </a:r>
          </a:p>
        </p:txBody>
      </p:sp>
      <p:sp>
        <p:nvSpPr>
          <p:cNvPr id="71" name="30 ratings from each judge"/>
          <p:cNvSpPr txBox="1"/>
          <p:nvPr/>
        </p:nvSpPr>
        <p:spPr>
          <a:xfrm>
            <a:off x="8553450" y="4905375"/>
            <a:ext cx="2952750" cy="6286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30 ratings from each judge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FAFA"/>
        </a:solidFill>
      </p:bgPr>
    </p:bg>
    <p:spTree>
      <p:nvGrpSpPr>
        <p:cNvPr id="1" name=""/>
        <p:cNvGrpSpPr/>
        <p:nvPr/>
      </p:nvGrpSpPr>
      <p:grpSpPr>
        <a:xfrm>
          <a:off x="0" y="0"/>
          <a:ext cx="0" cy="0"/>
          <a:chOff x="0" y="0"/>
          <a:chExt cx="0" cy="0"/>
        </a:xfrm>
      </p:grpSpPr>
      <p:sp>
        <p:nvSpPr>
          <p:cNvPr id="75" name="Caricature received the highest mean rating"/>
          <p:cNvSpPr txBox="1"/>
          <p:nvPr/>
        </p:nvSpPr>
        <p:spPr>
          <a:xfrm>
            <a:off x="400050" y="323850"/>
            <a:ext cx="11391900" cy="8001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3600">
                <a:latin typeface="+mj-lt"/>
                <a:ea typeface="+mj-ea"/>
                <a:cs typeface="+mj-cs"/>
                <a:sym typeface="Helvetica Neue"/>
              </a:defRPr>
            </a:lvl1pPr>
          </a:lstStyle>
          <a:p>
            <a:pPr/>
            <a:r>
              <a:t>Caricature received the highest mean rating</a:t>
            </a:r>
          </a:p>
        </p:txBody>
      </p:sp>
      <p:sp>
        <p:nvSpPr>
          <p:cNvPr id="76" name="4"/>
          <p:cNvSpPr txBox="1"/>
          <p:nvPr/>
        </p:nvSpPr>
        <p:spPr>
          <a:xfrm>
            <a:off x="11315700" y="6334125"/>
            <a:ext cx="476250" cy="2095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r">
              <a:defRPr sz="1000">
                <a:solidFill>
                  <a:srgbClr val="5E636B"/>
                </a:solidFill>
                <a:latin typeface="+mj-lt"/>
                <a:ea typeface="+mj-ea"/>
                <a:cs typeface="+mj-cs"/>
                <a:sym typeface="Helvetica Neue"/>
              </a:defRPr>
            </a:lvl1pPr>
          </a:lstStyle>
          <a:p>
            <a:pPr/>
            <a:r>
              <a:t>4</a:t>
            </a:r>
          </a:p>
        </p:txBody>
      </p:sp>
      <p:graphicFrame>
        <p:nvGraphicFramePr>
          <p:cNvPr id="77" name="Table 1"/>
          <p:cNvGraphicFramePr/>
          <p:nvPr/>
        </p:nvGraphicFramePr>
        <p:xfrm>
          <a:off x="6191250" y="1504950"/>
          <a:ext cx="5600700" cy="325755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714500"/>
                <a:gridCol w="571500"/>
                <a:gridCol w="876300"/>
                <a:gridCol w="876300"/>
                <a:gridCol w="1562100"/>
              </a:tblGrid>
              <a:tr h="542925">
                <a:tc>
                  <a:txBody>
                    <a:bodyPr/>
                    <a:lstStyle/>
                    <a:p>
                      <a:pPr algn="ctr">
                        <a:defRPr sz="1800"/>
                      </a:pPr>
                      <a:r>
                        <a:rPr b="1" sz="1200">
                          <a:solidFill>
                            <a:srgbClr val="FFFFFF"/>
                          </a:solidFill>
                          <a:latin typeface="+mj-lt"/>
                          <a:ea typeface="+mj-ea"/>
                          <a:cs typeface="+mj-cs"/>
                          <a:sym typeface="Helvetica Neue"/>
                        </a:rPr>
                        <a:t>Condition</a:t>
                      </a:r>
                    </a:p>
                  </a:txBody>
                  <a:tcPr marL="76200" marR="76200" marT="76200" marB="76200" anchor="t" anchorCtr="0" horzOverflow="overflow">
                    <a:lnL w="12700">
                      <a:miter lim="400000"/>
                    </a:lnL>
                    <a:lnR w="12700">
                      <a:miter lim="400000"/>
                    </a:lnR>
                    <a:lnT w="12700">
                      <a:miter lim="400000"/>
                    </a:lnT>
                    <a:lnB w="12700">
                      <a:miter lim="400000"/>
                    </a:lnB>
                    <a:solidFill>
                      <a:srgbClr val="000000"/>
                    </a:solidFill>
                  </a:tcPr>
                </a:tc>
                <a:tc>
                  <a:txBody>
                    <a:bodyPr/>
                    <a:lstStyle/>
                    <a:p>
                      <a:pPr algn="ctr">
                        <a:defRPr sz="1800"/>
                      </a:pPr>
                      <a:r>
                        <a:rPr b="1" sz="1200">
                          <a:solidFill>
                            <a:srgbClr val="FFFFFF"/>
                          </a:solidFill>
                          <a:latin typeface="+mj-lt"/>
                          <a:ea typeface="+mj-ea"/>
                          <a:cs typeface="+mj-cs"/>
                          <a:sym typeface="Helvetica Neue"/>
                        </a:rPr>
                        <a:t>N</a:t>
                      </a:r>
                    </a:p>
                  </a:txBody>
                  <a:tcPr marL="76200" marR="76200" marT="76200" marB="76200" anchor="t" anchorCtr="0" horzOverflow="overflow">
                    <a:lnL w="12700">
                      <a:miter lim="400000"/>
                    </a:lnL>
                    <a:lnR w="12700">
                      <a:miter lim="400000"/>
                    </a:lnR>
                    <a:lnT w="12700">
                      <a:miter lim="400000"/>
                    </a:lnT>
                    <a:lnB w="12700">
                      <a:miter lim="400000"/>
                    </a:lnB>
                    <a:solidFill>
                      <a:srgbClr val="000000"/>
                    </a:solidFill>
                  </a:tcPr>
                </a:tc>
                <a:tc>
                  <a:txBody>
                    <a:bodyPr/>
                    <a:lstStyle/>
                    <a:p>
                      <a:pPr algn="ctr">
                        <a:defRPr sz="1800"/>
                      </a:pPr>
                      <a:r>
                        <a:rPr b="1" sz="1200">
                          <a:solidFill>
                            <a:srgbClr val="FFFFFF"/>
                          </a:solidFill>
                          <a:latin typeface="+mj-lt"/>
                          <a:ea typeface="+mj-ea"/>
                          <a:cs typeface="+mj-cs"/>
                          <a:sym typeface="Helvetica Neue"/>
                        </a:rPr>
                        <a:t>Mean</a:t>
                      </a:r>
                    </a:p>
                  </a:txBody>
                  <a:tcPr marL="76200" marR="76200" marT="76200" marB="76200" anchor="t" anchorCtr="0" horzOverflow="overflow">
                    <a:lnL w="12700">
                      <a:miter lim="400000"/>
                    </a:lnL>
                    <a:lnR w="12700">
                      <a:miter lim="400000"/>
                    </a:lnR>
                    <a:lnT w="12700">
                      <a:miter lim="400000"/>
                    </a:lnT>
                    <a:lnB w="12700">
                      <a:miter lim="400000"/>
                    </a:lnB>
                    <a:solidFill>
                      <a:srgbClr val="000000"/>
                    </a:solidFill>
                  </a:tcPr>
                </a:tc>
                <a:tc>
                  <a:txBody>
                    <a:bodyPr/>
                    <a:lstStyle/>
                    <a:p>
                      <a:pPr algn="ctr">
                        <a:defRPr sz="1800"/>
                      </a:pPr>
                      <a:r>
                        <a:rPr b="1" sz="1200">
                          <a:solidFill>
                            <a:srgbClr val="FFFFFF"/>
                          </a:solidFill>
                          <a:latin typeface="+mj-lt"/>
                          <a:ea typeface="+mj-ea"/>
                          <a:cs typeface="+mj-cs"/>
                          <a:sym typeface="Helvetica Neue"/>
                        </a:rPr>
                        <a:t>SD</a:t>
                      </a:r>
                    </a:p>
                  </a:txBody>
                  <a:tcPr marL="76200" marR="76200" marT="76200" marB="76200" anchor="t" anchorCtr="0" horzOverflow="overflow">
                    <a:lnL w="12700">
                      <a:miter lim="400000"/>
                    </a:lnL>
                    <a:lnR w="12700">
                      <a:miter lim="400000"/>
                    </a:lnR>
                    <a:lnT w="12700">
                      <a:miter lim="400000"/>
                    </a:lnT>
                    <a:lnB w="12700">
                      <a:miter lim="400000"/>
                    </a:lnB>
                    <a:solidFill>
                      <a:srgbClr val="000000"/>
                    </a:solidFill>
                  </a:tcPr>
                </a:tc>
                <a:tc>
                  <a:txBody>
                    <a:bodyPr/>
                    <a:lstStyle/>
                    <a:p>
                      <a:pPr algn="ctr">
                        <a:defRPr sz="1800"/>
                      </a:pPr>
                      <a:r>
                        <a:rPr b="1" sz="1200">
                          <a:solidFill>
                            <a:srgbClr val="FFFFFF"/>
                          </a:solidFill>
                          <a:latin typeface="+mj-lt"/>
                          <a:ea typeface="+mj-ea"/>
                          <a:cs typeface="+mj-cs"/>
                          <a:sym typeface="Helvetica Neue"/>
                        </a:rPr>
                        <a:t>Median</a:t>
                      </a:r>
                    </a:p>
                  </a:txBody>
                  <a:tcPr marL="76200" marR="76200" marT="76200" marB="76200" anchor="t" anchorCtr="0" horzOverflow="overflow">
                    <a:lnL w="12700">
                      <a:miter lim="400000"/>
                    </a:lnL>
                    <a:lnR w="12700">
                      <a:miter lim="400000"/>
                    </a:lnR>
                    <a:lnT w="12700">
                      <a:miter lim="400000"/>
                    </a:lnT>
                    <a:lnB w="12700">
                      <a:miter lim="400000"/>
                    </a:lnB>
                    <a:solidFill>
                      <a:srgbClr val="000000"/>
                    </a:solidFill>
                  </a:tcPr>
                </a:tc>
              </a:tr>
              <a:tr h="542925">
                <a:tc>
                  <a:txBody>
                    <a:bodyPr/>
                    <a:lstStyle/>
                    <a:p>
                      <a:pPr algn="ctr">
                        <a:defRPr sz="1800"/>
                      </a:pPr>
                      <a:r>
                        <a:rPr sz="1300">
                          <a:latin typeface="+mj-lt"/>
                          <a:ea typeface="+mj-ea"/>
                          <a:cs typeface="+mj-cs"/>
                          <a:sym typeface="Helvetica Neue"/>
                        </a:rPr>
                        <a:t>Caricature</a:t>
                      </a:r>
                    </a:p>
                  </a:txBody>
                  <a:tcPr marL="76200" marR="76200" marT="76200" marB="76200" anchor="t" anchorCtr="0" horzOverflow="overflow">
                    <a:lnL w="12700">
                      <a:miter lim="400000"/>
                    </a:lnL>
                    <a:lnR w="12700">
                      <a:miter lim="400000"/>
                    </a:lnR>
                    <a:lnT w="12700">
                      <a:miter lim="400000"/>
                    </a:lnT>
                    <a:lnB w="12700">
                      <a:miter lim="400000"/>
                    </a:lnB>
                    <a:solidFill>
                      <a:srgbClr val="DCEEFF"/>
                    </a:solidFill>
                  </a:tcPr>
                </a:tc>
                <a:tc>
                  <a:txBody>
                    <a:bodyPr/>
                    <a:lstStyle/>
                    <a:p>
                      <a:pPr algn="ctr">
                        <a:defRPr sz="1800"/>
                      </a:pPr>
                      <a:r>
                        <a:rPr sz="1300">
                          <a:latin typeface="+mj-lt"/>
                          <a:ea typeface="+mj-ea"/>
                          <a:cs typeface="+mj-cs"/>
                          <a:sym typeface="Helvetica Neue"/>
                        </a:rPr>
                        <a:t>66</a:t>
                      </a:r>
                    </a:p>
                  </a:txBody>
                  <a:tcPr marL="76200" marR="76200" marT="76200" marB="76200" anchor="t" anchorCtr="0" horzOverflow="overflow">
                    <a:lnL w="12700">
                      <a:miter lim="400000"/>
                    </a:lnL>
                    <a:lnR w="12700">
                      <a:miter lim="400000"/>
                    </a:lnR>
                    <a:lnT w="12700">
                      <a:miter lim="400000"/>
                    </a:lnT>
                    <a:lnB w="12700">
                      <a:miter lim="400000"/>
                    </a:lnB>
                    <a:solidFill>
                      <a:srgbClr val="DCEEFF"/>
                    </a:solidFill>
                  </a:tcPr>
                </a:tc>
                <a:tc>
                  <a:txBody>
                    <a:bodyPr/>
                    <a:lstStyle/>
                    <a:p>
                      <a:pPr algn="ctr">
                        <a:defRPr sz="1800"/>
                      </a:pPr>
                      <a:r>
                        <a:rPr sz="1300">
                          <a:latin typeface="+mj-lt"/>
                          <a:ea typeface="+mj-ea"/>
                          <a:cs typeface="+mj-cs"/>
                          <a:sym typeface="Helvetica Neue"/>
                        </a:rPr>
                        <a:t>3.50</a:t>
                      </a:r>
                    </a:p>
                  </a:txBody>
                  <a:tcPr marL="76200" marR="76200" marT="76200" marB="76200" anchor="t" anchorCtr="0" horzOverflow="overflow">
                    <a:lnL w="12700">
                      <a:miter lim="400000"/>
                    </a:lnL>
                    <a:lnR w="12700">
                      <a:miter lim="400000"/>
                    </a:lnR>
                    <a:lnT w="12700">
                      <a:miter lim="400000"/>
                    </a:lnT>
                    <a:lnB w="12700">
                      <a:miter lim="400000"/>
                    </a:lnB>
                    <a:solidFill>
                      <a:srgbClr val="DCEEFF"/>
                    </a:solidFill>
                  </a:tcPr>
                </a:tc>
                <a:tc>
                  <a:txBody>
                    <a:bodyPr/>
                    <a:lstStyle/>
                    <a:p>
                      <a:pPr algn="ctr">
                        <a:defRPr sz="1800"/>
                      </a:pPr>
                      <a:r>
                        <a:rPr sz="1300">
                          <a:latin typeface="+mj-lt"/>
                          <a:ea typeface="+mj-ea"/>
                          <a:cs typeface="+mj-cs"/>
                          <a:sym typeface="Helvetica Neue"/>
                        </a:rPr>
                        <a:t>1.40</a:t>
                      </a:r>
                    </a:p>
                  </a:txBody>
                  <a:tcPr marL="76200" marR="76200" marT="76200" marB="76200" anchor="t" anchorCtr="0" horzOverflow="overflow">
                    <a:lnL w="12700">
                      <a:miter lim="400000"/>
                    </a:lnL>
                    <a:lnR w="12700">
                      <a:miter lim="400000"/>
                    </a:lnR>
                    <a:lnT w="12700">
                      <a:miter lim="400000"/>
                    </a:lnT>
                    <a:lnB w="12700">
                      <a:miter lim="400000"/>
                    </a:lnB>
                    <a:solidFill>
                      <a:srgbClr val="DCEEFF"/>
                    </a:solidFill>
                  </a:tcPr>
                </a:tc>
                <a:tc>
                  <a:txBody>
                    <a:bodyPr/>
                    <a:lstStyle/>
                    <a:p>
                      <a:pPr algn="ctr">
                        <a:defRPr sz="1800"/>
                      </a:pPr>
                      <a:r>
                        <a:rPr sz="1300">
                          <a:latin typeface="+mj-lt"/>
                          <a:ea typeface="+mj-ea"/>
                          <a:cs typeface="+mj-cs"/>
                          <a:sym typeface="Helvetica Neue"/>
                        </a:rPr>
                        <a:t>4.00</a:t>
                      </a:r>
                    </a:p>
                  </a:txBody>
                  <a:tcPr marL="76200" marR="76200" marT="76200" marB="76200" anchor="t" anchorCtr="0" horzOverflow="overflow">
                    <a:lnL w="12700">
                      <a:miter lim="400000"/>
                    </a:lnL>
                    <a:lnR w="12700">
                      <a:miter lim="400000"/>
                    </a:lnR>
                    <a:lnT w="12700">
                      <a:miter lim="400000"/>
                    </a:lnT>
                    <a:lnB w="12700">
                      <a:miter lim="400000"/>
                    </a:lnB>
                    <a:solidFill>
                      <a:srgbClr val="DCEEFF"/>
                    </a:solidFill>
                  </a:tcPr>
                </a:tc>
              </a:tr>
              <a:tr h="542925">
                <a:tc>
                  <a:txBody>
                    <a:bodyPr/>
                    <a:lstStyle/>
                    <a:p>
                      <a:pPr algn="ctr">
                        <a:defRPr sz="1800"/>
                      </a:pPr>
                      <a:r>
                        <a:rPr sz="1300">
                          <a:latin typeface="+mj-lt"/>
                          <a:ea typeface="+mj-ea"/>
                          <a:cs typeface="+mj-cs"/>
                          <a:sym typeface="Helvetica Neue"/>
                        </a:rPr>
                        <a:t>Centroid</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66</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3.34</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1.41</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4.00</a:t>
                      </a:r>
                    </a:p>
                  </a:txBody>
                  <a:tcPr marL="76200" marR="76200" marT="76200" marB="76200" anchor="t" anchorCtr="0" horzOverflow="overflow">
                    <a:lnL w="12700">
                      <a:miter lim="400000"/>
                    </a:lnL>
                    <a:lnR w="12700">
                      <a:miter lim="400000"/>
                    </a:lnR>
                    <a:lnT w="12700">
                      <a:miter lim="400000"/>
                    </a:lnT>
                    <a:lnB w="12700">
                      <a:miter lim="400000"/>
                    </a:lnB>
                    <a:noFill/>
                  </a:tcPr>
                </a:tc>
              </a:tr>
              <a:tr h="542925">
                <a:tc>
                  <a:txBody>
                    <a:bodyPr/>
                    <a:lstStyle/>
                    <a:p>
                      <a:pPr algn="ctr">
                        <a:defRPr sz="1800"/>
                      </a:pPr>
                      <a:r>
                        <a:rPr sz="1300">
                          <a:latin typeface="+mj-lt"/>
                          <a:ea typeface="+mj-ea"/>
                          <a:cs typeface="+mj-cs"/>
                          <a:sym typeface="Helvetica Neue"/>
                        </a:rPr>
                        <a:t>Random</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66</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3.18</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1.48</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3.25</a:t>
                      </a:r>
                    </a:p>
                  </a:txBody>
                  <a:tcPr marL="76200" marR="76200" marT="76200" marB="76200" anchor="t" anchorCtr="0" horzOverflow="overflow">
                    <a:lnL w="12700">
                      <a:miter lim="400000"/>
                    </a:lnL>
                    <a:lnR w="12700">
                      <a:miter lim="400000"/>
                    </a:lnR>
                    <a:lnT w="12700">
                      <a:miter lim="400000"/>
                    </a:lnT>
                    <a:lnB w="12700">
                      <a:miter lim="400000"/>
                    </a:lnB>
                    <a:noFill/>
                  </a:tcPr>
                </a:tc>
              </a:tr>
              <a:tr h="542925">
                <a:tc>
                  <a:txBody>
                    <a:bodyPr/>
                    <a:lstStyle/>
                    <a:p>
                      <a:pPr algn="ctr">
                        <a:defRPr sz="1800"/>
                      </a:pPr>
                      <a:r>
                        <a:rPr sz="1300">
                          <a:latin typeface="+mj-lt"/>
                          <a:ea typeface="+mj-ea"/>
                          <a:cs typeface="+mj-cs"/>
                          <a:sym typeface="Helvetica Neue"/>
                        </a:rPr>
                        <a:t>Middle</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66</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2.96</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1.47</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3.00</a:t>
                      </a:r>
                    </a:p>
                  </a:txBody>
                  <a:tcPr marL="76200" marR="76200" marT="76200" marB="76200" anchor="t" anchorCtr="0" horzOverflow="overflow">
                    <a:lnL w="12700">
                      <a:miter lim="400000"/>
                    </a:lnL>
                    <a:lnR w="12700">
                      <a:miter lim="400000"/>
                    </a:lnR>
                    <a:lnT w="12700">
                      <a:miter lim="400000"/>
                    </a:lnT>
                    <a:lnB w="12700">
                      <a:miter lim="400000"/>
                    </a:lnB>
                    <a:noFill/>
                  </a:tcPr>
                </a:tc>
              </a:tr>
              <a:tr h="542925">
                <a:tc>
                  <a:txBody>
                    <a:bodyPr/>
                    <a:lstStyle/>
                    <a:p>
                      <a:pPr algn="ctr">
                        <a:defRPr sz="1800"/>
                      </a:pPr>
                      <a:r>
                        <a:rPr sz="1300">
                          <a:latin typeface="+mj-lt"/>
                          <a:ea typeface="+mj-ea"/>
                          <a:cs typeface="+mj-cs"/>
                          <a:sym typeface="Helvetica Neue"/>
                        </a:rPr>
                        <a:t>First</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66</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2.89</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1.52</a:t>
                      </a:r>
                    </a:p>
                  </a:txBody>
                  <a:tcPr marL="76200" marR="76200" marT="76200" marB="7620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3.00</a:t>
                      </a:r>
                    </a:p>
                  </a:txBody>
                  <a:tcPr marL="76200" marR="76200" marT="76200" marB="76200" anchor="t" anchorCtr="0" horzOverflow="overflow">
                    <a:lnL w="12700">
                      <a:miter lim="400000"/>
                    </a:lnL>
                    <a:lnR w="12700">
                      <a:miter lim="400000"/>
                    </a:lnR>
                    <a:lnT w="12700">
                      <a:miter lim="400000"/>
                    </a:lnT>
                    <a:lnB w="12700">
                      <a:miter lim="400000"/>
                    </a:lnB>
                    <a:noFill/>
                  </a:tcPr>
                </a:tc>
              </a:tr>
            </a:tbl>
          </a:graphicData>
        </a:graphic>
      </p:graphicFrame>
      <p:sp>
        <p:nvSpPr>
          <p:cNvPr id="78" name="Overall (330 ratings)"/>
          <p:cNvSpPr txBox="1"/>
          <p:nvPr/>
        </p:nvSpPr>
        <p:spPr>
          <a:xfrm>
            <a:off x="6560704" y="5143500"/>
            <a:ext cx="5600701" cy="3238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1500">
                <a:solidFill>
                  <a:srgbClr val="5E636B"/>
                </a:solidFill>
                <a:latin typeface="+mj-lt"/>
                <a:ea typeface="+mj-ea"/>
                <a:cs typeface="+mj-cs"/>
                <a:sym typeface="Helvetica Neue"/>
              </a:defRPr>
            </a:lvl1pPr>
          </a:lstStyle>
          <a:p>
            <a:pPr/>
            <a:r>
              <a:t>Overall (330 ratings)</a:t>
            </a:r>
          </a:p>
        </p:txBody>
      </p:sp>
      <p:sp>
        <p:nvSpPr>
          <p:cNvPr id="79" name="Mean 3.17   •   SD 1.47   •   Median 3.00"/>
          <p:cNvSpPr txBox="1"/>
          <p:nvPr/>
        </p:nvSpPr>
        <p:spPr>
          <a:xfrm>
            <a:off x="6560704" y="5538554"/>
            <a:ext cx="5600701" cy="36195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1700">
                <a:latin typeface="+mj-lt"/>
                <a:ea typeface="+mj-ea"/>
                <a:cs typeface="+mj-cs"/>
                <a:sym typeface="Helvetica Neue"/>
              </a:defRPr>
            </a:lvl1pPr>
          </a:lstStyle>
          <a:p>
            <a:pPr/>
            <a:r>
              <a:t>Mean 3.17   •   SD 1.47   •   Median 3.00</a:t>
            </a:r>
          </a:p>
        </p:txBody>
      </p:sp>
      <p:graphicFrame>
        <p:nvGraphicFramePr>
          <p:cNvPr id="80" name="2D Column Chart"/>
          <p:cNvGraphicFramePr/>
          <p:nvPr/>
        </p:nvGraphicFramePr>
        <p:xfrm>
          <a:off x="547956" y="1374176"/>
          <a:ext cx="5165202" cy="4236648"/>
        </p:xfrm>
        <a:graphic xmlns:a="http://schemas.openxmlformats.org/drawingml/2006/main">
          <a:graphicData uri="http://schemas.openxmlformats.org/drawingml/2006/chart">
            <c:chart xmlns:c="http://schemas.openxmlformats.org/drawingml/2006/chart" r:id="rId3"/>
          </a:graphicData>
        </a:graphic>
      </p:graphicFrame>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FAFA"/>
        </a:solidFill>
      </p:bgPr>
    </p:bg>
    <p:spTree>
      <p:nvGrpSpPr>
        <p:cNvPr id="1" name=""/>
        <p:cNvGrpSpPr/>
        <p:nvPr/>
      </p:nvGrpSpPr>
      <p:grpSpPr>
        <a:xfrm>
          <a:off x="0" y="0"/>
          <a:ext cx="0" cy="0"/>
          <a:chOff x="0" y="0"/>
          <a:chExt cx="0" cy="0"/>
        </a:xfrm>
      </p:grpSpPr>
      <p:sp>
        <p:nvSpPr>
          <p:cNvPr id="84" name="Linear Mixed Model"/>
          <p:cNvSpPr txBox="1"/>
          <p:nvPr/>
        </p:nvSpPr>
        <p:spPr>
          <a:xfrm>
            <a:off x="400050" y="323850"/>
            <a:ext cx="11391900" cy="8001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3600">
                <a:latin typeface="+mj-lt"/>
                <a:ea typeface="+mj-ea"/>
                <a:cs typeface="+mj-cs"/>
                <a:sym typeface="Helvetica Neue"/>
              </a:defRPr>
            </a:lvl1pPr>
          </a:lstStyle>
          <a:p>
            <a:pPr/>
            <a:r>
              <a:t>Linear Mixed Model</a:t>
            </a:r>
          </a:p>
        </p:txBody>
      </p:sp>
      <p:sp>
        <p:nvSpPr>
          <p:cNvPr id="85" name="5"/>
          <p:cNvSpPr txBox="1"/>
          <p:nvPr/>
        </p:nvSpPr>
        <p:spPr>
          <a:xfrm>
            <a:off x="11315700" y="6334125"/>
            <a:ext cx="476250" cy="2095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r">
              <a:defRPr sz="1000">
                <a:solidFill>
                  <a:srgbClr val="5E636B"/>
                </a:solidFill>
                <a:latin typeface="+mj-lt"/>
                <a:ea typeface="+mj-ea"/>
                <a:cs typeface="+mj-cs"/>
                <a:sym typeface="Helvetica Neue"/>
              </a:defRPr>
            </a:lvl1pPr>
          </a:lstStyle>
          <a:p>
            <a:pPr/>
            <a:r>
              <a:t>5</a:t>
            </a:r>
          </a:p>
        </p:txBody>
      </p:sp>
      <p:sp>
        <p:nvSpPr>
          <p:cNvPr id="86" name="log(Rating) ~ Condition + (1|Judge) + (1|Child) + (1|Order)"/>
          <p:cNvSpPr txBox="1"/>
          <p:nvPr/>
        </p:nvSpPr>
        <p:spPr>
          <a:xfrm>
            <a:off x="400050" y="1219200"/>
            <a:ext cx="7239000" cy="4381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700">
                <a:solidFill>
                  <a:srgbClr val="5E636B"/>
                </a:solidFill>
                <a:latin typeface="+mj-lt"/>
                <a:ea typeface="+mj-ea"/>
                <a:cs typeface="+mj-cs"/>
                <a:sym typeface="Helvetica Neue"/>
              </a:defRPr>
            </a:lvl1pPr>
          </a:lstStyle>
          <a:p>
            <a:pPr/>
            <a:r>
              <a:t>log(Rating) ~ Condition + (1|Judge) + (1|Child) + (1|Order)</a:t>
            </a:r>
          </a:p>
        </p:txBody>
      </p:sp>
      <p:graphicFrame>
        <p:nvGraphicFramePr>
          <p:cNvPr id="87" name="Table 1"/>
          <p:cNvGraphicFramePr/>
          <p:nvPr/>
        </p:nvGraphicFramePr>
        <p:xfrm>
          <a:off x="400050" y="1952625"/>
          <a:ext cx="11391900" cy="347662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952750"/>
                <a:gridCol w="1381125"/>
                <a:gridCol w="1238250"/>
                <a:gridCol w="1238250"/>
                <a:gridCol w="4581525"/>
              </a:tblGrid>
              <a:tr h="695325">
                <a:tc>
                  <a:txBody>
                    <a:bodyPr/>
                    <a:lstStyle/>
                    <a:p>
                      <a:pPr algn="l">
                        <a:defRPr sz="1800"/>
                      </a:pPr>
                      <a:r>
                        <a:rPr b="1" sz="1300">
                          <a:solidFill>
                            <a:srgbClr val="FFFFFF"/>
                          </a:solidFill>
                          <a:latin typeface="+mj-lt"/>
                          <a:ea typeface="+mj-ea"/>
                          <a:cs typeface="+mj-cs"/>
                          <a:sym typeface="Helvetica Neue"/>
                        </a:rPr>
                        <a:t>Compared with Caricature</a:t>
                      </a:r>
                    </a:p>
                  </a:txBody>
                  <a:tcPr marL="95250" marR="95250" marT="95250" marB="95250" anchor="t" anchorCtr="0" horzOverflow="overflow">
                    <a:lnL w="12700">
                      <a:miter lim="400000"/>
                    </a:lnL>
                    <a:lnR w="12700">
                      <a:miter lim="400000"/>
                    </a:lnR>
                    <a:lnT w="12700">
                      <a:miter lim="400000"/>
                    </a:lnT>
                    <a:lnB w="12700">
                      <a:miter lim="400000"/>
                    </a:lnB>
                    <a:solidFill>
                      <a:srgbClr val="000000"/>
                    </a:solidFill>
                  </a:tcPr>
                </a:tc>
                <a:tc>
                  <a:txBody>
                    <a:bodyPr/>
                    <a:lstStyle/>
                    <a:p>
                      <a:pPr algn="l">
                        <a:defRPr sz="1800"/>
                      </a:pPr>
                      <a:r>
                        <a:rPr b="1" sz="1300">
                          <a:solidFill>
                            <a:srgbClr val="FFFFFF"/>
                          </a:solidFill>
                          <a:latin typeface="+mj-lt"/>
                          <a:ea typeface="+mj-ea"/>
                          <a:cs typeface="+mj-cs"/>
                          <a:sym typeface="Helvetica Neue"/>
                        </a:rPr>
                        <a:t>Estimate</a:t>
                      </a:r>
                    </a:p>
                  </a:txBody>
                  <a:tcPr marL="95250" marR="95250" marT="95250" marB="95250" anchor="t" anchorCtr="0" horzOverflow="overflow">
                    <a:lnL w="12700">
                      <a:miter lim="400000"/>
                    </a:lnL>
                    <a:lnR w="12700">
                      <a:miter lim="400000"/>
                    </a:lnR>
                    <a:lnT w="12700">
                      <a:miter lim="400000"/>
                    </a:lnT>
                    <a:lnB w="12700">
                      <a:miter lim="400000"/>
                    </a:lnB>
                    <a:solidFill>
                      <a:srgbClr val="000000"/>
                    </a:solidFill>
                  </a:tcPr>
                </a:tc>
                <a:tc>
                  <a:txBody>
                    <a:bodyPr/>
                    <a:lstStyle/>
                    <a:p>
                      <a:pPr algn="l">
                        <a:defRPr sz="1800"/>
                      </a:pPr>
                      <a:r>
                        <a:rPr b="1" sz="1300">
                          <a:solidFill>
                            <a:srgbClr val="FFFFFF"/>
                          </a:solidFill>
                          <a:latin typeface="+mj-lt"/>
                          <a:ea typeface="+mj-ea"/>
                          <a:cs typeface="+mj-cs"/>
                          <a:sym typeface="Helvetica Neue"/>
                        </a:rPr>
                        <a:t>Ratio</a:t>
                      </a:r>
                    </a:p>
                  </a:txBody>
                  <a:tcPr marL="95250" marR="95250" marT="95250" marB="95250" anchor="t" anchorCtr="0" horzOverflow="overflow">
                    <a:lnL w="12700">
                      <a:miter lim="400000"/>
                    </a:lnL>
                    <a:lnR w="12700">
                      <a:miter lim="400000"/>
                    </a:lnR>
                    <a:lnT w="12700">
                      <a:miter lim="400000"/>
                    </a:lnT>
                    <a:lnB w="12700">
                      <a:miter lim="400000"/>
                    </a:lnB>
                    <a:solidFill>
                      <a:srgbClr val="000000"/>
                    </a:solidFill>
                  </a:tcPr>
                </a:tc>
                <a:tc>
                  <a:txBody>
                    <a:bodyPr/>
                    <a:lstStyle/>
                    <a:p>
                      <a:pPr algn="l">
                        <a:defRPr sz="1800"/>
                      </a:pPr>
                      <a:r>
                        <a:rPr b="1" sz="1300">
                          <a:solidFill>
                            <a:srgbClr val="FFFFFF"/>
                          </a:solidFill>
                          <a:latin typeface="+mj-lt"/>
                          <a:ea typeface="+mj-ea"/>
                          <a:cs typeface="+mj-cs"/>
                          <a:sym typeface="Helvetica Neue"/>
                        </a:rPr>
                        <a:t>p</a:t>
                      </a:r>
                    </a:p>
                  </a:txBody>
                  <a:tcPr marL="95250" marR="95250" marT="95250" marB="95250" anchor="t" anchorCtr="0" horzOverflow="overflow">
                    <a:lnL w="12700">
                      <a:miter lim="400000"/>
                    </a:lnL>
                    <a:lnR w="12700">
                      <a:miter lim="400000"/>
                    </a:lnR>
                    <a:lnT w="12700">
                      <a:miter lim="400000"/>
                    </a:lnT>
                    <a:lnB w="12700">
                      <a:miter lim="400000"/>
                    </a:lnB>
                    <a:solidFill>
                      <a:srgbClr val="000000"/>
                    </a:solidFill>
                  </a:tcPr>
                </a:tc>
                <a:tc>
                  <a:txBody>
                    <a:bodyPr/>
                    <a:lstStyle/>
                    <a:p>
                      <a:pPr algn="l">
                        <a:defRPr sz="1800"/>
                      </a:pPr>
                      <a:r>
                        <a:rPr b="1" sz="1300">
                          <a:solidFill>
                            <a:srgbClr val="FFFFFF"/>
                          </a:solidFill>
                          <a:latin typeface="+mj-lt"/>
                          <a:ea typeface="+mj-ea"/>
                          <a:cs typeface="+mj-cs"/>
                          <a:sym typeface="Helvetica Neue"/>
                        </a:rPr>
                        <a:t>Interpretation</a:t>
                      </a:r>
                    </a:p>
                  </a:txBody>
                  <a:tcPr marL="95250" marR="95250" marT="95250" marB="95250" anchor="t" anchorCtr="0" horzOverflow="overflow">
                    <a:lnL w="12700">
                      <a:miter lim="400000"/>
                    </a:lnL>
                    <a:lnR w="12700">
                      <a:miter lim="400000"/>
                    </a:lnR>
                    <a:lnT w="12700">
                      <a:miter lim="400000"/>
                    </a:lnT>
                    <a:lnB w="12700">
                      <a:miter lim="400000"/>
                    </a:lnB>
                    <a:solidFill>
                      <a:srgbClr val="000000"/>
                    </a:solidFill>
                  </a:tcPr>
                </a:tc>
              </a:tr>
              <a:tr h="695325">
                <a:tc>
                  <a:txBody>
                    <a:bodyPr/>
                    <a:lstStyle/>
                    <a:p>
                      <a:pPr algn="l">
                        <a:defRPr sz="1800"/>
                      </a:pPr>
                      <a:r>
                        <a:rPr sz="1300">
                          <a:latin typeface="+mj-lt"/>
                          <a:ea typeface="+mj-ea"/>
                          <a:cs typeface="+mj-cs"/>
                          <a:sym typeface="Helvetica Neue"/>
                        </a:rPr>
                        <a:t>Centroid</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−0.052</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0.949</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.5036</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l">
                        <a:defRPr sz="1800"/>
                      </a:pPr>
                      <a:r>
                        <a:rPr sz="1300">
                          <a:latin typeface="+mj-lt"/>
                          <a:ea typeface="+mj-ea"/>
                          <a:cs typeface="+mj-cs"/>
                          <a:sym typeface="Helvetica Neue"/>
                        </a:rPr>
                        <a:t>No evidence of a difference</a:t>
                      </a:r>
                    </a:p>
                  </a:txBody>
                  <a:tcPr marL="95250" marR="95250" marT="95250" marB="95250" anchor="t" anchorCtr="0" horzOverflow="overflow">
                    <a:lnL w="12700">
                      <a:miter lim="400000"/>
                    </a:lnL>
                    <a:lnR w="12700">
                      <a:miter lim="400000"/>
                    </a:lnR>
                    <a:lnT w="12700">
                      <a:miter lim="400000"/>
                    </a:lnT>
                    <a:lnB w="12700">
                      <a:miter lim="400000"/>
                    </a:lnB>
                    <a:noFill/>
                  </a:tcPr>
                </a:tc>
              </a:tr>
              <a:tr h="695325">
                <a:tc>
                  <a:txBody>
                    <a:bodyPr/>
                    <a:lstStyle/>
                    <a:p>
                      <a:pPr algn="l">
                        <a:defRPr sz="1800"/>
                      </a:pPr>
                      <a:r>
                        <a:rPr sz="1300">
                          <a:latin typeface="+mj-lt"/>
                          <a:ea typeface="+mj-ea"/>
                          <a:cs typeface="+mj-cs"/>
                          <a:sym typeface="Helvetica Neue"/>
                        </a:rPr>
                        <a:t>First utterance</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ctr">
                        <a:defRPr sz="1800"/>
                      </a:pPr>
                      <a:r>
                        <a:rPr sz="1300">
                          <a:latin typeface="+mj-lt"/>
                          <a:ea typeface="+mj-ea"/>
                          <a:cs typeface="+mj-cs"/>
                          <a:sym typeface="Helvetica Neue"/>
                        </a:rPr>
                        <a:t>−0.254</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ctr">
                        <a:defRPr sz="1800"/>
                      </a:pPr>
                      <a:r>
                        <a:rPr sz="1300">
                          <a:latin typeface="+mj-lt"/>
                          <a:ea typeface="+mj-ea"/>
                          <a:cs typeface="+mj-cs"/>
                          <a:sym typeface="Helvetica Neue"/>
                        </a:rPr>
                        <a:t>0.776</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ctr">
                        <a:defRPr sz="1800"/>
                      </a:pPr>
                      <a:r>
                        <a:rPr sz="1300">
                          <a:latin typeface="+mj-lt"/>
                          <a:ea typeface="+mj-ea"/>
                          <a:cs typeface="+mj-cs"/>
                          <a:sym typeface="Helvetica Neue"/>
                        </a:rPr>
                        <a:t>.0013</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l">
                        <a:defRPr sz="1800"/>
                      </a:pPr>
                      <a:r>
                        <a:rPr sz="1300">
                          <a:latin typeface="+mj-lt"/>
                          <a:ea typeface="+mj-ea"/>
                          <a:cs typeface="+mj-cs"/>
                          <a:sym typeface="Helvetica Neue"/>
                        </a:rPr>
                        <a:t>Significantly lower</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r>
              <a:tr h="695325">
                <a:tc>
                  <a:txBody>
                    <a:bodyPr/>
                    <a:lstStyle/>
                    <a:p>
                      <a:pPr algn="l">
                        <a:defRPr sz="1800"/>
                      </a:pPr>
                      <a:r>
                        <a:rPr sz="1300">
                          <a:latin typeface="+mj-lt"/>
                          <a:ea typeface="+mj-ea"/>
                          <a:cs typeface="+mj-cs"/>
                          <a:sym typeface="Helvetica Neue"/>
                        </a:rPr>
                        <a:t>Middle utterance</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ctr">
                        <a:defRPr sz="1800"/>
                      </a:pPr>
                      <a:r>
                        <a:rPr sz="1300">
                          <a:latin typeface="+mj-lt"/>
                          <a:ea typeface="+mj-ea"/>
                          <a:cs typeface="+mj-cs"/>
                          <a:sym typeface="Helvetica Neue"/>
                        </a:rPr>
                        <a:t>−0.203</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ctr">
                        <a:defRPr sz="1800"/>
                      </a:pPr>
                      <a:r>
                        <a:rPr sz="1300">
                          <a:latin typeface="+mj-lt"/>
                          <a:ea typeface="+mj-ea"/>
                          <a:cs typeface="+mj-cs"/>
                          <a:sym typeface="Helvetica Neue"/>
                        </a:rPr>
                        <a:t>0.816</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ctr">
                        <a:defRPr sz="1800"/>
                      </a:pPr>
                      <a:r>
                        <a:rPr sz="1300">
                          <a:latin typeface="+mj-lt"/>
                          <a:ea typeface="+mj-ea"/>
                          <a:cs typeface="+mj-cs"/>
                          <a:sym typeface="Helvetica Neue"/>
                        </a:rPr>
                        <a:t>.0097</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c>
                  <a:txBody>
                    <a:bodyPr/>
                    <a:lstStyle/>
                    <a:p>
                      <a:pPr algn="l">
                        <a:defRPr sz="1800"/>
                      </a:pPr>
                      <a:r>
                        <a:rPr sz="1300">
                          <a:latin typeface="+mj-lt"/>
                          <a:ea typeface="+mj-ea"/>
                          <a:cs typeface="+mj-cs"/>
                          <a:sym typeface="Helvetica Neue"/>
                        </a:rPr>
                        <a:t>Significantly lower</a:t>
                      </a:r>
                    </a:p>
                  </a:txBody>
                  <a:tcPr marL="95250" marR="95250" marT="95250" marB="95250" anchor="t" anchorCtr="0" horzOverflow="overflow">
                    <a:lnL w="12700">
                      <a:miter lim="400000"/>
                    </a:lnL>
                    <a:lnR w="12700">
                      <a:miter lim="400000"/>
                    </a:lnR>
                    <a:lnT w="12700">
                      <a:miter lim="400000"/>
                    </a:lnT>
                    <a:lnB w="12700">
                      <a:miter lim="400000"/>
                    </a:lnB>
                    <a:solidFill>
                      <a:srgbClr val="EEF7FF"/>
                    </a:solidFill>
                  </a:tcPr>
                </a:tc>
              </a:tr>
              <a:tr h="695325">
                <a:tc>
                  <a:txBody>
                    <a:bodyPr/>
                    <a:lstStyle/>
                    <a:p>
                      <a:pPr algn="l">
                        <a:defRPr sz="1800"/>
                      </a:pPr>
                      <a:r>
                        <a:rPr sz="1300">
                          <a:latin typeface="+mj-lt"/>
                          <a:ea typeface="+mj-ea"/>
                          <a:cs typeface="+mj-cs"/>
                          <a:sym typeface="Helvetica Neue"/>
                        </a:rPr>
                        <a:t>Random utterance</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−0.129</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0.879</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ctr">
                        <a:defRPr sz="1800"/>
                      </a:pPr>
                      <a:r>
                        <a:rPr sz="1300">
                          <a:latin typeface="+mj-lt"/>
                          <a:ea typeface="+mj-ea"/>
                          <a:cs typeface="+mj-cs"/>
                          <a:sym typeface="Helvetica Neue"/>
                        </a:rPr>
                        <a:t>.1004</a:t>
                      </a:r>
                    </a:p>
                  </a:txBody>
                  <a:tcPr marL="95250" marR="95250" marT="95250" marB="95250" anchor="t" anchorCtr="0" horzOverflow="overflow">
                    <a:lnL w="12700">
                      <a:miter lim="400000"/>
                    </a:lnL>
                    <a:lnR w="12700">
                      <a:miter lim="400000"/>
                    </a:lnR>
                    <a:lnT w="12700">
                      <a:miter lim="400000"/>
                    </a:lnT>
                    <a:lnB w="12700">
                      <a:miter lim="400000"/>
                    </a:lnB>
                    <a:noFill/>
                  </a:tcPr>
                </a:tc>
                <a:tc>
                  <a:txBody>
                    <a:bodyPr/>
                    <a:lstStyle/>
                    <a:p>
                      <a:pPr algn="l">
                        <a:defRPr sz="1800"/>
                      </a:pPr>
                      <a:r>
                        <a:rPr sz="1300">
                          <a:latin typeface="+mj-lt"/>
                          <a:ea typeface="+mj-ea"/>
                          <a:cs typeface="+mj-cs"/>
                          <a:sym typeface="Helvetica Neue"/>
                        </a:rPr>
                        <a:t>No evidence of a difference</a:t>
                      </a:r>
                    </a:p>
                  </a:txBody>
                  <a:tcPr marL="95250" marR="95250" marT="95250" marB="95250" anchor="t" anchorCtr="0" horzOverflow="overflow">
                    <a:lnL w="12700">
                      <a:miter lim="400000"/>
                    </a:lnL>
                    <a:lnR w="12700">
                      <a:miter lim="400000"/>
                    </a:lnR>
                    <a:lnT w="12700">
                      <a:miter lim="400000"/>
                    </a:lnT>
                    <a:lnB w="12700">
                      <a:miter lim="400000"/>
                    </a:lnB>
                    <a:noFill/>
                  </a:tcPr>
                </a:tc>
              </a:tr>
            </a:tbl>
          </a:graphicData>
        </a:graphic>
      </p:graphicFrame>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EFAFA"/>
        </a:solidFill>
      </p:bgPr>
    </p:bg>
    <p:spTree>
      <p:nvGrpSpPr>
        <p:cNvPr id="1" name=""/>
        <p:cNvGrpSpPr/>
        <p:nvPr/>
      </p:nvGrpSpPr>
      <p:grpSpPr>
        <a:xfrm>
          <a:off x="0" y="0"/>
          <a:ext cx="0" cy="0"/>
          <a:chOff x="0" y="0"/>
          <a:chExt cx="0" cy="0"/>
        </a:xfrm>
      </p:grpSpPr>
      <p:sp>
        <p:nvSpPr>
          <p:cNvPr id="91" name="All three analyses find a condition effect"/>
          <p:cNvSpPr txBox="1"/>
          <p:nvPr/>
        </p:nvSpPr>
        <p:spPr>
          <a:xfrm>
            <a:off x="400050" y="323850"/>
            <a:ext cx="11391900" cy="8001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3600">
                <a:latin typeface="+mj-lt"/>
                <a:ea typeface="+mj-ea"/>
                <a:cs typeface="+mj-cs"/>
                <a:sym typeface="Helvetica Neue"/>
              </a:defRPr>
            </a:lvl1pPr>
          </a:lstStyle>
          <a:p>
            <a:pPr/>
            <a:r>
              <a:t>All three analyses find a condition effect</a:t>
            </a:r>
          </a:p>
        </p:txBody>
      </p:sp>
      <p:sp>
        <p:nvSpPr>
          <p:cNvPr id="92" name="6"/>
          <p:cNvSpPr txBox="1"/>
          <p:nvPr/>
        </p:nvSpPr>
        <p:spPr>
          <a:xfrm>
            <a:off x="11315700" y="6334125"/>
            <a:ext cx="476250" cy="2095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lgn="r">
              <a:defRPr sz="1000">
                <a:solidFill>
                  <a:srgbClr val="5E636B"/>
                </a:solidFill>
                <a:latin typeface="+mj-lt"/>
                <a:ea typeface="+mj-ea"/>
                <a:cs typeface="+mj-cs"/>
                <a:sym typeface="Helvetica Neue"/>
              </a:defRPr>
            </a:lvl1pPr>
          </a:lstStyle>
          <a:p>
            <a:pPr/>
            <a:r>
              <a:t>6</a:t>
            </a:r>
          </a:p>
        </p:txBody>
      </p:sp>
      <p:sp>
        <p:nvSpPr>
          <p:cNvPr id="93" name="Line"/>
          <p:cNvSpPr/>
          <p:nvPr/>
        </p:nvSpPr>
        <p:spPr>
          <a:xfrm>
            <a:off x="400050" y="1292225"/>
            <a:ext cx="11391900" cy="0"/>
          </a:xfrm>
          <a:prstGeom prst="line">
            <a:avLst/>
          </a:prstGeom>
          <a:ln>
            <a:solidFill>
              <a:srgbClr val="B8BCC4"/>
            </a:solidFill>
          </a:ln>
        </p:spPr>
        <p:txBody>
          <a:bodyPr lIns="0" tIns="0" rIns="0" bIns="0"/>
          <a:lstStyle/>
          <a:p>
            <a:pPr/>
          </a:p>
        </p:txBody>
      </p:sp>
      <p:sp>
        <p:nvSpPr>
          <p:cNvPr id="94" name="Rectangle"/>
          <p:cNvSpPr/>
          <p:nvPr/>
        </p:nvSpPr>
        <p:spPr>
          <a:xfrm>
            <a:off x="400050" y="1752600"/>
            <a:ext cx="3524250" cy="2060176"/>
          </a:xfrm>
          <a:prstGeom prst="rect">
            <a:avLst/>
          </a:prstGeom>
          <a:solidFill>
            <a:srgbClr val="DCEEFF"/>
          </a:solidFill>
          <a:ln>
            <a:solidFill>
              <a:srgbClr val="3D8DFF"/>
            </a:solidFill>
          </a:ln>
        </p:spPr>
        <p:txBody>
          <a:bodyPr lIns="0" tIns="0" rIns="0" bIns="0"/>
          <a:lstStyle/>
          <a:p>
            <a:pPr/>
          </a:p>
        </p:txBody>
      </p:sp>
      <p:sp>
        <p:nvSpPr>
          <p:cNvPr id="95" name="PRIMARY"/>
          <p:cNvSpPr txBox="1"/>
          <p:nvPr/>
        </p:nvSpPr>
        <p:spPr>
          <a:xfrm>
            <a:off x="666750" y="2009775"/>
            <a:ext cx="2952750" cy="2857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1200">
                <a:solidFill>
                  <a:srgbClr val="3D8DFF"/>
                </a:solidFill>
                <a:latin typeface="+mj-lt"/>
                <a:ea typeface="+mj-ea"/>
                <a:cs typeface="+mj-cs"/>
                <a:sym typeface="Helvetica Neue"/>
              </a:defRPr>
            </a:lvl1pPr>
          </a:lstStyle>
          <a:p>
            <a:pPr/>
            <a:r>
              <a:t>PRIMARY</a:t>
            </a:r>
          </a:p>
        </p:txBody>
      </p:sp>
      <p:sp>
        <p:nvSpPr>
          <p:cNvPr id="96" name="All valid Core"/>
          <p:cNvSpPr txBox="1"/>
          <p:nvPr/>
        </p:nvSpPr>
        <p:spPr>
          <a:xfrm>
            <a:off x="666750" y="2476500"/>
            <a:ext cx="2952750" cy="4953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2100">
                <a:latin typeface="+mj-lt"/>
                <a:ea typeface="+mj-ea"/>
                <a:cs typeface="+mj-cs"/>
                <a:sym typeface="Helvetica Neue"/>
              </a:defRPr>
            </a:lvl1pPr>
          </a:lstStyle>
          <a:p>
            <a:pPr/>
            <a:r>
              <a:t>All valid Core</a:t>
            </a:r>
          </a:p>
        </p:txBody>
      </p:sp>
      <p:sp>
        <p:nvSpPr>
          <p:cNvPr id="97" name="11 judges • 330 ratings"/>
          <p:cNvSpPr txBox="1"/>
          <p:nvPr/>
        </p:nvSpPr>
        <p:spPr>
          <a:xfrm>
            <a:off x="666750" y="3095625"/>
            <a:ext cx="2952750" cy="3429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11 judges • 330 ratings</a:t>
            </a:r>
          </a:p>
        </p:txBody>
      </p:sp>
      <p:sp>
        <p:nvSpPr>
          <p:cNvPr id="98" name="Rectangle"/>
          <p:cNvSpPr/>
          <p:nvPr/>
        </p:nvSpPr>
        <p:spPr>
          <a:xfrm>
            <a:off x="4333875" y="1752600"/>
            <a:ext cx="3524250" cy="2060176"/>
          </a:xfrm>
          <a:prstGeom prst="rect">
            <a:avLst/>
          </a:prstGeom>
          <a:solidFill>
            <a:srgbClr val="EDEDED"/>
          </a:solidFill>
          <a:ln>
            <a:solidFill>
              <a:srgbClr val="EDEDED"/>
            </a:solidFill>
          </a:ln>
        </p:spPr>
        <p:txBody>
          <a:bodyPr lIns="0" tIns="0" rIns="0" bIns="0"/>
          <a:lstStyle/>
          <a:p>
            <a:pPr/>
          </a:p>
        </p:txBody>
      </p:sp>
      <p:sp>
        <p:nvSpPr>
          <p:cNvPr id="99" name="SUPPORTING"/>
          <p:cNvSpPr txBox="1"/>
          <p:nvPr/>
        </p:nvSpPr>
        <p:spPr>
          <a:xfrm>
            <a:off x="4600575" y="2009775"/>
            <a:ext cx="2952750" cy="2857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1200">
                <a:solidFill>
                  <a:srgbClr val="5E636B"/>
                </a:solidFill>
                <a:latin typeface="+mj-lt"/>
                <a:ea typeface="+mj-ea"/>
                <a:cs typeface="+mj-cs"/>
                <a:sym typeface="Helvetica Neue"/>
              </a:defRPr>
            </a:lvl1pPr>
          </a:lstStyle>
          <a:p>
            <a:pPr/>
            <a:r>
              <a:t>SUPPORTING</a:t>
            </a:r>
          </a:p>
        </p:txBody>
      </p:sp>
      <p:sp>
        <p:nvSpPr>
          <p:cNvPr id="100" name="Data from the 6 judges who also completed the optional part"/>
          <p:cNvSpPr txBox="1"/>
          <p:nvPr/>
        </p:nvSpPr>
        <p:spPr>
          <a:xfrm>
            <a:off x="4600575" y="2476500"/>
            <a:ext cx="2952750" cy="4953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defTabSz="649223">
              <a:defRPr b="1" sz="1491">
                <a:latin typeface="+mj-lt"/>
                <a:ea typeface="+mj-ea"/>
                <a:cs typeface="+mj-cs"/>
                <a:sym typeface="Helvetica Neue"/>
              </a:defRPr>
            </a:lvl1pPr>
          </a:lstStyle>
          <a:p>
            <a:pPr/>
            <a:r>
              <a:t>Data from the 6 judges who also completed the optional part</a:t>
            </a:r>
          </a:p>
        </p:txBody>
      </p:sp>
      <p:sp>
        <p:nvSpPr>
          <p:cNvPr id="101" name="Core + Optional • 360 ratings"/>
          <p:cNvSpPr txBox="1"/>
          <p:nvPr/>
        </p:nvSpPr>
        <p:spPr>
          <a:xfrm>
            <a:off x="4600575" y="3095625"/>
            <a:ext cx="2952750" cy="3429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Core + Optional • 360 ratings</a:t>
            </a:r>
          </a:p>
        </p:txBody>
      </p:sp>
      <p:sp>
        <p:nvSpPr>
          <p:cNvPr id="102" name="Rectangle"/>
          <p:cNvSpPr/>
          <p:nvPr/>
        </p:nvSpPr>
        <p:spPr>
          <a:xfrm>
            <a:off x="8267700" y="1752600"/>
            <a:ext cx="3524250" cy="2060176"/>
          </a:xfrm>
          <a:prstGeom prst="rect">
            <a:avLst/>
          </a:prstGeom>
          <a:solidFill>
            <a:srgbClr val="EDEDED"/>
          </a:solidFill>
          <a:ln>
            <a:solidFill>
              <a:srgbClr val="EDEDED"/>
            </a:solidFill>
          </a:ln>
        </p:spPr>
        <p:txBody>
          <a:bodyPr lIns="0" tIns="0" rIns="0" bIns="0"/>
          <a:lstStyle/>
          <a:p>
            <a:pPr/>
          </a:p>
        </p:txBody>
      </p:sp>
      <p:sp>
        <p:nvSpPr>
          <p:cNvPr id="103" name="SUPPORTING"/>
          <p:cNvSpPr txBox="1"/>
          <p:nvPr/>
        </p:nvSpPr>
        <p:spPr>
          <a:xfrm>
            <a:off x="8534400" y="2009775"/>
            <a:ext cx="2952750" cy="28575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1200">
                <a:solidFill>
                  <a:srgbClr val="5E636B"/>
                </a:solidFill>
                <a:latin typeface="+mj-lt"/>
                <a:ea typeface="+mj-ea"/>
                <a:cs typeface="+mj-cs"/>
                <a:sym typeface="Helvetica Neue"/>
              </a:defRPr>
            </a:lvl1pPr>
          </a:lstStyle>
          <a:p>
            <a:pPr/>
            <a:r>
              <a:t>SUPPORTING</a:t>
            </a:r>
          </a:p>
        </p:txBody>
      </p:sp>
      <p:sp>
        <p:nvSpPr>
          <p:cNvPr id="104" name="All available data"/>
          <p:cNvSpPr txBox="1"/>
          <p:nvPr/>
        </p:nvSpPr>
        <p:spPr>
          <a:xfrm>
            <a:off x="8534400" y="2476500"/>
            <a:ext cx="2952750" cy="4953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b="1" sz="2100">
                <a:latin typeface="+mj-lt"/>
                <a:ea typeface="+mj-ea"/>
                <a:cs typeface="+mj-cs"/>
                <a:sym typeface="Helvetica Neue"/>
              </a:defRPr>
            </a:lvl1pPr>
          </a:lstStyle>
          <a:p>
            <a:pPr/>
            <a:r>
              <a:t>All available data</a:t>
            </a:r>
          </a:p>
        </p:txBody>
      </p:sp>
      <p:sp>
        <p:nvSpPr>
          <p:cNvPr id="105" name="330 Core + 180 Optional"/>
          <p:cNvSpPr txBox="1"/>
          <p:nvPr/>
        </p:nvSpPr>
        <p:spPr>
          <a:xfrm>
            <a:off x="8534400" y="3095625"/>
            <a:ext cx="2952750" cy="342900"/>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lvl1pPr>
              <a:defRPr sz="1500">
                <a:solidFill>
                  <a:srgbClr val="5E636B"/>
                </a:solidFill>
                <a:latin typeface="+mj-lt"/>
                <a:ea typeface="+mj-ea"/>
                <a:cs typeface="+mj-cs"/>
                <a:sym typeface="Helvetica Neue"/>
              </a:defRPr>
            </a:lvl1pPr>
          </a:lstStyle>
          <a:p>
            <a:pPr/>
            <a:r>
              <a:t>330 Core + 180 Optional</a:t>
            </a:r>
          </a:p>
        </p:txBody>
      </p:sp>
      <p:graphicFrame>
        <p:nvGraphicFramePr>
          <p:cNvPr id="106" name="Table 2"/>
          <p:cNvGraphicFramePr/>
          <p:nvPr/>
        </p:nvGraphicFramePr>
        <p:xfrm>
          <a:off x="751165" y="4266345"/>
          <a:ext cx="10696021" cy="125116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569632"/>
                <a:gridCol w="1770191"/>
                <a:gridCol w="1541779"/>
                <a:gridCol w="4808067"/>
              </a:tblGrid>
              <a:tr h="196850">
                <a:tc>
                  <a:txBody>
                    <a:bodyPr/>
                    <a:lstStyle/>
                    <a:p>
                      <a:pPr algn="l" defTabSz="457200">
                        <a:defRPr b="0" sz="1900">
                          <a:solidFill>
                            <a:srgbClr val="000000"/>
                          </a:solidFill>
                          <a:uFill>
                            <a:solidFill>
                              <a:srgbClr val="000000"/>
                            </a:solidFill>
                          </a:uFill>
                          <a:sym typeface="Calibri"/>
                        </a:defRPr>
                      </a:pPr>
                      <a:r>
                        <a:rPr b="1">
                          <a:solidFill>
                            <a:srgbClr val="1F4D78"/>
                          </a:solidFill>
                          <a:uFill>
                            <a:solidFill>
                              <a:srgbClr val="1F4D78"/>
                            </a:solidFill>
                          </a:uFill>
                        </a:rPr>
                        <a:t>Comparison</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F2F4F7"/>
                    </a:solidFill>
                  </a:tcPr>
                </a:tc>
                <a:tc>
                  <a:txBody>
                    <a:bodyPr/>
                    <a:lstStyle/>
                    <a:p>
                      <a:pPr algn="ctr" defTabSz="457200">
                        <a:defRPr b="0" sz="1900">
                          <a:solidFill>
                            <a:srgbClr val="000000"/>
                          </a:solidFill>
                          <a:uFill>
                            <a:solidFill>
                              <a:srgbClr val="000000"/>
                            </a:solidFill>
                          </a:uFill>
                          <a:sym typeface="Calibri"/>
                        </a:defRPr>
                      </a:pPr>
                      <a:r>
                        <a:rPr b="1">
                          <a:solidFill>
                            <a:srgbClr val="1F4D78"/>
                          </a:solidFill>
                          <a:uFill>
                            <a:solidFill>
                              <a:srgbClr val="1F4D78"/>
                            </a:solidFill>
                          </a:uFill>
                        </a:rPr>
                        <a:t>Completed</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F2F4F7"/>
                    </a:solidFill>
                  </a:tcPr>
                </a:tc>
                <a:tc>
                  <a:txBody>
                    <a:bodyPr/>
                    <a:lstStyle/>
                    <a:p>
                      <a:pPr algn="ctr" defTabSz="457200">
                        <a:defRPr b="0" sz="1900">
                          <a:solidFill>
                            <a:srgbClr val="000000"/>
                          </a:solidFill>
                          <a:uFill>
                            <a:solidFill>
                              <a:srgbClr val="000000"/>
                            </a:solidFill>
                          </a:uFill>
                          <a:sym typeface="Calibri"/>
                        </a:defRPr>
                      </a:pPr>
                      <a:r>
                        <a:rPr b="1">
                          <a:solidFill>
                            <a:srgbClr val="1F4D78"/>
                          </a:solidFill>
                          <a:uFill>
                            <a:solidFill>
                              <a:srgbClr val="1F4D78"/>
                            </a:solidFill>
                          </a:uFill>
                        </a:rPr>
                        <a:t>All-data p</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F2F4F7"/>
                    </a:solidFill>
                  </a:tcPr>
                </a:tc>
                <a:tc>
                  <a:txBody>
                    <a:bodyPr/>
                    <a:lstStyle/>
                    <a:p>
                      <a:pPr algn="l" defTabSz="457200">
                        <a:defRPr b="0" sz="1900">
                          <a:solidFill>
                            <a:srgbClr val="000000"/>
                          </a:solidFill>
                          <a:uFill>
                            <a:solidFill>
                              <a:srgbClr val="000000"/>
                            </a:solidFill>
                          </a:uFill>
                          <a:sym typeface="Calibri"/>
                        </a:defRPr>
                      </a:pPr>
                      <a:r>
                        <a:rPr b="1">
                          <a:solidFill>
                            <a:srgbClr val="1F4D78"/>
                          </a:solidFill>
                          <a:uFill>
                            <a:solidFill>
                              <a:srgbClr val="1F4D78"/>
                            </a:solidFill>
                          </a:uFill>
                        </a:rPr>
                        <a:t>Interpretation</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F2F4F7"/>
                    </a:solidFill>
                  </a:tcPr>
                </a:tc>
              </a:tr>
              <a:tr h="196850">
                <a:tc>
                  <a:txBody>
                    <a:bodyPr/>
                    <a:lstStyle/>
                    <a:p>
                      <a:pPr algn="l" defTabSz="457200">
                        <a:defRPr sz="1900">
                          <a:uFill>
                            <a:solidFill>
                              <a:srgbClr val="000000"/>
                            </a:solidFill>
                          </a:uFill>
                          <a:sym typeface="Calibri"/>
                        </a:defRPr>
                      </a:pPr>
                      <a:r>
                        <a:rPr>
                          <a:solidFill>
                            <a:srgbClr val="1C252F"/>
                          </a:solidFill>
                          <a:uFill>
                            <a:solidFill>
                              <a:srgbClr val="1C252F"/>
                            </a:solidFill>
                          </a:uFill>
                        </a:rPr>
                        <a:t>Closest to 0x</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0.7159</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0.7703</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57200">
                        <a:defRPr sz="1900">
                          <a:uFill>
                            <a:solidFill>
                              <a:srgbClr val="000000"/>
                            </a:solidFill>
                          </a:uFill>
                          <a:sym typeface="Calibri"/>
                        </a:defRPr>
                      </a:pPr>
                      <a:r>
                        <a:rPr>
                          <a:solidFill>
                            <a:srgbClr val="1C252F"/>
                          </a:solidFill>
                          <a:uFill>
                            <a:solidFill>
                              <a:srgbClr val="1C252F"/>
                            </a:solidFill>
                          </a:uFill>
                        </a:rPr>
                        <a:t>Not statistically different from 1.5x</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196850">
                <a:tc>
                  <a:txBody>
                    <a:bodyPr/>
                    <a:lstStyle/>
                    <a:p>
                      <a:pPr algn="l" defTabSz="457200">
                        <a:defRPr sz="1900">
                          <a:uFill>
                            <a:solidFill>
                              <a:srgbClr val="000000"/>
                            </a:solidFill>
                          </a:uFill>
                          <a:sym typeface="Calibri"/>
                        </a:defRPr>
                      </a:pPr>
                      <a:r>
                        <a:rPr>
                          <a:solidFill>
                            <a:srgbClr val="1C252F"/>
                          </a:solidFill>
                          <a:uFill>
                            <a:solidFill>
                              <a:srgbClr val="1C252F"/>
                            </a:solidFill>
                          </a:uFill>
                        </a:rPr>
                        <a:t>First utterance</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&lt; .001</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&lt; .001</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57200">
                        <a:defRPr sz="1900">
                          <a:uFill>
                            <a:solidFill>
                              <a:srgbClr val="000000"/>
                            </a:solidFill>
                          </a:uFill>
                          <a:sym typeface="Calibri"/>
                        </a:defRPr>
                      </a:pPr>
                      <a:r>
                        <a:rPr>
                          <a:solidFill>
                            <a:srgbClr val="1C252F"/>
                          </a:solidFill>
                          <a:uFill>
                            <a:solidFill>
                              <a:srgbClr val="1C252F"/>
                            </a:solidFill>
                          </a:uFill>
                        </a:rPr>
                        <a:t>Significantly lower than 1.5x in both analyses</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196850">
                <a:tc>
                  <a:txBody>
                    <a:bodyPr/>
                    <a:lstStyle/>
                    <a:p>
                      <a:pPr algn="l" defTabSz="457200">
                        <a:defRPr sz="1900">
                          <a:uFill>
                            <a:solidFill>
                              <a:srgbClr val="000000"/>
                            </a:solidFill>
                          </a:uFill>
                          <a:sym typeface="Calibri"/>
                        </a:defRPr>
                      </a:pPr>
                      <a:r>
                        <a:rPr>
                          <a:solidFill>
                            <a:srgbClr val="1C252F"/>
                          </a:solidFill>
                          <a:uFill>
                            <a:solidFill>
                              <a:srgbClr val="1C252F"/>
                            </a:solidFill>
                          </a:uFill>
                        </a:rPr>
                        <a:t>Middle utterance</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0.0178</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0.0256</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57200">
                        <a:defRPr sz="1900">
                          <a:uFill>
                            <a:solidFill>
                              <a:srgbClr val="000000"/>
                            </a:solidFill>
                          </a:uFill>
                          <a:sym typeface="Calibri"/>
                        </a:defRPr>
                      </a:pPr>
                      <a:r>
                        <a:rPr>
                          <a:solidFill>
                            <a:srgbClr val="1C252F"/>
                          </a:solidFill>
                          <a:uFill>
                            <a:solidFill>
                              <a:srgbClr val="1C252F"/>
                            </a:solidFill>
                          </a:uFill>
                        </a:rPr>
                        <a:t>Significantly lower than 1.5x in both analyses</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196850">
                <a:tc>
                  <a:txBody>
                    <a:bodyPr/>
                    <a:lstStyle/>
                    <a:p>
                      <a:pPr algn="l" defTabSz="457200">
                        <a:defRPr sz="1900">
                          <a:uFill>
                            <a:solidFill>
                              <a:srgbClr val="000000"/>
                            </a:solidFill>
                          </a:uFill>
                          <a:sym typeface="Calibri"/>
                        </a:defRPr>
                      </a:pPr>
                      <a:r>
                        <a:rPr>
                          <a:solidFill>
                            <a:srgbClr val="1C252F"/>
                          </a:solidFill>
                          <a:uFill>
                            <a:solidFill>
                              <a:srgbClr val="1C252F"/>
                            </a:solidFill>
                          </a:uFill>
                        </a:rPr>
                        <a:t>Random utterance</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0.1475</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ctr" defTabSz="457200">
                        <a:defRPr sz="1900">
                          <a:uFill>
                            <a:solidFill>
                              <a:srgbClr val="000000"/>
                            </a:solidFill>
                          </a:uFill>
                          <a:sym typeface="Calibri"/>
                        </a:defRPr>
                      </a:pPr>
                      <a:r>
                        <a:rPr>
                          <a:solidFill>
                            <a:srgbClr val="1C252F"/>
                          </a:solidFill>
                          <a:uFill>
                            <a:solidFill>
                              <a:srgbClr val="1C252F"/>
                            </a:solidFill>
                          </a:uFill>
                        </a:rPr>
                        <a:t>0.1127</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algn="l" defTabSz="457200">
                        <a:defRPr sz="1900">
                          <a:uFill>
                            <a:solidFill>
                              <a:srgbClr val="000000"/>
                            </a:solidFill>
                          </a:uFill>
                          <a:sym typeface="Calibri"/>
                        </a:defRPr>
                      </a:pPr>
                      <a:r>
                        <a:rPr>
                          <a:solidFill>
                            <a:srgbClr val="1C252F"/>
                          </a:solidFill>
                          <a:uFill>
                            <a:solidFill>
                              <a:srgbClr val="1C252F"/>
                            </a:solidFill>
                          </a:uFill>
                        </a:rPr>
                        <a:t>Not statistically different from 1.5x</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bl>
          </a:graphicData>
        </a:graphic>
      </p:graphicFrame>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