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830" r:id="rId1"/>
  </p:sldMasterIdLst>
  <p:notesMasterIdLst>
    <p:notesMasterId r:id="rId53"/>
  </p:notesMasterIdLst>
  <p:sldIdLst>
    <p:sldId id="576" r:id="rId2"/>
    <p:sldId id="257" r:id="rId3"/>
    <p:sldId id="258" r:id="rId4"/>
    <p:sldId id="1155" r:id="rId5"/>
    <p:sldId id="1156" r:id="rId6"/>
    <p:sldId id="1157" r:id="rId7"/>
    <p:sldId id="265" r:id="rId8"/>
    <p:sldId id="266" r:id="rId9"/>
    <p:sldId id="267" r:id="rId10"/>
    <p:sldId id="1190" r:id="rId11"/>
    <p:sldId id="269" r:id="rId12"/>
    <p:sldId id="268" r:id="rId13"/>
    <p:sldId id="282" r:id="rId14"/>
    <p:sldId id="270" r:id="rId15"/>
    <p:sldId id="271" r:id="rId16"/>
    <p:sldId id="1166" r:id="rId17"/>
    <p:sldId id="272" r:id="rId18"/>
    <p:sldId id="1169" r:id="rId19"/>
    <p:sldId id="1170" r:id="rId20"/>
    <p:sldId id="1171" r:id="rId21"/>
    <p:sldId id="1172" r:id="rId22"/>
    <p:sldId id="1173" r:id="rId23"/>
    <p:sldId id="1174" r:id="rId24"/>
    <p:sldId id="1177" r:id="rId25"/>
    <p:sldId id="1175" r:id="rId26"/>
    <p:sldId id="273" r:id="rId27"/>
    <p:sldId id="274" r:id="rId28"/>
    <p:sldId id="1158" r:id="rId29"/>
    <p:sldId id="1159" r:id="rId30"/>
    <p:sldId id="276" r:id="rId31"/>
    <p:sldId id="1180" r:id="rId32"/>
    <p:sldId id="1181" r:id="rId33"/>
    <p:sldId id="1182" r:id="rId34"/>
    <p:sldId id="1183" r:id="rId35"/>
    <p:sldId id="277" r:id="rId36"/>
    <p:sldId id="278" r:id="rId37"/>
    <p:sldId id="1178" r:id="rId38"/>
    <p:sldId id="279" r:id="rId39"/>
    <p:sldId id="1184" r:id="rId40"/>
    <p:sldId id="1160" r:id="rId41"/>
    <p:sldId id="1161" r:id="rId42"/>
    <p:sldId id="1164" r:id="rId43"/>
    <p:sldId id="1187" r:id="rId44"/>
    <p:sldId id="1179" r:id="rId45"/>
    <p:sldId id="1185" r:id="rId46"/>
    <p:sldId id="283" r:id="rId47"/>
    <p:sldId id="1186" r:id="rId48"/>
    <p:sldId id="284" r:id="rId49"/>
    <p:sldId id="1188" r:id="rId50"/>
    <p:sldId id="1189" r:id="rId51"/>
    <p:sldId id="115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B87"/>
    <a:srgbClr val="0432FF"/>
    <a:srgbClr val="008A85"/>
    <a:srgbClr val="0054FF"/>
    <a:srgbClr val="00297C"/>
    <a:srgbClr val="002164"/>
    <a:srgbClr val="FF93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81"/>
    <p:restoredTop sz="85769" autoAdjust="0"/>
  </p:normalViewPr>
  <p:slideViewPr>
    <p:cSldViewPr snapToGrid="0" snapToObjects="1">
      <p:cViewPr varScale="1">
        <p:scale>
          <a:sx n="67" d="100"/>
          <a:sy n="67" d="100"/>
        </p:scale>
        <p:origin x="176" y="8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notesViewPr>
    <p:cSldViewPr snapToGrid="0" snapToObjects="1">
      <p:cViewPr varScale="1">
        <p:scale>
          <a:sx n="84" d="100"/>
          <a:sy n="84" d="100"/>
        </p:scale>
        <p:origin x="26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D59C3-BCF5-BC45-87ED-AF8758B445C8}" type="datetimeFigureOut">
              <a:rPr lang="en-US" smtClean="0"/>
              <a:t>12/1/24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2884E-AB51-CE46-B606-030E2D62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0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4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94DEAB-767F-2B44-9E44-636CFE913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24B24-D3E5-2749-9FAE-320A120198D1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438722" name="Rectangle 2">
            <a:extLst>
              <a:ext uri="{FF2B5EF4-FFF2-40B4-BE49-F238E27FC236}">
                <a16:creationId xmlns:a16="http://schemas.microsoft.com/office/drawing/2014/main" id="{A4DCFE25-EE47-3047-9B64-1C7BD5FA3E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8723" name="Rectangle 3">
            <a:extLst>
              <a:ext uri="{FF2B5EF4-FFF2-40B4-BE49-F238E27FC236}">
                <a16:creationId xmlns:a16="http://schemas.microsoft.com/office/drawing/2014/main" id="{70A225D3-83DF-434B-87CA-7A206F4B3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16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63E3-82EC-A848-9710-7987A864C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41E74-5D8E-E148-B63E-DCD77A6CE98B}"/>
              </a:ext>
            </a:extLst>
          </p:cNvPr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D824C76-6369-6B4C-98A1-220EB321ECDB}"/>
              </a:ext>
            </a:extLst>
          </p:cNvPr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z="1400" smtClean="0"/>
              <a:pPr/>
              <a:t>1 December 2024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03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4C05-CC1E-984E-9930-1DFA8CFF9417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4E0A7-AF08-1EA8-E0A1-2893DA1F4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B14D-F989-2A4E-B0AF-6542590B9072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6381F2-7132-1F9A-7210-6A36F65C6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9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882" y="0"/>
            <a:ext cx="12199882" cy="890015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1052876"/>
            <a:ext cx="10163502" cy="5107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00750" y="6374958"/>
            <a:ext cx="4114800" cy="365125"/>
          </a:xfrm>
        </p:spPr>
        <p:txBody>
          <a:bodyPr/>
          <a:lstStyle/>
          <a:p>
            <a:r>
              <a:rPr lang="en-US" dirty="0"/>
              <a:t>Md Mizanur Rahman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6702" y="6356348"/>
            <a:ext cx="2743200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76399" y="35859"/>
            <a:ext cx="10163502" cy="658368"/>
          </a:xfrm>
          <a:noFill/>
        </p:spPr>
        <p:txBody>
          <a:bodyPr>
            <a:normAutofit/>
          </a:bodyPr>
          <a:lstStyle>
            <a:lvl1pPr>
              <a:defRPr sz="3200" b="1" i="0" baseline="0">
                <a:solidFill>
                  <a:srgbClr val="284B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882" y="6493790"/>
            <a:ext cx="1361087" cy="364210"/>
          </a:xfrm>
        </p:spPr>
        <p:txBody>
          <a:bodyPr anchor="t" anchorCtr="1"/>
          <a:lstStyle/>
          <a:p>
            <a:fld id="{D5E69BD8-3648-7945-9770-FB2E6BE08269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0" y="1052876"/>
            <a:ext cx="1353205" cy="4815909"/>
          </a:xfrm>
        </p:spPr>
        <p:txBody>
          <a:bodyPr>
            <a:normAutofit/>
          </a:bodyPr>
          <a:lstStyle>
            <a:lvl1pPr marL="0" indent="0">
              <a:buNone/>
              <a:defRPr sz="1300" b="1"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1D2A8-0ABB-B185-ED4F-4F0B32D5D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54983"/>
            <a:ext cx="10502685" cy="141034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mtClean="0"/>
              <a:pPr/>
              <a:t>1 December 2024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CF3-DD48-999F-7161-5445BBAA3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6F739-D444-2D49-8365-D011425B6819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4C545F-CC6B-1746-B1DD-CD203D6E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FC428-F133-2AB8-1AB6-E5665CA3A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219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CBD-57C8-EF4A-90DF-A2D5555D9928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5B12A9-5CF9-064C-8729-E8B1E5279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5EBC4-BBD3-468B-20BD-92DDC31EB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3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4AB0-2FEC-7F4A-A9C7-810BDEE4ECD3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0A5B93-F407-3F45-ADD5-EA1A0B384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FB5EC-91F5-CD36-9DE8-B1D93CEEB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AD48-39CC-574F-A277-7DDF4D97C115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16BF52-7EED-6B45-B23D-85F58128E8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B29A1A-EBE2-E284-DBAE-6044016C2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453E-52F8-5243-9430-148D4C4741B0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1D8A86-AF7E-8C48-825A-10A9BC40B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884A9-D5DD-9CA6-6E71-A5FAE1D456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11A0-C4D5-0A41-96FB-B1A622FC2FA8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F6217-3D80-41B8-1FB0-8E7EDAC9F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AB8D-1F8B-5C46-AE68-5364F04CE7C8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B3461-36DE-33A9-CA38-2FAE87A4E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4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6262-A375-6944-A3A6-738BB5912950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361CF2-0283-14B0-751A-6242B5103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F739-D444-2D49-8365-D011425B6819}" type="datetime3">
              <a:rPr lang="en-US" smtClean="0"/>
              <a:t>1 December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0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662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um.com/security/computer_security/papers/otp-faq/otp.jp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349" y="420685"/>
            <a:ext cx="11026989" cy="915545"/>
          </a:xfrm>
        </p:spPr>
        <p:txBody>
          <a:bodyPr>
            <a:noAutofit/>
          </a:bodyPr>
          <a:lstStyle/>
          <a:p>
            <a:r>
              <a:rPr lang="en-US" sz="5400" b="1" dirty="0"/>
              <a:t>Cryptography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6239" y="4892771"/>
            <a:ext cx="5677546" cy="628999"/>
          </a:xfrm>
        </p:spPr>
        <p:txBody>
          <a:bodyPr>
            <a:noAutofit/>
          </a:bodyPr>
          <a:lstStyle/>
          <a:p>
            <a:r>
              <a:rPr lang="en-US" sz="3500" dirty="0"/>
              <a:t>Dr. Sajedul Talukder</a:t>
            </a:r>
          </a:p>
          <a:p>
            <a:endParaRPr lang="en-US" sz="35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66862" y="4200042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Lecture note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D961C3-7549-1F14-B85A-14B0BFDD9BE1}"/>
              </a:ext>
            </a:extLst>
          </p:cNvPr>
          <p:cNvSpPr txBox="1">
            <a:spLocks/>
          </p:cNvSpPr>
          <p:nvPr/>
        </p:nvSpPr>
        <p:spPr>
          <a:xfrm>
            <a:off x="1550150" y="2793135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97C"/>
                </a:solidFill>
              </a:rPr>
              <a:t>CS 409 Ethical Hacking</a:t>
            </a:r>
          </a:p>
        </p:txBody>
      </p:sp>
    </p:spTree>
    <p:extLst>
      <p:ext uri="{BB962C8B-B14F-4D97-AF65-F5344CB8AC3E}">
        <p14:creationId xmlns:p14="http://schemas.microsoft.com/office/powerpoint/2010/main" val="3511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85798"/>
            <a:ext cx="528193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Transposition</a:t>
            </a:r>
            <a:r>
              <a:rPr sz="4000" spc="-55" dirty="0">
                <a:cs typeface="Arial"/>
              </a:rPr>
              <a:t> </a:t>
            </a:r>
            <a:r>
              <a:rPr sz="4000" spc="-5" dirty="0">
                <a:cs typeface="Arial"/>
              </a:rPr>
              <a:t>Ciphers</a:t>
            </a:r>
            <a:endParaRPr sz="40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733614"/>
            <a:ext cx="7673340" cy="4001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0" indent="-457200">
              <a:lnSpc>
                <a:spcPts val="3595"/>
              </a:lnSpc>
              <a:spcBef>
                <a:spcPts val="10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Consider </a:t>
            </a:r>
            <a:r>
              <a:rPr sz="3000" dirty="0">
                <a:latin typeface="Arial"/>
                <a:cs typeface="Arial"/>
              </a:rPr>
              <a:t>classical </a:t>
            </a:r>
            <a:r>
              <a:rPr sz="3000" b="1" spc="-5" dirty="0">
                <a:latin typeface="Arial"/>
                <a:cs typeface="Arial"/>
              </a:rPr>
              <a:t>transposition</a:t>
            </a:r>
            <a:r>
              <a:rPr sz="3000" b="1" spc="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or</a:t>
            </a:r>
            <a:endParaRPr sz="3000" dirty="0">
              <a:latin typeface="Arial"/>
              <a:cs typeface="Arial"/>
            </a:endParaRPr>
          </a:p>
          <a:p>
            <a:pPr marL="850900" indent="-457200">
              <a:lnSpc>
                <a:spcPts val="3595"/>
              </a:lnSpc>
              <a:buFont typeface="Arial" panose="020B0604020202020204" pitchFamily="34" charset="0"/>
              <a:buChar char="•"/>
            </a:pPr>
            <a:r>
              <a:rPr sz="3000" b="1" spc="-5" dirty="0">
                <a:latin typeface="Arial"/>
                <a:cs typeface="Arial"/>
              </a:rPr>
              <a:t>permutation </a:t>
            </a:r>
            <a:r>
              <a:rPr sz="3000" spc="-5" dirty="0">
                <a:latin typeface="Arial"/>
                <a:cs typeface="Arial"/>
              </a:rPr>
              <a:t>ciphers</a:t>
            </a:r>
            <a:endParaRPr sz="3000" dirty="0">
              <a:latin typeface="Arial"/>
              <a:cs typeface="Arial"/>
            </a:endParaRPr>
          </a:p>
          <a:p>
            <a:pPr marL="508000" marR="43180" indent="-457200">
              <a:spcBef>
                <a:spcPts val="75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these hide the message by </a:t>
            </a:r>
            <a:r>
              <a:rPr sz="3000" spc="-10" dirty="0">
                <a:latin typeface="Arial"/>
                <a:cs typeface="Arial"/>
              </a:rPr>
              <a:t>rearranging </a:t>
            </a:r>
            <a:r>
              <a:rPr sz="3000" spc="-5" dirty="0">
                <a:latin typeface="Arial"/>
                <a:cs typeface="Arial"/>
              </a:rPr>
              <a:t>the  letter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order</a:t>
            </a:r>
            <a:endParaRPr sz="3000" dirty="0">
              <a:latin typeface="Arial"/>
              <a:cs typeface="Arial"/>
            </a:endParaRPr>
          </a:p>
          <a:p>
            <a:pPr marL="508000" indent="-457200">
              <a:spcBef>
                <a:spcPts val="74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without </a:t>
            </a:r>
            <a:r>
              <a:rPr sz="3000" spc="-5" dirty="0">
                <a:latin typeface="Arial"/>
                <a:cs typeface="Arial"/>
              </a:rPr>
              <a:t>altering the actual </a:t>
            </a:r>
            <a:r>
              <a:rPr sz="3000" spc="-10" dirty="0">
                <a:latin typeface="Arial"/>
                <a:cs typeface="Arial"/>
              </a:rPr>
              <a:t>letters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used</a:t>
            </a:r>
            <a:endParaRPr sz="3000" dirty="0">
              <a:latin typeface="Arial"/>
              <a:cs typeface="Arial"/>
            </a:endParaRPr>
          </a:p>
          <a:p>
            <a:pPr marL="508000" marR="271780" indent="-457200">
              <a:spcBef>
                <a:spcPts val="75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dirty="0">
                <a:latin typeface="Arial"/>
                <a:cs typeface="Arial"/>
              </a:rPr>
              <a:t>can </a:t>
            </a:r>
            <a:r>
              <a:rPr sz="3000" spc="-5" dirty="0">
                <a:latin typeface="Arial"/>
                <a:cs typeface="Arial"/>
              </a:rPr>
              <a:t>recognise these </a:t>
            </a:r>
            <a:r>
              <a:rPr sz="3000" dirty="0">
                <a:latin typeface="Arial"/>
                <a:cs typeface="Arial"/>
              </a:rPr>
              <a:t>since </a:t>
            </a:r>
            <a:r>
              <a:rPr sz="3000" spc="-5" dirty="0">
                <a:latin typeface="Arial"/>
                <a:cs typeface="Arial"/>
              </a:rPr>
              <a:t>have </a:t>
            </a:r>
            <a:r>
              <a:rPr sz="3000" spc="-10" dirty="0">
                <a:latin typeface="Arial"/>
                <a:cs typeface="Arial"/>
              </a:rPr>
              <a:t>the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same  </a:t>
            </a:r>
            <a:r>
              <a:rPr sz="3000" spc="-10" dirty="0">
                <a:latin typeface="Arial"/>
                <a:cs typeface="Arial"/>
              </a:rPr>
              <a:t>frequency </a:t>
            </a:r>
            <a:r>
              <a:rPr sz="3000" spc="-5" dirty="0">
                <a:latin typeface="Arial"/>
                <a:cs typeface="Arial"/>
              </a:rPr>
              <a:t>distribution as the original</a:t>
            </a:r>
            <a:r>
              <a:rPr sz="3000" spc="-5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text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21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86826"/>
            <a:ext cx="646684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Transposition</a:t>
            </a:r>
            <a:r>
              <a:rPr sz="4000" spc="-30" dirty="0">
                <a:cs typeface="Arial"/>
              </a:rPr>
              <a:t> </a:t>
            </a:r>
            <a:r>
              <a:rPr sz="4000" spc="-5" dirty="0">
                <a:cs typeface="Arial"/>
              </a:rPr>
              <a:t>Ciphers</a:t>
            </a:r>
            <a:endParaRPr sz="4000" dirty="0"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A19C1F9-34FB-2344-ACC4-211C19DE72E1}"/>
              </a:ext>
            </a:extLst>
          </p:cNvPr>
          <p:cNvSpPr txBox="1"/>
          <p:nvPr/>
        </p:nvSpPr>
        <p:spPr>
          <a:xfrm>
            <a:off x="900746" y="1076065"/>
            <a:ext cx="7626984" cy="149079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95300" marR="30480" indent="-4572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write </a:t>
            </a:r>
            <a:r>
              <a:rPr sz="3000" spc="-5" dirty="0">
                <a:latin typeface="Arial"/>
                <a:cs typeface="Arial"/>
              </a:rPr>
              <a:t>message </a:t>
            </a:r>
            <a:r>
              <a:rPr sz="3000" spc="-10" dirty="0">
                <a:latin typeface="Arial"/>
                <a:cs typeface="Arial"/>
              </a:rPr>
              <a:t>letters </a:t>
            </a:r>
            <a:r>
              <a:rPr sz="3000" spc="-5" dirty="0">
                <a:latin typeface="Arial"/>
                <a:cs typeface="Arial"/>
              </a:rPr>
              <a:t>out </a:t>
            </a:r>
            <a:r>
              <a:rPr lang="en-US" sz="3000" spc="-5" dirty="0">
                <a:latin typeface="Arial"/>
                <a:cs typeface="Arial"/>
              </a:rPr>
              <a:t>vertically</a:t>
            </a:r>
            <a:r>
              <a:rPr sz="3000" spc="-5" dirty="0">
                <a:latin typeface="Arial"/>
                <a:cs typeface="Arial"/>
              </a:rPr>
              <a:t> over </a:t>
            </a:r>
            <a:r>
              <a:rPr sz="3000" dirty="0">
                <a:latin typeface="Arial"/>
                <a:cs typeface="Arial"/>
              </a:rPr>
              <a:t>a  </a:t>
            </a:r>
            <a:r>
              <a:rPr sz="3000" spc="-5" dirty="0">
                <a:latin typeface="Arial"/>
                <a:cs typeface="Arial"/>
              </a:rPr>
              <a:t>number of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rows</a:t>
            </a:r>
            <a:endParaRPr sz="3000" dirty="0">
              <a:latin typeface="Arial"/>
              <a:cs typeface="Arial"/>
            </a:endParaRPr>
          </a:p>
          <a:p>
            <a:pPr marL="495300" indent="-457200">
              <a:spcBef>
                <a:spcPts val="63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then </a:t>
            </a:r>
            <a:r>
              <a:rPr sz="3000" spc="-5" dirty="0">
                <a:latin typeface="Arial"/>
                <a:cs typeface="Arial"/>
              </a:rPr>
              <a:t>read </a:t>
            </a:r>
            <a:r>
              <a:rPr sz="3000" spc="-10" dirty="0">
                <a:latin typeface="Arial"/>
                <a:cs typeface="Arial"/>
              </a:rPr>
              <a:t>off </a:t>
            </a:r>
            <a:r>
              <a:rPr sz="3000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row by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2886C-CC02-4047-ACBF-B4C8ECAFA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31" y="2988407"/>
            <a:ext cx="7645400" cy="322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7EEDD-5DE9-3983-BAB4-6CCC49E7C0C3}"/>
              </a:ext>
            </a:extLst>
          </p:cNvPr>
          <p:cNvSpPr txBox="1"/>
          <p:nvPr/>
        </p:nvSpPr>
        <p:spPr>
          <a:xfrm>
            <a:off x="9897035" y="5217459"/>
            <a:ext cx="85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Key = 3</a:t>
            </a:r>
          </a:p>
        </p:txBody>
      </p:sp>
    </p:spTree>
    <p:extLst>
      <p:ext uri="{BB962C8B-B14F-4D97-AF65-F5344CB8AC3E}">
        <p14:creationId xmlns:p14="http://schemas.microsoft.com/office/powerpoint/2010/main" val="6035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63098"/>
            <a:ext cx="4128135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Rail Fence</a:t>
            </a:r>
            <a:r>
              <a:rPr sz="4000" spc="-65" dirty="0">
                <a:cs typeface="Arial"/>
              </a:rPr>
              <a:t> </a:t>
            </a:r>
            <a:r>
              <a:rPr sz="4000" spc="-5" dirty="0">
                <a:cs typeface="Arial"/>
              </a:rPr>
              <a:t>cipher</a:t>
            </a:r>
            <a:endParaRPr sz="40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076065"/>
            <a:ext cx="7626984" cy="149079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95300" marR="30480" indent="-4572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write </a:t>
            </a:r>
            <a:r>
              <a:rPr sz="3000" spc="-5" dirty="0">
                <a:latin typeface="Arial"/>
                <a:cs typeface="Arial"/>
              </a:rPr>
              <a:t>message </a:t>
            </a:r>
            <a:r>
              <a:rPr sz="3000" spc="-10" dirty="0">
                <a:latin typeface="Arial"/>
                <a:cs typeface="Arial"/>
              </a:rPr>
              <a:t>letters </a:t>
            </a:r>
            <a:r>
              <a:rPr sz="3000" spc="-5" dirty="0">
                <a:latin typeface="Arial"/>
                <a:cs typeface="Arial"/>
              </a:rPr>
              <a:t>out diagonally over </a:t>
            </a:r>
            <a:r>
              <a:rPr sz="3000" dirty="0">
                <a:latin typeface="Arial"/>
                <a:cs typeface="Arial"/>
              </a:rPr>
              <a:t>a  </a:t>
            </a:r>
            <a:r>
              <a:rPr sz="3000" spc="-5" dirty="0">
                <a:latin typeface="Arial"/>
                <a:cs typeface="Arial"/>
              </a:rPr>
              <a:t>number of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rows</a:t>
            </a:r>
            <a:endParaRPr sz="3000" dirty="0">
              <a:latin typeface="Arial"/>
              <a:cs typeface="Arial"/>
            </a:endParaRPr>
          </a:p>
          <a:p>
            <a:pPr marL="495300" indent="-457200">
              <a:spcBef>
                <a:spcPts val="63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then </a:t>
            </a:r>
            <a:r>
              <a:rPr sz="3000" spc="-5" dirty="0">
                <a:latin typeface="Arial"/>
                <a:cs typeface="Arial"/>
              </a:rPr>
              <a:t>read </a:t>
            </a:r>
            <a:r>
              <a:rPr sz="3000" spc="-10" dirty="0">
                <a:latin typeface="Arial"/>
                <a:cs typeface="Arial"/>
              </a:rPr>
              <a:t>off </a:t>
            </a:r>
            <a:r>
              <a:rPr sz="3000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row by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B48A2-2C57-714F-85EB-1161613F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16" y="3178019"/>
            <a:ext cx="10594568" cy="27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5" y="205318"/>
            <a:ext cx="7563317" cy="6129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900" spc="-5" dirty="0">
                <a:latin typeface="Arial"/>
                <a:cs typeface="Arial"/>
              </a:rPr>
              <a:t>Interleaving Transposition Ciphers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0745" y="1101679"/>
            <a:ext cx="10505809" cy="1785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lang="en-US" sz="2400" dirty="0">
                <a:latin typeface="Arial"/>
                <a:cs typeface="Arial"/>
              </a:rPr>
              <a:t>a more </a:t>
            </a:r>
            <a:r>
              <a:rPr lang="en-US" sz="2400" spc="-5" dirty="0">
                <a:latin typeface="Arial"/>
                <a:cs typeface="Arial"/>
              </a:rPr>
              <a:t>complex</a:t>
            </a:r>
            <a:r>
              <a:rPr lang="en-US" sz="2400" spc="-5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scheme</a:t>
            </a:r>
          </a:p>
          <a:p>
            <a:pPr marL="393700" marR="366395" indent="-342900">
              <a:lnSpc>
                <a:spcPts val="3240"/>
              </a:lnSpc>
              <a:spcBef>
                <a:spcPts val="78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lang="en-US" sz="2400" spc="-10" dirty="0">
                <a:latin typeface="Arial"/>
                <a:cs typeface="Arial"/>
              </a:rPr>
              <a:t>write </a:t>
            </a:r>
            <a:r>
              <a:rPr lang="en-US" sz="2400" spc="-5" dirty="0">
                <a:latin typeface="Arial"/>
                <a:cs typeface="Arial"/>
              </a:rPr>
              <a:t>letters of message out in </a:t>
            </a:r>
            <a:r>
              <a:rPr lang="en-US" sz="2400" spc="-10" dirty="0">
                <a:latin typeface="Arial"/>
                <a:cs typeface="Arial"/>
              </a:rPr>
              <a:t>rows </a:t>
            </a:r>
            <a:r>
              <a:rPr lang="en-US" sz="2400" spc="-5" dirty="0">
                <a:latin typeface="Arial"/>
                <a:cs typeface="Arial"/>
              </a:rPr>
              <a:t>over </a:t>
            </a:r>
            <a:r>
              <a:rPr lang="en-US" sz="2400" dirty="0">
                <a:latin typeface="Arial"/>
                <a:cs typeface="Arial"/>
              </a:rPr>
              <a:t>a  </a:t>
            </a:r>
            <a:r>
              <a:rPr lang="en-US" sz="2400" spc="-5" dirty="0">
                <a:latin typeface="Arial"/>
                <a:cs typeface="Arial"/>
              </a:rPr>
              <a:t>specified number of</a:t>
            </a:r>
            <a:r>
              <a:rPr lang="en-US" sz="2400" spc="-3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columns</a:t>
            </a:r>
          </a:p>
          <a:p>
            <a:pPr marL="393700" marR="43180" indent="-342900">
              <a:lnSpc>
                <a:spcPts val="3229"/>
              </a:lnSpc>
              <a:spcBef>
                <a:spcPts val="76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lang="en-US" sz="2400" spc="-10" dirty="0">
                <a:latin typeface="Arial"/>
                <a:cs typeface="Arial"/>
              </a:rPr>
              <a:t>then reorder the </a:t>
            </a:r>
            <a:r>
              <a:rPr lang="en-US" sz="2400" dirty="0">
                <a:latin typeface="Arial"/>
                <a:cs typeface="Arial"/>
              </a:rPr>
              <a:t>columns </a:t>
            </a:r>
            <a:r>
              <a:rPr lang="en-US" sz="2400" spc="-5" dirty="0">
                <a:latin typeface="Arial"/>
                <a:cs typeface="Arial"/>
              </a:rPr>
              <a:t>according </a:t>
            </a:r>
            <a:r>
              <a:rPr lang="en-US" sz="2400" spc="-10" dirty="0">
                <a:latin typeface="Arial"/>
                <a:cs typeface="Arial"/>
              </a:rPr>
              <a:t>to </a:t>
            </a:r>
            <a:r>
              <a:rPr lang="en-US" sz="2400" dirty="0">
                <a:latin typeface="Arial"/>
                <a:cs typeface="Arial"/>
              </a:rPr>
              <a:t>some  key </a:t>
            </a:r>
            <a:r>
              <a:rPr lang="en-US" sz="2400" spc="-5" dirty="0">
                <a:latin typeface="Arial"/>
                <a:cs typeface="Arial"/>
              </a:rPr>
              <a:t>before reading off </a:t>
            </a:r>
            <a:r>
              <a:rPr lang="en-US" sz="2400" spc="-10" dirty="0">
                <a:latin typeface="Arial"/>
                <a:cs typeface="Arial"/>
              </a:rPr>
              <a:t>the</a:t>
            </a:r>
            <a:r>
              <a:rPr lang="en-US" sz="2400" spc="-50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rows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46" y="2817470"/>
            <a:ext cx="71094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spc="1245" baseline="15432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r>
              <a:rPr sz="2400" spc="1245" baseline="15432" dirty="0">
                <a:solidFill>
                  <a:srgbClr val="330066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Let's consider a two-interleaving: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DFD84-E540-A047-B183-62D6C53F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65" y="3304426"/>
            <a:ext cx="70993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8"/>
            <a:ext cx="718185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Classical Substitution</a:t>
            </a:r>
            <a:r>
              <a:rPr sz="3900" spc="-4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948543"/>
            <a:ext cx="8075295" cy="24041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3700" marR="828675" indent="-3429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where letters </a:t>
            </a:r>
            <a:r>
              <a:rPr sz="3000" spc="-5" dirty="0">
                <a:latin typeface="Arial"/>
                <a:cs typeface="Arial"/>
              </a:rPr>
              <a:t>of plaintext are replaced by  other letters or by numbers or</a:t>
            </a:r>
            <a:r>
              <a:rPr sz="3000" spc="-9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symbols</a:t>
            </a:r>
          </a:p>
          <a:p>
            <a:pPr marL="393700" marR="43180" indent="-342900">
              <a:spcBef>
                <a:spcPts val="63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or if </a:t>
            </a:r>
            <a:r>
              <a:rPr sz="3000" spc="-10" dirty="0">
                <a:latin typeface="Arial"/>
                <a:cs typeface="Arial"/>
              </a:rPr>
              <a:t>plaintext </a:t>
            </a:r>
            <a:r>
              <a:rPr sz="3000" spc="-5" dirty="0">
                <a:latin typeface="Arial"/>
                <a:cs typeface="Arial"/>
              </a:rPr>
              <a:t>is </a:t>
            </a:r>
            <a:r>
              <a:rPr sz="3000" spc="-10" dirty="0">
                <a:latin typeface="Arial"/>
                <a:cs typeface="Arial"/>
              </a:rPr>
              <a:t>viewed </a:t>
            </a:r>
            <a:r>
              <a:rPr sz="3000" spc="-5" dirty="0">
                <a:latin typeface="Arial"/>
                <a:cs typeface="Arial"/>
              </a:rPr>
              <a:t>as </a:t>
            </a:r>
            <a:r>
              <a:rPr sz="3000" dirty="0">
                <a:latin typeface="Arial"/>
                <a:cs typeface="Arial"/>
              </a:rPr>
              <a:t>a </a:t>
            </a:r>
            <a:r>
              <a:rPr sz="3000" spc="-5" dirty="0">
                <a:latin typeface="Arial"/>
                <a:cs typeface="Arial"/>
              </a:rPr>
              <a:t>sequence of bits,  </a:t>
            </a:r>
            <a:r>
              <a:rPr sz="3000" spc="-10" dirty="0">
                <a:latin typeface="Arial"/>
                <a:cs typeface="Arial"/>
              </a:rPr>
              <a:t>then </a:t>
            </a:r>
            <a:r>
              <a:rPr sz="3000" spc="-5" dirty="0">
                <a:latin typeface="Arial"/>
                <a:cs typeface="Arial"/>
              </a:rPr>
              <a:t>substitution involves replacing </a:t>
            </a:r>
            <a:r>
              <a:rPr sz="3000" spc="-10" dirty="0">
                <a:latin typeface="Arial"/>
                <a:cs typeface="Arial"/>
              </a:rPr>
              <a:t>plaintext  </a:t>
            </a:r>
            <a:r>
              <a:rPr sz="3000" spc="-5" dirty="0">
                <a:latin typeface="Arial"/>
                <a:cs typeface="Arial"/>
              </a:rPr>
              <a:t>bit patterns </a:t>
            </a:r>
            <a:r>
              <a:rPr sz="3000" spc="-10" dirty="0">
                <a:latin typeface="Arial"/>
                <a:cs typeface="Arial"/>
              </a:rPr>
              <a:t>with </a:t>
            </a:r>
            <a:r>
              <a:rPr sz="3000" spc="-5" dirty="0">
                <a:latin typeface="Arial"/>
                <a:cs typeface="Arial"/>
              </a:rPr>
              <a:t>ciphertext bit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patterns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14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93039"/>
            <a:ext cx="338391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Caesar</a:t>
            </a:r>
            <a:r>
              <a:rPr sz="3900" spc="-8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4" y="1462677"/>
            <a:ext cx="6986905" cy="278384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68300" indent="-342900">
              <a:spcBef>
                <a:spcPts val="8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earliest </a:t>
            </a:r>
            <a:r>
              <a:rPr sz="3000" spc="-10" dirty="0">
                <a:latin typeface="Arial"/>
                <a:cs typeface="Arial"/>
              </a:rPr>
              <a:t>known </a:t>
            </a:r>
            <a:r>
              <a:rPr sz="3000" spc="-5" dirty="0">
                <a:latin typeface="Arial"/>
                <a:cs typeface="Arial"/>
              </a:rPr>
              <a:t>substitution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cipher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by Julius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Caesar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first attested use in military</a:t>
            </a:r>
            <a:r>
              <a:rPr sz="3000" spc="-4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affairs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replaces each </a:t>
            </a:r>
            <a:r>
              <a:rPr sz="3000" spc="-10" dirty="0">
                <a:latin typeface="Arial"/>
                <a:cs typeface="Arial"/>
              </a:rPr>
              <a:t>letter </a:t>
            </a:r>
            <a:r>
              <a:rPr sz="3000" spc="-5" dirty="0">
                <a:latin typeface="Arial"/>
                <a:cs typeface="Arial"/>
              </a:rPr>
              <a:t>by 3rd letter </a:t>
            </a:r>
            <a:r>
              <a:rPr sz="3000" spc="-10" dirty="0">
                <a:latin typeface="Arial"/>
                <a:cs typeface="Arial"/>
              </a:rPr>
              <a:t>after</a:t>
            </a:r>
            <a:r>
              <a:rPr sz="3000" spc="-7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it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example:</a:t>
            </a:r>
            <a:endParaRPr sz="300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52568"/>
              </p:ext>
            </p:extLst>
          </p:nvPr>
        </p:nvGraphicFramePr>
        <p:xfrm>
          <a:off x="1604643" y="4371668"/>
          <a:ext cx="5610860" cy="851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787">
                <a:tc>
                  <a:txBody>
                    <a:bodyPr/>
                    <a:lstStyle/>
                    <a:p>
                      <a:pPr marL="31750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meet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me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after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the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toga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party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87">
                <a:tc>
                  <a:txBody>
                    <a:bodyPr/>
                    <a:lstStyle/>
                    <a:p>
                      <a:pPr marL="31750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PHHW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PH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DIWHU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WKH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WRJD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SDUWB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95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8B02E99D-C093-D24D-9386-8B6F22292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latin typeface="Arial"/>
                <a:cs typeface="Arial"/>
              </a:rPr>
              <a:t>Caesar</a:t>
            </a:r>
            <a:r>
              <a:rPr lang="en-US" spc="-85" dirty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Cipher Example</a:t>
            </a:r>
            <a:endParaRPr lang="pl-PL" altLang="en-US" dirty="0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3DCF37F-6B28-5541-BA80-59CC66F00E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8401" y="1524000"/>
            <a:ext cx="4613275" cy="4572000"/>
          </a:xfrm>
        </p:spPr>
        <p:txBody>
          <a:bodyPr/>
          <a:lstStyle/>
          <a:p>
            <a:r>
              <a:rPr lang="pl-PL" altLang="en-US" sz="2400"/>
              <a:t>Substitution cipher</a:t>
            </a:r>
          </a:p>
          <a:p>
            <a:pPr lvl="1"/>
            <a:r>
              <a:rPr lang="pl-PL" altLang="en-US" sz="2000"/>
              <a:t>Key k </a:t>
            </a:r>
            <a:r>
              <a:rPr lang="en-US" altLang="en-US" sz="2000">
                <a:latin typeface="cmsy10" pitchFamily="34" charset="0"/>
                <a:sym typeface="Symbol" pitchFamily="2" charset="2"/>
              </a:rPr>
              <a:t></a:t>
            </a:r>
            <a:r>
              <a:rPr lang="pl-PL" altLang="en-US" sz="2000"/>
              <a:t> </a:t>
            </a:r>
            <a:r>
              <a:rPr lang="pl-PL" altLang="en-US" sz="2000" b="1"/>
              <a:t>N</a:t>
            </a:r>
          </a:p>
          <a:p>
            <a:pPr lvl="1"/>
            <a:r>
              <a:rPr lang="pl-PL" altLang="en-US" sz="2000"/>
              <a:t>Formula: </a:t>
            </a:r>
          </a:p>
          <a:p>
            <a:pPr lvl="2">
              <a:buFont typeface="Wingdings" pitchFamily="2" charset="2"/>
              <a:buNone/>
            </a:pPr>
            <a:r>
              <a:rPr lang="pl-PL" altLang="en-US" sz="1800"/>
              <a:t>	y = (x + k) mod 26</a:t>
            </a:r>
          </a:p>
          <a:p>
            <a:pPr lvl="1"/>
            <a:r>
              <a:rPr lang="pl-PL" altLang="en-US" sz="2000"/>
              <a:t>26 </a:t>
            </a:r>
            <a:r>
              <a:rPr lang="pl-PL" altLang="en-US" sz="2000">
                <a:sym typeface="Wingdings" pitchFamily="2" charset="2"/>
              </a:rPr>
              <a:t> size of the alphabe</a:t>
            </a:r>
          </a:p>
          <a:p>
            <a:r>
              <a:rPr lang="pl-PL" altLang="en-US" sz="2400"/>
              <a:t>Cryptanalisis?</a:t>
            </a:r>
          </a:p>
          <a:p>
            <a:pPr lvl="1"/>
            <a:r>
              <a:rPr lang="pl-PL" altLang="en-US" sz="2000"/>
              <a:t>Brute force!</a:t>
            </a:r>
          </a:p>
          <a:p>
            <a:r>
              <a:rPr lang="pl-PL" altLang="en-US" sz="2400"/>
              <a:t>Popular culture</a:t>
            </a:r>
          </a:p>
          <a:p>
            <a:pPr lvl="1"/>
            <a:r>
              <a:rPr lang="pl-PL" altLang="en-US" sz="2000"/>
              <a:t>2001: Space Odyssey</a:t>
            </a:r>
          </a:p>
          <a:p>
            <a:pPr lvl="1"/>
            <a:r>
              <a:rPr lang="pl-PL" altLang="en-US" sz="2000"/>
              <a:t>HAL 9000</a:t>
            </a: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0BBA5C15-671C-5C47-AE95-C931D14A08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467600" y="1600200"/>
            <a:ext cx="2667000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pl-PL" altLang="en-US" sz="1600"/>
              <a:t>A	</a:t>
            </a:r>
            <a:r>
              <a:rPr lang="pl-PL" altLang="en-US" sz="1600">
                <a:sym typeface="Wingdings" pitchFamily="2" charset="2"/>
              </a:rPr>
              <a:t>	B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B	</a:t>
            </a:r>
            <a:r>
              <a:rPr lang="pl-PL" altLang="en-US" sz="1600">
                <a:sym typeface="Wingdings" pitchFamily="2" charset="2"/>
              </a:rPr>
              <a:t>	C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C	</a:t>
            </a:r>
            <a:r>
              <a:rPr lang="pl-PL" altLang="en-US" sz="1600">
                <a:sym typeface="Wingdings" pitchFamily="2" charset="2"/>
              </a:rPr>
              <a:t>	D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D	</a:t>
            </a:r>
            <a:r>
              <a:rPr lang="pl-PL" altLang="en-US" sz="1600">
                <a:sym typeface="Wingdings" pitchFamily="2" charset="2"/>
              </a:rPr>
              <a:t>	E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E	</a:t>
            </a:r>
            <a:r>
              <a:rPr lang="pl-PL" altLang="en-US" sz="1600">
                <a:sym typeface="Wingdings" pitchFamily="2" charset="2"/>
              </a:rPr>
              <a:t>	F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F	</a:t>
            </a:r>
            <a:r>
              <a:rPr lang="pl-PL" altLang="en-US" sz="1600">
                <a:sym typeface="Wingdings" pitchFamily="2" charset="2"/>
              </a:rPr>
              <a:t>	G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G	</a:t>
            </a:r>
            <a:r>
              <a:rPr lang="pl-PL" altLang="en-US" sz="1600">
                <a:sym typeface="Wingdings" pitchFamily="2" charset="2"/>
              </a:rPr>
              <a:t>	H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H	</a:t>
            </a:r>
            <a:r>
              <a:rPr lang="pl-PL" altLang="en-US" sz="1600">
                <a:sym typeface="Wingdings" pitchFamily="2" charset="2"/>
              </a:rPr>
              <a:t>	I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I	</a:t>
            </a:r>
            <a:r>
              <a:rPr lang="pl-PL" altLang="en-US" sz="1600">
                <a:sym typeface="Wingdings" pitchFamily="2" charset="2"/>
              </a:rPr>
              <a:t>	J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J	</a:t>
            </a:r>
            <a:r>
              <a:rPr lang="pl-PL" altLang="en-US" sz="1600">
                <a:sym typeface="Wingdings" pitchFamily="2" charset="2"/>
              </a:rPr>
              <a:t>	K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K	</a:t>
            </a:r>
            <a:r>
              <a:rPr lang="pl-PL" altLang="en-US" sz="1600">
                <a:sym typeface="Wingdings" pitchFamily="2" charset="2"/>
              </a:rPr>
              <a:t>	L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L	</a:t>
            </a:r>
            <a:r>
              <a:rPr lang="pl-PL" altLang="en-US" sz="1600">
                <a:sym typeface="Wingdings" pitchFamily="2" charset="2"/>
              </a:rPr>
              <a:t>	M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M	</a:t>
            </a:r>
            <a:r>
              <a:rPr lang="pl-PL" altLang="en-US" sz="1600">
                <a:sym typeface="Wingdings" pitchFamily="2" charset="2"/>
              </a:rPr>
              <a:t>	N</a:t>
            </a:r>
          </a:p>
        </p:txBody>
      </p:sp>
    </p:spTree>
    <p:extLst>
      <p:ext uri="{BB962C8B-B14F-4D97-AF65-F5344CB8AC3E}">
        <p14:creationId xmlns:p14="http://schemas.microsoft.com/office/powerpoint/2010/main" val="51906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5378"/>
            <a:ext cx="338391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Caesar</a:t>
            </a:r>
            <a:r>
              <a:rPr sz="3900" spc="-8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8170" y="1039322"/>
            <a:ext cx="7332980" cy="160972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68300" indent="-342900">
              <a:spcBef>
                <a:spcPts val="47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dirty="0">
                <a:latin typeface="Arial"/>
                <a:cs typeface="Arial"/>
              </a:rPr>
              <a:t>can </a:t>
            </a:r>
            <a:r>
              <a:rPr sz="3000" spc="-5" dirty="0">
                <a:latin typeface="Arial"/>
                <a:cs typeface="Arial"/>
              </a:rPr>
              <a:t>define </a:t>
            </a:r>
            <a:r>
              <a:rPr sz="3000" spc="-10" dirty="0">
                <a:latin typeface="Arial"/>
                <a:cs typeface="Arial"/>
              </a:rPr>
              <a:t>transformation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as:</a:t>
            </a:r>
            <a:endParaRPr sz="3000" dirty="0">
              <a:latin typeface="Arial"/>
              <a:cs typeface="Arial"/>
            </a:endParaRPr>
          </a:p>
          <a:p>
            <a:pPr marL="368935" marR="349250">
              <a:lnSpc>
                <a:spcPts val="2260"/>
              </a:lnSpc>
              <a:spcBef>
                <a:spcPts val="100"/>
              </a:spcBef>
            </a:pPr>
            <a:r>
              <a:rPr sz="1700" dirty="0">
                <a:latin typeface="Courier New"/>
                <a:cs typeface="Courier New"/>
              </a:rPr>
              <a:t>a b c d e f g h i j k l m n o p q r s t u v w x y</a:t>
            </a:r>
            <a:r>
              <a:rPr sz="1700" spc="-225" dirty="0">
                <a:latin typeface="Courier New"/>
                <a:cs typeface="Courier New"/>
              </a:rPr>
              <a:t> </a:t>
            </a:r>
            <a:r>
              <a:rPr sz="1700" dirty="0">
                <a:latin typeface="Courier New"/>
                <a:cs typeface="Courier New"/>
              </a:rPr>
              <a:t>z  D E F G H I J K L M N O P Q R S T U V W X Y Z A B</a:t>
            </a:r>
            <a:r>
              <a:rPr sz="1700" spc="-225" dirty="0">
                <a:latin typeface="Courier New"/>
                <a:cs typeface="Courier New"/>
              </a:rPr>
              <a:t> </a:t>
            </a:r>
            <a:r>
              <a:rPr sz="1700" dirty="0">
                <a:latin typeface="Courier New"/>
                <a:cs typeface="Courier New"/>
              </a:rPr>
              <a:t>C</a:t>
            </a:r>
          </a:p>
          <a:p>
            <a:pPr marL="368300" indent="-342900">
              <a:spcBef>
                <a:spcPts val="2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mathematically give each letter </a:t>
            </a:r>
            <a:r>
              <a:rPr sz="3000" dirty="0">
                <a:latin typeface="Arial"/>
                <a:cs typeface="Arial"/>
              </a:rPr>
              <a:t>a</a:t>
            </a:r>
            <a:r>
              <a:rPr sz="3000" spc="-7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number</a:t>
            </a:r>
            <a:endParaRPr sz="300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99791"/>
              </p:ext>
            </p:extLst>
          </p:nvPr>
        </p:nvGraphicFramePr>
        <p:xfrm>
          <a:off x="1335990" y="2699885"/>
          <a:ext cx="4856476" cy="8186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86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214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5797">
                <a:tc>
                  <a:txBody>
                    <a:bodyPr/>
                    <a:lstStyle/>
                    <a:p>
                      <a:pPr marR="24765"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a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b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c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d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e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f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g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h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i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j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k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l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m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0">
                <a:tc>
                  <a:txBody>
                    <a:bodyPr/>
                    <a:lstStyle/>
                    <a:p>
                      <a:pPr marR="24765"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0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1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2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3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4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5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6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7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8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9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ts val="1920"/>
                        </a:lnSpc>
                      </a:pPr>
                      <a:r>
                        <a:rPr sz="1700" spc="-5" dirty="0">
                          <a:latin typeface="Courier New"/>
                          <a:cs typeface="Courier New"/>
                        </a:rPr>
                        <a:t>10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920"/>
                        </a:lnSpc>
                      </a:pPr>
                      <a:r>
                        <a:rPr sz="1700" spc="-5" dirty="0">
                          <a:latin typeface="Courier New"/>
                          <a:cs typeface="Courier New"/>
                        </a:rPr>
                        <a:t>11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920"/>
                        </a:lnSpc>
                      </a:pPr>
                      <a:r>
                        <a:rPr sz="1700" spc="-5" dirty="0">
                          <a:latin typeface="Courier New"/>
                          <a:cs typeface="Courier New"/>
                        </a:rPr>
                        <a:t>12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97">
                <a:tc>
                  <a:txBody>
                    <a:bodyPr/>
                    <a:lstStyle/>
                    <a:p>
                      <a:pPr marR="24765"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n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o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p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q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r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s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t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u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v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ts val="1920"/>
                        </a:lnSpc>
                        <a:tabLst>
                          <a:tab pos="582295" algn="l"/>
                          <a:tab pos="970915" algn="l"/>
                          <a:tab pos="1359535" algn="l"/>
                        </a:tabLst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w	x	y	Z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F4EE59A-0119-2143-8322-19D6B6BA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24" y="3639783"/>
            <a:ext cx="6408472" cy="32398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5470" y="3484738"/>
            <a:ext cx="5342890" cy="30200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81635">
              <a:spcBef>
                <a:spcPts val="315"/>
              </a:spcBef>
            </a:pPr>
            <a:r>
              <a:rPr sz="1700" spc="-5" dirty="0">
                <a:latin typeface="Courier New"/>
                <a:cs typeface="Courier New"/>
              </a:rPr>
              <a:t>13 14 15 16 17 18 19 20 21 22 23 24</a:t>
            </a:r>
            <a:r>
              <a:rPr sz="1700" spc="-45" dirty="0">
                <a:latin typeface="Courier New"/>
                <a:cs typeface="Courier New"/>
              </a:rPr>
              <a:t> </a:t>
            </a:r>
            <a:r>
              <a:rPr sz="1700" spc="-5" dirty="0">
                <a:latin typeface="Courier New"/>
                <a:cs typeface="Courier New"/>
              </a:rPr>
              <a:t>25</a:t>
            </a:r>
            <a:endParaRPr sz="17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4483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33804BE-7273-A946-8DEF-2842F0B2A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 Substitution Cipher Limitation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6AAE5422-8614-3B4B-89CB-B379C3637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82058"/>
            <a:ext cx="7315200" cy="4572000"/>
          </a:xfrm>
        </p:spPr>
        <p:txBody>
          <a:bodyPr/>
          <a:lstStyle/>
          <a:p>
            <a:r>
              <a:rPr lang="en-US" altLang="en-US"/>
              <a:t>Key</a:t>
            </a:r>
          </a:p>
          <a:p>
            <a:pPr lvl="1"/>
            <a:r>
              <a:rPr lang="en-US" altLang="en-US"/>
              <a:t>Permutation of the alphabet</a:t>
            </a:r>
          </a:p>
          <a:p>
            <a:pPr lvl="1"/>
            <a:r>
              <a:rPr lang="en-US" altLang="en-US"/>
              <a:t>Large key space!</a:t>
            </a:r>
          </a:p>
          <a:p>
            <a:pPr lvl="2"/>
            <a:r>
              <a:rPr lang="en-US" altLang="en-US"/>
              <a:t>… but not used efficiently!</a:t>
            </a:r>
          </a:p>
          <a:p>
            <a:pPr lvl="2"/>
            <a:r>
              <a:rPr lang="en-US" altLang="en-US"/>
              <a:t>Does not hide various properties of the underlying text!</a:t>
            </a:r>
          </a:p>
          <a:p>
            <a:pPr lvl="2"/>
            <a:endParaRPr lang="en-US" altLang="en-US"/>
          </a:p>
          <a:p>
            <a:r>
              <a:rPr lang="en-US" altLang="en-US"/>
              <a:t>How to attack a substitution cipher?</a:t>
            </a:r>
          </a:p>
          <a:p>
            <a:pPr lvl="1"/>
            <a:r>
              <a:rPr lang="en-US" altLang="en-US"/>
              <a:t>Frequency attack</a:t>
            </a:r>
          </a:p>
          <a:p>
            <a:pPr lvl="2"/>
            <a:r>
              <a:rPr lang="en-US" altLang="en-US"/>
              <a:t>Digrams, trigrams</a:t>
            </a:r>
          </a:p>
          <a:p>
            <a:pPr lvl="1"/>
            <a:r>
              <a:rPr lang="en-US" altLang="en-US">
                <a:solidFill>
                  <a:srgbClr val="FF0000"/>
                </a:solidFill>
              </a:rPr>
              <a:t>“fingerprint”</a:t>
            </a:r>
            <a:r>
              <a:rPr lang="en-US" altLang="en-US"/>
              <a:t> of a language </a:t>
            </a:r>
          </a:p>
        </p:txBody>
      </p:sp>
    </p:spTree>
    <p:extLst>
      <p:ext uri="{BB962C8B-B14F-4D97-AF65-F5344CB8AC3E}">
        <p14:creationId xmlns:p14="http://schemas.microsoft.com/office/powerpoint/2010/main" val="293019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4B9BF42-42DE-3840-9FD9-028502830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A7FD753-36C1-B54C-9AEF-2B101BB78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00200"/>
            <a:ext cx="4156075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altLang="en-US" sz="2400" dirty="0" err="1"/>
              <a:t>Frequencies</a:t>
            </a:r>
            <a:r>
              <a:rPr lang="pl-PL" altLang="en-US" sz="2400" dirty="0"/>
              <a:t> of </a:t>
            </a:r>
            <a:r>
              <a:rPr lang="pl-PL" altLang="en-US" sz="2400" dirty="0" err="1"/>
              <a:t>letters</a:t>
            </a:r>
            <a:endParaRPr lang="pl-PL" altLang="en-US" sz="2400" dirty="0"/>
          </a:p>
          <a:p>
            <a:pPr lvl="1">
              <a:lnSpc>
                <a:spcPct val="90000"/>
              </a:lnSpc>
            </a:pPr>
            <a:r>
              <a:rPr lang="pl-PL" altLang="en-US" sz="2000" dirty="0" err="1"/>
              <a:t>Letters</a:t>
            </a:r>
            <a:r>
              <a:rPr lang="pl-PL" altLang="en-US" sz="2000" dirty="0"/>
              <a:t> </a:t>
            </a:r>
            <a:r>
              <a:rPr lang="pl-PL" altLang="en-US" sz="2000" dirty="0" err="1"/>
              <a:t>appear</a:t>
            </a:r>
            <a:r>
              <a:rPr lang="pl-PL" altLang="en-US" sz="2000" dirty="0"/>
              <a:t> with </a:t>
            </a:r>
            <a:r>
              <a:rPr lang="pl-PL" altLang="en-US" sz="2000" dirty="0" err="1"/>
              <a:t>different</a:t>
            </a:r>
            <a:r>
              <a:rPr lang="pl-PL" altLang="en-US" sz="2000" dirty="0"/>
              <a:t> </a:t>
            </a:r>
            <a:r>
              <a:rPr lang="pl-PL" altLang="en-US" sz="2000" dirty="0" err="1"/>
              <a:t>frequencies</a:t>
            </a:r>
            <a:r>
              <a:rPr lang="pl-PL" altLang="en-US" sz="2000" dirty="0"/>
              <a:t> in </a:t>
            </a:r>
            <a:r>
              <a:rPr lang="pl-PL" altLang="en-US" sz="2000" dirty="0" err="1"/>
              <a:t>natural</a:t>
            </a:r>
            <a:r>
              <a:rPr lang="pl-PL" altLang="en-US" sz="2000" dirty="0"/>
              <a:t> </a:t>
            </a:r>
            <a:r>
              <a:rPr lang="pl-PL" altLang="en-US" sz="2000" dirty="0" err="1"/>
              <a:t>texts</a:t>
            </a:r>
            <a:endParaRPr lang="pl-PL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pl-PL" altLang="en-US" sz="2000" dirty="0" err="1"/>
              <a:t>Exceptions</a:t>
            </a:r>
            <a:r>
              <a:rPr lang="pl-PL" altLang="en-US" sz="2000" dirty="0"/>
              <a:t>:</a:t>
            </a:r>
          </a:p>
          <a:p>
            <a:pPr lvl="2">
              <a:lnSpc>
                <a:spcPct val="90000"/>
              </a:lnSpc>
            </a:pPr>
            <a:r>
              <a:rPr lang="pl-PL" altLang="en-US" sz="1800" dirty="0" err="1"/>
              <a:t>Gadsby</a:t>
            </a:r>
            <a:r>
              <a:rPr lang="pl-PL" altLang="en-US" sz="1800" dirty="0"/>
              <a:t> by E.V. Wright</a:t>
            </a:r>
          </a:p>
          <a:p>
            <a:pPr lvl="2">
              <a:lnSpc>
                <a:spcPct val="90000"/>
              </a:lnSpc>
            </a:pPr>
            <a:r>
              <a:rPr lang="pl-PL" altLang="en-US" sz="1800" dirty="0" err="1"/>
              <a:t>Disparation</a:t>
            </a:r>
            <a:r>
              <a:rPr lang="pl-PL" altLang="en-US" sz="1800" dirty="0"/>
              <a:t> by George Perec (A </a:t>
            </a:r>
            <a:r>
              <a:rPr lang="pl-PL" altLang="en-US" sz="1800" dirty="0" err="1"/>
              <a:t>Void</a:t>
            </a:r>
            <a:r>
              <a:rPr lang="pl-PL" altLang="en-US" sz="1800" dirty="0"/>
              <a:t>, </a:t>
            </a:r>
            <a:r>
              <a:rPr lang="pl-PL" altLang="en-US" sz="1800" dirty="0" err="1"/>
              <a:t>translation</a:t>
            </a:r>
            <a:r>
              <a:rPr lang="pl-PL" altLang="en-US" sz="1800" dirty="0"/>
              <a:t> G. </a:t>
            </a:r>
            <a:r>
              <a:rPr lang="pl-PL" altLang="en-US" sz="1800" dirty="0" err="1"/>
              <a:t>Adair</a:t>
            </a:r>
            <a:r>
              <a:rPr lang="pl-PL" altLang="en-US" sz="1800" dirty="0"/>
              <a:t>)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pl-PL" altLang="en-US" sz="2000" dirty="0" err="1"/>
              <a:t>Breaking</a:t>
            </a:r>
            <a:r>
              <a:rPr lang="pl-PL" altLang="en-US" sz="2000" dirty="0"/>
              <a:t> </a:t>
            </a:r>
            <a:r>
              <a:rPr lang="pl-PL" altLang="en-US" sz="2000" dirty="0" err="1"/>
              <a:t>substitution</a:t>
            </a:r>
            <a:r>
              <a:rPr lang="pl-PL" altLang="en-US" sz="2000" dirty="0"/>
              <a:t> </a:t>
            </a:r>
            <a:r>
              <a:rPr lang="pl-PL" altLang="en-US" sz="2000" dirty="0" err="1"/>
              <a:t>ciphers</a:t>
            </a:r>
            <a:endParaRPr lang="pl-PL" altLang="en-US" sz="2000" dirty="0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77F48E8E-EB39-A34B-8631-CD8B0FD83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143" y="1981200"/>
            <a:ext cx="3810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7338" indent="-287338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0438" indent="-439738">
              <a:buClr>
                <a:schemeClr val="hlink"/>
              </a:buClr>
              <a:buSzPct val="6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77963" indent="-403225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8025" indent="-385763">
              <a:buClr>
                <a:schemeClr val="hlink"/>
              </a:buClr>
              <a:buSzPct val="7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79675" indent="-387350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368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940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512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084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A	</a:t>
            </a:r>
            <a:r>
              <a:rPr lang="pl-PL" altLang="en-US" sz="1600">
                <a:sym typeface="Wingdings" pitchFamily="2" charset="2"/>
              </a:rPr>
              <a:t>	0.082	N		0.067 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B	</a:t>
            </a:r>
            <a:r>
              <a:rPr lang="pl-PL" altLang="en-US" sz="1600">
                <a:sym typeface="Wingdings" pitchFamily="2" charset="2"/>
              </a:rPr>
              <a:t>	0.015	O		0.075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C	</a:t>
            </a:r>
            <a:r>
              <a:rPr lang="pl-PL" altLang="en-US" sz="1600">
                <a:sym typeface="Wingdings" pitchFamily="2" charset="2"/>
              </a:rPr>
              <a:t>	0.028	P		0.019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D	</a:t>
            </a:r>
            <a:r>
              <a:rPr lang="pl-PL" altLang="en-US" sz="1600">
                <a:sym typeface="Wingdings" pitchFamily="2" charset="2"/>
              </a:rPr>
              <a:t>	0.043	Q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E	</a:t>
            </a:r>
            <a:r>
              <a:rPr lang="pl-PL" altLang="en-US" sz="1600">
                <a:sym typeface="Wingdings" pitchFamily="2" charset="2"/>
              </a:rPr>
              <a:t>	0.127	R		0.060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F	</a:t>
            </a:r>
            <a:r>
              <a:rPr lang="pl-PL" altLang="en-US" sz="1600">
                <a:sym typeface="Wingdings" pitchFamily="2" charset="2"/>
              </a:rPr>
              <a:t>	0.022	S		0.063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G	</a:t>
            </a:r>
            <a:r>
              <a:rPr lang="pl-PL" altLang="en-US" sz="1600">
                <a:sym typeface="Wingdings" pitchFamily="2" charset="2"/>
              </a:rPr>
              <a:t>	0.020	T		0.091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H	</a:t>
            </a:r>
            <a:r>
              <a:rPr lang="pl-PL" altLang="en-US" sz="1600">
                <a:sym typeface="Wingdings" pitchFamily="2" charset="2"/>
              </a:rPr>
              <a:t>	0.061	U		0.028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I	</a:t>
            </a:r>
            <a:r>
              <a:rPr lang="pl-PL" altLang="en-US" sz="1600">
                <a:sym typeface="Wingdings" pitchFamily="2" charset="2"/>
              </a:rPr>
              <a:t>	0.070	V		0.010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J	</a:t>
            </a:r>
            <a:r>
              <a:rPr lang="pl-PL" altLang="en-US" sz="1600">
                <a:sym typeface="Wingdings" pitchFamily="2" charset="2"/>
              </a:rPr>
              <a:t>	0.002	W		0.023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K	</a:t>
            </a:r>
            <a:r>
              <a:rPr lang="pl-PL" altLang="en-US" sz="1600">
                <a:sym typeface="Wingdings" pitchFamily="2" charset="2"/>
              </a:rPr>
              <a:t>	0.008	X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L	</a:t>
            </a:r>
            <a:r>
              <a:rPr lang="pl-PL" altLang="en-US" sz="1600">
                <a:sym typeface="Wingdings" pitchFamily="2" charset="2"/>
              </a:rPr>
              <a:t>	0.040	Y		0.020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M	</a:t>
            </a:r>
            <a:r>
              <a:rPr lang="pl-PL" altLang="en-US" sz="1600">
                <a:sym typeface="Wingdings" pitchFamily="2" charset="2"/>
              </a:rPr>
              <a:t>	0.024	Z		0.001</a:t>
            </a:r>
          </a:p>
        </p:txBody>
      </p:sp>
    </p:spTree>
    <p:extLst>
      <p:ext uri="{BB962C8B-B14F-4D97-AF65-F5344CB8AC3E}">
        <p14:creationId xmlns:p14="http://schemas.microsoft.com/office/powerpoint/2010/main" val="156317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0721"/>
            <a:ext cx="239077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Arial"/>
              </a:rPr>
              <a:t>Outline</a:t>
            </a:r>
            <a:endParaRPr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693344"/>
            <a:ext cx="7047500" cy="33522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482600" indent="-457200">
              <a:spcBef>
                <a:spcPts val="8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Basic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Terminology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Cryptosystem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Classical</a:t>
            </a:r>
            <a:r>
              <a:rPr sz="3000" spc="-10" dirty="0">
                <a:latin typeface="Arial"/>
                <a:cs typeface="Arial"/>
              </a:rPr>
              <a:t> Cryptography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Algorithm </a:t>
            </a:r>
            <a:r>
              <a:rPr sz="3000" dirty="0">
                <a:latin typeface="Arial"/>
                <a:cs typeface="Arial"/>
              </a:rPr>
              <a:t>Types </a:t>
            </a:r>
            <a:r>
              <a:rPr sz="3000" spc="-5" dirty="0">
                <a:latin typeface="Arial"/>
                <a:cs typeface="Arial"/>
              </a:rPr>
              <a:t>and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Modes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Data Encryption</a:t>
            </a:r>
            <a:r>
              <a:rPr sz="3000" spc="-4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Standard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Other Stream </a:t>
            </a:r>
            <a:r>
              <a:rPr sz="3000" dirty="0">
                <a:latin typeface="Arial"/>
                <a:cs typeface="Arial"/>
              </a:rPr>
              <a:t>&amp; </a:t>
            </a:r>
            <a:r>
              <a:rPr sz="3000" spc="-10" dirty="0">
                <a:latin typeface="Arial"/>
                <a:cs typeface="Arial"/>
              </a:rPr>
              <a:t>Block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Ciphers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32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4103DEE5-8232-7546-8C7D-925B54274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Frequencies vs Subst’n Cipher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DAD2434-4110-9646-BDFC-A7475B7A9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43743"/>
            <a:ext cx="4156075" cy="4572000"/>
          </a:xfrm>
        </p:spPr>
        <p:txBody>
          <a:bodyPr/>
          <a:lstStyle/>
          <a:p>
            <a:r>
              <a:rPr lang="pl-PL" altLang="en-US" sz="2000"/>
              <a:t>Shift and affine cipher</a:t>
            </a:r>
          </a:p>
          <a:p>
            <a:pPr lvl="1"/>
            <a:r>
              <a:rPr lang="pl-PL" altLang="en-US" sz="1800"/>
              <a:t>usually enough to locate ‘E’ </a:t>
            </a:r>
            <a:r>
              <a:rPr lang="pl-PL" altLang="en-US" sz="1800">
                <a:sym typeface="Wingdings" pitchFamily="2" charset="2"/>
              </a:rPr>
              <a:t> gives the key</a:t>
            </a:r>
          </a:p>
          <a:p>
            <a:pPr lvl="1"/>
            <a:r>
              <a:rPr lang="pl-PL" altLang="en-US" sz="1800">
                <a:sym typeface="Wingdings" pitchFamily="2" charset="2"/>
              </a:rPr>
              <a:t>for affine cipher: One more letter can be helpful</a:t>
            </a:r>
          </a:p>
          <a:p>
            <a:endParaRPr lang="pl-PL" altLang="en-US" sz="2000"/>
          </a:p>
          <a:p>
            <a:r>
              <a:rPr lang="pl-PL" altLang="en-US" sz="2000"/>
              <a:t>Full substitution cipher</a:t>
            </a:r>
          </a:p>
          <a:p>
            <a:pPr lvl="1"/>
            <a:r>
              <a:rPr lang="pl-PL" altLang="en-US" sz="1800"/>
              <a:t>Might need digram and trigram frequencies</a:t>
            </a:r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B310C553-F874-204B-B723-DA2EB004A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143" y="1719943"/>
            <a:ext cx="3810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7338" indent="-287338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0438" indent="-439738">
              <a:buClr>
                <a:schemeClr val="hlink"/>
              </a:buClr>
              <a:buSzPct val="6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77963" indent="-403225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8025" indent="-385763">
              <a:buClr>
                <a:schemeClr val="hlink"/>
              </a:buClr>
              <a:buSzPct val="7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79675" indent="-387350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368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940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512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084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A	</a:t>
            </a:r>
            <a:r>
              <a:rPr lang="pl-PL" altLang="en-US" sz="1600">
                <a:sym typeface="Wingdings" pitchFamily="2" charset="2"/>
              </a:rPr>
              <a:t>	0.082	N		0.067 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B	</a:t>
            </a:r>
            <a:r>
              <a:rPr lang="pl-PL" altLang="en-US" sz="1600">
                <a:sym typeface="Wingdings" pitchFamily="2" charset="2"/>
              </a:rPr>
              <a:t>	0.015	O		0.075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C	</a:t>
            </a:r>
            <a:r>
              <a:rPr lang="pl-PL" altLang="en-US" sz="1600">
                <a:sym typeface="Wingdings" pitchFamily="2" charset="2"/>
              </a:rPr>
              <a:t>	0.028	P		0.019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D	</a:t>
            </a:r>
            <a:r>
              <a:rPr lang="pl-PL" altLang="en-US" sz="1600">
                <a:sym typeface="Wingdings" pitchFamily="2" charset="2"/>
              </a:rPr>
              <a:t>	0.043	Q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E	</a:t>
            </a:r>
            <a:r>
              <a:rPr lang="pl-PL" altLang="en-US" sz="1600">
                <a:sym typeface="Wingdings" pitchFamily="2" charset="2"/>
              </a:rPr>
              <a:t>	0.127	R		0.060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F	</a:t>
            </a:r>
            <a:r>
              <a:rPr lang="pl-PL" altLang="en-US" sz="1600">
                <a:sym typeface="Wingdings" pitchFamily="2" charset="2"/>
              </a:rPr>
              <a:t>	0.022	S		0.063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G	</a:t>
            </a:r>
            <a:r>
              <a:rPr lang="pl-PL" altLang="en-US" sz="1600">
                <a:sym typeface="Wingdings" pitchFamily="2" charset="2"/>
              </a:rPr>
              <a:t>	0.020	T		0.091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H	</a:t>
            </a:r>
            <a:r>
              <a:rPr lang="pl-PL" altLang="en-US" sz="1600">
                <a:sym typeface="Wingdings" pitchFamily="2" charset="2"/>
              </a:rPr>
              <a:t>	0.061	U		0.028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I	</a:t>
            </a:r>
            <a:r>
              <a:rPr lang="pl-PL" altLang="en-US" sz="1600">
                <a:sym typeface="Wingdings" pitchFamily="2" charset="2"/>
              </a:rPr>
              <a:t>	0.070	V		0.010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J	</a:t>
            </a:r>
            <a:r>
              <a:rPr lang="pl-PL" altLang="en-US" sz="1600">
                <a:sym typeface="Wingdings" pitchFamily="2" charset="2"/>
              </a:rPr>
              <a:t>	0.002	W		0.023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K	</a:t>
            </a:r>
            <a:r>
              <a:rPr lang="pl-PL" altLang="en-US" sz="1600">
                <a:sym typeface="Wingdings" pitchFamily="2" charset="2"/>
              </a:rPr>
              <a:t>	0.008	X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L	</a:t>
            </a:r>
            <a:r>
              <a:rPr lang="pl-PL" altLang="en-US" sz="1600">
                <a:sym typeface="Wingdings" pitchFamily="2" charset="2"/>
              </a:rPr>
              <a:t>	0.040	Y		0.020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M	</a:t>
            </a:r>
            <a:r>
              <a:rPr lang="pl-PL" altLang="en-US" sz="1600">
                <a:sym typeface="Wingdings" pitchFamily="2" charset="2"/>
              </a:rPr>
              <a:t>	0.024	Z		0.001</a:t>
            </a:r>
          </a:p>
        </p:txBody>
      </p:sp>
    </p:spTree>
    <p:extLst>
      <p:ext uri="{BB962C8B-B14F-4D97-AF65-F5344CB8AC3E}">
        <p14:creationId xmlns:p14="http://schemas.microsoft.com/office/powerpoint/2010/main" val="2710235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06AE66BB-4171-3C40-BB09-3678DC28D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66EBE402-B113-3141-992A-1D6BD765A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82057"/>
            <a:ext cx="5146675" cy="4572000"/>
          </a:xfrm>
        </p:spPr>
        <p:txBody>
          <a:bodyPr/>
          <a:lstStyle/>
          <a:p>
            <a:r>
              <a:rPr lang="pl-PL" altLang="en-US" dirty="0" err="1"/>
              <a:t>Let’s</a:t>
            </a:r>
            <a:r>
              <a:rPr lang="pl-PL" altLang="en-US" dirty="0"/>
              <a:t> </a:t>
            </a:r>
            <a:r>
              <a:rPr lang="pl-PL" altLang="en-US" dirty="0" err="1"/>
              <a:t>say</a:t>
            </a:r>
            <a:r>
              <a:rPr lang="pl-PL" altLang="en-US" dirty="0"/>
              <a:t> we </a:t>
            </a:r>
            <a:r>
              <a:rPr lang="pl-PL" altLang="en-US" dirty="0" err="1"/>
              <a:t>found</a:t>
            </a:r>
            <a:r>
              <a:rPr lang="pl-PL" altLang="en-US" dirty="0"/>
              <a:t> a 216  </a:t>
            </a:r>
            <a:r>
              <a:rPr lang="pl-PL" altLang="en-US" dirty="0" err="1"/>
              <a:t>characters</a:t>
            </a:r>
            <a:r>
              <a:rPr lang="pl-PL" altLang="en-US" dirty="0"/>
              <a:t> </a:t>
            </a:r>
            <a:r>
              <a:rPr lang="pl-PL" altLang="en-US" dirty="0" err="1"/>
              <a:t>ciphertext</a:t>
            </a:r>
            <a:endParaRPr lang="pl-PL" altLang="en-US" dirty="0"/>
          </a:p>
          <a:p>
            <a:r>
              <a:rPr lang="pl-PL" altLang="en-US" dirty="0"/>
              <a:t>The </a:t>
            </a:r>
            <a:r>
              <a:rPr lang="pl-PL" altLang="en-US" dirty="0" err="1"/>
              <a:t>following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r>
              <a:rPr lang="pl-PL" altLang="en-US" dirty="0"/>
              <a:t> </a:t>
            </a:r>
            <a:r>
              <a:rPr lang="pl-PL" altLang="en-US" dirty="0" err="1"/>
              <a:t>were</a:t>
            </a:r>
            <a:r>
              <a:rPr lang="pl-PL" altLang="en-US" dirty="0"/>
              <a:t> </a:t>
            </a:r>
            <a:r>
              <a:rPr lang="pl-PL" altLang="en-US" dirty="0" err="1"/>
              <a:t>found</a:t>
            </a:r>
            <a:r>
              <a:rPr lang="pl-PL" altLang="en-US" dirty="0"/>
              <a:t>:</a:t>
            </a:r>
          </a:p>
          <a:p>
            <a:pPr lvl="1"/>
            <a:r>
              <a:rPr lang="pl-PL" altLang="en-US" dirty="0" err="1"/>
              <a:t>Count</a:t>
            </a:r>
            <a:r>
              <a:rPr lang="pl-PL" altLang="en-US" dirty="0"/>
              <a:t> the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Normalize</a:t>
            </a:r>
            <a:r>
              <a:rPr lang="pl-PL" altLang="en-US" dirty="0"/>
              <a:t> the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1"/>
            <a:r>
              <a:rPr lang="pl-PL" altLang="en-US" dirty="0" err="1"/>
              <a:t>Compare</a:t>
            </a:r>
            <a:r>
              <a:rPr lang="pl-PL" altLang="en-US" dirty="0"/>
              <a:t> to the </a:t>
            </a:r>
            <a:r>
              <a:rPr lang="pl-PL" altLang="en-US" dirty="0" err="1"/>
              <a:t>natural</a:t>
            </a:r>
            <a:r>
              <a:rPr lang="pl-PL" altLang="en-US" dirty="0"/>
              <a:t> one</a:t>
            </a:r>
          </a:p>
        </p:txBody>
      </p:sp>
      <p:sp>
        <p:nvSpPr>
          <p:cNvPr id="117764" name="Text Box 4">
            <a:extLst>
              <a:ext uri="{FF2B5EF4-FFF2-40B4-BE49-F238E27FC236}">
                <a16:creationId xmlns:a16="http://schemas.microsoft.com/office/drawing/2014/main" id="{EFDAC3E4-B17A-A040-B311-33AD6F84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44" y="2191657"/>
            <a:ext cx="72968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A : 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B : 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C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D : 12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E : 14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F : 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G : 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H : 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I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J : 14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K : 16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L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M : 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A52DEBF9-9CE7-1C4D-8227-8796CEF71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544" y="2191657"/>
            <a:ext cx="79220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N : 13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O : 14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P : 19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Q : 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R : 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S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T : 0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U : 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V : 0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W : 17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X : 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Y : 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Z : 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10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F44EC2B6-138D-3346-88B6-51D95F37B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60936355-DBDD-E040-83A8-96BD8B646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38515"/>
            <a:ext cx="5146675" cy="4572000"/>
          </a:xfrm>
        </p:spPr>
        <p:txBody>
          <a:bodyPr/>
          <a:lstStyle/>
          <a:p>
            <a:r>
              <a:rPr lang="pl-PL" altLang="en-US"/>
              <a:t>There are 216 letters</a:t>
            </a:r>
          </a:p>
          <a:p>
            <a:pPr lvl="1"/>
            <a:r>
              <a:rPr lang="pl-PL" altLang="en-US"/>
              <a:t>Divide counts by 216</a:t>
            </a:r>
          </a:p>
        </p:txBody>
      </p:sp>
      <p:sp>
        <p:nvSpPr>
          <p:cNvPr id="118788" name="Text Box 4">
            <a:extLst>
              <a:ext uri="{FF2B5EF4-FFF2-40B4-BE49-F238E27FC236}">
                <a16:creationId xmlns:a16="http://schemas.microsoft.com/office/drawing/2014/main" id="{68BE9326-FDFD-C442-BCA2-9C5DA8F58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743" y="2148115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B : 0.027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D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E : 0.064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F : 0.004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G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I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K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34304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C7A7A9E-03F4-3A41-ABF0-E397574FF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68D7A98E-1667-434C-AC46-71BDB2A6E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40114"/>
            <a:ext cx="5146675" cy="4572000"/>
          </a:xfrm>
        </p:spPr>
        <p:txBody>
          <a:bodyPr/>
          <a:lstStyle/>
          <a:p>
            <a:r>
              <a:rPr lang="pl-PL" altLang="en-US" dirty="0" err="1"/>
              <a:t>There</a:t>
            </a:r>
            <a:r>
              <a:rPr lang="pl-PL" altLang="en-US" dirty="0"/>
              <a:t> </a:t>
            </a:r>
            <a:r>
              <a:rPr lang="pl-PL" altLang="en-US" dirty="0" err="1"/>
              <a:t>are</a:t>
            </a:r>
            <a:r>
              <a:rPr lang="pl-PL" altLang="en-US" dirty="0"/>
              <a:t> 216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Divide</a:t>
            </a:r>
            <a:r>
              <a:rPr lang="pl-PL" altLang="en-US" dirty="0"/>
              <a:t> </a:t>
            </a:r>
            <a:r>
              <a:rPr lang="pl-PL" altLang="en-US" dirty="0" err="1"/>
              <a:t>counts</a:t>
            </a:r>
            <a:r>
              <a:rPr lang="pl-PL" altLang="en-US" dirty="0"/>
              <a:t> by 216</a:t>
            </a:r>
          </a:p>
          <a:p>
            <a:pPr lvl="1"/>
            <a:endParaRPr lang="pl-PL" altLang="en-US" dirty="0"/>
          </a:p>
          <a:p>
            <a:r>
              <a:rPr lang="pl-PL" altLang="en-US" dirty="0" err="1"/>
              <a:t>Compare</a:t>
            </a:r>
            <a:r>
              <a:rPr lang="pl-PL" altLang="en-US" dirty="0"/>
              <a:t> to </a:t>
            </a:r>
            <a:r>
              <a:rPr lang="pl-PL" altLang="en-US" dirty="0" err="1"/>
              <a:t>natural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1"/>
            <a:r>
              <a:rPr lang="pl-PL" altLang="en-US" dirty="0"/>
              <a:t>Natural </a:t>
            </a:r>
            <a:r>
              <a:rPr lang="pl-PL" altLang="en-US" dirty="0" err="1"/>
              <a:t>guess</a:t>
            </a:r>
            <a:r>
              <a:rPr lang="pl-PL" altLang="en-US" dirty="0"/>
              <a:t>: </a:t>
            </a:r>
            <a:r>
              <a:rPr lang="pl-PL" altLang="en-US" dirty="0" err="1"/>
              <a:t>shift</a:t>
            </a:r>
            <a:r>
              <a:rPr lang="pl-PL" altLang="en-US" dirty="0"/>
              <a:t> -2</a:t>
            </a:r>
          </a:p>
          <a:p>
            <a:pPr lvl="1"/>
            <a:r>
              <a:rPr lang="pl-PL" altLang="en-US" dirty="0" err="1"/>
              <a:t>Others</a:t>
            </a:r>
            <a:r>
              <a:rPr lang="pl-PL" altLang="en-US" dirty="0"/>
              <a:t> </a:t>
            </a:r>
            <a:r>
              <a:rPr lang="pl-PL" altLang="en-US" dirty="0" err="1"/>
              <a:t>plausible</a:t>
            </a:r>
            <a:endParaRPr lang="pl-PL" altLang="en-US" dirty="0"/>
          </a:p>
          <a:p>
            <a:pPr lvl="2"/>
            <a:r>
              <a:rPr lang="pl-PL" altLang="en-US" dirty="0" err="1"/>
              <a:t>shift</a:t>
            </a:r>
            <a:r>
              <a:rPr lang="pl-PL" altLang="en-US" dirty="0"/>
              <a:t> </a:t>
            </a:r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2A440DF9-4A08-6B46-A7E4-A3F04C04A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743" y="224971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0.027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0.064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0.004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I</a:t>
            </a:r>
            <a:r>
              <a:rPr lang="pt-BR" altLang="en-US" dirty="0"/>
              <a:t>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AC59731C-4962-144C-B6C9-96B30BBBF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943" y="224971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0.082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0.015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0.043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0.127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0.022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0.061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I</a:t>
            </a:r>
            <a:r>
              <a:rPr lang="pt-BR" altLang="en-US" dirty="0"/>
              <a:t> : 0.07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0.008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0.024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225478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BA227C83-2579-964F-A0EE-12308C4E1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ED15D11-E6BF-6845-9731-FF95D8B3C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38514"/>
            <a:ext cx="5146675" cy="4572000"/>
          </a:xfrm>
        </p:spPr>
        <p:txBody>
          <a:bodyPr/>
          <a:lstStyle/>
          <a:p>
            <a:r>
              <a:rPr lang="pl-PL" altLang="en-US" dirty="0" err="1"/>
              <a:t>There</a:t>
            </a:r>
            <a:r>
              <a:rPr lang="pl-PL" altLang="en-US" dirty="0"/>
              <a:t> </a:t>
            </a:r>
            <a:r>
              <a:rPr lang="pl-PL" altLang="en-US" dirty="0" err="1"/>
              <a:t>are</a:t>
            </a:r>
            <a:r>
              <a:rPr lang="pl-PL" altLang="en-US" dirty="0"/>
              <a:t> 216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Divide</a:t>
            </a:r>
            <a:r>
              <a:rPr lang="pl-PL" altLang="en-US" dirty="0"/>
              <a:t> </a:t>
            </a:r>
            <a:r>
              <a:rPr lang="pl-PL" altLang="en-US" dirty="0" err="1"/>
              <a:t>counts</a:t>
            </a:r>
            <a:r>
              <a:rPr lang="pl-PL" altLang="en-US" dirty="0"/>
              <a:t> by 216</a:t>
            </a:r>
          </a:p>
          <a:p>
            <a:pPr lvl="1"/>
            <a:endParaRPr lang="pl-PL" altLang="en-US" dirty="0"/>
          </a:p>
          <a:p>
            <a:r>
              <a:rPr lang="pl-PL" altLang="en-US" dirty="0" err="1"/>
              <a:t>Compare</a:t>
            </a:r>
            <a:r>
              <a:rPr lang="pl-PL" altLang="en-US" dirty="0"/>
              <a:t> to </a:t>
            </a:r>
            <a:r>
              <a:rPr lang="pl-PL" altLang="en-US" dirty="0" err="1"/>
              <a:t>natural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1"/>
            <a:r>
              <a:rPr lang="pl-PL" altLang="en-US" dirty="0"/>
              <a:t>Natural </a:t>
            </a:r>
            <a:r>
              <a:rPr lang="pl-PL" altLang="en-US" dirty="0" err="1"/>
              <a:t>guess</a:t>
            </a:r>
            <a:r>
              <a:rPr lang="pl-PL" altLang="en-US" dirty="0"/>
              <a:t>: </a:t>
            </a:r>
            <a:r>
              <a:rPr lang="pl-PL" altLang="en-US" dirty="0" err="1"/>
              <a:t>shift</a:t>
            </a:r>
            <a:r>
              <a:rPr lang="pl-PL" altLang="en-US" dirty="0"/>
              <a:t> -2</a:t>
            </a:r>
          </a:p>
          <a:p>
            <a:pPr lvl="2"/>
            <a:r>
              <a:rPr lang="pl-PL" altLang="en-US" dirty="0"/>
              <a:t>but the </a:t>
            </a:r>
            <a:r>
              <a:rPr lang="pl-PL" altLang="en-US" dirty="0" err="1"/>
              <a:t>rest</a:t>
            </a:r>
            <a:r>
              <a:rPr lang="pl-PL" altLang="en-US" dirty="0"/>
              <a:t> of </a:t>
            </a:r>
            <a:r>
              <a:rPr lang="pl-PL" altLang="en-US" dirty="0" err="1"/>
              <a:t>frequencies</a:t>
            </a:r>
            <a:r>
              <a:rPr lang="pl-PL" altLang="en-US" dirty="0"/>
              <a:t> </a:t>
            </a:r>
            <a:r>
              <a:rPr lang="pl-PL" altLang="en-US" dirty="0" err="1"/>
              <a:t>mismatch</a:t>
            </a:r>
            <a:endParaRPr lang="pl-PL" altLang="en-US" dirty="0"/>
          </a:p>
        </p:txBody>
      </p:sp>
      <p:sp>
        <p:nvSpPr>
          <p:cNvPr id="132100" name="Text Box 4">
            <a:extLst>
              <a:ext uri="{FF2B5EF4-FFF2-40B4-BE49-F238E27FC236}">
                <a16:creationId xmlns:a16="http://schemas.microsoft.com/office/drawing/2014/main" id="{8D91AF6A-DFF7-0243-AFF4-EB983F374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943" y="1611539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0.027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0.064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0.004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I</a:t>
            </a:r>
            <a:r>
              <a:rPr lang="pt-BR" altLang="en-US" dirty="0">
                <a:solidFill>
                  <a:srgbClr val="FF0000"/>
                </a:solidFill>
              </a:rPr>
              <a:t>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>
                <a:solidFill>
                  <a:srgbClr val="FF0000"/>
                </a:solidFill>
              </a:rPr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K</a:t>
            </a:r>
            <a:r>
              <a:rPr lang="pt-BR" altLang="en-US" dirty="0">
                <a:solidFill>
                  <a:srgbClr val="FF0000"/>
                </a:solidFill>
              </a:rPr>
              <a:t>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  <p:sp>
        <p:nvSpPr>
          <p:cNvPr id="132101" name="Text Box 5">
            <a:extLst>
              <a:ext uri="{FF2B5EF4-FFF2-40B4-BE49-F238E27FC236}">
                <a16:creationId xmlns:a16="http://schemas.microsoft.com/office/drawing/2014/main" id="{43DE82FA-DE64-B94C-B02B-D7F64CC9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943" y="214811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0.082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0.015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0.043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0.127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0.022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G</a:t>
            </a:r>
            <a:r>
              <a:rPr lang="pt-BR" altLang="en-US" dirty="0">
                <a:solidFill>
                  <a:srgbClr val="FF0000"/>
                </a:solidFill>
              </a:rPr>
              <a:t> : 0.02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>
                <a:solidFill>
                  <a:srgbClr val="FF0000"/>
                </a:solidFill>
              </a:rPr>
              <a:t>H : 0.061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I</a:t>
            </a:r>
            <a:r>
              <a:rPr lang="pt-BR" altLang="en-US" dirty="0">
                <a:solidFill>
                  <a:srgbClr val="FF0000"/>
                </a:solidFill>
              </a:rPr>
              <a:t> : 0.07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0.008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0.024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162145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C0E92846-6145-4943-B587-2C341D292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DFD878BA-44C7-AB4A-9A52-6CBE7B544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393372"/>
            <a:ext cx="5146675" cy="4572000"/>
          </a:xfrm>
        </p:spPr>
        <p:txBody>
          <a:bodyPr/>
          <a:lstStyle/>
          <a:p>
            <a:r>
              <a:rPr lang="pl-PL" altLang="en-US" dirty="0" err="1"/>
              <a:t>There</a:t>
            </a:r>
            <a:r>
              <a:rPr lang="pl-PL" altLang="en-US" dirty="0"/>
              <a:t> </a:t>
            </a:r>
            <a:r>
              <a:rPr lang="pl-PL" altLang="en-US" dirty="0" err="1"/>
              <a:t>are</a:t>
            </a:r>
            <a:r>
              <a:rPr lang="pl-PL" altLang="en-US" dirty="0"/>
              <a:t> 216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Divide</a:t>
            </a:r>
            <a:r>
              <a:rPr lang="pl-PL" altLang="en-US" dirty="0"/>
              <a:t> </a:t>
            </a:r>
            <a:r>
              <a:rPr lang="pl-PL" altLang="en-US" dirty="0" err="1"/>
              <a:t>counts</a:t>
            </a:r>
            <a:r>
              <a:rPr lang="pl-PL" altLang="en-US" dirty="0"/>
              <a:t> by 216</a:t>
            </a:r>
          </a:p>
          <a:p>
            <a:pPr lvl="1"/>
            <a:endParaRPr lang="pl-PL" altLang="en-US" dirty="0"/>
          </a:p>
          <a:p>
            <a:r>
              <a:rPr lang="pl-PL" altLang="en-US" dirty="0" err="1"/>
              <a:t>Compare</a:t>
            </a:r>
            <a:r>
              <a:rPr lang="pl-PL" altLang="en-US" dirty="0"/>
              <a:t> to </a:t>
            </a:r>
            <a:r>
              <a:rPr lang="pl-PL" altLang="en-US" dirty="0" err="1"/>
              <a:t>natural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2"/>
            <a:r>
              <a:rPr lang="pl-PL" altLang="en-US" dirty="0" err="1">
                <a:solidFill>
                  <a:srgbClr val="FF0000"/>
                </a:solidFill>
              </a:rPr>
              <a:t>shift</a:t>
            </a:r>
            <a:r>
              <a:rPr lang="pl-PL" altLang="en-US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120836" name="Text Box 4">
            <a:extLst>
              <a:ext uri="{FF2B5EF4-FFF2-40B4-BE49-F238E27FC236}">
                <a16:creationId xmlns:a16="http://schemas.microsoft.com/office/drawing/2014/main" id="{50A6947F-FDAE-B340-9B30-8B1297F1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943" y="3069772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B : 0.027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D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E : 0.064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F : 0.004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G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I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K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B9669F0E-BAC6-B849-9CC2-C230A653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943" y="197394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0.082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0.015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0.043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0.127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0.022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0.061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I</a:t>
            </a:r>
            <a:r>
              <a:rPr lang="pt-BR" altLang="en-US" dirty="0"/>
              <a:t> : 0.07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0.008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0.024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1D53F4-215C-2E46-A0A6-EA261A63981E}"/>
              </a:ext>
            </a:extLst>
          </p:cNvPr>
          <p:cNvCxnSpPr/>
          <p:nvPr/>
        </p:nvCxnSpPr>
        <p:spPr>
          <a:xfrm>
            <a:off x="7330879" y="3251200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EB0DD4-D2CF-8546-84AE-E091580BC195}"/>
              </a:ext>
            </a:extLst>
          </p:cNvPr>
          <p:cNvCxnSpPr/>
          <p:nvPr/>
        </p:nvCxnSpPr>
        <p:spPr>
          <a:xfrm>
            <a:off x="7330879" y="3508827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CB1B8A-CBF1-E44F-88B0-CFA51C641AE3}"/>
              </a:ext>
            </a:extLst>
          </p:cNvPr>
          <p:cNvCxnSpPr/>
          <p:nvPr/>
        </p:nvCxnSpPr>
        <p:spPr>
          <a:xfrm>
            <a:off x="7330879" y="3795486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179F9C-3F5E-9141-A1F0-3456741BEDFF}"/>
              </a:ext>
            </a:extLst>
          </p:cNvPr>
          <p:cNvCxnSpPr/>
          <p:nvPr/>
        </p:nvCxnSpPr>
        <p:spPr>
          <a:xfrm>
            <a:off x="7330879" y="4053113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F9100D-C1C0-9044-8DFF-1FCE35AD67AF}"/>
              </a:ext>
            </a:extLst>
          </p:cNvPr>
          <p:cNvCxnSpPr/>
          <p:nvPr/>
        </p:nvCxnSpPr>
        <p:spPr>
          <a:xfrm>
            <a:off x="7330879" y="4332514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3591D2-73A4-0642-8A4A-DEC8924C0EA1}"/>
              </a:ext>
            </a:extLst>
          </p:cNvPr>
          <p:cNvCxnSpPr/>
          <p:nvPr/>
        </p:nvCxnSpPr>
        <p:spPr>
          <a:xfrm>
            <a:off x="7330879" y="4590141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0C4B34-872D-5D4F-8713-8D4D540C3E04}"/>
              </a:ext>
            </a:extLst>
          </p:cNvPr>
          <p:cNvCxnSpPr/>
          <p:nvPr/>
        </p:nvCxnSpPr>
        <p:spPr>
          <a:xfrm>
            <a:off x="7330879" y="4884058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5F5474-F559-7A4B-BBD6-3315B3458461}"/>
              </a:ext>
            </a:extLst>
          </p:cNvPr>
          <p:cNvCxnSpPr/>
          <p:nvPr/>
        </p:nvCxnSpPr>
        <p:spPr>
          <a:xfrm>
            <a:off x="7330879" y="5141685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CE503B-C535-4245-A05C-55659F53F9AD}"/>
              </a:ext>
            </a:extLst>
          </p:cNvPr>
          <p:cNvCxnSpPr/>
          <p:nvPr/>
        </p:nvCxnSpPr>
        <p:spPr>
          <a:xfrm>
            <a:off x="7330879" y="5410200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A5DD6DD-A1D4-0945-8CEA-DC6DF9CB406A}"/>
              </a:ext>
            </a:extLst>
          </p:cNvPr>
          <p:cNvSpPr txBox="1"/>
          <p:nvPr/>
        </p:nvSpPr>
        <p:spPr>
          <a:xfrm>
            <a:off x="1393371" y="5805714"/>
            <a:ext cx="357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Pretty Close Matching!</a:t>
            </a:r>
          </a:p>
        </p:txBody>
      </p:sp>
    </p:spTree>
    <p:extLst>
      <p:ext uri="{BB962C8B-B14F-4D97-AF65-F5344CB8AC3E}">
        <p14:creationId xmlns:p14="http://schemas.microsoft.com/office/powerpoint/2010/main" val="305568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9"/>
            <a:ext cx="550037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Monoalphabetic</a:t>
            </a:r>
            <a:r>
              <a:rPr sz="3900" spc="-6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4" y="1433195"/>
            <a:ext cx="7300595" cy="4394793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68300" indent="-342900">
              <a:spcBef>
                <a:spcPts val="43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spc="-5" dirty="0">
                <a:latin typeface="Arial"/>
                <a:cs typeface="Arial"/>
              </a:rPr>
              <a:t>rather </a:t>
            </a:r>
            <a:r>
              <a:rPr sz="2600" dirty="0">
                <a:latin typeface="Arial"/>
                <a:cs typeface="Arial"/>
              </a:rPr>
              <a:t>than just </a:t>
            </a:r>
            <a:r>
              <a:rPr sz="2600" spc="-5" dirty="0">
                <a:latin typeface="Arial"/>
                <a:cs typeface="Arial"/>
              </a:rPr>
              <a:t>shifting the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alphabet</a:t>
            </a:r>
          </a:p>
          <a:p>
            <a:pPr marL="368300" indent="-342900">
              <a:spcBef>
                <a:spcPts val="33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dirty="0">
                <a:latin typeface="Arial"/>
                <a:cs typeface="Arial"/>
              </a:rPr>
              <a:t>could </a:t>
            </a:r>
            <a:r>
              <a:rPr sz="2600" spc="-5" dirty="0">
                <a:latin typeface="Arial"/>
                <a:cs typeface="Arial"/>
              </a:rPr>
              <a:t>shuffle (jumble) the letters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arbitrarily</a:t>
            </a:r>
            <a:endParaRPr sz="2600" dirty="0">
              <a:latin typeface="Arial"/>
              <a:cs typeface="Arial"/>
            </a:endParaRPr>
          </a:p>
          <a:p>
            <a:pPr marL="368300" marR="17780" indent="-342900">
              <a:lnSpc>
                <a:spcPts val="2800"/>
              </a:lnSpc>
              <a:spcBef>
                <a:spcPts val="7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dirty="0">
                <a:latin typeface="Arial"/>
                <a:cs typeface="Arial"/>
              </a:rPr>
              <a:t>each </a:t>
            </a:r>
            <a:r>
              <a:rPr sz="2600" spc="-5" dirty="0">
                <a:latin typeface="Arial"/>
                <a:cs typeface="Arial"/>
              </a:rPr>
              <a:t>plaintext letter </a:t>
            </a:r>
            <a:r>
              <a:rPr sz="2600" spc="5" dirty="0">
                <a:latin typeface="Arial"/>
                <a:cs typeface="Arial"/>
              </a:rPr>
              <a:t>maps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a </a:t>
            </a:r>
            <a:r>
              <a:rPr sz="2600" spc="-5" dirty="0">
                <a:latin typeface="Arial"/>
                <a:cs typeface="Arial"/>
              </a:rPr>
              <a:t>different </a:t>
            </a:r>
            <a:r>
              <a:rPr sz="2600" dirty="0">
                <a:latin typeface="Arial"/>
                <a:cs typeface="Arial"/>
              </a:rPr>
              <a:t>random  </a:t>
            </a:r>
            <a:r>
              <a:rPr sz="2600" spc="-5" dirty="0">
                <a:latin typeface="Arial"/>
                <a:cs typeface="Arial"/>
              </a:rPr>
              <a:t>ciphertext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letter</a:t>
            </a:r>
            <a:endParaRPr sz="2600" dirty="0">
              <a:latin typeface="Arial"/>
              <a:cs typeface="Arial"/>
            </a:endParaRPr>
          </a:p>
          <a:p>
            <a:pPr marL="368300" indent="-342900">
              <a:spcBef>
                <a:spcPts val="3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dirty="0">
                <a:latin typeface="Arial"/>
                <a:cs typeface="Arial"/>
              </a:rPr>
              <a:t>hence key </a:t>
            </a:r>
            <a:r>
              <a:rPr sz="2600" spc="-5" dirty="0">
                <a:latin typeface="Arial"/>
                <a:cs typeface="Arial"/>
              </a:rPr>
              <a:t>is </a:t>
            </a:r>
            <a:r>
              <a:rPr sz="2600" spc="5" dirty="0">
                <a:latin typeface="Arial"/>
                <a:cs typeface="Arial"/>
              </a:rPr>
              <a:t>26 </a:t>
            </a:r>
            <a:r>
              <a:rPr sz="2600" spc="-5" dirty="0">
                <a:latin typeface="Arial"/>
                <a:cs typeface="Arial"/>
              </a:rPr>
              <a:t>letters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long</a:t>
            </a:r>
            <a:endParaRPr sz="26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368935" marR="1223010">
              <a:lnSpc>
                <a:spcPct val="111000"/>
              </a:lnSpc>
              <a:spcBef>
                <a:spcPts val="5"/>
              </a:spcBef>
              <a:tabLst>
                <a:tab pos="1710055" algn="l"/>
              </a:tabLst>
            </a:pPr>
            <a:r>
              <a:rPr sz="2200" spc="-5" dirty="0">
                <a:latin typeface="Courier New"/>
                <a:cs typeface="Courier New"/>
              </a:rPr>
              <a:t>Plain</a:t>
            </a:r>
            <a:r>
              <a:rPr sz="2200" dirty="0">
                <a:latin typeface="Courier New"/>
                <a:cs typeface="Courier New"/>
              </a:rPr>
              <a:t>:	</a:t>
            </a:r>
            <a:r>
              <a:rPr sz="2200" spc="-5" dirty="0" err="1">
                <a:latin typeface="Courier New"/>
                <a:cs typeface="Courier New"/>
              </a:rPr>
              <a:t>abcdefghijklmnopqrstuvwxyz</a:t>
            </a:r>
            <a:r>
              <a:rPr sz="2200" spc="-5" dirty="0">
                <a:latin typeface="Courier New"/>
                <a:cs typeface="Courier New"/>
              </a:rPr>
              <a:t>  </a:t>
            </a:r>
            <a:r>
              <a:rPr lang="en-US" sz="2200" spc="-5" dirty="0">
                <a:latin typeface="Courier New"/>
                <a:cs typeface="Courier New"/>
              </a:rPr>
              <a:t>Key</a:t>
            </a:r>
            <a:r>
              <a:rPr sz="2200" spc="-5" dirty="0">
                <a:latin typeface="Courier New"/>
                <a:cs typeface="Courier New"/>
              </a:rPr>
              <a:t>:</a:t>
            </a:r>
            <a:r>
              <a:rPr sz="2200" spc="-90" dirty="0">
                <a:latin typeface="Courier New"/>
                <a:cs typeface="Courier New"/>
              </a:rPr>
              <a:t> </a:t>
            </a:r>
            <a:r>
              <a:rPr lang="en-US" sz="2200" spc="-90" dirty="0">
                <a:latin typeface="Courier New"/>
                <a:cs typeface="Courier New"/>
              </a:rPr>
              <a:t>	</a:t>
            </a:r>
            <a:r>
              <a:rPr sz="2200" spc="-5" dirty="0">
                <a:latin typeface="Courier New"/>
                <a:cs typeface="Courier New"/>
              </a:rPr>
              <a:t>DKVQFIBJWPESCXHTMYAUOLRGZN</a:t>
            </a:r>
            <a:endParaRPr lang="en-US" sz="2200" spc="-5" dirty="0">
              <a:latin typeface="Courier New"/>
              <a:cs typeface="Courier New"/>
            </a:endParaRPr>
          </a:p>
          <a:p>
            <a:pPr marL="368935" marR="1223010">
              <a:lnSpc>
                <a:spcPct val="111000"/>
              </a:lnSpc>
              <a:spcBef>
                <a:spcPts val="5"/>
              </a:spcBef>
              <a:tabLst>
                <a:tab pos="1710055" algn="l"/>
              </a:tabLst>
            </a:pPr>
            <a:endParaRPr sz="2200" dirty="0">
              <a:latin typeface="Courier New"/>
              <a:cs typeface="Courier New"/>
            </a:endParaRPr>
          </a:p>
          <a:p>
            <a:pPr marL="368935" marR="887730">
              <a:lnSpc>
                <a:spcPct val="110600"/>
              </a:lnSpc>
              <a:tabLst>
                <a:tab pos="2380615" algn="l"/>
              </a:tabLst>
            </a:pPr>
            <a:r>
              <a:rPr sz="2200" spc="-5" dirty="0">
                <a:latin typeface="Courier New"/>
                <a:cs typeface="Courier New"/>
              </a:rPr>
              <a:t>Plaintext</a:t>
            </a:r>
            <a:r>
              <a:rPr sz="2200" dirty="0">
                <a:latin typeface="Courier New"/>
                <a:cs typeface="Courier New"/>
              </a:rPr>
              <a:t>:	</a:t>
            </a:r>
            <a:r>
              <a:rPr sz="2200" spc="-5" dirty="0">
                <a:latin typeface="Courier New"/>
                <a:cs typeface="Courier New"/>
              </a:rPr>
              <a:t>ifwewishtoreplaceletters  Ciphertext:</a:t>
            </a:r>
            <a:r>
              <a:rPr sz="2200" spc="-90" dirty="0">
                <a:latin typeface="Courier New"/>
                <a:cs typeface="Courier New"/>
              </a:rPr>
              <a:t> </a:t>
            </a:r>
            <a:r>
              <a:rPr sz="2200" spc="-5" dirty="0">
                <a:latin typeface="Courier New"/>
                <a:cs typeface="Courier New"/>
              </a:rPr>
              <a:t>WIRFRWAJUHYFTSDVFSFUUFYA</a:t>
            </a:r>
            <a:endParaRPr sz="2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8647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9"/>
            <a:ext cx="3516629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Playfair</a:t>
            </a:r>
            <a:r>
              <a:rPr sz="3900" spc="-9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4" y="1674495"/>
            <a:ext cx="8034020" cy="35090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3700" marR="842010" indent="-3429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not even the large number of </a:t>
            </a:r>
            <a:r>
              <a:rPr sz="3000" dirty="0">
                <a:latin typeface="Arial"/>
                <a:cs typeface="Arial"/>
              </a:rPr>
              <a:t>keys </a:t>
            </a:r>
            <a:r>
              <a:rPr sz="3000" spc="-5" dirty="0">
                <a:latin typeface="Arial"/>
                <a:cs typeface="Arial"/>
              </a:rPr>
              <a:t>in </a:t>
            </a:r>
            <a:r>
              <a:rPr sz="3000" dirty="0">
                <a:latin typeface="Arial"/>
                <a:cs typeface="Arial"/>
              </a:rPr>
              <a:t>a  </a:t>
            </a:r>
            <a:r>
              <a:rPr sz="3000" spc="-5" dirty="0">
                <a:latin typeface="Arial"/>
                <a:cs typeface="Arial"/>
              </a:rPr>
              <a:t>monoalphabetic </a:t>
            </a:r>
            <a:r>
              <a:rPr sz="3000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provides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security</a:t>
            </a:r>
            <a:endParaRPr sz="3000" dirty="0">
              <a:latin typeface="Arial"/>
              <a:cs typeface="Arial"/>
            </a:endParaRPr>
          </a:p>
          <a:p>
            <a:pPr marL="393700" marR="509905" indent="-342900">
              <a:spcBef>
                <a:spcPts val="63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one approach to improving security </a:t>
            </a:r>
            <a:r>
              <a:rPr sz="3000" spc="-15" dirty="0">
                <a:latin typeface="Arial"/>
                <a:cs typeface="Arial"/>
              </a:rPr>
              <a:t>was </a:t>
            </a:r>
            <a:r>
              <a:rPr sz="3000" spc="-5" dirty="0">
                <a:latin typeface="Arial"/>
                <a:cs typeface="Arial"/>
              </a:rPr>
              <a:t>to  encrypt multiple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letters</a:t>
            </a:r>
            <a:endParaRPr sz="3000" dirty="0">
              <a:latin typeface="Arial"/>
              <a:cs typeface="Arial"/>
            </a:endParaRPr>
          </a:p>
          <a:p>
            <a:pPr marL="3937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the </a:t>
            </a:r>
            <a:r>
              <a:rPr sz="3000" b="1" spc="-10" dirty="0">
                <a:latin typeface="Arial"/>
                <a:cs typeface="Arial"/>
              </a:rPr>
              <a:t>Playfair </a:t>
            </a:r>
            <a:r>
              <a:rPr sz="3000" b="1" spc="-5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is an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example</a:t>
            </a:r>
            <a:endParaRPr sz="3000" dirty="0">
              <a:latin typeface="Arial"/>
              <a:cs typeface="Arial"/>
            </a:endParaRPr>
          </a:p>
          <a:p>
            <a:pPr marL="393700" marR="4318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invented </a:t>
            </a:r>
            <a:r>
              <a:rPr sz="3000" spc="-5" dirty="0">
                <a:latin typeface="Arial"/>
                <a:cs typeface="Arial"/>
              </a:rPr>
              <a:t>by Charles </a:t>
            </a:r>
            <a:r>
              <a:rPr sz="3000" spc="-10" dirty="0">
                <a:latin typeface="Arial"/>
                <a:cs typeface="Arial"/>
              </a:rPr>
              <a:t>Wheatstone </a:t>
            </a:r>
            <a:r>
              <a:rPr sz="3000" spc="-5" dirty="0">
                <a:latin typeface="Arial"/>
                <a:cs typeface="Arial"/>
              </a:rPr>
              <a:t>in 1854, but  named after his friend </a:t>
            </a:r>
            <a:r>
              <a:rPr sz="3000" spc="-10" dirty="0">
                <a:latin typeface="Arial"/>
                <a:cs typeface="Arial"/>
              </a:rPr>
              <a:t>Baron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Playfair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27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66" y="82999"/>
            <a:ext cx="44031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Playfair </a:t>
            </a:r>
            <a:r>
              <a:rPr spc="-35" dirty="0"/>
              <a:t>Key</a:t>
            </a:r>
            <a:r>
              <a:rPr spc="-80" dirty="0"/>
              <a:t> </a:t>
            </a:r>
            <a:r>
              <a:rPr spc="-10" dirty="0"/>
              <a:t>Matrix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2096" y="1116671"/>
            <a:ext cx="6929918" cy="239937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370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5" dirty="0">
                <a:latin typeface="Calibri"/>
                <a:cs typeface="Calibri"/>
              </a:rPr>
              <a:t>a 5X5 </a:t>
            </a:r>
            <a:r>
              <a:rPr sz="2800" spc="-10" dirty="0">
                <a:latin typeface="Calibri"/>
                <a:cs typeface="Calibri"/>
              </a:rPr>
              <a:t>matrix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5" dirty="0">
                <a:latin typeface="Calibri"/>
                <a:cs typeface="Calibri"/>
              </a:rPr>
              <a:t>letters </a:t>
            </a:r>
            <a:r>
              <a:rPr sz="2800" spc="-10" dirty="0">
                <a:latin typeface="Calibri"/>
                <a:cs typeface="Calibri"/>
              </a:rPr>
              <a:t>based </a:t>
            </a:r>
            <a:r>
              <a:rPr sz="2800" spc="-5" dirty="0">
                <a:latin typeface="Calibri"/>
                <a:cs typeface="Calibri"/>
              </a:rPr>
              <a:t>on a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keyword</a:t>
            </a:r>
            <a:endParaRPr sz="28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70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5" dirty="0">
                <a:latin typeface="Calibri"/>
                <a:cs typeface="Calibri"/>
              </a:rPr>
              <a:t>fill in </a:t>
            </a:r>
            <a:r>
              <a:rPr sz="2800" spc="-25" dirty="0">
                <a:latin typeface="Calibri"/>
                <a:cs typeface="Calibri"/>
              </a:rPr>
              <a:t>letters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5" dirty="0">
                <a:latin typeface="Calibri"/>
                <a:cs typeface="Calibri"/>
              </a:rPr>
              <a:t>keyword </a:t>
            </a:r>
            <a:r>
              <a:rPr sz="2800" spc="-10" dirty="0">
                <a:latin typeface="Calibri"/>
                <a:cs typeface="Calibri"/>
              </a:rPr>
              <a:t>(minus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duplicates)</a:t>
            </a:r>
            <a:endParaRPr sz="28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5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10" dirty="0">
                <a:latin typeface="Calibri"/>
                <a:cs typeface="Calibri"/>
              </a:rPr>
              <a:t>fill </a:t>
            </a:r>
            <a:r>
              <a:rPr sz="2800" spc="-25" dirty="0">
                <a:latin typeface="Calibri"/>
                <a:cs typeface="Calibri"/>
              </a:rPr>
              <a:t>rest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matrix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other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letters</a:t>
            </a:r>
            <a:r>
              <a:rPr lang="en-US" sz="2800" spc="-25" dirty="0">
                <a:latin typeface="Calibri"/>
                <a:cs typeface="Calibri"/>
              </a:rPr>
              <a:t> (except J)</a:t>
            </a:r>
            <a:endParaRPr sz="28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0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5" dirty="0">
                <a:latin typeface="Calibri"/>
                <a:cs typeface="Calibri"/>
              </a:rPr>
              <a:t>eg. </a:t>
            </a:r>
            <a:r>
              <a:rPr sz="2800" spc="-10" dirty="0">
                <a:latin typeface="Calibri"/>
                <a:cs typeface="Calibri"/>
              </a:rPr>
              <a:t>using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30" dirty="0">
                <a:latin typeface="Calibri"/>
                <a:cs typeface="Calibri"/>
              </a:rPr>
              <a:t>keyword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MONARCHY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F20741-E43E-CD44-996E-DE8F2B76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47" y="3722007"/>
            <a:ext cx="3810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4" y="111119"/>
            <a:ext cx="802810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Encrypting and</a:t>
            </a:r>
            <a:r>
              <a:rPr spc="-55" dirty="0"/>
              <a:t> </a:t>
            </a:r>
            <a:r>
              <a:rPr spc="-5" dirty="0"/>
              <a:t>Decrypting</a:t>
            </a:r>
            <a:r>
              <a:rPr lang="en-US" spc="-5" dirty="0"/>
              <a:t> Rules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18679" y="1005275"/>
            <a:ext cx="10711180" cy="5741828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98145" indent="-386080">
              <a:lnSpc>
                <a:spcPct val="100000"/>
              </a:lnSpc>
              <a:spcBef>
                <a:spcPts val="1370"/>
              </a:spcBef>
              <a:buClr>
                <a:srgbClr val="009999"/>
              </a:buClr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spc="-20" dirty="0">
                <a:cs typeface="Calibri"/>
              </a:rPr>
              <a:t>plaintext </a:t>
            </a:r>
            <a:r>
              <a:rPr sz="2400" spc="-5" dirty="0">
                <a:cs typeface="Calibri"/>
              </a:rPr>
              <a:t>is </a:t>
            </a:r>
            <a:r>
              <a:rPr sz="2400" spc="-10" dirty="0">
                <a:cs typeface="Calibri"/>
              </a:rPr>
              <a:t>encrypted two </a:t>
            </a:r>
            <a:r>
              <a:rPr sz="2400" spc="-25" dirty="0">
                <a:cs typeface="Calibri"/>
              </a:rPr>
              <a:t>letters </a:t>
            </a:r>
            <a:r>
              <a:rPr sz="2400" spc="-15" dirty="0">
                <a:cs typeface="Calibri"/>
              </a:rPr>
              <a:t>at </a:t>
            </a:r>
            <a:r>
              <a:rPr sz="2400" spc="-5" dirty="0">
                <a:cs typeface="Calibri"/>
              </a:rPr>
              <a:t>a</a:t>
            </a:r>
            <a:r>
              <a:rPr sz="2400" spc="9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time</a:t>
            </a:r>
            <a:endParaRPr sz="2400" dirty="0">
              <a:cs typeface="Calibri"/>
            </a:endParaRPr>
          </a:p>
          <a:p>
            <a:pPr marL="368935" indent="-356870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369570" algn="l"/>
              </a:tabLst>
            </a:pPr>
            <a:r>
              <a:rPr sz="2400" b="1" spc="-5" dirty="0">
                <a:cs typeface="Calibri"/>
              </a:rPr>
              <a:t>if a pair is a </a:t>
            </a:r>
            <a:r>
              <a:rPr sz="2400" b="1" spc="-20" dirty="0">
                <a:cs typeface="Calibri"/>
              </a:rPr>
              <a:t>repeated </a:t>
            </a:r>
            <a:r>
              <a:rPr sz="2400" b="1" spc="-50" dirty="0">
                <a:cs typeface="Calibri"/>
              </a:rPr>
              <a:t>letter, </a:t>
            </a:r>
            <a:r>
              <a:rPr sz="2400" b="1" spc="-5" dirty="0">
                <a:cs typeface="Calibri"/>
              </a:rPr>
              <a:t>insert </a:t>
            </a:r>
            <a:r>
              <a:rPr sz="2400" b="1" spc="-10" dirty="0">
                <a:cs typeface="Calibri"/>
              </a:rPr>
              <a:t>filler </a:t>
            </a:r>
            <a:r>
              <a:rPr sz="2400" b="1" spc="-25" dirty="0">
                <a:cs typeface="Calibri"/>
              </a:rPr>
              <a:t>like</a:t>
            </a:r>
            <a:r>
              <a:rPr sz="2400" b="1" spc="285" dirty="0">
                <a:cs typeface="Calibri"/>
              </a:rPr>
              <a:t> </a:t>
            </a:r>
            <a:r>
              <a:rPr sz="2400" b="1" spc="-15" dirty="0">
                <a:cs typeface="Calibri"/>
              </a:rPr>
              <a:t>'X’</a:t>
            </a:r>
            <a:endParaRPr sz="2400" dirty="0">
              <a:cs typeface="Calibri"/>
            </a:endParaRPr>
          </a:p>
          <a:p>
            <a:pPr marL="393700" marR="326390">
              <a:lnSpc>
                <a:spcPct val="79900"/>
              </a:lnSpc>
              <a:spcBef>
                <a:spcPts val="550"/>
              </a:spcBef>
              <a:tabLst>
                <a:tab pos="6717665" algn="l"/>
              </a:tabLst>
            </a:pPr>
            <a:r>
              <a:rPr lang="en-US" sz="2400" spc="-5" dirty="0">
                <a:cs typeface="Arial"/>
              </a:rPr>
              <a:t>"balloon" transformed </a:t>
            </a:r>
            <a:r>
              <a:rPr lang="en-US" sz="2400" dirty="0">
                <a:cs typeface="Arial"/>
              </a:rPr>
              <a:t>to </a:t>
            </a:r>
            <a:r>
              <a:rPr lang="en-US" sz="2400" spc="-5" dirty="0">
                <a:cs typeface="Arial"/>
              </a:rPr>
              <a:t>"</a:t>
            </a:r>
            <a:r>
              <a:rPr lang="en-US" sz="2400" spc="-5" dirty="0" err="1">
                <a:cs typeface="Arial"/>
              </a:rPr>
              <a:t>ba</a:t>
            </a:r>
            <a:r>
              <a:rPr lang="en-US" sz="2400" spc="-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lx </a:t>
            </a:r>
            <a:r>
              <a:rPr lang="en-US" sz="2400" spc="-5" dirty="0">
                <a:cs typeface="Arial"/>
              </a:rPr>
              <a:t>lo</a:t>
            </a:r>
            <a:r>
              <a:rPr lang="en-US" sz="2400" spc="-30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on”</a:t>
            </a:r>
          </a:p>
          <a:p>
            <a:pPr marL="469265" indent="-457200">
              <a:lnSpc>
                <a:spcPct val="100000"/>
              </a:lnSpc>
              <a:spcBef>
                <a:spcPts val="1275"/>
              </a:spcBef>
              <a:buFont typeface="+mj-lt"/>
              <a:buAutoNum type="arabicPeriod" startAt="2"/>
              <a:tabLst>
                <a:tab pos="369570" algn="l"/>
              </a:tabLst>
            </a:pPr>
            <a:r>
              <a:rPr lang="en-US" sz="2400" b="1" spc="-5" dirty="0">
                <a:cs typeface="Calibri"/>
              </a:rPr>
              <a:t>If there is an odd number of letters, a Z is added to the last letter.</a:t>
            </a:r>
          </a:p>
          <a:p>
            <a:pPr marL="469265" indent="-457200">
              <a:lnSpc>
                <a:spcPct val="100000"/>
              </a:lnSpc>
              <a:spcBef>
                <a:spcPts val="1275"/>
              </a:spcBef>
              <a:buFont typeface="+mj-lt"/>
              <a:buAutoNum type="arabicPeriod" startAt="2"/>
              <a:tabLst>
                <a:tab pos="369570" algn="l"/>
              </a:tabLst>
            </a:pPr>
            <a:r>
              <a:rPr sz="2400" b="1" spc="-5" dirty="0">
                <a:cs typeface="Calibri"/>
              </a:rPr>
              <a:t>if both </a:t>
            </a:r>
            <a:r>
              <a:rPr sz="2400" b="1" spc="-25" dirty="0">
                <a:cs typeface="Calibri"/>
              </a:rPr>
              <a:t>letters </a:t>
            </a:r>
            <a:r>
              <a:rPr sz="2400" b="1" spc="-15" dirty="0">
                <a:cs typeface="Calibri"/>
              </a:rPr>
              <a:t>fall </a:t>
            </a:r>
            <a:r>
              <a:rPr sz="2400" b="1" spc="-5" dirty="0">
                <a:cs typeface="Calibri"/>
              </a:rPr>
              <a:t>in the same </a:t>
            </a:r>
            <a:r>
              <a:rPr sz="2400" b="1" spc="-65" dirty="0">
                <a:cs typeface="Calibri"/>
              </a:rPr>
              <a:t>row,</a:t>
            </a:r>
            <a:r>
              <a:rPr sz="2400" b="1" spc="155" dirty="0">
                <a:cs typeface="Calibri"/>
              </a:rPr>
              <a:t> </a:t>
            </a:r>
            <a:r>
              <a:rPr sz="2400" b="1" spc="-15" dirty="0">
                <a:cs typeface="Calibri"/>
              </a:rPr>
              <a:t>replace</a:t>
            </a:r>
            <a:endParaRPr sz="2400" dirty="0"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75"/>
              </a:spcBef>
            </a:pPr>
            <a:r>
              <a:rPr sz="2400" spc="-5" dirty="0">
                <a:cs typeface="Calibri"/>
              </a:rPr>
              <a:t>each with </a:t>
            </a:r>
            <a:r>
              <a:rPr sz="2400" spc="-20" dirty="0">
                <a:cs typeface="Calibri"/>
              </a:rPr>
              <a:t>letter to </a:t>
            </a:r>
            <a:r>
              <a:rPr sz="2400" spc="-10" dirty="0">
                <a:cs typeface="Calibri"/>
              </a:rPr>
              <a:t>right </a:t>
            </a:r>
            <a:r>
              <a:rPr sz="2400" spc="-15" dirty="0">
                <a:cs typeface="Calibri"/>
              </a:rPr>
              <a:t>(wrapping </a:t>
            </a:r>
            <a:r>
              <a:rPr sz="2400" spc="-5" dirty="0">
                <a:cs typeface="Calibri"/>
              </a:rPr>
              <a:t>back </a:t>
            </a:r>
            <a:r>
              <a:rPr sz="2400" spc="-20" dirty="0">
                <a:cs typeface="Calibri"/>
              </a:rPr>
              <a:t>to start from</a:t>
            </a:r>
            <a:r>
              <a:rPr sz="2400" spc="19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end)</a:t>
            </a:r>
            <a:endParaRPr sz="2400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1260"/>
              </a:spcBef>
              <a:buFont typeface="+mj-lt"/>
              <a:buAutoNum type="arabicPeriod" startAt="4"/>
              <a:tabLst>
                <a:tab pos="369570" algn="l"/>
              </a:tabLst>
            </a:pPr>
            <a:r>
              <a:rPr sz="2400" b="1" spc="-5" dirty="0">
                <a:cs typeface="Calibri"/>
              </a:rPr>
              <a:t>if both </a:t>
            </a:r>
            <a:r>
              <a:rPr sz="2400" b="1" spc="-25" dirty="0">
                <a:cs typeface="Calibri"/>
              </a:rPr>
              <a:t>letters </a:t>
            </a:r>
            <a:r>
              <a:rPr sz="2400" b="1" spc="-15" dirty="0">
                <a:cs typeface="Calibri"/>
              </a:rPr>
              <a:t>fall </a:t>
            </a:r>
            <a:r>
              <a:rPr sz="2400" b="1" spc="-5" dirty="0">
                <a:cs typeface="Calibri"/>
              </a:rPr>
              <a:t>in the same </a:t>
            </a:r>
            <a:r>
              <a:rPr sz="2400" b="1" spc="-10" dirty="0">
                <a:cs typeface="Calibri"/>
              </a:rPr>
              <a:t>column,</a:t>
            </a:r>
            <a:r>
              <a:rPr sz="2400" b="1" spc="150" dirty="0">
                <a:cs typeface="Calibri"/>
              </a:rPr>
              <a:t> </a:t>
            </a:r>
            <a:r>
              <a:rPr sz="2400" b="1" spc="-15" dirty="0">
                <a:cs typeface="Calibri"/>
              </a:rPr>
              <a:t>replace</a:t>
            </a:r>
            <a:endParaRPr sz="2400" dirty="0"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5" dirty="0">
                <a:cs typeface="Calibri"/>
              </a:rPr>
              <a:t>each with the </a:t>
            </a:r>
            <a:r>
              <a:rPr sz="2400" spc="-20" dirty="0">
                <a:cs typeface="Calibri"/>
              </a:rPr>
              <a:t>letter </a:t>
            </a:r>
            <a:r>
              <a:rPr sz="2400" spc="-10" dirty="0">
                <a:cs typeface="Calibri"/>
              </a:rPr>
              <a:t>below </a:t>
            </a:r>
            <a:r>
              <a:rPr sz="2400" spc="-5" dirty="0">
                <a:cs typeface="Calibri"/>
              </a:rPr>
              <a:t>it </a:t>
            </a:r>
            <a:r>
              <a:rPr sz="2400" spc="-10" dirty="0">
                <a:cs typeface="Calibri"/>
              </a:rPr>
              <a:t>(again </a:t>
            </a:r>
            <a:r>
              <a:rPr sz="2400" spc="-15" dirty="0">
                <a:cs typeface="Calibri"/>
              </a:rPr>
              <a:t>wrapping </a:t>
            </a:r>
            <a:r>
              <a:rPr sz="2400" spc="-20" dirty="0">
                <a:cs typeface="Calibri"/>
              </a:rPr>
              <a:t>to top from</a:t>
            </a:r>
            <a:r>
              <a:rPr sz="2400" spc="225" dirty="0">
                <a:cs typeface="Calibri"/>
              </a:rPr>
              <a:t> </a:t>
            </a:r>
            <a:r>
              <a:rPr sz="2400" spc="-20" dirty="0">
                <a:cs typeface="Calibri"/>
              </a:rPr>
              <a:t>bottom)</a:t>
            </a:r>
            <a:endParaRPr sz="2400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1275"/>
              </a:spcBef>
              <a:buFont typeface="+mj-lt"/>
              <a:buAutoNum type="arabicPeriod" startAt="5"/>
              <a:tabLst>
                <a:tab pos="369570" algn="l"/>
              </a:tabLst>
            </a:pPr>
            <a:r>
              <a:rPr lang="en-US" sz="2400" b="1" spc="-5" dirty="0">
                <a:cs typeface="Calibri"/>
              </a:rPr>
              <a:t>otherwise </a:t>
            </a:r>
            <a:r>
              <a:rPr lang="en-US" sz="2400" b="1" spc="-10" dirty="0">
                <a:cs typeface="Calibri"/>
              </a:rPr>
              <a:t>each </a:t>
            </a:r>
            <a:r>
              <a:rPr lang="en-US" sz="2400" b="1" spc="-20" dirty="0">
                <a:cs typeface="Calibri"/>
              </a:rPr>
              <a:t>letter </a:t>
            </a:r>
            <a:r>
              <a:rPr lang="en-US" sz="2400" b="1" spc="-5" dirty="0">
                <a:cs typeface="Calibri"/>
              </a:rPr>
              <a:t>is </a:t>
            </a:r>
            <a:r>
              <a:rPr lang="en-US" sz="2400" b="1" spc="-15" dirty="0">
                <a:cs typeface="Calibri"/>
              </a:rPr>
              <a:t>replaced </a:t>
            </a:r>
            <a:r>
              <a:rPr lang="en-US" sz="2400" b="1" spc="-10" dirty="0">
                <a:cs typeface="Calibri"/>
              </a:rPr>
              <a:t>by </a:t>
            </a:r>
            <a:r>
              <a:rPr lang="en-US" sz="2400" b="1" spc="-5" dirty="0">
                <a:cs typeface="Calibri"/>
              </a:rPr>
              <a:t>the</a:t>
            </a:r>
            <a:r>
              <a:rPr lang="en-US" sz="2400" b="1" spc="190" dirty="0">
                <a:cs typeface="Calibri"/>
              </a:rPr>
              <a:t> </a:t>
            </a:r>
            <a:r>
              <a:rPr lang="en-US" sz="2400" b="1" spc="-20" dirty="0">
                <a:cs typeface="Calibri"/>
              </a:rPr>
              <a:t>letter</a:t>
            </a:r>
            <a:endParaRPr lang="en-US" sz="2400" dirty="0"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5" dirty="0">
                <a:cs typeface="Calibri"/>
              </a:rPr>
              <a:t>in the </a:t>
            </a:r>
            <a:r>
              <a:rPr sz="2400" spc="-10" dirty="0">
                <a:cs typeface="Calibri"/>
              </a:rPr>
              <a:t>same </a:t>
            </a:r>
            <a:r>
              <a:rPr sz="2400" spc="-25" dirty="0">
                <a:cs typeface="Calibri"/>
              </a:rPr>
              <a:t>row </a:t>
            </a:r>
            <a:r>
              <a:rPr sz="2400" spc="-5" dirty="0">
                <a:cs typeface="Calibri"/>
              </a:rPr>
              <a:t>and in the </a:t>
            </a:r>
            <a:r>
              <a:rPr sz="2400" spc="-10" dirty="0">
                <a:cs typeface="Calibri"/>
              </a:rPr>
              <a:t>column </a:t>
            </a:r>
            <a:r>
              <a:rPr sz="2400" spc="-5" dirty="0">
                <a:cs typeface="Calibri"/>
              </a:rPr>
              <a:t>of the </a:t>
            </a:r>
            <a:r>
              <a:rPr sz="2400" spc="-10" dirty="0">
                <a:cs typeface="Calibri"/>
              </a:rPr>
              <a:t>other </a:t>
            </a:r>
            <a:r>
              <a:rPr sz="2400" spc="-20" dirty="0">
                <a:cs typeface="Calibri"/>
              </a:rPr>
              <a:t>letter </a:t>
            </a:r>
            <a:r>
              <a:rPr sz="2400" spc="-5" dirty="0">
                <a:cs typeface="Calibri"/>
              </a:rPr>
              <a:t>of the</a:t>
            </a:r>
            <a:r>
              <a:rPr sz="2400" spc="250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pair</a:t>
            </a:r>
            <a:endParaRPr sz="2400" dirty="0"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316865" algn="l"/>
                <a:tab pos="317500" algn="l"/>
                <a:tab pos="2451100" algn="l"/>
                <a:tab pos="3171190" algn="l"/>
                <a:tab pos="3789045" algn="l"/>
                <a:tab pos="4371340" algn="l"/>
                <a:tab pos="4986020" algn="l"/>
                <a:tab pos="6676390" algn="l"/>
                <a:tab pos="7396480" algn="l"/>
                <a:tab pos="8208009" algn="l"/>
                <a:tab pos="8908415" algn="l"/>
                <a:tab pos="9623425" algn="l"/>
              </a:tabLst>
            </a:pPr>
            <a:r>
              <a:rPr sz="2400" spc="-10" dirty="0">
                <a:cs typeface="Calibri"/>
              </a:rPr>
              <a:t>Wireless	</a:t>
            </a:r>
            <a:r>
              <a:rPr sz="2400" spc="-5" dirty="0">
                <a:cs typeface="Calibri"/>
              </a:rPr>
              <a:t>Wi	</a:t>
            </a:r>
            <a:r>
              <a:rPr sz="2400" spc="-25" dirty="0">
                <a:cs typeface="Calibri"/>
              </a:rPr>
              <a:t>re	</a:t>
            </a:r>
            <a:r>
              <a:rPr sz="2400" spc="-5" dirty="0">
                <a:cs typeface="Calibri"/>
              </a:rPr>
              <a:t>le	</a:t>
            </a:r>
            <a:r>
              <a:rPr sz="2400" spc="-20" dirty="0">
                <a:cs typeface="Calibri"/>
              </a:rPr>
              <a:t>sx	sz	</a:t>
            </a:r>
            <a:r>
              <a:rPr sz="2400" spc="-45" dirty="0">
                <a:cs typeface="Calibri"/>
              </a:rPr>
              <a:t>XG	</a:t>
            </a:r>
            <a:r>
              <a:rPr sz="2400" spc="-5" dirty="0">
                <a:cs typeface="Calibri"/>
              </a:rPr>
              <a:t>MK	UL	XA	</a:t>
            </a:r>
            <a:r>
              <a:rPr sz="2400" spc="-10" dirty="0">
                <a:cs typeface="Calibri"/>
              </a:rPr>
              <a:t>T</a:t>
            </a:r>
            <a:r>
              <a:rPr lang="en-US" sz="2400" spc="-10" dirty="0">
                <a:cs typeface="Calibri"/>
              </a:rPr>
              <a:t>X</a:t>
            </a:r>
            <a:endParaRPr sz="2400" dirty="0"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7902" y="6378036"/>
            <a:ext cx="978535" cy="303530"/>
          </a:xfrm>
          <a:custGeom>
            <a:avLst/>
            <a:gdLst/>
            <a:ahLst/>
            <a:cxnLst/>
            <a:rect l="l" t="t" r="r" b="b"/>
            <a:pathLst>
              <a:path w="978534" h="303529">
                <a:moveTo>
                  <a:pt x="826770" y="0"/>
                </a:moveTo>
                <a:lnTo>
                  <a:pt x="826770" y="75818"/>
                </a:lnTo>
                <a:lnTo>
                  <a:pt x="0" y="75818"/>
                </a:lnTo>
                <a:lnTo>
                  <a:pt x="0" y="227456"/>
                </a:lnTo>
                <a:lnTo>
                  <a:pt x="826770" y="227456"/>
                </a:lnTo>
                <a:lnTo>
                  <a:pt x="826770" y="303276"/>
                </a:lnTo>
                <a:lnTo>
                  <a:pt x="978408" y="151637"/>
                </a:lnTo>
                <a:lnTo>
                  <a:pt x="82677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7902" y="6378036"/>
            <a:ext cx="978535" cy="303530"/>
          </a:xfrm>
          <a:custGeom>
            <a:avLst/>
            <a:gdLst/>
            <a:ahLst/>
            <a:cxnLst/>
            <a:rect l="l" t="t" r="r" b="b"/>
            <a:pathLst>
              <a:path w="978534" h="303529">
                <a:moveTo>
                  <a:pt x="0" y="75818"/>
                </a:moveTo>
                <a:lnTo>
                  <a:pt x="826770" y="75818"/>
                </a:lnTo>
                <a:lnTo>
                  <a:pt x="826770" y="0"/>
                </a:lnTo>
                <a:lnTo>
                  <a:pt x="978408" y="151637"/>
                </a:lnTo>
                <a:lnTo>
                  <a:pt x="826770" y="303276"/>
                </a:lnTo>
                <a:lnTo>
                  <a:pt x="826770" y="227456"/>
                </a:lnTo>
                <a:lnTo>
                  <a:pt x="0" y="227456"/>
                </a:lnTo>
                <a:lnTo>
                  <a:pt x="0" y="75818"/>
                </a:lnTo>
                <a:close/>
              </a:path>
            </a:pathLst>
          </a:custGeom>
          <a:ln w="25908">
            <a:solidFill>
              <a:srgbClr val="006E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45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FC3049-E4DD-814F-9A43-CBC51EA2D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31" y="702129"/>
            <a:ext cx="4312261" cy="272687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39147"/>
            <a:ext cx="4456430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cs typeface="Arial"/>
              </a:rPr>
              <a:t>Basic</a:t>
            </a:r>
            <a:r>
              <a:rPr spc="-70" dirty="0">
                <a:cs typeface="Arial"/>
              </a:rPr>
              <a:t> </a:t>
            </a:r>
            <a:r>
              <a:rPr spc="-5" dirty="0">
                <a:cs typeface="Arial"/>
              </a:rPr>
              <a:t>Terminology</a:t>
            </a:r>
            <a:endParaRPr dirty="0"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745" y="1770927"/>
            <a:ext cx="9169229" cy="3641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plaintext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original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message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sz="2400" b="1" spc="-10" dirty="0">
                <a:latin typeface="Arial"/>
                <a:cs typeface="Arial"/>
              </a:rPr>
              <a:t>ciphertext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coded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message</a:t>
            </a:r>
          </a:p>
          <a:p>
            <a:pPr marL="12700" marR="968375">
              <a:lnSpc>
                <a:spcPct val="100800"/>
              </a:lnSpc>
            </a:pPr>
            <a:r>
              <a:rPr sz="2400" b="1" spc="-5" dirty="0">
                <a:latin typeface="Arial"/>
                <a:cs typeface="Arial"/>
              </a:rPr>
              <a:t>cipher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algorithm for transforming </a:t>
            </a:r>
            <a:r>
              <a:rPr sz="2400" spc="-10" dirty="0">
                <a:latin typeface="Arial"/>
                <a:cs typeface="Arial"/>
              </a:rPr>
              <a:t>plaintext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ciphertext  </a:t>
            </a:r>
            <a:r>
              <a:rPr sz="2400" b="1" spc="-5" dirty="0">
                <a:latin typeface="Arial"/>
                <a:cs typeface="Arial"/>
              </a:rPr>
              <a:t>key </a:t>
            </a:r>
            <a:r>
              <a:rPr sz="2400" dirty="0">
                <a:latin typeface="Arial"/>
                <a:cs typeface="Arial"/>
              </a:rPr>
              <a:t>- info </a:t>
            </a:r>
            <a:r>
              <a:rPr sz="2400" spc="-5" dirty="0">
                <a:latin typeface="Arial"/>
                <a:cs typeface="Arial"/>
              </a:rPr>
              <a:t>used in cipher </a:t>
            </a:r>
            <a:r>
              <a:rPr sz="2400" spc="-10" dirty="0">
                <a:latin typeface="Arial"/>
                <a:cs typeface="Arial"/>
              </a:rPr>
              <a:t>known </a:t>
            </a:r>
            <a:r>
              <a:rPr sz="2400" spc="-5" dirty="0">
                <a:latin typeface="Arial"/>
                <a:cs typeface="Arial"/>
              </a:rPr>
              <a:t>only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sender/receiver  </a:t>
            </a:r>
            <a:r>
              <a:rPr sz="2400" b="1" spc="-5" dirty="0">
                <a:latin typeface="Arial"/>
                <a:cs typeface="Arial"/>
              </a:rPr>
              <a:t>encipher </a:t>
            </a:r>
            <a:r>
              <a:rPr sz="2400" b="1" spc="-10" dirty="0">
                <a:latin typeface="Arial"/>
                <a:cs typeface="Arial"/>
              </a:rPr>
              <a:t>(encrypt)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converting plaintext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ciphertext  </a:t>
            </a:r>
            <a:r>
              <a:rPr sz="2400" b="1" spc="-5" dirty="0">
                <a:latin typeface="Arial"/>
                <a:cs typeface="Arial"/>
              </a:rPr>
              <a:t>decipher </a:t>
            </a:r>
            <a:r>
              <a:rPr sz="2400" b="1" spc="-10" dirty="0">
                <a:latin typeface="Arial"/>
                <a:cs typeface="Arial"/>
              </a:rPr>
              <a:t>(decrypt)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recovering ciphertext from </a:t>
            </a:r>
            <a:r>
              <a:rPr sz="2400" spc="-10" dirty="0">
                <a:latin typeface="Arial"/>
                <a:cs typeface="Arial"/>
              </a:rPr>
              <a:t>plaintext  </a:t>
            </a:r>
            <a:r>
              <a:rPr sz="2400" b="1" spc="-10" dirty="0">
                <a:latin typeface="Arial"/>
                <a:cs typeface="Arial"/>
              </a:rPr>
              <a:t>cryptography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study of encryption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principles/methods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79800"/>
              </a:lnSpc>
              <a:spcBef>
                <a:spcPts val="525"/>
              </a:spcBef>
            </a:pPr>
            <a:r>
              <a:rPr sz="2400" b="1" spc="-15" dirty="0">
                <a:latin typeface="Arial"/>
                <a:cs typeface="Arial"/>
              </a:rPr>
              <a:t>cryptanalysis </a:t>
            </a:r>
            <a:r>
              <a:rPr sz="2400" b="1" spc="-5" dirty="0">
                <a:latin typeface="Arial"/>
                <a:cs typeface="Arial"/>
              </a:rPr>
              <a:t>(codebreaking)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study of principles/ methods  of deciphering ciphertext </a:t>
            </a:r>
            <a:r>
              <a:rPr sz="2400" i="1" spc="-10" dirty="0">
                <a:latin typeface="Arial"/>
                <a:cs typeface="Arial"/>
              </a:rPr>
              <a:t>without </a:t>
            </a:r>
            <a:r>
              <a:rPr sz="2400" spc="-10" dirty="0">
                <a:latin typeface="Arial"/>
                <a:cs typeface="Arial"/>
              </a:rPr>
              <a:t>knowing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key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sz="2400" b="1" spc="-10" dirty="0">
                <a:latin typeface="Arial"/>
                <a:cs typeface="Arial"/>
              </a:rPr>
              <a:t>cryptology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field of both cryptography and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cryptanalysis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975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7793D1-8E94-C84B-8282-2294AA86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914400"/>
            <a:ext cx="5359400" cy="1600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2650312"/>
            <a:ext cx="10012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PlainText</a:t>
            </a:r>
            <a:r>
              <a:rPr lang="en-US" sz="3200" dirty="0"/>
              <a:t>: "instruments" </a:t>
            </a:r>
            <a:r>
              <a:rPr lang="en-US" sz="3200" b="1" dirty="0"/>
              <a:t>After Split:</a:t>
            </a:r>
            <a:r>
              <a:rPr lang="en-US" sz="3200" dirty="0"/>
              <a:t> 'in' '</a:t>
            </a:r>
            <a:r>
              <a:rPr lang="en-US" sz="3200" dirty="0" err="1"/>
              <a:t>st</a:t>
            </a:r>
            <a:r>
              <a:rPr lang="en-US" sz="3200" dirty="0"/>
              <a:t>' '</a:t>
            </a:r>
            <a:r>
              <a:rPr lang="en-US" sz="3200" dirty="0" err="1"/>
              <a:t>ru</a:t>
            </a:r>
            <a:r>
              <a:rPr lang="en-US" sz="3200" dirty="0"/>
              <a:t>' 'me' '</a:t>
            </a:r>
            <a:r>
              <a:rPr lang="en-US" sz="3200" dirty="0" err="1"/>
              <a:t>nt</a:t>
            </a:r>
            <a:r>
              <a:rPr lang="en-US" sz="3200" dirty="0"/>
              <a:t>' '</a:t>
            </a:r>
            <a:r>
              <a:rPr lang="en-US" sz="3200" dirty="0" err="1"/>
              <a:t>sz</a:t>
            </a:r>
            <a:r>
              <a:rPr lang="en-US" sz="3200" dirty="0"/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377028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1032528"/>
            <a:ext cx="10505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Diagraph:</a:t>
            </a:r>
            <a:r>
              <a:rPr lang="en-US" sz="3200" dirty="0"/>
              <a:t> "me" </a:t>
            </a:r>
            <a:r>
              <a:rPr lang="en-US" sz="3200" b="1" dirty="0"/>
              <a:t>Encrypted Text:</a:t>
            </a:r>
            <a:r>
              <a:rPr lang="en-US" sz="3200" dirty="0"/>
              <a:t> "cl" </a:t>
            </a:r>
            <a:r>
              <a:rPr lang="en-US" sz="3200" b="1" dirty="0"/>
              <a:t>Encryption:</a:t>
            </a:r>
            <a:r>
              <a:rPr lang="en-US" sz="3200" dirty="0"/>
              <a:t> m -&gt; c, e -&gt; 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0E5F6-4DBC-D749-B6D1-3C3B9A51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2050073"/>
            <a:ext cx="5279893" cy="3401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1984B-04AD-414A-B1EE-B3E10F7181B4}"/>
              </a:ext>
            </a:extLst>
          </p:cNvPr>
          <p:cNvSpPr txBox="1"/>
          <p:nvPr/>
        </p:nvSpPr>
        <p:spPr>
          <a:xfrm>
            <a:off x="4386705" y="5813749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Same Column</a:t>
            </a:r>
          </a:p>
        </p:txBody>
      </p:sp>
    </p:spTree>
    <p:extLst>
      <p:ext uri="{BB962C8B-B14F-4D97-AF65-F5344CB8AC3E}">
        <p14:creationId xmlns:p14="http://schemas.microsoft.com/office/powerpoint/2010/main" val="3382836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1032528"/>
            <a:ext cx="990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Diagraph:</a:t>
            </a:r>
            <a:r>
              <a:rPr lang="en-US" sz="3200" dirty="0"/>
              <a:t> "</a:t>
            </a:r>
            <a:r>
              <a:rPr lang="en-US" sz="3200" dirty="0" err="1"/>
              <a:t>st</a:t>
            </a:r>
            <a:r>
              <a:rPr lang="en-US" sz="3200" dirty="0"/>
              <a:t>" </a:t>
            </a:r>
            <a:r>
              <a:rPr lang="en-US" sz="3200" b="1" dirty="0"/>
              <a:t>Encrypted Text:</a:t>
            </a:r>
            <a:r>
              <a:rPr lang="en-US" sz="3200" dirty="0"/>
              <a:t> "</a:t>
            </a:r>
            <a:r>
              <a:rPr lang="en-US" sz="3200" dirty="0" err="1"/>
              <a:t>tl</a:t>
            </a:r>
            <a:r>
              <a:rPr lang="en-US" sz="3200" dirty="0"/>
              <a:t>" </a:t>
            </a:r>
            <a:r>
              <a:rPr lang="en-US" sz="3200" b="1" dirty="0"/>
              <a:t>Encryption:</a:t>
            </a:r>
            <a:r>
              <a:rPr lang="en-US" sz="3200" dirty="0"/>
              <a:t> s -&gt; t, t -&gt; 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1984B-04AD-414A-B1EE-B3E10F7181B4}"/>
              </a:ext>
            </a:extLst>
          </p:cNvPr>
          <p:cNvSpPr txBox="1"/>
          <p:nvPr/>
        </p:nvSpPr>
        <p:spPr>
          <a:xfrm>
            <a:off x="4386705" y="5813749"/>
            <a:ext cx="191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Same Row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81A2F-A678-A744-A64F-12350668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49" y="2020345"/>
            <a:ext cx="5279893" cy="3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24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1032528"/>
            <a:ext cx="10390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Diagraph:</a:t>
            </a:r>
            <a:r>
              <a:rPr lang="en-US" sz="3200" dirty="0"/>
              <a:t> "</a:t>
            </a:r>
            <a:r>
              <a:rPr lang="en-US" sz="3200" dirty="0" err="1"/>
              <a:t>nt</a:t>
            </a:r>
            <a:r>
              <a:rPr lang="en-US" sz="3200" dirty="0"/>
              <a:t>" </a:t>
            </a:r>
            <a:r>
              <a:rPr lang="en-US" sz="3200" b="1" dirty="0"/>
              <a:t>Encrypted Text:</a:t>
            </a:r>
            <a:r>
              <a:rPr lang="en-US" sz="3200" dirty="0"/>
              <a:t> "</a:t>
            </a:r>
            <a:r>
              <a:rPr lang="en-US" sz="3200" dirty="0" err="1"/>
              <a:t>rq</a:t>
            </a:r>
            <a:r>
              <a:rPr lang="en-US" sz="3200" dirty="0"/>
              <a:t>" </a:t>
            </a:r>
            <a:r>
              <a:rPr lang="en-US" sz="3200" b="1" dirty="0"/>
              <a:t>Encryption:</a:t>
            </a:r>
            <a:r>
              <a:rPr lang="en-US" sz="3200" dirty="0"/>
              <a:t> n -&gt; r, t -&gt; 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1984B-04AD-414A-B1EE-B3E10F7181B4}"/>
              </a:ext>
            </a:extLst>
          </p:cNvPr>
          <p:cNvSpPr txBox="1"/>
          <p:nvPr/>
        </p:nvSpPr>
        <p:spPr>
          <a:xfrm>
            <a:off x="4251660" y="5813748"/>
            <a:ext cx="277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Form Rectangle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98D9D-1B2D-EF41-9A90-5A0111719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537" y="2011073"/>
            <a:ext cx="5291919" cy="34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7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B5398-AEA0-B34E-90C7-95E2BAF2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201"/>
            <a:ext cx="12192000" cy="49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7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9"/>
            <a:ext cx="549973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Polyalphabetic</a:t>
            </a:r>
            <a:r>
              <a:rPr sz="3900" spc="-8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561039"/>
            <a:ext cx="7904480" cy="4001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461645" indent="-342900">
              <a:spcBef>
                <a:spcPts val="1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another approach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improving security </a:t>
            </a:r>
            <a:r>
              <a:rPr sz="2600" spc="-5" dirty="0">
                <a:latin typeface="Arial"/>
                <a:cs typeface="Arial"/>
              </a:rPr>
              <a:t>is to </a:t>
            </a:r>
            <a:r>
              <a:rPr sz="2600" dirty="0">
                <a:latin typeface="Arial"/>
                <a:cs typeface="Arial"/>
              </a:rPr>
              <a:t>use  </a:t>
            </a:r>
            <a:r>
              <a:rPr sz="2600" spc="-5" dirty="0">
                <a:latin typeface="Arial"/>
                <a:cs typeface="Arial"/>
              </a:rPr>
              <a:t>multiple </a:t>
            </a:r>
            <a:r>
              <a:rPr sz="2600" dirty="0">
                <a:latin typeface="Arial"/>
                <a:cs typeface="Arial"/>
              </a:rPr>
              <a:t>cipher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alphabets</a:t>
            </a:r>
            <a:endParaRPr sz="2600" dirty="0">
              <a:latin typeface="Arial"/>
              <a:cs typeface="Arial"/>
            </a:endParaRPr>
          </a:p>
          <a:p>
            <a:pPr marL="393700" indent="-342900">
              <a:spcBef>
                <a:spcPts val="6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spc="-5" dirty="0">
                <a:latin typeface="Arial"/>
                <a:cs typeface="Arial"/>
              </a:rPr>
              <a:t>called </a:t>
            </a:r>
            <a:r>
              <a:rPr sz="2600" b="1" spc="-5" dirty="0">
                <a:latin typeface="Arial"/>
                <a:cs typeface="Arial"/>
              </a:rPr>
              <a:t>polyalphabetic substitution</a:t>
            </a:r>
            <a:r>
              <a:rPr sz="2600" b="1" spc="3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ciphers</a:t>
            </a:r>
            <a:endParaRPr sz="2600" dirty="0">
              <a:latin typeface="Arial"/>
              <a:cs typeface="Arial"/>
            </a:endParaRPr>
          </a:p>
          <a:p>
            <a:pPr marL="393700" marR="59690" indent="-342900">
              <a:spcBef>
                <a:spcPts val="65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makes </a:t>
            </a:r>
            <a:r>
              <a:rPr sz="2600" spc="-5" dirty="0">
                <a:latin typeface="Arial"/>
                <a:cs typeface="Arial"/>
              </a:rPr>
              <a:t>cryptanalysis </a:t>
            </a:r>
            <a:r>
              <a:rPr sz="2600" dirty="0">
                <a:latin typeface="Arial"/>
                <a:cs typeface="Arial"/>
              </a:rPr>
              <a:t>harder </a:t>
            </a:r>
            <a:r>
              <a:rPr sz="2600" spc="-10" dirty="0">
                <a:latin typeface="Arial"/>
                <a:cs typeface="Arial"/>
              </a:rPr>
              <a:t>with </a:t>
            </a:r>
            <a:r>
              <a:rPr sz="2600" dirty="0">
                <a:latin typeface="Arial"/>
                <a:cs typeface="Arial"/>
              </a:rPr>
              <a:t>more alphabets </a:t>
            </a:r>
            <a:r>
              <a:rPr sz="2600" spc="-5" dirty="0">
                <a:latin typeface="Arial"/>
                <a:cs typeface="Arial"/>
              </a:rPr>
              <a:t>to  </a:t>
            </a:r>
            <a:r>
              <a:rPr sz="2600" dirty="0">
                <a:latin typeface="Arial"/>
                <a:cs typeface="Arial"/>
              </a:rPr>
              <a:t>guess and </a:t>
            </a:r>
            <a:r>
              <a:rPr sz="2600" spc="-5" dirty="0">
                <a:latin typeface="Arial"/>
                <a:cs typeface="Arial"/>
              </a:rPr>
              <a:t>flatter </a:t>
            </a:r>
            <a:r>
              <a:rPr sz="2600" dirty="0">
                <a:latin typeface="Arial"/>
                <a:cs typeface="Arial"/>
              </a:rPr>
              <a:t>frequency </a:t>
            </a:r>
            <a:r>
              <a:rPr sz="2600" spc="-5" dirty="0">
                <a:latin typeface="Arial"/>
                <a:cs typeface="Arial"/>
              </a:rPr>
              <a:t>distribution</a:t>
            </a:r>
            <a:endParaRPr sz="2600" dirty="0">
              <a:latin typeface="Arial"/>
              <a:cs typeface="Arial"/>
            </a:endParaRPr>
          </a:p>
          <a:p>
            <a:pPr marL="393700" marR="43180" indent="-342900">
              <a:spcBef>
                <a:spcPts val="65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use a key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select </a:t>
            </a:r>
            <a:r>
              <a:rPr sz="2600" spc="-5" dirty="0">
                <a:latin typeface="Arial"/>
                <a:cs typeface="Arial"/>
              </a:rPr>
              <a:t>which </a:t>
            </a:r>
            <a:r>
              <a:rPr sz="2600" dirty="0">
                <a:latin typeface="Arial"/>
                <a:cs typeface="Arial"/>
              </a:rPr>
              <a:t>alphabet </a:t>
            </a:r>
            <a:r>
              <a:rPr sz="2600" spc="-5" dirty="0">
                <a:latin typeface="Arial"/>
                <a:cs typeface="Arial"/>
              </a:rPr>
              <a:t>is </a:t>
            </a:r>
            <a:r>
              <a:rPr sz="2600" dirty="0">
                <a:latin typeface="Arial"/>
                <a:cs typeface="Arial"/>
              </a:rPr>
              <a:t>used </a:t>
            </a:r>
            <a:r>
              <a:rPr sz="2600" spc="-5" dirty="0">
                <a:latin typeface="Arial"/>
                <a:cs typeface="Arial"/>
              </a:rPr>
              <a:t>for </a:t>
            </a:r>
            <a:r>
              <a:rPr sz="2600" dirty="0">
                <a:latin typeface="Arial"/>
                <a:cs typeface="Arial"/>
              </a:rPr>
              <a:t>each  </a:t>
            </a:r>
            <a:r>
              <a:rPr sz="2600" spc="-5" dirty="0">
                <a:latin typeface="Arial"/>
                <a:cs typeface="Arial"/>
              </a:rPr>
              <a:t>letter </a:t>
            </a:r>
            <a:r>
              <a:rPr sz="2600" spc="5" dirty="0">
                <a:latin typeface="Arial"/>
                <a:cs typeface="Arial"/>
              </a:rPr>
              <a:t>of </a:t>
            </a:r>
            <a:r>
              <a:rPr sz="2600" spc="-5" dirty="0">
                <a:latin typeface="Arial"/>
                <a:cs typeface="Arial"/>
              </a:rPr>
              <a:t>the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message</a:t>
            </a:r>
          </a:p>
          <a:p>
            <a:pPr marL="393700" indent="-342900">
              <a:spcBef>
                <a:spcPts val="6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use each alphabet </a:t>
            </a:r>
            <a:r>
              <a:rPr sz="2600" spc="-5" dirty="0">
                <a:latin typeface="Arial"/>
                <a:cs typeface="Arial"/>
              </a:rPr>
              <a:t>in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turn</a:t>
            </a:r>
            <a:endParaRPr sz="2600" dirty="0">
              <a:latin typeface="Arial"/>
              <a:cs typeface="Arial"/>
            </a:endParaRPr>
          </a:p>
          <a:p>
            <a:pPr marL="393700" indent="-342900">
              <a:spcBef>
                <a:spcPts val="65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repeat </a:t>
            </a:r>
            <a:r>
              <a:rPr sz="2600" spc="-5" dirty="0">
                <a:latin typeface="Arial"/>
                <a:cs typeface="Arial"/>
              </a:rPr>
              <a:t>from </a:t>
            </a:r>
            <a:r>
              <a:rPr sz="2600" dirty="0">
                <a:latin typeface="Arial"/>
                <a:cs typeface="Arial"/>
              </a:rPr>
              <a:t>start </a:t>
            </a:r>
            <a:r>
              <a:rPr sz="2600" spc="-5" dirty="0">
                <a:latin typeface="Arial"/>
                <a:cs typeface="Arial"/>
              </a:rPr>
              <a:t>after </a:t>
            </a:r>
            <a:r>
              <a:rPr sz="2600" dirty="0">
                <a:latin typeface="Arial"/>
                <a:cs typeface="Arial"/>
              </a:rPr>
              <a:t>end of key </a:t>
            </a:r>
            <a:r>
              <a:rPr sz="2600" spc="-5" dirty="0">
                <a:latin typeface="Arial"/>
                <a:cs typeface="Arial"/>
              </a:rPr>
              <a:t>is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reached</a:t>
            </a:r>
          </a:p>
        </p:txBody>
      </p:sp>
    </p:spTree>
    <p:extLst>
      <p:ext uri="{BB962C8B-B14F-4D97-AF65-F5344CB8AC3E}">
        <p14:creationId xmlns:p14="http://schemas.microsoft.com/office/powerpoint/2010/main" val="4131152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34950"/>
            <a:ext cx="382397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Vigenère</a:t>
            </a:r>
            <a:r>
              <a:rPr sz="3900" spc="-7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449370"/>
            <a:ext cx="7907655" cy="425069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0" marR="30480" indent="-3429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simplest polyalphabetic substitution cipher is  the </a:t>
            </a:r>
            <a:r>
              <a:rPr sz="3000" b="1" spc="-5" dirty="0">
                <a:latin typeface="Arial"/>
                <a:cs typeface="Arial"/>
              </a:rPr>
              <a:t>Vigenère</a:t>
            </a:r>
            <a:r>
              <a:rPr sz="3000" b="1" spc="-15" dirty="0">
                <a:latin typeface="Arial"/>
                <a:cs typeface="Arial"/>
              </a:rPr>
              <a:t> </a:t>
            </a:r>
            <a:r>
              <a:rPr sz="3000" b="1" spc="-5" dirty="0">
                <a:latin typeface="Arial"/>
                <a:cs typeface="Arial"/>
              </a:rPr>
              <a:t>Cipher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63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effectively </a:t>
            </a:r>
            <a:r>
              <a:rPr sz="3000" spc="-5" dirty="0">
                <a:latin typeface="Arial"/>
                <a:cs typeface="Arial"/>
              </a:rPr>
              <a:t>multiple </a:t>
            </a:r>
            <a:r>
              <a:rPr sz="3000" dirty="0">
                <a:latin typeface="Arial"/>
                <a:cs typeface="Arial"/>
              </a:rPr>
              <a:t>caesar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ciphers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dirty="0">
                <a:latin typeface="Arial"/>
                <a:cs typeface="Arial"/>
              </a:rPr>
              <a:t>key </a:t>
            </a:r>
            <a:r>
              <a:rPr sz="3000" spc="5" dirty="0">
                <a:latin typeface="Arial"/>
                <a:cs typeface="Arial"/>
              </a:rPr>
              <a:t>is </a:t>
            </a:r>
            <a:r>
              <a:rPr sz="3000" spc="-5" dirty="0">
                <a:latin typeface="Arial"/>
                <a:cs typeface="Arial"/>
              </a:rPr>
              <a:t>multiple </a:t>
            </a:r>
            <a:r>
              <a:rPr sz="3000" spc="-10" dirty="0">
                <a:latin typeface="Arial"/>
                <a:cs typeface="Arial"/>
              </a:rPr>
              <a:t>letters </a:t>
            </a:r>
            <a:r>
              <a:rPr sz="3000" spc="-5" dirty="0">
                <a:latin typeface="Arial"/>
                <a:cs typeface="Arial"/>
              </a:rPr>
              <a:t>long </a:t>
            </a:r>
            <a:r>
              <a:rPr sz="3000" dirty="0">
                <a:latin typeface="Arial"/>
                <a:cs typeface="Arial"/>
              </a:rPr>
              <a:t>K = k1 k2 </a:t>
            </a:r>
            <a:r>
              <a:rPr sz="3000" spc="-10" dirty="0">
                <a:latin typeface="Arial"/>
                <a:cs typeface="Arial"/>
              </a:rPr>
              <a:t>...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kd</a:t>
            </a:r>
          </a:p>
          <a:p>
            <a:pPr marL="3810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210" dirty="0">
                <a:latin typeface="Arial"/>
                <a:cs typeface="Arial"/>
              </a:rPr>
              <a:t>i</a:t>
            </a:r>
            <a:r>
              <a:rPr sz="2625" spc="-315" baseline="28571" dirty="0">
                <a:latin typeface="Arial"/>
                <a:cs typeface="Arial"/>
              </a:rPr>
              <a:t>th </a:t>
            </a:r>
            <a:r>
              <a:rPr sz="3000" spc="-10" dirty="0">
                <a:latin typeface="Arial"/>
                <a:cs typeface="Arial"/>
              </a:rPr>
              <a:t>letter </a:t>
            </a:r>
            <a:r>
              <a:rPr sz="3000" spc="-5" dirty="0">
                <a:latin typeface="Arial"/>
                <a:cs typeface="Arial"/>
              </a:rPr>
              <a:t>specifies </a:t>
            </a:r>
            <a:r>
              <a:rPr sz="3000" spc="-200" dirty="0">
                <a:latin typeface="Arial"/>
                <a:cs typeface="Arial"/>
              </a:rPr>
              <a:t>i</a:t>
            </a:r>
            <a:r>
              <a:rPr sz="2625" spc="-300" baseline="28571" dirty="0">
                <a:latin typeface="Arial"/>
                <a:cs typeface="Arial"/>
              </a:rPr>
              <a:t>th </a:t>
            </a:r>
            <a:r>
              <a:rPr sz="3000" spc="-5" dirty="0">
                <a:latin typeface="Arial"/>
                <a:cs typeface="Arial"/>
              </a:rPr>
              <a:t>alphabet to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use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use each </a:t>
            </a:r>
            <a:r>
              <a:rPr sz="3000" spc="-10" dirty="0">
                <a:latin typeface="Arial"/>
                <a:cs typeface="Arial"/>
              </a:rPr>
              <a:t>alphabet </a:t>
            </a:r>
            <a:r>
              <a:rPr sz="3000" spc="-5" dirty="0">
                <a:latin typeface="Arial"/>
                <a:cs typeface="Arial"/>
              </a:rPr>
              <a:t>in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turn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repeat </a:t>
            </a:r>
            <a:r>
              <a:rPr sz="3000" spc="-10" dirty="0">
                <a:latin typeface="Arial"/>
                <a:cs typeface="Arial"/>
              </a:rPr>
              <a:t>from </a:t>
            </a:r>
            <a:r>
              <a:rPr sz="3000" spc="-5" dirty="0">
                <a:latin typeface="Arial"/>
                <a:cs typeface="Arial"/>
              </a:rPr>
              <a:t>start </a:t>
            </a:r>
            <a:r>
              <a:rPr sz="3000" spc="-10" dirty="0">
                <a:latin typeface="Arial"/>
                <a:cs typeface="Arial"/>
              </a:rPr>
              <a:t>after </a:t>
            </a:r>
            <a:r>
              <a:rPr sz="3000" dirty="0">
                <a:latin typeface="Arial"/>
                <a:cs typeface="Arial"/>
              </a:rPr>
              <a:t>d </a:t>
            </a:r>
            <a:r>
              <a:rPr sz="3000" spc="-5" dirty="0">
                <a:latin typeface="Arial"/>
                <a:cs typeface="Arial"/>
              </a:rPr>
              <a:t>letters in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message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decryption simply </a:t>
            </a:r>
            <a:r>
              <a:rPr sz="3000" spc="-10" dirty="0">
                <a:latin typeface="Arial"/>
                <a:cs typeface="Arial"/>
              </a:rPr>
              <a:t>works </a:t>
            </a:r>
            <a:r>
              <a:rPr sz="3000" spc="-5" dirty="0">
                <a:latin typeface="Arial"/>
                <a:cs typeface="Arial"/>
              </a:rPr>
              <a:t>in</a:t>
            </a:r>
            <a:r>
              <a:rPr sz="3000" spc="-10" dirty="0">
                <a:latin typeface="Arial"/>
                <a:cs typeface="Arial"/>
              </a:rPr>
              <a:t> reverse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265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852" y="181225"/>
            <a:ext cx="206057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Exam</a:t>
            </a:r>
            <a:r>
              <a:rPr sz="3900" dirty="0">
                <a:latin typeface="Arial"/>
                <a:cs typeface="Arial"/>
              </a:rPr>
              <a:t>p</a:t>
            </a:r>
            <a:r>
              <a:rPr sz="3900" spc="-5" dirty="0">
                <a:latin typeface="Arial"/>
                <a:cs typeface="Arial"/>
              </a:rPr>
              <a:t>le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8852" y="1334142"/>
            <a:ext cx="7961630" cy="494814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lang="en-US" sz="3000" spc="-10" dirty="0">
                <a:latin typeface="Arial"/>
                <a:cs typeface="Arial"/>
              </a:rPr>
              <a:t>shifts are numbers between 0 and 25.</a:t>
            </a:r>
          </a:p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lang="en-US" sz="3000" spc="-10" dirty="0">
                <a:latin typeface="Arial"/>
                <a:cs typeface="Arial"/>
              </a:rPr>
              <a:t>a shift can be encoded as a letter!</a:t>
            </a:r>
          </a:p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sz="3000" spc="-5" dirty="0">
                <a:latin typeface="Arial"/>
                <a:cs typeface="Arial"/>
              </a:rPr>
              <a:t>use each key letter as </a:t>
            </a:r>
            <a:r>
              <a:rPr sz="3000" dirty="0">
                <a:latin typeface="Arial"/>
                <a:cs typeface="Arial"/>
              </a:rPr>
              <a:t>a </a:t>
            </a:r>
            <a:r>
              <a:rPr sz="3000" spc="-5" dirty="0">
                <a:latin typeface="Arial"/>
                <a:cs typeface="Arial"/>
              </a:rPr>
              <a:t>caesar cipher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key</a:t>
            </a:r>
            <a:endParaRPr lang="en-US" sz="3000" dirty="0">
              <a:latin typeface="Arial"/>
              <a:cs typeface="Arial"/>
            </a:endParaRPr>
          </a:p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lang="en-US" sz="3000" dirty="0">
                <a:latin typeface="Arial"/>
                <a:cs typeface="Arial"/>
              </a:rPr>
              <a:t>thus, a "shift of 3" can be expressed as a "shift by 'd'".</a:t>
            </a:r>
            <a:endParaRPr sz="3000" dirty="0">
              <a:latin typeface="Arial"/>
              <a:cs typeface="Arial"/>
            </a:endParaRPr>
          </a:p>
          <a:p>
            <a:pPr marL="406400" indent="-342900">
              <a:spcBef>
                <a:spcPts val="3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sz="3000" spc="-5" dirty="0">
                <a:latin typeface="Arial"/>
                <a:cs typeface="Arial"/>
              </a:rPr>
              <a:t>encrypt the corresponding </a:t>
            </a:r>
            <a:r>
              <a:rPr sz="3000" spc="-10" dirty="0">
                <a:latin typeface="Arial"/>
                <a:cs typeface="Arial"/>
              </a:rPr>
              <a:t>plaintext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letter</a:t>
            </a:r>
            <a:endParaRPr sz="3000" dirty="0">
              <a:latin typeface="Arial"/>
              <a:cs typeface="Arial"/>
            </a:endParaRPr>
          </a:p>
          <a:p>
            <a:pPr marL="406400" indent="-342900">
              <a:spcBef>
                <a:spcPts val="39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sz="3000" spc="-5" dirty="0">
                <a:latin typeface="Arial"/>
                <a:cs typeface="Arial"/>
              </a:rPr>
              <a:t>eg using keyword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i="1" spc="-10" dirty="0">
                <a:solidFill>
                  <a:srgbClr val="FF0000"/>
                </a:solidFill>
                <a:latin typeface="Arial"/>
                <a:cs typeface="Arial"/>
              </a:rPr>
              <a:t>deceptive</a:t>
            </a:r>
            <a:r>
              <a:rPr lang="en-US" sz="3000" i="1" spc="-10" dirty="0">
                <a:latin typeface="Arial"/>
                <a:cs typeface="Arial"/>
              </a:rPr>
              <a:t> as key</a:t>
            </a:r>
            <a:endParaRPr sz="3000" dirty="0">
              <a:latin typeface="Arial"/>
              <a:cs typeface="Arial"/>
            </a:endParaRPr>
          </a:p>
          <a:p>
            <a:pPr marL="407034" marR="17780" algn="just">
              <a:lnSpc>
                <a:spcPts val="3460"/>
              </a:lnSpc>
              <a:spcBef>
                <a:spcPts val="160"/>
              </a:spcBef>
            </a:pPr>
            <a:r>
              <a:rPr sz="2600" spc="-5" dirty="0">
                <a:latin typeface="Courier New"/>
                <a:cs typeface="Courier New"/>
              </a:rPr>
              <a:t>key: deceptivedeceptivedeceptive  plaintext: wearediscoveredsaveyourself  ciphertext:ZICVTWQNGRZGVTWAVZHCQYGLMGJ</a:t>
            </a:r>
            <a:endParaRPr sz="2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09198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852" y="181225"/>
            <a:ext cx="206057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Exam</a:t>
            </a:r>
            <a:r>
              <a:rPr sz="3900" dirty="0">
                <a:latin typeface="Arial"/>
                <a:cs typeface="Arial"/>
              </a:rPr>
              <a:t>p</a:t>
            </a:r>
            <a:r>
              <a:rPr sz="3900" spc="-5" dirty="0">
                <a:latin typeface="Arial"/>
                <a:cs typeface="Arial"/>
              </a:rPr>
              <a:t>le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6C4BF-741D-0F48-88FF-68005FC7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682" y="1502229"/>
            <a:ext cx="7624441" cy="47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03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24000" y="6631304"/>
            <a:ext cx="7101840" cy="228600"/>
          </a:xfrm>
          <a:custGeom>
            <a:avLst/>
            <a:gdLst/>
            <a:ahLst/>
            <a:cxnLst/>
            <a:rect l="l" t="t" r="r" b="b"/>
            <a:pathLst>
              <a:path w="7101840" h="228600">
                <a:moveTo>
                  <a:pt x="0" y="228600"/>
                </a:moveTo>
                <a:lnTo>
                  <a:pt x="7101840" y="228600"/>
                </a:lnTo>
                <a:lnTo>
                  <a:pt x="710184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2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0746" y="1395837"/>
            <a:ext cx="4693230" cy="4267194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355600" indent="-342900">
              <a:spcBef>
                <a:spcPts val="11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Also known as </a:t>
            </a:r>
            <a:r>
              <a:rPr sz="2400" b="1" dirty="0">
                <a:latin typeface="Calibri"/>
                <a:cs typeface="Calibri"/>
              </a:rPr>
              <a:t>One-time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Pad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spcBef>
                <a:spcPts val="108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Developed </a:t>
            </a:r>
            <a:r>
              <a:rPr sz="2400" b="1" spc="-5" dirty="0">
                <a:latin typeface="Calibri"/>
                <a:cs typeface="Calibri"/>
              </a:rPr>
              <a:t>by Gilbert </a:t>
            </a:r>
            <a:r>
              <a:rPr sz="2400" b="1" spc="-20" dirty="0">
                <a:latin typeface="Calibri"/>
                <a:cs typeface="Calibri"/>
              </a:rPr>
              <a:t>Vernam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35" dirty="0">
                <a:latin typeface="Calibri"/>
                <a:cs typeface="Calibri"/>
              </a:rPr>
              <a:t>(AT&amp;T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engineer)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1917</a:t>
            </a:r>
            <a:endParaRPr sz="2400" dirty="0">
              <a:latin typeface="Calibri"/>
              <a:cs typeface="Calibri"/>
            </a:endParaRPr>
          </a:p>
          <a:p>
            <a:pPr marL="355600" marR="13335" indent="-342900">
              <a:spcBef>
                <a:spcPts val="108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Uses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set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characters </a:t>
            </a:r>
            <a:r>
              <a:rPr sz="2400" spc="-5" dirty="0">
                <a:latin typeface="Calibri"/>
                <a:cs typeface="Calibri"/>
              </a:rPr>
              <a:t>only one time  </a:t>
            </a:r>
            <a:r>
              <a:rPr sz="2400" spc="-15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each encryption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</a:t>
            </a:r>
            <a:endParaRPr sz="2400" dirty="0">
              <a:latin typeface="Calibri"/>
              <a:cs typeface="Calibri"/>
            </a:endParaRPr>
          </a:p>
          <a:p>
            <a:pPr marL="355600" marR="5080" indent="-342900">
              <a:spcBef>
                <a:spcPts val="108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9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use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one-time pad, </a:t>
            </a:r>
            <a:r>
              <a:rPr sz="2400" spc="-10" dirty="0">
                <a:latin typeface="Calibri"/>
                <a:cs typeface="Calibri"/>
              </a:rPr>
              <a:t>you </a:t>
            </a:r>
            <a:r>
              <a:rPr sz="2400" spc="-5" dirty="0">
                <a:latin typeface="Calibri"/>
                <a:cs typeface="Calibri"/>
              </a:rPr>
              <a:t>need </a:t>
            </a:r>
            <a:r>
              <a:rPr sz="2400" dirty="0">
                <a:latin typeface="Calibri"/>
                <a:cs typeface="Calibri"/>
              </a:rPr>
              <a:t>2  </a:t>
            </a:r>
            <a:r>
              <a:rPr sz="2400" spc="-5" dirty="0">
                <a:latin typeface="Calibri"/>
                <a:cs typeface="Calibri"/>
              </a:rPr>
              <a:t>copies of </a:t>
            </a:r>
            <a:r>
              <a:rPr sz="2400" dirty="0">
                <a:latin typeface="Calibri"/>
                <a:cs typeface="Calibri"/>
              </a:rPr>
              <a:t>the "pad" which is a </a:t>
            </a:r>
            <a:r>
              <a:rPr sz="2400" spc="-5" dirty="0">
                <a:latin typeface="Calibri"/>
                <a:cs typeface="Calibri"/>
              </a:rPr>
              <a:t>block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 random </a:t>
            </a:r>
            <a:r>
              <a:rPr sz="2400" spc="-15" dirty="0">
                <a:latin typeface="Calibri"/>
                <a:cs typeface="Calibri"/>
              </a:rPr>
              <a:t>data </a:t>
            </a:r>
            <a:r>
              <a:rPr sz="2400" dirty="0">
                <a:latin typeface="Calibri"/>
                <a:cs typeface="Calibri"/>
              </a:rPr>
              <a:t>equal in </a:t>
            </a:r>
            <a:r>
              <a:rPr sz="2400" spc="-5" dirty="0">
                <a:latin typeface="Calibri"/>
                <a:cs typeface="Calibri"/>
              </a:rPr>
              <a:t>length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message </a:t>
            </a:r>
            <a:r>
              <a:rPr sz="2400" spc="-10" dirty="0">
                <a:latin typeface="Calibri"/>
                <a:cs typeface="Calibri"/>
              </a:rPr>
              <a:t>you </a:t>
            </a:r>
            <a:r>
              <a:rPr sz="2400" spc="-5" dirty="0">
                <a:latin typeface="Calibri"/>
                <a:cs typeface="Calibri"/>
              </a:rPr>
              <a:t>wish </a:t>
            </a:r>
            <a:r>
              <a:rPr sz="2400" spc="-10" dirty="0">
                <a:latin typeface="Calibri"/>
                <a:cs typeface="Calibri"/>
              </a:rPr>
              <a:t>to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encode.</a:t>
            </a:r>
          </a:p>
        </p:txBody>
      </p:sp>
      <p:sp>
        <p:nvSpPr>
          <p:cNvPr id="9" name="object 9"/>
          <p:cNvSpPr/>
          <p:nvPr/>
        </p:nvSpPr>
        <p:spPr>
          <a:xfrm>
            <a:off x="6477001" y="1219200"/>
            <a:ext cx="3305429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24629" y="5951016"/>
            <a:ext cx="6602730" cy="6350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228850">
              <a:spcBef>
                <a:spcPts val="820"/>
              </a:spcBef>
            </a:pPr>
            <a:r>
              <a:rPr sz="1400" b="1" dirty="0">
                <a:latin typeface="Calibri"/>
                <a:cs typeface="Calibri"/>
              </a:rPr>
              <a:t>A </a:t>
            </a:r>
            <a:r>
              <a:rPr sz="1400" b="1" spc="80" dirty="0">
                <a:latin typeface="Calibri"/>
                <a:cs typeface="Calibri"/>
              </a:rPr>
              <a:t>RUSSIAN </a:t>
            </a:r>
            <a:r>
              <a:rPr sz="1400" b="1" spc="85" dirty="0">
                <a:latin typeface="Calibri"/>
                <a:cs typeface="Calibri"/>
              </a:rPr>
              <a:t>ONE-TIME </a:t>
            </a:r>
            <a:r>
              <a:rPr sz="1400" b="1" spc="35" dirty="0">
                <a:latin typeface="Calibri"/>
                <a:cs typeface="Calibri"/>
              </a:rPr>
              <a:t>PAD, </a:t>
            </a:r>
            <a:r>
              <a:rPr sz="1400" b="1" spc="80" dirty="0">
                <a:latin typeface="Calibri"/>
                <a:cs typeface="Calibri"/>
              </a:rPr>
              <a:t>CAPTURED </a:t>
            </a:r>
            <a:r>
              <a:rPr sz="1400" b="1" spc="25" dirty="0">
                <a:latin typeface="Calibri"/>
                <a:cs typeface="Calibri"/>
              </a:rPr>
              <a:t>BY</a:t>
            </a:r>
            <a:r>
              <a:rPr sz="1400" b="1" spc="25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MI5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720"/>
              </a:spcBef>
            </a:pPr>
            <a:r>
              <a:rPr sz="1400" b="1" i="1" dirty="0">
                <a:latin typeface="Calibri"/>
                <a:cs typeface="Calibri"/>
              </a:rPr>
              <a:t>Image </a:t>
            </a:r>
            <a:r>
              <a:rPr sz="1400" b="1" i="1" spc="-5" dirty="0">
                <a:latin typeface="Calibri"/>
                <a:cs typeface="Calibri"/>
              </a:rPr>
              <a:t>source</a:t>
            </a:r>
            <a:r>
              <a:rPr sz="1400" i="1" spc="-5" dirty="0">
                <a:latin typeface="Calibri"/>
                <a:cs typeface="Calibri"/>
              </a:rPr>
              <a:t>:</a:t>
            </a:r>
            <a:r>
              <a:rPr sz="1400" i="1" spc="-8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  <a:hlinkClick r:id="rId3"/>
              </a:rPr>
              <a:t>http://www.ranum.com/security/computer_security/papers/otp-faq/otp.jpg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C48F9E-9F68-7647-AB0D-631BF1467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0746" y="199674"/>
            <a:ext cx="7503666" cy="63914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fontAlgn="t"/>
            <a:r>
              <a:rPr lang="en-US" dirty="0" err="1"/>
              <a:t>Vernam</a:t>
            </a:r>
            <a:r>
              <a:rPr lang="en-US" dirty="0"/>
              <a:t> Cipher (One-Time Pad)</a:t>
            </a:r>
          </a:p>
        </p:txBody>
      </p:sp>
    </p:spTree>
    <p:extLst>
      <p:ext uri="{BB962C8B-B14F-4D97-AF65-F5344CB8AC3E}">
        <p14:creationId xmlns:p14="http://schemas.microsoft.com/office/powerpoint/2010/main" val="158500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7776" y="176321"/>
            <a:ext cx="1010762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Conventional </a:t>
            </a:r>
            <a:r>
              <a:rPr dirty="0"/>
              <a:t>Encryption</a:t>
            </a:r>
            <a:r>
              <a:rPr spc="-35" dirty="0"/>
              <a:t> </a:t>
            </a:r>
            <a:r>
              <a:rPr dirty="0"/>
              <a:t>Principles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7776" y="1349262"/>
            <a:ext cx="9869805" cy="456920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98145" indent="-386080">
              <a:lnSpc>
                <a:spcPct val="100000"/>
              </a:lnSpc>
              <a:spcBef>
                <a:spcPts val="1370"/>
              </a:spcBef>
              <a:buClr>
                <a:srgbClr val="009999"/>
              </a:buClr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800" spc="-5" dirty="0">
                <a:latin typeface="Calibri"/>
                <a:cs typeface="Calibri"/>
              </a:rPr>
              <a:t>An encryption </a:t>
            </a:r>
            <a:r>
              <a:rPr sz="2800" spc="-10" dirty="0">
                <a:latin typeface="Calibri"/>
                <a:cs typeface="Calibri"/>
              </a:rPr>
              <a:t>scheme</a:t>
            </a:r>
            <a:r>
              <a:rPr lang="en-US" sz="2800" spc="-10" dirty="0">
                <a:latin typeface="Calibri"/>
                <a:cs typeface="Calibri"/>
              </a:rPr>
              <a:t> (</a:t>
            </a:r>
            <a:r>
              <a:rPr lang="en-US" sz="2800" b="1" i="1" spc="-5" dirty="0">
                <a:latin typeface="Arial"/>
                <a:cs typeface="Arial"/>
              </a:rPr>
              <a:t>cryptosystem</a:t>
            </a:r>
            <a:r>
              <a:rPr lang="en-US" sz="2800" spc="-10" dirty="0">
                <a:latin typeface="Calibri"/>
                <a:cs typeface="Calibri"/>
              </a:rPr>
              <a:t>)</a:t>
            </a:r>
            <a:r>
              <a:rPr sz="2800" spc="-10" dirty="0">
                <a:latin typeface="Calibri"/>
                <a:cs typeface="Calibri"/>
              </a:rPr>
              <a:t> has </a:t>
            </a:r>
            <a:r>
              <a:rPr sz="2800" spc="-15" dirty="0">
                <a:latin typeface="Calibri"/>
                <a:cs typeface="Calibri"/>
              </a:rPr>
              <a:t>five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ingredients: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75"/>
              </a:spcBef>
              <a:buChar char="–"/>
              <a:tabLst>
                <a:tab pos="1491615" algn="l"/>
              </a:tabLst>
            </a:pPr>
            <a:r>
              <a:rPr sz="2800" spc="-15" dirty="0">
                <a:latin typeface="Calibri"/>
                <a:cs typeface="Calibri"/>
              </a:rPr>
              <a:t>Plaintext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60"/>
              </a:spcBef>
              <a:buChar char="–"/>
              <a:tabLst>
                <a:tab pos="1491615" algn="l"/>
              </a:tabLst>
            </a:pPr>
            <a:r>
              <a:rPr sz="2800" spc="-10" dirty="0">
                <a:latin typeface="Calibri"/>
                <a:cs typeface="Calibri"/>
              </a:rPr>
              <a:t>Encryption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algorithm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60"/>
              </a:spcBef>
              <a:buChar char="–"/>
              <a:tabLst>
                <a:tab pos="1491615" algn="l"/>
              </a:tabLst>
            </a:pPr>
            <a:r>
              <a:rPr sz="2800" spc="-15" dirty="0">
                <a:latin typeface="Calibri"/>
                <a:cs typeface="Calibri"/>
              </a:rPr>
              <a:t>Secret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Key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70"/>
              </a:spcBef>
              <a:buChar char="–"/>
              <a:tabLst>
                <a:tab pos="1491615" algn="l"/>
              </a:tabLst>
            </a:pPr>
            <a:r>
              <a:rPr sz="2800" spc="-15" dirty="0">
                <a:latin typeface="Calibri"/>
                <a:cs typeface="Calibri"/>
              </a:rPr>
              <a:t>Ciphertext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65"/>
              </a:spcBef>
              <a:buChar char="–"/>
              <a:tabLst>
                <a:tab pos="1491615" algn="l"/>
              </a:tabLst>
            </a:pPr>
            <a:r>
              <a:rPr sz="2800" spc="-10" dirty="0">
                <a:latin typeface="Calibri"/>
                <a:cs typeface="Calibri"/>
              </a:rPr>
              <a:t>Decryption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algorithm</a:t>
            </a:r>
            <a:endParaRPr sz="2800" dirty="0">
              <a:latin typeface="Calibri"/>
              <a:cs typeface="Calibri"/>
            </a:endParaRPr>
          </a:p>
          <a:p>
            <a:pPr marL="317500" marR="5080" indent="-305435">
              <a:lnSpc>
                <a:spcPts val="3020"/>
              </a:lnSpc>
              <a:spcBef>
                <a:spcPts val="1645"/>
              </a:spcBef>
              <a:buClr>
                <a:srgbClr val="009999"/>
              </a:buClr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dirty="0">
                <a:solidFill>
                  <a:srgbClr val="FF0000"/>
                </a:solidFill>
              </a:rPr>
              <a:t>	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Security depends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on the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secrecy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800" spc="-80" dirty="0">
                <a:solidFill>
                  <a:srgbClr val="FF0000"/>
                </a:solidFill>
                <a:latin typeface="Calibri"/>
                <a:cs typeface="Calibri"/>
              </a:rPr>
              <a:t>key,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secrecy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of the 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algorithm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953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6290" y="154078"/>
            <a:ext cx="5870575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One-time </a:t>
            </a:r>
            <a:r>
              <a:rPr spc="-25" dirty="0"/>
              <a:t>Pad:</a:t>
            </a:r>
            <a:r>
              <a:rPr spc="-50" dirty="0"/>
              <a:t> </a:t>
            </a:r>
            <a:r>
              <a:rPr spc="-5" dirty="0"/>
              <a:t>Encryption</a:t>
            </a:r>
          </a:p>
        </p:txBody>
      </p:sp>
      <p:pic>
        <p:nvPicPr>
          <p:cNvPr id="9" name="Picture 8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96AFAE49-5B85-3A43-802A-56D6427C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1670743"/>
            <a:ext cx="11767930" cy="38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7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0912" y="157391"/>
            <a:ext cx="5926455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One-time </a:t>
            </a:r>
            <a:r>
              <a:rPr spc="-25" dirty="0"/>
              <a:t>Pad:</a:t>
            </a:r>
            <a:r>
              <a:rPr spc="-90" dirty="0"/>
              <a:t> </a:t>
            </a:r>
            <a:r>
              <a:rPr dirty="0"/>
              <a:t>Decryption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153036-F52B-CD46-85D9-5F6ED652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2746" y="1843986"/>
            <a:ext cx="11786507" cy="38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1950" y="135328"/>
            <a:ext cx="5433060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One-time </a:t>
            </a:r>
            <a:r>
              <a:rPr spc="-30" dirty="0"/>
              <a:t>Pad</a:t>
            </a:r>
            <a:r>
              <a:rPr spc="-90" dirty="0"/>
              <a:t> </a:t>
            </a:r>
            <a:r>
              <a:rPr dirty="0"/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7793" y="1305399"/>
            <a:ext cx="6497320" cy="510139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5600" indent="-343535">
              <a:spcBef>
                <a:spcPts val="8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Provably</a:t>
            </a:r>
            <a:r>
              <a:rPr sz="2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secure…</a:t>
            </a:r>
            <a:endParaRPr sz="2800" dirty="0">
              <a:latin typeface="Calibri"/>
              <a:cs typeface="Calibri"/>
            </a:endParaRPr>
          </a:p>
          <a:p>
            <a:pPr marL="756285" lvl="1" indent="-287020">
              <a:spcBef>
                <a:spcPts val="605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Ciphertext provides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no </a:t>
            </a:r>
            <a:r>
              <a:rPr sz="2400" spc="-20" dirty="0">
                <a:latin typeface="Calibri"/>
                <a:cs typeface="Calibri"/>
              </a:rPr>
              <a:t>info </a:t>
            </a:r>
            <a:r>
              <a:rPr sz="2400" dirty="0">
                <a:latin typeface="Calibri"/>
                <a:cs typeface="Calibri"/>
              </a:rPr>
              <a:t>about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plaintext</a:t>
            </a:r>
            <a:endParaRPr lang="en-US" sz="2400" spc="-15" dirty="0">
              <a:latin typeface="Calibri"/>
              <a:cs typeface="Calibri"/>
            </a:endParaRPr>
          </a:p>
          <a:p>
            <a:pPr marL="756285" lvl="1" indent="-287020">
              <a:spcBef>
                <a:spcPts val="60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dirty="0">
                <a:cs typeface="Calibri"/>
              </a:rPr>
              <a:t>is unbreakable since ciphertext bears no  statistical relationship to the plaintext</a:t>
            </a:r>
            <a:endParaRPr sz="2400" dirty="0">
              <a:latin typeface="Calibri"/>
              <a:cs typeface="Calibri"/>
            </a:endParaRPr>
          </a:p>
          <a:p>
            <a:pPr marL="756285" lvl="1" indent="-287020"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All </a:t>
            </a:r>
            <a:r>
              <a:rPr sz="2400" spc="-10" dirty="0">
                <a:latin typeface="Calibri"/>
                <a:cs typeface="Calibri"/>
              </a:rPr>
              <a:t>plaintexts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equally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likely</a:t>
            </a:r>
            <a:endParaRPr sz="2400" dirty="0">
              <a:latin typeface="Calibri"/>
              <a:cs typeface="Calibri"/>
            </a:endParaRPr>
          </a:p>
          <a:p>
            <a:pPr marL="342900" marR="1162685" indent="-342900" algn="r">
              <a:spcBef>
                <a:spcPts val="645"/>
              </a:spcBef>
              <a:buFont typeface="Arial"/>
              <a:buChar char="•"/>
              <a:tabLst>
                <a:tab pos="342900" algn="l"/>
                <a:tab pos="356235" algn="l"/>
              </a:tabLst>
            </a:pPr>
            <a:r>
              <a:rPr sz="2800" spc="-10" dirty="0">
                <a:latin typeface="Calibri"/>
                <a:cs typeface="Calibri"/>
              </a:rPr>
              <a:t>…but, only </a:t>
            </a:r>
            <a:r>
              <a:rPr sz="2800" spc="-5" dirty="0">
                <a:latin typeface="Calibri"/>
                <a:cs typeface="Calibri"/>
              </a:rPr>
              <a:t>when be </a:t>
            </a:r>
            <a:r>
              <a:rPr sz="2800" spc="-10" dirty="0">
                <a:latin typeface="Calibri"/>
                <a:cs typeface="Calibri"/>
              </a:rPr>
              <a:t>used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correctly</a:t>
            </a:r>
            <a:endParaRPr sz="2800" dirty="0">
              <a:latin typeface="Calibri"/>
              <a:cs typeface="Calibri"/>
            </a:endParaRPr>
          </a:p>
          <a:p>
            <a:pPr marL="287020" marR="1165860" lvl="1" indent="-287020" algn="r">
              <a:spcBef>
                <a:spcPts val="605"/>
              </a:spcBef>
              <a:buFont typeface="Arial"/>
              <a:buChar char="–"/>
              <a:tabLst>
                <a:tab pos="287020" algn="l"/>
              </a:tabLst>
            </a:pPr>
            <a:r>
              <a:rPr sz="2400" spc="-20" dirty="0">
                <a:latin typeface="Calibri"/>
                <a:cs typeface="Calibri"/>
              </a:rPr>
              <a:t>Pad </a:t>
            </a:r>
            <a:r>
              <a:rPr sz="2400" spc="-10" dirty="0">
                <a:latin typeface="Calibri"/>
                <a:cs typeface="Calibri"/>
              </a:rPr>
              <a:t>must </a:t>
            </a:r>
            <a:r>
              <a:rPr sz="2400" spc="-5" dirty="0">
                <a:latin typeface="Calibri"/>
                <a:cs typeface="Calibri"/>
              </a:rPr>
              <a:t>be </a:t>
            </a:r>
            <a:r>
              <a:rPr sz="2400" spc="-10" dirty="0">
                <a:latin typeface="Calibri"/>
                <a:cs typeface="Calibri"/>
              </a:rPr>
              <a:t>random, </a:t>
            </a:r>
            <a:r>
              <a:rPr sz="2400" spc="-5" dirty="0">
                <a:latin typeface="Calibri"/>
                <a:cs typeface="Calibri"/>
              </a:rPr>
              <a:t>used only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once</a:t>
            </a:r>
            <a:endParaRPr sz="2400" dirty="0">
              <a:latin typeface="Calibri"/>
              <a:cs typeface="Calibri"/>
            </a:endParaRPr>
          </a:p>
          <a:p>
            <a:pPr marL="756285" lvl="1" indent="-287020"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20" dirty="0">
                <a:latin typeface="Calibri"/>
                <a:cs typeface="Calibri"/>
              </a:rPr>
              <a:t>Pad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known only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sender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receiver</a:t>
            </a:r>
            <a:endParaRPr sz="2400" dirty="0">
              <a:latin typeface="Calibri"/>
              <a:cs typeface="Calibri"/>
            </a:endParaRPr>
          </a:p>
          <a:p>
            <a:pPr marL="355600" indent="-343535">
              <a:spcBef>
                <a:spcPts val="6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latin typeface="Calibri"/>
                <a:cs typeface="Calibri"/>
              </a:rPr>
              <a:t>Note: </a:t>
            </a:r>
            <a:r>
              <a:rPr sz="2800" spc="-5" dirty="0">
                <a:latin typeface="Calibri"/>
                <a:cs typeface="Calibri"/>
              </a:rPr>
              <a:t>pad </a:t>
            </a:r>
            <a:r>
              <a:rPr sz="2800" spc="-25" dirty="0">
                <a:latin typeface="Calibri"/>
                <a:cs typeface="Calibri"/>
              </a:rPr>
              <a:t>(key) </a:t>
            </a:r>
            <a:r>
              <a:rPr sz="2800" spc="-5" dirty="0">
                <a:latin typeface="Calibri"/>
                <a:cs typeface="Calibri"/>
              </a:rPr>
              <a:t>is same </a:t>
            </a:r>
            <a:r>
              <a:rPr sz="2800" spc="-25" dirty="0">
                <a:latin typeface="Calibri"/>
                <a:cs typeface="Calibri"/>
              </a:rPr>
              <a:t>size </a:t>
            </a:r>
            <a:r>
              <a:rPr sz="2800" spc="-5" dirty="0">
                <a:latin typeface="Calibri"/>
                <a:cs typeface="Calibri"/>
              </a:rPr>
              <a:t>as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message</a:t>
            </a:r>
            <a:endParaRPr sz="2800" dirty="0">
              <a:latin typeface="Calibri"/>
              <a:cs typeface="Calibri"/>
            </a:endParaRPr>
          </a:p>
          <a:p>
            <a:pPr marL="355600" indent="-343535">
              <a:spcBef>
                <a:spcPts val="6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800" spc="-20" dirty="0">
                <a:cs typeface="Calibri"/>
              </a:rPr>
              <a:t>unconditional security!	why look any  further??</a:t>
            </a:r>
          </a:p>
        </p:txBody>
      </p:sp>
    </p:spTree>
    <p:extLst>
      <p:ext uri="{BB962C8B-B14F-4D97-AF65-F5344CB8AC3E}">
        <p14:creationId xmlns:p14="http://schemas.microsoft.com/office/powerpoint/2010/main" val="1019394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212870" y="2492846"/>
            <a:ext cx="5766259" cy="93615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1" spc="-10" dirty="0">
                <a:solidFill>
                  <a:srgbClr val="330066"/>
                </a:solidFill>
                <a:latin typeface="+mn-lt"/>
                <a:cs typeface="Comic Sans MS"/>
              </a:rPr>
              <a:t>Other</a:t>
            </a:r>
            <a:r>
              <a:rPr sz="6000" b="1" spc="-70" dirty="0">
                <a:solidFill>
                  <a:srgbClr val="330066"/>
                </a:solidFill>
                <a:latin typeface="+mn-lt"/>
                <a:cs typeface="Comic Sans MS"/>
              </a:rPr>
              <a:t> </a:t>
            </a:r>
            <a:r>
              <a:rPr sz="6000" b="1" spc="-10" dirty="0">
                <a:solidFill>
                  <a:srgbClr val="330066"/>
                </a:solidFill>
                <a:latin typeface="+mn-lt"/>
                <a:cs typeface="Comic Sans MS"/>
              </a:rPr>
              <a:t>Techniques</a:t>
            </a:r>
            <a:endParaRPr sz="6000" dirty="0"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6430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1932"/>
            <a:ext cx="387731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Product</a:t>
            </a:r>
            <a:r>
              <a:rPr sz="3900" spc="-8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507672"/>
            <a:ext cx="7941945" cy="169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4290" indent="-342900">
              <a:spcBef>
                <a:spcPts val="1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600" spc="-5" dirty="0">
                <a:latin typeface="Arial"/>
                <a:cs typeface="Arial"/>
              </a:rPr>
              <a:t>ciphers </a:t>
            </a:r>
            <a:r>
              <a:rPr sz="2600" dirty="0">
                <a:latin typeface="Arial"/>
                <a:cs typeface="Arial"/>
              </a:rPr>
              <a:t>using </a:t>
            </a:r>
            <a:r>
              <a:rPr sz="2600" spc="-5" dirty="0">
                <a:latin typeface="Arial"/>
                <a:cs typeface="Arial"/>
              </a:rPr>
              <a:t>substitutions </a:t>
            </a:r>
            <a:r>
              <a:rPr sz="2600" dirty="0">
                <a:latin typeface="Arial"/>
                <a:cs typeface="Arial"/>
              </a:rPr>
              <a:t>or </a:t>
            </a:r>
            <a:r>
              <a:rPr sz="2600" spc="-5" dirty="0">
                <a:latin typeface="Arial"/>
                <a:cs typeface="Arial"/>
              </a:rPr>
              <a:t>transpositions are </a:t>
            </a:r>
            <a:r>
              <a:rPr sz="2600" dirty="0">
                <a:latin typeface="Arial"/>
                <a:cs typeface="Arial"/>
              </a:rPr>
              <a:t>not  secure because of language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characteristics</a:t>
            </a:r>
            <a:endParaRPr sz="2600" dirty="0">
              <a:latin typeface="Arial"/>
              <a:cs typeface="Arial"/>
            </a:endParaRPr>
          </a:p>
          <a:p>
            <a:pPr marL="381000" marR="30480" indent="-342900">
              <a:spcBef>
                <a:spcPts val="6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600" dirty="0">
                <a:latin typeface="Arial"/>
                <a:cs typeface="Arial"/>
              </a:rPr>
              <a:t>hence consider using several </a:t>
            </a:r>
            <a:r>
              <a:rPr sz="2600" spc="-5" dirty="0">
                <a:latin typeface="Arial"/>
                <a:cs typeface="Arial"/>
              </a:rPr>
              <a:t>ciphers in </a:t>
            </a:r>
            <a:r>
              <a:rPr sz="2600" dirty="0">
                <a:latin typeface="Arial"/>
                <a:cs typeface="Arial"/>
              </a:rPr>
              <a:t>succession 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spc="5" dirty="0">
                <a:latin typeface="Arial"/>
                <a:cs typeface="Arial"/>
              </a:rPr>
              <a:t>make </a:t>
            </a:r>
            <a:r>
              <a:rPr sz="2600" dirty="0">
                <a:latin typeface="Arial"/>
                <a:cs typeface="Arial"/>
              </a:rPr>
              <a:t>harder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(Shannon)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0316" y="3272971"/>
            <a:ext cx="220979" cy="1070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  <a:p>
            <a:pPr marL="12700">
              <a:spcBef>
                <a:spcPts val="1330"/>
              </a:spcBef>
            </a:pPr>
            <a:r>
              <a:rPr sz="155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  <a:p>
            <a:pPr marL="12700">
              <a:spcBef>
                <a:spcPts val="1330"/>
              </a:spcBef>
            </a:pPr>
            <a:r>
              <a:rPr sz="155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8294" y="3173910"/>
            <a:ext cx="7232650" cy="1576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0090">
              <a:lnSpc>
                <a:spcPct val="120800"/>
              </a:lnSpc>
              <a:spcBef>
                <a:spcPts val="100"/>
              </a:spcBef>
            </a:pPr>
            <a:r>
              <a:rPr sz="2200" spc="-10" dirty="0">
                <a:latin typeface="Arial"/>
                <a:cs typeface="Arial"/>
              </a:rPr>
              <a:t>two </a:t>
            </a:r>
            <a:r>
              <a:rPr sz="2200" spc="-5" dirty="0">
                <a:latin typeface="Arial"/>
                <a:cs typeface="Arial"/>
              </a:rPr>
              <a:t>substitutions </a:t>
            </a:r>
            <a:r>
              <a:rPr sz="2200" dirty="0">
                <a:latin typeface="Arial"/>
                <a:cs typeface="Arial"/>
              </a:rPr>
              <a:t>make a </a:t>
            </a:r>
            <a:r>
              <a:rPr sz="2200" spc="-5" dirty="0">
                <a:latin typeface="Arial"/>
                <a:cs typeface="Arial"/>
              </a:rPr>
              <a:t>more complex substitution  </a:t>
            </a:r>
            <a:r>
              <a:rPr sz="2200" spc="-10" dirty="0">
                <a:latin typeface="Arial"/>
                <a:cs typeface="Arial"/>
              </a:rPr>
              <a:t>two </a:t>
            </a:r>
            <a:r>
              <a:rPr sz="2200" spc="-5" dirty="0">
                <a:latin typeface="Arial"/>
                <a:cs typeface="Arial"/>
              </a:rPr>
              <a:t>transpositions </a:t>
            </a:r>
            <a:r>
              <a:rPr sz="2200" dirty="0">
                <a:latin typeface="Arial"/>
                <a:cs typeface="Arial"/>
              </a:rPr>
              <a:t>make </a:t>
            </a:r>
            <a:r>
              <a:rPr sz="2200" spc="-5" dirty="0">
                <a:latin typeface="Arial"/>
                <a:cs typeface="Arial"/>
              </a:rPr>
              <a:t>more complex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transposition</a:t>
            </a:r>
            <a:endParaRPr sz="2200">
              <a:latin typeface="Arial"/>
              <a:cs typeface="Arial"/>
            </a:endParaRPr>
          </a:p>
          <a:p>
            <a:pPr marL="12700" marR="5080">
              <a:spcBef>
                <a:spcPts val="550"/>
              </a:spcBef>
            </a:pPr>
            <a:r>
              <a:rPr sz="2200" spc="-5" dirty="0">
                <a:latin typeface="Arial"/>
                <a:cs typeface="Arial"/>
              </a:rPr>
              <a:t>but </a:t>
            </a:r>
            <a:r>
              <a:rPr sz="2200" dirty="0">
                <a:latin typeface="Arial"/>
                <a:cs typeface="Arial"/>
              </a:rPr>
              <a:t>a </a:t>
            </a:r>
            <a:r>
              <a:rPr sz="2200" spc="-5" dirty="0">
                <a:latin typeface="Arial"/>
                <a:cs typeface="Arial"/>
              </a:rPr>
              <a:t>substitution followed </a:t>
            </a:r>
            <a:r>
              <a:rPr sz="2200" dirty="0">
                <a:latin typeface="Arial"/>
                <a:cs typeface="Arial"/>
              </a:rPr>
              <a:t>by a </a:t>
            </a:r>
            <a:r>
              <a:rPr sz="2200" spc="-5" dirty="0">
                <a:latin typeface="Arial"/>
                <a:cs typeface="Arial"/>
              </a:rPr>
              <a:t>transposition makes </a:t>
            </a:r>
            <a:r>
              <a:rPr sz="2200" dirty="0">
                <a:latin typeface="Arial"/>
                <a:cs typeface="Arial"/>
              </a:rPr>
              <a:t>a </a:t>
            </a:r>
            <a:r>
              <a:rPr sz="2200" spc="-5" dirty="0">
                <a:latin typeface="Arial"/>
                <a:cs typeface="Arial"/>
              </a:rPr>
              <a:t>new  much harder cipher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46" y="4805861"/>
            <a:ext cx="710945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1245" baseline="15432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r>
              <a:rPr sz="2700" spc="1245" baseline="15432" dirty="0">
                <a:solidFill>
                  <a:srgbClr val="330066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Arial"/>
                <a:cs typeface="Arial"/>
              </a:rPr>
              <a:t>this is bridge from </a:t>
            </a:r>
            <a:r>
              <a:rPr sz="2600" dirty="0">
                <a:latin typeface="Arial"/>
                <a:cs typeface="Arial"/>
              </a:rPr>
              <a:t>classical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modern</a:t>
            </a:r>
            <a:r>
              <a:rPr sz="2600" spc="-36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ciphers</a:t>
            </a:r>
            <a:endParaRPr sz="2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785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1932"/>
            <a:ext cx="387731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Product</a:t>
            </a:r>
            <a:r>
              <a:rPr sz="3900" spc="-8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2DD25-9276-5F48-B9D6-7D6385EC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8" y="949187"/>
            <a:ext cx="7878417" cy="59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8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9B949E-870D-7042-BBD9-928A3DAB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400" y="2099042"/>
            <a:ext cx="4272600" cy="337441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80340"/>
            <a:ext cx="373824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Rotor</a:t>
            </a:r>
            <a:r>
              <a:rPr sz="3900" spc="-9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Machines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402986"/>
            <a:ext cx="7719059" cy="12166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81000" marR="30480" indent="-342900">
              <a:lnSpc>
                <a:spcPts val="2800"/>
              </a:lnSpc>
              <a:spcBef>
                <a:spcPts val="459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spc="-5" dirty="0">
                <a:latin typeface="Arial"/>
                <a:cs typeface="Arial"/>
              </a:rPr>
              <a:t>before </a:t>
            </a:r>
            <a:r>
              <a:rPr sz="2400" dirty="0">
                <a:latin typeface="Arial"/>
                <a:cs typeface="Arial"/>
              </a:rPr>
              <a:t>modern ciphers, </a:t>
            </a:r>
            <a:r>
              <a:rPr sz="2400" spc="-5" dirty="0">
                <a:latin typeface="Arial"/>
                <a:cs typeface="Arial"/>
              </a:rPr>
              <a:t>rotor </a:t>
            </a:r>
            <a:r>
              <a:rPr sz="2400" dirty="0">
                <a:latin typeface="Arial"/>
                <a:cs typeface="Arial"/>
              </a:rPr>
              <a:t>machines </a:t>
            </a:r>
            <a:r>
              <a:rPr sz="2400" spc="-5" dirty="0">
                <a:latin typeface="Arial"/>
                <a:cs typeface="Arial"/>
              </a:rPr>
              <a:t>were </a:t>
            </a:r>
            <a:r>
              <a:rPr sz="2400" spc="5" dirty="0">
                <a:latin typeface="Arial"/>
                <a:cs typeface="Arial"/>
              </a:rPr>
              <a:t>most  common </a:t>
            </a:r>
            <a:r>
              <a:rPr sz="2400" dirty="0">
                <a:latin typeface="Arial"/>
                <a:cs typeface="Arial"/>
              </a:rPr>
              <a:t>product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cipher</a:t>
            </a:r>
          </a:p>
          <a:p>
            <a:pPr marL="381000" indent="-342900">
              <a:spcBef>
                <a:spcPts val="3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spc="-10" dirty="0">
                <a:latin typeface="Arial"/>
                <a:cs typeface="Arial"/>
              </a:rPr>
              <a:t>were </a:t>
            </a:r>
            <a:r>
              <a:rPr sz="2400" spc="-5" dirty="0">
                <a:latin typeface="Arial"/>
                <a:cs typeface="Arial"/>
              </a:rPr>
              <a:t>widely </a:t>
            </a:r>
            <a:r>
              <a:rPr sz="2400" dirty="0">
                <a:latin typeface="Arial"/>
                <a:cs typeface="Arial"/>
              </a:rPr>
              <a:t>used </a:t>
            </a:r>
            <a:r>
              <a:rPr sz="2400" spc="-5" dirty="0">
                <a:latin typeface="Arial"/>
                <a:cs typeface="Arial"/>
              </a:rPr>
              <a:t>in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WW2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0316" y="2659017"/>
            <a:ext cx="220979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8295" y="2629807"/>
            <a:ext cx="61741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German Enigma, Allied Hagelin, Japanese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Purple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46" y="3008266"/>
            <a:ext cx="7806055" cy="225907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81000" marR="195580" indent="-342900">
              <a:lnSpc>
                <a:spcPts val="2800"/>
              </a:lnSpc>
              <a:spcBef>
                <a:spcPts val="459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dirty="0">
                <a:latin typeface="Arial"/>
                <a:cs typeface="Arial"/>
              </a:rPr>
              <a:t>implemented a very complex, </a:t>
            </a:r>
            <a:r>
              <a:rPr sz="2400" spc="-5" dirty="0">
                <a:latin typeface="Arial"/>
                <a:cs typeface="Arial"/>
              </a:rPr>
              <a:t>varying substitution  </a:t>
            </a:r>
            <a:r>
              <a:rPr sz="2400" dirty="0">
                <a:latin typeface="Arial"/>
                <a:cs typeface="Arial"/>
              </a:rPr>
              <a:t>cipher</a:t>
            </a:r>
          </a:p>
          <a:p>
            <a:pPr marL="381000" marR="30480" indent="-342900">
              <a:lnSpc>
                <a:spcPct val="89900"/>
              </a:lnSpc>
              <a:spcBef>
                <a:spcPts val="615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dirty="0">
                <a:latin typeface="Arial"/>
                <a:cs typeface="Arial"/>
              </a:rPr>
              <a:t>used a series of </a:t>
            </a:r>
            <a:r>
              <a:rPr sz="2400" spc="-5" dirty="0">
                <a:latin typeface="Arial"/>
                <a:cs typeface="Arial"/>
              </a:rPr>
              <a:t>cylinders, </a:t>
            </a:r>
            <a:r>
              <a:rPr sz="2400" dirty="0">
                <a:latin typeface="Arial"/>
                <a:cs typeface="Arial"/>
              </a:rPr>
              <a:t>each giving one  </a:t>
            </a:r>
            <a:r>
              <a:rPr sz="2400" spc="-5" dirty="0">
                <a:latin typeface="Arial"/>
                <a:cs typeface="Arial"/>
              </a:rPr>
              <a:t>substitution, which rotated </a:t>
            </a:r>
            <a:r>
              <a:rPr sz="2400" dirty="0">
                <a:latin typeface="Arial"/>
                <a:cs typeface="Arial"/>
              </a:rPr>
              <a:t>and changed after each  </a:t>
            </a:r>
            <a:r>
              <a:rPr sz="2400" spc="-5" dirty="0">
                <a:latin typeface="Arial"/>
                <a:cs typeface="Arial"/>
              </a:rPr>
              <a:t>letter </a:t>
            </a:r>
            <a:r>
              <a:rPr sz="2400" spc="-10" dirty="0">
                <a:latin typeface="Arial"/>
                <a:cs typeface="Arial"/>
              </a:rPr>
              <a:t>was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encrypted</a:t>
            </a:r>
          </a:p>
          <a:p>
            <a:pPr marL="381000" indent="-342900">
              <a:spcBef>
                <a:spcPts val="3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spc="-10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3 </a:t>
            </a:r>
            <a:r>
              <a:rPr sz="2400" spc="-5" dirty="0">
                <a:latin typeface="Arial"/>
                <a:cs typeface="Arial"/>
              </a:rPr>
              <a:t>cylinders </a:t>
            </a:r>
            <a:r>
              <a:rPr sz="2400" dirty="0">
                <a:latin typeface="Arial"/>
                <a:cs typeface="Arial"/>
              </a:rPr>
              <a:t>have </a:t>
            </a:r>
            <a:r>
              <a:rPr sz="2400" spc="-40" dirty="0">
                <a:latin typeface="Arial"/>
                <a:cs typeface="Arial"/>
              </a:rPr>
              <a:t>26</a:t>
            </a:r>
            <a:r>
              <a:rPr sz="2000" spc="-60" baseline="29629" dirty="0">
                <a:latin typeface="Arial"/>
                <a:cs typeface="Arial"/>
              </a:rPr>
              <a:t>3</a:t>
            </a:r>
            <a:r>
              <a:rPr sz="2400" spc="-40" dirty="0">
                <a:latin typeface="Arial"/>
                <a:cs typeface="Arial"/>
              </a:rPr>
              <a:t>=17576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alphabets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0316" y="5416186"/>
            <a:ext cx="220979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8295" y="5386977"/>
            <a:ext cx="51200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3! rearrangements of cylinders in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Enigma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668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80340"/>
            <a:ext cx="373824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Rotor</a:t>
            </a:r>
            <a:r>
              <a:rPr sz="3900" spc="-9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Machines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262FBC-528F-0E44-97CA-B04A4511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71" y="2365512"/>
            <a:ext cx="2887169" cy="3015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4B185-CC1B-6949-BDCD-21EF56436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264" y="2164296"/>
            <a:ext cx="8236736" cy="33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42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67406"/>
            <a:ext cx="363029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Steganography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5203" y="1546408"/>
            <a:ext cx="7590155" cy="398907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93700" indent="-342900">
              <a:spcBef>
                <a:spcPts val="8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an alternative </a:t>
            </a:r>
            <a:r>
              <a:rPr sz="3000" spc="-10" dirty="0">
                <a:latin typeface="Arial"/>
                <a:cs typeface="Arial"/>
              </a:rPr>
              <a:t>to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encryption</a:t>
            </a:r>
            <a:endParaRPr sz="3000" dirty="0">
              <a:latin typeface="Arial"/>
              <a:cs typeface="Arial"/>
            </a:endParaRPr>
          </a:p>
          <a:p>
            <a:pPr marL="3937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hides existence of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message</a:t>
            </a:r>
          </a:p>
          <a:p>
            <a:pPr marL="742950" marR="43180" lvl="1" indent="-347980">
              <a:spcBef>
                <a:spcPts val="65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using </a:t>
            </a:r>
            <a:r>
              <a:rPr sz="2600" spc="-5" dirty="0">
                <a:latin typeface="Arial"/>
                <a:cs typeface="Arial"/>
              </a:rPr>
              <a:t>only </a:t>
            </a:r>
            <a:r>
              <a:rPr sz="2600" dirty="0">
                <a:latin typeface="Arial"/>
                <a:cs typeface="Arial"/>
              </a:rPr>
              <a:t>a subset of </a:t>
            </a:r>
            <a:r>
              <a:rPr sz="2600" spc="-5" dirty="0">
                <a:latin typeface="Arial"/>
                <a:cs typeface="Arial"/>
              </a:rPr>
              <a:t>letters/words in </a:t>
            </a:r>
            <a:r>
              <a:rPr sz="2600" dirty="0">
                <a:latin typeface="Arial"/>
                <a:cs typeface="Arial"/>
              </a:rPr>
              <a:t>a longer  message marked </a:t>
            </a:r>
            <a:r>
              <a:rPr sz="2600" spc="-5" dirty="0">
                <a:latin typeface="Arial"/>
                <a:cs typeface="Arial"/>
              </a:rPr>
              <a:t>in </a:t>
            </a:r>
            <a:r>
              <a:rPr sz="2600" dirty="0">
                <a:latin typeface="Arial"/>
                <a:cs typeface="Arial"/>
              </a:rPr>
              <a:t>some</a:t>
            </a:r>
            <a:r>
              <a:rPr sz="2600" spc="2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way</a:t>
            </a:r>
            <a:endParaRPr sz="2600" dirty="0">
              <a:latin typeface="Arial"/>
              <a:cs typeface="Arial"/>
            </a:endParaRPr>
          </a:p>
          <a:p>
            <a:pPr marL="742950" lvl="1" indent="-348615">
              <a:spcBef>
                <a:spcPts val="64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using </a:t>
            </a:r>
            <a:r>
              <a:rPr sz="2600" spc="-5" dirty="0">
                <a:latin typeface="Arial"/>
                <a:cs typeface="Arial"/>
              </a:rPr>
              <a:t>invisible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ink</a:t>
            </a:r>
            <a:endParaRPr sz="2600" dirty="0">
              <a:latin typeface="Arial"/>
              <a:cs typeface="Arial"/>
            </a:endParaRPr>
          </a:p>
          <a:p>
            <a:pPr marL="742950" lvl="1" indent="-348615">
              <a:spcBef>
                <a:spcPts val="65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hiding </a:t>
            </a:r>
            <a:r>
              <a:rPr sz="2600" spc="-5" dirty="0">
                <a:latin typeface="Arial"/>
                <a:cs typeface="Arial"/>
              </a:rPr>
              <a:t>in </a:t>
            </a:r>
            <a:r>
              <a:rPr sz="2600" dirty="0">
                <a:latin typeface="Arial"/>
                <a:cs typeface="Arial"/>
              </a:rPr>
              <a:t>LSB </a:t>
            </a:r>
            <a:r>
              <a:rPr sz="2600" spc="-5" dirty="0">
                <a:latin typeface="Arial"/>
                <a:cs typeface="Arial"/>
              </a:rPr>
              <a:t>in graphic </a:t>
            </a:r>
            <a:r>
              <a:rPr sz="2600" dirty="0">
                <a:latin typeface="Arial"/>
                <a:cs typeface="Arial"/>
              </a:rPr>
              <a:t>image or sound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file</a:t>
            </a:r>
            <a:endParaRPr sz="2600" dirty="0">
              <a:latin typeface="Arial"/>
              <a:cs typeface="Arial"/>
            </a:endParaRPr>
          </a:p>
          <a:p>
            <a:pPr marL="3937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has</a:t>
            </a:r>
            <a:r>
              <a:rPr sz="3000" spc="-10" dirty="0">
                <a:latin typeface="Arial"/>
                <a:cs typeface="Arial"/>
              </a:rPr>
              <a:t> drawbacks</a:t>
            </a:r>
            <a:endParaRPr sz="3000" dirty="0">
              <a:latin typeface="Arial"/>
              <a:cs typeface="Arial"/>
            </a:endParaRPr>
          </a:p>
          <a:p>
            <a:pPr marL="742950" lvl="1" indent="-348615">
              <a:spcBef>
                <a:spcPts val="64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high overhead </a:t>
            </a:r>
            <a:r>
              <a:rPr sz="2600" spc="-5" dirty="0">
                <a:latin typeface="Arial"/>
                <a:cs typeface="Arial"/>
              </a:rPr>
              <a:t>to hide relatively few info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bits</a:t>
            </a:r>
            <a:endParaRPr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712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70792"/>
            <a:ext cx="5195254" cy="6129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900" spc="-5" dirty="0">
                <a:latin typeface="Arial"/>
                <a:cs typeface="Arial"/>
              </a:rPr>
              <a:t>Image </a:t>
            </a:r>
            <a:r>
              <a:rPr sz="3900" spc="-5" dirty="0">
                <a:latin typeface="Arial"/>
                <a:cs typeface="Arial"/>
              </a:rPr>
              <a:t>Steganography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CE46-BB12-F542-BFB5-AF32C96F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976" y="1681860"/>
            <a:ext cx="6117911" cy="2867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F8C6D-AC85-E745-ACF1-3042BDDF6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" y="1681860"/>
            <a:ext cx="5735541" cy="286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03C13-8D95-C342-804A-8F5016A59D55}"/>
              </a:ext>
            </a:extLst>
          </p:cNvPr>
          <p:cNvSpPr txBox="1"/>
          <p:nvPr/>
        </p:nvSpPr>
        <p:spPr>
          <a:xfrm>
            <a:off x="2043987" y="5263045"/>
            <a:ext cx="77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Hidden: </a:t>
            </a:r>
            <a:r>
              <a:rPr lang="en-US" dirty="0"/>
              <a:t>00101001000001100000111100000001110000111100000111000…</a:t>
            </a:r>
          </a:p>
        </p:txBody>
      </p:sp>
    </p:spTree>
    <p:extLst>
      <p:ext uri="{BB962C8B-B14F-4D97-AF65-F5344CB8AC3E}">
        <p14:creationId xmlns:p14="http://schemas.microsoft.com/office/powerpoint/2010/main" val="293544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5896" y="174585"/>
            <a:ext cx="816307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Types </a:t>
            </a:r>
            <a:r>
              <a:rPr spc="-10" dirty="0"/>
              <a:t>of </a:t>
            </a:r>
            <a:r>
              <a:rPr spc="-5" dirty="0"/>
              <a:t>Cryptanalytic</a:t>
            </a:r>
            <a:r>
              <a:rPr spc="10" dirty="0"/>
              <a:t> </a:t>
            </a:r>
            <a:r>
              <a:rPr spc="-30" dirty="0"/>
              <a:t>Attacks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5896" y="1202181"/>
            <a:ext cx="10717530" cy="555536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98145" marR="900430" indent="-398145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15" dirty="0">
                <a:latin typeface="Calibri"/>
                <a:cs typeface="Calibri"/>
              </a:rPr>
              <a:t>ciphertext </a:t>
            </a:r>
            <a:r>
              <a:rPr sz="2400" b="1" spc="-5" dirty="0">
                <a:latin typeface="Calibri"/>
                <a:cs typeface="Calibri"/>
              </a:rPr>
              <a:t>only : </a:t>
            </a:r>
            <a:endParaRPr lang="en-US" sz="2400" b="1" spc="-5" dirty="0">
              <a:latin typeface="Calibri"/>
              <a:cs typeface="Calibri"/>
            </a:endParaRPr>
          </a:p>
          <a:p>
            <a:pPr marR="900430">
              <a:lnSpc>
                <a:spcPts val="3020"/>
              </a:lnSpc>
              <a:spcBef>
                <a:spcPts val="480"/>
              </a:spcBef>
              <a:tabLst>
                <a:tab pos="398145" algn="l"/>
                <a:tab pos="398780" algn="l"/>
              </a:tabLst>
            </a:pPr>
            <a:r>
              <a:rPr lang="en-US" sz="2400" b="1" spc="-5" dirty="0">
                <a:latin typeface="Calibri"/>
                <a:cs typeface="Calibri"/>
              </a:rPr>
              <a:t>					</a:t>
            </a:r>
            <a:r>
              <a:rPr sz="2400" spc="-10" dirty="0">
                <a:latin typeface="Calibri"/>
                <a:cs typeface="Calibri"/>
              </a:rPr>
              <a:t>only know algorithm </a:t>
            </a:r>
            <a:r>
              <a:rPr sz="2400" spc="-5" dirty="0">
                <a:latin typeface="Calibri"/>
                <a:cs typeface="Calibri"/>
              </a:rPr>
              <a:t>/ </a:t>
            </a:r>
            <a:r>
              <a:rPr sz="2400" spc="-15" dirty="0">
                <a:latin typeface="Calibri"/>
                <a:cs typeface="Calibri"/>
              </a:rPr>
              <a:t>ciphertext, </a:t>
            </a:r>
            <a:r>
              <a:rPr sz="2400" spc="-20" dirty="0">
                <a:latin typeface="Calibri"/>
                <a:cs typeface="Calibri"/>
              </a:rPr>
              <a:t>statistical, </a:t>
            </a:r>
            <a:r>
              <a:rPr sz="2400" spc="-10" dirty="0">
                <a:latin typeface="Calibri"/>
                <a:cs typeface="Calibri"/>
              </a:rPr>
              <a:t>can  identify </a:t>
            </a:r>
            <a:r>
              <a:rPr sz="2400" spc="-15" dirty="0">
                <a:latin typeface="Calibri"/>
                <a:cs typeface="Calibri"/>
              </a:rPr>
              <a:t>plaintext, </a:t>
            </a:r>
            <a:r>
              <a:rPr lang="en-US" sz="2400" spc="-15" dirty="0">
                <a:latin typeface="Calibri"/>
                <a:cs typeface="Calibri"/>
              </a:rPr>
              <a:t>						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5" dirty="0">
                <a:latin typeface="Calibri"/>
                <a:cs typeface="Calibri"/>
              </a:rPr>
              <a:t>worse: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key</a:t>
            </a:r>
            <a:endParaRPr sz="2400" dirty="0">
              <a:latin typeface="Calibri"/>
              <a:cs typeface="Calibri"/>
            </a:endParaRPr>
          </a:p>
          <a:p>
            <a:pPr marL="398145" indent="-386080">
              <a:lnSpc>
                <a:spcPct val="100000"/>
              </a:lnSpc>
              <a:spcBef>
                <a:spcPts val="1235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5" dirty="0">
                <a:latin typeface="Calibri"/>
                <a:cs typeface="Calibri"/>
              </a:rPr>
              <a:t>known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plaintext:</a:t>
            </a:r>
            <a:endParaRPr sz="2400" dirty="0">
              <a:latin typeface="Calibri"/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10" dirty="0">
                <a:latin typeface="Calibri"/>
                <a:cs typeface="Calibri"/>
              </a:rPr>
              <a:t>know/suspect </a:t>
            </a:r>
            <a:r>
              <a:rPr sz="2400" spc="-20" dirty="0">
                <a:latin typeface="Calibri"/>
                <a:cs typeface="Calibri"/>
              </a:rPr>
              <a:t>plaintext </a:t>
            </a:r>
            <a:r>
              <a:rPr sz="2400" spc="-5" dirty="0">
                <a:latin typeface="Calibri"/>
                <a:cs typeface="Calibri"/>
              </a:rPr>
              <a:t>&amp; </a:t>
            </a:r>
            <a:r>
              <a:rPr sz="2400" spc="-10" dirty="0">
                <a:latin typeface="Calibri"/>
                <a:cs typeface="Calibri"/>
              </a:rPr>
              <a:t>ciphertext </a:t>
            </a:r>
            <a:r>
              <a:rPr sz="2400" spc="-20" dirty="0">
                <a:latin typeface="Calibri"/>
                <a:cs typeface="Calibri"/>
              </a:rPr>
              <a:t>to attack</a:t>
            </a:r>
            <a:r>
              <a:rPr sz="2400" spc="1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400" b="1" spc="-5" dirty="0">
                <a:latin typeface="Calibri"/>
                <a:cs typeface="Calibri"/>
              </a:rPr>
              <a:t>chosen</a:t>
            </a:r>
            <a:r>
              <a:rPr sz="2400" b="1" spc="-20" dirty="0">
                <a:latin typeface="Calibri"/>
                <a:cs typeface="Calibri"/>
              </a:rPr>
              <a:t> plaintext:</a:t>
            </a:r>
            <a:endParaRPr sz="2400" dirty="0">
              <a:latin typeface="Calibri"/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75"/>
              </a:spcBef>
            </a:pPr>
            <a:r>
              <a:rPr sz="2400" spc="-5" dirty="0">
                <a:latin typeface="Calibri"/>
                <a:cs typeface="Calibri"/>
              </a:rPr>
              <a:t>select </a:t>
            </a:r>
            <a:r>
              <a:rPr sz="2400" spc="-20" dirty="0">
                <a:latin typeface="Calibri"/>
                <a:cs typeface="Calibri"/>
              </a:rPr>
              <a:t>plaintext </a:t>
            </a:r>
            <a:r>
              <a:rPr sz="2400" spc="-5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obtain </a:t>
            </a:r>
            <a:r>
              <a:rPr sz="2400" spc="-10" dirty="0">
                <a:latin typeface="Calibri"/>
                <a:cs typeface="Calibri"/>
              </a:rPr>
              <a:t>ciphertext </a:t>
            </a:r>
            <a:r>
              <a:rPr sz="2400" spc="-20" dirty="0">
                <a:latin typeface="Calibri"/>
                <a:cs typeface="Calibri"/>
              </a:rPr>
              <a:t>to attack</a:t>
            </a:r>
            <a:r>
              <a:rPr sz="2400" spc="1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  <a:p>
            <a:pPr marL="398145" indent="-386080">
              <a:lnSpc>
                <a:spcPct val="100000"/>
              </a:lnSpc>
              <a:spcBef>
                <a:spcPts val="1255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5" dirty="0">
                <a:latin typeface="Calibri"/>
                <a:cs typeface="Calibri"/>
              </a:rPr>
              <a:t>chosen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ciphertext:</a:t>
            </a:r>
            <a:endParaRPr sz="2400" dirty="0">
              <a:latin typeface="Calibri"/>
              <a:cs typeface="Calibri"/>
            </a:endParaRPr>
          </a:p>
          <a:p>
            <a:pPr marL="1312545">
              <a:lnSpc>
                <a:spcPct val="100000"/>
              </a:lnSpc>
              <a:spcBef>
                <a:spcPts val="1265"/>
              </a:spcBef>
            </a:pPr>
            <a:r>
              <a:rPr sz="2400" spc="-5" dirty="0">
                <a:latin typeface="Calibri"/>
                <a:cs typeface="Calibri"/>
              </a:rPr>
              <a:t>select </a:t>
            </a:r>
            <a:r>
              <a:rPr sz="2400" spc="-15" dirty="0">
                <a:latin typeface="Calibri"/>
                <a:cs typeface="Calibri"/>
              </a:rPr>
              <a:t>ciphertext </a:t>
            </a:r>
            <a:r>
              <a:rPr sz="2400" spc="-5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obtain </a:t>
            </a:r>
            <a:r>
              <a:rPr sz="2400" spc="-20" dirty="0">
                <a:latin typeface="Calibri"/>
                <a:cs typeface="Calibri"/>
              </a:rPr>
              <a:t>plaintext to attack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  <a:p>
            <a:pPr marL="398145" indent="-386080">
              <a:lnSpc>
                <a:spcPct val="100000"/>
              </a:lnSpc>
              <a:spcBef>
                <a:spcPts val="127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10" dirty="0">
                <a:latin typeface="Calibri"/>
                <a:cs typeface="Calibri"/>
              </a:rPr>
              <a:t>chosen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text:</a:t>
            </a:r>
            <a:endParaRPr sz="2400" dirty="0">
              <a:latin typeface="Calibri"/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5" dirty="0">
                <a:latin typeface="Calibri"/>
                <a:cs typeface="Calibri"/>
              </a:rPr>
              <a:t>select either </a:t>
            </a:r>
            <a:r>
              <a:rPr sz="2400" spc="-20" dirty="0">
                <a:latin typeface="Calibri"/>
                <a:cs typeface="Calibri"/>
              </a:rPr>
              <a:t>plaintext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0" dirty="0">
                <a:latin typeface="Calibri"/>
                <a:cs typeface="Calibri"/>
              </a:rPr>
              <a:t>ciphertext </a:t>
            </a:r>
            <a:r>
              <a:rPr sz="2400" spc="-20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en/decrypt </a:t>
            </a:r>
            <a:r>
              <a:rPr sz="2400" spc="-20" dirty="0">
                <a:latin typeface="Calibri"/>
                <a:cs typeface="Calibri"/>
              </a:rPr>
              <a:t>to attack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446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5" y="170792"/>
            <a:ext cx="7113701" cy="6129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900" spc="-5" dirty="0">
                <a:latin typeface="Arial"/>
                <a:cs typeface="Arial"/>
              </a:rPr>
              <a:t>Text </a:t>
            </a:r>
            <a:r>
              <a:rPr sz="3900" spc="-5" dirty="0">
                <a:latin typeface="Arial"/>
                <a:cs typeface="Arial"/>
              </a:rPr>
              <a:t>Steganography</a:t>
            </a:r>
            <a:r>
              <a:rPr lang="en-US" sz="3900" spc="-5" dirty="0">
                <a:latin typeface="Arial"/>
                <a:cs typeface="Arial"/>
              </a:rPr>
              <a:t>: Twitter?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1BBD75-06B5-A541-B052-EBB95C5B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371600"/>
            <a:ext cx="94996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171D3-610A-CA43-A3AE-5BFF0B5EB6E3}"/>
              </a:ext>
            </a:extLst>
          </p:cNvPr>
          <p:cNvSpPr txBox="1"/>
          <p:nvPr/>
        </p:nvSpPr>
        <p:spPr>
          <a:xfrm>
            <a:off x="3853078" y="5666474"/>
            <a:ext cx="448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 you find the hidden text?</a:t>
            </a:r>
          </a:p>
        </p:txBody>
      </p:sp>
    </p:spTree>
    <p:extLst>
      <p:ext uri="{BB962C8B-B14F-4D97-AF65-F5344CB8AC3E}">
        <p14:creationId xmlns:p14="http://schemas.microsoft.com/office/powerpoint/2010/main" val="701474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>
            <a:extLst>
              <a:ext uri="{FF2B5EF4-FFF2-40B4-BE49-F238E27FC236}">
                <a16:creationId xmlns:a16="http://schemas.microsoft.com/office/drawing/2014/main" id="{60322799-0E7F-C34F-BC0A-B24BBF3A4A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408113"/>
            <a:ext cx="9144000" cy="2387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3264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5896" y="140136"/>
            <a:ext cx="641157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C</a:t>
            </a:r>
            <a:r>
              <a:rPr spc="-20" dirty="0"/>
              <a:t>ryptograph</a:t>
            </a:r>
            <a:r>
              <a:rPr lang="en-US" spc="-20" dirty="0"/>
              <a:t>ic Ciphers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1170940" y="1143885"/>
            <a:ext cx="4925060" cy="5382243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60"/>
              </a:spcBef>
              <a:buFont typeface="Wingdings" pitchFamily="2" charset="2"/>
              <a:buChar char="q"/>
              <a:tabLst>
                <a:tab pos="316865" algn="l"/>
                <a:tab pos="317500" algn="l"/>
              </a:tabLst>
            </a:pPr>
            <a:r>
              <a:rPr lang="en-US" sz="2400" spc="-25" dirty="0">
                <a:cs typeface="Calibri"/>
              </a:rPr>
              <a:t>Transposition</a:t>
            </a:r>
            <a:r>
              <a:rPr lang="en-US" sz="2400" spc="25" dirty="0">
                <a:cs typeface="Calibri"/>
              </a:rPr>
              <a:t> </a:t>
            </a:r>
            <a:r>
              <a:rPr lang="en-US" sz="2400" spc="-30" dirty="0">
                <a:cs typeface="Calibri"/>
              </a:rPr>
              <a:t>Techniques</a:t>
            </a:r>
            <a:endParaRPr lang="en-US" sz="2400" dirty="0">
              <a:cs typeface="Calibri"/>
            </a:endParaRPr>
          </a:p>
          <a:p>
            <a:pPr marL="812165" lvl="1" indent="-342900">
              <a:spcBef>
                <a:spcPts val="1275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lang="en-US" sz="2400" spc="-5" dirty="0">
                <a:cs typeface="Calibri"/>
              </a:rPr>
              <a:t>Rail </a:t>
            </a:r>
            <a:r>
              <a:rPr lang="en-US" sz="2400" spc="-10" dirty="0">
                <a:cs typeface="Calibri"/>
              </a:rPr>
              <a:t>Fence</a:t>
            </a:r>
            <a:r>
              <a:rPr lang="en-US" sz="2400" spc="-15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Cipher</a:t>
            </a:r>
            <a:endParaRPr lang="en-US" sz="2400" dirty="0">
              <a:cs typeface="Calibri"/>
            </a:endParaRPr>
          </a:p>
          <a:p>
            <a:pPr marL="812165" lvl="1" indent="-342900">
              <a:spcBef>
                <a:spcPts val="126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lang="en-US" sz="2400" spc="-25" dirty="0">
                <a:cs typeface="Calibri"/>
              </a:rPr>
              <a:t>Interleaving Transposition Cipher</a:t>
            </a:r>
            <a:endParaRPr lang="en-US" sz="2400" spc="-15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 pitchFamily="2" charset="2"/>
              <a:buChar char="q"/>
              <a:tabLst>
                <a:tab pos="316865" algn="l"/>
                <a:tab pos="317500" algn="l"/>
              </a:tabLst>
            </a:pPr>
            <a:r>
              <a:rPr sz="2400" spc="-15" dirty="0">
                <a:cs typeface="Calibri"/>
              </a:rPr>
              <a:t>Substitution</a:t>
            </a:r>
            <a:r>
              <a:rPr sz="2400" spc="75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T</a:t>
            </a:r>
            <a:r>
              <a:rPr sz="2400" spc="-10" dirty="0">
                <a:cs typeface="Calibri"/>
              </a:rPr>
              <a:t>echniques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7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5" dirty="0">
                <a:cs typeface="Calibri"/>
              </a:rPr>
              <a:t>Caesar</a:t>
            </a:r>
            <a:r>
              <a:rPr sz="2400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65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5" dirty="0">
                <a:cs typeface="Calibri"/>
              </a:rPr>
              <a:t>Monoalphabetic</a:t>
            </a:r>
            <a:r>
              <a:rPr sz="2400" spc="25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lang="en-US" sz="2400" spc="-10" dirty="0">
              <a:cs typeface="Calibri"/>
            </a:endParaRPr>
          </a:p>
          <a:p>
            <a:pPr marL="812165" lvl="1" indent="-342900">
              <a:spcBef>
                <a:spcPts val="1265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lang="en-US" sz="2400" dirty="0">
                <a:cs typeface="Arial"/>
              </a:rPr>
              <a:t>Polyalphabetic</a:t>
            </a:r>
            <a:r>
              <a:rPr lang="en-US" sz="2400" spc="-9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6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20" dirty="0">
                <a:cs typeface="Calibri"/>
              </a:rPr>
              <a:t>Playfair</a:t>
            </a:r>
            <a:r>
              <a:rPr sz="2400" spc="5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7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15" dirty="0">
                <a:cs typeface="Calibri"/>
              </a:rPr>
              <a:t>Vigenère</a:t>
            </a:r>
            <a:r>
              <a:rPr sz="2400" spc="-5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6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10" dirty="0">
                <a:cs typeface="Calibri"/>
              </a:rPr>
              <a:t>One </a:t>
            </a:r>
            <a:r>
              <a:rPr sz="2400" spc="-5" dirty="0">
                <a:cs typeface="Calibri"/>
              </a:rPr>
              <a:t>time </a:t>
            </a:r>
            <a:r>
              <a:rPr sz="2400" spc="-10" dirty="0">
                <a:cs typeface="Calibri"/>
              </a:rPr>
              <a:t>pad </a:t>
            </a:r>
            <a:r>
              <a:rPr sz="2400" spc="-5" dirty="0">
                <a:cs typeface="Calibri"/>
              </a:rPr>
              <a:t>(vernam)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57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9597" y="181112"/>
            <a:ext cx="725297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cs typeface="Arial"/>
              </a:rPr>
              <a:t>Types </a:t>
            </a:r>
            <a:r>
              <a:rPr sz="4000" dirty="0">
                <a:cs typeface="Arial"/>
              </a:rPr>
              <a:t>of </a:t>
            </a:r>
            <a:r>
              <a:rPr sz="4000" spc="-10" dirty="0">
                <a:cs typeface="Arial"/>
              </a:rPr>
              <a:t>Cryptanalytic</a:t>
            </a:r>
            <a:r>
              <a:rPr sz="4000" spc="-40" dirty="0">
                <a:cs typeface="Arial"/>
              </a:rPr>
              <a:t> </a:t>
            </a:r>
            <a:r>
              <a:rPr sz="4000" spc="-5" dirty="0">
                <a:cs typeface="Arial"/>
              </a:rPr>
              <a:t>Attacks</a:t>
            </a:r>
            <a:endParaRPr sz="40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3006" y="1447028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 dirty="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5907" y="1419088"/>
            <a:ext cx="19196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b="1" spc="-10" dirty="0">
                <a:latin typeface="Arial"/>
                <a:cs typeface="Arial"/>
              </a:rPr>
              <a:t>ciphertext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only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77177" y="1829297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3006" y="2506208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75907" y="1802628"/>
            <a:ext cx="5668645" cy="1021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only know algorithm / </a:t>
            </a:r>
            <a:r>
              <a:rPr sz="2000" spc="-5" dirty="0">
                <a:latin typeface="Arial"/>
                <a:cs typeface="Arial"/>
              </a:rPr>
              <a:t>ciphertext, statistical, </a:t>
            </a:r>
            <a:r>
              <a:rPr sz="2000" dirty="0">
                <a:latin typeface="Arial"/>
                <a:cs typeface="Arial"/>
              </a:rPr>
              <a:t>can  </a:t>
            </a:r>
            <a:r>
              <a:rPr sz="2000" spc="-5" dirty="0">
                <a:latin typeface="Arial"/>
                <a:cs typeface="Arial"/>
              </a:rPr>
              <a:t>identify plaintext, </a:t>
            </a:r>
            <a:r>
              <a:rPr sz="2000" dirty="0">
                <a:latin typeface="Arial"/>
                <a:cs typeface="Arial"/>
              </a:rPr>
              <a:t>or </a:t>
            </a:r>
            <a:r>
              <a:rPr sz="2000" spc="-5" dirty="0">
                <a:latin typeface="Arial"/>
                <a:cs typeface="Arial"/>
              </a:rPr>
              <a:t>worse: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key</a:t>
            </a:r>
          </a:p>
          <a:p>
            <a:pPr marL="12700">
              <a:spcBef>
                <a:spcPts val="520"/>
              </a:spcBef>
            </a:pPr>
            <a:r>
              <a:rPr sz="2100" b="1" spc="5" dirty="0">
                <a:latin typeface="Arial"/>
                <a:cs typeface="Arial"/>
              </a:rPr>
              <a:t>known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plaintext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7177" y="2889747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33006" y="3566659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5906" y="2861808"/>
            <a:ext cx="5373370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know/suspect plaintext </a:t>
            </a:r>
            <a:r>
              <a:rPr sz="2000" dirty="0">
                <a:latin typeface="Arial"/>
                <a:cs typeface="Arial"/>
              </a:rPr>
              <a:t>&amp; ciphertext to </a:t>
            </a:r>
            <a:r>
              <a:rPr sz="2000" spc="-5" dirty="0">
                <a:latin typeface="Arial"/>
                <a:cs typeface="Arial"/>
              </a:rPr>
              <a:t>attack  </a:t>
            </a:r>
            <a:r>
              <a:rPr sz="2000" dirty="0">
                <a:latin typeface="Arial"/>
                <a:cs typeface="Arial"/>
              </a:rPr>
              <a:t>cipher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530"/>
              </a:spcBef>
            </a:pPr>
            <a:r>
              <a:rPr sz="2100" b="1" spc="-10" dirty="0">
                <a:latin typeface="Arial"/>
                <a:cs typeface="Arial"/>
              </a:rPr>
              <a:t>chosen</a:t>
            </a:r>
            <a:r>
              <a:rPr sz="2100" b="1" spc="-5" dirty="0">
                <a:latin typeface="Arial"/>
                <a:cs typeface="Arial"/>
              </a:rPr>
              <a:t> plaintext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7177" y="3948928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3006" y="4625839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5907" y="3922258"/>
            <a:ext cx="5514975" cy="1021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select </a:t>
            </a:r>
            <a:r>
              <a:rPr sz="2000" spc="-5" dirty="0">
                <a:latin typeface="Arial"/>
                <a:cs typeface="Arial"/>
              </a:rPr>
              <a:t>plaintext </a:t>
            </a:r>
            <a:r>
              <a:rPr sz="2000" dirty="0">
                <a:latin typeface="Arial"/>
                <a:cs typeface="Arial"/>
              </a:rPr>
              <a:t>and </a:t>
            </a:r>
            <a:r>
              <a:rPr sz="2000" spc="-5" dirty="0">
                <a:latin typeface="Arial"/>
                <a:cs typeface="Arial"/>
              </a:rPr>
              <a:t>obtain </a:t>
            </a:r>
            <a:r>
              <a:rPr sz="2000" dirty="0">
                <a:latin typeface="Arial"/>
                <a:cs typeface="Arial"/>
              </a:rPr>
              <a:t>ciphertext </a:t>
            </a:r>
            <a:r>
              <a:rPr sz="2000" spc="-5" dirty="0">
                <a:latin typeface="Arial"/>
                <a:cs typeface="Arial"/>
              </a:rPr>
              <a:t>to attack  </a:t>
            </a:r>
            <a:r>
              <a:rPr sz="2000" dirty="0">
                <a:latin typeface="Arial"/>
                <a:cs typeface="Arial"/>
              </a:rPr>
              <a:t>cipher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2100" b="1" spc="-10" dirty="0">
                <a:latin typeface="Arial"/>
                <a:cs typeface="Arial"/>
              </a:rPr>
              <a:t>chosen</a:t>
            </a:r>
            <a:r>
              <a:rPr sz="2100" b="1" spc="-5" dirty="0">
                <a:latin typeface="Arial"/>
                <a:cs typeface="Arial"/>
              </a:rPr>
              <a:t> ciphertext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77177" y="5009378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3006" y="5686289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906" y="4981438"/>
            <a:ext cx="5514340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select </a:t>
            </a:r>
            <a:r>
              <a:rPr sz="2000" spc="-5" dirty="0">
                <a:latin typeface="Arial"/>
                <a:cs typeface="Arial"/>
              </a:rPr>
              <a:t>ciphertext </a:t>
            </a:r>
            <a:r>
              <a:rPr sz="2000" dirty="0">
                <a:latin typeface="Arial"/>
                <a:cs typeface="Arial"/>
              </a:rPr>
              <a:t>and obtain </a:t>
            </a:r>
            <a:r>
              <a:rPr sz="2000" spc="-5" dirty="0">
                <a:latin typeface="Arial"/>
                <a:cs typeface="Arial"/>
              </a:rPr>
              <a:t>plaintext to attack  </a:t>
            </a:r>
            <a:r>
              <a:rPr sz="2000" dirty="0">
                <a:latin typeface="Arial"/>
                <a:cs typeface="Arial"/>
              </a:rPr>
              <a:t>cipher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530"/>
              </a:spcBef>
            </a:pPr>
            <a:r>
              <a:rPr sz="2100" b="1" spc="-10" dirty="0">
                <a:latin typeface="Arial"/>
                <a:cs typeface="Arial"/>
              </a:rPr>
              <a:t>chosen</a:t>
            </a:r>
            <a:r>
              <a:rPr sz="2100" b="1" spc="-5" dirty="0">
                <a:latin typeface="Arial"/>
                <a:cs typeface="Arial"/>
              </a:rPr>
              <a:t> text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7177" y="6068558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99757" y="6041888"/>
            <a:ext cx="57562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select </a:t>
            </a:r>
            <a:r>
              <a:rPr sz="2000" spc="-5" dirty="0">
                <a:latin typeface="Arial"/>
                <a:cs typeface="Arial"/>
              </a:rPr>
              <a:t>either plaintext or ciphertext to en/decrypt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attack </a:t>
            </a:r>
            <a:r>
              <a:rPr sz="2000" dirty="0">
                <a:latin typeface="Arial"/>
                <a:cs typeface="Arial"/>
              </a:rPr>
              <a:t>cipher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055008" y="1275578"/>
            <a:ext cx="1337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adversary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needs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80408" y="1487667"/>
            <a:ext cx="12871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strongest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attack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49597" y="5447528"/>
            <a:ext cx="15487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adversary’s </a:t>
            </a:r>
            <a:r>
              <a:rPr sz="1400" dirty="0">
                <a:latin typeface="Arial"/>
                <a:cs typeface="Arial"/>
              </a:rPr>
              <a:t>attacks  can </a:t>
            </a:r>
            <a:r>
              <a:rPr sz="1400" spc="-5" dirty="0">
                <a:latin typeface="Arial"/>
                <a:cs typeface="Arial"/>
              </a:rPr>
              <a:t>be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weaker</a:t>
            </a:r>
            <a:endParaRPr sz="1400">
              <a:latin typeface="Arial"/>
              <a:cs typeface="Arial"/>
            </a:endParaRPr>
          </a:p>
          <a:p>
            <a:pPr marL="218440">
              <a:spcBef>
                <a:spcPts val="840"/>
              </a:spcBef>
            </a:pPr>
            <a:r>
              <a:rPr sz="1000" spc="-10" dirty="0">
                <a:latin typeface="Arial"/>
                <a:cs typeface="Arial"/>
              </a:rPr>
              <a:t>April </a:t>
            </a:r>
            <a:r>
              <a:rPr sz="1000" spc="-5" dirty="0">
                <a:latin typeface="Arial"/>
                <a:cs typeface="Arial"/>
              </a:rPr>
              <a:t>9,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2013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87467" y="1768339"/>
            <a:ext cx="0" cy="3592829"/>
          </a:xfrm>
          <a:custGeom>
            <a:avLst/>
            <a:gdLst/>
            <a:ahLst/>
            <a:cxnLst/>
            <a:rect l="l" t="t" r="r" b="b"/>
            <a:pathLst>
              <a:path h="3592829">
                <a:moveTo>
                  <a:pt x="0" y="0"/>
                </a:moveTo>
                <a:lnTo>
                  <a:pt x="0" y="359282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49367" y="1698488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38100" y="0"/>
                </a:moveTo>
                <a:lnTo>
                  <a:pt x="0" y="74929"/>
                </a:lnTo>
                <a:lnTo>
                  <a:pt x="76200" y="74929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49367" y="535608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87467" y="2310627"/>
            <a:ext cx="919480" cy="0"/>
          </a:xfrm>
          <a:custGeom>
            <a:avLst/>
            <a:gdLst/>
            <a:ahLst/>
            <a:cxnLst/>
            <a:rect l="l" t="t" r="r" b="b"/>
            <a:pathLst>
              <a:path w="919480">
                <a:moveTo>
                  <a:pt x="0" y="0"/>
                </a:moveTo>
                <a:lnTo>
                  <a:pt x="91948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01867" y="2273798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0" y="0"/>
                </a:moveTo>
                <a:lnTo>
                  <a:pt x="0" y="74929"/>
                </a:lnTo>
                <a:lnTo>
                  <a:pt x="76200" y="368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75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41" y="175797"/>
            <a:ext cx="6371365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Brute Force</a:t>
            </a:r>
            <a:r>
              <a:rPr sz="4000" spc="-80" dirty="0">
                <a:cs typeface="Arial"/>
              </a:rPr>
              <a:t> </a:t>
            </a:r>
            <a:r>
              <a:rPr lang="en-US" sz="4000" spc="-5" dirty="0">
                <a:cs typeface="Arial"/>
              </a:rPr>
              <a:t>Decryption</a:t>
            </a:r>
            <a:endParaRPr sz="4000" dirty="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41" y="1378894"/>
            <a:ext cx="7926705" cy="19545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08000" indent="-457200">
              <a:spcBef>
                <a:spcPts val="480"/>
              </a:spcBef>
              <a:buClr>
                <a:srgbClr val="330066"/>
              </a:buClr>
              <a:buSzPct val="70000"/>
              <a:buFont typeface="Wingdings" pitchFamily="2" charset="2"/>
              <a:buChar char="§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always </a:t>
            </a:r>
            <a:r>
              <a:rPr sz="3000" spc="-5" dirty="0">
                <a:latin typeface="Arial"/>
                <a:cs typeface="Arial"/>
              </a:rPr>
              <a:t>possible to simply </a:t>
            </a:r>
            <a:r>
              <a:rPr sz="3000" spc="-10" dirty="0">
                <a:latin typeface="Arial"/>
                <a:cs typeface="Arial"/>
              </a:rPr>
              <a:t>try </a:t>
            </a:r>
            <a:r>
              <a:rPr sz="3000" spc="-5" dirty="0">
                <a:latin typeface="Arial"/>
                <a:cs typeface="Arial"/>
              </a:rPr>
              <a:t>every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key</a:t>
            </a:r>
          </a:p>
          <a:p>
            <a:pPr marL="508000" marR="43180" indent="-457200">
              <a:lnSpc>
                <a:spcPts val="3240"/>
              </a:lnSpc>
              <a:spcBef>
                <a:spcPts val="785"/>
              </a:spcBef>
              <a:buClr>
                <a:srgbClr val="330066"/>
              </a:buClr>
              <a:buSzPct val="70000"/>
              <a:buFont typeface="Wingdings" pitchFamily="2" charset="2"/>
              <a:buChar char="§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most basic attack, proportional to </a:t>
            </a:r>
            <a:r>
              <a:rPr sz="3000" dirty="0">
                <a:latin typeface="Arial"/>
                <a:cs typeface="Arial"/>
              </a:rPr>
              <a:t>size </a:t>
            </a:r>
            <a:r>
              <a:rPr sz="3000" spc="-5" dirty="0">
                <a:latin typeface="Arial"/>
                <a:cs typeface="Arial"/>
              </a:rPr>
              <a:t>of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key  </a:t>
            </a:r>
            <a:r>
              <a:rPr sz="3000" spc="-5" dirty="0">
                <a:latin typeface="Arial"/>
                <a:cs typeface="Arial"/>
              </a:rPr>
              <a:t>space</a:t>
            </a:r>
            <a:endParaRPr sz="3000" dirty="0">
              <a:latin typeface="Arial"/>
              <a:cs typeface="Arial"/>
            </a:endParaRPr>
          </a:p>
          <a:p>
            <a:pPr marL="508000" indent="-457200">
              <a:spcBef>
                <a:spcPts val="345"/>
              </a:spcBef>
              <a:buClr>
                <a:srgbClr val="330066"/>
              </a:buClr>
              <a:buSzPct val="70000"/>
              <a:buFont typeface="Wingdings" pitchFamily="2" charset="2"/>
              <a:buChar char="§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assume either know </a:t>
            </a:r>
            <a:r>
              <a:rPr sz="3000" dirty="0">
                <a:latin typeface="Arial"/>
                <a:cs typeface="Arial"/>
              </a:rPr>
              <a:t>/ </a:t>
            </a:r>
            <a:r>
              <a:rPr sz="3000" spc="-10" dirty="0">
                <a:latin typeface="Arial"/>
                <a:cs typeface="Arial"/>
              </a:rPr>
              <a:t>recognise</a:t>
            </a:r>
            <a:r>
              <a:rPr sz="3000" spc="-4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plaintext</a:t>
            </a:r>
            <a:endParaRPr sz="3000" dirty="0">
              <a:latin typeface="Arial"/>
              <a:cs typeface="Arial"/>
            </a:endParaRPr>
          </a:p>
        </p:txBody>
      </p:sp>
      <p:pic>
        <p:nvPicPr>
          <p:cNvPr id="1026" name="Picture 2" descr="Decryption time using Brute force attack method. | Download Table">
            <a:extLst>
              <a:ext uri="{FF2B5EF4-FFF2-40B4-BE49-F238E27FC236}">
                <a16:creationId xmlns:a16="http://schemas.microsoft.com/office/drawing/2014/main" id="{B21358C5-E178-6BEC-F7B7-E496B44D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14" y="3524576"/>
            <a:ext cx="6181433" cy="30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3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6932" y="2499258"/>
            <a:ext cx="7638136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spc="-5" dirty="0">
                <a:cs typeface="Arial"/>
              </a:rPr>
              <a:t>Encryption Techniques</a:t>
            </a:r>
            <a:br>
              <a:rPr lang="en-US" sz="6000" spc="-5" dirty="0">
                <a:cs typeface="Arial"/>
              </a:rPr>
            </a:br>
            <a:r>
              <a:rPr lang="en-US" sz="6000" spc="-5" dirty="0">
                <a:cs typeface="Arial"/>
              </a:rPr>
              <a:t>(</a:t>
            </a:r>
            <a:r>
              <a:rPr sz="6000" spc="-5" dirty="0">
                <a:cs typeface="Arial"/>
              </a:rPr>
              <a:t>Ciphers</a:t>
            </a:r>
            <a:r>
              <a:rPr lang="en-US" sz="6000" spc="-5" dirty="0">
                <a:cs typeface="Arial"/>
              </a:rPr>
              <a:t>)</a:t>
            </a:r>
            <a:endParaRPr sz="6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939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63502</TotalTime>
  <Words>2627</Words>
  <Application>Microsoft Macintosh PowerPoint</Application>
  <PresentationFormat>Widescreen</PresentationFormat>
  <Paragraphs>503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Calibri Light</vt:lpstr>
      <vt:lpstr>cmsy10</vt:lpstr>
      <vt:lpstr>Courier New</vt:lpstr>
      <vt:lpstr>Symbol</vt:lpstr>
      <vt:lpstr>Times New Roman</vt:lpstr>
      <vt:lpstr>Wingdings</vt:lpstr>
      <vt:lpstr>Office Theme</vt:lpstr>
      <vt:lpstr>Cryptography</vt:lpstr>
      <vt:lpstr>Outline</vt:lpstr>
      <vt:lpstr>Basic Terminology</vt:lpstr>
      <vt:lpstr>Conventional Encryption Principles</vt:lpstr>
      <vt:lpstr>Types of Cryptanalytic Attacks</vt:lpstr>
      <vt:lpstr>Cryptographic Ciphers</vt:lpstr>
      <vt:lpstr>Types of Cryptanalytic Attacks</vt:lpstr>
      <vt:lpstr>Brute Force Decryption</vt:lpstr>
      <vt:lpstr>Encryption Techniques (Ciphers)</vt:lpstr>
      <vt:lpstr>Transposition Ciphers</vt:lpstr>
      <vt:lpstr>Transposition Ciphers</vt:lpstr>
      <vt:lpstr>Rail Fence cipher</vt:lpstr>
      <vt:lpstr>Interleaving Transposition Ciphers</vt:lpstr>
      <vt:lpstr>Classical Substitution Ciphers</vt:lpstr>
      <vt:lpstr>Caesar Cipher</vt:lpstr>
      <vt:lpstr>Caesar Cipher Example</vt:lpstr>
      <vt:lpstr>Caesar Cipher</vt:lpstr>
      <vt:lpstr>General Substitution Cipher Limitation</vt:lpstr>
      <vt:lpstr>Frequency Attack</vt:lpstr>
      <vt:lpstr>Frequencies vs Subst’n Cipher</vt:lpstr>
      <vt:lpstr>Example: Frequency Attack</vt:lpstr>
      <vt:lpstr>Example: Frequency Attack</vt:lpstr>
      <vt:lpstr>Example: Frequency Attack</vt:lpstr>
      <vt:lpstr>Example: Frequency Attack</vt:lpstr>
      <vt:lpstr>Example: Frequency Attack</vt:lpstr>
      <vt:lpstr>Monoalphabetic Cipher</vt:lpstr>
      <vt:lpstr>Playfair Cipher</vt:lpstr>
      <vt:lpstr>Playfair Key Matrix</vt:lpstr>
      <vt:lpstr>Encrypting and Decrypting Rules</vt:lpstr>
      <vt:lpstr>Encrypting and Decrypting</vt:lpstr>
      <vt:lpstr>Encrypting and Decrypting</vt:lpstr>
      <vt:lpstr>Encrypting and Decrypting</vt:lpstr>
      <vt:lpstr>Encrypting and Decrypting</vt:lpstr>
      <vt:lpstr>Encrypting and Decrypting</vt:lpstr>
      <vt:lpstr>Polyalphabetic Ciphers</vt:lpstr>
      <vt:lpstr>Vigenère Cipher</vt:lpstr>
      <vt:lpstr>Example</vt:lpstr>
      <vt:lpstr>Example</vt:lpstr>
      <vt:lpstr>Vernam Cipher (One-Time Pad)</vt:lpstr>
      <vt:lpstr>One-time Pad: Encryption</vt:lpstr>
      <vt:lpstr>One-time Pad: Decryption</vt:lpstr>
      <vt:lpstr>One-time Pad Summary</vt:lpstr>
      <vt:lpstr>Other Techniques</vt:lpstr>
      <vt:lpstr>Product Ciphers</vt:lpstr>
      <vt:lpstr>Product Ciphers</vt:lpstr>
      <vt:lpstr>Rotor Machines</vt:lpstr>
      <vt:lpstr>Rotor Machines</vt:lpstr>
      <vt:lpstr>Steganography</vt:lpstr>
      <vt:lpstr>Image Steganography</vt:lpstr>
      <vt:lpstr>Text Steganography: Twitter?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Fraud Preemtion</dc:title>
  <dc:creator>Md_ Rahman</dc:creator>
  <cp:lastModifiedBy>Microsoft Office User</cp:lastModifiedBy>
  <cp:revision>3066</cp:revision>
  <dcterms:created xsi:type="dcterms:W3CDTF">2018-02-18T09:06:46Z</dcterms:created>
  <dcterms:modified xsi:type="dcterms:W3CDTF">2024-12-02T06:41:49Z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2978305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