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830" r:id="rId1"/>
  </p:sldMasterIdLst>
  <p:notesMasterIdLst>
    <p:notesMasterId r:id="rId63"/>
  </p:notesMasterIdLst>
  <p:sldIdLst>
    <p:sldId id="576" r:id="rId2"/>
    <p:sldId id="256" r:id="rId3"/>
    <p:sldId id="282" r:id="rId4"/>
    <p:sldId id="380" r:id="rId5"/>
    <p:sldId id="1213" r:id="rId6"/>
    <p:sldId id="264" r:id="rId7"/>
    <p:sldId id="266" r:id="rId8"/>
    <p:sldId id="1219" r:id="rId9"/>
    <p:sldId id="271" r:id="rId10"/>
    <p:sldId id="272" r:id="rId11"/>
    <p:sldId id="273" r:id="rId12"/>
    <p:sldId id="1212" r:id="rId13"/>
    <p:sldId id="281" r:id="rId14"/>
    <p:sldId id="299" r:id="rId15"/>
    <p:sldId id="308" r:id="rId16"/>
    <p:sldId id="309" r:id="rId17"/>
    <p:sldId id="310" r:id="rId18"/>
    <p:sldId id="311" r:id="rId19"/>
    <p:sldId id="312" r:id="rId20"/>
    <p:sldId id="313" r:id="rId21"/>
    <p:sldId id="314" r:id="rId22"/>
    <p:sldId id="301" r:id="rId23"/>
    <p:sldId id="303" r:id="rId24"/>
    <p:sldId id="302" r:id="rId25"/>
    <p:sldId id="300" r:id="rId26"/>
    <p:sldId id="304" r:id="rId27"/>
    <p:sldId id="305" r:id="rId28"/>
    <p:sldId id="317" r:id="rId29"/>
    <p:sldId id="318" r:id="rId30"/>
    <p:sldId id="319" r:id="rId31"/>
    <p:sldId id="307" r:id="rId32"/>
    <p:sldId id="316" r:id="rId33"/>
    <p:sldId id="306" r:id="rId34"/>
    <p:sldId id="1220" r:id="rId35"/>
    <p:sldId id="1210" r:id="rId36"/>
    <p:sldId id="1208" r:id="rId37"/>
    <p:sldId id="381" r:id="rId38"/>
    <p:sldId id="1153" r:id="rId39"/>
    <p:sldId id="383" r:id="rId40"/>
    <p:sldId id="1161" r:id="rId41"/>
    <p:sldId id="261" r:id="rId42"/>
    <p:sldId id="1199" r:id="rId43"/>
    <p:sldId id="1221" r:id="rId44"/>
    <p:sldId id="1222" r:id="rId45"/>
    <p:sldId id="1229" r:id="rId46"/>
    <p:sldId id="326" r:id="rId47"/>
    <p:sldId id="1223" r:id="rId48"/>
    <p:sldId id="325" r:id="rId49"/>
    <p:sldId id="1224" r:id="rId50"/>
    <p:sldId id="315" r:id="rId51"/>
    <p:sldId id="1230" r:id="rId52"/>
    <p:sldId id="1225" r:id="rId53"/>
    <p:sldId id="1226" r:id="rId54"/>
    <p:sldId id="1227" r:id="rId55"/>
    <p:sldId id="1228" r:id="rId56"/>
    <p:sldId id="320" r:id="rId57"/>
    <p:sldId id="321" r:id="rId58"/>
    <p:sldId id="322" r:id="rId59"/>
    <p:sldId id="324" r:id="rId60"/>
    <p:sldId id="323" r:id="rId61"/>
    <p:sldId id="115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FF"/>
    <a:srgbClr val="00297C"/>
    <a:srgbClr val="002164"/>
    <a:srgbClr val="FF9300"/>
    <a:srgbClr val="008A85"/>
    <a:srgbClr val="0432FF"/>
    <a:srgbClr val="002060"/>
    <a:srgbClr val="284B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9"/>
    <p:restoredTop sz="94697" autoAdjust="0"/>
  </p:normalViewPr>
  <p:slideViewPr>
    <p:cSldViewPr snapToGrid="0" snapToObjects="1">
      <p:cViewPr varScale="1">
        <p:scale>
          <a:sx n="116" d="100"/>
          <a:sy n="116" d="100"/>
        </p:scale>
        <p:origin x="216" y="256"/>
      </p:cViewPr>
      <p:guideLst>
        <p:guide orient="horz" pos="2160"/>
        <p:guide pos="3840"/>
      </p:guideLst>
    </p:cSldViewPr>
  </p:slideViewPr>
  <p:outlineViewPr>
    <p:cViewPr>
      <p:scale>
        <a:sx n="33" d="100"/>
        <a:sy n="33" d="100"/>
      </p:scale>
      <p:origin x="0" y="-19040"/>
    </p:cViewPr>
  </p:outlineViewPr>
  <p:notesTextViewPr>
    <p:cViewPr>
      <p:scale>
        <a:sx n="1" d="1"/>
        <a:sy n="1" d="1"/>
      </p:scale>
      <p:origin x="0" y="0"/>
    </p:cViewPr>
  </p:notesTextViewPr>
  <p:sorterViewPr>
    <p:cViewPr>
      <p:scale>
        <a:sx n="66" d="100"/>
        <a:sy n="66" d="100"/>
      </p:scale>
      <p:origin x="0" y="6060"/>
    </p:cViewPr>
  </p:sorterViewPr>
  <p:notesViewPr>
    <p:cSldViewPr snapToGrid="0" snapToObjects="1">
      <p:cViewPr varScale="1">
        <p:scale>
          <a:sx n="84" d="100"/>
          <a:sy n="84" d="100"/>
        </p:scale>
        <p:origin x="2632"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FE7EE-0D05-4CD0-BC56-BA29438FDBFF}" type="doc">
      <dgm:prSet loTypeId="urn:microsoft.com/office/officeart/2005/8/layout/pyramid4" loCatId="relationship" qsTypeId="urn:microsoft.com/office/officeart/2005/8/quickstyle/simple5" qsCatId="simple" csTypeId="urn:microsoft.com/office/officeart/2005/8/colors/accent6_3" csCatId="accent6" phldr="1"/>
      <dgm:spPr/>
      <dgm:t>
        <a:bodyPr/>
        <a:lstStyle/>
        <a:p>
          <a:endParaRPr lang="en-GB"/>
        </a:p>
      </dgm:t>
    </dgm:pt>
    <dgm:pt modelId="{F660BD8B-A57C-43BE-A0F2-7F890AA271F2}">
      <dgm:prSet phldrT="[Text]"/>
      <dgm:spPr/>
      <dgm:t>
        <a:bodyPr/>
        <a:lstStyle/>
        <a:p>
          <a:r>
            <a:rPr lang="en-GB" b="1"/>
            <a:t>Confidentiality</a:t>
          </a:r>
          <a:endParaRPr lang="en-GB" b="1" dirty="0"/>
        </a:p>
      </dgm:t>
    </dgm:pt>
    <dgm:pt modelId="{4435E171-21C7-4E5C-9173-660352FA696F}" type="parTrans" cxnId="{59B8AF8D-B153-4B03-9C7F-0A2F1B5AB828}">
      <dgm:prSet/>
      <dgm:spPr/>
      <dgm:t>
        <a:bodyPr/>
        <a:lstStyle/>
        <a:p>
          <a:endParaRPr lang="en-GB"/>
        </a:p>
      </dgm:t>
    </dgm:pt>
    <dgm:pt modelId="{0D81D15D-1872-4C8B-950E-C02552D2B6D7}" type="sibTrans" cxnId="{59B8AF8D-B153-4B03-9C7F-0A2F1B5AB828}">
      <dgm:prSet/>
      <dgm:spPr/>
      <dgm:t>
        <a:bodyPr/>
        <a:lstStyle/>
        <a:p>
          <a:endParaRPr lang="en-GB"/>
        </a:p>
      </dgm:t>
    </dgm:pt>
    <dgm:pt modelId="{A3210820-A38F-479E-8A5C-6AAFF6C7865F}">
      <dgm:prSet phldrT="[Text]"/>
      <dgm:spPr/>
      <dgm:t>
        <a:bodyPr/>
        <a:lstStyle/>
        <a:p>
          <a:r>
            <a:rPr lang="en-GB" b="1"/>
            <a:t>Integrity</a:t>
          </a:r>
          <a:endParaRPr lang="en-GB" b="1" dirty="0"/>
        </a:p>
      </dgm:t>
    </dgm:pt>
    <dgm:pt modelId="{14106D4F-C0AF-432F-887B-112DCD0C0C23}" type="parTrans" cxnId="{0F1FCC13-FFEE-4367-9ED0-E1B9CB46BE6C}">
      <dgm:prSet/>
      <dgm:spPr/>
      <dgm:t>
        <a:bodyPr/>
        <a:lstStyle/>
        <a:p>
          <a:endParaRPr lang="en-GB"/>
        </a:p>
      </dgm:t>
    </dgm:pt>
    <dgm:pt modelId="{4C2239EB-C142-4664-97B5-47E929DAFFF5}" type="sibTrans" cxnId="{0F1FCC13-FFEE-4367-9ED0-E1B9CB46BE6C}">
      <dgm:prSet/>
      <dgm:spPr/>
      <dgm:t>
        <a:bodyPr/>
        <a:lstStyle/>
        <a:p>
          <a:endParaRPr lang="en-GB"/>
        </a:p>
      </dgm:t>
    </dgm:pt>
    <dgm:pt modelId="{EE96E514-6344-4A13-BD78-16D95719B331}">
      <dgm:prSet phldrT="[Text]"/>
      <dgm:spPr/>
      <dgm:t>
        <a:bodyPr/>
        <a:lstStyle/>
        <a:p>
          <a:r>
            <a:rPr lang="en-GB" b="1"/>
            <a:t>Availability</a:t>
          </a:r>
          <a:endParaRPr lang="en-GB" b="1" dirty="0"/>
        </a:p>
      </dgm:t>
    </dgm:pt>
    <dgm:pt modelId="{E6B93F03-AD6F-4723-AE53-F96222E0361C}" type="parTrans" cxnId="{A504C804-FF33-4F93-8BBF-73717228CD4F}">
      <dgm:prSet/>
      <dgm:spPr/>
      <dgm:t>
        <a:bodyPr/>
        <a:lstStyle/>
        <a:p>
          <a:endParaRPr lang="en-GB"/>
        </a:p>
      </dgm:t>
    </dgm:pt>
    <dgm:pt modelId="{1A7F1F3E-95D2-4806-977F-A023909AA814}" type="sibTrans" cxnId="{A504C804-FF33-4F93-8BBF-73717228CD4F}">
      <dgm:prSet/>
      <dgm:spPr/>
      <dgm:t>
        <a:bodyPr/>
        <a:lstStyle/>
        <a:p>
          <a:endParaRPr lang="en-GB"/>
        </a:p>
      </dgm:t>
    </dgm:pt>
    <dgm:pt modelId="{728AA34F-C82E-4B4D-A823-FD894E8016AC}">
      <dgm:prSet phldrT="[Text]" custT="1"/>
      <dgm:spPr/>
      <dgm:t>
        <a:bodyPr/>
        <a:lstStyle/>
        <a:p>
          <a:r>
            <a:rPr lang="en-GB" sz="900" dirty="0"/>
            <a:t>Information Security</a:t>
          </a:r>
        </a:p>
      </dgm:t>
    </dgm:pt>
    <dgm:pt modelId="{6C68818D-EF2D-4190-862D-65ED99BA386F}" type="sibTrans" cxnId="{B9287AE3-EAFF-4108-B8C9-0A874D766358}">
      <dgm:prSet/>
      <dgm:spPr/>
      <dgm:t>
        <a:bodyPr/>
        <a:lstStyle/>
        <a:p>
          <a:endParaRPr lang="en-GB"/>
        </a:p>
      </dgm:t>
    </dgm:pt>
    <dgm:pt modelId="{87B01611-EF94-485E-B884-E035519EEEC4}" type="parTrans" cxnId="{B9287AE3-EAFF-4108-B8C9-0A874D766358}">
      <dgm:prSet/>
      <dgm:spPr/>
      <dgm:t>
        <a:bodyPr/>
        <a:lstStyle/>
        <a:p>
          <a:endParaRPr lang="en-GB"/>
        </a:p>
      </dgm:t>
    </dgm:pt>
    <dgm:pt modelId="{F6A3AFCF-E197-4146-8A19-602B0B0C3B1D}" type="pres">
      <dgm:prSet presAssocID="{F89FE7EE-0D05-4CD0-BC56-BA29438FDBFF}" presName="compositeShape" presStyleCnt="0">
        <dgm:presLayoutVars>
          <dgm:chMax val="9"/>
          <dgm:dir/>
          <dgm:resizeHandles val="exact"/>
        </dgm:presLayoutVars>
      </dgm:prSet>
      <dgm:spPr/>
    </dgm:pt>
    <dgm:pt modelId="{E073C22C-2CDC-45B3-939B-313D13C0E3A2}" type="pres">
      <dgm:prSet presAssocID="{F89FE7EE-0D05-4CD0-BC56-BA29438FDBFF}" presName="triangle1" presStyleLbl="node1" presStyleIdx="0" presStyleCnt="4">
        <dgm:presLayoutVars>
          <dgm:bulletEnabled val="1"/>
        </dgm:presLayoutVars>
      </dgm:prSet>
      <dgm:spPr/>
    </dgm:pt>
    <dgm:pt modelId="{CCBFD252-765A-4C63-9242-7B520A138F79}" type="pres">
      <dgm:prSet presAssocID="{F89FE7EE-0D05-4CD0-BC56-BA29438FDBFF}" presName="triangle2" presStyleLbl="node1" presStyleIdx="1" presStyleCnt="4">
        <dgm:presLayoutVars>
          <dgm:bulletEnabled val="1"/>
        </dgm:presLayoutVars>
      </dgm:prSet>
      <dgm:spPr/>
    </dgm:pt>
    <dgm:pt modelId="{5F876891-894F-48EC-8316-28284A1E91ED}" type="pres">
      <dgm:prSet presAssocID="{F89FE7EE-0D05-4CD0-BC56-BA29438FDBFF}" presName="triangle3" presStyleLbl="node1" presStyleIdx="2" presStyleCnt="4">
        <dgm:presLayoutVars>
          <dgm:bulletEnabled val="1"/>
        </dgm:presLayoutVars>
      </dgm:prSet>
      <dgm:spPr/>
    </dgm:pt>
    <dgm:pt modelId="{6D59CD6A-0F9F-4ACF-9DAC-18270B42E432}" type="pres">
      <dgm:prSet presAssocID="{F89FE7EE-0D05-4CD0-BC56-BA29438FDBFF}" presName="triangle4" presStyleLbl="node1" presStyleIdx="3" presStyleCnt="4">
        <dgm:presLayoutVars>
          <dgm:bulletEnabled val="1"/>
        </dgm:presLayoutVars>
      </dgm:prSet>
      <dgm:spPr/>
    </dgm:pt>
  </dgm:ptLst>
  <dgm:cxnLst>
    <dgm:cxn modelId="{A504C804-FF33-4F93-8BBF-73717228CD4F}" srcId="{F89FE7EE-0D05-4CD0-BC56-BA29438FDBFF}" destId="{EE96E514-6344-4A13-BD78-16D95719B331}" srcOrd="3" destOrd="0" parTransId="{E6B93F03-AD6F-4723-AE53-F96222E0361C}" sibTransId="{1A7F1F3E-95D2-4806-977F-A023909AA814}"/>
    <dgm:cxn modelId="{0F1FCC13-FFEE-4367-9ED0-E1B9CB46BE6C}" srcId="{F89FE7EE-0D05-4CD0-BC56-BA29438FDBFF}" destId="{A3210820-A38F-479E-8A5C-6AAFF6C7865F}" srcOrd="1" destOrd="0" parTransId="{14106D4F-C0AF-432F-887B-112DCD0C0C23}" sibTransId="{4C2239EB-C142-4664-97B5-47E929DAFFF5}"/>
    <dgm:cxn modelId="{56182923-9974-4DB0-A178-A3A2E5E8D455}" type="presOf" srcId="{728AA34F-C82E-4B4D-A823-FD894E8016AC}" destId="{5F876891-894F-48EC-8316-28284A1E91ED}" srcOrd="0" destOrd="0" presId="urn:microsoft.com/office/officeart/2005/8/layout/pyramid4"/>
    <dgm:cxn modelId="{E075AF78-3212-4701-BF18-7638939BA00C}" type="presOf" srcId="{EE96E514-6344-4A13-BD78-16D95719B331}" destId="{6D59CD6A-0F9F-4ACF-9DAC-18270B42E432}" srcOrd="0" destOrd="0" presId="urn:microsoft.com/office/officeart/2005/8/layout/pyramid4"/>
    <dgm:cxn modelId="{59B8AF8D-B153-4B03-9C7F-0A2F1B5AB828}" srcId="{F89FE7EE-0D05-4CD0-BC56-BA29438FDBFF}" destId="{F660BD8B-A57C-43BE-A0F2-7F890AA271F2}" srcOrd="0" destOrd="0" parTransId="{4435E171-21C7-4E5C-9173-660352FA696F}" sibTransId="{0D81D15D-1872-4C8B-950E-C02552D2B6D7}"/>
    <dgm:cxn modelId="{32FF34A3-605A-410B-8D42-AEA515143ACC}" type="presOf" srcId="{F660BD8B-A57C-43BE-A0F2-7F890AA271F2}" destId="{E073C22C-2CDC-45B3-939B-313D13C0E3A2}" srcOrd="0" destOrd="0" presId="urn:microsoft.com/office/officeart/2005/8/layout/pyramid4"/>
    <dgm:cxn modelId="{6DFEDDA5-6A25-4A37-B569-EDECA8B8E20C}" type="presOf" srcId="{A3210820-A38F-479E-8A5C-6AAFF6C7865F}" destId="{CCBFD252-765A-4C63-9242-7B520A138F79}" srcOrd="0" destOrd="0" presId="urn:microsoft.com/office/officeart/2005/8/layout/pyramid4"/>
    <dgm:cxn modelId="{B9287AE3-EAFF-4108-B8C9-0A874D766358}" srcId="{F89FE7EE-0D05-4CD0-BC56-BA29438FDBFF}" destId="{728AA34F-C82E-4B4D-A823-FD894E8016AC}" srcOrd="2" destOrd="0" parTransId="{87B01611-EF94-485E-B884-E035519EEEC4}" sibTransId="{6C68818D-EF2D-4190-862D-65ED99BA386F}"/>
    <dgm:cxn modelId="{12039BE3-4DAA-4FCC-856D-71BF31E3B69E}" type="presOf" srcId="{F89FE7EE-0D05-4CD0-BC56-BA29438FDBFF}" destId="{F6A3AFCF-E197-4146-8A19-602B0B0C3B1D}" srcOrd="0" destOrd="0" presId="urn:microsoft.com/office/officeart/2005/8/layout/pyramid4"/>
    <dgm:cxn modelId="{FD46750F-F728-4F09-B5A2-BE7EAE6D0924}" type="presParOf" srcId="{F6A3AFCF-E197-4146-8A19-602B0B0C3B1D}" destId="{E073C22C-2CDC-45B3-939B-313D13C0E3A2}" srcOrd="0" destOrd="0" presId="urn:microsoft.com/office/officeart/2005/8/layout/pyramid4"/>
    <dgm:cxn modelId="{041E5198-5F9E-4DB8-AD21-0E132B352900}" type="presParOf" srcId="{F6A3AFCF-E197-4146-8A19-602B0B0C3B1D}" destId="{CCBFD252-765A-4C63-9242-7B520A138F79}" srcOrd="1" destOrd="0" presId="urn:microsoft.com/office/officeart/2005/8/layout/pyramid4"/>
    <dgm:cxn modelId="{131CE616-DE77-40B6-9BAD-0F78CCFD42E5}" type="presParOf" srcId="{F6A3AFCF-E197-4146-8A19-602B0B0C3B1D}" destId="{5F876891-894F-48EC-8316-28284A1E91ED}" srcOrd="2" destOrd="0" presId="urn:microsoft.com/office/officeart/2005/8/layout/pyramid4"/>
    <dgm:cxn modelId="{72D510CE-6407-4B7C-854D-9598E9A03012}" type="presParOf" srcId="{F6A3AFCF-E197-4146-8A19-602B0B0C3B1D}" destId="{6D59CD6A-0F9F-4ACF-9DAC-18270B42E432}"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3C22C-2CDC-45B3-939B-313D13C0E3A2}">
      <dsp:nvSpPr>
        <dsp:cNvPr id="0" name=""/>
        <dsp:cNvSpPr/>
      </dsp:nvSpPr>
      <dsp:spPr>
        <a:xfrm>
          <a:off x="2026046" y="0"/>
          <a:ext cx="1353343" cy="1353343"/>
        </a:xfrm>
        <a:prstGeom prst="triangle">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t>Confidentiality</a:t>
          </a:r>
          <a:endParaRPr lang="en-GB" sz="700" b="1" kern="1200" dirty="0"/>
        </a:p>
      </dsp:txBody>
      <dsp:txXfrm>
        <a:off x="2364382" y="676672"/>
        <a:ext cx="676671" cy="676671"/>
      </dsp:txXfrm>
    </dsp:sp>
    <dsp:sp modelId="{CCBFD252-765A-4C63-9242-7B520A138F79}">
      <dsp:nvSpPr>
        <dsp:cNvPr id="0" name=""/>
        <dsp:cNvSpPr/>
      </dsp:nvSpPr>
      <dsp:spPr>
        <a:xfrm>
          <a:off x="1349375" y="1353343"/>
          <a:ext cx="1353343" cy="1353343"/>
        </a:xfrm>
        <a:prstGeom prst="triangle">
          <a:avLst/>
        </a:prstGeom>
        <a:gradFill rotWithShape="0">
          <a:gsLst>
            <a:gs pos="0">
              <a:schemeClr val="accent6">
                <a:shade val="80000"/>
                <a:hueOff val="107093"/>
                <a:satOff val="-4303"/>
                <a:lumOff val="9209"/>
                <a:alphaOff val="0"/>
                <a:satMod val="103000"/>
                <a:lumMod val="102000"/>
                <a:tint val="94000"/>
              </a:schemeClr>
            </a:gs>
            <a:gs pos="50000">
              <a:schemeClr val="accent6">
                <a:shade val="80000"/>
                <a:hueOff val="107093"/>
                <a:satOff val="-4303"/>
                <a:lumOff val="9209"/>
                <a:alphaOff val="0"/>
                <a:satMod val="110000"/>
                <a:lumMod val="100000"/>
                <a:shade val="100000"/>
              </a:schemeClr>
            </a:gs>
            <a:gs pos="100000">
              <a:schemeClr val="accent6">
                <a:shade val="80000"/>
                <a:hueOff val="107093"/>
                <a:satOff val="-4303"/>
                <a:lumOff val="92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t>Integrity</a:t>
          </a:r>
          <a:endParaRPr lang="en-GB" sz="700" b="1" kern="1200" dirty="0"/>
        </a:p>
      </dsp:txBody>
      <dsp:txXfrm>
        <a:off x="1687711" y="2030015"/>
        <a:ext cx="676671" cy="676671"/>
      </dsp:txXfrm>
    </dsp:sp>
    <dsp:sp modelId="{5F876891-894F-48EC-8316-28284A1E91ED}">
      <dsp:nvSpPr>
        <dsp:cNvPr id="0" name=""/>
        <dsp:cNvSpPr/>
      </dsp:nvSpPr>
      <dsp:spPr>
        <a:xfrm rot="10800000">
          <a:off x="2026046" y="1353343"/>
          <a:ext cx="1353343" cy="1353343"/>
        </a:xfrm>
        <a:prstGeom prst="triangle">
          <a:avLst/>
        </a:prstGeom>
        <a:gradFill rotWithShape="0">
          <a:gsLst>
            <a:gs pos="0">
              <a:schemeClr val="accent6">
                <a:shade val="80000"/>
                <a:hueOff val="214187"/>
                <a:satOff val="-8606"/>
                <a:lumOff val="18419"/>
                <a:alphaOff val="0"/>
                <a:satMod val="103000"/>
                <a:lumMod val="102000"/>
                <a:tint val="94000"/>
              </a:schemeClr>
            </a:gs>
            <a:gs pos="50000">
              <a:schemeClr val="accent6">
                <a:shade val="80000"/>
                <a:hueOff val="214187"/>
                <a:satOff val="-8606"/>
                <a:lumOff val="18419"/>
                <a:alphaOff val="0"/>
                <a:satMod val="110000"/>
                <a:lumMod val="100000"/>
                <a:shade val="100000"/>
              </a:schemeClr>
            </a:gs>
            <a:gs pos="100000">
              <a:schemeClr val="accent6">
                <a:shade val="80000"/>
                <a:hueOff val="214187"/>
                <a:satOff val="-8606"/>
                <a:lumOff val="1841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t>Information Security</a:t>
          </a:r>
        </a:p>
      </dsp:txBody>
      <dsp:txXfrm rot="10800000">
        <a:off x="2364382" y="1353343"/>
        <a:ext cx="676671" cy="676671"/>
      </dsp:txXfrm>
    </dsp:sp>
    <dsp:sp modelId="{6D59CD6A-0F9F-4ACF-9DAC-18270B42E432}">
      <dsp:nvSpPr>
        <dsp:cNvPr id="0" name=""/>
        <dsp:cNvSpPr/>
      </dsp:nvSpPr>
      <dsp:spPr>
        <a:xfrm>
          <a:off x="2702718" y="1353343"/>
          <a:ext cx="1353343" cy="1353343"/>
        </a:xfrm>
        <a:prstGeom prst="triangle">
          <a:avLst/>
        </a:prstGeom>
        <a:gradFill rotWithShape="0">
          <a:gsLst>
            <a:gs pos="0">
              <a:schemeClr val="accent6">
                <a:shade val="80000"/>
                <a:hueOff val="321280"/>
                <a:satOff val="-12909"/>
                <a:lumOff val="27628"/>
                <a:alphaOff val="0"/>
                <a:satMod val="103000"/>
                <a:lumMod val="102000"/>
                <a:tint val="94000"/>
              </a:schemeClr>
            </a:gs>
            <a:gs pos="50000">
              <a:schemeClr val="accent6">
                <a:shade val="80000"/>
                <a:hueOff val="321280"/>
                <a:satOff val="-12909"/>
                <a:lumOff val="27628"/>
                <a:alphaOff val="0"/>
                <a:satMod val="110000"/>
                <a:lumMod val="100000"/>
                <a:shade val="100000"/>
              </a:schemeClr>
            </a:gs>
            <a:gs pos="100000">
              <a:schemeClr val="accent6">
                <a:shade val="80000"/>
                <a:hueOff val="321280"/>
                <a:satOff val="-12909"/>
                <a:lumOff val="27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kern="1200"/>
            <a:t>Availability</a:t>
          </a:r>
          <a:endParaRPr lang="en-GB" sz="700" b="1" kern="1200" dirty="0"/>
        </a:p>
      </dsp:txBody>
      <dsp:txXfrm>
        <a:off x="3041054" y="2030015"/>
        <a:ext cx="676671" cy="6766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6D59C3-BCF5-BC45-87ED-AF8758B445C8}" type="datetimeFigureOut">
              <a:rPr lang="en-US" smtClean="0"/>
              <a:t>8/21/23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2884E-AB51-CE46-B606-030E2D62BAA2}" type="slidenum">
              <a:rPr lang="en-US" smtClean="0"/>
              <a:t>‹#›</a:t>
            </a:fld>
            <a:endParaRPr lang="en-US"/>
          </a:p>
        </p:txBody>
      </p:sp>
    </p:spTree>
    <p:extLst>
      <p:ext uri="{BB962C8B-B14F-4D97-AF65-F5344CB8AC3E}">
        <p14:creationId xmlns:p14="http://schemas.microsoft.com/office/powerpoint/2010/main" val="1507494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fld id="{74A2884E-AB51-CE46-B606-030E2D62BAA2}" type="slidenum">
              <a:rPr lang="en-US" smtClean="0"/>
              <a:t>0</a:t>
            </a:fld>
            <a:endParaRPr lang="en-US"/>
          </a:p>
        </p:txBody>
      </p:sp>
    </p:spTree>
    <p:extLst>
      <p:ext uri="{BB962C8B-B14F-4D97-AF65-F5344CB8AC3E}">
        <p14:creationId xmlns:p14="http://schemas.microsoft.com/office/powerpoint/2010/main" val="3806040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94DEAB-767F-2B44-9E44-636CFE91381B}"/>
              </a:ext>
            </a:extLst>
          </p:cNvPr>
          <p:cNvSpPr>
            <a:spLocks noGrp="1" noChangeArrowheads="1"/>
          </p:cNvSpPr>
          <p:nvPr>
            <p:ph type="sldNum" sz="quarter" idx="5"/>
          </p:nvPr>
        </p:nvSpPr>
        <p:spPr>
          <a:ln/>
        </p:spPr>
        <p:txBody>
          <a:bodyPr/>
          <a:lstStyle/>
          <a:p>
            <a:fld id="{32524B24-D3E5-2749-9FAE-320A120198D1}" type="slidenum">
              <a:rPr lang="en-US" altLang="en-US"/>
              <a:pPr/>
              <a:t>60</a:t>
            </a:fld>
            <a:endParaRPr lang="en-US" altLang="en-US"/>
          </a:p>
        </p:txBody>
      </p:sp>
      <p:sp>
        <p:nvSpPr>
          <p:cNvPr id="1438722" name="Rectangle 2">
            <a:extLst>
              <a:ext uri="{FF2B5EF4-FFF2-40B4-BE49-F238E27FC236}">
                <a16:creationId xmlns:a16="http://schemas.microsoft.com/office/drawing/2014/main" id="{A4DCFE25-EE47-3047-9B64-1C7BD5FA3E8A}"/>
              </a:ext>
            </a:extLst>
          </p:cNvPr>
          <p:cNvSpPr>
            <a:spLocks noGrp="1" noRot="1" noChangeAspect="1" noChangeArrowheads="1" noTextEdit="1"/>
          </p:cNvSpPr>
          <p:nvPr>
            <p:ph type="sldImg"/>
          </p:nvPr>
        </p:nvSpPr>
        <p:spPr>
          <a:ln/>
        </p:spPr>
      </p:sp>
      <p:sp>
        <p:nvSpPr>
          <p:cNvPr id="1438723" name="Rectangle 3">
            <a:extLst>
              <a:ext uri="{FF2B5EF4-FFF2-40B4-BE49-F238E27FC236}">
                <a16:creationId xmlns:a16="http://schemas.microsoft.com/office/drawing/2014/main" id="{70A225D3-83DF-434B-87CA-7A206F4B3B6F}"/>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32162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1</a:t>
            </a:fld>
            <a:endParaRPr lang="en-US"/>
          </a:p>
        </p:txBody>
      </p:sp>
    </p:spTree>
    <p:extLst>
      <p:ext uri="{BB962C8B-B14F-4D97-AF65-F5344CB8AC3E}">
        <p14:creationId xmlns:p14="http://schemas.microsoft.com/office/powerpoint/2010/main" val="21448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2</a:t>
            </a:fld>
            <a:endParaRPr lang="en-US"/>
          </a:p>
        </p:txBody>
      </p:sp>
    </p:spTree>
    <p:extLst>
      <p:ext uri="{BB962C8B-B14F-4D97-AF65-F5344CB8AC3E}">
        <p14:creationId xmlns:p14="http://schemas.microsoft.com/office/powerpoint/2010/main" val="1483303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fld id="{897521DF-2FDA-4CC8-83A0-C2CC610C546C}" type="slidenum">
              <a:rPr lang="en-US" altLang="en-US" smtClean="0"/>
              <a:pPr/>
              <a:t>11</a:t>
            </a:fld>
            <a:endParaRPr lang="en-US" altLang="en-US"/>
          </a:p>
        </p:txBody>
      </p:sp>
    </p:spTree>
    <p:extLst>
      <p:ext uri="{BB962C8B-B14F-4D97-AF65-F5344CB8AC3E}">
        <p14:creationId xmlns:p14="http://schemas.microsoft.com/office/powerpoint/2010/main" val="464700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2884E-AB51-CE46-B606-030E2D62BAA2}" type="slidenum">
              <a:rPr lang="en-US" smtClean="0"/>
              <a:t>12</a:t>
            </a:fld>
            <a:endParaRPr lang="en-US"/>
          </a:p>
        </p:txBody>
      </p:sp>
    </p:spTree>
    <p:extLst>
      <p:ext uri="{BB962C8B-B14F-4D97-AF65-F5344CB8AC3E}">
        <p14:creationId xmlns:p14="http://schemas.microsoft.com/office/powerpoint/2010/main" val="1136133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3EA52B2-6350-754A-A62F-2C8E510B0A58}"/>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Morgan Kaufmann Publishers</a:t>
            </a:r>
          </a:p>
        </p:txBody>
      </p:sp>
      <p:sp>
        <p:nvSpPr>
          <p:cNvPr id="23555" name="Rectangle 3">
            <a:extLst>
              <a:ext uri="{FF2B5EF4-FFF2-40B4-BE49-F238E27FC236}">
                <a16:creationId xmlns:a16="http://schemas.microsoft.com/office/drawing/2014/main" id="{4EA940D3-6F6D-A041-9378-52C2791E241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A1EDF1AD-DAD6-B140-A024-ADBAA1C5D935}" type="datetime4">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August 21, 2023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6" name="Rectangle 6">
            <a:extLst>
              <a:ext uri="{FF2B5EF4-FFF2-40B4-BE49-F238E27FC236}">
                <a16:creationId xmlns:a16="http://schemas.microsoft.com/office/drawing/2014/main" id="{948C2BC3-30F3-2C4B-A787-CEF94CAD758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66788" rtl="0" eaLnBrk="0" fontAlgn="base" latinLnBrk="0" hangingPunct="0">
              <a:lnSpc>
                <a:spcPct val="100000"/>
              </a:lnSpc>
              <a:spcBef>
                <a:spcPct val="0"/>
              </a:spcBef>
              <a:spcAft>
                <a:spcPct val="0"/>
              </a:spcAft>
              <a:buClrTx/>
              <a:buSzTx/>
              <a:buFontTx/>
              <a:buNone/>
              <a:tabLst/>
              <a:defRPr/>
            </a:pPr>
            <a:r>
              <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Chapter 1 — Computer Abstractions and Technology</a:t>
            </a:r>
          </a:p>
        </p:txBody>
      </p:sp>
      <p:sp>
        <p:nvSpPr>
          <p:cNvPr id="23557" name="Rectangle 7">
            <a:extLst>
              <a:ext uri="{FF2B5EF4-FFF2-40B4-BE49-F238E27FC236}">
                <a16:creationId xmlns:a16="http://schemas.microsoft.com/office/drawing/2014/main" id="{6EABBDB9-ED85-994D-B0AC-8B253E7173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66788" rtl="0" eaLnBrk="0" fontAlgn="base" latinLnBrk="0" hangingPunct="0">
              <a:lnSpc>
                <a:spcPct val="100000"/>
              </a:lnSpc>
              <a:spcBef>
                <a:spcPct val="0"/>
              </a:spcBef>
              <a:spcAft>
                <a:spcPct val="0"/>
              </a:spcAft>
              <a:buClrTx/>
              <a:buSzTx/>
              <a:buFontTx/>
              <a:buNone/>
              <a:tabLst/>
              <a:defRPr/>
            </a:pPr>
            <a:fld id="{C1F9B534-92CB-4D46-8AE8-BF1BC5E7FDD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66788" rtl="0" eaLnBrk="0" fontAlgn="base" latinLnBrk="0" hangingPunct="0">
                <a:lnSpc>
                  <a:spcPct val="100000"/>
                </a:lnSpc>
                <a:spcBef>
                  <a:spcPct val="0"/>
                </a:spcBef>
                <a:spcAft>
                  <a:spcPct val="0"/>
                </a:spcAft>
                <a:buClrTx/>
                <a:buSzTx/>
                <a:buFontTx/>
                <a:buNone/>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558" name="Rectangle 2">
            <a:extLst>
              <a:ext uri="{FF2B5EF4-FFF2-40B4-BE49-F238E27FC236}">
                <a16:creationId xmlns:a16="http://schemas.microsoft.com/office/drawing/2014/main" id="{B3F0D708-D9FE-6641-91A5-B657AAFD1FD0}"/>
              </a:ext>
            </a:extLst>
          </p:cNvPr>
          <p:cNvSpPr>
            <a:spLocks noGrp="1" noRot="1" noChangeAspect="1" noChangeArrowheads="1" noTextEdit="1"/>
          </p:cNvSpPr>
          <p:nvPr>
            <p:ph type="sldImg"/>
          </p:nvPr>
        </p:nvSpPr>
        <p:spPr>
          <a:ln/>
        </p:spPr>
      </p:sp>
      <p:sp>
        <p:nvSpPr>
          <p:cNvPr id="23559" name="Rectangle 3">
            <a:extLst>
              <a:ext uri="{FF2B5EF4-FFF2-40B4-BE49-F238E27FC236}">
                <a16:creationId xmlns:a16="http://schemas.microsoft.com/office/drawing/2014/main" id="{9FBD7BBC-FBAB-E04A-B084-7B85CA7620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dirty="0"/>
          </a:p>
        </p:txBody>
      </p:sp>
    </p:spTree>
    <p:extLst>
      <p:ext uri="{BB962C8B-B14F-4D97-AF65-F5344CB8AC3E}">
        <p14:creationId xmlns:p14="http://schemas.microsoft.com/office/powerpoint/2010/main" val="31102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48CE64D-B5C7-B14A-995B-8AC3D261FD43}"/>
              </a:ext>
            </a:extLst>
          </p:cNvPr>
          <p:cNvSpPr>
            <a:spLocks noGrp="1" noChangeArrowheads="1"/>
          </p:cNvSpPr>
          <p:nvPr>
            <p:ph type="sldNum" sz="quarter" idx="5"/>
          </p:nvPr>
        </p:nvSpPr>
        <p:spPr>
          <a:ln/>
        </p:spPr>
        <p:txBody>
          <a:bodyPr/>
          <a:lstStyle/>
          <a:p>
            <a:fld id="{CD924A2C-F27F-D642-9CD1-C1BA72BC4C52}" type="slidenum">
              <a:rPr lang="en-US" altLang="en-US"/>
              <a:pPr/>
              <a:t>35</a:t>
            </a:fld>
            <a:endParaRPr lang="en-US" altLang="en-US"/>
          </a:p>
        </p:txBody>
      </p:sp>
      <p:sp>
        <p:nvSpPr>
          <p:cNvPr id="1446914" name="Rectangle 2">
            <a:extLst>
              <a:ext uri="{FF2B5EF4-FFF2-40B4-BE49-F238E27FC236}">
                <a16:creationId xmlns:a16="http://schemas.microsoft.com/office/drawing/2014/main" id="{D94D99CA-37D3-D747-B325-DB9DB35C28EC}"/>
              </a:ext>
            </a:extLst>
          </p:cNvPr>
          <p:cNvSpPr>
            <a:spLocks noGrp="1" noRot="1" noChangeAspect="1" noChangeArrowheads="1" noTextEdit="1"/>
          </p:cNvSpPr>
          <p:nvPr>
            <p:ph type="sldImg"/>
          </p:nvPr>
        </p:nvSpPr>
        <p:spPr>
          <a:ln/>
        </p:spPr>
      </p:sp>
      <p:sp>
        <p:nvSpPr>
          <p:cNvPr id="1446915" name="Rectangle 3">
            <a:extLst>
              <a:ext uri="{FF2B5EF4-FFF2-40B4-BE49-F238E27FC236}">
                <a16:creationId xmlns:a16="http://schemas.microsoft.com/office/drawing/2014/main" id="{497497FF-6EE4-0F4C-9935-A53C44C188E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43693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BDB0A10-4A8A-B64D-B7BF-DE37EC213B2B}"/>
              </a:ext>
            </a:extLst>
          </p:cNvPr>
          <p:cNvSpPr>
            <a:spLocks noGrp="1" noChangeArrowheads="1"/>
          </p:cNvSpPr>
          <p:nvPr>
            <p:ph type="sldNum" sz="quarter" idx="5"/>
          </p:nvPr>
        </p:nvSpPr>
        <p:spPr>
          <a:ln/>
        </p:spPr>
        <p:txBody>
          <a:bodyPr/>
          <a:lstStyle/>
          <a:p>
            <a:fld id="{49B5259E-245C-7F4E-9F3B-DC94D2C191FF}" type="slidenum">
              <a:rPr lang="en-US" altLang="en-US"/>
              <a:pPr/>
              <a:t>37</a:t>
            </a:fld>
            <a:endParaRPr lang="en-US" altLang="en-US"/>
          </a:p>
        </p:txBody>
      </p:sp>
      <p:sp>
        <p:nvSpPr>
          <p:cNvPr id="1323010" name="Rectangle 2">
            <a:extLst>
              <a:ext uri="{FF2B5EF4-FFF2-40B4-BE49-F238E27FC236}">
                <a16:creationId xmlns:a16="http://schemas.microsoft.com/office/drawing/2014/main" id="{A8BB1433-AE2E-AA4E-A20A-34717DBD39BF}"/>
              </a:ext>
            </a:extLst>
          </p:cNvPr>
          <p:cNvSpPr>
            <a:spLocks noGrp="1" noChangeArrowheads="1"/>
          </p:cNvSpPr>
          <p:nvPr>
            <p:ph type="body" idx="1"/>
          </p:nvPr>
        </p:nvSpPr>
        <p:spPr>
          <a:xfrm>
            <a:off x="341313" y="4870450"/>
            <a:ext cx="6313487" cy="3968750"/>
          </a:xfrm>
          <a:noFill/>
          <a:ln/>
          <a:extLst>
            <a:ext uri="{91240B29-F687-4F45-9708-019B960494DF}">
              <a14:hiddenLine xmlns:a14="http://schemas.microsoft.com/office/drawing/2010/main" w="12700">
                <a:solidFill>
                  <a:schemeClr val="tx1"/>
                </a:solidFill>
                <a:miter lim="800000"/>
                <a:headEnd/>
                <a:tailEnd/>
              </a14:hiddenLine>
            </a:ext>
          </a:extLst>
        </p:spPr>
        <p:txBody>
          <a:bodyPr lIns="92062" tIns="45223" rIns="92062" bIns="45223"/>
          <a:lstStyle/>
          <a:p>
            <a:endParaRPr lang="en-US" altLang="en-US"/>
          </a:p>
          <a:p>
            <a:r>
              <a:rPr lang="en-US" altLang="en-US"/>
              <a:t>In addition to all the rules and regulations, policies and procedures and the related system specific documentation, there are some current computer security issues of which you as the Executive should be made aware.</a:t>
            </a:r>
          </a:p>
        </p:txBody>
      </p:sp>
      <p:sp>
        <p:nvSpPr>
          <p:cNvPr id="1323011" name="Rectangle 3">
            <a:extLst>
              <a:ext uri="{FF2B5EF4-FFF2-40B4-BE49-F238E27FC236}">
                <a16:creationId xmlns:a16="http://schemas.microsoft.com/office/drawing/2014/main" id="{C0019B2B-53E6-CF41-BFD5-0278D5FEA72F}"/>
              </a:ext>
            </a:extLst>
          </p:cNvPr>
          <p:cNvSpPr>
            <a:spLocks noGrp="1" noRot="1" noChangeAspect="1" noChangeArrowheads="1" noTextEdit="1"/>
          </p:cNvSpPr>
          <p:nvPr>
            <p:ph type="sldImg"/>
          </p:nvPr>
        </p:nvSpPr>
        <p:spPr>
          <a:xfrm>
            <a:off x="396875" y="576263"/>
            <a:ext cx="6200775" cy="3489325"/>
          </a:xfrm>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miter lim="800000"/>
                <a:headEnd/>
                <a:tailEnd/>
              </a14:hiddenLine>
            </a:ext>
          </a:extLst>
        </p:spPr>
      </p:sp>
    </p:spTree>
    <p:extLst>
      <p:ext uri="{BB962C8B-B14F-4D97-AF65-F5344CB8AC3E}">
        <p14:creationId xmlns:p14="http://schemas.microsoft.com/office/powerpoint/2010/main" val="396644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167C269-8821-2B43-9FA2-6E00743516FC}"/>
              </a:ext>
            </a:extLst>
          </p:cNvPr>
          <p:cNvSpPr>
            <a:spLocks noGrp="1" noChangeArrowheads="1"/>
          </p:cNvSpPr>
          <p:nvPr>
            <p:ph type="sldNum" sz="quarter" idx="5"/>
          </p:nvPr>
        </p:nvSpPr>
        <p:spPr>
          <a:ln/>
        </p:spPr>
        <p:txBody>
          <a:bodyPr/>
          <a:lstStyle/>
          <a:p>
            <a:fld id="{87C8C7BB-CB08-0D4E-93BB-81957448DA0A}" type="slidenum">
              <a:rPr lang="en-US" altLang="en-US"/>
              <a:pPr/>
              <a:t>39</a:t>
            </a:fld>
            <a:endParaRPr lang="en-US" altLang="en-US"/>
          </a:p>
        </p:txBody>
      </p:sp>
      <p:sp>
        <p:nvSpPr>
          <p:cNvPr id="1397762" name="Rectangle 2">
            <a:extLst>
              <a:ext uri="{FF2B5EF4-FFF2-40B4-BE49-F238E27FC236}">
                <a16:creationId xmlns:a16="http://schemas.microsoft.com/office/drawing/2014/main" id="{8ABC467C-4F01-8444-BA9E-BD1C34E5B873}"/>
              </a:ext>
            </a:extLst>
          </p:cNvPr>
          <p:cNvSpPr>
            <a:spLocks noGrp="1" noRot="1" noChangeAspect="1" noChangeArrowheads="1" noTextEdit="1"/>
          </p:cNvSpPr>
          <p:nvPr>
            <p:ph type="sldImg"/>
          </p:nvPr>
        </p:nvSpPr>
        <p:spPr>
          <a:ln/>
        </p:spPr>
      </p:sp>
      <p:sp>
        <p:nvSpPr>
          <p:cNvPr id="1397763" name="Rectangle 3">
            <a:extLst>
              <a:ext uri="{FF2B5EF4-FFF2-40B4-BE49-F238E27FC236}">
                <a16:creationId xmlns:a16="http://schemas.microsoft.com/office/drawing/2014/main" id="{77A70D03-248E-E042-91F3-087E632F7A3D}"/>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17703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563E3-82EC-A848-9710-7987A864C878}" type="slidenum">
              <a:rPr lang="en-US" smtClean="0"/>
              <a:t>‹#›</a:t>
            </a:fld>
            <a:endParaRPr lang="en-US"/>
          </a:p>
        </p:txBody>
      </p:sp>
      <p:sp>
        <p:nvSpPr>
          <p:cNvPr id="7" name="Rectangle 6">
            <a:extLst>
              <a:ext uri="{FF2B5EF4-FFF2-40B4-BE49-F238E27FC236}">
                <a16:creationId xmlns:a16="http://schemas.microsoft.com/office/drawing/2014/main" id="{0B141E74-5D8E-E148-B63E-DCD77A6CE98B}"/>
              </a:ext>
            </a:extLst>
          </p:cNvPr>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10" name="Date Placeholder 3">
            <a:extLst>
              <a:ext uri="{FF2B5EF4-FFF2-40B4-BE49-F238E27FC236}">
                <a16:creationId xmlns:a16="http://schemas.microsoft.com/office/drawing/2014/main" id="{9D824C76-6369-6B4C-98A1-220EB321ECDB}"/>
              </a:ext>
            </a:extLst>
          </p:cNvPr>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z="1400" smtClean="0"/>
              <a:pPr/>
              <a:t>21 August 2023</a:t>
            </a:fld>
            <a:endParaRPr lang="en-US" sz="1400" dirty="0"/>
          </a:p>
        </p:txBody>
      </p:sp>
    </p:spTree>
    <p:extLst>
      <p:ext uri="{BB962C8B-B14F-4D97-AF65-F5344CB8AC3E}">
        <p14:creationId xmlns:p14="http://schemas.microsoft.com/office/powerpoint/2010/main" val="2580364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7B4C05-CC1E-984E-9930-1DFA8CFF9417}" type="datetime3">
              <a:rPr lang="en-US" smtClean="0"/>
              <a:t>21 August 2023</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9438B007-C6C5-F3F1-4A66-15A70F406CB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2862289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95B14D-F989-2A4E-B0AF-6542590B9072}" type="datetime3">
              <a:rPr lang="en-US" smtClean="0"/>
              <a:t>21 August 2023</a:t>
            </a:fld>
            <a:endParaRPr lang="en-US" dirty="0"/>
          </a:p>
        </p:txBody>
      </p:sp>
      <p:sp>
        <p:nvSpPr>
          <p:cNvPr id="5" name="Footer Placeholder 4"/>
          <p:cNvSpPr>
            <a:spLocks noGrp="1"/>
          </p:cNvSpPr>
          <p:nvPr>
            <p:ph type="ftr" sz="quarter" idx="11"/>
          </p:nvPr>
        </p:nvSpPr>
        <p:spPr/>
        <p:txBody>
          <a:bodyPr/>
          <a:lstStyle/>
          <a:p>
            <a:r>
              <a:rPr lang="en-US"/>
              <a:t>Md Mizanur Rahman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pic>
        <p:nvPicPr>
          <p:cNvPr id="8" name="Picture 7">
            <a:extLst>
              <a:ext uri="{FF2B5EF4-FFF2-40B4-BE49-F238E27FC236}">
                <a16:creationId xmlns:a16="http://schemas.microsoft.com/office/drawing/2014/main" id="{1C31777A-9C04-7355-7BCD-070068D7471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2915991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7882" y="0"/>
            <a:ext cx="12199882" cy="890015"/>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3" name="Content Placeholder 2"/>
          <p:cNvSpPr>
            <a:spLocks noGrp="1"/>
          </p:cNvSpPr>
          <p:nvPr>
            <p:ph idx="1"/>
          </p:nvPr>
        </p:nvSpPr>
        <p:spPr>
          <a:xfrm>
            <a:off x="1676399" y="1052876"/>
            <a:ext cx="10163502" cy="51076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700750" y="6374958"/>
            <a:ext cx="4114800" cy="365125"/>
          </a:xfrm>
        </p:spPr>
        <p:txBody>
          <a:bodyPr/>
          <a:lstStyle/>
          <a:p>
            <a:r>
              <a:rPr lang="en-US" dirty="0"/>
              <a:t>Md Mizanur Rahman</a:t>
            </a:r>
          </a:p>
        </p:txBody>
      </p:sp>
      <p:sp>
        <p:nvSpPr>
          <p:cNvPr id="6" name="Slide Number Placeholder 5"/>
          <p:cNvSpPr>
            <a:spLocks noGrp="1"/>
          </p:cNvSpPr>
          <p:nvPr>
            <p:ph type="sldNum" sz="quarter" idx="12"/>
          </p:nvPr>
        </p:nvSpPr>
        <p:spPr>
          <a:xfrm>
            <a:off x="9096702" y="6356348"/>
            <a:ext cx="2743200" cy="365125"/>
          </a:xfrm>
        </p:spPr>
        <p:txBody>
          <a:bodyPr/>
          <a:lstStyle/>
          <a:p>
            <a:fld id="{6113E31D-E2AB-40D1-8B51-AFA5AFEF393A}" type="slidenum">
              <a:rPr lang="en-US" smtClean="0"/>
              <a:t>‹#›</a:t>
            </a:fld>
            <a:endParaRPr lang="en-US" dirty="0"/>
          </a:p>
        </p:txBody>
      </p:sp>
      <p:sp>
        <p:nvSpPr>
          <p:cNvPr id="20" name="Title 1"/>
          <p:cNvSpPr>
            <a:spLocks noGrp="1"/>
          </p:cNvSpPr>
          <p:nvPr>
            <p:ph type="title"/>
          </p:nvPr>
        </p:nvSpPr>
        <p:spPr>
          <a:xfrm>
            <a:off x="1676399" y="35859"/>
            <a:ext cx="10163502" cy="658368"/>
          </a:xfrm>
          <a:noFill/>
        </p:spPr>
        <p:txBody>
          <a:bodyPr>
            <a:normAutofit/>
          </a:bodyPr>
          <a:lstStyle>
            <a:lvl1pPr>
              <a:defRPr sz="3200" b="1" i="0" baseline="0">
                <a:solidFill>
                  <a:srgbClr val="284B87"/>
                </a:solidFill>
              </a:defRPr>
            </a:lvl1pPr>
          </a:lstStyle>
          <a:p>
            <a:r>
              <a:rPr lang="en-US" dirty="0"/>
              <a:t>Click to edit Master title style</a:t>
            </a:r>
          </a:p>
        </p:txBody>
      </p:sp>
      <p:sp>
        <p:nvSpPr>
          <p:cNvPr id="4" name="Date Placeholder 3"/>
          <p:cNvSpPr>
            <a:spLocks noGrp="1"/>
          </p:cNvSpPr>
          <p:nvPr>
            <p:ph type="dt" sz="half" idx="10"/>
          </p:nvPr>
        </p:nvSpPr>
        <p:spPr>
          <a:xfrm>
            <a:off x="-7882" y="6493790"/>
            <a:ext cx="1361087" cy="364210"/>
          </a:xfrm>
        </p:spPr>
        <p:txBody>
          <a:bodyPr anchor="t" anchorCtr="1"/>
          <a:lstStyle/>
          <a:p>
            <a:fld id="{D5E69BD8-3648-7945-9770-FB2E6BE08269}" type="datetime3">
              <a:rPr lang="en-US" smtClean="0"/>
              <a:t>21 August 2023</a:t>
            </a:fld>
            <a:endParaRPr lang="en-US" dirty="0"/>
          </a:p>
        </p:txBody>
      </p:sp>
      <p:sp>
        <p:nvSpPr>
          <p:cNvPr id="16" name="Text Placeholder 2"/>
          <p:cNvSpPr>
            <a:spLocks noGrp="1"/>
          </p:cNvSpPr>
          <p:nvPr>
            <p:ph type="body" idx="13"/>
          </p:nvPr>
        </p:nvSpPr>
        <p:spPr>
          <a:xfrm>
            <a:off x="0" y="1052876"/>
            <a:ext cx="1353205" cy="4815909"/>
          </a:xfrm>
        </p:spPr>
        <p:txBody>
          <a:bodyPr>
            <a:normAutofit/>
          </a:bodyPr>
          <a:lstStyle>
            <a:lvl1pPr marL="0" indent="0">
              <a:buNone/>
              <a:defRPr sz="1300" b="1" i="0"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pic>
        <p:nvPicPr>
          <p:cNvPr id="2" name="Picture 1">
            <a:extLst>
              <a:ext uri="{FF2B5EF4-FFF2-40B4-BE49-F238E27FC236}">
                <a16:creationId xmlns:a16="http://schemas.microsoft.com/office/drawing/2014/main" id="{F9F8349F-AB0B-7B6F-0D93-972EB9784346}"/>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87418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7882" y="0"/>
            <a:ext cx="12199882" cy="1797804"/>
          </a:xfrm>
          <a:prstGeom prst="rect">
            <a:avLst/>
          </a:prstGeom>
          <a:solidFill>
            <a:srgbClr val="002060">
              <a:alpha val="7059"/>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sp>
        <p:nvSpPr>
          <p:cNvPr id="2" name="Title 1"/>
          <p:cNvSpPr>
            <a:spLocks noGrp="1"/>
          </p:cNvSpPr>
          <p:nvPr>
            <p:ph type="ctrTitle"/>
          </p:nvPr>
        </p:nvSpPr>
        <p:spPr>
          <a:xfrm>
            <a:off x="1523999" y="154983"/>
            <a:ext cx="10502685" cy="1410346"/>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Date Placeholder 3"/>
          <p:cNvSpPr txBox="1">
            <a:spLocks/>
          </p:cNvSpPr>
          <p:nvPr userDrawn="1"/>
        </p:nvSpPr>
        <p:spPr>
          <a:xfrm>
            <a:off x="-7882" y="6493790"/>
            <a:ext cx="1361087" cy="364210"/>
          </a:xfrm>
          <a:prstGeom prst="rect">
            <a:avLst/>
          </a:prstGeom>
        </p:spPr>
        <p:txBody>
          <a:bodyPr vert="horz" lIns="91440" tIns="45720" rIns="91440" bIns="45720" rtlCol="0" anchor="t" anchorCtr="1"/>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E69BD8-3648-7945-9770-FB2E6BE08269}" type="datetime3">
              <a:rPr lang="en-US" smtClean="0"/>
              <a:pPr/>
              <a:t>21 August 2023</a:t>
            </a:fld>
            <a:endParaRPr lang="en-US" dirty="0"/>
          </a:p>
        </p:txBody>
      </p:sp>
      <p:pic>
        <p:nvPicPr>
          <p:cNvPr id="4" name="Picture 3">
            <a:extLst>
              <a:ext uri="{FF2B5EF4-FFF2-40B4-BE49-F238E27FC236}">
                <a16:creationId xmlns:a16="http://schemas.microsoft.com/office/drawing/2014/main" id="{4E74F04F-2198-14DE-9951-6DE18D5F7A44}"/>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522287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E6F739-D444-2D49-8365-D011425B6819}" type="datetime3">
              <a:rPr lang="en-US" smtClean="0"/>
              <a:t>21 August 2023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Footer Placeholder 4">
            <a:extLst>
              <a:ext uri="{FF2B5EF4-FFF2-40B4-BE49-F238E27FC236}">
                <a16:creationId xmlns:a16="http://schemas.microsoft.com/office/drawing/2014/main" id="{F64C545F-CC6B-1746-B1DD-CD203D6E1F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5" name="Picture 4">
            <a:extLst>
              <a:ext uri="{FF2B5EF4-FFF2-40B4-BE49-F238E27FC236}">
                <a16:creationId xmlns:a16="http://schemas.microsoft.com/office/drawing/2014/main" id="{D2F69CCC-51C1-F603-DA3E-6C3B71623E23}"/>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99442198"/>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2C1CBD-57C8-EF4A-90DF-A2D5555D9928}" type="datetime3">
              <a:rPr lang="en-US" smtClean="0"/>
              <a:t>21 August 2023</a:t>
            </a:fld>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6E5B12A9-5CF9-064C-8729-E8B1E5279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5" name="Picture 4">
            <a:extLst>
              <a:ext uri="{FF2B5EF4-FFF2-40B4-BE49-F238E27FC236}">
                <a16:creationId xmlns:a16="http://schemas.microsoft.com/office/drawing/2014/main" id="{374C23B3-CBB3-0244-6EFF-33DBAFF9FBDC}"/>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950430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744AB0-2FEC-7F4A-A9C7-810BDEE4ECD3}" type="datetime3">
              <a:rPr lang="en-US" smtClean="0"/>
              <a:t>21 August 2023</a:t>
            </a:fld>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8" name="Footer Placeholder 4">
            <a:extLst>
              <a:ext uri="{FF2B5EF4-FFF2-40B4-BE49-F238E27FC236}">
                <a16:creationId xmlns:a16="http://schemas.microsoft.com/office/drawing/2014/main" id="{870A5B93-F407-3F45-ADD5-EA1A0B3844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6" name="Picture 5">
            <a:extLst>
              <a:ext uri="{FF2B5EF4-FFF2-40B4-BE49-F238E27FC236}">
                <a16:creationId xmlns:a16="http://schemas.microsoft.com/office/drawing/2014/main" id="{81495796-48A3-5F94-2DBF-6430BDF32E2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23600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87AD48-39CC-574F-A277-7DDF4D97C115}" type="datetime3">
              <a:rPr lang="en-US" smtClean="0"/>
              <a:t>21 August 2023</a:t>
            </a:fld>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Footer Placeholder 4">
            <a:extLst>
              <a:ext uri="{FF2B5EF4-FFF2-40B4-BE49-F238E27FC236}">
                <a16:creationId xmlns:a16="http://schemas.microsoft.com/office/drawing/2014/main" id="{0416BF52-7EED-6B45-B23D-85F58128E882}"/>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8" name="Picture 7">
            <a:extLst>
              <a:ext uri="{FF2B5EF4-FFF2-40B4-BE49-F238E27FC236}">
                <a16:creationId xmlns:a16="http://schemas.microsoft.com/office/drawing/2014/main" id="{258EF17F-8B68-3007-4F7C-7B18149091F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83243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F2453E-52F8-5243-9430-148D4C4741B0}" type="datetime3">
              <a:rPr lang="en-US" smtClean="0"/>
              <a:t>21 August 2023</a:t>
            </a:fld>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Footer Placeholder 4">
            <a:extLst>
              <a:ext uri="{FF2B5EF4-FFF2-40B4-BE49-F238E27FC236}">
                <a16:creationId xmlns:a16="http://schemas.microsoft.com/office/drawing/2014/main" id="{FB1D8A86-AF7E-8C48-825A-10A9BC40B4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pic>
        <p:nvPicPr>
          <p:cNvPr id="4" name="Picture 3">
            <a:extLst>
              <a:ext uri="{FF2B5EF4-FFF2-40B4-BE49-F238E27FC236}">
                <a16:creationId xmlns:a16="http://schemas.microsoft.com/office/drawing/2014/main" id="{28629A54-FEB3-4A56-5162-83A2853AF8D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181522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2F11A0-C4D5-0A41-96FB-B1A622FC2FA8}" type="datetime3">
              <a:rPr lang="en-US" smtClean="0"/>
              <a:t>21 August 2023</a:t>
            </a:fld>
            <a:endParaRPr lang="en-US" dirty="0"/>
          </a:p>
        </p:txBody>
      </p:sp>
      <p:sp>
        <p:nvSpPr>
          <p:cNvPr id="3" name="Footer Placeholder 2"/>
          <p:cNvSpPr>
            <a:spLocks noGrp="1"/>
          </p:cNvSpPr>
          <p:nvPr>
            <p:ph type="ftr" sz="quarter" idx="11"/>
          </p:nvPr>
        </p:nvSpPr>
        <p:spPr/>
        <p:txBody>
          <a:bodyPr/>
          <a:lstStyle/>
          <a:p>
            <a:r>
              <a:rPr lang="en-US"/>
              <a:t>Md Mizanur Rahman</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pic>
        <p:nvPicPr>
          <p:cNvPr id="6" name="Picture 5">
            <a:extLst>
              <a:ext uri="{FF2B5EF4-FFF2-40B4-BE49-F238E27FC236}">
                <a16:creationId xmlns:a16="http://schemas.microsoft.com/office/drawing/2014/main" id="{3F25529B-D8D0-B545-4B26-FA0C4A6DF53E}"/>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30954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88AB8D-1F8B-5C46-AE68-5364F04CE7C8}" type="datetime3">
              <a:rPr lang="en-US" smtClean="0"/>
              <a:t>21 August 2023</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a:extLst>
              <a:ext uri="{FF2B5EF4-FFF2-40B4-BE49-F238E27FC236}">
                <a16:creationId xmlns:a16="http://schemas.microsoft.com/office/drawing/2014/main" id="{99FB92CF-5095-14AE-CE5C-40F9AF2739D5}"/>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759540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9546262-A375-6944-A3A6-738BB5912950}" type="datetime3">
              <a:rPr lang="en-US" smtClean="0"/>
              <a:t>21 August 2023</a:t>
            </a:fld>
            <a:endParaRPr lang="en-US" dirty="0"/>
          </a:p>
        </p:txBody>
      </p:sp>
      <p:sp>
        <p:nvSpPr>
          <p:cNvPr id="6" name="Footer Placeholder 5"/>
          <p:cNvSpPr>
            <a:spLocks noGrp="1"/>
          </p:cNvSpPr>
          <p:nvPr>
            <p:ph type="ftr" sz="quarter" idx="11"/>
          </p:nvPr>
        </p:nvSpPr>
        <p:spPr/>
        <p:txBody>
          <a:bodyPr/>
          <a:lstStyle/>
          <a:p>
            <a:r>
              <a:rPr lang="en-US"/>
              <a:t>Md Mizanur Rahman</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pic>
        <p:nvPicPr>
          <p:cNvPr id="9" name="Picture 8">
            <a:extLst>
              <a:ext uri="{FF2B5EF4-FFF2-40B4-BE49-F238E27FC236}">
                <a16:creationId xmlns:a16="http://schemas.microsoft.com/office/drawing/2014/main" id="{521A4834-98C1-9C26-3A01-77886BF436FA}"/>
              </a:ext>
            </a:extLst>
          </p:cNvPr>
          <p:cNvPicPr>
            <a:picLocks noChangeAspect="1"/>
          </p:cNvPicPr>
          <p:nvPr userDrawn="1"/>
        </p:nvPicPr>
        <p:blipFill>
          <a:blip r:embed="rId2"/>
          <a:stretch>
            <a:fillRect/>
          </a:stretch>
        </p:blipFill>
        <p:spPr>
          <a:xfrm>
            <a:off x="68943" y="238778"/>
            <a:ext cx="769257" cy="476939"/>
          </a:xfrm>
          <a:prstGeom prst="rect">
            <a:avLst/>
          </a:prstGeom>
        </p:spPr>
      </p:pic>
    </p:spTree>
    <p:extLst>
      <p:ext uri="{BB962C8B-B14F-4D97-AF65-F5344CB8AC3E}">
        <p14:creationId xmlns:p14="http://schemas.microsoft.com/office/powerpoint/2010/main" val="133554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9544" y="-41275"/>
            <a:ext cx="10204255" cy="93794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6F739-D444-2D49-8365-D011425B6819}" type="datetime3">
              <a:rPr lang="en-US" smtClean="0"/>
              <a:t>21 August 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Dr. Sajedul Talukder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709580"/>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662" r:id="rId13"/>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techworm.net/2014/04/notorious-at-hacker-andrew-weev.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ationalccdc.org/index.php" TargetMode="External"/><Relationship Id="rId2" Type="http://schemas.openxmlformats.org/officeDocument/2006/relationships/hyperlink" Target="https://cyberforcecompetition.com/" TargetMode="External"/><Relationship Id="rId1" Type="http://schemas.openxmlformats.org/officeDocument/2006/relationships/slideLayout" Target="../slideLayouts/slideLayout2.xml"/><Relationship Id="rId5" Type="http://schemas.openxmlformats.org/officeDocument/2006/relationships/hyperlink" Target="https://static1.squarespace.com/static/5e6bcc318d06046f83fb993b/t/610893603294b90ab7cb0dbb/1627951968790/CPTC2021+-+Le+Bonbon+Croissant+RFP.pdf" TargetMode="External"/><Relationship Id="rId4" Type="http://schemas.openxmlformats.org/officeDocument/2006/relationships/hyperlink" Target="https://globalcptc.org/"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tftime.org/event/list/?year=2021&amp;online=-1&amp;format=0&amp;restrictions=-1&amp;upcoming=true" TargetMode="External"/><Relationship Id="rId2" Type="http://schemas.openxmlformats.org/officeDocument/2006/relationships/hyperlink" Target="https://nationalcyberleague.org/competitio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trendmicro.com/en_us/research/16/a/android-based-smart-tvs-hit-by-backdoor-spread-via-malicious-app.html?_ga=2.41248482.1502707963.1630030186-358843086.1630030186"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7349" y="420685"/>
            <a:ext cx="11026989" cy="915545"/>
          </a:xfrm>
        </p:spPr>
        <p:txBody>
          <a:bodyPr>
            <a:noAutofit/>
          </a:bodyPr>
          <a:lstStyle/>
          <a:p>
            <a:r>
              <a:rPr lang="en-US" sz="5400" dirty="0"/>
              <a:t>Introduction to Security</a:t>
            </a:r>
            <a:endParaRPr lang="en-US" sz="5400" b="1" dirty="0"/>
          </a:p>
        </p:txBody>
      </p:sp>
      <p:sp>
        <p:nvSpPr>
          <p:cNvPr id="3" name="Subtitle 2"/>
          <p:cNvSpPr>
            <a:spLocks noGrp="1"/>
          </p:cNvSpPr>
          <p:nvPr>
            <p:ph type="subTitle" idx="1"/>
          </p:nvPr>
        </p:nvSpPr>
        <p:spPr>
          <a:xfrm>
            <a:off x="3326239" y="4892771"/>
            <a:ext cx="5677546" cy="628999"/>
          </a:xfrm>
        </p:spPr>
        <p:txBody>
          <a:bodyPr>
            <a:noAutofit/>
          </a:bodyPr>
          <a:lstStyle/>
          <a:p>
            <a:r>
              <a:rPr lang="en-US" sz="3500" dirty="0"/>
              <a:t>Dr. Sajedul Talukder</a:t>
            </a:r>
          </a:p>
          <a:p>
            <a:endParaRPr lang="en-US" sz="3500" dirty="0"/>
          </a:p>
        </p:txBody>
      </p:sp>
      <p:sp>
        <p:nvSpPr>
          <p:cNvPr id="8" name="Title 1"/>
          <p:cNvSpPr txBox="1">
            <a:spLocks/>
          </p:cNvSpPr>
          <p:nvPr/>
        </p:nvSpPr>
        <p:spPr>
          <a:xfrm>
            <a:off x="1566862" y="4200042"/>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accent2">
                    <a:lumMod val="75000"/>
                  </a:schemeClr>
                </a:solidFill>
              </a:rPr>
              <a:t>Lecture note</a:t>
            </a:r>
          </a:p>
        </p:txBody>
      </p:sp>
      <p:sp>
        <p:nvSpPr>
          <p:cNvPr id="5" name="Title 1">
            <a:extLst>
              <a:ext uri="{FF2B5EF4-FFF2-40B4-BE49-F238E27FC236}">
                <a16:creationId xmlns:a16="http://schemas.microsoft.com/office/drawing/2014/main" id="{0FD2FEAE-96B3-055C-7BD4-0B6BC5B7451C}"/>
              </a:ext>
            </a:extLst>
          </p:cNvPr>
          <p:cNvSpPr txBox="1">
            <a:spLocks/>
          </p:cNvSpPr>
          <p:nvPr/>
        </p:nvSpPr>
        <p:spPr>
          <a:xfrm>
            <a:off x="1550150" y="2793135"/>
            <a:ext cx="9144000" cy="4026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00297C"/>
                </a:solidFill>
              </a:rPr>
              <a:t>CS 409 Ethical Hacking</a:t>
            </a:r>
          </a:p>
        </p:txBody>
      </p:sp>
    </p:spTree>
    <p:extLst>
      <p:ext uri="{BB962C8B-B14F-4D97-AF65-F5344CB8AC3E}">
        <p14:creationId xmlns:p14="http://schemas.microsoft.com/office/powerpoint/2010/main" val="351173573"/>
      </p:ext>
    </p:extLst>
  </p:cSld>
  <p:clrMapOvr>
    <a:masterClrMapping/>
  </p:clrMapOvr>
  <mc:AlternateContent xmlns:mc="http://schemas.openxmlformats.org/markup-compatibility/2006" xmlns:p14="http://schemas.microsoft.com/office/powerpoint/2010/main">
    <mc:Choice Requires="p14">
      <p:transition spd="slow" p14:dur="2000" advTm="27080"/>
    </mc:Choice>
    <mc:Fallback xmlns="">
      <p:transition spd="slow" advTm="27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 2014 – Broken Access Control</a:t>
            </a:r>
          </a:p>
        </p:txBody>
      </p:sp>
      <p:pic>
        <p:nvPicPr>
          <p:cNvPr id="6" name="Content Placeholder 5"/>
          <p:cNvPicPr>
            <a:picLocks noGrp="1" noChangeAspect="1"/>
          </p:cNvPicPr>
          <p:nvPr>
            <p:ph sz="half" idx="1"/>
          </p:nvPr>
        </p:nvPicPr>
        <p:blipFill>
          <a:blip r:embed="rId2"/>
          <a:stretch>
            <a:fillRect/>
          </a:stretch>
        </p:blipFill>
        <p:spPr>
          <a:xfrm>
            <a:off x="1981201" y="1423138"/>
            <a:ext cx="4037013" cy="4573698"/>
          </a:xfrm>
          <a:prstGeom prst="rect">
            <a:avLst/>
          </a:prstGeom>
        </p:spPr>
      </p:pic>
      <p:sp>
        <p:nvSpPr>
          <p:cNvPr id="4" name="Content Placeholder 3"/>
          <p:cNvSpPr>
            <a:spLocks noGrp="1"/>
          </p:cNvSpPr>
          <p:nvPr>
            <p:ph sz="half" idx="2"/>
          </p:nvPr>
        </p:nvSpPr>
        <p:spPr/>
        <p:txBody>
          <a:bodyPr/>
          <a:lstStyle/>
          <a:p>
            <a:pPr marL="457200" indent="-457200"/>
            <a:r>
              <a:rPr lang="en-GB" sz="2400" dirty="0"/>
              <a:t>Personal details of 47000 leaked</a:t>
            </a:r>
          </a:p>
          <a:p>
            <a:pPr marL="857250" lvl="1" indent="-457200"/>
            <a:r>
              <a:rPr lang="en-GB" sz="2000" dirty="0"/>
              <a:t>Including Rambo </a:t>
            </a:r>
            <a:r>
              <a:rPr lang="en-GB" sz="2000" dirty="0">
                <a:sym typeface="Wingdings" panose="05000000000000000000" pitchFamily="2" charset="2"/>
              </a:rPr>
              <a:t></a:t>
            </a:r>
          </a:p>
          <a:p>
            <a:pPr marL="857250" lvl="1" indent="-457200"/>
            <a:r>
              <a:rPr lang="en-GB" sz="2000" dirty="0">
                <a:sym typeface="Wingdings" panose="05000000000000000000" pitchFamily="2" charset="2"/>
              </a:rPr>
              <a:t>Confidential emails</a:t>
            </a:r>
          </a:p>
          <a:p>
            <a:pPr marL="457200" indent="-457200"/>
            <a:r>
              <a:rPr lang="en-GB" sz="2400" dirty="0"/>
              <a:t>100TB+ of data</a:t>
            </a:r>
          </a:p>
          <a:p>
            <a:pPr marL="857250" lvl="1" indent="-457200"/>
            <a:r>
              <a:rPr lang="en-GB" sz="2000" dirty="0">
                <a:sym typeface="Wingdings" panose="05000000000000000000" pitchFamily="2" charset="2"/>
              </a:rPr>
              <a:t>Major IP leak</a:t>
            </a:r>
          </a:p>
          <a:p>
            <a:pPr marL="857250" lvl="1" indent="-457200"/>
            <a:r>
              <a:rPr lang="en-GB" sz="2000" dirty="0">
                <a:sym typeface="Wingdings" panose="05000000000000000000" pitchFamily="2" charset="2"/>
              </a:rPr>
              <a:t>Data Loss</a:t>
            </a:r>
          </a:p>
          <a:p>
            <a:pPr marL="457200" indent="-457200"/>
            <a:r>
              <a:rPr lang="en-GB" sz="2400" dirty="0">
                <a:sym typeface="Wingdings" panose="05000000000000000000" pitchFamily="2" charset="2"/>
              </a:rPr>
              <a:t>Estimated $15m cost</a:t>
            </a:r>
            <a:endParaRPr lang="en-GB" sz="2400" dirty="0"/>
          </a:p>
          <a:p>
            <a:pPr marL="457200" indent="-457200"/>
            <a:r>
              <a:rPr lang="en-GB" sz="2400" dirty="0"/>
              <a:t>Exec resignations</a:t>
            </a:r>
          </a:p>
          <a:p>
            <a:pPr marL="457200" indent="-457200"/>
            <a:r>
              <a:rPr lang="en-GB" sz="2400" dirty="0"/>
              <a:t>State sponsored?</a:t>
            </a:r>
          </a:p>
        </p:txBody>
      </p:sp>
      <p:pic>
        <p:nvPicPr>
          <p:cNvPr id="1026" name="Picture 2" descr="http://upload.wikimedia.org/wikipedia/en/thumb/d/d7/Sony_Pictures_logo.svg/653px-Sony_Pictures_logo.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8995" y="180340"/>
            <a:ext cx="740723" cy="1160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906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Nov 2007 – Sensitive Data Exposure?</a:t>
            </a:r>
          </a:p>
        </p:txBody>
      </p:sp>
      <p:pic>
        <p:nvPicPr>
          <p:cNvPr id="5" name="Content Placeholder 4"/>
          <p:cNvPicPr>
            <a:picLocks noGrp="1" noChangeAspect="1"/>
          </p:cNvPicPr>
          <p:nvPr>
            <p:ph sz="half" idx="1"/>
          </p:nvPr>
        </p:nvPicPr>
        <p:blipFill>
          <a:blip r:embed="rId2"/>
          <a:stretch>
            <a:fillRect/>
          </a:stretch>
        </p:blipFill>
        <p:spPr>
          <a:xfrm>
            <a:off x="1981201" y="2224788"/>
            <a:ext cx="4037013" cy="2970398"/>
          </a:xfrm>
          <a:prstGeom prst="rect">
            <a:avLst/>
          </a:prstGeom>
        </p:spPr>
      </p:pic>
      <p:sp>
        <p:nvSpPr>
          <p:cNvPr id="4" name="Content Placeholder 3"/>
          <p:cNvSpPr>
            <a:spLocks noGrp="1"/>
          </p:cNvSpPr>
          <p:nvPr>
            <p:ph sz="half" idx="2"/>
          </p:nvPr>
        </p:nvSpPr>
        <p:spPr/>
        <p:txBody>
          <a:bodyPr/>
          <a:lstStyle/>
          <a:p>
            <a:pPr marL="457200" indent="-457200"/>
            <a:endParaRPr lang="en-GB" dirty="0"/>
          </a:p>
          <a:p>
            <a:pPr marL="457200" indent="-457200"/>
            <a:r>
              <a:rPr lang="en-GB" sz="2400" dirty="0"/>
              <a:t>A local story…</a:t>
            </a:r>
          </a:p>
          <a:p>
            <a:pPr marL="457200" indent="-457200"/>
            <a:r>
              <a:rPr lang="en-GB" sz="2400" dirty="0"/>
              <a:t>25m personal details potentially leaked</a:t>
            </a:r>
          </a:p>
          <a:p>
            <a:pPr marL="457200" indent="-457200"/>
            <a:r>
              <a:rPr lang="en-GB" sz="2400" dirty="0"/>
              <a:t>Large volumes of confidential data un-encrypted</a:t>
            </a:r>
          </a:p>
          <a:p>
            <a:pPr marL="457200" indent="-457200"/>
            <a:r>
              <a:rPr lang="en-GB" sz="2400" dirty="0"/>
              <a:t>Huge political embarrassment</a:t>
            </a:r>
          </a:p>
          <a:p>
            <a:pPr marL="457200" indent="-457200"/>
            <a:endParaRPr lang="en-GB" dirty="0"/>
          </a:p>
          <a:p>
            <a:pPr marL="457200" indent="-457200"/>
            <a:endParaRPr lang="en-GB" dirty="0"/>
          </a:p>
        </p:txBody>
      </p:sp>
      <p:pic>
        <p:nvPicPr>
          <p:cNvPr id="7" name="Picture 6"/>
          <p:cNvPicPr>
            <a:picLocks noChangeAspect="1"/>
          </p:cNvPicPr>
          <p:nvPr/>
        </p:nvPicPr>
        <p:blipFill>
          <a:blip r:embed="rId3"/>
          <a:stretch>
            <a:fillRect/>
          </a:stretch>
        </p:blipFill>
        <p:spPr>
          <a:xfrm>
            <a:off x="8976320" y="248606"/>
            <a:ext cx="1431032" cy="894395"/>
          </a:xfrm>
          <a:prstGeom prst="rect">
            <a:avLst/>
          </a:prstGeom>
        </p:spPr>
      </p:pic>
    </p:spTree>
    <p:extLst>
      <p:ext uri="{BB962C8B-B14F-4D97-AF65-F5344CB8AC3E}">
        <p14:creationId xmlns:p14="http://schemas.microsoft.com/office/powerpoint/2010/main" val="1936534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so many others…</a:t>
            </a:r>
          </a:p>
        </p:txBody>
      </p:sp>
      <p:pic>
        <p:nvPicPr>
          <p:cNvPr id="5" name="Content Placeholder 4"/>
          <p:cNvPicPr>
            <a:picLocks noGrp="1" noChangeAspect="1"/>
          </p:cNvPicPr>
          <p:nvPr>
            <p:ph sz="half" idx="1"/>
          </p:nvPr>
        </p:nvPicPr>
        <p:blipFill>
          <a:blip r:embed="rId3"/>
          <a:stretch>
            <a:fillRect/>
          </a:stretch>
        </p:blipFill>
        <p:spPr>
          <a:xfrm>
            <a:off x="1981201" y="1601771"/>
            <a:ext cx="4037013" cy="4216435"/>
          </a:xfrm>
          <a:prstGeom prst="rect">
            <a:avLst/>
          </a:prstGeom>
        </p:spPr>
      </p:pic>
      <p:sp>
        <p:nvSpPr>
          <p:cNvPr id="4" name="Content Placeholder 3"/>
          <p:cNvSpPr>
            <a:spLocks noGrp="1"/>
          </p:cNvSpPr>
          <p:nvPr>
            <p:ph sz="half" idx="2"/>
          </p:nvPr>
        </p:nvSpPr>
        <p:spPr/>
        <p:txBody>
          <a:bodyPr/>
          <a:lstStyle/>
          <a:p>
            <a:endParaRPr lang="en-GB" dirty="0"/>
          </a:p>
        </p:txBody>
      </p:sp>
      <p:pic>
        <p:nvPicPr>
          <p:cNvPr id="6" name="Picture 5"/>
          <p:cNvPicPr>
            <a:picLocks noChangeAspect="1"/>
          </p:cNvPicPr>
          <p:nvPr/>
        </p:nvPicPr>
        <p:blipFill>
          <a:blip r:embed="rId4"/>
          <a:stretch>
            <a:fillRect/>
          </a:stretch>
        </p:blipFill>
        <p:spPr>
          <a:xfrm>
            <a:off x="3215681" y="1772816"/>
            <a:ext cx="6429375" cy="2152650"/>
          </a:xfrm>
          <a:prstGeom prst="rect">
            <a:avLst/>
          </a:prstGeom>
        </p:spPr>
      </p:pic>
      <p:pic>
        <p:nvPicPr>
          <p:cNvPr id="7" name="Picture 6"/>
          <p:cNvPicPr>
            <a:picLocks noChangeAspect="1"/>
          </p:cNvPicPr>
          <p:nvPr/>
        </p:nvPicPr>
        <p:blipFill>
          <a:blip r:embed="rId5"/>
          <a:stretch>
            <a:fillRect/>
          </a:stretch>
        </p:blipFill>
        <p:spPr>
          <a:xfrm>
            <a:off x="5737723" y="3316363"/>
            <a:ext cx="4059733" cy="2843628"/>
          </a:xfrm>
          <a:prstGeom prst="rect">
            <a:avLst/>
          </a:prstGeom>
        </p:spPr>
      </p:pic>
    </p:spTree>
    <p:extLst>
      <p:ext uri="{BB962C8B-B14F-4D97-AF65-F5344CB8AC3E}">
        <p14:creationId xmlns:p14="http://schemas.microsoft.com/office/powerpoint/2010/main" val="16469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 defending against – “Agents”</a:t>
            </a:r>
          </a:p>
        </p:txBody>
      </p:sp>
      <p:sp>
        <p:nvSpPr>
          <p:cNvPr id="3" name="Content Placeholder 2"/>
          <p:cNvSpPr>
            <a:spLocks noGrp="1"/>
          </p:cNvSpPr>
          <p:nvPr>
            <p:ph sz="half" idx="1"/>
          </p:nvPr>
        </p:nvSpPr>
        <p:spPr/>
        <p:txBody>
          <a:bodyPr/>
          <a:lstStyle/>
          <a:p>
            <a:pPr marL="457200" indent="-457200">
              <a:buFont typeface="Wingdings" panose="05000000000000000000" pitchFamily="2" charset="2"/>
              <a:buChar char="§"/>
            </a:pPr>
            <a:r>
              <a:rPr lang="en-GB" dirty="0"/>
              <a:t>Hackers</a:t>
            </a:r>
          </a:p>
          <a:p>
            <a:pPr marL="457200" indent="-457200">
              <a:buFont typeface="Wingdings" panose="05000000000000000000" pitchFamily="2" charset="2"/>
              <a:buChar char="§"/>
            </a:pPr>
            <a:r>
              <a:rPr lang="en-GB" dirty="0"/>
              <a:t>Malware authors</a:t>
            </a:r>
          </a:p>
          <a:p>
            <a:pPr marL="457200" indent="-457200">
              <a:buFont typeface="Wingdings" panose="05000000000000000000" pitchFamily="2" charset="2"/>
              <a:buChar char="§"/>
            </a:pPr>
            <a:r>
              <a:rPr lang="en-GB" dirty="0"/>
              <a:t>Organised Criminals</a:t>
            </a:r>
          </a:p>
          <a:p>
            <a:pPr marL="457200" indent="-457200">
              <a:buFont typeface="Wingdings" panose="05000000000000000000" pitchFamily="2" charset="2"/>
              <a:buChar char="§"/>
            </a:pPr>
            <a:r>
              <a:rPr lang="en-GB" dirty="0"/>
              <a:t>Activists / Media</a:t>
            </a:r>
          </a:p>
          <a:p>
            <a:pPr marL="457200" indent="-457200">
              <a:buFont typeface="Wingdings" panose="05000000000000000000" pitchFamily="2" charset="2"/>
              <a:buChar char="§"/>
            </a:pPr>
            <a:r>
              <a:rPr lang="en-GB" dirty="0"/>
              <a:t>Competitors</a:t>
            </a:r>
          </a:p>
          <a:p>
            <a:pPr marL="457200" indent="-457200">
              <a:buFont typeface="Wingdings" panose="05000000000000000000" pitchFamily="2" charset="2"/>
              <a:buChar char="§"/>
            </a:pPr>
            <a:r>
              <a:rPr lang="en-GB" dirty="0"/>
              <a:t>Foreign Intelligence</a:t>
            </a:r>
          </a:p>
          <a:p>
            <a:pPr marL="457200" indent="-457200">
              <a:buFont typeface="Wingdings" panose="05000000000000000000" pitchFamily="2" charset="2"/>
              <a:buChar char="§"/>
            </a:pPr>
            <a:r>
              <a:rPr lang="en-GB" dirty="0"/>
              <a:t>Domestic Intelligence</a:t>
            </a:r>
          </a:p>
          <a:p>
            <a:pPr marL="457200" indent="-457200">
              <a:buFont typeface="Wingdings" panose="05000000000000000000" pitchFamily="2" charset="2"/>
              <a:buChar char="§"/>
            </a:pPr>
            <a:endParaRPr lang="en-GB" dirty="0"/>
          </a:p>
        </p:txBody>
      </p:sp>
      <p:sp>
        <p:nvSpPr>
          <p:cNvPr id="4" name="Content Placeholder 3"/>
          <p:cNvSpPr>
            <a:spLocks noGrp="1"/>
          </p:cNvSpPr>
          <p:nvPr>
            <p:ph sz="half" idx="2"/>
          </p:nvPr>
        </p:nvSpPr>
        <p:spPr/>
        <p:txBody>
          <a:bodyPr/>
          <a:lstStyle/>
          <a:p>
            <a:pPr marL="457200" indent="-457200">
              <a:buFont typeface="Wingdings" panose="05000000000000000000" pitchFamily="2" charset="2"/>
              <a:buChar char="§"/>
            </a:pPr>
            <a:r>
              <a:rPr lang="en-GB" dirty="0"/>
              <a:t>Malicious Users</a:t>
            </a:r>
          </a:p>
          <a:p>
            <a:pPr marL="457200" indent="-457200">
              <a:buFont typeface="Wingdings" panose="05000000000000000000" pitchFamily="2" charset="2"/>
              <a:buChar char="§"/>
            </a:pPr>
            <a:r>
              <a:rPr lang="en-GB" dirty="0"/>
              <a:t>Malicious Employees</a:t>
            </a:r>
          </a:p>
          <a:p>
            <a:pPr marL="457200" indent="-457200">
              <a:buFont typeface="Wingdings" panose="05000000000000000000" pitchFamily="2" charset="2"/>
              <a:buChar char="§"/>
            </a:pPr>
            <a:r>
              <a:rPr lang="en-GB" dirty="0"/>
              <a:t>Nature &amp; Environment</a:t>
            </a:r>
          </a:p>
          <a:p>
            <a:pPr marL="457200" indent="-457200">
              <a:buFont typeface="Wingdings" panose="05000000000000000000" pitchFamily="2" charset="2"/>
              <a:buChar char="§"/>
            </a:pPr>
            <a:r>
              <a:rPr lang="en-GB" b="1" dirty="0"/>
              <a:t>Ourselves</a:t>
            </a:r>
          </a:p>
          <a:p>
            <a:pPr marL="857250" lvl="1" indent="-457200">
              <a:buFont typeface="Wingdings" panose="05000000000000000000" pitchFamily="2" charset="2"/>
              <a:buChar char="§"/>
            </a:pPr>
            <a:r>
              <a:rPr lang="en-GB" dirty="0"/>
              <a:t>Accidents</a:t>
            </a:r>
          </a:p>
          <a:p>
            <a:pPr marL="857250" lvl="1" indent="-457200">
              <a:buFont typeface="Wingdings" panose="05000000000000000000" pitchFamily="2" charset="2"/>
              <a:buChar char="§"/>
            </a:pPr>
            <a:r>
              <a:rPr lang="en-GB" dirty="0"/>
              <a:t>Carelessness</a:t>
            </a:r>
          </a:p>
          <a:p>
            <a:pPr marL="857250" lvl="1" indent="-457200">
              <a:buFont typeface="Wingdings" panose="05000000000000000000" pitchFamily="2" charset="2"/>
              <a:buChar char="§"/>
            </a:pPr>
            <a:r>
              <a:rPr lang="en-GB" dirty="0"/>
              <a:t>Bugs</a:t>
            </a:r>
          </a:p>
          <a:p>
            <a:pPr marL="857250" lvl="1" indent="-457200">
              <a:buFont typeface="Wingdings" panose="05000000000000000000" pitchFamily="2" charset="2"/>
              <a:buChar char="§"/>
            </a:pPr>
            <a:endParaRPr lang="en-GB" dirty="0"/>
          </a:p>
        </p:txBody>
      </p:sp>
    </p:spTree>
    <p:extLst>
      <p:ext uri="{BB962C8B-B14F-4D97-AF65-F5344CB8AC3E}">
        <p14:creationId xmlns:p14="http://schemas.microsoft.com/office/powerpoint/2010/main" val="100270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fade">
                                      <p:cBhvr>
                                        <p:cTn id="33" dur="500"/>
                                        <p:tgtEl>
                                          <p:spTgt spid="4">
                                            <p:txEl>
                                              <p:pRg st="1" end="1"/>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500"/>
                                        <p:tgtEl>
                                          <p:spTgt spid="4">
                                            <p:txEl>
                                              <p:pRg st="4" end="4"/>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500"/>
                                        <p:tgtEl>
                                          <p:spTgt spid="4">
                                            <p:txEl>
                                              <p:pRg st="5" end="5"/>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6" end="6"/>
                                            </p:txEl>
                                          </p:spTgt>
                                        </p:tgtEl>
                                        <p:attrNameLst>
                                          <p:attrName>style.visibility</p:attrName>
                                        </p:attrNameLst>
                                      </p:cBhvr>
                                      <p:to>
                                        <p:strVal val="visible"/>
                                      </p:to>
                                    </p:set>
                                    <p:animEffect transition="in" filter="fade">
                                      <p:cBhvr>
                                        <p:cTn id="5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2E621-33FB-47AA-AF38-4C1AF6214147}"/>
              </a:ext>
            </a:extLst>
          </p:cNvPr>
          <p:cNvSpPr>
            <a:spLocks noGrp="1"/>
          </p:cNvSpPr>
          <p:nvPr>
            <p:ph type="title"/>
          </p:nvPr>
        </p:nvSpPr>
        <p:spPr/>
        <p:txBody>
          <a:bodyPr/>
          <a:lstStyle/>
          <a:p>
            <a:r>
              <a:rPr lang="en-US" dirty="0"/>
              <a:t>Recall: Security Testing</a:t>
            </a:r>
          </a:p>
        </p:txBody>
      </p:sp>
      <p:sp>
        <p:nvSpPr>
          <p:cNvPr id="3" name="Content Placeholder 2">
            <a:extLst>
              <a:ext uri="{FF2B5EF4-FFF2-40B4-BE49-F238E27FC236}">
                <a16:creationId xmlns:a16="http://schemas.microsoft.com/office/drawing/2014/main" id="{6B286EF8-2A68-48D1-AF68-AAE8D5904553}"/>
              </a:ext>
            </a:extLst>
          </p:cNvPr>
          <p:cNvSpPr>
            <a:spLocks noGrp="1"/>
          </p:cNvSpPr>
          <p:nvPr>
            <p:ph idx="1"/>
          </p:nvPr>
        </p:nvSpPr>
        <p:spPr>
          <a:xfrm>
            <a:off x="1097281" y="1845734"/>
            <a:ext cx="6102510" cy="4023360"/>
          </a:xfrm>
        </p:spPr>
        <p:txBody>
          <a:bodyPr/>
          <a:lstStyle/>
          <a:p>
            <a:r>
              <a:rPr lang="en-US" dirty="0"/>
              <a:t>Primary job of ‘ethical hacker’</a:t>
            </a:r>
          </a:p>
          <a:p>
            <a:r>
              <a:rPr lang="en-US" dirty="0"/>
              <a:t>Systematic examination of organization network, policies, and security controls</a:t>
            </a:r>
          </a:p>
          <a:p>
            <a:pPr lvl="1"/>
            <a:r>
              <a:rPr lang="en-US" dirty="0"/>
              <a:t>Test, evaluate, and measure system’s potential vulnerabilities</a:t>
            </a:r>
          </a:p>
          <a:p>
            <a:pPr lvl="1"/>
            <a:endParaRPr lang="en-US" dirty="0"/>
          </a:p>
          <a:p>
            <a:endParaRPr lang="en-US" dirty="0"/>
          </a:p>
        </p:txBody>
      </p:sp>
      <p:sp>
        <p:nvSpPr>
          <p:cNvPr id="4" name="Date Placeholder 3">
            <a:extLst>
              <a:ext uri="{FF2B5EF4-FFF2-40B4-BE49-F238E27FC236}">
                <a16:creationId xmlns:a16="http://schemas.microsoft.com/office/drawing/2014/main" id="{9B1DC516-22BC-4785-B8BC-464454B5E0C5}"/>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6F5A084E-10ED-4535-BC08-EB81079D49D2}"/>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1FF73C7-3FB0-4902-B4E2-55C507387BAD}"/>
              </a:ext>
            </a:extLst>
          </p:cNvPr>
          <p:cNvSpPr>
            <a:spLocks noGrp="1"/>
          </p:cNvSpPr>
          <p:nvPr>
            <p:ph type="sldNum" sz="quarter" idx="12"/>
          </p:nvPr>
        </p:nvSpPr>
        <p:spPr/>
        <p:txBody>
          <a:bodyPr/>
          <a:lstStyle/>
          <a:p>
            <a:fld id="{96E0BC51-A275-4FC5-9FC3-F7A764066967}" type="slidenum">
              <a:rPr lang="en-US" smtClean="0"/>
              <a:pPr/>
              <a:t>13</a:t>
            </a:fld>
            <a:endParaRPr lang="en-US" dirty="0"/>
          </a:p>
        </p:txBody>
      </p:sp>
      <p:pic>
        <p:nvPicPr>
          <p:cNvPr id="1028" name="Picture 4" descr="Top 5 Methods for Implementing Automated Security Testing in Continuous  Delivery Cycle">
            <a:extLst>
              <a:ext uri="{FF2B5EF4-FFF2-40B4-BE49-F238E27FC236}">
                <a16:creationId xmlns:a16="http://schemas.microsoft.com/office/drawing/2014/main" id="{AD5DC2BB-72A7-4AB9-B608-353F15703A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6637" y="33090"/>
            <a:ext cx="4175464" cy="20877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curity Testing Company &amp;amp; Security Testing Services-Testrig Technologies">
            <a:extLst>
              <a:ext uri="{FF2B5EF4-FFF2-40B4-BE49-F238E27FC236}">
                <a16:creationId xmlns:a16="http://schemas.microsoft.com/office/drawing/2014/main" id="{5105A6A2-0FF7-438C-8C04-3DF51ACC5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281" y="2328051"/>
            <a:ext cx="4458820" cy="338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2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7C4A-EA6E-4602-99FF-5CAC29F48769}"/>
              </a:ext>
            </a:extLst>
          </p:cNvPr>
          <p:cNvSpPr>
            <a:spLocks noGrp="1"/>
          </p:cNvSpPr>
          <p:nvPr>
            <p:ph type="title"/>
          </p:nvPr>
        </p:nvSpPr>
        <p:spPr/>
        <p:txBody>
          <a:bodyPr/>
          <a:lstStyle/>
          <a:p>
            <a:r>
              <a:rPr lang="en-US" dirty="0"/>
              <a:t>Different Motivations of Penetration Test</a:t>
            </a:r>
          </a:p>
        </p:txBody>
      </p:sp>
      <p:sp>
        <p:nvSpPr>
          <p:cNvPr id="3" name="Content Placeholder 2">
            <a:extLst>
              <a:ext uri="{FF2B5EF4-FFF2-40B4-BE49-F238E27FC236}">
                <a16:creationId xmlns:a16="http://schemas.microsoft.com/office/drawing/2014/main" id="{C9FDB3E9-A224-45F7-B6DA-3053DB00E9B5}"/>
              </a:ext>
            </a:extLst>
          </p:cNvPr>
          <p:cNvSpPr>
            <a:spLocks noGrp="1"/>
          </p:cNvSpPr>
          <p:nvPr>
            <p:ph idx="1"/>
          </p:nvPr>
        </p:nvSpPr>
        <p:spPr/>
        <p:txBody>
          <a:bodyPr/>
          <a:lstStyle/>
          <a:p>
            <a:r>
              <a:rPr lang="en-US" dirty="0"/>
              <a:t>What is the driving motivation behind the penetration test?</a:t>
            </a:r>
          </a:p>
          <a:p>
            <a:pPr lvl="1"/>
            <a:r>
              <a:rPr lang="en-US" dirty="0"/>
              <a:t>General concerns?</a:t>
            </a:r>
          </a:p>
          <a:p>
            <a:pPr lvl="1"/>
            <a:r>
              <a:rPr lang="en-US" dirty="0"/>
              <a:t>Compliance (Payment Card Industry Data Security Standard)?</a:t>
            </a:r>
          </a:p>
          <a:p>
            <a:pPr lvl="1"/>
            <a:r>
              <a:rPr lang="en-US" dirty="0"/>
              <a:t>In response to an incident?</a:t>
            </a:r>
          </a:p>
          <a:p>
            <a:endParaRPr lang="en-US" dirty="0"/>
          </a:p>
          <a:p>
            <a:endParaRPr lang="en-US" dirty="0"/>
          </a:p>
        </p:txBody>
      </p:sp>
      <p:sp>
        <p:nvSpPr>
          <p:cNvPr id="4" name="Date Placeholder 3">
            <a:extLst>
              <a:ext uri="{FF2B5EF4-FFF2-40B4-BE49-F238E27FC236}">
                <a16:creationId xmlns:a16="http://schemas.microsoft.com/office/drawing/2014/main" id="{47819DFB-2E3F-4CB7-8090-3BCD0F4E3B27}"/>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AE7B71EA-B4BC-4C59-8CDB-3074D3720F65}"/>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D46ACE06-C293-4F3C-927D-7E19CAD0329B}"/>
              </a:ext>
            </a:extLst>
          </p:cNvPr>
          <p:cNvSpPr>
            <a:spLocks noGrp="1"/>
          </p:cNvSpPr>
          <p:nvPr>
            <p:ph type="sldNum" sz="quarter" idx="12"/>
          </p:nvPr>
        </p:nvSpPr>
        <p:spPr/>
        <p:txBody>
          <a:bodyPr/>
          <a:lstStyle/>
          <a:p>
            <a:fld id="{96E0BC51-A275-4FC5-9FC3-F7A764066967}" type="slidenum">
              <a:rPr lang="en-US" smtClean="0"/>
              <a:pPr/>
              <a:t>14</a:t>
            </a:fld>
            <a:endParaRPr lang="en-US" dirty="0"/>
          </a:p>
        </p:txBody>
      </p:sp>
    </p:spTree>
    <p:extLst>
      <p:ext uri="{BB962C8B-B14F-4D97-AF65-F5344CB8AC3E}">
        <p14:creationId xmlns:p14="http://schemas.microsoft.com/office/powerpoint/2010/main" val="2984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5FE3-90DD-4EB7-86AE-E8B5A649A8C7}"/>
              </a:ext>
            </a:extLst>
          </p:cNvPr>
          <p:cNvSpPr>
            <a:spLocks noGrp="1"/>
          </p:cNvSpPr>
          <p:nvPr>
            <p:ph type="title"/>
          </p:nvPr>
        </p:nvSpPr>
        <p:spPr/>
        <p:txBody>
          <a:bodyPr/>
          <a:lstStyle/>
          <a:p>
            <a:r>
              <a:rPr lang="en-US" dirty="0"/>
              <a:t>Approaches – General concern</a:t>
            </a:r>
          </a:p>
        </p:txBody>
      </p:sp>
      <p:sp>
        <p:nvSpPr>
          <p:cNvPr id="3" name="Content Placeholder 2">
            <a:extLst>
              <a:ext uri="{FF2B5EF4-FFF2-40B4-BE49-F238E27FC236}">
                <a16:creationId xmlns:a16="http://schemas.microsoft.com/office/drawing/2014/main" id="{1979A173-D0B1-47EA-8B52-845111C33B95}"/>
              </a:ext>
            </a:extLst>
          </p:cNvPr>
          <p:cNvSpPr>
            <a:spLocks noGrp="1"/>
          </p:cNvSpPr>
          <p:nvPr>
            <p:ph idx="1"/>
          </p:nvPr>
        </p:nvSpPr>
        <p:spPr/>
        <p:txBody>
          <a:bodyPr>
            <a:normAutofit/>
          </a:bodyPr>
          <a:lstStyle/>
          <a:p>
            <a:r>
              <a:rPr lang="en-US" dirty="0"/>
              <a:t>The </a:t>
            </a:r>
            <a:r>
              <a:rPr lang="en-US" dirty="0" err="1"/>
              <a:t>pentester</a:t>
            </a:r>
            <a:r>
              <a:rPr lang="en-US" dirty="0"/>
              <a:t> will have to do some preliminary investigation to find out</a:t>
            </a:r>
          </a:p>
          <a:p>
            <a:pPr lvl="1"/>
            <a:r>
              <a:rPr lang="en-US" dirty="0"/>
              <a:t>What sort of breaches occur in that industry</a:t>
            </a:r>
          </a:p>
          <a:p>
            <a:pPr lvl="1"/>
            <a:r>
              <a:rPr lang="en-US" dirty="0"/>
              <a:t>Which attacks the organization most likely to be subjected depending on size, and other factors</a:t>
            </a:r>
          </a:p>
          <a:p>
            <a:r>
              <a:rPr lang="en-US" dirty="0"/>
              <a:t>Drawback is having a lack of focus</a:t>
            </a:r>
          </a:p>
          <a:p>
            <a:pPr lvl="1"/>
            <a:r>
              <a:rPr lang="en-US" dirty="0" err="1"/>
              <a:t>Pentester</a:t>
            </a:r>
            <a:r>
              <a:rPr lang="en-US" dirty="0"/>
              <a:t> should talk to client to set goals</a:t>
            </a:r>
          </a:p>
          <a:p>
            <a:endParaRPr lang="en-US" dirty="0"/>
          </a:p>
        </p:txBody>
      </p:sp>
      <p:sp>
        <p:nvSpPr>
          <p:cNvPr id="4" name="Date Placeholder 3">
            <a:extLst>
              <a:ext uri="{FF2B5EF4-FFF2-40B4-BE49-F238E27FC236}">
                <a16:creationId xmlns:a16="http://schemas.microsoft.com/office/drawing/2014/main" id="{66CF88DE-8AFD-45E9-8EEB-66939FF0834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B504ED6E-C425-44BF-A306-DB5423994DB1}"/>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F7938534-DD4B-4853-8521-A52FBB27ADA1}"/>
              </a:ext>
            </a:extLst>
          </p:cNvPr>
          <p:cNvSpPr>
            <a:spLocks noGrp="1"/>
          </p:cNvSpPr>
          <p:nvPr>
            <p:ph type="sldNum" sz="quarter" idx="12"/>
          </p:nvPr>
        </p:nvSpPr>
        <p:spPr/>
        <p:txBody>
          <a:bodyPr/>
          <a:lstStyle/>
          <a:p>
            <a:fld id="{96E0BC51-A275-4FC5-9FC3-F7A764066967}" type="slidenum">
              <a:rPr lang="en-US" smtClean="0"/>
              <a:pPr/>
              <a:t>15</a:t>
            </a:fld>
            <a:endParaRPr lang="en-US" dirty="0"/>
          </a:p>
        </p:txBody>
      </p:sp>
    </p:spTree>
    <p:extLst>
      <p:ext uri="{BB962C8B-B14F-4D97-AF65-F5344CB8AC3E}">
        <p14:creationId xmlns:p14="http://schemas.microsoft.com/office/powerpoint/2010/main" val="255125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5FE3-90DD-4EB7-86AE-E8B5A649A8C7}"/>
              </a:ext>
            </a:extLst>
          </p:cNvPr>
          <p:cNvSpPr>
            <a:spLocks noGrp="1"/>
          </p:cNvSpPr>
          <p:nvPr>
            <p:ph type="title"/>
          </p:nvPr>
        </p:nvSpPr>
        <p:spPr/>
        <p:txBody>
          <a:bodyPr/>
          <a:lstStyle/>
          <a:p>
            <a:r>
              <a:rPr lang="en-US" dirty="0"/>
              <a:t>Approaches – Compliance</a:t>
            </a:r>
          </a:p>
        </p:txBody>
      </p:sp>
      <p:sp>
        <p:nvSpPr>
          <p:cNvPr id="3" name="Content Placeholder 2">
            <a:extLst>
              <a:ext uri="{FF2B5EF4-FFF2-40B4-BE49-F238E27FC236}">
                <a16:creationId xmlns:a16="http://schemas.microsoft.com/office/drawing/2014/main" id="{1979A173-D0B1-47EA-8B52-845111C33B95}"/>
              </a:ext>
            </a:extLst>
          </p:cNvPr>
          <p:cNvSpPr>
            <a:spLocks noGrp="1"/>
          </p:cNvSpPr>
          <p:nvPr>
            <p:ph idx="1"/>
          </p:nvPr>
        </p:nvSpPr>
        <p:spPr>
          <a:xfrm>
            <a:off x="1097280" y="1845734"/>
            <a:ext cx="10058400" cy="1225940"/>
          </a:xfrm>
        </p:spPr>
        <p:txBody>
          <a:bodyPr>
            <a:normAutofit/>
          </a:bodyPr>
          <a:lstStyle/>
          <a:p>
            <a:r>
              <a:rPr lang="en-US" dirty="0"/>
              <a:t>If the test is carried out for a compliance with specific standards</a:t>
            </a:r>
          </a:p>
          <a:p>
            <a:pPr lvl="1"/>
            <a:r>
              <a:rPr lang="en-US" dirty="0"/>
              <a:t>You have </a:t>
            </a:r>
            <a:r>
              <a:rPr lang="en-US" u="sng" dirty="0"/>
              <a:t>defined goals</a:t>
            </a:r>
          </a:p>
        </p:txBody>
      </p:sp>
      <p:sp>
        <p:nvSpPr>
          <p:cNvPr id="4" name="Date Placeholder 3">
            <a:extLst>
              <a:ext uri="{FF2B5EF4-FFF2-40B4-BE49-F238E27FC236}">
                <a16:creationId xmlns:a16="http://schemas.microsoft.com/office/drawing/2014/main" id="{66CF88DE-8AFD-45E9-8EEB-66939FF0834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B504ED6E-C425-44BF-A306-DB5423994DB1}"/>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F7938534-DD4B-4853-8521-A52FBB27ADA1}"/>
              </a:ext>
            </a:extLst>
          </p:cNvPr>
          <p:cNvSpPr>
            <a:spLocks noGrp="1"/>
          </p:cNvSpPr>
          <p:nvPr>
            <p:ph type="sldNum" sz="quarter" idx="12"/>
          </p:nvPr>
        </p:nvSpPr>
        <p:spPr/>
        <p:txBody>
          <a:bodyPr/>
          <a:lstStyle/>
          <a:p>
            <a:fld id="{96E0BC51-A275-4FC5-9FC3-F7A764066967}" type="slidenum">
              <a:rPr lang="en-US" smtClean="0"/>
              <a:pPr/>
              <a:t>16</a:t>
            </a:fld>
            <a:endParaRPr lang="en-US" dirty="0"/>
          </a:p>
        </p:txBody>
      </p:sp>
      <p:pic>
        <p:nvPicPr>
          <p:cNvPr id="2050" name="Picture 2" descr="Compliance Complacency: Are your Compliant | Cybersecurity Resources, News">
            <a:extLst>
              <a:ext uri="{FF2B5EF4-FFF2-40B4-BE49-F238E27FC236}">
                <a16:creationId xmlns:a16="http://schemas.microsoft.com/office/drawing/2014/main" id="{3030708B-C1EF-4A51-8ED2-E2DB7DF0E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7049" y="2586694"/>
            <a:ext cx="4874452" cy="344453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476AC8CF-63A7-4880-A5E9-3647EA7C198B}"/>
              </a:ext>
            </a:extLst>
          </p:cNvPr>
          <p:cNvSpPr txBox="1">
            <a:spLocks/>
          </p:cNvSpPr>
          <p:nvPr/>
        </p:nvSpPr>
        <p:spPr>
          <a:xfrm>
            <a:off x="1097280" y="2925258"/>
            <a:ext cx="5977039" cy="3320249"/>
          </a:xfrm>
          <a:prstGeom prst="rect">
            <a:avLst/>
          </a:prstGeom>
        </p:spPr>
        <p:txBody>
          <a:bodyPr vert="horz" lIns="0" tIns="45720" rIns="0" bIns="45720" rtlCol="0">
            <a:normAutofit/>
          </a:bodyPr>
          <a:lstStyle>
            <a:lvl1pPr marL="91440" indent="-91440"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2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5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5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5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5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err="1"/>
              <a:t>Pentester</a:t>
            </a:r>
            <a:r>
              <a:rPr lang="en-US" dirty="0"/>
              <a:t> should </a:t>
            </a:r>
            <a:r>
              <a:rPr lang="en-US" u="sng" dirty="0"/>
              <a:t>review all of the requirements </a:t>
            </a:r>
            <a:r>
              <a:rPr lang="en-US" dirty="0"/>
              <a:t>of the standard</a:t>
            </a:r>
          </a:p>
          <a:p>
            <a:r>
              <a:rPr lang="en-US" dirty="0"/>
              <a:t>Standards define the </a:t>
            </a:r>
            <a:r>
              <a:rPr lang="en-US" u="sng" dirty="0"/>
              <a:t>minimum security level </a:t>
            </a:r>
            <a:r>
              <a:rPr lang="en-US" dirty="0"/>
              <a:t>not the maximum</a:t>
            </a:r>
          </a:p>
          <a:p>
            <a:r>
              <a:rPr lang="en-US" dirty="0"/>
              <a:t>You can do more tests for better/more coverage</a:t>
            </a:r>
          </a:p>
        </p:txBody>
      </p:sp>
    </p:spTree>
    <p:extLst>
      <p:ext uri="{BB962C8B-B14F-4D97-AF65-F5344CB8AC3E}">
        <p14:creationId xmlns:p14="http://schemas.microsoft.com/office/powerpoint/2010/main" val="332516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fade">
                                      <p:cBhvr>
                                        <p:cTn id="21" dur="1000"/>
                                        <p:tgtEl>
                                          <p:spTgt spid="8">
                                            <p:txEl>
                                              <p:pRg st="1" end="1"/>
                                            </p:txEl>
                                          </p:spTgt>
                                        </p:tgtEl>
                                      </p:cBhvr>
                                    </p:animEffect>
                                    <p:anim calcmode="lin" valueType="num">
                                      <p:cBhvr>
                                        <p:cTn id="22"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1000"/>
                                        <p:tgtEl>
                                          <p:spTgt spid="8">
                                            <p:txEl>
                                              <p:pRg st="2" end="2"/>
                                            </p:txEl>
                                          </p:spTgt>
                                        </p:tgtEl>
                                      </p:cBhvr>
                                    </p:animEffect>
                                    <p:anim calcmode="lin" valueType="num">
                                      <p:cBhvr>
                                        <p:cTn id="29"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44E9-F245-4D1B-B3EA-95A315E89703}"/>
              </a:ext>
            </a:extLst>
          </p:cNvPr>
          <p:cNvSpPr>
            <a:spLocks noGrp="1"/>
          </p:cNvSpPr>
          <p:nvPr>
            <p:ph type="title"/>
          </p:nvPr>
        </p:nvSpPr>
        <p:spPr/>
        <p:txBody>
          <a:bodyPr/>
          <a:lstStyle/>
          <a:p>
            <a:r>
              <a:rPr lang="en-US" dirty="0"/>
              <a:t>Approaches – Response to an incident</a:t>
            </a:r>
          </a:p>
        </p:txBody>
      </p:sp>
      <p:sp>
        <p:nvSpPr>
          <p:cNvPr id="3" name="Content Placeholder 2">
            <a:extLst>
              <a:ext uri="{FF2B5EF4-FFF2-40B4-BE49-F238E27FC236}">
                <a16:creationId xmlns:a16="http://schemas.microsoft.com/office/drawing/2014/main" id="{5D8A502F-9BAE-4C68-90F6-B9D07B8B86E8}"/>
              </a:ext>
            </a:extLst>
          </p:cNvPr>
          <p:cNvSpPr>
            <a:spLocks noGrp="1"/>
          </p:cNvSpPr>
          <p:nvPr>
            <p:ph idx="1"/>
          </p:nvPr>
        </p:nvSpPr>
        <p:spPr>
          <a:xfrm>
            <a:off x="1097280" y="1845734"/>
            <a:ext cx="5916079" cy="4057916"/>
          </a:xfrm>
        </p:spPr>
        <p:txBody>
          <a:bodyPr/>
          <a:lstStyle/>
          <a:p>
            <a:r>
              <a:rPr lang="en-US" dirty="0"/>
              <a:t>Goal is clear</a:t>
            </a:r>
          </a:p>
          <a:p>
            <a:pPr lvl="1"/>
            <a:r>
              <a:rPr lang="en-US" dirty="0"/>
              <a:t>You must test the attacks similar to that incident</a:t>
            </a:r>
          </a:p>
          <a:p>
            <a:r>
              <a:rPr lang="en-US" dirty="0"/>
              <a:t>The security level obtained by this approach is again minimum</a:t>
            </a:r>
          </a:p>
          <a:p>
            <a:pPr lvl="1"/>
            <a:r>
              <a:rPr lang="en-US" dirty="0"/>
              <a:t>Further different tests are needed to strengthen the system</a:t>
            </a:r>
          </a:p>
          <a:p>
            <a:endParaRPr lang="en-US" dirty="0"/>
          </a:p>
          <a:p>
            <a:endParaRPr lang="en-US" dirty="0"/>
          </a:p>
        </p:txBody>
      </p:sp>
      <p:sp>
        <p:nvSpPr>
          <p:cNvPr id="4" name="Date Placeholder 3">
            <a:extLst>
              <a:ext uri="{FF2B5EF4-FFF2-40B4-BE49-F238E27FC236}">
                <a16:creationId xmlns:a16="http://schemas.microsoft.com/office/drawing/2014/main" id="{C88459A0-B834-4581-BD80-878754819575}"/>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0B9A68FA-72E0-4F0C-AC16-CF11421D2534}"/>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16C3CA94-4AB1-4566-8582-A04D18E81679}"/>
              </a:ext>
            </a:extLst>
          </p:cNvPr>
          <p:cNvSpPr>
            <a:spLocks noGrp="1"/>
          </p:cNvSpPr>
          <p:nvPr>
            <p:ph type="sldNum" sz="quarter" idx="12"/>
          </p:nvPr>
        </p:nvSpPr>
        <p:spPr/>
        <p:txBody>
          <a:bodyPr/>
          <a:lstStyle/>
          <a:p>
            <a:fld id="{96E0BC51-A275-4FC5-9FC3-F7A764066967}" type="slidenum">
              <a:rPr lang="en-US" smtClean="0"/>
              <a:pPr/>
              <a:t>17</a:t>
            </a:fld>
            <a:endParaRPr lang="en-US" dirty="0"/>
          </a:p>
        </p:txBody>
      </p:sp>
      <p:pic>
        <p:nvPicPr>
          <p:cNvPr id="1026" name="Picture 2" descr="The Cyber Incident Response Lifecycle">
            <a:extLst>
              <a:ext uri="{FF2B5EF4-FFF2-40B4-BE49-F238E27FC236}">
                <a16:creationId xmlns:a16="http://schemas.microsoft.com/office/drawing/2014/main" id="{1A5A36E4-B30F-48A5-94C5-87879EB65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5762" y="2135917"/>
            <a:ext cx="4640403" cy="2869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7C1-9AA9-4B30-A1F0-B389FFBD422E}"/>
              </a:ext>
            </a:extLst>
          </p:cNvPr>
          <p:cNvSpPr>
            <a:spLocks noGrp="1"/>
          </p:cNvSpPr>
          <p:nvPr>
            <p:ph type="title"/>
          </p:nvPr>
        </p:nvSpPr>
        <p:spPr/>
        <p:txBody>
          <a:bodyPr/>
          <a:lstStyle/>
          <a:p>
            <a:r>
              <a:rPr lang="en-US" dirty="0"/>
              <a:t>Ethical Hacking Modes</a:t>
            </a:r>
          </a:p>
        </p:txBody>
      </p:sp>
      <p:sp>
        <p:nvSpPr>
          <p:cNvPr id="3" name="Content Placeholder 2">
            <a:extLst>
              <a:ext uri="{FF2B5EF4-FFF2-40B4-BE49-F238E27FC236}">
                <a16:creationId xmlns:a16="http://schemas.microsoft.com/office/drawing/2014/main" id="{D0665655-57FE-46B6-8264-7314693D0918}"/>
              </a:ext>
            </a:extLst>
          </p:cNvPr>
          <p:cNvSpPr>
            <a:spLocks noGrp="1"/>
          </p:cNvSpPr>
          <p:nvPr>
            <p:ph idx="1"/>
          </p:nvPr>
        </p:nvSpPr>
        <p:spPr>
          <a:xfrm>
            <a:off x="1097280" y="1845733"/>
            <a:ext cx="6294120" cy="4253225"/>
          </a:xfrm>
        </p:spPr>
        <p:txBody>
          <a:bodyPr/>
          <a:lstStyle/>
          <a:p>
            <a:r>
              <a:rPr lang="en-US" dirty="0"/>
              <a:t>Information gathering</a:t>
            </a:r>
          </a:p>
          <a:p>
            <a:pPr lvl="1"/>
            <a:r>
              <a:rPr lang="en-US" dirty="0"/>
              <a:t>What type of information is leaked and how it can be used against</a:t>
            </a:r>
          </a:p>
          <a:p>
            <a:r>
              <a:rPr lang="en-US" dirty="0"/>
              <a:t>External penetration test</a:t>
            </a:r>
          </a:p>
          <a:p>
            <a:pPr lvl="1"/>
            <a:r>
              <a:rPr lang="en-US" dirty="0"/>
              <a:t>Simulates attacks across Internet</a:t>
            </a:r>
          </a:p>
          <a:p>
            <a:pPr lvl="1"/>
            <a:r>
              <a:rPr lang="en-US" dirty="0"/>
              <a:t>HTTP, SMTP (Simple Mail Transfer Protocol), etc.</a:t>
            </a:r>
          </a:p>
          <a:p>
            <a:r>
              <a:rPr lang="en-US" dirty="0"/>
              <a:t>Internal penetration test</a:t>
            </a:r>
          </a:p>
          <a:p>
            <a:pPr lvl="1"/>
            <a:r>
              <a:rPr lang="en-US" dirty="0"/>
              <a:t>Attack that can be carried by authorized individual to company’s network</a:t>
            </a:r>
          </a:p>
        </p:txBody>
      </p:sp>
      <p:sp>
        <p:nvSpPr>
          <p:cNvPr id="4" name="Date Placeholder 3">
            <a:extLst>
              <a:ext uri="{FF2B5EF4-FFF2-40B4-BE49-F238E27FC236}">
                <a16:creationId xmlns:a16="http://schemas.microsoft.com/office/drawing/2014/main" id="{45375943-CACD-4E8F-81F5-9FAABA3F31A4}"/>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C4874398-DAF1-4B3F-9E5C-2C583CD8D674}"/>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6E51189A-28C1-4534-B5F3-75D3F695F6A6}"/>
              </a:ext>
            </a:extLst>
          </p:cNvPr>
          <p:cNvSpPr>
            <a:spLocks noGrp="1"/>
          </p:cNvSpPr>
          <p:nvPr>
            <p:ph type="sldNum" sz="quarter" idx="12"/>
          </p:nvPr>
        </p:nvSpPr>
        <p:spPr/>
        <p:txBody>
          <a:bodyPr/>
          <a:lstStyle/>
          <a:p>
            <a:fld id="{96E0BC51-A275-4FC5-9FC3-F7A764066967}" type="slidenum">
              <a:rPr lang="en-US" smtClean="0"/>
              <a:pPr/>
              <a:t>18</a:t>
            </a:fld>
            <a:endParaRPr lang="en-US" dirty="0"/>
          </a:p>
        </p:txBody>
      </p:sp>
      <p:pic>
        <p:nvPicPr>
          <p:cNvPr id="1026" name="Picture 2" descr="External VS Internal Pen Tests: What&amp;#39;s The Difference? | PurpleSec">
            <a:extLst>
              <a:ext uri="{FF2B5EF4-FFF2-40B4-BE49-F238E27FC236}">
                <a16:creationId xmlns:a16="http://schemas.microsoft.com/office/drawing/2014/main" id="{9EDC015C-2DA0-E048-8A60-50E641DC2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392" y="2888366"/>
            <a:ext cx="4694118" cy="264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6"/>
                                        </p:tgtEl>
                                        <p:attrNameLst>
                                          <p:attrName>style.visibility</p:attrName>
                                        </p:attrNameLst>
                                      </p:cBhvr>
                                      <p:to>
                                        <p:strVal val="visible"/>
                                      </p:to>
                                    </p:set>
                                    <p:animEffect transition="in" filter="fade">
                                      <p:cBhvr>
                                        <p:cTn id="56" dur="1000"/>
                                        <p:tgtEl>
                                          <p:spTgt spid="1026"/>
                                        </p:tgtEl>
                                      </p:cBhvr>
                                    </p:animEffect>
                                    <p:anim calcmode="lin" valueType="num">
                                      <p:cBhvr>
                                        <p:cTn id="57" dur="1000" fill="hold"/>
                                        <p:tgtEl>
                                          <p:spTgt spid="1026"/>
                                        </p:tgtEl>
                                        <p:attrNameLst>
                                          <p:attrName>ppt_x</p:attrName>
                                        </p:attrNameLst>
                                      </p:cBhvr>
                                      <p:tavLst>
                                        <p:tav tm="0">
                                          <p:val>
                                            <p:strVal val="#ppt_x"/>
                                          </p:val>
                                        </p:tav>
                                        <p:tav tm="100000">
                                          <p:val>
                                            <p:strVal val="#ppt_x"/>
                                          </p:val>
                                        </p:tav>
                                      </p:tavLst>
                                    </p:anim>
                                    <p:anim calcmode="lin" valueType="num">
                                      <p:cBhvr>
                                        <p:cTn id="58"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BD9ECF7-DAB1-AC44-9CE8-376115D122ED}"/>
              </a:ext>
            </a:extLst>
          </p:cNvPr>
          <p:cNvSpPr>
            <a:spLocks noGrp="1" noChangeArrowheads="1"/>
          </p:cNvSpPr>
          <p:nvPr>
            <p:ph type="ctrTitle"/>
          </p:nvPr>
        </p:nvSpPr>
        <p:spPr>
          <a:xfrm>
            <a:off x="1828800" y="-152400"/>
            <a:ext cx="8534400" cy="990600"/>
          </a:xfrm>
        </p:spPr>
        <p:txBody>
          <a:bodyPr/>
          <a:lstStyle/>
          <a:p>
            <a:pPr eaLnBrk="1" hangingPunct="1"/>
            <a:r>
              <a:rPr lang="en-US" altLang="en-US" sz="4800" dirty="0"/>
              <a:t>Let Me Introduce Myself</a:t>
            </a:r>
          </a:p>
        </p:txBody>
      </p:sp>
      <p:sp>
        <p:nvSpPr>
          <p:cNvPr id="4" name="Rectangle 2">
            <a:extLst>
              <a:ext uri="{FF2B5EF4-FFF2-40B4-BE49-F238E27FC236}">
                <a16:creationId xmlns:a16="http://schemas.microsoft.com/office/drawing/2014/main" id="{071E4BCD-C4A3-3A4E-B2B4-FBC7AD685927}"/>
              </a:ext>
            </a:extLst>
          </p:cNvPr>
          <p:cNvSpPr txBox="1">
            <a:spLocks noChangeArrowheads="1"/>
          </p:cNvSpPr>
          <p:nvPr/>
        </p:nvSpPr>
        <p:spPr>
          <a:xfrm>
            <a:off x="1828800" y="5213633"/>
            <a:ext cx="8672513" cy="1528762"/>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6200" dirty="0"/>
              <a:t>Dr. </a:t>
            </a:r>
            <a:r>
              <a:rPr lang="en-US" altLang="en-US" sz="6200" dirty="0" err="1"/>
              <a:t>Sajedul</a:t>
            </a:r>
            <a:r>
              <a:rPr lang="en-US" altLang="en-US" sz="6200" dirty="0"/>
              <a:t> </a:t>
            </a:r>
            <a:r>
              <a:rPr lang="en-US" altLang="en-US" sz="6200" dirty="0" err="1"/>
              <a:t>Talukder</a:t>
            </a:r>
            <a:endParaRPr lang="en-US" altLang="en-US" sz="6200" dirty="0"/>
          </a:p>
          <a:p>
            <a:r>
              <a:rPr lang="en-US" altLang="en-US" sz="5700" dirty="0"/>
              <a:t>Director: SUPREME LAB @ SIU</a:t>
            </a:r>
          </a:p>
          <a:p>
            <a:r>
              <a:rPr lang="en-US" altLang="en-US" sz="4800" dirty="0" err="1"/>
              <a:t>Sajedul.talukder@siu.edu</a:t>
            </a:r>
            <a:endParaRPr lang="en-US" altLang="en-US" sz="4800" dirty="0"/>
          </a:p>
        </p:txBody>
      </p:sp>
      <p:pic>
        <p:nvPicPr>
          <p:cNvPr id="3" name="Picture 2">
            <a:extLst>
              <a:ext uri="{FF2B5EF4-FFF2-40B4-BE49-F238E27FC236}">
                <a16:creationId xmlns:a16="http://schemas.microsoft.com/office/drawing/2014/main" id="{A0BD45E5-4B4E-BC4C-A1FE-7B94BC0FF716}"/>
              </a:ext>
            </a:extLst>
          </p:cNvPr>
          <p:cNvPicPr>
            <a:picLocks noChangeAspect="1"/>
          </p:cNvPicPr>
          <p:nvPr/>
        </p:nvPicPr>
        <p:blipFill>
          <a:blip r:embed="rId3"/>
          <a:stretch>
            <a:fillRect/>
          </a:stretch>
        </p:blipFill>
        <p:spPr>
          <a:xfrm>
            <a:off x="2746375" y="1012032"/>
            <a:ext cx="2592387" cy="3888581"/>
          </a:xfrm>
          <a:prstGeom prst="rect">
            <a:avLst/>
          </a:prstGeom>
        </p:spPr>
      </p:pic>
      <p:pic>
        <p:nvPicPr>
          <p:cNvPr id="6" name="Picture 5">
            <a:extLst>
              <a:ext uri="{FF2B5EF4-FFF2-40B4-BE49-F238E27FC236}">
                <a16:creationId xmlns:a16="http://schemas.microsoft.com/office/drawing/2014/main" id="{CE9A194F-D2C0-674B-B86A-F8FC07CFA267}"/>
              </a:ext>
            </a:extLst>
          </p:cNvPr>
          <p:cNvPicPr>
            <a:picLocks noChangeAspect="1"/>
          </p:cNvPicPr>
          <p:nvPr/>
        </p:nvPicPr>
        <p:blipFill>
          <a:blip r:embed="rId4"/>
          <a:stretch>
            <a:fillRect/>
          </a:stretch>
        </p:blipFill>
        <p:spPr>
          <a:xfrm>
            <a:off x="5437980" y="1620440"/>
            <a:ext cx="4007645" cy="2671763"/>
          </a:xfrm>
          <a:prstGeom prst="rect">
            <a:avLst/>
          </a:prstGeom>
        </p:spPr>
      </p:pic>
    </p:spTree>
    <p:extLst>
      <p:ext uri="{BB962C8B-B14F-4D97-AF65-F5344CB8AC3E}">
        <p14:creationId xmlns:p14="http://schemas.microsoft.com/office/powerpoint/2010/main" val="2123520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7C1-9AA9-4B30-A1F0-B389FFBD422E}"/>
              </a:ext>
            </a:extLst>
          </p:cNvPr>
          <p:cNvSpPr>
            <a:spLocks noGrp="1"/>
          </p:cNvSpPr>
          <p:nvPr>
            <p:ph type="title"/>
          </p:nvPr>
        </p:nvSpPr>
        <p:spPr/>
        <p:txBody>
          <a:bodyPr/>
          <a:lstStyle/>
          <a:p>
            <a:r>
              <a:rPr lang="en-US" dirty="0"/>
              <a:t>Ethical Hacking Modes</a:t>
            </a:r>
          </a:p>
        </p:txBody>
      </p:sp>
      <p:sp>
        <p:nvSpPr>
          <p:cNvPr id="3" name="Content Placeholder 2">
            <a:extLst>
              <a:ext uri="{FF2B5EF4-FFF2-40B4-BE49-F238E27FC236}">
                <a16:creationId xmlns:a16="http://schemas.microsoft.com/office/drawing/2014/main" id="{D0665655-57FE-46B6-8264-7314693D0918}"/>
              </a:ext>
            </a:extLst>
          </p:cNvPr>
          <p:cNvSpPr>
            <a:spLocks noGrp="1"/>
          </p:cNvSpPr>
          <p:nvPr>
            <p:ph idx="1"/>
          </p:nvPr>
        </p:nvSpPr>
        <p:spPr>
          <a:xfrm>
            <a:off x="1097280" y="1845733"/>
            <a:ext cx="6416973" cy="4253225"/>
          </a:xfrm>
        </p:spPr>
        <p:txBody>
          <a:bodyPr/>
          <a:lstStyle/>
          <a:p>
            <a:r>
              <a:rPr lang="en-US" dirty="0"/>
              <a:t>Network device test</a:t>
            </a:r>
          </a:p>
          <a:p>
            <a:pPr lvl="1"/>
            <a:r>
              <a:rPr lang="en-US" dirty="0"/>
              <a:t>Firewall, router, switch, etc.</a:t>
            </a:r>
          </a:p>
          <a:p>
            <a:r>
              <a:rPr lang="en-US" dirty="0"/>
              <a:t>DoS (Denial of Service) test</a:t>
            </a:r>
          </a:p>
          <a:p>
            <a:pPr lvl="1"/>
            <a:r>
              <a:rPr lang="en-US" dirty="0"/>
              <a:t>Would system be able to withstand against DoS</a:t>
            </a:r>
          </a:p>
          <a:p>
            <a:r>
              <a:rPr lang="en-US" dirty="0"/>
              <a:t>Social engineering</a:t>
            </a:r>
          </a:p>
          <a:p>
            <a:pPr lvl="1"/>
            <a:r>
              <a:rPr lang="en-US" dirty="0"/>
              <a:t>Target employee to gain access</a:t>
            </a:r>
          </a:p>
        </p:txBody>
      </p:sp>
      <p:sp>
        <p:nvSpPr>
          <p:cNvPr id="4" name="Date Placeholder 3">
            <a:extLst>
              <a:ext uri="{FF2B5EF4-FFF2-40B4-BE49-F238E27FC236}">
                <a16:creationId xmlns:a16="http://schemas.microsoft.com/office/drawing/2014/main" id="{45375943-CACD-4E8F-81F5-9FAABA3F31A4}"/>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C4874398-DAF1-4B3F-9E5C-2C583CD8D674}"/>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6E51189A-28C1-4534-B5F3-75D3F695F6A6}"/>
              </a:ext>
            </a:extLst>
          </p:cNvPr>
          <p:cNvSpPr>
            <a:spLocks noGrp="1"/>
          </p:cNvSpPr>
          <p:nvPr>
            <p:ph type="sldNum" sz="quarter" idx="12"/>
          </p:nvPr>
        </p:nvSpPr>
        <p:spPr/>
        <p:txBody>
          <a:bodyPr/>
          <a:lstStyle/>
          <a:p>
            <a:fld id="{96E0BC51-A275-4FC5-9FC3-F7A764066967}" type="slidenum">
              <a:rPr lang="en-US" smtClean="0"/>
              <a:pPr/>
              <a:t>19</a:t>
            </a:fld>
            <a:endParaRPr lang="en-US" dirty="0"/>
          </a:p>
        </p:txBody>
      </p:sp>
      <p:pic>
        <p:nvPicPr>
          <p:cNvPr id="2050" name="Picture 2" descr="Types of Denial of Service Attacks - DOS Mitigation Strategies | Okta  Developer">
            <a:extLst>
              <a:ext uri="{FF2B5EF4-FFF2-40B4-BE49-F238E27FC236}">
                <a16:creationId xmlns:a16="http://schemas.microsoft.com/office/drawing/2014/main" id="{9B4F796F-7402-1648-AD84-49D14EAB8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4253" y="2700598"/>
            <a:ext cx="4615543" cy="1741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42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fade">
                                      <p:cBhvr>
                                        <p:cTn id="28" dur="1000"/>
                                        <p:tgtEl>
                                          <p:spTgt spid="2050"/>
                                        </p:tgtEl>
                                      </p:cBhvr>
                                    </p:animEffect>
                                    <p:anim calcmode="lin" valueType="num">
                                      <p:cBhvr>
                                        <p:cTn id="29" dur="1000" fill="hold"/>
                                        <p:tgtEl>
                                          <p:spTgt spid="2050"/>
                                        </p:tgtEl>
                                        <p:attrNameLst>
                                          <p:attrName>ppt_x</p:attrName>
                                        </p:attrNameLst>
                                      </p:cBhvr>
                                      <p:tavLst>
                                        <p:tav tm="0">
                                          <p:val>
                                            <p:strVal val="#ppt_x"/>
                                          </p:val>
                                        </p:tav>
                                        <p:tav tm="100000">
                                          <p:val>
                                            <p:strVal val="#ppt_x"/>
                                          </p:val>
                                        </p:tav>
                                      </p:tavLst>
                                    </p:anim>
                                    <p:anim calcmode="lin" valueType="num">
                                      <p:cBhvr>
                                        <p:cTn id="3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487C1-9AA9-4B30-A1F0-B389FFBD422E}"/>
              </a:ext>
            </a:extLst>
          </p:cNvPr>
          <p:cNvSpPr>
            <a:spLocks noGrp="1"/>
          </p:cNvSpPr>
          <p:nvPr>
            <p:ph type="title"/>
          </p:nvPr>
        </p:nvSpPr>
        <p:spPr/>
        <p:txBody>
          <a:bodyPr/>
          <a:lstStyle/>
          <a:p>
            <a:r>
              <a:rPr lang="en-US" dirty="0"/>
              <a:t>Ethical Hacking Modes</a:t>
            </a:r>
          </a:p>
        </p:txBody>
      </p:sp>
      <p:sp>
        <p:nvSpPr>
          <p:cNvPr id="3" name="Content Placeholder 2">
            <a:extLst>
              <a:ext uri="{FF2B5EF4-FFF2-40B4-BE49-F238E27FC236}">
                <a16:creationId xmlns:a16="http://schemas.microsoft.com/office/drawing/2014/main" id="{D0665655-57FE-46B6-8264-7314693D0918}"/>
              </a:ext>
            </a:extLst>
          </p:cNvPr>
          <p:cNvSpPr>
            <a:spLocks noGrp="1"/>
          </p:cNvSpPr>
          <p:nvPr>
            <p:ph idx="1"/>
          </p:nvPr>
        </p:nvSpPr>
        <p:spPr>
          <a:xfrm>
            <a:off x="1097280" y="1845733"/>
            <a:ext cx="10058400" cy="4253225"/>
          </a:xfrm>
        </p:spPr>
        <p:txBody>
          <a:bodyPr/>
          <a:lstStyle/>
          <a:p>
            <a:r>
              <a:rPr lang="en-US" dirty="0"/>
              <a:t>Authentication test</a:t>
            </a:r>
          </a:p>
          <a:p>
            <a:pPr lvl="1"/>
            <a:r>
              <a:rPr lang="en-US" dirty="0"/>
              <a:t>If this is passed, then what can you do after?</a:t>
            </a:r>
          </a:p>
          <a:p>
            <a:r>
              <a:rPr lang="en-US" dirty="0"/>
              <a:t>Database test</a:t>
            </a:r>
          </a:p>
          <a:p>
            <a:pPr lvl="1"/>
            <a:r>
              <a:rPr lang="en-US" dirty="0"/>
              <a:t>SQL server is targeted</a:t>
            </a:r>
          </a:p>
          <a:p>
            <a:r>
              <a:rPr lang="en-US" dirty="0"/>
              <a:t>Stolen equipment test</a:t>
            </a:r>
          </a:p>
          <a:p>
            <a:pPr lvl="1"/>
            <a:r>
              <a:rPr lang="en-US" dirty="0"/>
              <a:t>What can you do if the equipment is in your hand (in hacker’s hand)</a:t>
            </a:r>
          </a:p>
        </p:txBody>
      </p:sp>
      <p:sp>
        <p:nvSpPr>
          <p:cNvPr id="4" name="Date Placeholder 3">
            <a:extLst>
              <a:ext uri="{FF2B5EF4-FFF2-40B4-BE49-F238E27FC236}">
                <a16:creationId xmlns:a16="http://schemas.microsoft.com/office/drawing/2014/main" id="{45375943-CACD-4E8F-81F5-9FAABA3F31A4}"/>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C4874398-DAF1-4B3F-9E5C-2C583CD8D674}"/>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6E51189A-28C1-4534-B5F3-75D3F695F6A6}"/>
              </a:ext>
            </a:extLst>
          </p:cNvPr>
          <p:cNvSpPr>
            <a:spLocks noGrp="1"/>
          </p:cNvSpPr>
          <p:nvPr>
            <p:ph type="sldNum" sz="quarter" idx="12"/>
          </p:nvPr>
        </p:nvSpPr>
        <p:spPr/>
        <p:txBody>
          <a:bodyPr/>
          <a:lstStyle/>
          <a:p>
            <a:fld id="{96E0BC51-A275-4FC5-9FC3-F7A764066967}" type="slidenum">
              <a:rPr lang="en-US" smtClean="0"/>
              <a:pPr/>
              <a:t>20</a:t>
            </a:fld>
            <a:endParaRPr lang="en-US" dirty="0"/>
          </a:p>
        </p:txBody>
      </p:sp>
    </p:spTree>
    <p:extLst>
      <p:ext uri="{BB962C8B-B14F-4D97-AF65-F5344CB8AC3E}">
        <p14:creationId xmlns:p14="http://schemas.microsoft.com/office/powerpoint/2010/main" val="1653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0940-A48E-42D3-AD37-AB78A040F346}"/>
              </a:ext>
            </a:extLst>
          </p:cNvPr>
          <p:cNvSpPr>
            <a:spLocks noGrp="1"/>
          </p:cNvSpPr>
          <p:nvPr>
            <p:ph type="title"/>
          </p:nvPr>
        </p:nvSpPr>
        <p:spPr/>
        <p:txBody>
          <a:bodyPr/>
          <a:lstStyle/>
          <a:p>
            <a:r>
              <a:rPr lang="en-US" dirty="0"/>
              <a:t>Terminology on Hacking</a:t>
            </a:r>
          </a:p>
        </p:txBody>
      </p:sp>
      <p:sp>
        <p:nvSpPr>
          <p:cNvPr id="3" name="Content Placeholder 2">
            <a:extLst>
              <a:ext uri="{FF2B5EF4-FFF2-40B4-BE49-F238E27FC236}">
                <a16:creationId xmlns:a16="http://schemas.microsoft.com/office/drawing/2014/main" id="{C08971E0-CE92-40AE-BE08-A1A705C00AEF}"/>
              </a:ext>
            </a:extLst>
          </p:cNvPr>
          <p:cNvSpPr>
            <a:spLocks noGrp="1"/>
          </p:cNvSpPr>
          <p:nvPr>
            <p:ph idx="1"/>
          </p:nvPr>
        </p:nvSpPr>
        <p:spPr>
          <a:xfrm>
            <a:off x="838200" y="2448107"/>
            <a:ext cx="10515600" cy="4351338"/>
          </a:xfrm>
        </p:spPr>
        <p:txBody>
          <a:bodyPr>
            <a:normAutofit/>
          </a:bodyPr>
          <a:lstStyle/>
          <a:p>
            <a:r>
              <a:rPr lang="en-US" dirty="0"/>
              <a:t>Hacker: </a:t>
            </a:r>
          </a:p>
          <a:p>
            <a:pPr lvl="1"/>
            <a:r>
              <a:rPr lang="en-US" dirty="0"/>
              <a:t>One who tries to learn about a system by examining it in detail by reverse-engineering or probing the system</a:t>
            </a:r>
          </a:p>
          <a:p>
            <a:pPr lvl="1"/>
            <a:r>
              <a:rPr lang="en-US" dirty="0"/>
              <a:t>Are not necessarily criminals</a:t>
            </a:r>
          </a:p>
          <a:p>
            <a:pPr lvl="2"/>
            <a:r>
              <a:rPr lang="en-US" dirty="0"/>
              <a:t>One can be a hacker and never break the law, nor do anything unethical</a:t>
            </a:r>
          </a:p>
          <a:p>
            <a:endParaRPr lang="en-US" dirty="0"/>
          </a:p>
        </p:txBody>
      </p:sp>
      <p:sp>
        <p:nvSpPr>
          <p:cNvPr id="4" name="Date Placeholder 3">
            <a:extLst>
              <a:ext uri="{FF2B5EF4-FFF2-40B4-BE49-F238E27FC236}">
                <a16:creationId xmlns:a16="http://schemas.microsoft.com/office/drawing/2014/main" id="{170BE1D2-C75B-4B36-A597-E233380AF88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E58BA75D-EDA9-43CC-A0BC-7792122D8DB6}"/>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C526039F-7BF3-47C5-B79E-37AC3A1A5070}"/>
              </a:ext>
            </a:extLst>
          </p:cNvPr>
          <p:cNvSpPr>
            <a:spLocks noGrp="1"/>
          </p:cNvSpPr>
          <p:nvPr>
            <p:ph type="sldNum" sz="quarter" idx="12"/>
          </p:nvPr>
        </p:nvSpPr>
        <p:spPr/>
        <p:txBody>
          <a:bodyPr/>
          <a:lstStyle/>
          <a:p>
            <a:fld id="{96E0BC51-A275-4FC5-9FC3-F7A764066967}" type="slidenum">
              <a:rPr lang="en-US" smtClean="0"/>
              <a:pPr/>
              <a:t>21</a:t>
            </a:fld>
            <a:endParaRPr lang="en-US" dirty="0"/>
          </a:p>
        </p:txBody>
      </p:sp>
      <p:pic>
        <p:nvPicPr>
          <p:cNvPr id="1026" name="Picture 2" descr="How do hackers pick their targets? - Panda Security Mediacenter">
            <a:extLst>
              <a:ext uri="{FF2B5EF4-FFF2-40B4-BE49-F238E27FC236}">
                <a16:creationId xmlns:a16="http://schemas.microsoft.com/office/drawing/2014/main" id="{2D35CD96-4D2D-40C8-96E3-12ADAA63C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4320" y="-14464"/>
            <a:ext cx="3247680" cy="2435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71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0940-A48E-42D3-AD37-AB78A040F346}"/>
              </a:ext>
            </a:extLst>
          </p:cNvPr>
          <p:cNvSpPr>
            <a:spLocks noGrp="1"/>
          </p:cNvSpPr>
          <p:nvPr>
            <p:ph type="title"/>
          </p:nvPr>
        </p:nvSpPr>
        <p:spPr/>
        <p:txBody>
          <a:bodyPr/>
          <a:lstStyle/>
          <a:p>
            <a:r>
              <a:rPr lang="en-US" dirty="0"/>
              <a:t>Terminology on Hacking</a:t>
            </a:r>
          </a:p>
        </p:txBody>
      </p:sp>
      <p:sp>
        <p:nvSpPr>
          <p:cNvPr id="3" name="Content Placeholder 2">
            <a:extLst>
              <a:ext uri="{FF2B5EF4-FFF2-40B4-BE49-F238E27FC236}">
                <a16:creationId xmlns:a16="http://schemas.microsoft.com/office/drawing/2014/main" id="{C08971E0-CE92-40AE-BE08-A1A705C00AEF}"/>
              </a:ext>
            </a:extLst>
          </p:cNvPr>
          <p:cNvSpPr>
            <a:spLocks noGrp="1"/>
          </p:cNvSpPr>
          <p:nvPr>
            <p:ph idx="1"/>
          </p:nvPr>
        </p:nvSpPr>
        <p:spPr>
          <a:xfrm>
            <a:off x="1097280" y="1845734"/>
            <a:ext cx="4645149" cy="4404146"/>
          </a:xfrm>
        </p:spPr>
        <p:txBody>
          <a:bodyPr>
            <a:normAutofit/>
          </a:bodyPr>
          <a:lstStyle/>
          <a:p>
            <a:r>
              <a:rPr lang="en-US" dirty="0"/>
              <a:t>Script kiddy:</a:t>
            </a:r>
          </a:p>
          <a:p>
            <a:pPr lvl="1"/>
            <a:r>
              <a:rPr lang="en-US" dirty="0"/>
              <a:t>A slang term for an unskilled person who purports to be a skilled hacker</a:t>
            </a:r>
          </a:p>
          <a:p>
            <a:pPr lvl="1"/>
            <a:r>
              <a:rPr lang="en-US" dirty="0"/>
              <a:t>Some people download a tool and learn to use that, then consider themselves great hackers, when they are not</a:t>
            </a:r>
          </a:p>
          <a:p>
            <a:pPr lvl="1"/>
            <a:r>
              <a:rPr lang="en-US" dirty="0"/>
              <a:t>Example; </a:t>
            </a:r>
          </a:p>
          <a:p>
            <a:pPr lvl="2"/>
            <a:r>
              <a:rPr lang="en-US" dirty="0"/>
              <a:t>Nigerian hacker</a:t>
            </a:r>
          </a:p>
          <a:p>
            <a:pPr lvl="1"/>
            <a:endParaRPr lang="en-US" dirty="0"/>
          </a:p>
          <a:p>
            <a:endParaRPr lang="en-US" dirty="0"/>
          </a:p>
        </p:txBody>
      </p:sp>
      <p:sp>
        <p:nvSpPr>
          <p:cNvPr id="4" name="Date Placeholder 3">
            <a:extLst>
              <a:ext uri="{FF2B5EF4-FFF2-40B4-BE49-F238E27FC236}">
                <a16:creationId xmlns:a16="http://schemas.microsoft.com/office/drawing/2014/main" id="{170BE1D2-C75B-4B36-A597-E233380AF88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E58BA75D-EDA9-43CC-A0BC-7792122D8DB6}"/>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C526039F-7BF3-47C5-B79E-37AC3A1A5070}"/>
              </a:ext>
            </a:extLst>
          </p:cNvPr>
          <p:cNvSpPr>
            <a:spLocks noGrp="1"/>
          </p:cNvSpPr>
          <p:nvPr>
            <p:ph type="sldNum" sz="quarter" idx="12"/>
          </p:nvPr>
        </p:nvSpPr>
        <p:spPr/>
        <p:txBody>
          <a:bodyPr/>
          <a:lstStyle/>
          <a:p>
            <a:fld id="{96E0BC51-A275-4FC5-9FC3-F7A764066967}" type="slidenum">
              <a:rPr lang="en-US" smtClean="0"/>
              <a:pPr/>
              <a:t>22</a:t>
            </a:fld>
            <a:endParaRPr lang="en-US" dirty="0"/>
          </a:p>
        </p:txBody>
      </p:sp>
      <p:pic>
        <p:nvPicPr>
          <p:cNvPr id="2050" name="Picture 2" descr="Script Kiddie: Unskilled Amateur or Dangerous Hackers? | United States  Cybersecurity Magazine">
            <a:extLst>
              <a:ext uri="{FF2B5EF4-FFF2-40B4-BE49-F238E27FC236}">
                <a16:creationId xmlns:a16="http://schemas.microsoft.com/office/drawing/2014/main" id="{89029756-44E2-4E8C-AC0F-328519B9C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71" y="1836929"/>
            <a:ext cx="6196329" cy="2823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03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0940-A48E-42D3-AD37-AB78A040F346}"/>
              </a:ext>
            </a:extLst>
          </p:cNvPr>
          <p:cNvSpPr>
            <a:spLocks noGrp="1"/>
          </p:cNvSpPr>
          <p:nvPr>
            <p:ph type="title"/>
          </p:nvPr>
        </p:nvSpPr>
        <p:spPr/>
        <p:txBody>
          <a:bodyPr/>
          <a:lstStyle/>
          <a:p>
            <a:r>
              <a:rPr lang="en-US" dirty="0"/>
              <a:t>Terminology on Hacking</a:t>
            </a:r>
          </a:p>
        </p:txBody>
      </p:sp>
      <p:sp>
        <p:nvSpPr>
          <p:cNvPr id="3" name="Content Placeholder 2">
            <a:extLst>
              <a:ext uri="{FF2B5EF4-FFF2-40B4-BE49-F238E27FC236}">
                <a16:creationId xmlns:a16="http://schemas.microsoft.com/office/drawing/2014/main" id="{C08971E0-CE92-40AE-BE08-A1A705C00AEF}"/>
              </a:ext>
            </a:extLst>
          </p:cNvPr>
          <p:cNvSpPr>
            <a:spLocks noGrp="1"/>
          </p:cNvSpPr>
          <p:nvPr>
            <p:ph idx="1"/>
          </p:nvPr>
        </p:nvSpPr>
        <p:spPr>
          <a:xfrm>
            <a:off x="838199" y="1999738"/>
            <a:ext cx="10515600" cy="4351338"/>
          </a:xfrm>
        </p:spPr>
        <p:txBody>
          <a:bodyPr>
            <a:normAutofit/>
          </a:bodyPr>
          <a:lstStyle/>
          <a:p>
            <a:r>
              <a:rPr lang="en-US" dirty="0"/>
              <a:t>White hat hacker: </a:t>
            </a:r>
          </a:p>
          <a:p>
            <a:pPr lvl="1"/>
            <a:r>
              <a:rPr lang="en-US" dirty="0"/>
              <a:t>A hacker who does not break the law, often synonymous with </a:t>
            </a:r>
            <a:r>
              <a:rPr lang="en-US" u="sng" dirty="0"/>
              <a:t>ethical hacker</a:t>
            </a:r>
          </a:p>
          <a:p>
            <a:pPr lvl="1"/>
            <a:r>
              <a:rPr lang="en-US" dirty="0"/>
              <a:t>A person who uses hacking skills in a </a:t>
            </a:r>
            <a:r>
              <a:rPr lang="en-US" u="sng" dirty="0"/>
              <a:t>legal and ethical manner</a:t>
            </a:r>
          </a:p>
          <a:p>
            <a:r>
              <a:rPr lang="en-US" dirty="0"/>
              <a:t>Gray hat hacker: </a:t>
            </a:r>
          </a:p>
          <a:p>
            <a:pPr lvl="1"/>
            <a:r>
              <a:rPr lang="en-US" dirty="0"/>
              <a:t>A hacker who usually obeys the law but in some instances will cross the line into black hat hacking</a:t>
            </a:r>
          </a:p>
          <a:p>
            <a:endParaRPr lang="en-US" dirty="0"/>
          </a:p>
        </p:txBody>
      </p:sp>
      <p:sp>
        <p:nvSpPr>
          <p:cNvPr id="4" name="Date Placeholder 3">
            <a:extLst>
              <a:ext uri="{FF2B5EF4-FFF2-40B4-BE49-F238E27FC236}">
                <a16:creationId xmlns:a16="http://schemas.microsoft.com/office/drawing/2014/main" id="{170BE1D2-C75B-4B36-A597-E233380AF88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E58BA75D-EDA9-43CC-A0BC-7792122D8DB6}"/>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C526039F-7BF3-47C5-B79E-37AC3A1A5070}"/>
              </a:ext>
            </a:extLst>
          </p:cNvPr>
          <p:cNvSpPr>
            <a:spLocks noGrp="1"/>
          </p:cNvSpPr>
          <p:nvPr>
            <p:ph type="sldNum" sz="quarter" idx="12"/>
          </p:nvPr>
        </p:nvSpPr>
        <p:spPr/>
        <p:txBody>
          <a:bodyPr/>
          <a:lstStyle/>
          <a:p>
            <a:fld id="{96E0BC51-A275-4FC5-9FC3-F7A764066967}" type="slidenum">
              <a:rPr lang="en-US" smtClean="0"/>
              <a:pPr/>
              <a:t>23</a:t>
            </a:fld>
            <a:endParaRPr lang="en-US" dirty="0"/>
          </a:p>
        </p:txBody>
      </p:sp>
      <p:pic>
        <p:nvPicPr>
          <p:cNvPr id="3074" name="Picture 2" descr="Black vs Grey vs White Hat Hackers | Inspired eLearning">
            <a:extLst>
              <a:ext uri="{FF2B5EF4-FFF2-40B4-BE49-F238E27FC236}">
                <a16:creationId xmlns:a16="http://schemas.microsoft.com/office/drawing/2014/main" id="{46B74550-5C2C-4D61-96B5-7D6148F6B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692" y="189113"/>
            <a:ext cx="4767308" cy="190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7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0940-A48E-42D3-AD37-AB78A040F346}"/>
              </a:ext>
            </a:extLst>
          </p:cNvPr>
          <p:cNvSpPr>
            <a:spLocks noGrp="1"/>
          </p:cNvSpPr>
          <p:nvPr>
            <p:ph type="title"/>
          </p:nvPr>
        </p:nvSpPr>
        <p:spPr/>
        <p:txBody>
          <a:bodyPr/>
          <a:lstStyle/>
          <a:p>
            <a:r>
              <a:rPr lang="en-US" dirty="0"/>
              <a:t>Terminology on Hacking</a:t>
            </a:r>
          </a:p>
        </p:txBody>
      </p:sp>
      <p:sp>
        <p:nvSpPr>
          <p:cNvPr id="3" name="Content Placeholder 2">
            <a:extLst>
              <a:ext uri="{FF2B5EF4-FFF2-40B4-BE49-F238E27FC236}">
                <a16:creationId xmlns:a16="http://schemas.microsoft.com/office/drawing/2014/main" id="{C08971E0-CE92-40AE-BE08-A1A705C00AEF}"/>
              </a:ext>
            </a:extLst>
          </p:cNvPr>
          <p:cNvSpPr>
            <a:spLocks noGrp="1"/>
          </p:cNvSpPr>
          <p:nvPr>
            <p:ph idx="1"/>
          </p:nvPr>
        </p:nvSpPr>
        <p:spPr/>
        <p:txBody>
          <a:bodyPr>
            <a:normAutofit/>
          </a:bodyPr>
          <a:lstStyle/>
          <a:p>
            <a:r>
              <a:rPr lang="en-US" dirty="0"/>
              <a:t>Black hat hacker: </a:t>
            </a:r>
          </a:p>
          <a:p>
            <a:pPr lvl="1"/>
            <a:r>
              <a:rPr lang="en-US" dirty="0"/>
              <a:t>A hacker who does break the law</a:t>
            </a:r>
          </a:p>
          <a:p>
            <a:pPr lvl="1"/>
            <a:r>
              <a:rPr lang="en-US" dirty="0"/>
              <a:t>Synonymous with </a:t>
            </a:r>
            <a:r>
              <a:rPr lang="en-US" u="sng" dirty="0"/>
              <a:t>cracker</a:t>
            </a:r>
            <a:r>
              <a:rPr lang="en-US" dirty="0"/>
              <a:t>, but the term black hat hacker is far more common</a:t>
            </a:r>
          </a:p>
          <a:p>
            <a:pPr lvl="1"/>
            <a:r>
              <a:rPr lang="en-US" dirty="0"/>
              <a:t>Is not necessarily any more skilled</a:t>
            </a:r>
          </a:p>
          <a:p>
            <a:pPr lvl="2"/>
            <a:r>
              <a:rPr lang="en-US" dirty="0"/>
              <a:t>Someone can </a:t>
            </a:r>
            <a:r>
              <a:rPr lang="en-US" u="sng" dirty="0"/>
              <a:t>break the law</a:t>
            </a:r>
            <a:r>
              <a:rPr lang="en-US" dirty="0"/>
              <a:t> and still have only minimal skill</a:t>
            </a:r>
          </a:p>
          <a:p>
            <a:endParaRPr lang="en-US" dirty="0"/>
          </a:p>
        </p:txBody>
      </p:sp>
      <p:sp>
        <p:nvSpPr>
          <p:cNvPr id="4" name="Date Placeholder 3">
            <a:extLst>
              <a:ext uri="{FF2B5EF4-FFF2-40B4-BE49-F238E27FC236}">
                <a16:creationId xmlns:a16="http://schemas.microsoft.com/office/drawing/2014/main" id="{170BE1D2-C75B-4B36-A597-E233380AF88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E58BA75D-EDA9-43CC-A0BC-7792122D8DB6}"/>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C526039F-7BF3-47C5-B79E-37AC3A1A5070}"/>
              </a:ext>
            </a:extLst>
          </p:cNvPr>
          <p:cNvSpPr>
            <a:spLocks noGrp="1"/>
          </p:cNvSpPr>
          <p:nvPr>
            <p:ph type="sldNum" sz="quarter" idx="12"/>
          </p:nvPr>
        </p:nvSpPr>
        <p:spPr/>
        <p:txBody>
          <a:bodyPr/>
          <a:lstStyle/>
          <a:p>
            <a:fld id="{96E0BC51-A275-4FC5-9FC3-F7A764066967}" type="slidenum">
              <a:rPr lang="en-US" smtClean="0"/>
              <a:pPr/>
              <a:t>24</a:t>
            </a:fld>
            <a:endParaRPr lang="en-US" dirty="0"/>
          </a:p>
        </p:txBody>
      </p:sp>
      <p:sp>
        <p:nvSpPr>
          <p:cNvPr id="7" name="Rectangle 6">
            <a:extLst>
              <a:ext uri="{FF2B5EF4-FFF2-40B4-BE49-F238E27FC236}">
                <a16:creationId xmlns:a16="http://schemas.microsoft.com/office/drawing/2014/main" id="{E0A6499F-4E49-4BEA-99F2-8C37DE301752}"/>
              </a:ext>
            </a:extLst>
          </p:cNvPr>
          <p:cNvSpPr/>
          <p:nvPr/>
        </p:nvSpPr>
        <p:spPr>
          <a:xfrm>
            <a:off x="2333415" y="5500128"/>
            <a:ext cx="6610905" cy="307777"/>
          </a:xfrm>
          <a:prstGeom prst="rect">
            <a:avLst/>
          </a:prstGeom>
        </p:spPr>
        <p:txBody>
          <a:bodyPr wrap="square">
            <a:spAutoFit/>
          </a:bodyPr>
          <a:lstStyle/>
          <a:p>
            <a:r>
              <a:rPr lang="en-US" sz="1400" dirty="0">
                <a:hlinkClick r:id="rId2"/>
              </a:rPr>
              <a:t>https://www.techworm.net/2014/04/notorious-at-hacker-andrew-weev.html</a:t>
            </a:r>
            <a:r>
              <a:rPr lang="en-US" sz="1400" dirty="0"/>
              <a:t> </a:t>
            </a:r>
          </a:p>
        </p:txBody>
      </p:sp>
    </p:spTree>
    <p:extLst>
      <p:ext uri="{BB962C8B-B14F-4D97-AF65-F5344CB8AC3E}">
        <p14:creationId xmlns:p14="http://schemas.microsoft.com/office/powerpoint/2010/main" val="27239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0940-A48E-42D3-AD37-AB78A040F346}"/>
              </a:ext>
            </a:extLst>
          </p:cNvPr>
          <p:cNvSpPr>
            <a:spLocks noGrp="1"/>
          </p:cNvSpPr>
          <p:nvPr>
            <p:ph type="title"/>
          </p:nvPr>
        </p:nvSpPr>
        <p:spPr/>
        <p:txBody>
          <a:bodyPr/>
          <a:lstStyle/>
          <a:p>
            <a:r>
              <a:rPr lang="en-US" dirty="0"/>
              <a:t>Hackers</a:t>
            </a:r>
          </a:p>
        </p:txBody>
      </p:sp>
      <p:sp>
        <p:nvSpPr>
          <p:cNvPr id="3" name="Content Placeholder 2">
            <a:extLst>
              <a:ext uri="{FF2B5EF4-FFF2-40B4-BE49-F238E27FC236}">
                <a16:creationId xmlns:a16="http://schemas.microsoft.com/office/drawing/2014/main" id="{C08971E0-CE92-40AE-BE08-A1A705C00AEF}"/>
              </a:ext>
            </a:extLst>
          </p:cNvPr>
          <p:cNvSpPr>
            <a:spLocks noGrp="1"/>
          </p:cNvSpPr>
          <p:nvPr>
            <p:ph idx="1"/>
          </p:nvPr>
        </p:nvSpPr>
        <p:spPr/>
        <p:txBody>
          <a:bodyPr>
            <a:normAutofit/>
          </a:bodyPr>
          <a:lstStyle/>
          <a:p>
            <a:r>
              <a:rPr lang="en-US" dirty="0"/>
              <a:t>There is not an organized, uniform “hacking community”</a:t>
            </a:r>
          </a:p>
          <a:p>
            <a:pPr lvl="1"/>
            <a:r>
              <a:rPr lang="en-US" dirty="0"/>
              <a:t>It is diverse and amorphous</a:t>
            </a:r>
          </a:p>
          <a:p>
            <a:r>
              <a:rPr lang="en-US" dirty="0"/>
              <a:t>Driving force is the </a:t>
            </a:r>
            <a:r>
              <a:rPr lang="en-US" u="sng" dirty="0"/>
              <a:t>desire for knowledge</a:t>
            </a:r>
          </a:p>
          <a:p>
            <a:r>
              <a:rPr lang="en-US" dirty="0"/>
              <a:t>Degrees or the certifications are not the </a:t>
            </a:r>
            <a:r>
              <a:rPr lang="en-US" u="sng" dirty="0"/>
              <a:t>real merit</a:t>
            </a:r>
          </a:p>
          <a:p>
            <a:pPr lvl="1"/>
            <a:r>
              <a:rPr lang="en-US" dirty="0"/>
              <a:t>What you know and </a:t>
            </a:r>
            <a:r>
              <a:rPr lang="en-US" u="sng" dirty="0"/>
              <a:t>can do</a:t>
            </a:r>
            <a:r>
              <a:rPr lang="en-US" dirty="0"/>
              <a:t> define your level</a:t>
            </a:r>
          </a:p>
        </p:txBody>
      </p:sp>
      <p:sp>
        <p:nvSpPr>
          <p:cNvPr id="4" name="Date Placeholder 3">
            <a:extLst>
              <a:ext uri="{FF2B5EF4-FFF2-40B4-BE49-F238E27FC236}">
                <a16:creationId xmlns:a16="http://schemas.microsoft.com/office/drawing/2014/main" id="{170BE1D2-C75B-4B36-A597-E233380AF88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E58BA75D-EDA9-43CC-A0BC-7792122D8DB6}"/>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C526039F-7BF3-47C5-B79E-37AC3A1A5070}"/>
              </a:ext>
            </a:extLst>
          </p:cNvPr>
          <p:cNvSpPr>
            <a:spLocks noGrp="1"/>
          </p:cNvSpPr>
          <p:nvPr>
            <p:ph type="sldNum" sz="quarter" idx="12"/>
          </p:nvPr>
        </p:nvSpPr>
        <p:spPr/>
        <p:txBody>
          <a:bodyPr/>
          <a:lstStyle/>
          <a:p>
            <a:fld id="{96E0BC51-A275-4FC5-9FC3-F7A764066967}" type="slidenum">
              <a:rPr lang="en-US" smtClean="0"/>
              <a:pPr/>
              <a:t>25</a:t>
            </a:fld>
            <a:endParaRPr lang="en-US" dirty="0"/>
          </a:p>
        </p:txBody>
      </p:sp>
    </p:spTree>
    <p:extLst>
      <p:ext uri="{BB962C8B-B14F-4D97-AF65-F5344CB8AC3E}">
        <p14:creationId xmlns:p14="http://schemas.microsoft.com/office/powerpoint/2010/main" val="138938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3F2A2-CB85-44EC-9BAD-4FDF6A0E92F3}"/>
              </a:ext>
            </a:extLst>
          </p:cNvPr>
          <p:cNvSpPr>
            <a:spLocks noGrp="1"/>
          </p:cNvSpPr>
          <p:nvPr>
            <p:ph type="title"/>
          </p:nvPr>
        </p:nvSpPr>
        <p:spPr/>
        <p:txBody>
          <a:bodyPr/>
          <a:lstStyle/>
          <a:p>
            <a:r>
              <a:rPr lang="en-US" dirty="0"/>
              <a:t>Required Skills of Ethical Hacker</a:t>
            </a:r>
          </a:p>
        </p:txBody>
      </p:sp>
      <p:sp>
        <p:nvSpPr>
          <p:cNvPr id="3" name="Content Placeholder 2">
            <a:extLst>
              <a:ext uri="{FF2B5EF4-FFF2-40B4-BE49-F238E27FC236}">
                <a16:creationId xmlns:a16="http://schemas.microsoft.com/office/drawing/2014/main" id="{F7E0B720-8494-4E12-B559-E9C45E51CA41}"/>
              </a:ext>
            </a:extLst>
          </p:cNvPr>
          <p:cNvSpPr>
            <a:spLocks noGrp="1"/>
          </p:cNvSpPr>
          <p:nvPr>
            <p:ph idx="1"/>
          </p:nvPr>
        </p:nvSpPr>
        <p:spPr/>
        <p:txBody>
          <a:bodyPr/>
          <a:lstStyle/>
          <a:p>
            <a:r>
              <a:rPr lang="en-US" dirty="0"/>
              <a:t>Operating Systems</a:t>
            </a:r>
          </a:p>
          <a:p>
            <a:r>
              <a:rPr lang="en-US" dirty="0"/>
              <a:t>Network devices and protocols</a:t>
            </a:r>
          </a:p>
          <a:p>
            <a:pPr lvl="1"/>
            <a:r>
              <a:rPr lang="en-US" dirty="0"/>
              <a:t>Also, security devices (firewall, etc.)</a:t>
            </a:r>
          </a:p>
          <a:p>
            <a:r>
              <a:rPr lang="en-US" dirty="0"/>
              <a:t>Programming</a:t>
            </a:r>
          </a:p>
          <a:p>
            <a:r>
              <a:rPr lang="en-US" dirty="0">
                <a:solidFill>
                  <a:srgbClr val="FF0000"/>
                </a:solidFill>
              </a:rPr>
              <a:t>Overall computer security fundamentals</a:t>
            </a:r>
          </a:p>
        </p:txBody>
      </p:sp>
      <p:sp>
        <p:nvSpPr>
          <p:cNvPr id="4" name="Date Placeholder 3">
            <a:extLst>
              <a:ext uri="{FF2B5EF4-FFF2-40B4-BE49-F238E27FC236}">
                <a16:creationId xmlns:a16="http://schemas.microsoft.com/office/drawing/2014/main" id="{F9219A7B-A6C8-4DAC-911E-A172ED890EC9}"/>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5E26D4FD-DBF7-4138-82FD-995898F6506F}"/>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BC1031C2-A683-46A9-B9C9-DE8ECAA8903A}"/>
              </a:ext>
            </a:extLst>
          </p:cNvPr>
          <p:cNvSpPr>
            <a:spLocks noGrp="1"/>
          </p:cNvSpPr>
          <p:nvPr>
            <p:ph type="sldNum" sz="quarter" idx="12"/>
          </p:nvPr>
        </p:nvSpPr>
        <p:spPr/>
        <p:txBody>
          <a:bodyPr/>
          <a:lstStyle/>
          <a:p>
            <a:fld id="{96E0BC51-A275-4FC5-9FC3-F7A764066967}" type="slidenum">
              <a:rPr lang="en-US" smtClean="0"/>
              <a:pPr/>
              <a:t>26</a:t>
            </a:fld>
            <a:endParaRPr lang="en-US" dirty="0"/>
          </a:p>
        </p:txBody>
      </p:sp>
    </p:spTree>
    <p:extLst>
      <p:ext uri="{BB962C8B-B14F-4D97-AF65-F5344CB8AC3E}">
        <p14:creationId xmlns:p14="http://schemas.microsoft.com/office/powerpoint/2010/main" val="183488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EEC38-C8B5-4A81-8F31-A917F6E9A198}"/>
              </a:ext>
            </a:extLst>
          </p:cNvPr>
          <p:cNvSpPr>
            <a:spLocks noGrp="1"/>
          </p:cNvSpPr>
          <p:nvPr>
            <p:ph type="title"/>
          </p:nvPr>
        </p:nvSpPr>
        <p:spPr/>
        <p:txBody>
          <a:bodyPr/>
          <a:lstStyle/>
          <a:p>
            <a:r>
              <a:rPr lang="en-US" dirty="0"/>
              <a:t>Legal Aspects</a:t>
            </a:r>
          </a:p>
        </p:txBody>
      </p:sp>
      <p:sp>
        <p:nvSpPr>
          <p:cNvPr id="3" name="Content Placeholder 2">
            <a:extLst>
              <a:ext uri="{FF2B5EF4-FFF2-40B4-BE49-F238E27FC236}">
                <a16:creationId xmlns:a16="http://schemas.microsoft.com/office/drawing/2014/main" id="{866A5608-8ACA-4627-BAAD-33E555CD564B}"/>
              </a:ext>
            </a:extLst>
          </p:cNvPr>
          <p:cNvSpPr>
            <a:spLocks noGrp="1"/>
          </p:cNvSpPr>
          <p:nvPr>
            <p:ph idx="1"/>
          </p:nvPr>
        </p:nvSpPr>
        <p:spPr/>
        <p:txBody>
          <a:bodyPr/>
          <a:lstStyle/>
          <a:p>
            <a:r>
              <a:rPr lang="en-US" dirty="0"/>
              <a:t>International Laws</a:t>
            </a:r>
          </a:p>
          <a:p>
            <a:r>
              <a:rPr lang="en-US" dirty="0"/>
              <a:t>US Laws</a:t>
            </a:r>
          </a:p>
          <a:p>
            <a:r>
              <a:rPr lang="en-US" dirty="0"/>
              <a:t>State laws</a:t>
            </a:r>
          </a:p>
          <a:p>
            <a:pPr lvl="1"/>
            <a:r>
              <a:rPr lang="en-US" dirty="0"/>
              <a:t>Sometimes even city laws</a:t>
            </a:r>
          </a:p>
        </p:txBody>
      </p:sp>
      <p:sp>
        <p:nvSpPr>
          <p:cNvPr id="4" name="Date Placeholder 3">
            <a:extLst>
              <a:ext uri="{FF2B5EF4-FFF2-40B4-BE49-F238E27FC236}">
                <a16:creationId xmlns:a16="http://schemas.microsoft.com/office/drawing/2014/main" id="{F8748F56-FC8E-45EF-91FA-2198D130A9FB}"/>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04D0EB22-4A9F-484A-80E0-17FFAADA2465}"/>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77CFCC46-09F1-46BA-970D-0D86F7E2972B}"/>
              </a:ext>
            </a:extLst>
          </p:cNvPr>
          <p:cNvSpPr>
            <a:spLocks noGrp="1"/>
          </p:cNvSpPr>
          <p:nvPr>
            <p:ph type="sldNum" sz="quarter" idx="12"/>
          </p:nvPr>
        </p:nvSpPr>
        <p:spPr/>
        <p:txBody>
          <a:bodyPr/>
          <a:lstStyle/>
          <a:p>
            <a:fld id="{96E0BC51-A275-4FC5-9FC3-F7A764066967}" type="slidenum">
              <a:rPr lang="en-US" smtClean="0"/>
              <a:pPr/>
              <a:t>27</a:t>
            </a:fld>
            <a:endParaRPr lang="en-US" dirty="0"/>
          </a:p>
        </p:txBody>
      </p:sp>
    </p:spTree>
    <p:extLst>
      <p:ext uri="{BB962C8B-B14F-4D97-AF65-F5344CB8AC3E}">
        <p14:creationId xmlns:p14="http://schemas.microsoft.com/office/powerpoint/2010/main" val="361646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B00F9-17FA-46FE-8C82-C293B4466907}"/>
              </a:ext>
            </a:extLst>
          </p:cNvPr>
          <p:cNvSpPr>
            <a:spLocks noGrp="1"/>
          </p:cNvSpPr>
          <p:nvPr>
            <p:ph type="title"/>
          </p:nvPr>
        </p:nvSpPr>
        <p:spPr/>
        <p:txBody>
          <a:bodyPr/>
          <a:lstStyle/>
          <a:p>
            <a:r>
              <a:rPr lang="en-US" dirty="0"/>
              <a:t>Legal Aspects</a:t>
            </a:r>
          </a:p>
        </p:txBody>
      </p:sp>
      <p:sp>
        <p:nvSpPr>
          <p:cNvPr id="3" name="Content Placeholder 2">
            <a:extLst>
              <a:ext uri="{FF2B5EF4-FFF2-40B4-BE49-F238E27FC236}">
                <a16:creationId xmlns:a16="http://schemas.microsoft.com/office/drawing/2014/main" id="{85082D42-84C0-4403-B3E3-B1A44E996AC3}"/>
              </a:ext>
            </a:extLst>
          </p:cNvPr>
          <p:cNvSpPr>
            <a:spLocks noGrp="1"/>
          </p:cNvSpPr>
          <p:nvPr>
            <p:ph idx="1"/>
          </p:nvPr>
        </p:nvSpPr>
        <p:spPr/>
        <p:txBody>
          <a:bodyPr/>
          <a:lstStyle/>
          <a:p>
            <a:r>
              <a:rPr lang="en-US" dirty="0"/>
              <a:t>Fraud and Related Activity in Connection with Access Devices: 18 U.S. Code § 1029</a:t>
            </a:r>
          </a:p>
          <a:p>
            <a:r>
              <a:rPr lang="en-US" dirty="0"/>
              <a:t>Computer Fraud and Abuse Act (CFAA): 18 U.S. Code § 1030</a:t>
            </a:r>
          </a:p>
          <a:p>
            <a:r>
              <a:rPr lang="en-US" dirty="0"/>
              <a:t>Unlawful Access to Stored Communications: 18 U.S. Code § 2701</a:t>
            </a:r>
          </a:p>
          <a:p>
            <a:r>
              <a:rPr lang="en-US" dirty="0"/>
              <a:t>And a few others</a:t>
            </a:r>
          </a:p>
        </p:txBody>
      </p:sp>
      <p:sp>
        <p:nvSpPr>
          <p:cNvPr id="4" name="Date Placeholder 3">
            <a:extLst>
              <a:ext uri="{FF2B5EF4-FFF2-40B4-BE49-F238E27FC236}">
                <a16:creationId xmlns:a16="http://schemas.microsoft.com/office/drawing/2014/main" id="{13E7CEBC-46E6-41E0-92D2-684325AFD26F}"/>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F437FBDB-1CF7-40F3-B6A9-5B49135F8AEF}"/>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970C9B30-685B-4A1E-BB64-C05B4233487C}"/>
              </a:ext>
            </a:extLst>
          </p:cNvPr>
          <p:cNvSpPr>
            <a:spLocks noGrp="1"/>
          </p:cNvSpPr>
          <p:nvPr>
            <p:ph type="sldNum" sz="quarter" idx="12"/>
          </p:nvPr>
        </p:nvSpPr>
        <p:spPr/>
        <p:txBody>
          <a:bodyPr/>
          <a:lstStyle/>
          <a:p>
            <a:fld id="{96E0BC51-A275-4FC5-9FC3-F7A764066967}" type="slidenum">
              <a:rPr lang="en-US" smtClean="0"/>
              <a:pPr/>
              <a:t>28</a:t>
            </a:fld>
            <a:endParaRPr lang="en-US" dirty="0"/>
          </a:p>
        </p:txBody>
      </p:sp>
    </p:spTree>
    <p:extLst>
      <p:ext uri="{BB962C8B-B14F-4D97-AF65-F5344CB8AC3E}">
        <p14:creationId xmlns:p14="http://schemas.microsoft.com/office/powerpoint/2010/main" val="3086375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xfrm>
            <a:off x="12606781" y="9373048"/>
            <a:ext cx="307340" cy="281304"/>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marR="0" lvl="0" indent="0" algn="l" defTabSz="914400" rtl="0" eaLnBrk="1" fontAlgn="auto" latinLnBrk="0" hangingPunct="1">
              <a:lnSpc>
                <a:spcPts val="2090"/>
              </a:lnSpc>
              <a:spcBef>
                <a:spcPts val="0"/>
              </a:spcBef>
              <a:spcAft>
                <a:spcPts val="0"/>
              </a:spcAft>
              <a:buClrTx/>
              <a:buSzTx/>
              <a:buFontTx/>
              <a:buNone/>
              <a:tabLst/>
              <a:defRPr/>
            </a:pPr>
            <a:fld id="{81D60167-4931-47E6-BA6A-407CBD079E47}" type="slidenum">
              <a:rPr kumimoji="0" lang="en-US" sz="1800" b="0" i="0" u="none" strike="noStrike" kern="1200" cap="none" spc="0" normalizeH="0" baseline="0" noProof="0" smtClean="0">
                <a:ln>
                  <a:noFill/>
                </a:ln>
                <a:solidFill>
                  <a:srgbClr val="000000"/>
                </a:solidFill>
                <a:effectLst/>
                <a:uLnTx/>
                <a:uFillTx/>
                <a:latin typeface="Arial"/>
                <a:ea typeface="+mn-ea"/>
                <a:cs typeface="Arial"/>
              </a:rPr>
              <a:pPr marL="25400" marR="0" lvl="0" indent="0" algn="l" defTabSz="914400" rtl="0" eaLnBrk="1" fontAlgn="auto" latinLnBrk="0" hangingPunct="1">
                <a:lnSpc>
                  <a:spcPts val="209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object 2"/>
          <p:cNvSpPr txBox="1">
            <a:spLocks noGrp="1"/>
          </p:cNvSpPr>
          <p:nvPr>
            <p:ph type="title"/>
          </p:nvPr>
        </p:nvSpPr>
        <p:spPr>
          <a:xfrm>
            <a:off x="1036974" y="0"/>
            <a:ext cx="5374779" cy="747230"/>
          </a:xfrm>
          <a:prstGeom prst="rect">
            <a:avLst/>
          </a:prstGeom>
        </p:spPr>
        <p:txBody>
          <a:bodyPr vert="horz" wrap="square" lIns="0" tIns="8483" rIns="0" bIns="0" numCol="1" rtlCol="0" anchor="b" anchorCtr="0" compatLnSpc="1">
            <a:prstTxWarp prst="textNoShape">
              <a:avLst/>
            </a:prstTxWarp>
            <a:spAutoFit/>
          </a:bodyPr>
          <a:lstStyle/>
          <a:p>
            <a:pPr marL="8929">
              <a:spcBef>
                <a:spcPts val="67"/>
              </a:spcBef>
              <a:tabLst>
                <a:tab pos="1634968" algn="l"/>
              </a:tabLst>
            </a:pPr>
            <a:r>
              <a:rPr lang="en-US" sz="4800" spc="-4"/>
              <a:t>Why This</a:t>
            </a:r>
            <a:r>
              <a:rPr lang="en-US" sz="4800" spc="-46"/>
              <a:t> </a:t>
            </a:r>
            <a:r>
              <a:rPr lang="en-US" sz="4800" spc="-4"/>
              <a:t>Class?</a:t>
            </a:r>
            <a:endParaRPr lang="en-US" sz="4800" dirty="0"/>
          </a:p>
        </p:txBody>
      </p:sp>
      <p:pic>
        <p:nvPicPr>
          <p:cNvPr id="7" name="Picture 6">
            <a:extLst>
              <a:ext uri="{FF2B5EF4-FFF2-40B4-BE49-F238E27FC236}">
                <a16:creationId xmlns:a16="http://schemas.microsoft.com/office/drawing/2014/main" id="{86E34018-353F-2346-857C-7CCF3F642973}"/>
              </a:ext>
            </a:extLst>
          </p:cNvPr>
          <p:cNvPicPr>
            <a:picLocks noChangeAspect="1"/>
          </p:cNvPicPr>
          <p:nvPr/>
        </p:nvPicPr>
        <p:blipFill>
          <a:blip r:embed="rId3"/>
          <a:stretch>
            <a:fillRect/>
          </a:stretch>
        </p:blipFill>
        <p:spPr>
          <a:xfrm>
            <a:off x="7243762" y="1286947"/>
            <a:ext cx="4713379" cy="2784871"/>
          </a:xfrm>
          <a:prstGeom prst="rect">
            <a:avLst/>
          </a:prstGeom>
        </p:spPr>
      </p:pic>
      <p:sp>
        <p:nvSpPr>
          <p:cNvPr id="8" name="Rectangle 7">
            <a:extLst>
              <a:ext uri="{FF2B5EF4-FFF2-40B4-BE49-F238E27FC236}">
                <a16:creationId xmlns:a16="http://schemas.microsoft.com/office/drawing/2014/main" id="{6F6D3B20-1AAD-C340-8573-8789017C9068}"/>
              </a:ext>
            </a:extLst>
          </p:cNvPr>
          <p:cNvSpPr/>
          <p:nvPr/>
        </p:nvSpPr>
        <p:spPr>
          <a:xfrm>
            <a:off x="836948" y="1458397"/>
            <a:ext cx="6406814" cy="4154984"/>
          </a:xfrm>
          <a:prstGeom prst="rect">
            <a:avLst/>
          </a:prstGeom>
        </p:spPr>
        <p:txBody>
          <a:bodyPr wrap="square">
            <a:spAutoFit/>
          </a:bodyPr>
          <a:lstStyle/>
          <a:p>
            <a:pPr marL="342900" indent="-342900">
              <a:buFont typeface="Arial" panose="020B0604020202020204" pitchFamily="34" charset="0"/>
              <a:buChar char="•"/>
            </a:pPr>
            <a:r>
              <a:rPr lang="en-US" sz="2400" dirty="0">
                <a:solidFill>
                  <a:srgbClr val="323232"/>
                </a:solidFill>
                <a:latin typeface="roboto-bold-webfont"/>
              </a:rPr>
              <a:t>There aren't enough people to fight cybercrime</a:t>
            </a:r>
          </a:p>
          <a:p>
            <a:pPr marL="342900" indent="-342900">
              <a:buFont typeface="Arial" panose="020B0604020202020204" pitchFamily="34" charset="0"/>
              <a:buChar char="•"/>
            </a:pPr>
            <a:r>
              <a:rPr lang="en-US" sz="2400" dirty="0"/>
              <a:t>There are plenty of cybersecurity jobs</a:t>
            </a:r>
          </a:p>
          <a:p>
            <a:pPr marL="342900" indent="-342900">
              <a:buFont typeface="Arial" panose="020B0604020202020204" pitchFamily="34" charset="0"/>
              <a:buChar char="•"/>
            </a:pPr>
            <a:r>
              <a:rPr lang="en-US" sz="2400" dirty="0"/>
              <a:t>This job can be hard to outsource</a:t>
            </a:r>
          </a:p>
          <a:p>
            <a:pPr marL="342900" indent="-342900">
              <a:buFont typeface="Arial" panose="020B0604020202020204" pitchFamily="34" charset="0"/>
              <a:buChar char="•"/>
            </a:pPr>
            <a:r>
              <a:rPr lang="en-US" sz="2400" dirty="0"/>
              <a:t>Job opportunities are projected to grow substantially</a:t>
            </a:r>
          </a:p>
          <a:p>
            <a:pPr marL="342900" indent="-342900">
              <a:buFont typeface="Arial" panose="020B0604020202020204" pitchFamily="34" charset="0"/>
              <a:buChar char="•"/>
            </a:pPr>
            <a:r>
              <a:rPr lang="en-US" sz="2400" dirty="0"/>
              <a:t>Anyone can learn cybersecurity</a:t>
            </a:r>
          </a:p>
          <a:p>
            <a:pPr marL="342900" indent="-342900">
              <a:buFont typeface="Arial" panose="020B0604020202020204" pitchFamily="34" charset="0"/>
              <a:buChar char="•"/>
            </a:pPr>
            <a:r>
              <a:rPr lang="en-US" sz="2400" dirty="0"/>
              <a:t>Cybersecurity is a challenging but enjoying job</a:t>
            </a:r>
          </a:p>
          <a:p>
            <a:pPr marL="342900" indent="-342900">
              <a:buFont typeface="Arial" panose="020B0604020202020204" pitchFamily="34" charset="0"/>
              <a:buChar char="•"/>
            </a:pPr>
            <a:r>
              <a:rPr lang="en-US" sz="2400" dirty="0"/>
              <a:t>You get to be a hero sometimes</a:t>
            </a:r>
          </a:p>
          <a:p>
            <a:pPr marL="342900" indent="-342900">
              <a:buFont typeface="Arial" panose="020B0604020202020204" pitchFamily="34" charset="0"/>
              <a:buChar char="•"/>
            </a:pPr>
            <a:r>
              <a:rPr lang="en-US" sz="2400" dirty="0"/>
              <a:t>Most importantly, </a:t>
            </a:r>
            <a:r>
              <a:rPr lang="en-US" sz="2400" b="1" dirty="0"/>
              <a:t>earn more money..</a:t>
            </a:r>
            <a:endParaRPr lang="en-US" sz="2400" dirty="0"/>
          </a:p>
          <a:p>
            <a:pPr marL="342900" indent="-342900">
              <a:buFont typeface="Arial" panose="020B0604020202020204" pitchFamily="34" charset="0"/>
              <a:buChar char="•"/>
            </a:pPr>
            <a:endParaRPr lang="en-US" sz="2400" b="0" i="0" dirty="0">
              <a:solidFill>
                <a:srgbClr val="323232"/>
              </a:solidFill>
              <a:effectLst/>
              <a:latin typeface="roboto-bold-webfont"/>
            </a:endParaRPr>
          </a:p>
        </p:txBody>
      </p:sp>
    </p:spTree>
    <p:extLst>
      <p:ext uri="{BB962C8B-B14F-4D97-AF65-F5344CB8AC3E}">
        <p14:creationId xmlns:p14="http://schemas.microsoft.com/office/powerpoint/2010/main" val="2985486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A3187-1D67-4EB9-A6DB-E140D22CE47B}"/>
              </a:ext>
            </a:extLst>
          </p:cNvPr>
          <p:cNvSpPr>
            <a:spLocks noGrp="1"/>
          </p:cNvSpPr>
          <p:nvPr>
            <p:ph type="title"/>
          </p:nvPr>
        </p:nvSpPr>
        <p:spPr/>
        <p:txBody>
          <a:bodyPr/>
          <a:lstStyle/>
          <a:p>
            <a:r>
              <a:rPr lang="en-US" dirty="0"/>
              <a:t>Compliance Regulations</a:t>
            </a:r>
          </a:p>
        </p:txBody>
      </p:sp>
      <p:sp>
        <p:nvSpPr>
          <p:cNvPr id="3" name="Content Placeholder 2">
            <a:extLst>
              <a:ext uri="{FF2B5EF4-FFF2-40B4-BE49-F238E27FC236}">
                <a16:creationId xmlns:a16="http://schemas.microsoft.com/office/drawing/2014/main" id="{3EA50B13-DBFC-41AE-8811-9C47723FB786}"/>
              </a:ext>
            </a:extLst>
          </p:cNvPr>
          <p:cNvSpPr>
            <a:spLocks noGrp="1"/>
          </p:cNvSpPr>
          <p:nvPr>
            <p:ph idx="1"/>
          </p:nvPr>
        </p:nvSpPr>
        <p:spPr/>
        <p:txBody>
          <a:bodyPr/>
          <a:lstStyle/>
          <a:p>
            <a:r>
              <a:rPr lang="en-US" dirty="0"/>
              <a:t>Fines against companies </a:t>
            </a:r>
            <a:r>
              <a:rPr lang="en-US"/>
              <a:t>that are found </a:t>
            </a:r>
            <a:r>
              <a:rPr lang="en-US" dirty="0"/>
              <a:t>in noncompliance</a:t>
            </a:r>
          </a:p>
          <a:p>
            <a:r>
              <a:rPr lang="en-US" dirty="0"/>
              <a:t>One example: Payment Card Industry Data Security Standard (PCI-DSS)</a:t>
            </a:r>
          </a:p>
          <a:p>
            <a:pPr lvl="1"/>
            <a:r>
              <a:rPr lang="en-US" dirty="0"/>
              <a:t>Build and maintain secure network </a:t>
            </a:r>
          </a:p>
          <a:p>
            <a:pPr lvl="1"/>
            <a:r>
              <a:rPr lang="en-US" dirty="0"/>
              <a:t>Protect cardholder data</a:t>
            </a:r>
          </a:p>
          <a:p>
            <a:pPr lvl="1"/>
            <a:r>
              <a:rPr lang="en-US" dirty="0"/>
              <a:t>Implement strong access control mechanisms</a:t>
            </a:r>
          </a:p>
          <a:p>
            <a:pPr lvl="1"/>
            <a:r>
              <a:rPr lang="en-US" dirty="0"/>
              <a:t>Regularly monitor and test networks</a:t>
            </a:r>
          </a:p>
          <a:p>
            <a:pPr lvl="1"/>
            <a:endParaRPr lang="en-US" dirty="0"/>
          </a:p>
        </p:txBody>
      </p:sp>
      <p:sp>
        <p:nvSpPr>
          <p:cNvPr id="4" name="Date Placeholder 3">
            <a:extLst>
              <a:ext uri="{FF2B5EF4-FFF2-40B4-BE49-F238E27FC236}">
                <a16:creationId xmlns:a16="http://schemas.microsoft.com/office/drawing/2014/main" id="{4A58C7DB-4E8B-416E-8DE5-FA0728581FE1}"/>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F866C4EE-EF0D-4125-BC60-8979E34D07A6}"/>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626B450F-7361-4CD8-961E-5DFD412182B8}"/>
              </a:ext>
            </a:extLst>
          </p:cNvPr>
          <p:cNvSpPr>
            <a:spLocks noGrp="1"/>
          </p:cNvSpPr>
          <p:nvPr>
            <p:ph type="sldNum" sz="quarter" idx="12"/>
          </p:nvPr>
        </p:nvSpPr>
        <p:spPr/>
        <p:txBody>
          <a:bodyPr/>
          <a:lstStyle/>
          <a:p>
            <a:fld id="{96E0BC51-A275-4FC5-9FC3-F7A764066967}" type="slidenum">
              <a:rPr lang="en-US" smtClean="0"/>
              <a:pPr/>
              <a:t>29</a:t>
            </a:fld>
            <a:endParaRPr lang="en-US" dirty="0"/>
          </a:p>
        </p:txBody>
      </p:sp>
    </p:spTree>
    <p:extLst>
      <p:ext uri="{BB962C8B-B14F-4D97-AF65-F5344CB8AC3E}">
        <p14:creationId xmlns:p14="http://schemas.microsoft.com/office/powerpoint/2010/main" val="75454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7EC3A-32BE-2B4A-BEB2-24EA872DDCBD}"/>
              </a:ext>
            </a:extLst>
          </p:cNvPr>
          <p:cNvSpPr>
            <a:spLocks noGrp="1"/>
          </p:cNvSpPr>
          <p:nvPr>
            <p:ph type="title"/>
          </p:nvPr>
        </p:nvSpPr>
        <p:spPr/>
        <p:txBody>
          <a:bodyPr/>
          <a:lstStyle/>
          <a:p>
            <a:r>
              <a:rPr lang="en-US" dirty="0"/>
              <a:t>Cyber Competitions</a:t>
            </a:r>
          </a:p>
        </p:txBody>
      </p:sp>
      <p:sp>
        <p:nvSpPr>
          <p:cNvPr id="3" name="Content Placeholder 2">
            <a:extLst>
              <a:ext uri="{FF2B5EF4-FFF2-40B4-BE49-F238E27FC236}">
                <a16:creationId xmlns:a16="http://schemas.microsoft.com/office/drawing/2014/main" id="{D4B37AA7-68B6-A348-BC68-CF3AD6F4E8F1}"/>
              </a:ext>
            </a:extLst>
          </p:cNvPr>
          <p:cNvSpPr>
            <a:spLocks noGrp="1"/>
          </p:cNvSpPr>
          <p:nvPr>
            <p:ph idx="1"/>
          </p:nvPr>
        </p:nvSpPr>
        <p:spPr>
          <a:xfrm>
            <a:off x="1097280" y="1845734"/>
            <a:ext cx="10058400" cy="4404146"/>
          </a:xfrm>
        </p:spPr>
        <p:txBody>
          <a:bodyPr>
            <a:normAutofit/>
          </a:bodyPr>
          <a:lstStyle/>
          <a:p>
            <a:r>
              <a:rPr lang="en-US" dirty="0" err="1"/>
              <a:t>Cyberforce</a:t>
            </a:r>
            <a:r>
              <a:rPr lang="en-US" dirty="0"/>
              <a:t> by Dept. of Energy</a:t>
            </a:r>
          </a:p>
          <a:p>
            <a:pPr lvl="1"/>
            <a:r>
              <a:rPr lang="en-US" dirty="0"/>
              <a:t>Oct 1 Registration closes – Nov 12/13 Competition</a:t>
            </a:r>
          </a:p>
          <a:p>
            <a:r>
              <a:rPr lang="en-US" dirty="0"/>
              <a:t>National Collegiate Cyber Defense Competition</a:t>
            </a:r>
          </a:p>
          <a:p>
            <a:pPr lvl="1"/>
            <a:r>
              <a:rPr lang="en-US" dirty="0"/>
              <a:t>Jan 15, 2022 Registration Deadline - April 21-23, 2022 National Competition</a:t>
            </a:r>
          </a:p>
          <a:p>
            <a:r>
              <a:rPr lang="en-US" dirty="0"/>
              <a:t>Global Collegiate Penetration Testing Competition</a:t>
            </a:r>
          </a:p>
          <a:p>
            <a:pPr lvl="1"/>
            <a:r>
              <a:rPr lang="en-US" dirty="0"/>
              <a:t>Oct 1 Finalize – Oct 22 regional competition</a:t>
            </a:r>
          </a:p>
          <a:p>
            <a:endParaRPr lang="en-US" dirty="0"/>
          </a:p>
        </p:txBody>
      </p:sp>
      <p:sp>
        <p:nvSpPr>
          <p:cNvPr id="4" name="Date Placeholder 3">
            <a:extLst>
              <a:ext uri="{FF2B5EF4-FFF2-40B4-BE49-F238E27FC236}">
                <a16:creationId xmlns:a16="http://schemas.microsoft.com/office/drawing/2014/main" id="{C75BDB6C-39F6-9F44-81B1-D95DE647F3F7}"/>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F529E477-325B-384B-B231-750B6FB79FEF}"/>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84E6D2F1-CCBC-904D-9D95-BAFA57C83B90}"/>
              </a:ext>
            </a:extLst>
          </p:cNvPr>
          <p:cNvSpPr>
            <a:spLocks noGrp="1"/>
          </p:cNvSpPr>
          <p:nvPr>
            <p:ph type="sldNum" sz="quarter" idx="12"/>
          </p:nvPr>
        </p:nvSpPr>
        <p:spPr/>
        <p:txBody>
          <a:bodyPr/>
          <a:lstStyle/>
          <a:p>
            <a:fld id="{96E0BC51-A275-4FC5-9FC3-F7A764066967}" type="slidenum">
              <a:rPr lang="en-US" smtClean="0"/>
              <a:pPr/>
              <a:t>30</a:t>
            </a:fld>
            <a:endParaRPr lang="en-US" dirty="0"/>
          </a:p>
        </p:txBody>
      </p:sp>
      <p:sp>
        <p:nvSpPr>
          <p:cNvPr id="7" name="Rectangle 6">
            <a:extLst>
              <a:ext uri="{FF2B5EF4-FFF2-40B4-BE49-F238E27FC236}">
                <a16:creationId xmlns:a16="http://schemas.microsoft.com/office/drawing/2014/main" id="{77D2B2EB-F0F5-402C-B0E9-3586CAF98346}"/>
              </a:ext>
            </a:extLst>
          </p:cNvPr>
          <p:cNvSpPr/>
          <p:nvPr/>
        </p:nvSpPr>
        <p:spPr>
          <a:xfrm>
            <a:off x="7099609" y="1873712"/>
            <a:ext cx="3021981" cy="307777"/>
          </a:xfrm>
          <a:prstGeom prst="rect">
            <a:avLst/>
          </a:prstGeom>
        </p:spPr>
        <p:txBody>
          <a:bodyPr wrap="none">
            <a:spAutoFit/>
          </a:bodyPr>
          <a:lstStyle/>
          <a:p>
            <a:r>
              <a:rPr lang="en-US" sz="1400" dirty="0">
                <a:hlinkClick r:id="rId2"/>
              </a:rPr>
              <a:t>https://cyberforcecompetition.com/</a:t>
            </a:r>
            <a:r>
              <a:rPr lang="en-US" sz="1400" dirty="0"/>
              <a:t> </a:t>
            </a:r>
          </a:p>
        </p:txBody>
      </p:sp>
      <p:sp>
        <p:nvSpPr>
          <p:cNvPr id="8" name="Rectangle 7">
            <a:extLst>
              <a:ext uri="{FF2B5EF4-FFF2-40B4-BE49-F238E27FC236}">
                <a16:creationId xmlns:a16="http://schemas.microsoft.com/office/drawing/2014/main" id="{411ED775-BCB9-47C0-845A-91A5E69E5F37}"/>
              </a:ext>
            </a:extLst>
          </p:cNvPr>
          <p:cNvSpPr/>
          <p:nvPr/>
        </p:nvSpPr>
        <p:spPr>
          <a:xfrm>
            <a:off x="6783324" y="3670185"/>
            <a:ext cx="3451329" cy="307777"/>
          </a:xfrm>
          <a:prstGeom prst="rect">
            <a:avLst/>
          </a:prstGeom>
        </p:spPr>
        <p:txBody>
          <a:bodyPr wrap="none">
            <a:spAutoFit/>
          </a:bodyPr>
          <a:lstStyle/>
          <a:p>
            <a:r>
              <a:rPr lang="en-US" sz="1400" dirty="0">
                <a:hlinkClick r:id="rId3"/>
              </a:rPr>
              <a:t>https://www.nationalccdc.org/index.php</a:t>
            </a:r>
            <a:r>
              <a:rPr lang="en-US" sz="1400" dirty="0"/>
              <a:t> </a:t>
            </a:r>
          </a:p>
        </p:txBody>
      </p:sp>
      <p:sp>
        <p:nvSpPr>
          <p:cNvPr id="9" name="Rectangle 8">
            <a:extLst>
              <a:ext uri="{FF2B5EF4-FFF2-40B4-BE49-F238E27FC236}">
                <a16:creationId xmlns:a16="http://schemas.microsoft.com/office/drawing/2014/main" id="{5DB9D6ED-C825-4796-BE50-3D6DD3122D88}"/>
              </a:ext>
            </a:extLst>
          </p:cNvPr>
          <p:cNvSpPr/>
          <p:nvPr/>
        </p:nvSpPr>
        <p:spPr>
          <a:xfrm>
            <a:off x="7350441" y="4453758"/>
            <a:ext cx="1984839" cy="307777"/>
          </a:xfrm>
          <a:prstGeom prst="rect">
            <a:avLst/>
          </a:prstGeom>
        </p:spPr>
        <p:txBody>
          <a:bodyPr wrap="none">
            <a:spAutoFit/>
          </a:bodyPr>
          <a:lstStyle/>
          <a:p>
            <a:r>
              <a:rPr lang="en-US" sz="1400" dirty="0">
                <a:hlinkClick r:id="rId4"/>
              </a:rPr>
              <a:t>https://globalcptc.org/</a:t>
            </a:r>
            <a:r>
              <a:rPr lang="en-US" sz="1400" dirty="0"/>
              <a:t> </a:t>
            </a:r>
          </a:p>
        </p:txBody>
      </p:sp>
      <p:sp>
        <p:nvSpPr>
          <p:cNvPr id="10" name="Rectangle 9">
            <a:extLst>
              <a:ext uri="{FF2B5EF4-FFF2-40B4-BE49-F238E27FC236}">
                <a16:creationId xmlns:a16="http://schemas.microsoft.com/office/drawing/2014/main" id="{72D37969-1E42-4DBE-87E2-CDD5C454D747}"/>
              </a:ext>
            </a:extLst>
          </p:cNvPr>
          <p:cNvSpPr/>
          <p:nvPr/>
        </p:nvSpPr>
        <p:spPr>
          <a:xfrm>
            <a:off x="1686758" y="5545110"/>
            <a:ext cx="9407962" cy="253916"/>
          </a:xfrm>
          <a:prstGeom prst="rect">
            <a:avLst/>
          </a:prstGeom>
        </p:spPr>
        <p:txBody>
          <a:bodyPr wrap="square">
            <a:spAutoFit/>
          </a:bodyPr>
          <a:lstStyle/>
          <a:p>
            <a:r>
              <a:rPr lang="en-US" sz="1050" dirty="0">
                <a:hlinkClick r:id="rId5"/>
              </a:rPr>
              <a:t>https://static1.squarespace.com/static/5e6bcc318d06046f83fb993b/t/610893603294b90ab7cb0dbb/1627951968790/CPTC2021+-+Le+Bonbon+Croissant+RFP.pdf</a:t>
            </a:r>
            <a:r>
              <a:rPr lang="en-US" sz="1050" dirty="0"/>
              <a:t> </a:t>
            </a:r>
          </a:p>
        </p:txBody>
      </p:sp>
    </p:spTree>
    <p:extLst>
      <p:ext uri="{BB962C8B-B14F-4D97-AF65-F5344CB8AC3E}">
        <p14:creationId xmlns:p14="http://schemas.microsoft.com/office/powerpoint/2010/main" val="234625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CB635-756B-4FDE-8872-D49597543D64}"/>
              </a:ext>
            </a:extLst>
          </p:cNvPr>
          <p:cNvSpPr>
            <a:spLocks noGrp="1"/>
          </p:cNvSpPr>
          <p:nvPr>
            <p:ph type="title"/>
          </p:nvPr>
        </p:nvSpPr>
        <p:spPr/>
        <p:txBody>
          <a:bodyPr/>
          <a:lstStyle/>
          <a:p>
            <a:r>
              <a:rPr lang="en-US" dirty="0"/>
              <a:t>Cyber Competitions</a:t>
            </a:r>
          </a:p>
        </p:txBody>
      </p:sp>
      <p:sp>
        <p:nvSpPr>
          <p:cNvPr id="3" name="Content Placeholder 2">
            <a:extLst>
              <a:ext uri="{FF2B5EF4-FFF2-40B4-BE49-F238E27FC236}">
                <a16:creationId xmlns:a16="http://schemas.microsoft.com/office/drawing/2014/main" id="{C322A0D0-7AB5-4FCF-8050-AE6324D01C9A}"/>
              </a:ext>
            </a:extLst>
          </p:cNvPr>
          <p:cNvSpPr>
            <a:spLocks noGrp="1"/>
          </p:cNvSpPr>
          <p:nvPr>
            <p:ph idx="1"/>
          </p:nvPr>
        </p:nvSpPr>
        <p:spPr/>
        <p:txBody>
          <a:bodyPr/>
          <a:lstStyle/>
          <a:p>
            <a:r>
              <a:rPr lang="en-US" dirty="0"/>
              <a:t>National Cyber League </a:t>
            </a:r>
          </a:p>
          <a:p>
            <a:pPr lvl="1"/>
            <a:r>
              <a:rPr lang="en-US" dirty="0"/>
              <a:t>Register by Oct 8</a:t>
            </a:r>
          </a:p>
          <a:p>
            <a:pPr lvl="1"/>
            <a:r>
              <a:rPr lang="en-US" dirty="0"/>
              <a:t>Individual game Oct 22-24</a:t>
            </a:r>
          </a:p>
          <a:p>
            <a:pPr lvl="1"/>
            <a:r>
              <a:rPr lang="en-US" dirty="0"/>
              <a:t>Team setup by Nov. 4, game Nov. 5</a:t>
            </a:r>
          </a:p>
          <a:p>
            <a:r>
              <a:rPr lang="en-US" dirty="0"/>
              <a:t>Capture the Flag (CTF)</a:t>
            </a:r>
          </a:p>
        </p:txBody>
      </p:sp>
      <p:sp>
        <p:nvSpPr>
          <p:cNvPr id="4" name="Date Placeholder 3">
            <a:extLst>
              <a:ext uri="{FF2B5EF4-FFF2-40B4-BE49-F238E27FC236}">
                <a16:creationId xmlns:a16="http://schemas.microsoft.com/office/drawing/2014/main" id="{BC55125B-B6A1-4A2A-ADB7-BAB6A9481291}"/>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F815898D-A8B8-4B4A-B104-62AA94BAF10E}"/>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267CBC22-552E-4D61-9167-47A77EE30055}"/>
              </a:ext>
            </a:extLst>
          </p:cNvPr>
          <p:cNvSpPr>
            <a:spLocks noGrp="1"/>
          </p:cNvSpPr>
          <p:nvPr>
            <p:ph type="sldNum" sz="quarter" idx="12"/>
          </p:nvPr>
        </p:nvSpPr>
        <p:spPr/>
        <p:txBody>
          <a:bodyPr/>
          <a:lstStyle/>
          <a:p>
            <a:fld id="{96E0BC51-A275-4FC5-9FC3-F7A764066967}" type="slidenum">
              <a:rPr lang="en-US" smtClean="0"/>
              <a:pPr/>
              <a:t>31</a:t>
            </a:fld>
            <a:endParaRPr lang="en-US" dirty="0"/>
          </a:p>
        </p:txBody>
      </p:sp>
      <p:sp>
        <p:nvSpPr>
          <p:cNvPr id="8" name="Rectangle 7">
            <a:extLst>
              <a:ext uri="{FF2B5EF4-FFF2-40B4-BE49-F238E27FC236}">
                <a16:creationId xmlns:a16="http://schemas.microsoft.com/office/drawing/2014/main" id="{75D5C9FC-9886-4D8E-A811-71BE023F4B45}"/>
              </a:ext>
            </a:extLst>
          </p:cNvPr>
          <p:cNvSpPr/>
          <p:nvPr/>
        </p:nvSpPr>
        <p:spPr>
          <a:xfrm>
            <a:off x="6166744" y="1949252"/>
            <a:ext cx="3733714" cy="307777"/>
          </a:xfrm>
          <a:prstGeom prst="rect">
            <a:avLst/>
          </a:prstGeom>
        </p:spPr>
        <p:txBody>
          <a:bodyPr wrap="none">
            <a:spAutoFit/>
          </a:bodyPr>
          <a:lstStyle/>
          <a:p>
            <a:r>
              <a:rPr lang="en-US" sz="1400" dirty="0">
                <a:hlinkClick r:id="rId2"/>
              </a:rPr>
              <a:t>https://nationalcyberleague.org/competition</a:t>
            </a:r>
            <a:r>
              <a:rPr lang="en-US" sz="1400" dirty="0"/>
              <a:t> </a:t>
            </a:r>
          </a:p>
        </p:txBody>
      </p:sp>
      <p:sp>
        <p:nvSpPr>
          <p:cNvPr id="9" name="Rectangle 8">
            <a:extLst>
              <a:ext uri="{FF2B5EF4-FFF2-40B4-BE49-F238E27FC236}">
                <a16:creationId xmlns:a16="http://schemas.microsoft.com/office/drawing/2014/main" id="{21266C8C-D566-49BD-8F24-DEAC39CE1627}"/>
              </a:ext>
            </a:extLst>
          </p:cNvPr>
          <p:cNvSpPr/>
          <p:nvPr/>
        </p:nvSpPr>
        <p:spPr>
          <a:xfrm>
            <a:off x="1911658" y="5129944"/>
            <a:ext cx="7702858" cy="307777"/>
          </a:xfrm>
          <a:prstGeom prst="rect">
            <a:avLst/>
          </a:prstGeom>
        </p:spPr>
        <p:txBody>
          <a:bodyPr wrap="square">
            <a:spAutoFit/>
          </a:bodyPr>
          <a:lstStyle/>
          <a:p>
            <a:r>
              <a:rPr lang="en-US" sz="1400" dirty="0">
                <a:hlinkClick r:id="rId3"/>
              </a:rPr>
              <a:t>https://ctftime.org/event/list/?year=2021&amp;online=-1&amp;format=0&amp;restrictions=-1&amp;upcoming=true</a:t>
            </a:r>
            <a:r>
              <a:rPr lang="en-US" sz="1400" dirty="0"/>
              <a:t> </a:t>
            </a:r>
          </a:p>
        </p:txBody>
      </p:sp>
    </p:spTree>
    <p:extLst>
      <p:ext uri="{BB962C8B-B14F-4D97-AF65-F5344CB8AC3E}">
        <p14:creationId xmlns:p14="http://schemas.microsoft.com/office/powerpoint/2010/main" val="334053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90793-B897-4D9F-9037-879404159A4B}"/>
              </a:ext>
            </a:extLst>
          </p:cNvPr>
          <p:cNvSpPr>
            <a:spLocks noGrp="1"/>
          </p:cNvSpPr>
          <p:nvPr>
            <p:ph type="title"/>
          </p:nvPr>
        </p:nvSpPr>
        <p:spPr/>
        <p:txBody>
          <a:bodyPr/>
          <a:lstStyle/>
          <a:p>
            <a:r>
              <a:rPr lang="en-US" dirty="0"/>
              <a:t>Certificates</a:t>
            </a:r>
          </a:p>
        </p:txBody>
      </p:sp>
      <p:sp>
        <p:nvSpPr>
          <p:cNvPr id="3" name="Content Placeholder 2">
            <a:extLst>
              <a:ext uri="{FF2B5EF4-FFF2-40B4-BE49-F238E27FC236}">
                <a16:creationId xmlns:a16="http://schemas.microsoft.com/office/drawing/2014/main" id="{6A5454F4-6E7E-466C-9A6F-2E6AEDD342B6}"/>
              </a:ext>
            </a:extLst>
          </p:cNvPr>
          <p:cNvSpPr>
            <a:spLocks noGrp="1"/>
          </p:cNvSpPr>
          <p:nvPr>
            <p:ph idx="1"/>
          </p:nvPr>
        </p:nvSpPr>
        <p:spPr/>
        <p:txBody>
          <a:bodyPr>
            <a:normAutofit/>
          </a:bodyPr>
          <a:lstStyle/>
          <a:p>
            <a:r>
              <a:rPr lang="en-US" dirty="0"/>
              <a:t>CEH - The Certified Ethical Hacker is the flagship certification of the EC-Council</a:t>
            </a:r>
          </a:p>
          <a:p>
            <a:pPr lvl="1"/>
            <a:r>
              <a:rPr lang="en-US" dirty="0"/>
              <a:t>4-hour exam with 125 multiple choice questions</a:t>
            </a:r>
          </a:p>
          <a:p>
            <a:r>
              <a:rPr lang="en-US" dirty="0"/>
              <a:t>GPEN - GIAC Penetration Tester (GPEN) is the basic penetration testing course/certification from the SANS Institute</a:t>
            </a:r>
          </a:p>
          <a:p>
            <a:r>
              <a:rPr lang="en-US" dirty="0"/>
              <a:t>OSCP - The Offensive Security Certified Professional (OSCP) certification from Offensive Security</a:t>
            </a:r>
          </a:p>
          <a:p>
            <a:endParaRPr lang="en-US" dirty="0"/>
          </a:p>
          <a:p>
            <a:endParaRPr lang="en-US" dirty="0"/>
          </a:p>
        </p:txBody>
      </p:sp>
      <p:sp>
        <p:nvSpPr>
          <p:cNvPr id="4" name="Date Placeholder 3">
            <a:extLst>
              <a:ext uri="{FF2B5EF4-FFF2-40B4-BE49-F238E27FC236}">
                <a16:creationId xmlns:a16="http://schemas.microsoft.com/office/drawing/2014/main" id="{42C975BE-442D-43F8-A016-4C5D68C8F3B1}"/>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E5A3E8DD-709C-4163-A51E-FD227C141994}"/>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4979FF36-A15F-4634-8D08-7BD6D33D49E4}"/>
              </a:ext>
            </a:extLst>
          </p:cNvPr>
          <p:cNvSpPr>
            <a:spLocks noGrp="1"/>
          </p:cNvSpPr>
          <p:nvPr>
            <p:ph type="sldNum" sz="quarter" idx="12"/>
          </p:nvPr>
        </p:nvSpPr>
        <p:spPr/>
        <p:txBody>
          <a:bodyPr/>
          <a:lstStyle/>
          <a:p>
            <a:fld id="{96E0BC51-A275-4FC5-9FC3-F7A764066967}" type="slidenum">
              <a:rPr lang="en-US" smtClean="0"/>
              <a:pPr/>
              <a:t>32</a:t>
            </a:fld>
            <a:endParaRPr lang="en-US" dirty="0"/>
          </a:p>
        </p:txBody>
      </p:sp>
    </p:spTree>
    <p:extLst>
      <p:ext uri="{BB962C8B-B14F-4D97-AF65-F5344CB8AC3E}">
        <p14:creationId xmlns:p14="http://schemas.microsoft.com/office/powerpoint/2010/main" val="3849410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Let’s start with computer security fundamentals</a:t>
            </a:r>
          </a:p>
        </p:txBody>
      </p:sp>
      <p:sp>
        <p:nvSpPr>
          <p:cNvPr id="4" name="Text Placeholder 3"/>
          <p:cNvSpPr>
            <a:spLocks noGrp="1"/>
          </p:cNvSpPr>
          <p:nvPr>
            <p:ph type="body" idx="1"/>
          </p:nvPr>
        </p:nvSpPr>
        <p:spPr/>
        <p:txBody>
          <a:bodyPr/>
          <a:lstStyle/>
          <a:p>
            <a:r>
              <a:rPr lang="en-GB" dirty="0"/>
              <a:t>Important knowledge an ethical hacker needs to know</a:t>
            </a:r>
          </a:p>
          <a:p>
            <a:endParaRPr lang="en-GB" dirty="0"/>
          </a:p>
        </p:txBody>
      </p:sp>
    </p:spTree>
    <p:extLst>
      <p:ext uri="{BB962C8B-B14F-4D97-AF65-F5344CB8AC3E}">
        <p14:creationId xmlns:p14="http://schemas.microsoft.com/office/powerpoint/2010/main" val="45513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a:extLst>
              <a:ext uri="{FF2B5EF4-FFF2-40B4-BE49-F238E27FC236}">
                <a16:creationId xmlns:a16="http://schemas.microsoft.com/office/drawing/2014/main" id="{FC7CCDEB-0D5E-8547-956C-F06EF250D736}"/>
              </a:ext>
            </a:extLst>
          </p:cNvPr>
          <p:cNvSpPr>
            <a:spLocks noGrp="1" noChangeArrowheads="1"/>
          </p:cNvSpPr>
          <p:nvPr>
            <p:ph type="title"/>
          </p:nvPr>
        </p:nvSpPr>
        <p:spPr>
          <a:xfrm>
            <a:off x="1149545" y="56271"/>
            <a:ext cx="10204255" cy="937943"/>
          </a:xfrm>
        </p:spPr>
        <p:txBody>
          <a:bodyPr/>
          <a:lstStyle/>
          <a:p>
            <a:pPr eaLnBrk="1" hangingPunct="1"/>
            <a:r>
              <a:rPr lang="en-AU" altLang="en-US" dirty="0"/>
              <a:t>What is Computer Security</a:t>
            </a:r>
          </a:p>
        </p:txBody>
      </p:sp>
      <p:sp>
        <p:nvSpPr>
          <p:cNvPr id="4" name="Rectangle 3">
            <a:extLst>
              <a:ext uri="{FF2B5EF4-FFF2-40B4-BE49-F238E27FC236}">
                <a16:creationId xmlns:a16="http://schemas.microsoft.com/office/drawing/2014/main" id="{6E521294-555B-F24F-BAAA-94D42FD7DB76}"/>
              </a:ext>
            </a:extLst>
          </p:cNvPr>
          <p:cNvSpPr/>
          <p:nvPr/>
        </p:nvSpPr>
        <p:spPr>
          <a:xfrm>
            <a:off x="1149545" y="1501259"/>
            <a:ext cx="8551668" cy="4062651"/>
          </a:xfrm>
          <a:prstGeom prst="rect">
            <a:avLst/>
          </a:prstGeom>
        </p:spPr>
        <p:txBody>
          <a:bodyPr wrap="square">
            <a:spAutoFit/>
          </a:bodyPr>
          <a:lstStyle/>
          <a:p>
            <a:r>
              <a:rPr lang="en-GB" altLang="en-US" sz="2400" dirty="0"/>
              <a:t>There is no single definition of security. Broadly speaking: </a:t>
            </a:r>
            <a:r>
              <a:rPr lang="en-GB" altLang="en-US" sz="2400" b="1" dirty="0"/>
              <a:t>Computer Security</a:t>
            </a:r>
            <a:r>
              <a:rPr lang="en-GB" altLang="en-US" sz="2400" dirty="0"/>
              <a:t> deals with the prevention and detection of unauthorised actions by users of a computer system.</a:t>
            </a:r>
          </a:p>
          <a:p>
            <a:endParaRPr lang="en-GB" altLang="en-US" sz="2400" dirty="0"/>
          </a:p>
          <a:p>
            <a:r>
              <a:rPr lang="en-US" altLang="en-US" sz="2400" dirty="0"/>
              <a:t>Differences between traditional security and information security</a:t>
            </a:r>
          </a:p>
          <a:p>
            <a:pPr marL="342900" indent="-342900">
              <a:buFont typeface="Arial" panose="020B0604020202020204" pitchFamily="34" charset="0"/>
              <a:buChar char="•"/>
            </a:pPr>
            <a:r>
              <a:rPr lang="en-US" altLang="en-US" sz="2400" dirty="0"/>
              <a:t>Information can be stolen - but you still have it</a:t>
            </a:r>
          </a:p>
          <a:p>
            <a:pPr marL="342900" indent="-342900">
              <a:buFont typeface="Arial" panose="020B0604020202020204" pitchFamily="34" charset="0"/>
              <a:buChar char="•"/>
            </a:pPr>
            <a:r>
              <a:rPr lang="en-US" altLang="en-US" sz="2400" dirty="0"/>
              <a:t>Confidential information may be copied and sold - but the theft might not be detected</a:t>
            </a:r>
          </a:p>
          <a:p>
            <a:pPr marL="342900" indent="-342900">
              <a:buFont typeface="Arial" panose="020B0604020202020204" pitchFamily="34" charset="0"/>
              <a:buChar char="•"/>
            </a:pPr>
            <a:r>
              <a:rPr lang="en-US" altLang="en-US" sz="2400" dirty="0"/>
              <a:t>The criminals may be on the other side of the world</a:t>
            </a:r>
          </a:p>
          <a:p>
            <a:endParaRPr lang="en-US" altLang="en-US" sz="2400" dirty="0"/>
          </a:p>
          <a:p>
            <a:endParaRPr lang="en-US" dirty="0"/>
          </a:p>
        </p:txBody>
      </p:sp>
    </p:spTree>
    <p:extLst>
      <p:ext uri="{BB962C8B-B14F-4D97-AF65-F5344CB8AC3E}">
        <p14:creationId xmlns:p14="http://schemas.microsoft.com/office/powerpoint/2010/main" val="283888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1" name="Rectangle 3">
            <a:extLst>
              <a:ext uri="{FF2B5EF4-FFF2-40B4-BE49-F238E27FC236}">
                <a16:creationId xmlns:a16="http://schemas.microsoft.com/office/drawing/2014/main" id="{6A382AAE-9BCB-7248-9C47-C8D7BC25C263}"/>
              </a:ext>
            </a:extLst>
          </p:cNvPr>
          <p:cNvSpPr>
            <a:spLocks noGrp="1" noChangeArrowheads="1"/>
          </p:cNvSpPr>
          <p:nvPr>
            <p:ph type="body" idx="1"/>
          </p:nvPr>
        </p:nvSpPr>
        <p:spPr>
          <a:xfrm>
            <a:off x="1676400" y="1390651"/>
            <a:ext cx="6275388" cy="2112963"/>
          </a:xfrm>
        </p:spPr>
        <p:txBody>
          <a:bodyPr/>
          <a:lstStyle/>
          <a:p>
            <a:r>
              <a:rPr lang="en-US" altLang="en-US" sz="2400" dirty="0">
                <a:solidFill>
                  <a:srgbClr val="0000FF"/>
                </a:solidFill>
              </a:rPr>
              <a:t>CIA</a:t>
            </a:r>
          </a:p>
          <a:p>
            <a:pPr lvl="1"/>
            <a:r>
              <a:rPr lang="en-US" altLang="en-US" sz="2000" dirty="0">
                <a:solidFill>
                  <a:srgbClr val="0000FF"/>
                </a:solidFill>
              </a:rPr>
              <a:t>Confidentiality</a:t>
            </a:r>
            <a:r>
              <a:rPr lang="en-US" altLang="en-US" sz="2000" dirty="0"/>
              <a:t>: Who is authorized to use data?</a:t>
            </a:r>
          </a:p>
          <a:p>
            <a:pPr lvl="1"/>
            <a:r>
              <a:rPr lang="en-US" altLang="en-US" sz="2000" dirty="0">
                <a:solidFill>
                  <a:srgbClr val="0000FF"/>
                </a:solidFill>
              </a:rPr>
              <a:t>Integrity</a:t>
            </a:r>
            <a:r>
              <a:rPr lang="en-US" altLang="en-US" sz="2000" dirty="0"/>
              <a:t>:   Is data good?</a:t>
            </a:r>
          </a:p>
          <a:p>
            <a:pPr lvl="1"/>
            <a:r>
              <a:rPr lang="en-US" altLang="en-US" sz="2000" dirty="0">
                <a:solidFill>
                  <a:srgbClr val="0000FF"/>
                </a:solidFill>
              </a:rPr>
              <a:t>Availability</a:t>
            </a:r>
            <a:r>
              <a:rPr lang="en-US" altLang="en-US" sz="2000" dirty="0"/>
              <a:t>: </a:t>
            </a:r>
            <a:r>
              <a:rPr lang="pl-PL" altLang="en-US" sz="2000" dirty="0" err="1"/>
              <a:t>Can</a:t>
            </a:r>
            <a:r>
              <a:rPr lang="pl-PL" altLang="en-US" sz="2000" dirty="0"/>
              <a:t> </a:t>
            </a:r>
            <a:r>
              <a:rPr lang="pl-PL" altLang="en-US" sz="2000" dirty="0" err="1"/>
              <a:t>access</a:t>
            </a:r>
            <a:r>
              <a:rPr lang="pl-PL" altLang="en-US" sz="2000" dirty="0"/>
              <a:t> data</a:t>
            </a:r>
            <a:r>
              <a:rPr lang="en-US" altLang="en-US" sz="2000" dirty="0"/>
              <a:t> </a:t>
            </a:r>
            <a:r>
              <a:rPr lang="pl-PL" altLang="en-US" sz="2000" dirty="0" err="1"/>
              <a:t>whenever</a:t>
            </a:r>
            <a:r>
              <a:rPr lang="pl-PL" altLang="en-US" sz="2000" dirty="0"/>
              <a:t> </a:t>
            </a:r>
            <a:r>
              <a:rPr lang="pl-PL" altLang="en-US" sz="2000" dirty="0" err="1"/>
              <a:t>need</a:t>
            </a:r>
            <a:r>
              <a:rPr lang="pl-PL" altLang="en-US" sz="2000" dirty="0"/>
              <a:t> </a:t>
            </a:r>
            <a:r>
              <a:rPr lang="pl-PL" altLang="en-US" sz="2000" dirty="0" err="1"/>
              <a:t>it</a:t>
            </a:r>
            <a:r>
              <a:rPr lang="pl-PL" altLang="en-US" sz="2000" dirty="0"/>
              <a:t>?</a:t>
            </a:r>
            <a:r>
              <a:rPr lang="pl-PL" altLang="en-US" dirty="0"/>
              <a:t>	</a:t>
            </a:r>
            <a:endParaRPr lang="en-US" altLang="en-US" dirty="0"/>
          </a:p>
        </p:txBody>
      </p:sp>
      <p:sp>
        <p:nvSpPr>
          <p:cNvPr id="1445893" name="Oval 5">
            <a:extLst>
              <a:ext uri="{FF2B5EF4-FFF2-40B4-BE49-F238E27FC236}">
                <a16:creationId xmlns:a16="http://schemas.microsoft.com/office/drawing/2014/main" id="{B16C0AFE-BC4A-054C-BB08-706312394A1A}"/>
              </a:ext>
            </a:extLst>
          </p:cNvPr>
          <p:cNvSpPr>
            <a:spLocks noChangeArrowheads="1"/>
          </p:cNvSpPr>
          <p:nvPr/>
        </p:nvSpPr>
        <p:spPr bwMode="auto">
          <a:xfrm>
            <a:off x="7999414" y="1501776"/>
            <a:ext cx="1347787" cy="1298575"/>
          </a:xfrm>
          <a:prstGeom prst="ellipse">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94" name="Oval 6">
            <a:extLst>
              <a:ext uri="{FF2B5EF4-FFF2-40B4-BE49-F238E27FC236}">
                <a16:creationId xmlns:a16="http://schemas.microsoft.com/office/drawing/2014/main" id="{282699AC-893C-F446-86A1-29655EEDCC30}"/>
              </a:ext>
            </a:extLst>
          </p:cNvPr>
          <p:cNvSpPr>
            <a:spLocks noChangeArrowheads="1"/>
          </p:cNvSpPr>
          <p:nvPr/>
        </p:nvSpPr>
        <p:spPr bwMode="auto">
          <a:xfrm>
            <a:off x="8774114" y="1466851"/>
            <a:ext cx="1347787" cy="1298575"/>
          </a:xfrm>
          <a:prstGeom prst="ellipse">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95" name="Oval 7">
            <a:extLst>
              <a:ext uri="{FF2B5EF4-FFF2-40B4-BE49-F238E27FC236}">
                <a16:creationId xmlns:a16="http://schemas.microsoft.com/office/drawing/2014/main" id="{CD572AF4-CAED-3940-8BA2-45E3B5899540}"/>
              </a:ext>
            </a:extLst>
          </p:cNvPr>
          <p:cNvSpPr>
            <a:spLocks noChangeArrowheads="1"/>
          </p:cNvSpPr>
          <p:nvPr/>
        </p:nvSpPr>
        <p:spPr bwMode="auto">
          <a:xfrm>
            <a:off x="8494714" y="2119314"/>
            <a:ext cx="1347787" cy="1298575"/>
          </a:xfrm>
          <a:prstGeom prst="ellipse">
            <a:avLst/>
          </a:prstGeom>
          <a:noFill/>
          <a:ln w="508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96" name="Rectangle 8">
            <a:extLst>
              <a:ext uri="{FF2B5EF4-FFF2-40B4-BE49-F238E27FC236}">
                <a16:creationId xmlns:a16="http://schemas.microsoft.com/office/drawing/2014/main" id="{205E3041-2F29-ED41-AD3D-EE20F5199E85}"/>
              </a:ext>
            </a:extLst>
          </p:cNvPr>
          <p:cNvSpPr>
            <a:spLocks noChangeArrowheads="1"/>
          </p:cNvSpPr>
          <p:nvPr/>
        </p:nvSpPr>
        <p:spPr bwMode="auto">
          <a:xfrm>
            <a:off x="8323263" y="1914526"/>
            <a:ext cx="322262" cy="3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a:lnSpc>
                <a:spcPct val="85000"/>
              </a:lnSpc>
            </a:pPr>
            <a:r>
              <a:rPr lang="en-US" altLang="en-US" b="1">
                <a:solidFill>
                  <a:srgbClr val="0000FF"/>
                </a:solidFill>
              </a:rPr>
              <a:t>C</a:t>
            </a:r>
          </a:p>
        </p:txBody>
      </p:sp>
      <p:sp>
        <p:nvSpPr>
          <p:cNvPr id="1445897" name="Rectangle 9">
            <a:extLst>
              <a:ext uri="{FF2B5EF4-FFF2-40B4-BE49-F238E27FC236}">
                <a16:creationId xmlns:a16="http://schemas.microsoft.com/office/drawing/2014/main" id="{B8B81230-8E01-1B43-8382-B5E141900B40}"/>
              </a:ext>
            </a:extLst>
          </p:cNvPr>
          <p:cNvSpPr>
            <a:spLocks noChangeArrowheads="1"/>
          </p:cNvSpPr>
          <p:nvPr/>
        </p:nvSpPr>
        <p:spPr bwMode="auto">
          <a:xfrm>
            <a:off x="9587322" y="1876426"/>
            <a:ext cx="243657" cy="3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85000"/>
              </a:lnSpc>
            </a:pPr>
            <a:r>
              <a:rPr lang="en-US" altLang="en-US" b="1">
                <a:solidFill>
                  <a:srgbClr val="0000FF"/>
                </a:solidFill>
              </a:rPr>
              <a:t>I</a:t>
            </a:r>
          </a:p>
        </p:txBody>
      </p:sp>
      <p:sp>
        <p:nvSpPr>
          <p:cNvPr id="1445898" name="Rectangle 10">
            <a:extLst>
              <a:ext uri="{FF2B5EF4-FFF2-40B4-BE49-F238E27FC236}">
                <a16:creationId xmlns:a16="http://schemas.microsoft.com/office/drawing/2014/main" id="{93F8BC78-4AF3-124D-91AE-37EA616F9417}"/>
              </a:ext>
            </a:extLst>
          </p:cNvPr>
          <p:cNvSpPr>
            <a:spLocks noChangeArrowheads="1"/>
          </p:cNvSpPr>
          <p:nvPr/>
        </p:nvSpPr>
        <p:spPr bwMode="auto">
          <a:xfrm>
            <a:off x="9012239" y="2887664"/>
            <a:ext cx="322205" cy="327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85000"/>
              </a:lnSpc>
            </a:pPr>
            <a:r>
              <a:rPr lang="en-US" altLang="en-US" b="1">
                <a:solidFill>
                  <a:srgbClr val="0000FF"/>
                </a:solidFill>
              </a:rPr>
              <a:t>A</a:t>
            </a:r>
          </a:p>
        </p:txBody>
      </p:sp>
      <p:sp>
        <p:nvSpPr>
          <p:cNvPr id="1445899" name="Text Box 11">
            <a:extLst>
              <a:ext uri="{FF2B5EF4-FFF2-40B4-BE49-F238E27FC236}">
                <a16:creationId xmlns:a16="http://schemas.microsoft.com/office/drawing/2014/main" id="{DD5ED841-E8E2-E649-AB9D-EA01C6CCFE0B}"/>
              </a:ext>
            </a:extLst>
          </p:cNvPr>
          <p:cNvSpPr txBox="1">
            <a:spLocks noChangeArrowheads="1"/>
          </p:cNvSpPr>
          <p:nvPr/>
        </p:nvSpPr>
        <p:spPr bwMode="auto">
          <a:xfrm>
            <a:off x="8912225" y="2152651"/>
            <a:ext cx="336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pl-PL" altLang="en-US" sz="2000" b="1">
                <a:solidFill>
                  <a:srgbClr val="FF0000"/>
                </a:solidFill>
                <a:latin typeface="Times New Roman" panose="02020603050405020304" pitchFamily="18" charset="0"/>
              </a:rPr>
              <a:t>S</a:t>
            </a:r>
            <a:endParaRPr lang="en-US" altLang="en-US" sz="2000" b="1">
              <a:solidFill>
                <a:srgbClr val="FF0000"/>
              </a:solidFill>
              <a:latin typeface="Times New Roman" panose="02020603050405020304" pitchFamily="18" charset="0"/>
            </a:endParaRPr>
          </a:p>
        </p:txBody>
      </p:sp>
      <p:sp>
        <p:nvSpPr>
          <p:cNvPr id="1445900" name="Text Box 12">
            <a:extLst>
              <a:ext uri="{FF2B5EF4-FFF2-40B4-BE49-F238E27FC236}">
                <a16:creationId xmlns:a16="http://schemas.microsoft.com/office/drawing/2014/main" id="{AECB9016-0678-6343-B106-FCF3F558BF53}"/>
              </a:ext>
            </a:extLst>
          </p:cNvPr>
          <p:cNvSpPr txBox="1">
            <a:spLocks noChangeArrowheads="1"/>
          </p:cNvSpPr>
          <p:nvPr/>
        </p:nvSpPr>
        <p:spPr bwMode="auto">
          <a:xfrm>
            <a:off x="8763000" y="3482976"/>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pl-PL" altLang="en-US" b="1">
                <a:solidFill>
                  <a:srgbClr val="FF0000"/>
                </a:solidFill>
              </a:rPr>
              <a:t>S</a:t>
            </a:r>
            <a:r>
              <a:rPr lang="pl-PL" altLang="en-US">
                <a:solidFill>
                  <a:srgbClr val="080808"/>
                </a:solidFill>
              </a:rPr>
              <a:t> = Secure</a:t>
            </a:r>
            <a:endParaRPr lang="en-US" altLang="en-US">
              <a:solidFill>
                <a:srgbClr val="080808"/>
              </a:solidFill>
            </a:endParaRPr>
          </a:p>
        </p:txBody>
      </p:sp>
      <p:sp>
        <p:nvSpPr>
          <p:cNvPr id="2" name="Title 1">
            <a:extLst>
              <a:ext uri="{FF2B5EF4-FFF2-40B4-BE49-F238E27FC236}">
                <a16:creationId xmlns:a16="http://schemas.microsoft.com/office/drawing/2014/main" id="{5CA26DB7-2BC8-B14B-9A5E-CA2B3DCF95BD}"/>
              </a:ext>
            </a:extLst>
          </p:cNvPr>
          <p:cNvSpPr>
            <a:spLocks noGrp="1"/>
          </p:cNvSpPr>
          <p:nvPr>
            <p:ph type="title"/>
          </p:nvPr>
        </p:nvSpPr>
        <p:spPr/>
        <p:txBody>
          <a:bodyPr>
            <a:normAutofit/>
          </a:bodyPr>
          <a:lstStyle/>
          <a:p>
            <a:r>
              <a:rPr lang="en-GB" dirty="0"/>
              <a:t>Information Security – CIA Triad</a:t>
            </a:r>
            <a:endParaRPr lang="en-US" dirty="0"/>
          </a:p>
        </p:txBody>
      </p:sp>
      <p:graphicFrame>
        <p:nvGraphicFramePr>
          <p:cNvPr id="13" name="Content Placeholder 5">
            <a:extLst>
              <a:ext uri="{FF2B5EF4-FFF2-40B4-BE49-F238E27FC236}">
                <a16:creationId xmlns:a16="http://schemas.microsoft.com/office/drawing/2014/main" id="{760D86EE-EBAF-DD48-B21D-7310317F9F01}"/>
              </a:ext>
            </a:extLst>
          </p:cNvPr>
          <p:cNvGraphicFramePr>
            <a:graphicFrameLocks/>
          </p:cNvGraphicFramePr>
          <p:nvPr/>
        </p:nvGraphicFramePr>
        <p:xfrm>
          <a:off x="1981201" y="3417889"/>
          <a:ext cx="5405437" cy="270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133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65FD629-636D-2348-9801-90D2A5272BE2}"/>
              </a:ext>
            </a:extLst>
          </p:cNvPr>
          <p:cNvSpPr>
            <a:spLocks noGrp="1"/>
          </p:cNvSpPr>
          <p:nvPr>
            <p:ph type="title"/>
          </p:nvPr>
        </p:nvSpPr>
        <p:spPr/>
        <p:txBody>
          <a:bodyPr/>
          <a:lstStyle/>
          <a:p>
            <a:pPr eaLnBrk="1" hangingPunct="1"/>
            <a:r>
              <a:rPr lang="en-US" altLang="en-US"/>
              <a:t>Three key objectives (the CIA triad)</a:t>
            </a:r>
          </a:p>
        </p:txBody>
      </p:sp>
      <p:sp>
        <p:nvSpPr>
          <p:cNvPr id="3" name="Content Placeholder 2">
            <a:extLst>
              <a:ext uri="{FF2B5EF4-FFF2-40B4-BE49-F238E27FC236}">
                <a16:creationId xmlns:a16="http://schemas.microsoft.com/office/drawing/2014/main" id="{C4EFA98C-772E-CC41-8189-92B2FE95F387}"/>
              </a:ext>
            </a:extLst>
          </p:cNvPr>
          <p:cNvSpPr>
            <a:spLocks noGrp="1"/>
          </p:cNvSpPr>
          <p:nvPr>
            <p:ph idx="1"/>
          </p:nvPr>
        </p:nvSpPr>
        <p:spPr>
          <a:xfrm>
            <a:off x="1149544" y="1468437"/>
            <a:ext cx="10515600" cy="4351338"/>
          </a:xfrm>
        </p:spPr>
        <p:txBody>
          <a:bodyPr>
            <a:normAutofit fontScale="92500" lnSpcReduction="10000"/>
          </a:bodyPr>
          <a:lstStyle/>
          <a:p>
            <a:pPr eaLnBrk="1" hangingPunct="1">
              <a:defRPr/>
            </a:pPr>
            <a:r>
              <a:rPr lang="en-US" b="1" dirty="0"/>
              <a:t>Confidentiality</a:t>
            </a:r>
          </a:p>
          <a:p>
            <a:pPr lvl="1" eaLnBrk="1" hangingPunct="1">
              <a:defRPr/>
            </a:pPr>
            <a:r>
              <a:rPr lang="en-US" b="1" dirty="0"/>
              <a:t>Data confidentiality</a:t>
            </a:r>
            <a:r>
              <a:rPr lang="en-US" dirty="0"/>
              <a:t>: Assures that confidential information is not disclosed to unauthorized individuals</a:t>
            </a:r>
          </a:p>
          <a:p>
            <a:pPr lvl="1" eaLnBrk="1" hangingPunct="1">
              <a:defRPr/>
            </a:pPr>
            <a:r>
              <a:rPr lang="en-US" b="1" dirty="0"/>
              <a:t>Privacy</a:t>
            </a:r>
            <a:r>
              <a:rPr lang="en-US" dirty="0"/>
              <a:t>: Assures that individual control or influence what information may be collected and stored</a:t>
            </a:r>
          </a:p>
          <a:p>
            <a:pPr eaLnBrk="1" hangingPunct="1">
              <a:defRPr/>
            </a:pPr>
            <a:r>
              <a:rPr lang="en-US" b="1" dirty="0"/>
              <a:t>Integrity</a:t>
            </a:r>
          </a:p>
          <a:p>
            <a:pPr lvl="1" eaLnBrk="1" hangingPunct="1">
              <a:defRPr/>
            </a:pPr>
            <a:r>
              <a:rPr lang="en-US" b="1" dirty="0"/>
              <a:t>Data integrity</a:t>
            </a:r>
            <a:r>
              <a:rPr lang="en-US" dirty="0"/>
              <a:t>: assures that information and programs are changed only in a specified and authorized manner</a:t>
            </a:r>
          </a:p>
          <a:p>
            <a:pPr lvl="1" eaLnBrk="1" hangingPunct="1">
              <a:defRPr/>
            </a:pPr>
            <a:r>
              <a:rPr lang="en-US" b="1" dirty="0"/>
              <a:t>System integrity</a:t>
            </a:r>
            <a:r>
              <a:rPr lang="en-US" dirty="0"/>
              <a:t>: Assures that a system performs its operations in unimpaired manner</a:t>
            </a:r>
          </a:p>
          <a:p>
            <a:pPr eaLnBrk="1" hangingPunct="1">
              <a:defRPr/>
            </a:pPr>
            <a:r>
              <a:rPr lang="en-US" b="1" dirty="0"/>
              <a:t>Availability</a:t>
            </a:r>
            <a:r>
              <a:rPr lang="en-US" dirty="0"/>
              <a:t>: assure that systems works promptly and service is not denied to authorized users</a:t>
            </a:r>
          </a:p>
        </p:txBody>
      </p:sp>
    </p:spTree>
    <p:extLst>
      <p:ext uri="{BB962C8B-B14F-4D97-AF65-F5344CB8AC3E}">
        <p14:creationId xmlns:p14="http://schemas.microsoft.com/office/powerpoint/2010/main" val="2798883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2065" name="Rectangle 81">
            <a:extLst>
              <a:ext uri="{FF2B5EF4-FFF2-40B4-BE49-F238E27FC236}">
                <a16:creationId xmlns:a16="http://schemas.microsoft.com/office/drawing/2014/main" id="{E656C171-E455-5B44-BF15-A7287695B711}"/>
              </a:ext>
            </a:extLst>
          </p:cNvPr>
          <p:cNvSpPr>
            <a:spLocks noChangeArrowheads="1"/>
          </p:cNvSpPr>
          <p:nvPr/>
        </p:nvSpPr>
        <p:spPr bwMode="auto">
          <a:xfrm>
            <a:off x="1149544" y="1681163"/>
            <a:ext cx="7894638" cy="403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itchFamily="2" charset="2"/>
              <a:buChar char="n"/>
              <a:tabLst>
                <a:tab pos="1139825" algn="l"/>
              </a:tabLst>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itchFamily="2" charset="2"/>
              <a:buChar char="n"/>
              <a:tabLst>
                <a:tab pos="1139825" algn="l"/>
              </a:tabLst>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itchFamily="2" charset="2"/>
              <a:buChar char="n"/>
              <a:tabLst>
                <a:tab pos="1139825" algn="l"/>
              </a:tabLst>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itchFamily="2" charset="2"/>
              <a:buChar char="n"/>
              <a:tabLst>
                <a:tab pos="1139825" algn="l"/>
              </a:tabLst>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5pPr>
            <a:lvl6pPr marL="25146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6pPr>
            <a:lvl7pPr marL="29718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7pPr>
            <a:lvl8pPr marL="34290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8pPr>
            <a:lvl9pPr marL="3886200" indent="-228600" fontAlgn="base">
              <a:spcBef>
                <a:spcPct val="20000"/>
              </a:spcBef>
              <a:spcAft>
                <a:spcPct val="0"/>
              </a:spcAft>
              <a:buClr>
                <a:schemeClr val="accent1"/>
              </a:buClr>
              <a:buSzPct val="50000"/>
              <a:buFont typeface="Wingdings" pitchFamily="2" charset="2"/>
              <a:buChar char="n"/>
              <a:tabLst>
                <a:tab pos="1139825" algn="l"/>
              </a:tabLst>
              <a:defRPr sz="2000">
                <a:solidFill>
                  <a:schemeClr val="tx1"/>
                </a:solidFill>
                <a:latin typeface="Tahoma" panose="020B0604030504040204" pitchFamily="34" charset="0"/>
              </a:defRPr>
            </a:lvl9pPr>
          </a:lstStyle>
          <a:p>
            <a:pPr eaLnBrk="1" hangingPunct="1"/>
            <a:r>
              <a:rPr lang="en-US" altLang="en-US" sz="2400" dirty="0"/>
              <a:t>Example 1:</a:t>
            </a:r>
            <a:r>
              <a:rPr lang="en-US" altLang="en-US" sz="2400" dirty="0">
                <a:solidFill>
                  <a:srgbClr val="0000FF"/>
                </a:solidFill>
              </a:rPr>
              <a:t> C vs. I+A</a:t>
            </a:r>
          </a:p>
          <a:p>
            <a:pPr lvl="1" eaLnBrk="1" hangingPunct="1"/>
            <a:r>
              <a:rPr lang="en-US" altLang="en-US" sz="2000" dirty="0">
                <a:solidFill>
                  <a:srgbClr val="080808"/>
                </a:solidFill>
              </a:rPr>
              <a:t>Disconnect computer from Internet</a:t>
            </a:r>
            <a:r>
              <a:rPr lang="pl-PL" altLang="en-US" sz="2000" dirty="0">
                <a:solidFill>
                  <a:srgbClr val="080808"/>
                </a:solidFill>
              </a:rPr>
              <a:t> to </a:t>
            </a:r>
            <a:r>
              <a:rPr lang="pl-PL" altLang="en-US" sz="2000" dirty="0" err="1">
                <a:solidFill>
                  <a:srgbClr val="080808"/>
                </a:solidFill>
              </a:rPr>
              <a:t>increase</a:t>
            </a:r>
            <a:r>
              <a:rPr lang="pl-PL" altLang="en-US" sz="2000" dirty="0">
                <a:solidFill>
                  <a:srgbClr val="080808"/>
                </a:solidFill>
              </a:rPr>
              <a:t> </a:t>
            </a:r>
            <a:r>
              <a:rPr lang="pl-PL" altLang="en-US" sz="2000" dirty="0" err="1">
                <a:solidFill>
                  <a:srgbClr val="0000FF"/>
                </a:solidFill>
              </a:rPr>
              <a:t>confidentiality</a:t>
            </a:r>
            <a:endParaRPr lang="en-US" altLang="en-US" sz="2000" dirty="0">
              <a:solidFill>
                <a:srgbClr val="080808"/>
              </a:solidFill>
            </a:endParaRPr>
          </a:p>
          <a:p>
            <a:pPr lvl="1" eaLnBrk="1" hangingPunct="1"/>
            <a:r>
              <a:rPr lang="en-US" altLang="en-US" sz="2000" dirty="0">
                <a:solidFill>
                  <a:srgbClr val="0000FF"/>
                </a:solidFill>
              </a:rPr>
              <a:t>A</a:t>
            </a:r>
            <a:r>
              <a:rPr lang="pl-PL" altLang="en-US" sz="2000" dirty="0" err="1">
                <a:solidFill>
                  <a:srgbClr val="0000FF"/>
                </a:solidFill>
              </a:rPr>
              <a:t>vailability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t>
            </a:r>
            <a:r>
              <a:rPr lang="pl-PL" altLang="en-US" sz="2000" dirty="0" err="1">
                <a:solidFill>
                  <a:srgbClr val="0000FF"/>
                </a:solidFill>
              </a:rPr>
              <a:t>integrity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t>
            </a:r>
            <a:r>
              <a:rPr lang="pl-PL" altLang="en-US" sz="2000" dirty="0" err="1">
                <a:solidFill>
                  <a:srgbClr val="080808"/>
                </a:solidFill>
              </a:rPr>
              <a:t>due</a:t>
            </a:r>
            <a:r>
              <a:rPr lang="pl-PL" altLang="en-US" sz="2000" dirty="0">
                <a:solidFill>
                  <a:srgbClr val="080808"/>
                </a:solidFill>
              </a:rPr>
              <a:t> to </a:t>
            </a:r>
            <a:r>
              <a:rPr lang="pl-PL" altLang="en-US" sz="2000" dirty="0" err="1">
                <a:solidFill>
                  <a:srgbClr val="080808"/>
                </a:solidFill>
              </a:rPr>
              <a:t>lost</a:t>
            </a:r>
            <a:r>
              <a:rPr lang="pl-PL" altLang="en-US" sz="2000" dirty="0">
                <a:solidFill>
                  <a:srgbClr val="080808"/>
                </a:solidFill>
              </a:rPr>
              <a:t> </a:t>
            </a:r>
            <a:r>
              <a:rPr lang="pl-PL" altLang="en-US" sz="2000" dirty="0" err="1">
                <a:solidFill>
                  <a:srgbClr val="080808"/>
                </a:solidFill>
              </a:rPr>
              <a:t>updates</a:t>
            </a:r>
            <a:endParaRPr lang="en-US" altLang="en-US" sz="2000" dirty="0">
              <a:solidFill>
                <a:srgbClr val="080808"/>
              </a:solidFill>
            </a:endParaRPr>
          </a:p>
          <a:p>
            <a:pPr eaLnBrk="1" hangingPunct="1"/>
            <a:endParaRPr lang="pl-PL" altLang="en-US" sz="2000" dirty="0">
              <a:solidFill>
                <a:srgbClr val="080808"/>
              </a:solidFill>
            </a:endParaRPr>
          </a:p>
          <a:p>
            <a:pPr eaLnBrk="1" hangingPunct="1"/>
            <a:r>
              <a:rPr lang="en-US" altLang="en-US" sz="2400" dirty="0"/>
              <a:t>Example 2:</a:t>
            </a:r>
            <a:r>
              <a:rPr lang="en-US" altLang="en-US" sz="2400" dirty="0">
                <a:solidFill>
                  <a:srgbClr val="0000FF"/>
                </a:solidFill>
              </a:rPr>
              <a:t> I vs. C+A</a:t>
            </a:r>
            <a:r>
              <a:rPr lang="en-US" altLang="en-US" sz="2000" dirty="0">
                <a:solidFill>
                  <a:srgbClr val="080808"/>
                </a:solidFill>
              </a:rPr>
              <a:t> </a:t>
            </a:r>
          </a:p>
          <a:p>
            <a:pPr lvl="1" eaLnBrk="1" hangingPunct="1"/>
            <a:r>
              <a:rPr lang="pl-PL" altLang="en-US" sz="2000" dirty="0" err="1">
                <a:solidFill>
                  <a:srgbClr val="080808"/>
                </a:solidFill>
              </a:rPr>
              <a:t>Have</a:t>
            </a:r>
            <a:r>
              <a:rPr lang="pl-PL" altLang="en-US" sz="2000" dirty="0">
                <a:solidFill>
                  <a:srgbClr val="080808"/>
                </a:solidFill>
              </a:rPr>
              <a:t> </a:t>
            </a:r>
            <a:r>
              <a:rPr lang="pl-PL" altLang="en-US" sz="2000" dirty="0" err="1">
                <a:solidFill>
                  <a:srgbClr val="080808"/>
                </a:solidFill>
              </a:rPr>
              <a:t>extensive</a:t>
            </a:r>
            <a:r>
              <a:rPr lang="pl-PL" altLang="en-US" sz="2000" dirty="0">
                <a:solidFill>
                  <a:srgbClr val="080808"/>
                </a:solidFill>
              </a:rPr>
              <a:t> data </a:t>
            </a:r>
            <a:r>
              <a:rPr lang="pl-PL" altLang="en-US" sz="2000" dirty="0" err="1">
                <a:solidFill>
                  <a:srgbClr val="080808"/>
                </a:solidFill>
              </a:rPr>
              <a:t>checks</a:t>
            </a:r>
            <a:r>
              <a:rPr lang="pl-PL" altLang="en-US" sz="2000" dirty="0">
                <a:solidFill>
                  <a:srgbClr val="080808"/>
                </a:solidFill>
              </a:rPr>
              <a:t> by </a:t>
            </a:r>
            <a:r>
              <a:rPr lang="pl-PL" altLang="en-US" sz="2000" dirty="0" err="1">
                <a:solidFill>
                  <a:srgbClr val="080808"/>
                </a:solidFill>
              </a:rPr>
              <a:t>different</a:t>
            </a:r>
            <a:r>
              <a:rPr lang="pl-PL" altLang="en-US" sz="2000" dirty="0">
                <a:solidFill>
                  <a:srgbClr val="080808"/>
                </a:solidFill>
              </a:rPr>
              <a:t> </a:t>
            </a:r>
            <a:r>
              <a:rPr lang="pl-PL" altLang="en-US" sz="2000" dirty="0" err="1">
                <a:solidFill>
                  <a:srgbClr val="080808"/>
                </a:solidFill>
              </a:rPr>
              <a:t>people</a:t>
            </a:r>
            <a:r>
              <a:rPr lang="pl-PL" altLang="en-US" sz="2000" dirty="0">
                <a:solidFill>
                  <a:srgbClr val="080808"/>
                </a:solidFill>
              </a:rPr>
              <a:t>/</a:t>
            </a:r>
            <a:r>
              <a:rPr lang="pl-PL" altLang="en-US" sz="2000" dirty="0" err="1">
                <a:solidFill>
                  <a:srgbClr val="080808"/>
                </a:solidFill>
              </a:rPr>
              <a:t>systems</a:t>
            </a:r>
            <a:r>
              <a:rPr lang="pl-PL" altLang="en-US" sz="2000" dirty="0">
                <a:solidFill>
                  <a:srgbClr val="080808"/>
                </a:solidFill>
              </a:rPr>
              <a:t> to </a:t>
            </a:r>
            <a:r>
              <a:rPr lang="pl-PL" altLang="en-US" sz="2000" dirty="0" err="1">
                <a:solidFill>
                  <a:srgbClr val="080808"/>
                </a:solidFill>
              </a:rPr>
              <a:t>increase</a:t>
            </a:r>
            <a:r>
              <a:rPr lang="pl-PL" altLang="en-US" sz="2000" dirty="0">
                <a:solidFill>
                  <a:srgbClr val="080808"/>
                </a:solidFill>
              </a:rPr>
              <a:t> </a:t>
            </a:r>
            <a:r>
              <a:rPr lang="pl-PL" altLang="en-US" sz="2000" dirty="0" err="1">
                <a:solidFill>
                  <a:srgbClr val="0000FF"/>
                </a:solidFill>
              </a:rPr>
              <a:t>integrity</a:t>
            </a:r>
            <a:endParaRPr lang="en-US" altLang="en-US" sz="2000" dirty="0">
              <a:solidFill>
                <a:srgbClr val="080808"/>
              </a:solidFill>
            </a:endParaRPr>
          </a:p>
          <a:p>
            <a:pPr lvl="1" eaLnBrk="1" hangingPunct="1"/>
            <a:r>
              <a:rPr lang="en-US" altLang="en-US" sz="2000" dirty="0">
                <a:solidFill>
                  <a:srgbClr val="0000FF"/>
                </a:solidFill>
              </a:rPr>
              <a:t>C</a:t>
            </a:r>
            <a:r>
              <a:rPr lang="pl-PL" altLang="en-US" sz="2000" dirty="0" err="1">
                <a:solidFill>
                  <a:srgbClr val="0000FF"/>
                </a:solidFill>
              </a:rPr>
              <a:t>onfidentiality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as </a:t>
            </a:r>
            <a:r>
              <a:rPr lang="pl-PL" altLang="en-US" sz="2000" dirty="0" err="1">
                <a:solidFill>
                  <a:srgbClr val="080808"/>
                </a:solidFill>
              </a:rPr>
              <a:t>more</a:t>
            </a:r>
            <a:r>
              <a:rPr lang="pl-PL" altLang="en-US" sz="2000" dirty="0">
                <a:solidFill>
                  <a:srgbClr val="080808"/>
                </a:solidFill>
              </a:rPr>
              <a:t> </a:t>
            </a:r>
            <a:r>
              <a:rPr lang="pl-PL" altLang="en-US" sz="2000" dirty="0" err="1">
                <a:solidFill>
                  <a:srgbClr val="080808"/>
                </a:solidFill>
              </a:rPr>
              <a:t>people</a:t>
            </a:r>
            <a:r>
              <a:rPr lang="pl-PL" altLang="en-US" sz="2000" dirty="0">
                <a:solidFill>
                  <a:srgbClr val="080808"/>
                </a:solidFill>
              </a:rPr>
              <a:t> </a:t>
            </a:r>
            <a:r>
              <a:rPr lang="pl-PL" altLang="en-US" sz="2000" dirty="0" err="1">
                <a:solidFill>
                  <a:srgbClr val="080808"/>
                </a:solidFill>
              </a:rPr>
              <a:t>see</a:t>
            </a:r>
            <a:r>
              <a:rPr lang="pl-PL" altLang="en-US" sz="2000" dirty="0">
                <a:solidFill>
                  <a:srgbClr val="080808"/>
                </a:solidFill>
              </a:rPr>
              <a:t> data, </a:t>
            </a:r>
            <a:r>
              <a:rPr lang="pl-PL" altLang="en-US" sz="2000" dirty="0" err="1">
                <a:solidFill>
                  <a:srgbClr val="0000FF"/>
                </a:solidFill>
              </a:rPr>
              <a:t>availability</a:t>
            </a:r>
            <a:r>
              <a:rPr lang="pl-PL" altLang="en-US" sz="2000" dirty="0">
                <a:solidFill>
                  <a:srgbClr val="080808"/>
                </a:solidFill>
              </a:rPr>
              <a:t> </a:t>
            </a:r>
            <a:r>
              <a:rPr lang="pl-PL" altLang="en-US" sz="2000" dirty="0" err="1">
                <a:solidFill>
                  <a:srgbClr val="080808"/>
                </a:solidFill>
              </a:rPr>
              <a:t>suffers</a:t>
            </a:r>
            <a:r>
              <a:rPr lang="pl-PL" altLang="en-US" sz="2000" dirty="0">
                <a:solidFill>
                  <a:srgbClr val="080808"/>
                </a:solidFill>
              </a:rPr>
              <a:t> </a:t>
            </a:r>
            <a:r>
              <a:rPr lang="pl-PL" altLang="en-US" sz="2000" dirty="0" err="1">
                <a:solidFill>
                  <a:srgbClr val="080808"/>
                </a:solidFill>
              </a:rPr>
              <a:t>due</a:t>
            </a:r>
            <a:r>
              <a:rPr lang="pl-PL" altLang="en-US" sz="2000" dirty="0">
                <a:solidFill>
                  <a:srgbClr val="080808"/>
                </a:solidFill>
              </a:rPr>
              <a:t> to </a:t>
            </a:r>
            <a:r>
              <a:rPr lang="pl-PL" altLang="en-US" sz="2000" dirty="0" err="1">
                <a:solidFill>
                  <a:srgbClr val="080808"/>
                </a:solidFill>
              </a:rPr>
              <a:t>locks</a:t>
            </a:r>
            <a:r>
              <a:rPr lang="pl-PL" altLang="en-US" sz="2000" dirty="0">
                <a:solidFill>
                  <a:srgbClr val="080808"/>
                </a:solidFill>
              </a:rPr>
              <a:t> on data </a:t>
            </a:r>
            <a:r>
              <a:rPr lang="pl-PL" altLang="en-US" sz="2000" dirty="0" err="1">
                <a:solidFill>
                  <a:srgbClr val="080808"/>
                </a:solidFill>
              </a:rPr>
              <a:t>under</a:t>
            </a:r>
            <a:r>
              <a:rPr lang="pl-PL" altLang="en-US" sz="2000" dirty="0">
                <a:solidFill>
                  <a:srgbClr val="080808"/>
                </a:solidFill>
              </a:rPr>
              <a:t> </a:t>
            </a:r>
            <a:r>
              <a:rPr lang="pl-PL" altLang="en-US" sz="2000" dirty="0" err="1">
                <a:solidFill>
                  <a:srgbClr val="080808"/>
                </a:solidFill>
              </a:rPr>
              <a:t>verification</a:t>
            </a:r>
            <a:r>
              <a:rPr lang="pl-PL" altLang="en-US" sz="2000" dirty="0">
                <a:solidFill>
                  <a:srgbClr val="080808"/>
                </a:solidFill>
              </a:rPr>
              <a:t>)</a:t>
            </a:r>
            <a:endParaRPr lang="en-US" altLang="en-US" sz="1800" dirty="0">
              <a:solidFill>
                <a:srgbClr val="080808"/>
              </a:solidFill>
            </a:endParaRPr>
          </a:p>
          <a:p>
            <a:pPr lvl="1" eaLnBrk="1" hangingPunct="1">
              <a:buFont typeface="Wingdings" pitchFamily="2" charset="2"/>
              <a:buNone/>
            </a:pPr>
            <a:endParaRPr lang="en-US" altLang="en-US" sz="2000" dirty="0">
              <a:solidFill>
                <a:srgbClr val="0000FF"/>
              </a:solidFill>
            </a:endParaRPr>
          </a:p>
        </p:txBody>
      </p:sp>
      <p:sp>
        <p:nvSpPr>
          <p:cNvPr id="2" name="Title 1">
            <a:extLst>
              <a:ext uri="{FF2B5EF4-FFF2-40B4-BE49-F238E27FC236}">
                <a16:creationId xmlns:a16="http://schemas.microsoft.com/office/drawing/2014/main" id="{030EDB4D-A251-7A4E-AFC7-403D0CD2BBA1}"/>
              </a:ext>
            </a:extLst>
          </p:cNvPr>
          <p:cNvSpPr>
            <a:spLocks noGrp="1"/>
          </p:cNvSpPr>
          <p:nvPr>
            <p:ph type="title"/>
          </p:nvPr>
        </p:nvSpPr>
        <p:spPr/>
        <p:txBody>
          <a:bodyPr/>
          <a:lstStyle/>
          <a:p>
            <a:r>
              <a:rPr lang="en-US" altLang="en-US" dirty="0"/>
              <a:t>Need to B</a:t>
            </a:r>
            <a:r>
              <a:rPr lang="pl-PL" altLang="en-US" dirty="0" err="1"/>
              <a:t>alanc</a:t>
            </a:r>
            <a:r>
              <a:rPr lang="en-US" altLang="en-US" dirty="0"/>
              <a:t>e </a:t>
            </a:r>
            <a:r>
              <a:rPr lang="pl-PL" altLang="en-US" dirty="0"/>
              <a:t>CIA</a:t>
            </a:r>
            <a:endParaRPr lang="en-US" dirty="0"/>
          </a:p>
        </p:txBody>
      </p:sp>
    </p:spTree>
    <p:extLst>
      <p:ext uri="{BB962C8B-B14F-4D97-AF65-F5344CB8AC3E}">
        <p14:creationId xmlns:p14="http://schemas.microsoft.com/office/powerpoint/2010/main" val="5243559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1C193438-EE6B-0D4B-B3AF-0F1B01C3B237}"/>
              </a:ext>
            </a:extLst>
          </p:cNvPr>
          <p:cNvSpPr>
            <a:spLocks noGrp="1"/>
          </p:cNvSpPr>
          <p:nvPr>
            <p:ph type="title"/>
          </p:nvPr>
        </p:nvSpPr>
        <p:spPr/>
        <p:txBody>
          <a:bodyPr/>
          <a:lstStyle/>
          <a:p>
            <a:pPr eaLnBrk="1" hangingPunct="1"/>
            <a:r>
              <a:rPr lang="en-US" altLang="en-US"/>
              <a:t>Levels of security breach impact</a:t>
            </a:r>
          </a:p>
        </p:txBody>
      </p:sp>
      <p:sp>
        <p:nvSpPr>
          <p:cNvPr id="3" name="Content Placeholder 2">
            <a:extLst>
              <a:ext uri="{FF2B5EF4-FFF2-40B4-BE49-F238E27FC236}">
                <a16:creationId xmlns:a16="http://schemas.microsoft.com/office/drawing/2014/main" id="{12214966-FD04-1844-BA68-1787941100E7}"/>
              </a:ext>
            </a:extLst>
          </p:cNvPr>
          <p:cNvSpPr>
            <a:spLocks noGrp="1"/>
          </p:cNvSpPr>
          <p:nvPr>
            <p:ph idx="1"/>
          </p:nvPr>
        </p:nvSpPr>
        <p:spPr/>
        <p:txBody>
          <a:bodyPr>
            <a:normAutofit/>
          </a:bodyPr>
          <a:lstStyle/>
          <a:p>
            <a:pPr eaLnBrk="1" hangingPunct="1">
              <a:defRPr/>
            </a:pPr>
            <a:r>
              <a:rPr lang="en-US" b="1" dirty="0"/>
              <a:t>Low</a:t>
            </a:r>
            <a:r>
              <a:rPr lang="en-US" dirty="0"/>
              <a:t>: the loss will have a limited impact, e.g., a degradation in mission or minor damage or minor financial loss or minor harm</a:t>
            </a:r>
          </a:p>
          <a:p>
            <a:pPr eaLnBrk="1" hangingPunct="1">
              <a:defRPr/>
            </a:pPr>
            <a:r>
              <a:rPr lang="en-US" b="1" dirty="0"/>
              <a:t>Moderate</a:t>
            </a:r>
            <a:r>
              <a:rPr lang="en-US" dirty="0"/>
              <a:t>: the loss has a serious effect, e.g., significance degradation on mission or significant harm to individuals but no loss of life or threatening injuries</a:t>
            </a:r>
          </a:p>
          <a:p>
            <a:pPr eaLnBrk="1" hangingPunct="1">
              <a:defRPr/>
            </a:pPr>
            <a:r>
              <a:rPr lang="en-US" b="1" dirty="0"/>
              <a:t>High</a:t>
            </a:r>
            <a:r>
              <a:rPr lang="en-US" dirty="0"/>
              <a:t>: the loss has severe or catastrophic adverse effect on operations, organizational assets or on individuals (e.g., loss of life)</a:t>
            </a:r>
          </a:p>
        </p:txBody>
      </p:sp>
    </p:spTree>
    <p:extLst>
      <p:ext uri="{BB962C8B-B14F-4D97-AF65-F5344CB8AC3E}">
        <p14:creationId xmlns:p14="http://schemas.microsoft.com/office/powerpoint/2010/main" val="172385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CCF478BE-E74A-7442-BC15-030E15FDB892}"/>
              </a:ext>
            </a:extLst>
          </p:cNvPr>
          <p:cNvSpPr>
            <a:spLocks noGrp="1"/>
          </p:cNvSpPr>
          <p:nvPr>
            <p:ph type="title"/>
          </p:nvPr>
        </p:nvSpPr>
        <p:spPr/>
        <p:txBody>
          <a:bodyPr/>
          <a:lstStyle/>
          <a:p>
            <a:pPr eaLnBrk="1" hangingPunct="1"/>
            <a:r>
              <a:rPr lang="en-US" altLang="en-US"/>
              <a:t>Learning objectives</a:t>
            </a:r>
          </a:p>
        </p:txBody>
      </p:sp>
      <p:sp>
        <p:nvSpPr>
          <p:cNvPr id="3" name="Content Placeholder 2">
            <a:extLst>
              <a:ext uri="{FF2B5EF4-FFF2-40B4-BE49-F238E27FC236}">
                <a16:creationId xmlns:a16="http://schemas.microsoft.com/office/drawing/2014/main" id="{376BD2B4-79DB-B445-B8D6-8260F7FFC750}"/>
              </a:ext>
            </a:extLst>
          </p:cNvPr>
          <p:cNvSpPr>
            <a:spLocks noGrp="1"/>
          </p:cNvSpPr>
          <p:nvPr>
            <p:ph idx="1"/>
          </p:nvPr>
        </p:nvSpPr>
        <p:spPr>
          <a:xfrm>
            <a:off x="1149544" y="1554163"/>
            <a:ext cx="10515600" cy="4351338"/>
          </a:xfrm>
        </p:spPr>
        <p:txBody>
          <a:bodyPr>
            <a:normAutofit fontScale="85000" lnSpcReduction="20000"/>
          </a:bodyPr>
          <a:lstStyle/>
          <a:p>
            <a:pPr eaLnBrk="1" hangingPunct="1">
              <a:defRPr/>
            </a:pPr>
            <a:r>
              <a:rPr lang="en-US" dirty="0"/>
              <a:t>Describe the key security requirements of confidentiality, integrity and availability. </a:t>
            </a:r>
          </a:p>
          <a:p>
            <a:pPr eaLnBrk="1" hangingPunct="1">
              <a:defRPr/>
            </a:pPr>
            <a:r>
              <a:rPr lang="en-US" dirty="0"/>
              <a:t>Discuss the types security threats and attacks that must be dealt with and develop a set of solutions for specific threat scenarios.</a:t>
            </a:r>
          </a:p>
          <a:p>
            <a:r>
              <a:rPr lang="en-US" dirty="0"/>
              <a:t>Identify security tools including, but not limited to intrusion detection and firewall software.</a:t>
            </a:r>
          </a:p>
          <a:p>
            <a:r>
              <a:rPr lang="en-US" dirty="0"/>
              <a:t>Exhibit an understanding of the threats posed by viruses to networks through the development of appropriate protection plans.</a:t>
            </a:r>
          </a:p>
          <a:p>
            <a:r>
              <a:rPr lang="en-US" dirty="0"/>
              <a:t>Find and utilize available online resources as they pertain to developing a secure system.</a:t>
            </a:r>
          </a:p>
          <a:p>
            <a:r>
              <a:rPr lang="en-US" dirty="0"/>
              <a:t>Develop comprehensive plans for Computer security using a full range of available tools.</a:t>
            </a:r>
          </a:p>
          <a:p>
            <a:pPr eaLnBrk="1" hangingPunct="1">
              <a:defRPr/>
            </a:pPr>
            <a:r>
              <a:rPr lang="en-US" dirty="0"/>
              <a:t>Understand the principle aspects of a comprehensive security strategy.</a:t>
            </a:r>
          </a:p>
        </p:txBody>
      </p:sp>
    </p:spTree>
    <p:extLst>
      <p:ext uri="{BB962C8B-B14F-4D97-AF65-F5344CB8AC3E}">
        <p14:creationId xmlns:p14="http://schemas.microsoft.com/office/powerpoint/2010/main" val="3494924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3" name="Rectangle 3">
            <a:extLst>
              <a:ext uri="{FF2B5EF4-FFF2-40B4-BE49-F238E27FC236}">
                <a16:creationId xmlns:a16="http://schemas.microsoft.com/office/drawing/2014/main" id="{99F38628-EAA8-9A4B-8927-8394D661FA53}"/>
              </a:ext>
            </a:extLst>
          </p:cNvPr>
          <p:cNvSpPr>
            <a:spLocks noGrp="1" noChangeArrowheads="1"/>
          </p:cNvSpPr>
          <p:nvPr>
            <p:ph type="body" idx="1"/>
          </p:nvPr>
        </p:nvSpPr>
        <p:spPr>
          <a:xfrm>
            <a:off x="1149544" y="1155700"/>
            <a:ext cx="9144000" cy="5494338"/>
          </a:xfrm>
        </p:spPr>
        <p:txBody>
          <a:bodyPr/>
          <a:lstStyle/>
          <a:p>
            <a:pPr>
              <a:lnSpc>
                <a:spcPct val="80000"/>
              </a:lnSpc>
            </a:pPr>
            <a:r>
              <a:rPr lang="pl-PL" altLang="en-US" sz="2400" dirty="0" err="1"/>
              <a:t>Understanding</a:t>
            </a:r>
            <a:r>
              <a:rPr lang="pl-PL" altLang="en-US" sz="2400" dirty="0"/>
              <a:t> </a:t>
            </a:r>
            <a:r>
              <a:rPr lang="en-US" altLang="en-US" sz="2400" dirty="0">
                <a:solidFill>
                  <a:srgbClr val="0000FF"/>
                </a:solidFill>
              </a:rPr>
              <a:t>Vulnerabilities</a:t>
            </a:r>
            <a:r>
              <a:rPr lang="pl-PL" altLang="en-US" sz="2400" dirty="0">
                <a:solidFill>
                  <a:srgbClr val="0000FF"/>
                </a:solidFill>
              </a:rPr>
              <a:t>, </a:t>
            </a:r>
            <a:r>
              <a:rPr lang="en-US" altLang="en-US" sz="2400" dirty="0">
                <a:solidFill>
                  <a:srgbClr val="0000FF"/>
                </a:solidFill>
              </a:rPr>
              <a:t>Threats</a:t>
            </a:r>
            <a:r>
              <a:rPr lang="pl-PL" altLang="en-US" sz="2400" dirty="0">
                <a:solidFill>
                  <a:srgbClr val="0000FF"/>
                </a:solidFill>
              </a:rPr>
              <a:t>, and Controls</a:t>
            </a:r>
            <a:endParaRPr lang="en-US" altLang="en-US" sz="2400" dirty="0">
              <a:solidFill>
                <a:srgbClr val="0000FF"/>
              </a:solidFill>
            </a:endParaRPr>
          </a:p>
          <a:p>
            <a:pPr>
              <a:lnSpc>
                <a:spcPct val="80000"/>
              </a:lnSpc>
            </a:pPr>
            <a:endParaRPr lang="pl-PL" altLang="en-US" sz="800" dirty="0">
              <a:solidFill>
                <a:srgbClr val="0000FF"/>
              </a:solidFill>
            </a:endParaRPr>
          </a:p>
          <a:p>
            <a:pPr lvl="1">
              <a:lnSpc>
                <a:spcPct val="80000"/>
              </a:lnSpc>
            </a:pPr>
            <a:r>
              <a:rPr lang="pl-PL" altLang="en-US" dirty="0" err="1">
                <a:solidFill>
                  <a:srgbClr val="0000FF"/>
                </a:solidFill>
              </a:rPr>
              <a:t>Vulnerability</a:t>
            </a:r>
            <a:r>
              <a:rPr lang="pl-PL" altLang="en-US" dirty="0"/>
              <a:t> = a </a:t>
            </a:r>
            <a:r>
              <a:rPr lang="pl-PL" altLang="en-US" dirty="0" err="1"/>
              <a:t>weakness</a:t>
            </a:r>
            <a:r>
              <a:rPr lang="pl-PL" altLang="en-US" dirty="0"/>
              <a:t> in a </a:t>
            </a:r>
            <a:r>
              <a:rPr lang="pl-PL" altLang="en-US" dirty="0" err="1"/>
              <a:t>security</a:t>
            </a:r>
            <a:r>
              <a:rPr lang="pl-PL" altLang="en-US" dirty="0"/>
              <a:t> system</a:t>
            </a:r>
            <a:endParaRPr lang="en-US" altLang="en-US" dirty="0"/>
          </a:p>
          <a:p>
            <a:pPr lvl="1">
              <a:lnSpc>
                <a:spcPct val="80000"/>
              </a:lnSpc>
            </a:pPr>
            <a:endParaRPr lang="pl-PL" altLang="en-US" sz="800" dirty="0"/>
          </a:p>
          <a:p>
            <a:pPr lvl="1">
              <a:lnSpc>
                <a:spcPct val="80000"/>
              </a:lnSpc>
            </a:pPr>
            <a:r>
              <a:rPr lang="pl-PL" altLang="en-US" dirty="0" err="1">
                <a:solidFill>
                  <a:srgbClr val="0000FF"/>
                </a:solidFill>
              </a:rPr>
              <a:t>Threat</a:t>
            </a:r>
            <a:r>
              <a:rPr lang="pl-PL" altLang="en-US" dirty="0"/>
              <a:t> = </a:t>
            </a:r>
            <a:r>
              <a:rPr lang="pl-PL" altLang="en-US" dirty="0" err="1"/>
              <a:t>circumstances</a:t>
            </a:r>
            <a:r>
              <a:rPr lang="pl-PL" altLang="en-US" dirty="0"/>
              <a:t> </a:t>
            </a:r>
            <a:r>
              <a:rPr lang="pl-PL" altLang="en-US" dirty="0" err="1"/>
              <a:t>that</a:t>
            </a:r>
            <a:r>
              <a:rPr lang="pl-PL" altLang="en-US" dirty="0"/>
              <a:t> </a:t>
            </a:r>
            <a:r>
              <a:rPr lang="pl-PL" altLang="en-US" dirty="0" err="1"/>
              <a:t>have</a:t>
            </a:r>
            <a:r>
              <a:rPr lang="pl-PL" altLang="en-US" dirty="0"/>
              <a:t> a </a:t>
            </a:r>
            <a:r>
              <a:rPr lang="pl-PL" altLang="en-US" i="1" dirty="0" err="1"/>
              <a:t>potential</a:t>
            </a:r>
            <a:r>
              <a:rPr lang="pl-PL" altLang="en-US" dirty="0"/>
              <a:t> to </a:t>
            </a:r>
            <a:r>
              <a:rPr lang="pl-PL" altLang="en-US" dirty="0" err="1"/>
              <a:t>cause</a:t>
            </a:r>
            <a:r>
              <a:rPr lang="pl-PL" altLang="en-US" dirty="0"/>
              <a:t> </a:t>
            </a:r>
            <a:r>
              <a:rPr lang="pl-PL" altLang="en-US" dirty="0" err="1"/>
              <a:t>harm</a:t>
            </a:r>
            <a:endParaRPr lang="en-US" altLang="en-US" dirty="0"/>
          </a:p>
          <a:p>
            <a:pPr lvl="1">
              <a:lnSpc>
                <a:spcPct val="80000"/>
              </a:lnSpc>
            </a:pPr>
            <a:endParaRPr lang="pl-PL" altLang="en-US" sz="800" dirty="0"/>
          </a:p>
          <a:p>
            <a:pPr lvl="1">
              <a:lnSpc>
                <a:spcPct val="80000"/>
              </a:lnSpc>
            </a:pPr>
            <a:r>
              <a:rPr lang="pl-PL" altLang="en-US" dirty="0">
                <a:solidFill>
                  <a:srgbClr val="0000FF"/>
                </a:solidFill>
              </a:rPr>
              <a:t>Controls</a:t>
            </a:r>
            <a:r>
              <a:rPr lang="pl-PL" altLang="en-US" dirty="0"/>
              <a:t> = </a:t>
            </a:r>
            <a:r>
              <a:rPr lang="pl-PL" altLang="en-US" dirty="0" err="1"/>
              <a:t>means</a:t>
            </a:r>
            <a:r>
              <a:rPr lang="pl-PL" altLang="en-US" dirty="0"/>
              <a:t> and </a:t>
            </a:r>
            <a:r>
              <a:rPr lang="pl-PL" altLang="en-US" dirty="0" err="1"/>
              <a:t>ways</a:t>
            </a:r>
            <a:r>
              <a:rPr lang="pl-PL" altLang="en-US" dirty="0"/>
              <a:t> to </a:t>
            </a:r>
            <a:r>
              <a:rPr lang="pl-PL" altLang="en-US" dirty="0" err="1"/>
              <a:t>block</a:t>
            </a:r>
            <a:r>
              <a:rPr lang="pl-PL" altLang="en-US" dirty="0"/>
              <a:t> a </a:t>
            </a:r>
            <a:r>
              <a:rPr lang="pl-PL" altLang="en-US" dirty="0" err="1"/>
              <a:t>threat</a:t>
            </a:r>
            <a:r>
              <a:rPr lang="pl-PL" altLang="en-US" dirty="0"/>
              <a:t>, </a:t>
            </a:r>
            <a:r>
              <a:rPr lang="pl-PL" altLang="en-US" dirty="0" err="1"/>
              <a:t>which</a:t>
            </a:r>
            <a:r>
              <a:rPr lang="pl-PL" altLang="en-US" dirty="0"/>
              <a:t> </a:t>
            </a:r>
            <a:r>
              <a:rPr lang="pl-PL" altLang="en-US" dirty="0" err="1"/>
              <a:t>tries</a:t>
            </a:r>
            <a:r>
              <a:rPr lang="pl-PL" altLang="en-US" dirty="0"/>
              <a:t> to </a:t>
            </a:r>
            <a:r>
              <a:rPr lang="pl-PL" altLang="en-US" dirty="0" err="1"/>
              <a:t>exploit</a:t>
            </a:r>
            <a:r>
              <a:rPr lang="pl-PL" altLang="en-US" dirty="0"/>
              <a:t> one </a:t>
            </a:r>
            <a:r>
              <a:rPr lang="pl-PL" altLang="en-US" dirty="0" err="1"/>
              <a:t>or</a:t>
            </a:r>
            <a:r>
              <a:rPr lang="pl-PL" altLang="en-US" dirty="0"/>
              <a:t> </a:t>
            </a:r>
            <a:r>
              <a:rPr lang="pl-PL" altLang="en-US" dirty="0" err="1"/>
              <a:t>more</a:t>
            </a:r>
            <a:r>
              <a:rPr lang="pl-PL" altLang="en-US" dirty="0"/>
              <a:t> </a:t>
            </a:r>
            <a:r>
              <a:rPr lang="pl-PL" altLang="en-US" dirty="0" err="1"/>
              <a:t>vulnerabilities</a:t>
            </a:r>
            <a:endParaRPr lang="pl-PL" altLang="en-US" dirty="0"/>
          </a:p>
          <a:p>
            <a:pPr lvl="2">
              <a:lnSpc>
                <a:spcPct val="80000"/>
              </a:lnSpc>
            </a:pPr>
            <a:r>
              <a:rPr lang="pl-PL" altLang="en-US" dirty="0"/>
              <a:t>Most of the </a:t>
            </a:r>
            <a:r>
              <a:rPr lang="pl-PL" altLang="en-US" dirty="0" err="1"/>
              <a:t>class</a:t>
            </a:r>
            <a:r>
              <a:rPr lang="pl-PL" altLang="en-US" dirty="0"/>
              <a:t> </a:t>
            </a:r>
            <a:r>
              <a:rPr lang="pl-PL" altLang="en-US" dirty="0" err="1"/>
              <a:t>discusses</a:t>
            </a:r>
            <a:r>
              <a:rPr lang="pl-PL" altLang="en-US" dirty="0"/>
              <a:t> </a:t>
            </a:r>
            <a:r>
              <a:rPr lang="pl-PL" altLang="en-US" dirty="0" err="1"/>
              <a:t>various</a:t>
            </a:r>
            <a:r>
              <a:rPr lang="pl-PL" altLang="en-US" dirty="0"/>
              <a:t> controls and </a:t>
            </a:r>
            <a:r>
              <a:rPr lang="pl-PL" altLang="en-US" dirty="0" err="1"/>
              <a:t>their</a:t>
            </a:r>
            <a:r>
              <a:rPr lang="pl-PL" altLang="en-US" dirty="0"/>
              <a:t> </a:t>
            </a:r>
            <a:r>
              <a:rPr lang="pl-PL" altLang="en-US" dirty="0" err="1"/>
              <a:t>effectiveness</a:t>
            </a:r>
            <a:endParaRPr lang="pl-PL" altLang="en-US" dirty="0"/>
          </a:p>
          <a:p>
            <a:pPr lvl="1">
              <a:lnSpc>
                <a:spcPct val="80000"/>
              </a:lnSpc>
            </a:pPr>
            <a:endParaRPr lang="pl-PL" altLang="en-US" sz="800" dirty="0"/>
          </a:p>
          <a:p>
            <a:pPr lvl="1" algn="r">
              <a:lnSpc>
                <a:spcPct val="80000"/>
              </a:lnSpc>
              <a:buFont typeface="Wingdings" pitchFamily="2" charset="2"/>
              <a:buNone/>
            </a:pPr>
            <a:r>
              <a:rPr lang="pl-PL" altLang="en-US" sz="1400" dirty="0"/>
              <a:t>[</a:t>
            </a:r>
            <a:r>
              <a:rPr lang="pl-PL" altLang="en-US" sz="1400" dirty="0" err="1"/>
              <a:t>Pfleeger</a:t>
            </a:r>
            <a:r>
              <a:rPr lang="pl-PL" altLang="en-US" sz="1400" dirty="0"/>
              <a:t> &amp; </a:t>
            </a:r>
            <a:r>
              <a:rPr lang="pl-PL" altLang="en-US" sz="1400" dirty="0" err="1"/>
              <a:t>Pfleeger</a:t>
            </a:r>
            <a:r>
              <a:rPr lang="pl-PL" altLang="en-US" sz="1400" dirty="0"/>
              <a:t>]</a:t>
            </a:r>
            <a:endParaRPr lang="en-US" altLang="en-US" sz="1400" dirty="0"/>
          </a:p>
          <a:p>
            <a:pPr lvl="1" algn="r">
              <a:lnSpc>
                <a:spcPct val="80000"/>
              </a:lnSpc>
              <a:buFont typeface="Wingdings" pitchFamily="2" charset="2"/>
              <a:buNone/>
            </a:pPr>
            <a:endParaRPr lang="en-US" altLang="en-US" sz="800" dirty="0"/>
          </a:p>
          <a:p>
            <a:pPr>
              <a:lnSpc>
                <a:spcPct val="80000"/>
              </a:lnSpc>
              <a:spcBef>
                <a:spcPct val="0"/>
              </a:spcBef>
            </a:pPr>
            <a:r>
              <a:rPr lang="pl-PL" altLang="en-US" sz="2400" dirty="0" err="1"/>
              <a:t>Example</a:t>
            </a:r>
            <a:r>
              <a:rPr lang="en-US" altLang="en-US" sz="2400" dirty="0"/>
              <a:t> - </a:t>
            </a:r>
            <a:r>
              <a:rPr lang="pl-PL" altLang="en-US" sz="2400" dirty="0">
                <a:solidFill>
                  <a:srgbClr val="0000FF"/>
                </a:solidFill>
              </a:rPr>
              <a:t>New Orleans </a:t>
            </a:r>
            <a:r>
              <a:rPr lang="pl-PL" altLang="en-US" sz="2400" dirty="0" err="1">
                <a:solidFill>
                  <a:srgbClr val="0000FF"/>
                </a:solidFill>
              </a:rPr>
              <a:t>disaster</a:t>
            </a:r>
            <a:r>
              <a:rPr lang="pl-PL" altLang="en-US" sz="2400" dirty="0"/>
              <a:t> (</a:t>
            </a:r>
            <a:r>
              <a:rPr lang="pl-PL" altLang="en-US" sz="2400" dirty="0" err="1"/>
              <a:t>Hurricane</a:t>
            </a:r>
            <a:r>
              <a:rPr lang="pl-PL" altLang="en-US" sz="2400" dirty="0"/>
              <a:t> </a:t>
            </a:r>
            <a:r>
              <a:rPr lang="pl-PL" altLang="en-US" sz="2400" dirty="0" err="1"/>
              <a:t>Katrina</a:t>
            </a:r>
            <a:r>
              <a:rPr lang="pl-PL" altLang="en-US" sz="2400" dirty="0"/>
              <a:t>)</a:t>
            </a:r>
            <a:endParaRPr lang="en-US" altLang="en-US" sz="2400" dirty="0"/>
          </a:p>
          <a:p>
            <a:pPr>
              <a:lnSpc>
                <a:spcPct val="80000"/>
              </a:lnSpc>
              <a:spcBef>
                <a:spcPct val="0"/>
              </a:spcBef>
            </a:pPr>
            <a:endParaRPr lang="en-US" altLang="en-US" sz="800" dirty="0"/>
          </a:p>
          <a:p>
            <a:pPr lvl="1">
              <a:lnSpc>
                <a:spcPct val="80000"/>
              </a:lnSpc>
              <a:spcBef>
                <a:spcPct val="0"/>
              </a:spcBef>
            </a:pPr>
            <a:r>
              <a:rPr lang="en-US" altLang="en-US" sz="2000" dirty="0"/>
              <a:t>Q: </a:t>
            </a:r>
            <a:r>
              <a:rPr lang="pl-PL" altLang="en-US" sz="2000" dirty="0" err="1"/>
              <a:t>What</a:t>
            </a:r>
            <a:r>
              <a:rPr lang="pl-PL" altLang="en-US" sz="2000" dirty="0"/>
              <a:t> </a:t>
            </a:r>
            <a:r>
              <a:rPr lang="pl-PL" altLang="en-US" sz="2000" dirty="0" err="1"/>
              <a:t>were</a:t>
            </a:r>
            <a:r>
              <a:rPr lang="pl-PL" altLang="en-US" sz="2000" dirty="0"/>
              <a:t> </a:t>
            </a:r>
            <a:r>
              <a:rPr lang="pl-PL" altLang="en-US" sz="2000" dirty="0" err="1"/>
              <a:t>city</a:t>
            </a:r>
            <a:r>
              <a:rPr lang="pl-PL" altLang="en-US" sz="2000" dirty="0"/>
              <a:t> v</a:t>
            </a:r>
            <a:r>
              <a:rPr lang="en-US" altLang="en-US" sz="2000" dirty="0" err="1"/>
              <a:t>ulnerabilities</a:t>
            </a:r>
            <a:r>
              <a:rPr lang="pl-PL" altLang="en-US" sz="2000" dirty="0"/>
              <a:t>, t</a:t>
            </a:r>
            <a:r>
              <a:rPr lang="en-US" altLang="en-US" sz="2000" dirty="0" err="1"/>
              <a:t>hreats</a:t>
            </a:r>
            <a:r>
              <a:rPr lang="pl-PL" altLang="en-US" sz="2000" dirty="0"/>
              <a:t>, and controls</a:t>
            </a:r>
            <a:r>
              <a:rPr lang="en-US" altLang="en-US" sz="2000" dirty="0"/>
              <a:t>?</a:t>
            </a:r>
          </a:p>
          <a:p>
            <a:pPr lvl="1">
              <a:lnSpc>
                <a:spcPct val="80000"/>
              </a:lnSpc>
              <a:spcBef>
                <a:spcPct val="0"/>
              </a:spcBef>
            </a:pPr>
            <a:endParaRPr lang="en-US" altLang="en-US" sz="800" dirty="0"/>
          </a:p>
          <a:p>
            <a:pPr lvl="1">
              <a:lnSpc>
                <a:spcPct val="80000"/>
              </a:lnSpc>
              <a:spcBef>
                <a:spcPct val="0"/>
              </a:spcBef>
            </a:pPr>
            <a:r>
              <a:rPr lang="en-US" altLang="en-US" sz="2000" dirty="0"/>
              <a:t>A: </a:t>
            </a:r>
            <a:r>
              <a:rPr lang="en-US" altLang="en-US" sz="2000" dirty="0">
                <a:solidFill>
                  <a:srgbClr val="0000FF"/>
                </a:solidFill>
              </a:rPr>
              <a:t>Vulnerabilities</a:t>
            </a:r>
            <a:r>
              <a:rPr lang="en-US" altLang="en-US" sz="2000" dirty="0"/>
              <a:t>: location below water level, geographical location in hurricane area, …</a:t>
            </a:r>
          </a:p>
          <a:p>
            <a:pPr lvl="1">
              <a:lnSpc>
                <a:spcPct val="80000"/>
              </a:lnSpc>
              <a:spcBef>
                <a:spcPct val="0"/>
              </a:spcBef>
              <a:buFont typeface="Wingdings" pitchFamily="2" charset="2"/>
              <a:buNone/>
            </a:pPr>
            <a:r>
              <a:rPr lang="en-US" altLang="en-US" sz="2000" dirty="0"/>
              <a:t>		  </a:t>
            </a:r>
            <a:r>
              <a:rPr lang="en-US" altLang="en-US" sz="2000" dirty="0">
                <a:solidFill>
                  <a:srgbClr val="0000FF"/>
                </a:solidFill>
              </a:rPr>
              <a:t>Threats</a:t>
            </a:r>
            <a:r>
              <a:rPr lang="en-US" altLang="en-US" sz="2000" dirty="0"/>
              <a:t>: hurricane, dam damage, terrorist attack, …</a:t>
            </a:r>
          </a:p>
          <a:p>
            <a:pPr lvl="1">
              <a:lnSpc>
                <a:spcPct val="80000"/>
              </a:lnSpc>
              <a:buFont typeface="Wingdings" pitchFamily="2" charset="2"/>
              <a:buNone/>
            </a:pPr>
            <a:r>
              <a:rPr lang="en-US" altLang="en-US" sz="2000" dirty="0"/>
              <a:t>		  </a:t>
            </a:r>
            <a:r>
              <a:rPr lang="en-US" altLang="en-US" sz="2000" dirty="0">
                <a:solidFill>
                  <a:srgbClr val="0000FF"/>
                </a:solidFill>
              </a:rPr>
              <a:t>Controls</a:t>
            </a:r>
            <a:r>
              <a:rPr lang="en-US" altLang="en-US" sz="2000" dirty="0"/>
              <a:t>: dams and other civil infrastructures, emergency response </a:t>
            </a:r>
          </a:p>
          <a:p>
            <a:pPr lvl="1">
              <a:lnSpc>
                <a:spcPct val="80000"/>
              </a:lnSpc>
              <a:buFont typeface="Wingdings" pitchFamily="2" charset="2"/>
              <a:buNone/>
            </a:pPr>
            <a:r>
              <a:rPr lang="en-US" altLang="en-US" sz="2000" dirty="0"/>
              <a:t>			    plan, …</a:t>
            </a:r>
            <a:endParaRPr lang="pl-PL" altLang="en-US" sz="2000" dirty="0"/>
          </a:p>
        </p:txBody>
      </p:sp>
      <p:sp>
        <p:nvSpPr>
          <p:cNvPr id="2" name="Title 1">
            <a:extLst>
              <a:ext uri="{FF2B5EF4-FFF2-40B4-BE49-F238E27FC236}">
                <a16:creationId xmlns:a16="http://schemas.microsoft.com/office/drawing/2014/main" id="{DA36EA19-8E4F-3147-A6E5-511504F12113}"/>
              </a:ext>
            </a:extLst>
          </p:cNvPr>
          <p:cNvSpPr>
            <a:spLocks noGrp="1"/>
          </p:cNvSpPr>
          <p:nvPr>
            <p:ph type="title"/>
          </p:nvPr>
        </p:nvSpPr>
        <p:spPr/>
        <p:txBody>
          <a:bodyPr/>
          <a:lstStyle/>
          <a:p>
            <a:r>
              <a:rPr lang="en-US" altLang="en-US" dirty="0"/>
              <a:t>Vulnerabilities</a:t>
            </a:r>
            <a:r>
              <a:rPr lang="pl-PL" altLang="en-US" dirty="0"/>
              <a:t>, </a:t>
            </a:r>
            <a:r>
              <a:rPr lang="en-US" altLang="en-US" dirty="0"/>
              <a:t>Threats</a:t>
            </a:r>
            <a:r>
              <a:rPr lang="pl-PL" altLang="en-US" dirty="0"/>
              <a:t>, and Controls</a:t>
            </a:r>
            <a:endParaRPr lang="en-US" dirty="0"/>
          </a:p>
        </p:txBody>
      </p:sp>
    </p:spTree>
    <p:extLst>
      <p:ext uri="{BB962C8B-B14F-4D97-AF65-F5344CB8AC3E}">
        <p14:creationId xmlns:p14="http://schemas.microsoft.com/office/powerpoint/2010/main" val="3519888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for Information Security</a:t>
            </a:r>
          </a:p>
        </p:txBody>
      </p:sp>
      <p:sp>
        <p:nvSpPr>
          <p:cNvPr id="3" name="Content Placeholder 2"/>
          <p:cNvSpPr>
            <a:spLocks noGrp="1"/>
          </p:cNvSpPr>
          <p:nvPr>
            <p:ph idx="1"/>
          </p:nvPr>
        </p:nvSpPr>
        <p:spPr/>
        <p:txBody>
          <a:bodyPr>
            <a:normAutofit lnSpcReduction="10000"/>
          </a:bodyPr>
          <a:lstStyle/>
          <a:p>
            <a:r>
              <a:rPr lang="en-US" dirty="0"/>
              <a:t>Authentication</a:t>
            </a:r>
          </a:p>
          <a:p>
            <a:r>
              <a:rPr lang="en-US" dirty="0"/>
              <a:t>Access Control</a:t>
            </a:r>
          </a:p>
          <a:p>
            <a:r>
              <a:rPr lang="en-US" dirty="0"/>
              <a:t>Encryption</a:t>
            </a:r>
          </a:p>
          <a:p>
            <a:r>
              <a:rPr lang="en-US" dirty="0"/>
              <a:t>Passwords</a:t>
            </a:r>
          </a:p>
          <a:p>
            <a:r>
              <a:rPr lang="en-US" dirty="0"/>
              <a:t>Backup</a:t>
            </a:r>
          </a:p>
          <a:p>
            <a:r>
              <a:rPr lang="en-US" dirty="0"/>
              <a:t>Firewalls</a:t>
            </a:r>
          </a:p>
          <a:p>
            <a:r>
              <a:rPr lang="en-US" dirty="0"/>
              <a:t>Virtual Private Networks (VPN)</a:t>
            </a:r>
          </a:p>
          <a:p>
            <a:r>
              <a:rPr lang="en-US" dirty="0"/>
              <a:t>Physical Security</a:t>
            </a:r>
          </a:p>
          <a:p>
            <a:r>
              <a:rPr lang="en-US" dirty="0"/>
              <a:t>Security Policies</a:t>
            </a:r>
          </a:p>
        </p:txBody>
      </p:sp>
    </p:spTree>
    <p:extLst>
      <p:ext uri="{BB962C8B-B14F-4D97-AF65-F5344CB8AC3E}">
        <p14:creationId xmlns:p14="http://schemas.microsoft.com/office/powerpoint/2010/main" val="35837146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4118" y="170132"/>
            <a:ext cx="6845327" cy="690004"/>
          </a:xfrm>
          <a:prstGeom prst="rect">
            <a:avLst/>
          </a:prstGeom>
        </p:spPr>
        <p:txBody>
          <a:bodyPr vert="horz" wrap="square" lIns="0" tIns="12771" rIns="0" bIns="0" rtlCol="0" anchor="ctr">
            <a:spAutoFit/>
          </a:bodyPr>
          <a:lstStyle/>
          <a:p>
            <a:pPr marL="12771">
              <a:lnSpc>
                <a:spcPct val="100000"/>
              </a:lnSpc>
              <a:spcBef>
                <a:spcPts val="101"/>
              </a:spcBef>
            </a:pPr>
            <a:r>
              <a:rPr spc="-5" dirty="0"/>
              <a:t>What do Ethical Hackers</a:t>
            </a:r>
            <a:r>
              <a:rPr spc="-96" dirty="0"/>
              <a:t> </a:t>
            </a:r>
            <a:r>
              <a:rPr spc="-10" dirty="0"/>
              <a:t>do?</a:t>
            </a:r>
          </a:p>
        </p:txBody>
      </p:sp>
      <p:sp>
        <p:nvSpPr>
          <p:cNvPr id="3" name="object 3"/>
          <p:cNvSpPr txBox="1"/>
          <p:nvPr/>
        </p:nvSpPr>
        <p:spPr>
          <a:xfrm>
            <a:off x="984118" y="1220847"/>
            <a:ext cx="7812628" cy="5003791"/>
          </a:xfrm>
          <a:prstGeom prst="rect">
            <a:avLst/>
          </a:prstGeom>
        </p:spPr>
        <p:txBody>
          <a:bodyPr vert="horz" wrap="square" lIns="0" tIns="54277" rIns="0" bIns="0" rtlCol="0">
            <a:spAutoFit/>
          </a:bodyPr>
          <a:lstStyle/>
          <a:p>
            <a:pPr marL="356953" marR="183266" indent="-344820">
              <a:lnSpc>
                <a:spcPts val="2605"/>
              </a:lnSpc>
              <a:spcBef>
                <a:spcPts val="427"/>
              </a:spcBef>
              <a:buClr>
                <a:srgbClr val="FC0128"/>
              </a:buClr>
              <a:buSzPct val="79166"/>
              <a:buFont typeface="Wingdings"/>
              <a:buChar char=""/>
              <a:tabLst>
                <a:tab pos="356953" algn="l"/>
                <a:tab pos="357591" algn="l"/>
              </a:tabLst>
            </a:pPr>
            <a:r>
              <a:rPr sz="2413" spc="-5" dirty="0">
                <a:cs typeface="Georgia"/>
              </a:rPr>
              <a:t>“</a:t>
            </a:r>
            <a:r>
              <a:rPr sz="2413" i="1" spc="-5" dirty="0">
                <a:cs typeface="Georgia"/>
              </a:rPr>
              <a:t>If you know the enemy and know yourself, you need  not fear the result of </a:t>
            </a:r>
            <a:r>
              <a:rPr sz="2413" i="1" dirty="0">
                <a:cs typeface="Georgia"/>
              </a:rPr>
              <a:t>a </a:t>
            </a:r>
            <a:r>
              <a:rPr sz="2413" i="1" spc="-5" dirty="0">
                <a:cs typeface="Georgia"/>
              </a:rPr>
              <a:t>hundred</a:t>
            </a:r>
            <a:r>
              <a:rPr sz="2413" i="1" dirty="0">
                <a:cs typeface="Georgia"/>
              </a:rPr>
              <a:t> </a:t>
            </a:r>
            <a:r>
              <a:rPr sz="2413" i="1" spc="-5" dirty="0">
                <a:cs typeface="Georgia"/>
              </a:rPr>
              <a:t>battles.”</a:t>
            </a:r>
            <a:endParaRPr sz="2413" dirty="0">
              <a:cs typeface="Georgia"/>
            </a:endParaRPr>
          </a:p>
          <a:p>
            <a:pPr marL="931653">
              <a:spcBef>
                <a:spcPts val="503"/>
              </a:spcBef>
            </a:pPr>
            <a:r>
              <a:rPr sz="1810" spc="-5" dirty="0">
                <a:solidFill>
                  <a:srgbClr val="919191"/>
                </a:solidFill>
                <a:cs typeface="Georgia"/>
              </a:rPr>
              <a:t>– </a:t>
            </a:r>
            <a:r>
              <a:rPr sz="1810" i="1" spc="-5" dirty="0">
                <a:cs typeface="Georgia"/>
              </a:rPr>
              <a:t>– Sun Tzu, </a:t>
            </a:r>
            <a:r>
              <a:rPr sz="1810" spc="-5" dirty="0">
                <a:cs typeface="Georgia"/>
              </a:rPr>
              <a:t>Art of</a:t>
            </a:r>
            <a:r>
              <a:rPr sz="1810" spc="-201" dirty="0">
                <a:cs typeface="Georgia"/>
              </a:rPr>
              <a:t> </a:t>
            </a:r>
            <a:r>
              <a:rPr sz="1810" dirty="0">
                <a:cs typeface="Georgia"/>
              </a:rPr>
              <a:t>War</a:t>
            </a:r>
          </a:p>
          <a:p>
            <a:pPr marL="357591" indent="-344820">
              <a:spcBef>
                <a:spcPts val="734"/>
              </a:spcBef>
              <a:buClr>
                <a:srgbClr val="FC0128"/>
              </a:buClr>
              <a:buSzPct val="79166"/>
              <a:buFont typeface="Wingdings"/>
              <a:buChar char=""/>
              <a:tabLst>
                <a:tab pos="356953" algn="l"/>
                <a:tab pos="357591" algn="l"/>
              </a:tabLst>
            </a:pPr>
            <a:r>
              <a:rPr sz="2413" spc="-5" dirty="0">
                <a:cs typeface="Georgia"/>
              </a:rPr>
              <a:t>Ethical hackers tries to answer:</a:t>
            </a:r>
            <a:endParaRPr sz="2413" dirty="0">
              <a:cs typeface="Georgia"/>
            </a:endParaRPr>
          </a:p>
          <a:p>
            <a:pPr marL="759243" marR="1497414" lvl="1" indent="-287350">
              <a:lnSpc>
                <a:spcPts val="2172"/>
              </a:lnSpc>
              <a:spcBef>
                <a:spcPts val="885"/>
              </a:spcBef>
              <a:buClr>
                <a:srgbClr val="650033"/>
              </a:buClr>
              <a:buChar char="•"/>
              <a:tabLst>
                <a:tab pos="759243" algn="l"/>
                <a:tab pos="759882" algn="l"/>
              </a:tabLst>
            </a:pPr>
            <a:r>
              <a:rPr sz="2011" spc="-5" dirty="0">
                <a:cs typeface="Georgia"/>
              </a:rPr>
              <a:t>What can the intruder see on the target system?  (Reconnaissance and Scanning phase of</a:t>
            </a:r>
            <a:r>
              <a:rPr sz="2011" spc="65" dirty="0">
                <a:cs typeface="Georgia"/>
              </a:rPr>
              <a:t> </a:t>
            </a:r>
            <a:r>
              <a:rPr sz="2011" spc="-5" dirty="0">
                <a:cs typeface="Georgia"/>
              </a:rPr>
              <a:t>hacking)</a:t>
            </a:r>
            <a:endParaRPr sz="2011" dirty="0">
              <a:cs typeface="Georgia"/>
            </a:endParaRPr>
          </a:p>
          <a:p>
            <a:pPr marL="759243" marR="601520" lvl="1" indent="-287350">
              <a:lnSpc>
                <a:spcPts val="2182"/>
              </a:lnSpc>
              <a:spcBef>
                <a:spcPts val="835"/>
              </a:spcBef>
              <a:buClr>
                <a:srgbClr val="650033"/>
              </a:buClr>
              <a:buChar char="•"/>
              <a:tabLst>
                <a:tab pos="759243" algn="l"/>
                <a:tab pos="759882" algn="l"/>
              </a:tabLst>
            </a:pPr>
            <a:r>
              <a:rPr sz="2011" spc="-5" dirty="0">
                <a:cs typeface="Georgia"/>
              </a:rPr>
              <a:t>What can an intruder do with that information? (Gaining  Access and Maintaining Access</a:t>
            </a:r>
            <a:r>
              <a:rPr sz="2011" spc="15" dirty="0">
                <a:cs typeface="Georgia"/>
              </a:rPr>
              <a:t> </a:t>
            </a:r>
            <a:r>
              <a:rPr sz="2011" spc="-5" dirty="0">
                <a:cs typeface="Georgia"/>
              </a:rPr>
              <a:t>phases)</a:t>
            </a:r>
            <a:endParaRPr sz="2011" dirty="0">
              <a:cs typeface="Georgia"/>
            </a:endParaRPr>
          </a:p>
          <a:p>
            <a:pPr marL="759243" marR="525532" lvl="1" indent="-287350">
              <a:lnSpc>
                <a:spcPts val="2172"/>
              </a:lnSpc>
              <a:spcBef>
                <a:spcPts val="840"/>
              </a:spcBef>
              <a:buClr>
                <a:srgbClr val="650033"/>
              </a:buClr>
              <a:buChar char="•"/>
              <a:tabLst>
                <a:tab pos="759243" algn="l"/>
                <a:tab pos="759882" algn="l"/>
              </a:tabLst>
            </a:pPr>
            <a:r>
              <a:rPr sz="2011" spc="-5" dirty="0">
                <a:cs typeface="Georgia"/>
              </a:rPr>
              <a:t>Does anyone at the target notice the intruders attempts or  success? (Reconnaissance and Covering Tracks</a:t>
            </a:r>
            <a:r>
              <a:rPr sz="2011" spc="55" dirty="0">
                <a:cs typeface="Georgia"/>
              </a:rPr>
              <a:t> </a:t>
            </a:r>
            <a:r>
              <a:rPr sz="2011" spc="-5" dirty="0">
                <a:cs typeface="Georgia"/>
              </a:rPr>
              <a:t>phases)</a:t>
            </a:r>
            <a:endParaRPr sz="2011" dirty="0">
              <a:cs typeface="Georgia"/>
            </a:endParaRPr>
          </a:p>
          <a:p>
            <a:pPr marL="356953" marR="5108" indent="-344820">
              <a:lnSpc>
                <a:spcPct val="89900"/>
              </a:lnSpc>
              <a:spcBef>
                <a:spcPts val="980"/>
              </a:spcBef>
              <a:buClr>
                <a:srgbClr val="FC0128"/>
              </a:buClr>
              <a:buSzPct val="79166"/>
              <a:buFont typeface="Wingdings"/>
              <a:buChar char=""/>
              <a:tabLst>
                <a:tab pos="356953" algn="l"/>
                <a:tab pos="357591" algn="l"/>
              </a:tabLst>
            </a:pPr>
            <a:r>
              <a:rPr sz="2413" spc="-5" dirty="0">
                <a:cs typeface="Georgia"/>
              </a:rPr>
              <a:t>If hired by any organization, </a:t>
            </a:r>
            <a:r>
              <a:rPr sz="2413" dirty="0">
                <a:cs typeface="Georgia"/>
              </a:rPr>
              <a:t>an </a:t>
            </a:r>
            <a:r>
              <a:rPr sz="2413" spc="-5" dirty="0">
                <a:cs typeface="Georgia"/>
              </a:rPr>
              <a:t>ethical hacker asks the  organization </a:t>
            </a:r>
            <a:r>
              <a:rPr sz="2413" i="1" u="heavy" spc="-5" dirty="0">
                <a:uFill>
                  <a:solidFill>
                    <a:srgbClr val="000000"/>
                  </a:solidFill>
                </a:uFill>
                <a:cs typeface="Georgia"/>
              </a:rPr>
              <a:t>what</a:t>
            </a:r>
            <a:r>
              <a:rPr sz="2413" i="1" spc="-5" dirty="0">
                <a:cs typeface="Georgia"/>
              </a:rPr>
              <a:t> </a:t>
            </a:r>
            <a:r>
              <a:rPr sz="2413" spc="-5" dirty="0">
                <a:cs typeface="Georgia"/>
              </a:rPr>
              <a:t>it is trying to protect, </a:t>
            </a:r>
            <a:r>
              <a:rPr sz="2413" i="1" u="heavy" spc="-5" dirty="0">
                <a:uFill>
                  <a:solidFill>
                    <a:srgbClr val="000000"/>
                  </a:solidFill>
                </a:uFill>
                <a:cs typeface="Georgia"/>
              </a:rPr>
              <a:t>against </a:t>
            </a:r>
            <a:r>
              <a:rPr sz="2413" i="1" u="heavy" spc="-10" dirty="0">
                <a:uFill>
                  <a:solidFill>
                    <a:srgbClr val="000000"/>
                  </a:solidFill>
                </a:uFill>
                <a:cs typeface="Georgia"/>
              </a:rPr>
              <a:t>whom </a:t>
            </a:r>
            <a:r>
              <a:rPr sz="2413" i="1" spc="-10" dirty="0">
                <a:cs typeface="Georgia"/>
              </a:rPr>
              <a:t> </a:t>
            </a:r>
            <a:r>
              <a:rPr sz="2413" spc="-5" dirty="0">
                <a:cs typeface="Georgia"/>
              </a:rPr>
              <a:t>and </a:t>
            </a:r>
            <a:r>
              <a:rPr sz="2413" i="1" u="heavy" spc="-5" dirty="0">
                <a:uFill>
                  <a:solidFill>
                    <a:srgbClr val="000000"/>
                  </a:solidFill>
                </a:uFill>
                <a:cs typeface="Georgia"/>
              </a:rPr>
              <a:t>what resources</a:t>
            </a:r>
            <a:r>
              <a:rPr sz="2413" i="1" spc="-5" dirty="0">
                <a:cs typeface="Georgia"/>
              </a:rPr>
              <a:t> </a:t>
            </a:r>
            <a:r>
              <a:rPr sz="2413" spc="-5" dirty="0">
                <a:cs typeface="Georgia"/>
              </a:rPr>
              <a:t>it is willing to expend in order </a:t>
            </a:r>
            <a:r>
              <a:rPr sz="2413" spc="-10" dirty="0">
                <a:cs typeface="Georgia"/>
              </a:rPr>
              <a:t>to  </a:t>
            </a:r>
            <a:r>
              <a:rPr sz="2413" spc="-5" dirty="0">
                <a:cs typeface="Georgia"/>
              </a:rPr>
              <a:t>gain</a:t>
            </a:r>
            <a:r>
              <a:rPr sz="2413" spc="-15" dirty="0">
                <a:cs typeface="Georgia"/>
              </a:rPr>
              <a:t> </a:t>
            </a:r>
            <a:r>
              <a:rPr sz="2413" spc="-5" dirty="0">
                <a:cs typeface="Georgia"/>
              </a:rPr>
              <a:t>protection.</a:t>
            </a:r>
            <a:endParaRPr sz="2413" dirty="0">
              <a:cs typeface="Georgia"/>
            </a:endParaRPr>
          </a:p>
        </p:txBody>
      </p:sp>
    </p:spTree>
    <p:extLst>
      <p:ext uri="{BB962C8B-B14F-4D97-AF65-F5344CB8AC3E}">
        <p14:creationId xmlns:p14="http://schemas.microsoft.com/office/powerpoint/2010/main" val="2471753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The Hacking Process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80" y="1845733"/>
            <a:ext cx="10058400" cy="4121617"/>
          </a:xfrm>
        </p:spPr>
        <p:txBody>
          <a:bodyPr/>
          <a:lstStyle/>
          <a:p>
            <a:r>
              <a:rPr lang="en-US" dirty="0"/>
              <a:t>Reconnaissance and </a:t>
            </a:r>
            <a:r>
              <a:rPr lang="en-US" dirty="0" err="1"/>
              <a:t>Footprinting</a:t>
            </a:r>
            <a:endParaRPr lang="en-US" dirty="0"/>
          </a:p>
          <a:p>
            <a:r>
              <a:rPr lang="en-US" dirty="0"/>
              <a:t>Scanning and enumeration</a:t>
            </a:r>
          </a:p>
          <a:p>
            <a:r>
              <a:rPr lang="en-US" dirty="0"/>
              <a:t>Gaining access</a:t>
            </a:r>
          </a:p>
          <a:p>
            <a:r>
              <a:rPr lang="en-US" dirty="0"/>
              <a:t>Escalation of privilege</a:t>
            </a:r>
          </a:p>
          <a:p>
            <a:r>
              <a:rPr lang="en-US" dirty="0"/>
              <a:t>Maintaining access</a:t>
            </a:r>
          </a:p>
          <a:p>
            <a:r>
              <a:rPr lang="en-US" dirty="0"/>
              <a:t>Covering tracks and placing backdoors</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42</a:t>
            </a:fld>
            <a:endParaRPr lang="en-US" dirty="0"/>
          </a:p>
        </p:txBody>
      </p:sp>
    </p:spTree>
    <p:extLst>
      <p:ext uri="{BB962C8B-B14F-4D97-AF65-F5344CB8AC3E}">
        <p14:creationId xmlns:p14="http://schemas.microsoft.com/office/powerpoint/2010/main" val="2104461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a:xfrm>
            <a:off x="1097279" y="286603"/>
            <a:ext cx="10058401" cy="1450757"/>
          </a:xfrm>
        </p:spPr>
        <p:txBody>
          <a:bodyPr/>
          <a:lstStyle/>
          <a:p>
            <a:r>
              <a:rPr lang="en-US" dirty="0"/>
              <a:t>Reconnaissance and </a:t>
            </a:r>
            <a:r>
              <a:rPr lang="en-US" dirty="0" err="1"/>
              <a:t>Footprinting</a:t>
            </a:r>
            <a:endParaRPr lang="en-US" dirty="0"/>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First pre-attack phase</a:t>
            </a:r>
          </a:p>
          <a:p>
            <a:r>
              <a:rPr lang="en-US" dirty="0"/>
              <a:t>Systematic attempt to locate, gather, identify, and record information about target</a:t>
            </a:r>
          </a:p>
          <a:p>
            <a:r>
              <a:rPr lang="en-US" dirty="0"/>
              <a:t>Starts passively</a:t>
            </a:r>
          </a:p>
          <a:p>
            <a:pPr lvl="1"/>
            <a:r>
              <a:rPr lang="en-US" dirty="0"/>
              <a:t>Can utilize Internet</a:t>
            </a:r>
          </a:p>
          <a:p>
            <a:pPr lvl="1"/>
            <a:r>
              <a:rPr lang="en-US" dirty="0"/>
              <a:t>Can go as far as physical interactions</a:t>
            </a:r>
          </a:p>
          <a:p>
            <a:r>
              <a:rPr lang="en-US" dirty="0"/>
              <a:t>Information obtained allows to formulate a plan of attack</a:t>
            </a:r>
          </a:p>
          <a:p>
            <a:endParaRPr lang="en-US" dirty="0"/>
          </a:p>
          <a:p>
            <a:pPr marL="0" indent="0">
              <a:buNone/>
            </a:pPr>
            <a:endParaRPr lang="en-US" dirty="0"/>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Abdullah </a:t>
            </a:r>
            <a:r>
              <a:rPr lang="en-US" dirty="0" err="1"/>
              <a:t>Aydeger</a:t>
            </a:r>
            <a:r>
              <a:rPr lang="en-US" dirty="0"/>
              <a:t>  -  CS 409/591 Ethical Hacking</a:t>
            </a:r>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43</a:t>
            </a:fld>
            <a:endParaRPr lang="en-US" dirty="0"/>
          </a:p>
        </p:txBody>
      </p:sp>
    </p:spTree>
    <p:extLst>
      <p:ext uri="{BB962C8B-B14F-4D97-AF65-F5344CB8AC3E}">
        <p14:creationId xmlns:p14="http://schemas.microsoft.com/office/powerpoint/2010/main" val="36049892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a:xfrm>
            <a:off x="1097279" y="286603"/>
            <a:ext cx="10058401" cy="1450757"/>
          </a:xfrm>
        </p:spPr>
        <p:txBody>
          <a:bodyPr/>
          <a:lstStyle/>
          <a:p>
            <a:r>
              <a:rPr lang="en-US" dirty="0" err="1"/>
              <a:t>Footprinting</a:t>
            </a:r>
            <a:r>
              <a:rPr lang="en-US" dirty="0"/>
              <a:t> Methodologies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4822805" cy="4264122"/>
          </a:xfrm>
        </p:spPr>
        <p:txBody>
          <a:bodyPr>
            <a:normAutofit/>
          </a:bodyPr>
          <a:lstStyle/>
          <a:p>
            <a:r>
              <a:rPr lang="en-US" dirty="0"/>
              <a:t>Search engines</a:t>
            </a:r>
          </a:p>
          <a:p>
            <a:r>
              <a:rPr lang="en-US" dirty="0"/>
              <a:t>Social networks</a:t>
            </a:r>
          </a:p>
          <a:p>
            <a:r>
              <a:rPr lang="en-US" dirty="0"/>
              <a:t>Websites</a:t>
            </a:r>
          </a:p>
          <a:p>
            <a:r>
              <a:rPr lang="en-US" dirty="0"/>
              <a:t>Articles/Magazines</a:t>
            </a:r>
          </a:p>
          <a:p>
            <a:r>
              <a:rPr lang="en-US" dirty="0"/>
              <a:t>Competitive intelligence</a:t>
            </a:r>
          </a:p>
          <a:p>
            <a:r>
              <a:rPr lang="en-US" dirty="0"/>
              <a:t>WHOIS</a:t>
            </a:r>
          </a:p>
          <a:p>
            <a:r>
              <a:rPr lang="en-US" dirty="0"/>
              <a:t>DNS</a:t>
            </a:r>
          </a:p>
          <a:p>
            <a:pPr marL="0" indent="0">
              <a:buNone/>
            </a:pPr>
            <a:endParaRPr lang="en-US" dirty="0"/>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44</a:t>
            </a:fld>
            <a:endParaRPr lang="en-US" dirty="0"/>
          </a:p>
        </p:txBody>
      </p:sp>
      <p:sp>
        <p:nvSpPr>
          <p:cNvPr id="7" name="Content Placeholder 2">
            <a:extLst>
              <a:ext uri="{FF2B5EF4-FFF2-40B4-BE49-F238E27FC236}">
                <a16:creationId xmlns:a16="http://schemas.microsoft.com/office/drawing/2014/main" id="{D50A1958-5A8F-23E9-4485-8CABD42B5D06}"/>
              </a:ext>
            </a:extLst>
          </p:cNvPr>
          <p:cNvSpPr txBox="1">
            <a:spLocks/>
          </p:cNvSpPr>
          <p:nvPr/>
        </p:nvSpPr>
        <p:spPr>
          <a:xfrm>
            <a:off x="5920084" y="1845733"/>
            <a:ext cx="4822805" cy="4264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NSLookup</a:t>
            </a:r>
            <a:endParaRPr lang="en-US" dirty="0"/>
          </a:p>
          <a:p>
            <a:r>
              <a:rPr lang="en-US" dirty="0"/>
              <a:t>Social engineering </a:t>
            </a:r>
          </a:p>
          <a:p>
            <a:r>
              <a:rPr lang="en-US" dirty="0"/>
              <a:t>Dumpster diving</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4391889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a:xfrm>
            <a:off x="1097279" y="286603"/>
            <a:ext cx="10058401" cy="1450757"/>
          </a:xfrm>
        </p:spPr>
        <p:txBody>
          <a:bodyPr/>
          <a:lstStyle/>
          <a:p>
            <a:r>
              <a:rPr lang="en-US" dirty="0"/>
              <a:t>Reconnaissance and </a:t>
            </a:r>
            <a:r>
              <a:rPr lang="en-US" dirty="0" err="1"/>
              <a:t>Footprinting</a:t>
            </a:r>
            <a:endParaRPr lang="en-US" dirty="0"/>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80" y="1845733"/>
            <a:ext cx="2588906" cy="4264122"/>
          </a:xfrm>
        </p:spPr>
        <p:txBody>
          <a:bodyPr>
            <a:normAutofit/>
          </a:bodyPr>
          <a:lstStyle/>
          <a:p>
            <a:endParaRPr lang="en-US" dirty="0"/>
          </a:p>
          <a:p>
            <a:pPr marL="0" indent="0">
              <a:buNone/>
            </a:pPr>
            <a:endParaRPr lang="en-US" dirty="0"/>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45</a:t>
            </a:fld>
            <a:endParaRPr lang="en-US" dirty="0"/>
          </a:p>
        </p:txBody>
      </p:sp>
      <p:pic>
        <p:nvPicPr>
          <p:cNvPr id="7" name="Picture 2" descr="Introduction to Hacking. Lets get in touch with hacking | by Gowtham Bhujam  | Level Up Coding">
            <a:extLst>
              <a:ext uri="{FF2B5EF4-FFF2-40B4-BE49-F238E27FC236}">
                <a16:creationId xmlns:a16="http://schemas.microsoft.com/office/drawing/2014/main" id="{CBB66D3B-2C53-0A3B-8A97-FEAE9080D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332024"/>
            <a:ext cx="8006069" cy="457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7626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Scanning and enumeration</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Second pre-attack phase</a:t>
            </a:r>
          </a:p>
          <a:p>
            <a:r>
              <a:rPr lang="en-US" dirty="0"/>
              <a:t>Enumeration is used to gather more in-depth info</a:t>
            </a:r>
          </a:p>
          <a:p>
            <a:r>
              <a:rPr lang="en-US" dirty="0"/>
              <a:t>Active step – attempting to connect to system to elicit response</a:t>
            </a:r>
          </a:p>
          <a:p>
            <a:pPr lvl="1"/>
            <a:r>
              <a:rPr lang="en-US" dirty="0"/>
              <a:t>Injecting packets into network</a:t>
            </a:r>
          </a:p>
          <a:p>
            <a:pPr lvl="1"/>
            <a:r>
              <a:rPr lang="en-US" dirty="0"/>
              <a:t>Using scanning tools (i.e., Nmap)</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46</a:t>
            </a:fld>
            <a:endParaRPr lang="en-US" dirty="0"/>
          </a:p>
        </p:txBody>
      </p:sp>
    </p:spTree>
    <p:extLst>
      <p:ext uri="{BB962C8B-B14F-4D97-AF65-F5344CB8AC3E}">
        <p14:creationId xmlns:p14="http://schemas.microsoft.com/office/powerpoint/2010/main" val="1177225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Scanning and enumeration</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Organization may use tools to detect port scan</a:t>
            </a:r>
          </a:p>
          <a:p>
            <a:pPr lvl="1"/>
            <a:r>
              <a:rPr lang="en-US" dirty="0"/>
              <a:t>Example: IDS (Intrusion Detection System)</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47</a:t>
            </a:fld>
            <a:endParaRPr lang="en-US" dirty="0"/>
          </a:p>
        </p:txBody>
      </p:sp>
      <p:pic>
        <p:nvPicPr>
          <p:cNvPr id="8" name="Picture 7">
            <a:extLst>
              <a:ext uri="{FF2B5EF4-FFF2-40B4-BE49-F238E27FC236}">
                <a16:creationId xmlns:a16="http://schemas.microsoft.com/office/drawing/2014/main" id="{A5A0E6C4-519B-45FD-8134-3A08E97E120B}"/>
              </a:ext>
            </a:extLst>
          </p:cNvPr>
          <p:cNvPicPr>
            <a:picLocks noChangeAspect="1"/>
          </p:cNvPicPr>
          <p:nvPr/>
        </p:nvPicPr>
        <p:blipFill>
          <a:blip r:embed="rId2"/>
          <a:stretch>
            <a:fillRect/>
          </a:stretch>
        </p:blipFill>
        <p:spPr>
          <a:xfrm>
            <a:off x="2254928" y="2907943"/>
            <a:ext cx="8349704" cy="3410322"/>
          </a:xfrm>
          <a:prstGeom prst="rect">
            <a:avLst/>
          </a:prstGeom>
        </p:spPr>
      </p:pic>
    </p:spTree>
    <p:extLst>
      <p:ext uri="{BB962C8B-B14F-4D97-AF65-F5344CB8AC3E}">
        <p14:creationId xmlns:p14="http://schemas.microsoft.com/office/powerpoint/2010/main" val="891170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Scanning and enumeration</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More advanced hackers may use </a:t>
            </a:r>
            <a:r>
              <a:rPr lang="en-US" u="sng" dirty="0"/>
              <a:t>technique</a:t>
            </a:r>
            <a:r>
              <a:rPr lang="en-US" dirty="0"/>
              <a:t> to lessen the chance to be detected</a:t>
            </a:r>
          </a:p>
          <a:p>
            <a:pPr lvl="1"/>
            <a:r>
              <a:rPr lang="en-US" dirty="0"/>
              <a:t>Slow rate scanning</a:t>
            </a:r>
          </a:p>
          <a:p>
            <a:r>
              <a:rPr lang="en-US" dirty="0"/>
              <a:t>Hacker will not stop here</a:t>
            </a:r>
          </a:p>
          <a:p>
            <a:pPr lvl="1"/>
            <a:r>
              <a:rPr lang="en-US" dirty="0"/>
              <a:t>S/he will want to get more idea what type/version software running at target</a:t>
            </a:r>
          </a:p>
          <a:p>
            <a:pPr lvl="1"/>
            <a:r>
              <a:rPr lang="en-US" dirty="0"/>
              <a:t>Down-level software is good (easier) target </a:t>
            </a:r>
          </a:p>
          <a:p>
            <a:pPr lvl="1"/>
            <a:r>
              <a:rPr lang="en-US" dirty="0"/>
              <a:t>Exploit database to check (e.g., </a:t>
            </a:r>
            <a:r>
              <a:rPr lang="en-US" dirty="0" err="1"/>
              <a:t>www.exploit-db.com</a:t>
            </a:r>
            <a:r>
              <a:rPr lang="en-US" dirty="0"/>
              <a:t>)</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48</a:t>
            </a:fld>
            <a:endParaRPr lang="en-US" dirty="0"/>
          </a:p>
        </p:txBody>
      </p:sp>
    </p:spTree>
    <p:extLst>
      <p:ext uri="{BB962C8B-B14F-4D97-AF65-F5344CB8AC3E}">
        <p14:creationId xmlns:p14="http://schemas.microsoft.com/office/powerpoint/2010/main" val="83770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149544" y="1628776"/>
            <a:ext cx="7886700" cy="3263504"/>
          </a:xfrm>
        </p:spPr>
        <p:txBody>
          <a:bodyPr>
            <a:normAutofit/>
          </a:bodyPr>
          <a:lstStyle/>
          <a:p>
            <a:r>
              <a:rPr lang="en-US" dirty="0"/>
              <a:t>Computers and digital devices </a:t>
            </a:r>
            <a:br>
              <a:rPr lang="en-US" dirty="0"/>
            </a:br>
            <a:r>
              <a:rPr lang="en-US" dirty="0"/>
              <a:t>are becoming integral to </a:t>
            </a:r>
            <a:br>
              <a:rPr lang="en-US" dirty="0"/>
            </a:br>
            <a:r>
              <a:rPr lang="en-US" dirty="0"/>
              <a:t>conducting business</a:t>
            </a:r>
          </a:p>
          <a:p>
            <a:pPr lvl="1"/>
            <a:r>
              <a:rPr lang="en-US" dirty="0"/>
              <a:t>Which also makes them a target of attack</a:t>
            </a:r>
          </a:p>
          <a:p>
            <a:r>
              <a:rPr lang="en-US" dirty="0"/>
              <a:t>Devices needs to be secured</a:t>
            </a:r>
          </a:p>
          <a:p>
            <a:r>
              <a:rPr lang="en-US" dirty="0"/>
              <a:t>Networks that computers and </a:t>
            </a:r>
            <a:br>
              <a:rPr lang="en-US" dirty="0"/>
            </a:br>
            <a:r>
              <a:rPr lang="en-US" dirty="0"/>
              <a:t>devices use should also be secured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8880" y="1628776"/>
            <a:ext cx="3000375" cy="1800225"/>
          </a:xfrm>
          <a:prstGeom prst="rect">
            <a:avLst/>
          </a:prstGeom>
          <a:ln>
            <a:noFill/>
          </a:ln>
          <a:effectLst>
            <a:softEdge rad="112500"/>
          </a:effectLst>
        </p:spPr>
      </p:pic>
    </p:spTree>
    <p:extLst>
      <p:ext uri="{BB962C8B-B14F-4D97-AF65-F5344CB8AC3E}">
        <p14:creationId xmlns:p14="http://schemas.microsoft.com/office/powerpoint/2010/main" val="3502897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Network Scanning</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74518" y="1175173"/>
            <a:ext cx="10279281" cy="4264122"/>
          </a:xfrm>
        </p:spPr>
        <p:txBody>
          <a:bodyPr>
            <a:normAutofit/>
          </a:bodyPr>
          <a:lstStyle/>
          <a:p>
            <a:r>
              <a:rPr lang="en-US" dirty="0"/>
              <a:t>Identify the active hosts (Clients and servers) on a network</a:t>
            </a:r>
          </a:p>
          <a:p>
            <a:pPr lvl="1"/>
            <a:r>
              <a:rPr lang="en-US" dirty="0"/>
              <a:t>Identifying filtering systems between two active hosts</a:t>
            </a:r>
          </a:p>
          <a:p>
            <a:pPr lvl="1"/>
            <a:r>
              <a:rPr lang="en-US" dirty="0"/>
              <a:t>Port scanning to determine which ports on a network are open and could be receiving or sending data</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49</a:t>
            </a:fld>
            <a:endParaRPr lang="en-US" dirty="0"/>
          </a:p>
        </p:txBody>
      </p:sp>
      <p:pic>
        <p:nvPicPr>
          <p:cNvPr id="2050" name="Picture 2" descr="Network scanning and enumeration. Enumeration is characterized as the way…  | by David Artykov | Purple Team | Medium">
            <a:extLst>
              <a:ext uri="{FF2B5EF4-FFF2-40B4-BE49-F238E27FC236}">
                <a16:creationId xmlns:a16="http://schemas.microsoft.com/office/drawing/2014/main" id="{DE8E7280-5390-E6AF-99E4-546CD7C48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542" y="3120650"/>
            <a:ext cx="5572342" cy="31322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twork Scanning Tools | Top 7 Most Popular Network Scanning Tools">
            <a:extLst>
              <a:ext uri="{FF2B5EF4-FFF2-40B4-BE49-F238E27FC236}">
                <a16:creationId xmlns:a16="http://schemas.microsoft.com/office/drawing/2014/main" id="{6DB74D9B-9517-625C-5C16-5D388587E6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120651"/>
            <a:ext cx="5771486" cy="3132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218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Vulnerability Scanning</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149545" y="1604616"/>
            <a:ext cx="6068120" cy="4264122"/>
          </a:xfrm>
        </p:spPr>
        <p:txBody>
          <a:bodyPr>
            <a:normAutofit/>
          </a:bodyPr>
          <a:lstStyle/>
          <a:p>
            <a:r>
              <a:rPr lang="en-US" dirty="0"/>
              <a:t>An activity that identifies network vulnerabilities and the loopholes that can harm a system</a:t>
            </a:r>
          </a:p>
          <a:p>
            <a:r>
              <a:rPr lang="en-US" dirty="0"/>
              <a:t>Script kiddy might use vulnerability scanners (e.g., OpenVAS)</a:t>
            </a:r>
          </a:p>
          <a:p>
            <a:pPr lvl="1"/>
            <a:r>
              <a:rPr lang="en-US" dirty="0"/>
              <a:t>That is designed to find vulnerability</a:t>
            </a:r>
          </a:p>
          <a:p>
            <a:pPr lvl="1"/>
            <a:r>
              <a:rPr lang="en-US" dirty="0"/>
              <a:t>Yet, not for hacking</a:t>
            </a:r>
          </a:p>
          <a:p>
            <a:pPr lvl="1"/>
            <a:r>
              <a:rPr lang="en-US" dirty="0"/>
              <a:t>Large packet generated of detectable network traffic</a:t>
            </a:r>
          </a:p>
          <a:p>
            <a:endParaRPr lang="en-US" dirty="0"/>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50</a:t>
            </a:fld>
            <a:endParaRPr lang="en-US" dirty="0"/>
          </a:p>
        </p:txBody>
      </p:sp>
      <p:pic>
        <p:nvPicPr>
          <p:cNvPr id="3074" name="Picture 2" descr="Web Vulnerability Scanner — Probely">
            <a:extLst>
              <a:ext uri="{FF2B5EF4-FFF2-40B4-BE49-F238E27FC236}">
                <a16:creationId xmlns:a16="http://schemas.microsoft.com/office/drawing/2014/main" id="{516710FF-B1DA-58F2-45A2-992CEAE17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251" y="1697986"/>
            <a:ext cx="5254749" cy="3462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283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Gaining access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The real damage</a:t>
            </a:r>
          </a:p>
          <a:p>
            <a:pPr lvl="1"/>
            <a:r>
              <a:rPr lang="en-US" dirty="0"/>
              <a:t>From probing to real attack</a:t>
            </a:r>
          </a:p>
          <a:p>
            <a:r>
              <a:rPr lang="en-US" dirty="0"/>
              <a:t>After gaining access, hacker can spread the damage as s/he progresses</a:t>
            </a:r>
          </a:p>
          <a:p>
            <a:r>
              <a:rPr lang="en-US" dirty="0"/>
              <a:t>Many ways:</a:t>
            </a:r>
          </a:p>
          <a:p>
            <a:pPr lvl="1"/>
            <a:r>
              <a:rPr lang="en-US" dirty="0"/>
              <a:t>Open wireless access point</a:t>
            </a:r>
          </a:p>
          <a:p>
            <a:pPr lvl="1"/>
            <a:r>
              <a:rPr lang="en-US" dirty="0"/>
              <a:t>Vulnerability in the web application</a:t>
            </a:r>
          </a:p>
          <a:p>
            <a:pPr lvl="1"/>
            <a:r>
              <a:rPr lang="en-US" dirty="0"/>
              <a:t>Walk into meeting room by tricking the front desk </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51</a:t>
            </a:fld>
            <a:endParaRPr lang="en-US" dirty="0"/>
          </a:p>
        </p:txBody>
      </p:sp>
      <p:pic>
        <p:nvPicPr>
          <p:cNvPr id="2050" name="Picture 2" descr="Understanding the concept of Login and Access - Sprotechs">
            <a:extLst>
              <a:ext uri="{FF2B5EF4-FFF2-40B4-BE49-F238E27FC236}">
                <a16:creationId xmlns:a16="http://schemas.microsoft.com/office/drawing/2014/main" id="{A41B0F51-9548-4953-B84D-31424FEC6D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438" y="-10023"/>
            <a:ext cx="5105437" cy="270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336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Gaining access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809238" y="4000720"/>
            <a:ext cx="4113913" cy="4264122"/>
          </a:xfrm>
        </p:spPr>
        <p:txBody>
          <a:bodyPr>
            <a:normAutofit/>
          </a:bodyPr>
          <a:lstStyle/>
          <a:p>
            <a:r>
              <a:rPr lang="en-US" dirty="0"/>
              <a:t>Watering-hole attack</a:t>
            </a:r>
          </a:p>
          <a:p>
            <a:pPr lvl="1"/>
            <a:r>
              <a:rPr lang="en-US" dirty="0"/>
              <a:t>Infect the web service with malware </a:t>
            </a:r>
          </a:p>
          <a:p>
            <a:pPr lvl="1"/>
            <a:r>
              <a:rPr lang="en-US" dirty="0"/>
              <a:t>The targeted group will eventually get infected</a:t>
            </a:r>
          </a:p>
          <a:p>
            <a:endParaRPr lang="en-US" dirty="0"/>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52</a:t>
            </a:fld>
            <a:endParaRPr lang="en-US" dirty="0"/>
          </a:p>
        </p:txBody>
      </p:sp>
      <p:pic>
        <p:nvPicPr>
          <p:cNvPr id="6146" name="Picture 2" descr="What is a Watering Hole Attack and How to Prevent Them">
            <a:extLst>
              <a:ext uri="{FF2B5EF4-FFF2-40B4-BE49-F238E27FC236}">
                <a16:creationId xmlns:a16="http://schemas.microsoft.com/office/drawing/2014/main" id="{28FD63FB-6AB9-4300-B722-41F8CB9FD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7870" y="1954834"/>
            <a:ext cx="6744793" cy="4091772"/>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740F1E97-7FDE-A374-D607-E3658A6A12EB}"/>
              </a:ext>
            </a:extLst>
          </p:cNvPr>
          <p:cNvSpPr txBox="1">
            <a:spLocks/>
          </p:cNvSpPr>
          <p:nvPr/>
        </p:nvSpPr>
        <p:spPr>
          <a:xfrm>
            <a:off x="749352" y="1868659"/>
            <a:ext cx="10279281" cy="4264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Hackers’ method depend on</a:t>
            </a:r>
          </a:p>
          <a:p>
            <a:pPr lvl="1"/>
            <a:r>
              <a:rPr lang="en-US" dirty="0"/>
              <a:t>Skill levels</a:t>
            </a:r>
          </a:p>
          <a:p>
            <a:pPr lvl="1"/>
            <a:r>
              <a:rPr lang="en-US" dirty="0"/>
              <a:t>Network architecture</a:t>
            </a:r>
          </a:p>
          <a:p>
            <a:pPr lvl="1"/>
            <a:r>
              <a:rPr lang="en-US" dirty="0"/>
              <a:t>Configuration of target, etc. </a:t>
            </a:r>
          </a:p>
        </p:txBody>
      </p:sp>
    </p:spTree>
    <p:extLst>
      <p:ext uri="{BB962C8B-B14F-4D97-AF65-F5344CB8AC3E}">
        <p14:creationId xmlns:p14="http://schemas.microsoft.com/office/powerpoint/2010/main" val="14594720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Escalation of privilege</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956360" y="1546165"/>
            <a:ext cx="7767916" cy="4264122"/>
          </a:xfrm>
        </p:spPr>
        <p:txBody>
          <a:bodyPr>
            <a:normAutofit/>
          </a:bodyPr>
          <a:lstStyle/>
          <a:p>
            <a:r>
              <a:rPr lang="en-US" dirty="0"/>
              <a:t>Sometimes (probably even more often) hackers need more access</a:t>
            </a:r>
          </a:p>
          <a:p>
            <a:pPr lvl="1"/>
            <a:r>
              <a:rPr lang="en-US" dirty="0"/>
              <a:t>Regular user account might not give enough access/control</a:t>
            </a:r>
          </a:p>
          <a:p>
            <a:pPr lvl="1"/>
            <a:r>
              <a:rPr lang="en-US" dirty="0"/>
              <a:t>Become privileged</a:t>
            </a:r>
          </a:p>
          <a:p>
            <a:pPr lvl="2"/>
            <a:r>
              <a:rPr lang="en-US" dirty="0"/>
              <a:t>Like root/administrator</a:t>
            </a:r>
          </a:p>
          <a:p>
            <a:r>
              <a:rPr lang="en-US" dirty="0"/>
              <a:t>Can occur due to;</a:t>
            </a:r>
          </a:p>
          <a:p>
            <a:pPr lvl="1"/>
            <a:r>
              <a:rPr lang="en-US" dirty="0"/>
              <a:t>Bug, misconfiguration, vulnerability </a:t>
            </a:r>
          </a:p>
          <a:p>
            <a:r>
              <a:rPr lang="en-US" dirty="0"/>
              <a:t>Results in privileged access that the security policies may not be applied against</a:t>
            </a:r>
          </a:p>
          <a:p>
            <a:endParaRPr lang="en-US" dirty="0"/>
          </a:p>
          <a:p>
            <a:pPr lvl="1"/>
            <a:endParaRPr lang="en-US" dirty="0"/>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53</a:t>
            </a:fld>
            <a:endParaRPr lang="en-US" dirty="0"/>
          </a:p>
        </p:txBody>
      </p:sp>
      <p:pic>
        <p:nvPicPr>
          <p:cNvPr id="7" name="Picture 6">
            <a:extLst>
              <a:ext uri="{FF2B5EF4-FFF2-40B4-BE49-F238E27FC236}">
                <a16:creationId xmlns:a16="http://schemas.microsoft.com/office/drawing/2014/main" id="{6DDC4BED-A5A6-4A4D-A02C-88275B1C4348}"/>
              </a:ext>
            </a:extLst>
          </p:cNvPr>
          <p:cNvPicPr>
            <a:picLocks noChangeAspect="1"/>
          </p:cNvPicPr>
          <p:nvPr/>
        </p:nvPicPr>
        <p:blipFill>
          <a:blip r:embed="rId2"/>
          <a:stretch>
            <a:fillRect/>
          </a:stretch>
        </p:blipFill>
        <p:spPr>
          <a:xfrm>
            <a:off x="8508989" y="2447786"/>
            <a:ext cx="3683011" cy="2328340"/>
          </a:xfrm>
          <a:prstGeom prst="rect">
            <a:avLst/>
          </a:prstGeom>
        </p:spPr>
      </p:pic>
    </p:spTree>
    <p:extLst>
      <p:ext uri="{BB962C8B-B14F-4D97-AF65-F5344CB8AC3E}">
        <p14:creationId xmlns:p14="http://schemas.microsoft.com/office/powerpoint/2010/main" val="646773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Maintaining Access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8271573" cy="4264122"/>
          </a:xfrm>
        </p:spPr>
        <p:txBody>
          <a:bodyPr>
            <a:normAutofit/>
          </a:bodyPr>
          <a:lstStyle/>
          <a:p>
            <a:r>
              <a:rPr lang="en-US" dirty="0"/>
              <a:t>Keep the access that is compromised</a:t>
            </a:r>
          </a:p>
          <a:p>
            <a:r>
              <a:rPr lang="en-US" dirty="0"/>
              <a:t>Rootkits</a:t>
            </a:r>
          </a:p>
          <a:p>
            <a:pPr lvl="1"/>
            <a:r>
              <a:rPr lang="en-US" dirty="0"/>
              <a:t>Capability to mask hacker and hide her/his presence</a:t>
            </a:r>
          </a:p>
          <a:p>
            <a:r>
              <a:rPr lang="en-US" dirty="0"/>
              <a:t>Hacker may even fix the bug s/he exploited to gain access</a:t>
            </a:r>
          </a:p>
          <a:p>
            <a:pPr lvl="1"/>
            <a:r>
              <a:rPr lang="en-US" dirty="0"/>
              <a:t>Don’t let other hackers to join her/him</a:t>
            </a:r>
          </a:p>
          <a:p>
            <a:r>
              <a:rPr lang="en-US" dirty="0"/>
              <a:t>Monitor legitimate users</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54</a:t>
            </a:fld>
            <a:endParaRPr lang="en-US" dirty="0"/>
          </a:p>
        </p:txBody>
      </p:sp>
      <p:pic>
        <p:nvPicPr>
          <p:cNvPr id="7" name="Picture 6">
            <a:extLst>
              <a:ext uri="{FF2B5EF4-FFF2-40B4-BE49-F238E27FC236}">
                <a16:creationId xmlns:a16="http://schemas.microsoft.com/office/drawing/2014/main" id="{14D310C3-6D3F-4A42-8B9D-FEBF55831230}"/>
              </a:ext>
            </a:extLst>
          </p:cNvPr>
          <p:cNvPicPr>
            <a:picLocks noChangeAspect="1"/>
          </p:cNvPicPr>
          <p:nvPr/>
        </p:nvPicPr>
        <p:blipFill>
          <a:blip r:embed="rId2"/>
          <a:stretch>
            <a:fillRect/>
          </a:stretch>
        </p:blipFill>
        <p:spPr>
          <a:xfrm>
            <a:off x="9024009" y="2083532"/>
            <a:ext cx="3167991" cy="2800859"/>
          </a:xfrm>
          <a:prstGeom prst="rect">
            <a:avLst/>
          </a:prstGeom>
        </p:spPr>
      </p:pic>
    </p:spTree>
    <p:extLst>
      <p:ext uri="{BB962C8B-B14F-4D97-AF65-F5344CB8AC3E}">
        <p14:creationId xmlns:p14="http://schemas.microsoft.com/office/powerpoint/2010/main" val="1725878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Covering Tracks and Planting Backdoors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Like other criminals</a:t>
            </a:r>
          </a:p>
          <a:p>
            <a:pPr lvl="1"/>
            <a:r>
              <a:rPr lang="en-US" dirty="0"/>
              <a:t>No evidence left</a:t>
            </a:r>
          </a:p>
          <a:p>
            <a:r>
              <a:rPr lang="en-US" dirty="0"/>
              <a:t>Hunt the Log files </a:t>
            </a:r>
          </a:p>
          <a:p>
            <a:pPr lvl="1"/>
            <a:r>
              <a:rPr lang="en-US" dirty="0"/>
              <a:t>Alter or erase them</a:t>
            </a:r>
          </a:p>
          <a:p>
            <a:r>
              <a:rPr lang="en-US" dirty="0"/>
              <a:t>The files or programs the hacker created in the system to be worried;</a:t>
            </a:r>
          </a:p>
          <a:p>
            <a:pPr lvl="1"/>
            <a:r>
              <a:rPr lang="en-US" dirty="0"/>
              <a:t>File-hiding techniques (hidden directories, hidden attributes, etc.)</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55</a:t>
            </a:fld>
            <a:endParaRPr lang="en-US" dirty="0"/>
          </a:p>
        </p:txBody>
      </p:sp>
      <p:pic>
        <p:nvPicPr>
          <p:cNvPr id="13314" name="Picture 2" descr="Hack Like a Pro: How to Cover Your Tracks &amp;amp; Leave No Trace Behind on the  Target System « Null Byte :: WonderHowTo">
            <a:extLst>
              <a:ext uri="{FF2B5EF4-FFF2-40B4-BE49-F238E27FC236}">
                <a16:creationId xmlns:a16="http://schemas.microsoft.com/office/drawing/2014/main" id="{9D5AAA83-3702-694F-A925-DB6BB9544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7515" y="1427733"/>
            <a:ext cx="4269370" cy="200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459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Covering Tracks and Planting Backdoors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3"/>
            <a:ext cx="10279281" cy="4264122"/>
          </a:xfrm>
        </p:spPr>
        <p:txBody>
          <a:bodyPr>
            <a:normAutofit/>
          </a:bodyPr>
          <a:lstStyle/>
          <a:p>
            <a:r>
              <a:rPr lang="en-US" dirty="0"/>
              <a:t>Backdoors:</a:t>
            </a:r>
          </a:p>
          <a:p>
            <a:pPr lvl="1"/>
            <a:r>
              <a:rPr lang="en-US" dirty="0"/>
              <a:t>Methods that hacker can use to come back at will!</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56</a:t>
            </a:fld>
            <a:endParaRPr lang="en-US" dirty="0"/>
          </a:p>
        </p:txBody>
      </p:sp>
      <p:pic>
        <p:nvPicPr>
          <p:cNvPr id="14338" name="Picture 2" descr="What is a backdoor?">
            <a:extLst>
              <a:ext uri="{FF2B5EF4-FFF2-40B4-BE49-F238E27FC236}">
                <a16:creationId xmlns:a16="http://schemas.microsoft.com/office/drawing/2014/main" id="{F728BA21-F1A7-A342-92EC-1FC3B9CAE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6185" y="2990034"/>
            <a:ext cx="6214273" cy="322819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3F822D5-9321-C746-9D44-727FCF5D36A2}"/>
              </a:ext>
            </a:extLst>
          </p:cNvPr>
          <p:cNvSpPr/>
          <p:nvPr/>
        </p:nvSpPr>
        <p:spPr>
          <a:xfrm>
            <a:off x="144878" y="5908119"/>
            <a:ext cx="3352406" cy="276999"/>
          </a:xfrm>
          <a:prstGeom prst="rect">
            <a:avLst/>
          </a:prstGeom>
        </p:spPr>
        <p:txBody>
          <a:bodyPr wrap="square">
            <a:spAutoFit/>
          </a:bodyPr>
          <a:lstStyle/>
          <a:p>
            <a:r>
              <a:rPr lang="en-US" sz="600" dirty="0">
                <a:hlinkClick r:id="rId3"/>
              </a:rPr>
              <a:t>https://www.trendmicro.com/en_us/research/16/a/android-based-smart-tvs-hit-by-backdoor-spread-via-malicious-app.html?_ga=2.41248482.1502707963.1630030186-358843086.1630030186</a:t>
            </a:r>
            <a:r>
              <a:rPr lang="en-US" sz="600" dirty="0"/>
              <a:t> </a:t>
            </a:r>
          </a:p>
        </p:txBody>
      </p:sp>
    </p:spTree>
    <p:extLst>
      <p:ext uri="{BB962C8B-B14F-4D97-AF65-F5344CB8AC3E}">
        <p14:creationId xmlns:p14="http://schemas.microsoft.com/office/powerpoint/2010/main" val="20084840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Ethical Hacker’s Process</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2"/>
            <a:ext cx="10279281" cy="4382875"/>
          </a:xfrm>
        </p:spPr>
        <p:txBody>
          <a:bodyPr>
            <a:normAutofit/>
          </a:bodyPr>
          <a:lstStyle/>
          <a:p>
            <a:r>
              <a:rPr lang="en-US" dirty="0"/>
              <a:t>Similar to the attacker, but with </a:t>
            </a:r>
            <a:r>
              <a:rPr lang="en-US" u="sng" dirty="0"/>
              <a:t>permission</a:t>
            </a:r>
            <a:r>
              <a:rPr lang="en-US" dirty="0"/>
              <a:t> and strive to do </a:t>
            </a:r>
            <a:r>
              <a:rPr lang="en-US" u="sng" dirty="0"/>
              <a:t>no harm</a:t>
            </a:r>
          </a:p>
          <a:p>
            <a:r>
              <a:rPr lang="en-US" dirty="0"/>
              <a:t>Steps:</a:t>
            </a:r>
          </a:p>
          <a:p>
            <a:pPr lvl="1"/>
            <a:r>
              <a:rPr lang="en-US" dirty="0"/>
              <a:t>Permission: written permission from authorized person</a:t>
            </a:r>
          </a:p>
          <a:p>
            <a:pPr lvl="1"/>
            <a:r>
              <a:rPr lang="en-US" dirty="0"/>
              <a:t>Scanning: both passive and active</a:t>
            </a:r>
          </a:p>
          <a:p>
            <a:pPr lvl="1"/>
            <a:r>
              <a:rPr lang="en-US" dirty="0"/>
              <a:t>Gaining access and maintaining: Similar to attacker’s techniques</a:t>
            </a:r>
          </a:p>
          <a:p>
            <a:pPr lvl="1"/>
            <a:r>
              <a:rPr lang="en-US" dirty="0"/>
              <a:t>Covering tracks: Clearing logs </a:t>
            </a:r>
          </a:p>
          <a:p>
            <a:pPr lvl="1"/>
            <a:r>
              <a:rPr lang="en-US" dirty="0"/>
              <a:t>Reporting: List your findings</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57</a:t>
            </a:fld>
            <a:endParaRPr lang="en-US" dirty="0"/>
          </a:p>
        </p:txBody>
      </p:sp>
    </p:spTree>
    <p:extLst>
      <p:ext uri="{BB962C8B-B14F-4D97-AF65-F5344CB8AC3E}">
        <p14:creationId xmlns:p14="http://schemas.microsoft.com/office/powerpoint/2010/main" val="22542775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Ethical Hacking Methodology</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2"/>
            <a:ext cx="10279281" cy="4382875"/>
          </a:xfrm>
        </p:spPr>
        <p:txBody>
          <a:bodyPr>
            <a:normAutofit/>
          </a:bodyPr>
          <a:lstStyle/>
          <a:p>
            <a:r>
              <a:rPr lang="en-US" dirty="0"/>
              <a:t>Assessment:</a:t>
            </a:r>
          </a:p>
          <a:p>
            <a:pPr lvl="1"/>
            <a:r>
              <a:rPr lang="en-US" dirty="0"/>
              <a:t>Ethical hacking (as defined earlier), hands-on security tests</a:t>
            </a:r>
          </a:p>
          <a:p>
            <a:r>
              <a:rPr lang="en-US" dirty="0"/>
              <a:t>Policy Development:</a:t>
            </a:r>
          </a:p>
          <a:p>
            <a:pPr lvl="1"/>
            <a:r>
              <a:rPr lang="en-US" dirty="0"/>
              <a:t>Based on organization’s goals and mission </a:t>
            </a:r>
          </a:p>
          <a:p>
            <a:pPr lvl="1"/>
            <a:r>
              <a:rPr lang="en-US" dirty="0"/>
              <a:t>Focus on critical assets</a:t>
            </a:r>
          </a:p>
          <a:p>
            <a:r>
              <a:rPr lang="en-US" dirty="0"/>
              <a:t>Implementation:</a:t>
            </a:r>
          </a:p>
          <a:p>
            <a:pPr lvl="1"/>
            <a:r>
              <a:rPr lang="en-US" dirty="0"/>
              <a:t>Building technical, operational, and managerial controls to secure key assets</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58</a:t>
            </a:fld>
            <a:endParaRPr lang="en-US" dirty="0"/>
          </a:p>
        </p:txBody>
      </p:sp>
    </p:spTree>
    <p:extLst>
      <p:ext uri="{BB962C8B-B14F-4D97-AF65-F5344CB8AC3E}">
        <p14:creationId xmlns:p14="http://schemas.microsoft.com/office/powerpoint/2010/main" val="3534620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lessons from recent history</a:t>
            </a:r>
          </a:p>
        </p:txBody>
      </p:sp>
      <p:sp>
        <p:nvSpPr>
          <p:cNvPr id="4" name="Text Placeholder 3"/>
          <p:cNvSpPr>
            <a:spLocks noGrp="1"/>
          </p:cNvSpPr>
          <p:nvPr>
            <p:ph type="body" idx="1"/>
          </p:nvPr>
        </p:nvSpPr>
        <p:spPr/>
        <p:txBody>
          <a:bodyPr/>
          <a:lstStyle/>
          <a:p>
            <a:r>
              <a:rPr lang="en-GB" dirty="0"/>
              <a:t>What’s the worst that can happen?</a:t>
            </a:r>
          </a:p>
          <a:p>
            <a:endParaRPr lang="en-GB" dirty="0"/>
          </a:p>
        </p:txBody>
      </p:sp>
    </p:spTree>
    <p:extLst>
      <p:ext uri="{BB962C8B-B14F-4D97-AF65-F5344CB8AC3E}">
        <p14:creationId xmlns:p14="http://schemas.microsoft.com/office/powerpoint/2010/main" val="1243587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77FE6-FC44-1F4B-833B-C366C0280563}"/>
              </a:ext>
            </a:extLst>
          </p:cNvPr>
          <p:cNvSpPr>
            <a:spLocks noGrp="1"/>
          </p:cNvSpPr>
          <p:nvPr>
            <p:ph type="title"/>
          </p:nvPr>
        </p:nvSpPr>
        <p:spPr/>
        <p:txBody>
          <a:bodyPr/>
          <a:lstStyle/>
          <a:p>
            <a:r>
              <a:rPr lang="en-US" dirty="0"/>
              <a:t>Ethical Hacking Methodology</a:t>
            </a:r>
          </a:p>
        </p:txBody>
      </p:sp>
      <p:sp>
        <p:nvSpPr>
          <p:cNvPr id="3" name="Content Placeholder 2">
            <a:extLst>
              <a:ext uri="{FF2B5EF4-FFF2-40B4-BE49-F238E27FC236}">
                <a16:creationId xmlns:a16="http://schemas.microsoft.com/office/drawing/2014/main" id="{AD9FAA68-8676-654E-8105-80933557731E}"/>
              </a:ext>
            </a:extLst>
          </p:cNvPr>
          <p:cNvSpPr>
            <a:spLocks noGrp="1"/>
          </p:cNvSpPr>
          <p:nvPr>
            <p:ph idx="1"/>
          </p:nvPr>
        </p:nvSpPr>
        <p:spPr>
          <a:xfrm>
            <a:off x="1097279" y="1845732"/>
            <a:ext cx="10279281" cy="4382875"/>
          </a:xfrm>
        </p:spPr>
        <p:txBody>
          <a:bodyPr>
            <a:normAutofit/>
          </a:bodyPr>
          <a:lstStyle/>
          <a:p>
            <a:r>
              <a:rPr lang="en-US" dirty="0"/>
              <a:t>Training:</a:t>
            </a:r>
          </a:p>
          <a:p>
            <a:pPr lvl="1"/>
            <a:r>
              <a:rPr lang="en-US" dirty="0"/>
              <a:t>Train the employees to follow policies</a:t>
            </a:r>
          </a:p>
          <a:p>
            <a:r>
              <a:rPr lang="en-US" dirty="0"/>
              <a:t>Audit:</a:t>
            </a:r>
          </a:p>
          <a:p>
            <a:pPr lvl="1"/>
            <a:r>
              <a:rPr lang="en-US" dirty="0"/>
              <a:t>Periodic reviews of controls that put in place</a:t>
            </a:r>
          </a:p>
          <a:p>
            <a:pPr lvl="1"/>
            <a:r>
              <a:rPr lang="en-US" dirty="0"/>
              <a:t>Done yearly for some regulations (HIPAA)</a:t>
            </a:r>
          </a:p>
        </p:txBody>
      </p:sp>
      <p:sp>
        <p:nvSpPr>
          <p:cNvPr id="4" name="Date Placeholder 3">
            <a:extLst>
              <a:ext uri="{FF2B5EF4-FFF2-40B4-BE49-F238E27FC236}">
                <a16:creationId xmlns:a16="http://schemas.microsoft.com/office/drawing/2014/main" id="{BB98030A-1784-5D4A-999A-411F3F5E5DB0}"/>
              </a:ext>
            </a:extLst>
          </p:cNvPr>
          <p:cNvSpPr>
            <a:spLocks noGrp="1"/>
          </p:cNvSpPr>
          <p:nvPr>
            <p:ph type="dt" sz="half" idx="10"/>
          </p:nvPr>
        </p:nvSpPr>
        <p:spPr/>
        <p:txBody>
          <a:bodyPr/>
          <a:lstStyle/>
          <a:p>
            <a:fld id="{B12EAD24-C772-46D7-A58C-8E4D2EB9BD0A}" type="datetime1">
              <a:rPr lang="en-US" smtClean="0"/>
              <a:t>8/21/23</a:t>
            </a:fld>
            <a:endParaRPr lang="en-US" dirty="0"/>
          </a:p>
        </p:txBody>
      </p:sp>
      <p:sp>
        <p:nvSpPr>
          <p:cNvPr id="5" name="Footer Placeholder 4">
            <a:extLst>
              <a:ext uri="{FF2B5EF4-FFF2-40B4-BE49-F238E27FC236}">
                <a16:creationId xmlns:a16="http://schemas.microsoft.com/office/drawing/2014/main" id="{86D7C5E8-3021-8846-9037-A91583115458}"/>
              </a:ext>
            </a:extLst>
          </p:cNvPr>
          <p:cNvSpPr>
            <a:spLocks noGrp="1"/>
          </p:cNvSpPr>
          <p:nvPr>
            <p:ph type="ftr" sz="quarter" idx="11"/>
          </p:nvPr>
        </p:nvSpPr>
        <p:spPr>
          <a:xfrm>
            <a:off x="3686185" y="6459785"/>
            <a:ext cx="4822804"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cap="all" baseline="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Abdullah Aydeger  -  CS 409/591 Ethical Hacking</a:t>
            </a:r>
            <a:endParaRPr lang="en-US" dirty="0"/>
          </a:p>
        </p:txBody>
      </p:sp>
      <p:sp>
        <p:nvSpPr>
          <p:cNvPr id="6" name="Slide Number Placeholder 5">
            <a:extLst>
              <a:ext uri="{FF2B5EF4-FFF2-40B4-BE49-F238E27FC236}">
                <a16:creationId xmlns:a16="http://schemas.microsoft.com/office/drawing/2014/main" id="{52393E71-4F76-6147-9933-3B97F535E8A7}"/>
              </a:ext>
            </a:extLst>
          </p:cNvPr>
          <p:cNvSpPr>
            <a:spLocks noGrp="1"/>
          </p:cNvSpPr>
          <p:nvPr>
            <p:ph type="sldNum" sz="quarter" idx="12"/>
          </p:nvPr>
        </p:nvSpPr>
        <p:spPr/>
        <p:txBody>
          <a:bodyPr/>
          <a:lstStyle/>
          <a:p>
            <a:fld id="{96E0BC51-A275-4FC5-9FC3-F7A764066967}" type="slidenum">
              <a:rPr lang="en-US" smtClean="0"/>
              <a:pPr/>
              <a:t>59</a:t>
            </a:fld>
            <a:endParaRPr lang="en-US" dirty="0"/>
          </a:p>
        </p:txBody>
      </p:sp>
    </p:spTree>
    <p:extLst>
      <p:ext uri="{BB962C8B-B14F-4D97-AF65-F5344CB8AC3E}">
        <p14:creationId xmlns:p14="http://schemas.microsoft.com/office/powerpoint/2010/main" val="1984813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4034" name="Rectangle 2">
            <a:extLst>
              <a:ext uri="{FF2B5EF4-FFF2-40B4-BE49-F238E27FC236}">
                <a16:creationId xmlns:a16="http://schemas.microsoft.com/office/drawing/2014/main" id="{60322799-0E7F-C34F-BC0A-B24BBF3A4A69}"/>
              </a:ext>
            </a:extLst>
          </p:cNvPr>
          <p:cNvSpPr>
            <a:spLocks noGrp="1" noChangeArrowheads="1"/>
          </p:cNvSpPr>
          <p:nvPr>
            <p:ph type="ctrTitle"/>
          </p:nvPr>
        </p:nvSpPr>
        <p:spPr>
          <a:xfrm>
            <a:off x="1524000" y="1408113"/>
            <a:ext cx="9144000" cy="2387600"/>
          </a:xfrm>
        </p:spPr>
        <p:txBody>
          <a:bodyPr/>
          <a:lstStyle/>
          <a:p>
            <a:r>
              <a:rPr lang="en-US" altLang="en-US" sz="4000" dirty="0">
                <a:solidFill>
                  <a:srgbClr val="0000FF"/>
                </a:solidFill>
              </a:rPr>
              <a:t>Questions?</a:t>
            </a:r>
          </a:p>
        </p:txBody>
      </p:sp>
    </p:spTree>
    <p:extLst>
      <p:ext uri="{BB962C8B-B14F-4D97-AF65-F5344CB8AC3E}">
        <p14:creationId xmlns:p14="http://schemas.microsoft.com/office/powerpoint/2010/main" val="53264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onpig"/>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GB" dirty="0"/>
              <a:t>Mar 2019 –Capital One Hack</a:t>
            </a:r>
          </a:p>
        </p:txBody>
      </p:sp>
      <p:sp>
        <p:nvSpPr>
          <p:cNvPr id="13" name="Content Placeholder 12"/>
          <p:cNvSpPr>
            <a:spLocks noGrp="1"/>
          </p:cNvSpPr>
          <p:nvPr>
            <p:ph sz="half" idx="2"/>
          </p:nvPr>
        </p:nvSpPr>
        <p:spPr/>
        <p:txBody>
          <a:bodyPr/>
          <a:lstStyle/>
          <a:p>
            <a:pPr marL="457200" indent="-457200"/>
            <a:r>
              <a:rPr lang="en-GB" sz="2400" dirty="0"/>
              <a:t>Hacker broke into a server by exploiting a configuration vulnerability in a web application firewall </a:t>
            </a:r>
          </a:p>
          <a:p>
            <a:pPr marL="457200" indent="-457200"/>
            <a:r>
              <a:rPr lang="en-GB" sz="2400" dirty="0"/>
              <a:t>106 million users details leaked</a:t>
            </a:r>
          </a:p>
          <a:p>
            <a:pPr marL="857250" lvl="1" indent="-457200"/>
            <a:r>
              <a:rPr lang="en-GB" sz="2000" dirty="0"/>
              <a:t>Including partial CC#</a:t>
            </a:r>
          </a:p>
          <a:p>
            <a:pPr marL="457200" indent="-457200"/>
            <a:r>
              <a:rPr lang="en-GB" sz="2400" dirty="0"/>
              <a:t>Records Exposed: 1066 Million</a:t>
            </a:r>
            <a:endParaRPr lang="en-GB" dirty="0"/>
          </a:p>
        </p:txBody>
      </p:sp>
      <p:pic>
        <p:nvPicPr>
          <p:cNvPr id="4" name="Picture 3">
            <a:extLst>
              <a:ext uri="{FF2B5EF4-FFF2-40B4-BE49-F238E27FC236}">
                <a16:creationId xmlns:a16="http://schemas.microsoft.com/office/drawing/2014/main" id="{B3C8CD7D-15EA-D247-B20F-C51874F9A301}"/>
              </a:ext>
            </a:extLst>
          </p:cNvPr>
          <p:cNvPicPr>
            <a:picLocks noChangeAspect="1"/>
          </p:cNvPicPr>
          <p:nvPr/>
        </p:nvPicPr>
        <p:blipFill>
          <a:blip r:embed="rId2"/>
          <a:stretch>
            <a:fillRect/>
          </a:stretch>
        </p:blipFill>
        <p:spPr>
          <a:xfrm>
            <a:off x="1149544" y="1825625"/>
            <a:ext cx="5070071" cy="3575050"/>
          </a:xfrm>
          <a:prstGeom prst="rect">
            <a:avLst/>
          </a:prstGeom>
        </p:spPr>
      </p:pic>
    </p:spTree>
    <p:extLst>
      <p:ext uri="{BB962C8B-B14F-4D97-AF65-F5344CB8AC3E}">
        <p14:creationId xmlns:p14="http://schemas.microsoft.com/office/powerpoint/2010/main" val="1028942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6" descr="Image result for Moonpig"/>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p>
            <a:r>
              <a:rPr lang="en-GB" dirty="0"/>
              <a:t>Jan 2015 – Broken Authentication</a:t>
            </a:r>
          </a:p>
        </p:txBody>
      </p:sp>
      <p:sp>
        <p:nvSpPr>
          <p:cNvPr id="13" name="Content Placeholder 12"/>
          <p:cNvSpPr>
            <a:spLocks noGrp="1"/>
          </p:cNvSpPr>
          <p:nvPr>
            <p:ph sz="half" idx="2"/>
          </p:nvPr>
        </p:nvSpPr>
        <p:spPr/>
        <p:txBody>
          <a:bodyPr/>
          <a:lstStyle/>
          <a:p>
            <a:pPr marL="457200" indent="-457200"/>
            <a:endParaRPr lang="en-GB" dirty="0"/>
          </a:p>
          <a:p>
            <a:pPr marL="457200" indent="-457200"/>
            <a:r>
              <a:rPr lang="en-GB" sz="2400" dirty="0"/>
              <a:t>3 million users details leaked</a:t>
            </a:r>
          </a:p>
          <a:p>
            <a:pPr marL="857250" lvl="1" indent="-457200"/>
            <a:r>
              <a:rPr lang="en-GB" sz="2000" dirty="0"/>
              <a:t>Including partial CC#</a:t>
            </a:r>
          </a:p>
          <a:p>
            <a:pPr marL="457200" indent="-457200"/>
            <a:r>
              <a:rPr lang="en-GB" sz="2400" dirty="0"/>
              <a:t>Unpatched for over a year</a:t>
            </a:r>
          </a:p>
          <a:p>
            <a:pPr marL="457200" indent="-457200"/>
            <a:endParaRPr lang="en-GB" dirty="0"/>
          </a:p>
        </p:txBody>
      </p:sp>
      <p:pic>
        <p:nvPicPr>
          <p:cNvPr id="12" name="Picture 11"/>
          <p:cNvPicPr>
            <a:picLocks noChangeAspect="1"/>
          </p:cNvPicPr>
          <p:nvPr/>
        </p:nvPicPr>
        <p:blipFill>
          <a:blip r:embed="rId2"/>
          <a:stretch>
            <a:fillRect/>
          </a:stretch>
        </p:blipFill>
        <p:spPr>
          <a:xfrm>
            <a:off x="8695905" y="260649"/>
            <a:ext cx="1513309" cy="1513309"/>
          </a:xfrm>
          <a:prstGeom prst="rect">
            <a:avLst/>
          </a:prstGeom>
        </p:spPr>
      </p:pic>
      <p:pic>
        <p:nvPicPr>
          <p:cNvPr id="16" name="Content Placeholder 15"/>
          <p:cNvPicPr>
            <a:picLocks noGrp="1" noChangeAspect="1"/>
          </p:cNvPicPr>
          <p:nvPr>
            <p:ph sz="half" idx="1"/>
          </p:nvPr>
        </p:nvPicPr>
        <p:blipFill>
          <a:blip r:embed="rId3"/>
          <a:stretch>
            <a:fillRect/>
          </a:stretch>
        </p:blipFill>
        <p:spPr>
          <a:xfrm>
            <a:off x="2062517" y="1295401"/>
            <a:ext cx="3874378" cy="4829175"/>
          </a:xfrm>
          <a:prstGeom prst="rect">
            <a:avLst/>
          </a:prstGeom>
        </p:spPr>
      </p:pic>
    </p:spTree>
    <p:extLst>
      <p:ext uri="{BB962C8B-B14F-4D97-AF65-F5344CB8AC3E}">
        <p14:creationId xmlns:p14="http://schemas.microsoft.com/office/powerpoint/2010/main" val="1470639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April 2011 – Security Misconfiguration</a:t>
            </a:r>
          </a:p>
        </p:txBody>
      </p:sp>
      <p:pic>
        <p:nvPicPr>
          <p:cNvPr id="4" name="Content Placeholder 3"/>
          <p:cNvPicPr>
            <a:picLocks noGrp="1" noChangeAspect="1"/>
          </p:cNvPicPr>
          <p:nvPr>
            <p:ph sz="half" idx="1"/>
          </p:nvPr>
        </p:nvPicPr>
        <p:blipFill>
          <a:blip r:embed="rId2"/>
          <a:stretch>
            <a:fillRect/>
          </a:stretch>
        </p:blipFill>
        <p:spPr>
          <a:xfrm>
            <a:off x="1981201" y="1837466"/>
            <a:ext cx="4037013" cy="3745045"/>
          </a:xfrm>
          <a:prstGeom prst="rect">
            <a:avLst/>
          </a:prstGeom>
        </p:spPr>
      </p:pic>
      <p:sp>
        <p:nvSpPr>
          <p:cNvPr id="6" name="Content Placeholder 5"/>
          <p:cNvSpPr>
            <a:spLocks noGrp="1"/>
          </p:cNvSpPr>
          <p:nvPr>
            <p:ph sz="half" idx="2"/>
          </p:nvPr>
        </p:nvSpPr>
        <p:spPr/>
        <p:txBody>
          <a:bodyPr/>
          <a:lstStyle/>
          <a:p>
            <a:pPr marL="457200" indent="-457200">
              <a:buFont typeface="Wingdings" panose="05000000000000000000" pitchFamily="2" charset="2"/>
              <a:buChar char="§"/>
            </a:pPr>
            <a:endParaRPr lang="en-GB" dirty="0"/>
          </a:p>
          <a:p>
            <a:pPr marL="457200" indent="-457200">
              <a:buFont typeface="Wingdings" panose="05000000000000000000" pitchFamily="2" charset="2"/>
              <a:buChar char="§"/>
            </a:pPr>
            <a:r>
              <a:rPr lang="en-GB" sz="2400" dirty="0"/>
              <a:t>77 million accounts compromised</a:t>
            </a:r>
          </a:p>
          <a:p>
            <a:pPr marL="857250" lvl="1" indent="-457200">
              <a:buFont typeface="Wingdings" panose="05000000000000000000" pitchFamily="2" charset="2"/>
              <a:buChar char="§"/>
            </a:pPr>
            <a:r>
              <a:rPr lang="en-GB" sz="2000" dirty="0"/>
              <a:t>Personally identifiable info &amp; passwords</a:t>
            </a:r>
          </a:p>
          <a:p>
            <a:pPr marL="457200" indent="-457200">
              <a:buFont typeface="Wingdings" panose="05000000000000000000" pitchFamily="2" charset="2"/>
              <a:buChar char="§"/>
            </a:pPr>
            <a:r>
              <a:rPr lang="en-GB" sz="2400" dirty="0"/>
              <a:t>3 days offline</a:t>
            </a:r>
          </a:p>
          <a:p>
            <a:pPr marL="457200" indent="-457200">
              <a:buFont typeface="Wingdings" panose="05000000000000000000" pitchFamily="2" charset="2"/>
              <a:buChar char="§"/>
            </a:pPr>
            <a:r>
              <a:rPr lang="en-GB" sz="2400" dirty="0"/>
              <a:t>Class action law suits</a:t>
            </a:r>
          </a:p>
          <a:p>
            <a:pPr marL="457200" indent="-457200"/>
            <a:endParaRPr lang="en-GB" dirty="0"/>
          </a:p>
        </p:txBody>
      </p:sp>
      <p:pic>
        <p:nvPicPr>
          <p:cNvPr id="8" name="Picture 7"/>
          <p:cNvPicPr>
            <a:picLocks noChangeAspect="1"/>
          </p:cNvPicPr>
          <p:nvPr/>
        </p:nvPicPr>
        <p:blipFill>
          <a:blip r:embed="rId3"/>
          <a:stretch>
            <a:fillRect/>
          </a:stretch>
        </p:blipFill>
        <p:spPr>
          <a:xfrm>
            <a:off x="9909004" y="236696"/>
            <a:ext cx="1036542" cy="1036542"/>
          </a:xfrm>
          <a:prstGeom prst="rect">
            <a:avLst/>
          </a:prstGeom>
        </p:spPr>
      </p:pic>
    </p:spTree>
    <p:extLst>
      <p:ext uri="{BB962C8B-B14F-4D97-AF65-F5344CB8AC3E}">
        <p14:creationId xmlns:p14="http://schemas.microsoft.com/office/powerpoint/2010/main" val="28459789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55334</TotalTime>
  <Words>3092</Words>
  <Application>Microsoft Macintosh PowerPoint</Application>
  <PresentationFormat>Widescreen</PresentationFormat>
  <Paragraphs>533</Paragraphs>
  <Slides>61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roboto-bold-webfont</vt:lpstr>
      <vt:lpstr>Tahoma</vt:lpstr>
      <vt:lpstr>Times New Roman</vt:lpstr>
      <vt:lpstr>Wingdings</vt:lpstr>
      <vt:lpstr>Office Theme</vt:lpstr>
      <vt:lpstr>Introduction to Security</vt:lpstr>
      <vt:lpstr>Let Me Introduce Myself</vt:lpstr>
      <vt:lpstr>Why This Class?</vt:lpstr>
      <vt:lpstr>Learning objectives</vt:lpstr>
      <vt:lpstr>Introduction</vt:lpstr>
      <vt:lpstr>Some lessons from recent history</vt:lpstr>
      <vt:lpstr>Mar 2019 –Capital One Hack</vt:lpstr>
      <vt:lpstr>Jan 2015 – Broken Authentication</vt:lpstr>
      <vt:lpstr>April 2011 – Security Misconfiguration</vt:lpstr>
      <vt:lpstr>Dec 2014 – Broken Access Control</vt:lpstr>
      <vt:lpstr>Nov 2007 – Sensitive Data Exposure?</vt:lpstr>
      <vt:lpstr>And so many others…</vt:lpstr>
      <vt:lpstr>Who are we defending against – “Agents”</vt:lpstr>
      <vt:lpstr>Recall: Security Testing</vt:lpstr>
      <vt:lpstr>Different Motivations of Penetration Test</vt:lpstr>
      <vt:lpstr>Approaches – General concern</vt:lpstr>
      <vt:lpstr>Approaches – Compliance</vt:lpstr>
      <vt:lpstr>Approaches – Response to an incident</vt:lpstr>
      <vt:lpstr>Ethical Hacking Modes</vt:lpstr>
      <vt:lpstr>Ethical Hacking Modes</vt:lpstr>
      <vt:lpstr>Ethical Hacking Modes</vt:lpstr>
      <vt:lpstr>Terminology on Hacking</vt:lpstr>
      <vt:lpstr>Terminology on Hacking</vt:lpstr>
      <vt:lpstr>Terminology on Hacking</vt:lpstr>
      <vt:lpstr>Terminology on Hacking</vt:lpstr>
      <vt:lpstr>Hackers</vt:lpstr>
      <vt:lpstr>Required Skills of Ethical Hacker</vt:lpstr>
      <vt:lpstr>Legal Aspects</vt:lpstr>
      <vt:lpstr>Legal Aspects</vt:lpstr>
      <vt:lpstr>Compliance Regulations</vt:lpstr>
      <vt:lpstr>Cyber Competitions</vt:lpstr>
      <vt:lpstr>Cyber Competitions</vt:lpstr>
      <vt:lpstr>Certificates</vt:lpstr>
      <vt:lpstr>Let’s start with computer security fundamentals</vt:lpstr>
      <vt:lpstr>What is Computer Security</vt:lpstr>
      <vt:lpstr>Information Security – CIA Triad</vt:lpstr>
      <vt:lpstr>Three key objectives (the CIA triad)</vt:lpstr>
      <vt:lpstr>Need to Balance CIA</vt:lpstr>
      <vt:lpstr>Levels of security breach impact</vt:lpstr>
      <vt:lpstr>Vulnerabilities, Threats, and Controls</vt:lpstr>
      <vt:lpstr>Tools for Information Security</vt:lpstr>
      <vt:lpstr>What do Ethical Hackers do?</vt:lpstr>
      <vt:lpstr>The Hacking Process</vt:lpstr>
      <vt:lpstr>Reconnaissance and Footprinting</vt:lpstr>
      <vt:lpstr>Footprinting Methodologies</vt:lpstr>
      <vt:lpstr>Reconnaissance and Footprinting</vt:lpstr>
      <vt:lpstr>Scanning and enumeration</vt:lpstr>
      <vt:lpstr>Scanning and enumeration</vt:lpstr>
      <vt:lpstr>Scanning and enumeration</vt:lpstr>
      <vt:lpstr>Network Scanning</vt:lpstr>
      <vt:lpstr>Vulnerability Scanning</vt:lpstr>
      <vt:lpstr>Gaining access</vt:lpstr>
      <vt:lpstr>Gaining access</vt:lpstr>
      <vt:lpstr>Escalation of privilege</vt:lpstr>
      <vt:lpstr>Maintaining Access</vt:lpstr>
      <vt:lpstr>Covering Tracks and Planting Backdoors</vt:lpstr>
      <vt:lpstr>Covering Tracks and Planting Backdoors</vt:lpstr>
      <vt:lpstr>Ethical Hacker’s Process</vt:lpstr>
      <vt:lpstr>Ethical Hacking Methodology</vt:lpstr>
      <vt:lpstr>Ethical Hacking Methodology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Fraud Preemtion</dc:title>
  <dc:creator>Md_ Rahman</dc:creator>
  <cp:lastModifiedBy>Microsoft Office User</cp:lastModifiedBy>
  <cp:revision>2864</cp:revision>
  <dcterms:created xsi:type="dcterms:W3CDTF">2018-02-18T09:06:46Z</dcterms:created>
  <dcterms:modified xsi:type="dcterms:W3CDTF">2023-08-21T16:00:42Z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2978305</vt:lpwstr>
  </property>
  <property fmtid="{D5CDD505-2E9C-101B-9397-08002B2CF9AE}" pid="3" name="NXPowerLiteSettings">
    <vt:lpwstr>C7000400038000</vt:lpwstr>
  </property>
  <property fmtid="{D5CDD505-2E9C-101B-9397-08002B2CF9AE}" pid="4" name="NXPowerLiteVersion">
    <vt:lpwstr>S8.2.2</vt:lpwstr>
  </property>
</Properties>
</file>