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830" r:id="rId1"/>
  </p:sldMasterIdLst>
  <p:notesMasterIdLst>
    <p:notesMasterId r:id="rId74"/>
  </p:notesMasterIdLst>
  <p:sldIdLst>
    <p:sldId id="576" r:id="rId2"/>
    <p:sldId id="1175" r:id="rId3"/>
    <p:sldId id="1155" r:id="rId4"/>
    <p:sldId id="305" r:id="rId5"/>
    <p:sldId id="306" r:id="rId6"/>
    <p:sldId id="580" r:id="rId7"/>
    <p:sldId id="266" r:id="rId8"/>
    <p:sldId id="593" r:id="rId9"/>
    <p:sldId id="264" r:id="rId10"/>
    <p:sldId id="287" r:id="rId11"/>
    <p:sldId id="595" r:id="rId12"/>
    <p:sldId id="594" r:id="rId13"/>
    <p:sldId id="1186" r:id="rId14"/>
    <p:sldId id="1187" r:id="rId15"/>
    <p:sldId id="272" r:id="rId16"/>
    <p:sldId id="273" r:id="rId17"/>
    <p:sldId id="1189" r:id="rId18"/>
    <p:sldId id="275" r:id="rId19"/>
    <p:sldId id="1190" r:id="rId20"/>
    <p:sldId id="276" r:id="rId21"/>
    <p:sldId id="587" r:id="rId22"/>
    <p:sldId id="472" r:id="rId23"/>
    <p:sldId id="1168" r:id="rId24"/>
    <p:sldId id="279" r:id="rId25"/>
    <p:sldId id="473" r:id="rId26"/>
    <p:sldId id="1185" r:id="rId27"/>
    <p:sldId id="1184" r:id="rId28"/>
    <p:sldId id="274" r:id="rId29"/>
    <p:sldId id="1182" r:id="rId30"/>
    <p:sldId id="477" r:id="rId31"/>
    <p:sldId id="1178" r:id="rId32"/>
    <p:sldId id="1180" r:id="rId33"/>
    <p:sldId id="269" r:id="rId34"/>
    <p:sldId id="1181" r:id="rId35"/>
    <p:sldId id="262" r:id="rId36"/>
    <p:sldId id="479" r:id="rId37"/>
    <p:sldId id="481" r:id="rId38"/>
    <p:sldId id="485" r:id="rId39"/>
    <p:sldId id="405" r:id="rId40"/>
    <p:sldId id="1156" r:id="rId41"/>
    <p:sldId id="377" r:id="rId42"/>
    <p:sldId id="270" r:id="rId43"/>
    <p:sldId id="406" r:id="rId44"/>
    <p:sldId id="271" r:id="rId45"/>
    <p:sldId id="1159" r:id="rId46"/>
    <p:sldId id="290" r:id="rId47"/>
    <p:sldId id="1158" r:id="rId48"/>
    <p:sldId id="295" r:id="rId49"/>
    <p:sldId id="1191" r:id="rId50"/>
    <p:sldId id="441" r:id="rId51"/>
    <p:sldId id="442" r:id="rId52"/>
    <p:sldId id="1198" r:id="rId53"/>
    <p:sldId id="443" r:id="rId54"/>
    <p:sldId id="448" r:id="rId55"/>
    <p:sldId id="1199" r:id="rId56"/>
    <p:sldId id="455" r:id="rId57"/>
    <p:sldId id="459" r:id="rId58"/>
    <p:sldId id="258" r:id="rId59"/>
    <p:sldId id="1200" r:id="rId60"/>
    <p:sldId id="1202" r:id="rId61"/>
    <p:sldId id="277" r:id="rId62"/>
    <p:sldId id="1174" r:id="rId63"/>
    <p:sldId id="293" r:id="rId64"/>
    <p:sldId id="1163" r:id="rId65"/>
    <p:sldId id="256" r:id="rId66"/>
    <p:sldId id="257" r:id="rId67"/>
    <p:sldId id="1203" r:id="rId68"/>
    <p:sldId id="259" r:id="rId69"/>
    <p:sldId id="1204" r:id="rId70"/>
    <p:sldId id="567" r:id="rId71"/>
    <p:sldId id="568" r:id="rId72"/>
    <p:sldId id="1154" r:id="rId7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54FF"/>
    <a:srgbClr val="00297C"/>
    <a:srgbClr val="002164"/>
    <a:srgbClr val="FF9300"/>
    <a:srgbClr val="008A85"/>
    <a:srgbClr val="002060"/>
    <a:srgbClr val="284B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96"/>
    <p:restoredTop sz="71529" autoAdjust="0"/>
  </p:normalViewPr>
  <p:slideViewPr>
    <p:cSldViewPr snapToGrid="0" snapToObjects="1">
      <p:cViewPr varScale="1">
        <p:scale>
          <a:sx n="77" d="100"/>
          <a:sy n="77" d="100"/>
        </p:scale>
        <p:origin x="1224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904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6060"/>
    </p:cViewPr>
  </p:sorterViewPr>
  <p:notesViewPr>
    <p:cSldViewPr snapToGrid="0" snapToObjects="1">
      <p:cViewPr varScale="1">
        <p:scale>
          <a:sx n="84" d="100"/>
          <a:sy n="84" d="100"/>
        </p:scale>
        <p:origin x="263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68.xml"/><Relationship Id="rId2" Type="http://schemas.openxmlformats.org/officeDocument/2006/relationships/slide" Target="slides/slide67.xml"/><Relationship Id="rId1" Type="http://schemas.openxmlformats.org/officeDocument/2006/relationships/slide" Target="slides/slide66.xml"/><Relationship Id="rId4" Type="http://schemas.openxmlformats.org/officeDocument/2006/relationships/slide" Target="slides/slide6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BCFA11-3088-4E5A-8E8A-836769179210}" type="doc">
      <dgm:prSet loTypeId="urn:microsoft.com/office/officeart/2005/8/layout/hList1" loCatId="list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uk-UA"/>
        </a:p>
      </dgm:t>
    </dgm:pt>
    <dgm:pt modelId="{5139A0C0-4E3D-419C-B407-9FE57760C78C}">
      <dgm:prSet custT="1"/>
      <dgm:spPr/>
      <dgm:t>
        <a:bodyPr/>
        <a:lstStyle/>
        <a:p>
          <a:pPr rtl="0"/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Functionality provided: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2DBA09-A82A-4FB6-A299-FC821020E3A1}" type="parTrans" cxnId="{E5FF10AD-B414-499C-9EC7-3C34CA14C043}">
      <dgm:prSet/>
      <dgm:spPr/>
      <dgm:t>
        <a:bodyPr/>
        <a:lstStyle/>
        <a:p>
          <a:endParaRPr lang="uk-UA"/>
        </a:p>
      </dgm:t>
    </dgm:pt>
    <dgm:pt modelId="{0D0D7961-815F-4265-A1A5-0A48A2100568}" type="sibTrans" cxnId="{E5FF10AD-B414-499C-9EC7-3C34CA14C043}">
      <dgm:prSet/>
      <dgm:spPr/>
      <dgm:t>
        <a:bodyPr/>
        <a:lstStyle/>
        <a:p>
          <a:endParaRPr lang="uk-UA"/>
        </a:p>
      </dgm:t>
    </dgm:pt>
    <dgm:pt modelId="{4D3C5A9F-849A-4DEA-A6D2-F697A5FE60B0}">
      <dgm:prSet custT="1"/>
      <dgm:spPr/>
      <dgm:t>
        <a:bodyPr/>
        <a:lstStyle/>
        <a:p>
          <a:pPr rtl="0"/>
          <a:r>
            <a:rPr lang="en-US" sz="2100" b="1" dirty="0">
              <a:latin typeface="Times New Roman" panose="02020603050405020304" pitchFamily="18" charset="0"/>
              <a:cs typeface="Times New Roman" panose="02020603050405020304" pitchFamily="18" charset="0"/>
            </a:rPr>
            <a:t>Remote file and printer access</a:t>
          </a:r>
          <a:endParaRPr lang="uk-UA" sz="2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881B14-41BB-4D89-8CE4-A1EBB39A89DE}" type="parTrans" cxnId="{84085205-FFD8-43B7-8151-B39A17138239}">
      <dgm:prSet/>
      <dgm:spPr/>
      <dgm:t>
        <a:bodyPr/>
        <a:lstStyle/>
        <a:p>
          <a:endParaRPr lang="uk-UA"/>
        </a:p>
      </dgm:t>
    </dgm:pt>
    <dgm:pt modelId="{7FCC3DD6-F0D7-4B71-8B00-35FB28C7CD21}" type="sibTrans" cxnId="{84085205-FFD8-43B7-8151-B39A17138239}">
      <dgm:prSet/>
      <dgm:spPr/>
      <dgm:t>
        <a:bodyPr/>
        <a:lstStyle/>
        <a:p>
          <a:endParaRPr lang="uk-UA"/>
        </a:p>
      </dgm:t>
    </dgm:pt>
    <dgm:pt modelId="{B5BD2D25-937F-4767-A6EA-08A26CB8123D}">
      <dgm:prSet custT="1"/>
      <dgm:spPr/>
      <dgm:t>
        <a:bodyPr/>
        <a:lstStyle/>
        <a:p>
          <a:pPr rtl="0"/>
          <a:r>
            <a:rPr lang="en-US" sz="2100" b="1" dirty="0">
              <a:latin typeface="Times New Roman" panose="02020603050405020304" pitchFamily="18" charset="0"/>
              <a:cs typeface="Times New Roman" panose="02020603050405020304" pitchFamily="18" charset="0"/>
            </a:rPr>
            <a:t>Resource sharing</a:t>
          </a:r>
          <a:endParaRPr lang="uk-UA" sz="2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6064A2-FB1C-4AFC-8D91-B4F29A6DCAB8}" type="parTrans" cxnId="{2A0F52AE-8C57-47DF-985D-ABCFC0A7D4CA}">
      <dgm:prSet/>
      <dgm:spPr/>
      <dgm:t>
        <a:bodyPr/>
        <a:lstStyle/>
        <a:p>
          <a:endParaRPr lang="uk-UA"/>
        </a:p>
      </dgm:t>
    </dgm:pt>
    <dgm:pt modelId="{C6D16670-C625-48EF-9E09-3D517E465BDD}" type="sibTrans" cxnId="{2A0F52AE-8C57-47DF-985D-ABCFC0A7D4CA}">
      <dgm:prSet/>
      <dgm:spPr/>
      <dgm:t>
        <a:bodyPr/>
        <a:lstStyle/>
        <a:p>
          <a:endParaRPr lang="uk-UA"/>
        </a:p>
      </dgm:t>
    </dgm:pt>
    <dgm:pt modelId="{81204E84-6F2F-4DB9-9EF7-8122952A73BE}">
      <dgm:prSet custT="1"/>
      <dgm:spPr/>
      <dgm:t>
        <a:bodyPr/>
        <a:lstStyle/>
        <a:p>
          <a:pPr rtl="0"/>
          <a:r>
            <a:rPr lang="en-US" sz="2100" b="1" dirty="0">
              <a:latin typeface="Times New Roman" panose="02020603050405020304" pitchFamily="18" charset="0"/>
              <a:cs typeface="Times New Roman" panose="02020603050405020304" pitchFamily="18" charset="0"/>
            </a:rPr>
            <a:t>Communications between processes</a:t>
          </a:r>
          <a:endParaRPr lang="uk-UA" sz="2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A0CA4F-1A2B-47CA-96D2-9B50A38A0578}" type="parTrans" cxnId="{ED60639B-AFF3-4BB4-BADF-4085CBB98B55}">
      <dgm:prSet/>
      <dgm:spPr/>
      <dgm:t>
        <a:bodyPr/>
        <a:lstStyle/>
        <a:p>
          <a:endParaRPr lang="uk-UA"/>
        </a:p>
      </dgm:t>
    </dgm:pt>
    <dgm:pt modelId="{D1BE3400-A63F-44F9-8EF0-7F23A713916A}" type="sibTrans" cxnId="{ED60639B-AFF3-4BB4-BADF-4085CBB98B55}">
      <dgm:prSet/>
      <dgm:spPr/>
      <dgm:t>
        <a:bodyPr/>
        <a:lstStyle/>
        <a:p>
          <a:endParaRPr lang="uk-UA"/>
        </a:p>
      </dgm:t>
    </dgm:pt>
    <dgm:pt modelId="{B4F36671-8791-41DC-B799-68DF8CEFEBA2}">
      <dgm:prSet custT="1"/>
      <dgm:spPr/>
      <dgm:t>
        <a:bodyPr/>
        <a:lstStyle/>
        <a:p>
          <a:pPr rtl="0"/>
          <a:r>
            <a:rPr lang="en-US" sz="2100" b="1" dirty="0">
              <a:latin typeface="Times New Roman" panose="02020603050405020304" pitchFamily="18" charset="0"/>
              <a:cs typeface="Times New Roman" panose="02020603050405020304" pitchFamily="18" charset="0"/>
            </a:rPr>
            <a:t>Electronic messaging and e-mail</a:t>
          </a:r>
          <a:endParaRPr lang="uk-UA" sz="2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FC6E7D-52A8-4581-BD67-1661FF2CC9FD}" type="parTrans" cxnId="{2EAF3589-0406-4FED-867B-DB0912AF0668}">
      <dgm:prSet/>
      <dgm:spPr/>
      <dgm:t>
        <a:bodyPr/>
        <a:lstStyle/>
        <a:p>
          <a:endParaRPr lang="uk-UA"/>
        </a:p>
      </dgm:t>
    </dgm:pt>
    <dgm:pt modelId="{5940E304-35DC-4C00-86F0-4BB296474A12}" type="sibTrans" cxnId="{2EAF3589-0406-4FED-867B-DB0912AF0668}">
      <dgm:prSet/>
      <dgm:spPr/>
      <dgm:t>
        <a:bodyPr/>
        <a:lstStyle/>
        <a:p>
          <a:endParaRPr lang="uk-UA"/>
        </a:p>
      </dgm:t>
    </dgm:pt>
    <dgm:pt modelId="{524D487F-9A14-43C0-AC3D-3079FE77EF58}">
      <dgm:prSet custT="1"/>
      <dgm:spPr/>
      <dgm:t>
        <a:bodyPr/>
        <a:lstStyle/>
        <a:p>
          <a:pPr rtl="0"/>
          <a:r>
            <a:rPr lang="en-US" sz="2100" b="1" dirty="0">
              <a:latin typeface="Times New Roman" panose="02020603050405020304" pitchFamily="18" charset="0"/>
              <a:cs typeface="Times New Roman" panose="02020603050405020304" pitchFamily="18" charset="0"/>
            </a:rPr>
            <a:t>Directory services</a:t>
          </a:r>
          <a:endParaRPr lang="uk-UA" sz="2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E4CCDD-38E8-4C93-9D83-F50C0FDE5262}" type="parTrans" cxnId="{9C4A1DB4-D37D-4060-80C3-5D5A7896ED5D}">
      <dgm:prSet/>
      <dgm:spPr/>
      <dgm:t>
        <a:bodyPr/>
        <a:lstStyle/>
        <a:p>
          <a:endParaRPr lang="uk-UA"/>
        </a:p>
      </dgm:t>
    </dgm:pt>
    <dgm:pt modelId="{CA1CD0B6-D964-46D4-99C9-3DB04D3185C5}" type="sibTrans" cxnId="{9C4A1DB4-D37D-4060-80C3-5D5A7896ED5D}">
      <dgm:prSet/>
      <dgm:spPr/>
      <dgm:t>
        <a:bodyPr/>
        <a:lstStyle/>
        <a:p>
          <a:endParaRPr lang="uk-UA"/>
        </a:p>
      </dgm:t>
    </dgm:pt>
    <dgm:pt modelId="{404B3277-E5D8-4EF6-A093-959A14160B34}">
      <dgm:prSet custT="1"/>
      <dgm:spPr/>
      <dgm:t>
        <a:bodyPr/>
        <a:lstStyle/>
        <a:p>
          <a:pPr rtl="0"/>
          <a:r>
            <a:rPr lang="en-US" sz="2100" b="1" dirty="0">
              <a:latin typeface="Times New Roman" panose="02020603050405020304" pitchFamily="18" charset="0"/>
              <a:cs typeface="Times New Roman" panose="02020603050405020304" pitchFamily="18" charset="0"/>
            </a:rPr>
            <a:t>Virtual devices and virtual communications</a:t>
          </a:r>
          <a:endParaRPr lang="uk-UA" sz="2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11AC21-EA0E-413F-B132-1DB13C5403AD}" type="parTrans" cxnId="{288B02BF-6554-41AA-B92C-1A98E490067A}">
      <dgm:prSet/>
      <dgm:spPr/>
      <dgm:t>
        <a:bodyPr/>
        <a:lstStyle/>
        <a:p>
          <a:endParaRPr lang="uk-UA"/>
        </a:p>
      </dgm:t>
    </dgm:pt>
    <dgm:pt modelId="{90E5B795-BF9D-4BF3-A760-1FFC630E9B6F}" type="sibTrans" cxnId="{288B02BF-6554-41AA-B92C-1A98E490067A}">
      <dgm:prSet/>
      <dgm:spPr/>
      <dgm:t>
        <a:bodyPr/>
        <a:lstStyle/>
        <a:p>
          <a:endParaRPr lang="uk-UA"/>
        </a:p>
      </dgm:t>
    </dgm:pt>
    <dgm:pt modelId="{FD44E001-BC04-453B-8A8F-2AA387922E6D}">
      <dgm:prSet custT="1"/>
      <dgm:spPr/>
      <dgm:t>
        <a:bodyPr/>
        <a:lstStyle/>
        <a:p>
          <a:pPr rtl="0"/>
          <a:r>
            <a:rPr lang="en-US" sz="2100" b="1" dirty="0">
              <a:latin typeface="Times New Roman" panose="02020603050405020304" pitchFamily="18" charset="0"/>
              <a:cs typeface="Times New Roman" panose="02020603050405020304" pitchFamily="18" charset="0"/>
            </a:rPr>
            <a:t>Web browsing</a:t>
          </a:r>
          <a:endParaRPr lang="uk-UA" sz="2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B27F7D-8D02-42F3-B6C7-5214FABF2159}" type="parTrans" cxnId="{3344076E-7BC9-4F39-AD07-B6DDDC980335}">
      <dgm:prSet/>
      <dgm:spPr/>
      <dgm:t>
        <a:bodyPr/>
        <a:lstStyle/>
        <a:p>
          <a:endParaRPr lang="uk-UA"/>
        </a:p>
      </dgm:t>
    </dgm:pt>
    <dgm:pt modelId="{8DC48966-BD1C-487F-B4C1-18D45F39C254}" type="sibTrans" cxnId="{3344076E-7BC9-4F39-AD07-B6DDDC980335}">
      <dgm:prSet/>
      <dgm:spPr/>
      <dgm:t>
        <a:bodyPr/>
        <a:lstStyle/>
        <a:p>
          <a:endParaRPr lang="uk-UA"/>
        </a:p>
      </dgm:t>
    </dgm:pt>
    <dgm:pt modelId="{F6ADDE01-7C2B-4746-9BBF-70618B3B5BE4}" type="pres">
      <dgm:prSet presAssocID="{0CBCFA11-3088-4E5A-8E8A-836769179210}" presName="Name0" presStyleCnt="0">
        <dgm:presLayoutVars>
          <dgm:dir/>
          <dgm:animLvl val="lvl"/>
          <dgm:resizeHandles val="exact"/>
        </dgm:presLayoutVars>
      </dgm:prSet>
      <dgm:spPr/>
    </dgm:pt>
    <dgm:pt modelId="{9607762E-12A1-4D7F-A8D6-F36D8CFEA896}" type="pres">
      <dgm:prSet presAssocID="{5139A0C0-4E3D-419C-B407-9FE57760C78C}" presName="composite" presStyleCnt="0"/>
      <dgm:spPr/>
    </dgm:pt>
    <dgm:pt modelId="{42CF6D83-52AF-468E-A6E7-E9CDBADF5678}" type="pres">
      <dgm:prSet presAssocID="{5139A0C0-4E3D-419C-B407-9FE57760C78C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8FB708AC-4959-4342-B048-DA894F97D719}" type="pres">
      <dgm:prSet presAssocID="{5139A0C0-4E3D-419C-B407-9FE57760C78C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84085205-FFD8-43B7-8151-B39A17138239}" srcId="{5139A0C0-4E3D-419C-B407-9FE57760C78C}" destId="{4D3C5A9F-849A-4DEA-A6D2-F697A5FE60B0}" srcOrd="0" destOrd="0" parTransId="{CA881B14-41BB-4D89-8CE4-A1EBB39A89DE}" sibTransId="{7FCC3DD6-F0D7-4B71-8B00-35FB28C7CD21}"/>
    <dgm:cxn modelId="{27700C15-B040-47D6-AB0D-A91AD02083AB}" type="presOf" srcId="{B5BD2D25-937F-4767-A6EA-08A26CB8123D}" destId="{8FB708AC-4959-4342-B048-DA894F97D719}" srcOrd="0" destOrd="1" presId="urn:microsoft.com/office/officeart/2005/8/layout/hList1"/>
    <dgm:cxn modelId="{8E462E16-7C19-4C06-B50A-3AB687A48E03}" type="presOf" srcId="{4D3C5A9F-849A-4DEA-A6D2-F697A5FE60B0}" destId="{8FB708AC-4959-4342-B048-DA894F97D719}" srcOrd="0" destOrd="0" presId="urn:microsoft.com/office/officeart/2005/8/layout/hList1"/>
    <dgm:cxn modelId="{1137AE24-7EC3-4C30-B09C-4F23E875870C}" type="presOf" srcId="{FD44E001-BC04-453B-8A8F-2AA387922E6D}" destId="{8FB708AC-4959-4342-B048-DA894F97D719}" srcOrd="0" destOrd="6" presId="urn:microsoft.com/office/officeart/2005/8/layout/hList1"/>
    <dgm:cxn modelId="{A4FA2B48-020B-4913-979A-14B86DD505D3}" type="presOf" srcId="{524D487F-9A14-43C0-AC3D-3079FE77EF58}" destId="{8FB708AC-4959-4342-B048-DA894F97D719}" srcOrd="0" destOrd="4" presId="urn:microsoft.com/office/officeart/2005/8/layout/hList1"/>
    <dgm:cxn modelId="{3344076E-7BC9-4F39-AD07-B6DDDC980335}" srcId="{5139A0C0-4E3D-419C-B407-9FE57760C78C}" destId="{FD44E001-BC04-453B-8A8F-2AA387922E6D}" srcOrd="6" destOrd="0" parTransId="{86B27F7D-8D02-42F3-B6C7-5214FABF2159}" sibTransId="{8DC48966-BD1C-487F-B4C1-18D45F39C254}"/>
    <dgm:cxn modelId="{1542236F-A424-4C5C-8CC2-3298D14390ED}" type="presOf" srcId="{81204E84-6F2F-4DB9-9EF7-8122952A73BE}" destId="{8FB708AC-4959-4342-B048-DA894F97D719}" srcOrd="0" destOrd="2" presId="urn:microsoft.com/office/officeart/2005/8/layout/hList1"/>
    <dgm:cxn modelId="{D7872C77-ECCC-46EB-A7FF-8937F11A2853}" type="presOf" srcId="{0CBCFA11-3088-4E5A-8E8A-836769179210}" destId="{F6ADDE01-7C2B-4746-9BBF-70618B3B5BE4}" srcOrd="0" destOrd="0" presId="urn:microsoft.com/office/officeart/2005/8/layout/hList1"/>
    <dgm:cxn modelId="{35433D85-86E2-4320-8C76-0712CCE52E2D}" type="presOf" srcId="{5139A0C0-4E3D-419C-B407-9FE57760C78C}" destId="{42CF6D83-52AF-468E-A6E7-E9CDBADF5678}" srcOrd="0" destOrd="0" presId="urn:microsoft.com/office/officeart/2005/8/layout/hList1"/>
    <dgm:cxn modelId="{2EAF3589-0406-4FED-867B-DB0912AF0668}" srcId="{5139A0C0-4E3D-419C-B407-9FE57760C78C}" destId="{B4F36671-8791-41DC-B799-68DF8CEFEBA2}" srcOrd="3" destOrd="0" parTransId="{3BFC6E7D-52A8-4581-BD67-1661FF2CC9FD}" sibTransId="{5940E304-35DC-4C00-86F0-4BB296474A12}"/>
    <dgm:cxn modelId="{ED60639B-AFF3-4BB4-BADF-4085CBB98B55}" srcId="{5139A0C0-4E3D-419C-B407-9FE57760C78C}" destId="{81204E84-6F2F-4DB9-9EF7-8122952A73BE}" srcOrd="2" destOrd="0" parTransId="{1AA0CA4F-1A2B-47CA-96D2-9B50A38A0578}" sibTransId="{D1BE3400-A63F-44F9-8EF0-7F23A713916A}"/>
    <dgm:cxn modelId="{53D2EDA7-85B3-4F8B-991A-9C55A8F6A622}" type="presOf" srcId="{B4F36671-8791-41DC-B799-68DF8CEFEBA2}" destId="{8FB708AC-4959-4342-B048-DA894F97D719}" srcOrd="0" destOrd="3" presId="urn:microsoft.com/office/officeart/2005/8/layout/hList1"/>
    <dgm:cxn modelId="{E5FF10AD-B414-499C-9EC7-3C34CA14C043}" srcId="{0CBCFA11-3088-4E5A-8E8A-836769179210}" destId="{5139A0C0-4E3D-419C-B407-9FE57760C78C}" srcOrd="0" destOrd="0" parTransId="{7A2DBA09-A82A-4FB6-A299-FC821020E3A1}" sibTransId="{0D0D7961-815F-4265-A1A5-0A48A2100568}"/>
    <dgm:cxn modelId="{C6B7A7AD-0918-4D74-821D-0F8FBA7289B3}" type="presOf" srcId="{404B3277-E5D8-4EF6-A093-959A14160B34}" destId="{8FB708AC-4959-4342-B048-DA894F97D719}" srcOrd="0" destOrd="5" presId="urn:microsoft.com/office/officeart/2005/8/layout/hList1"/>
    <dgm:cxn modelId="{2A0F52AE-8C57-47DF-985D-ABCFC0A7D4CA}" srcId="{5139A0C0-4E3D-419C-B407-9FE57760C78C}" destId="{B5BD2D25-937F-4767-A6EA-08A26CB8123D}" srcOrd="1" destOrd="0" parTransId="{6A6064A2-FB1C-4AFC-8D91-B4F29A6DCAB8}" sibTransId="{C6D16670-C625-48EF-9E09-3D517E465BDD}"/>
    <dgm:cxn modelId="{9C4A1DB4-D37D-4060-80C3-5D5A7896ED5D}" srcId="{5139A0C0-4E3D-419C-B407-9FE57760C78C}" destId="{524D487F-9A14-43C0-AC3D-3079FE77EF58}" srcOrd="4" destOrd="0" parTransId="{E1E4CCDD-38E8-4C93-9D83-F50C0FDE5262}" sibTransId="{CA1CD0B6-D964-46D4-99C9-3DB04D3185C5}"/>
    <dgm:cxn modelId="{288B02BF-6554-41AA-B92C-1A98E490067A}" srcId="{5139A0C0-4E3D-419C-B407-9FE57760C78C}" destId="{404B3277-E5D8-4EF6-A093-959A14160B34}" srcOrd="5" destOrd="0" parTransId="{BE11AC21-EA0E-413F-B132-1DB13C5403AD}" sibTransId="{90E5B795-BF9D-4BF3-A760-1FFC630E9B6F}"/>
    <dgm:cxn modelId="{5A39DF4E-D988-4081-8F3A-0A4F017AA76B}" type="presParOf" srcId="{F6ADDE01-7C2B-4746-9BBF-70618B3B5BE4}" destId="{9607762E-12A1-4D7F-A8D6-F36D8CFEA896}" srcOrd="0" destOrd="0" presId="urn:microsoft.com/office/officeart/2005/8/layout/hList1"/>
    <dgm:cxn modelId="{036D9C1C-6A7C-41E3-B025-312450FB2CA2}" type="presParOf" srcId="{9607762E-12A1-4D7F-A8D6-F36D8CFEA896}" destId="{42CF6D83-52AF-468E-A6E7-E9CDBADF5678}" srcOrd="0" destOrd="0" presId="urn:microsoft.com/office/officeart/2005/8/layout/hList1"/>
    <dgm:cxn modelId="{B75D1C4F-AE17-439C-BAAA-7323C67CA3D3}" type="presParOf" srcId="{9607762E-12A1-4D7F-A8D6-F36D8CFEA896}" destId="{8FB708AC-4959-4342-B048-DA894F97D71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6EFB7B0-C00F-4313-8F3E-F65EA8388BD9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490947B5-D153-4506-B995-9A29EF39E36C}">
      <dgm:prSet/>
      <dgm:spPr/>
      <dgm:t>
        <a:bodyPr/>
        <a:lstStyle/>
        <a:p>
          <a:pPr rtl="0"/>
          <a:r>
            <a:rPr lang="en-US" b="1" dirty="0">
              <a:latin typeface="Times New Roman" pitchFamily="18" charset="0"/>
              <a:cs typeface="Times New Roman" pitchFamily="18" charset="0"/>
            </a:rPr>
            <a:t>The Network layer makes </a:t>
          </a:r>
          <a:r>
            <a: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routed networks </a:t>
          </a:r>
          <a:r>
            <a:rPr lang="en-US" b="1" dirty="0">
              <a:latin typeface="Times New Roman" pitchFamily="18" charset="0"/>
              <a:cs typeface="Times New Roman" pitchFamily="18" charset="0"/>
            </a:rPr>
            <a:t>possible.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E20C5E24-4A35-42EA-AE1E-BF0F28695D13}" type="parTrans" cxnId="{965BE9BF-C734-40B4-9FCD-0E8F115DF746}">
      <dgm:prSet/>
      <dgm:spPr/>
      <dgm:t>
        <a:bodyPr/>
        <a:lstStyle/>
        <a:p>
          <a:endParaRPr lang="ru-RU"/>
        </a:p>
      </dgm:t>
    </dgm:pt>
    <dgm:pt modelId="{FD537861-4665-4D53-BF0E-92D7B2B7118C}" type="sibTrans" cxnId="{965BE9BF-C734-40B4-9FCD-0E8F115DF746}">
      <dgm:prSet/>
      <dgm:spPr/>
      <dgm:t>
        <a:bodyPr/>
        <a:lstStyle/>
        <a:p>
          <a:endParaRPr lang="ru-RU"/>
        </a:p>
      </dgm:t>
    </dgm:pt>
    <dgm:pt modelId="{E6D75340-C5FB-40D0-9B69-B3FEC5076D83}" type="pres">
      <dgm:prSet presAssocID="{26EFB7B0-C00F-4313-8F3E-F65EA8388BD9}" presName="linear" presStyleCnt="0">
        <dgm:presLayoutVars>
          <dgm:animLvl val="lvl"/>
          <dgm:resizeHandles val="exact"/>
        </dgm:presLayoutVars>
      </dgm:prSet>
      <dgm:spPr/>
    </dgm:pt>
    <dgm:pt modelId="{805FC0E6-814E-47A1-819C-6912593D9F34}" type="pres">
      <dgm:prSet presAssocID="{490947B5-D153-4506-B995-9A29EF39E36C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BDD15305-2E5A-4EBA-8665-BD98E899B0F2}" type="presOf" srcId="{490947B5-D153-4506-B995-9A29EF39E36C}" destId="{805FC0E6-814E-47A1-819C-6912593D9F34}" srcOrd="0" destOrd="0" presId="urn:microsoft.com/office/officeart/2005/8/layout/vList2"/>
    <dgm:cxn modelId="{965BE9BF-C734-40B4-9FCD-0E8F115DF746}" srcId="{26EFB7B0-C00F-4313-8F3E-F65EA8388BD9}" destId="{490947B5-D153-4506-B995-9A29EF39E36C}" srcOrd="0" destOrd="0" parTransId="{E20C5E24-4A35-42EA-AE1E-BF0F28695D13}" sibTransId="{FD537861-4665-4D53-BF0E-92D7B2B7118C}"/>
    <dgm:cxn modelId="{180CC9EF-217A-4DCD-AE5A-383960F17315}" type="presOf" srcId="{26EFB7B0-C00F-4313-8F3E-F65EA8388BD9}" destId="{E6D75340-C5FB-40D0-9B69-B3FEC5076D83}" srcOrd="0" destOrd="0" presId="urn:microsoft.com/office/officeart/2005/8/layout/vList2"/>
    <dgm:cxn modelId="{D1F1252E-FC32-45EC-8FA2-2FC2EB33FC00}" type="presParOf" srcId="{E6D75340-C5FB-40D0-9B69-B3FEC5076D83}" destId="{805FC0E6-814E-47A1-819C-6912593D9F3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6C503DA-8389-4B8E-99E5-3779C12CF6D9}" type="doc">
      <dgm:prSet loTypeId="urn:microsoft.com/office/officeart/2005/8/layout/h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35525148-D608-419A-B14A-B757EB73893A}">
      <dgm:prSet custT="1"/>
      <dgm:spPr/>
      <dgm:t>
        <a:bodyPr/>
        <a:lstStyle/>
        <a:p>
          <a:pPr rtl="0"/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Functionality provided:</a:t>
          </a:r>
          <a:endParaRPr lang="uk-UA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57F180-A9F3-4865-84B2-01A246F09D5A}" type="parTrans" cxnId="{F0B279ED-B3AC-4215-988F-3402715EE4C1}">
      <dgm:prSet/>
      <dgm:spPr/>
      <dgm:t>
        <a:bodyPr/>
        <a:lstStyle/>
        <a:p>
          <a:endParaRPr lang="uk-UA"/>
        </a:p>
      </dgm:t>
    </dgm:pt>
    <dgm:pt modelId="{21204134-2B07-44A9-AF53-614E097FC421}" type="sibTrans" cxnId="{F0B279ED-B3AC-4215-988F-3402715EE4C1}">
      <dgm:prSet/>
      <dgm:spPr/>
      <dgm:t>
        <a:bodyPr/>
        <a:lstStyle/>
        <a:p>
          <a:endParaRPr lang="uk-UA"/>
        </a:p>
      </dgm:t>
    </dgm:pt>
    <dgm:pt modelId="{47C851E8-2DA3-48E8-AD78-6B33D60A8958}">
      <dgm:prSet custT="1"/>
      <dgm:spPr/>
      <dgm:t>
        <a:bodyPr/>
        <a:lstStyle/>
        <a:p>
          <a:pPr rtl="0"/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Link control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6E1885-BEB0-496B-B826-08D4506C4DD7}" type="parTrans" cxnId="{D7734DA4-78FF-4F20-8E68-B7C5CAF852D6}">
      <dgm:prSet/>
      <dgm:spPr/>
      <dgm:t>
        <a:bodyPr/>
        <a:lstStyle/>
        <a:p>
          <a:endParaRPr lang="uk-UA"/>
        </a:p>
      </dgm:t>
    </dgm:pt>
    <dgm:pt modelId="{8F05CDD5-C66E-4DBF-B313-311B059A9429}" type="sibTrans" cxnId="{D7734DA4-78FF-4F20-8E68-B7C5CAF852D6}">
      <dgm:prSet/>
      <dgm:spPr/>
      <dgm:t>
        <a:bodyPr/>
        <a:lstStyle/>
        <a:p>
          <a:endParaRPr lang="uk-UA"/>
        </a:p>
      </dgm:t>
    </dgm:pt>
    <dgm:pt modelId="{BC7520E8-B5AA-4C5F-ABC5-F92659D60DB2}">
      <dgm:prSet custT="1"/>
      <dgm:spPr/>
      <dgm:t>
        <a:bodyPr/>
        <a:lstStyle/>
        <a:p>
          <a:pPr rtl="0"/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Traffic control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D60500-8559-4D18-B973-CFD9E9D6C144}" type="parTrans" cxnId="{26144845-9792-4549-BBD6-CBC9D4CDBAFE}">
      <dgm:prSet/>
      <dgm:spPr/>
      <dgm:t>
        <a:bodyPr/>
        <a:lstStyle/>
        <a:p>
          <a:endParaRPr lang="uk-UA"/>
        </a:p>
      </dgm:t>
    </dgm:pt>
    <dgm:pt modelId="{52E88D2E-068A-4155-BE75-79355FFF0ECD}" type="sibTrans" cxnId="{26144845-9792-4549-BBD6-CBC9D4CDBAFE}">
      <dgm:prSet/>
      <dgm:spPr/>
      <dgm:t>
        <a:bodyPr/>
        <a:lstStyle/>
        <a:p>
          <a:endParaRPr lang="uk-UA"/>
        </a:p>
      </dgm:t>
    </dgm:pt>
    <dgm:pt modelId="{0418B561-5008-458B-8701-DAFC36F94EFB}">
      <dgm:prSet custT="1"/>
      <dgm:spPr/>
      <dgm:t>
        <a:bodyPr/>
        <a:lstStyle/>
        <a:p>
          <a:pPr rtl="0"/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Sequencing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574E42-2E0E-4949-8C5C-15F3397241E8}" type="parTrans" cxnId="{7117C2E8-E4DB-49CB-8456-0AF1604EC54B}">
      <dgm:prSet/>
      <dgm:spPr/>
      <dgm:t>
        <a:bodyPr/>
        <a:lstStyle/>
        <a:p>
          <a:endParaRPr lang="uk-UA"/>
        </a:p>
      </dgm:t>
    </dgm:pt>
    <dgm:pt modelId="{1269D7D1-3991-4AC3-B335-9F746C019FE3}" type="sibTrans" cxnId="{7117C2E8-E4DB-49CB-8456-0AF1604EC54B}">
      <dgm:prSet/>
      <dgm:spPr/>
      <dgm:t>
        <a:bodyPr/>
        <a:lstStyle/>
        <a:p>
          <a:endParaRPr lang="uk-UA"/>
        </a:p>
      </dgm:t>
    </dgm:pt>
    <dgm:pt modelId="{3BEE26D4-85A7-4822-A488-F73D07CA2D0B}">
      <dgm:prSet custT="1"/>
      <dgm:spPr/>
      <dgm:t>
        <a:bodyPr/>
        <a:lstStyle/>
        <a:p>
          <a:pPr rtl="0"/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Acknowledgement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F8B037-7548-46A9-9DD6-58A3B8135EC1}" type="parTrans" cxnId="{9D7A21ED-202E-40D7-A24D-C3E388283C3E}">
      <dgm:prSet/>
      <dgm:spPr/>
      <dgm:t>
        <a:bodyPr/>
        <a:lstStyle/>
        <a:p>
          <a:endParaRPr lang="uk-UA"/>
        </a:p>
      </dgm:t>
    </dgm:pt>
    <dgm:pt modelId="{B878E28B-4002-4107-8128-F85809116DC0}" type="sibTrans" cxnId="{9D7A21ED-202E-40D7-A24D-C3E388283C3E}">
      <dgm:prSet/>
      <dgm:spPr/>
      <dgm:t>
        <a:bodyPr/>
        <a:lstStyle/>
        <a:p>
          <a:endParaRPr lang="uk-UA"/>
        </a:p>
      </dgm:t>
    </dgm:pt>
    <dgm:pt modelId="{57C1528B-3BB8-405A-863F-EC6903E88796}">
      <dgm:prSet custT="1"/>
      <dgm:spPr/>
      <dgm:t>
        <a:bodyPr/>
        <a:lstStyle/>
        <a:p>
          <a:pPr rtl="0"/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Delimiting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CF4736-64A0-46B9-8314-4ED9CCC1C459}" type="parTrans" cxnId="{6331570C-AECC-4158-8B35-8E2B5E3E776F}">
      <dgm:prSet/>
      <dgm:spPr/>
      <dgm:t>
        <a:bodyPr/>
        <a:lstStyle/>
        <a:p>
          <a:endParaRPr lang="uk-UA"/>
        </a:p>
      </dgm:t>
    </dgm:pt>
    <dgm:pt modelId="{F936FB54-CC19-475B-BA8F-839B64DDFE40}" type="sibTrans" cxnId="{6331570C-AECC-4158-8B35-8E2B5E3E776F}">
      <dgm:prSet/>
      <dgm:spPr/>
      <dgm:t>
        <a:bodyPr/>
        <a:lstStyle/>
        <a:p>
          <a:endParaRPr lang="uk-UA"/>
        </a:p>
      </dgm:t>
    </dgm:pt>
    <dgm:pt modelId="{53A50C59-21DE-45F9-8566-CFEF7E7306BD}">
      <dgm:prSet custT="1"/>
      <dgm:spPr/>
      <dgm:t>
        <a:bodyPr/>
        <a:lstStyle/>
        <a:p>
          <a:pPr rtl="0"/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Error correction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5C9A5C-D270-45C9-B37D-BA7EAFAEEDD3}" type="parTrans" cxnId="{4513BDA8-8690-4C49-B2D5-060902393CE0}">
      <dgm:prSet/>
      <dgm:spPr/>
      <dgm:t>
        <a:bodyPr/>
        <a:lstStyle/>
        <a:p>
          <a:endParaRPr lang="uk-UA"/>
        </a:p>
      </dgm:t>
    </dgm:pt>
    <dgm:pt modelId="{2F0DF59A-BBFE-4868-8BF2-957CE765D3F6}" type="sibTrans" cxnId="{4513BDA8-8690-4C49-B2D5-060902393CE0}">
      <dgm:prSet/>
      <dgm:spPr/>
      <dgm:t>
        <a:bodyPr/>
        <a:lstStyle/>
        <a:p>
          <a:endParaRPr lang="uk-UA"/>
        </a:p>
      </dgm:t>
    </dgm:pt>
    <dgm:pt modelId="{8F64B112-7385-4636-BE71-C39B062EF587}">
      <dgm:prSet custT="1"/>
      <dgm:spPr/>
      <dgm:t>
        <a:bodyPr/>
        <a:lstStyle/>
        <a:p>
          <a:pPr rtl="0"/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Access management</a:t>
          </a:r>
          <a:endParaRPr lang="uk-UA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E7ABB8-D91B-49A2-BF53-BBD1B74ACBB4}" type="parTrans" cxnId="{DE1CBBD4-2D82-4012-81AE-91DAC197DB27}">
      <dgm:prSet/>
      <dgm:spPr/>
      <dgm:t>
        <a:bodyPr/>
        <a:lstStyle/>
        <a:p>
          <a:endParaRPr lang="uk-UA"/>
        </a:p>
      </dgm:t>
    </dgm:pt>
    <dgm:pt modelId="{8E991A31-E0C2-41C6-8EE2-90A1EE5F65E8}" type="sibTrans" cxnId="{DE1CBBD4-2D82-4012-81AE-91DAC197DB27}">
      <dgm:prSet/>
      <dgm:spPr/>
      <dgm:t>
        <a:bodyPr/>
        <a:lstStyle/>
        <a:p>
          <a:endParaRPr lang="uk-UA"/>
        </a:p>
      </dgm:t>
    </dgm:pt>
    <dgm:pt modelId="{DA98503C-28F3-4C83-BB2F-8D4F1D988E51}" type="pres">
      <dgm:prSet presAssocID="{86C503DA-8389-4B8E-99E5-3779C12CF6D9}" presName="Name0" presStyleCnt="0">
        <dgm:presLayoutVars>
          <dgm:dir/>
          <dgm:animLvl val="lvl"/>
          <dgm:resizeHandles val="exact"/>
        </dgm:presLayoutVars>
      </dgm:prSet>
      <dgm:spPr/>
    </dgm:pt>
    <dgm:pt modelId="{2790F9CE-8147-4418-8379-9CFB1DFE902C}" type="pres">
      <dgm:prSet presAssocID="{35525148-D608-419A-B14A-B757EB73893A}" presName="composite" presStyleCnt="0"/>
      <dgm:spPr/>
    </dgm:pt>
    <dgm:pt modelId="{9166A3A8-0BE4-44F5-868A-4DF1FAC05FC9}" type="pres">
      <dgm:prSet presAssocID="{35525148-D608-419A-B14A-B757EB73893A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14214E41-D670-4C96-A942-55ABC29D1D5B}" type="pres">
      <dgm:prSet presAssocID="{35525148-D608-419A-B14A-B757EB73893A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6331570C-AECC-4158-8B35-8E2B5E3E776F}" srcId="{3BEE26D4-85A7-4822-A488-F73D07CA2D0B}" destId="{57C1528B-3BB8-405A-863F-EC6903E88796}" srcOrd="0" destOrd="0" parTransId="{26CF4736-64A0-46B9-8314-4ED9CCC1C459}" sibTransId="{F936FB54-CC19-475B-BA8F-839B64DDFE40}"/>
    <dgm:cxn modelId="{A52EEF3F-74F4-4248-99FA-DFFA059D43A2}" type="presOf" srcId="{0418B561-5008-458B-8701-DAFC36F94EFB}" destId="{14214E41-D670-4C96-A942-55ABC29D1D5B}" srcOrd="0" destOrd="3" presId="urn:microsoft.com/office/officeart/2005/8/layout/hList1"/>
    <dgm:cxn modelId="{CCB9FD41-84C4-483E-9CA9-1697ED817324}" type="presOf" srcId="{35525148-D608-419A-B14A-B757EB73893A}" destId="{9166A3A8-0BE4-44F5-868A-4DF1FAC05FC9}" srcOrd="0" destOrd="0" presId="urn:microsoft.com/office/officeart/2005/8/layout/hList1"/>
    <dgm:cxn modelId="{26144845-9792-4549-BBD6-CBC9D4CDBAFE}" srcId="{35525148-D608-419A-B14A-B757EB73893A}" destId="{BC7520E8-B5AA-4C5F-ABC5-F92659D60DB2}" srcOrd="2" destOrd="0" parTransId="{62D60500-8559-4D18-B973-CFD9E9D6C144}" sibTransId="{52E88D2E-068A-4155-BE75-79355FFF0ECD}"/>
    <dgm:cxn modelId="{BA86E171-E5AE-4C64-8ACC-D396C3707386}" type="presOf" srcId="{86C503DA-8389-4B8E-99E5-3779C12CF6D9}" destId="{DA98503C-28F3-4C83-BB2F-8D4F1D988E51}" srcOrd="0" destOrd="0" presId="urn:microsoft.com/office/officeart/2005/8/layout/hList1"/>
    <dgm:cxn modelId="{009B697D-2B50-404D-A15F-175A745C1BC8}" type="presOf" srcId="{57C1528B-3BB8-405A-863F-EC6903E88796}" destId="{14214E41-D670-4C96-A942-55ABC29D1D5B}" srcOrd="0" destOrd="5" presId="urn:microsoft.com/office/officeart/2005/8/layout/hList1"/>
    <dgm:cxn modelId="{A7261887-8821-4954-8791-8CDD8AFFD5E0}" type="presOf" srcId="{3BEE26D4-85A7-4822-A488-F73D07CA2D0B}" destId="{14214E41-D670-4C96-A942-55ABC29D1D5B}" srcOrd="0" destOrd="4" presId="urn:microsoft.com/office/officeart/2005/8/layout/hList1"/>
    <dgm:cxn modelId="{5F703198-64EA-4E6E-9847-DD4DE06FD886}" type="presOf" srcId="{53A50C59-21DE-45F9-8566-CFEF7E7306BD}" destId="{14214E41-D670-4C96-A942-55ABC29D1D5B}" srcOrd="0" destOrd="6" presId="urn:microsoft.com/office/officeart/2005/8/layout/hList1"/>
    <dgm:cxn modelId="{D7734DA4-78FF-4F20-8E68-B7C5CAF852D6}" srcId="{35525148-D608-419A-B14A-B757EB73893A}" destId="{47C851E8-2DA3-48E8-AD78-6B33D60A8958}" srcOrd="0" destOrd="0" parTransId="{B06E1885-BEB0-496B-B826-08D4506C4DD7}" sibTransId="{8F05CDD5-C66E-4DBF-B313-311B059A9429}"/>
    <dgm:cxn modelId="{4513BDA8-8690-4C49-B2D5-060902393CE0}" srcId="{57C1528B-3BB8-405A-863F-EC6903E88796}" destId="{53A50C59-21DE-45F9-8566-CFEF7E7306BD}" srcOrd="0" destOrd="0" parTransId="{DA5C9A5C-D270-45C9-B37D-BA7EAFAEEDD3}" sibTransId="{2F0DF59A-BBFE-4868-8BF2-957CE765D3F6}"/>
    <dgm:cxn modelId="{DE199EB2-7231-47B1-B8FF-6B478CF10635}" type="presOf" srcId="{8F64B112-7385-4636-BE71-C39B062EF587}" destId="{14214E41-D670-4C96-A942-55ABC29D1D5B}" srcOrd="0" destOrd="1" presId="urn:microsoft.com/office/officeart/2005/8/layout/hList1"/>
    <dgm:cxn modelId="{DE1CBBD4-2D82-4012-81AE-91DAC197DB27}" srcId="{35525148-D608-419A-B14A-B757EB73893A}" destId="{8F64B112-7385-4636-BE71-C39B062EF587}" srcOrd="1" destOrd="0" parTransId="{7AE7ABB8-D91B-49A2-BF53-BBD1B74ACBB4}" sibTransId="{8E991A31-E0C2-41C6-8EE2-90A1EE5F65E8}"/>
    <dgm:cxn modelId="{F6D009DE-D1FB-42E5-A583-43ACDA3D5218}" type="presOf" srcId="{BC7520E8-B5AA-4C5F-ABC5-F92659D60DB2}" destId="{14214E41-D670-4C96-A942-55ABC29D1D5B}" srcOrd="0" destOrd="2" presId="urn:microsoft.com/office/officeart/2005/8/layout/hList1"/>
    <dgm:cxn modelId="{208584E4-C2D5-48C9-9646-B00F868A4E7A}" type="presOf" srcId="{47C851E8-2DA3-48E8-AD78-6B33D60A8958}" destId="{14214E41-D670-4C96-A942-55ABC29D1D5B}" srcOrd="0" destOrd="0" presId="urn:microsoft.com/office/officeart/2005/8/layout/hList1"/>
    <dgm:cxn modelId="{7117C2E8-E4DB-49CB-8456-0AF1604EC54B}" srcId="{BC7520E8-B5AA-4C5F-ABC5-F92659D60DB2}" destId="{0418B561-5008-458B-8701-DAFC36F94EFB}" srcOrd="0" destOrd="0" parTransId="{1B574E42-2E0E-4949-8C5C-15F3397241E8}" sibTransId="{1269D7D1-3991-4AC3-B335-9F746C019FE3}"/>
    <dgm:cxn modelId="{9D7A21ED-202E-40D7-A24D-C3E388283C3E}" srcId="{0418B561-5008-458B-8701-DAFC36F94EFB}" destId="{3BEE26D4-85A7-4822-A488-F73D07CA2D0B}" srcOrd="0" destOrd="0" parTransId="{E7F8B037-7548-46A9-9DD6-58A3B8135EC1}" sibTransId="{B878E28B-4002-4107-8128-F85809116DC0}"/>
    <dgm:cxn modelId="{F0B279ED-B3AC-4215-988F-3402715EE4C1}" srcId="{86C503DA-8389-4B8E-99E5-3779C12CF6D9}" destId="{35525148-D608-419A-B14A-B757EB73893A}" srcOrd="0" destOrd="0" parTransId="{7E57F180-A9F3-4865-84B2-01A246F09D5A}" sibTransId="{21204134-2B07-44A9-AF53-614E097FC421}"/>
    <dgm:cxn modelId="{4AB2F14F-697C-4AB7-B5C8-31EB7EBF7861}" type="presParOf" srcId="{DA98503C-28F3-4C83-BB2F-8D4F1D988E51}" destId="{2790F9CE-8147-4418-8379-9CFB1DFE902C}" srcOrd="0" destOrd="0" presId="urn:microsoft.com/office/officeart/2005/8/layout/hList1"/>
    <dgm:cxn modelId="{489904FD-8567-4888-93D3-FFD5D3534E1B}" type="presParOf" srcId="{2790F9CE-8147-4418-8379-9CFB1DFE902C}" destId="{9166A3A8-0BE4-44F5-868A-4DF1FAC05FC9}" srcOrd="0" destOrd="0" presId="urn:microsoft.com/office/officeart/2005/8/layout/hList1"/>
    <dgm:cxn modelId="{779F99AF-F767-4CA7-AE57-0A5E8FFBC6D0}" type="presParOf" srcId="{2790F9CE-8147-4418-8379-9CFB1DFE902C}" destId="{14214E41-D670-4C96-A942-55ABC29D1D5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B7F57D4-308C-4321-8BF2-BB3BC7532028}" type="doc">
      <dgm:prSet loTypeId="urn:microsoft.com/office/officeart/2005/8/layout/vList5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uk-UA"/>
        </a:p>
      </dgm:t>
    </dgm:pt>
    <dgm:pt modelId="{18671FC0-C868-4BFF-9B04-BE033C177BCB}">
      <dgm:prSet custT="1"/>
      <dgm:spPr/>
      <dgm:t>
        <a:bodyPr/>
        <a:lstStyle/>
        <a:p>
          <a:pPr rtl="0"/>
          <a:r>
            <a:rPr lang="en-US" sz="2000" b="1" dirty="0">
              <a:latin typeface="Times New Roman" pitchFamily="18" charset="0"/>
              <a:cs typeface="Times New Roman" pitchFamily="18" charset="0"/>
            </a:rPr>
            <a:t>The Data Link layer is responsible for </a:t>
          </a:r>
          <a:r>
            <a: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ensuring that data is transmitted between nodes without errors</a:t>
          </a:r>
          <a:r>
            <a:rPr lang="en-US" sz="2000" b="1" dirty="0">
              <a:latin typeface="Times New Roman" pitchFamily="18" charset="0"/>
              <a:cs typeface="Times New Roman" pitchFamily="18" charset="0"/>
            </a:rPr>
            <a:t>. This accuracy is accomplished through the following practices:</a:t>
          </a:r>
          <a:endParaRPr lang="uk-UA" sz="2000" b="1" dirty="0">
            <a:latin typeface="Times New Roman" pitchFamily="18" charset="0"/>
            <a:cs typeface="Times New Roman" pitchFamily="18" charset="0"/>
          </a:endParaRPr>
        </a:p>
      </dgm:t>
    </dgm:pt>
    <dgm:pt modelId="{F5AA07C1-78ED-417D-82BF-614748FEB263}" type="parTrans" cxnId="{38512E53-716B-4C2B-B5D6-C3A6E90C2C14}">
      <dgm:prSet/>
      <dgm:spPr/>
      <dgm:t>
        <a:bodyPr/>
        <a:lstStyle/>
        <a:p>
          <a:endParaRPr lang="uk-UA"/>
        </a:p>
      </dgm:t>
    </dgm:pt>
    <dgm:pt modelId="{A43A10DF-6955-417A-8ED6-03FBA2A75FA4}" type="sibTrans" cxnId="{38512E53-716B-4C2B-B5D6-C3A6E90C2C14}">
      <dgm:prSet/>
      <dgm:spPr/>
      <dgm:t>
        <a:bodyPr/>
        <a:lstStyle/>
        <a:p>
          <a:endParaRPr lang="uk-UA"/>
        </a:p>
      </dgm:t>
    </dgm:pt>
    <dgm:pt modelId="{418933DF-C77C-40C3-84A7-C0BA8AC9427D}" type="pres">
      <dgm:prSet presAssocID="{5B7F57D4-308C-4321-8BF2-BB3BC7532028}" presName="Name0" presStyleCnt="0">
        <dgm:presLayoutVars>
          <dgm:dir/>
          <dgm:animLvl val="lvl"/>
          <dgm:resizeHandles val="exact"/>
        </dgm:presLayoutVars>
      </dgm:prSet>
      <dgm:spPr/>
    </dgm:pt>
    <dgm:pt modelId="{9A0BA83A-71B4-4573-BB70-9A0010D5096F}" type="pres">
      <dgm:prSet presAssocID="{18671FC0-C868-4BFF-9B04-BE033C177BCB}" presName="linNode" presStyleCnt="0"/>
      <dgm:spPr/>
    </dgm:pt>
    <dgm:pt modelId="{B6F036A7-6D01-4DDB-AC03-DBAA993F5371}" type="pres">
      <dgm:prSet presAssocID="{18671FC0-C868-4BFF-9B04-BE033C177BCB}" presName="parentText" presStyleLbl="node1" presStyleIdx="0" presStyleCnt="1" custScaleX="277778">
        <dgm:presLayoutVars>
          <dgm:chMax val="1"/>
          <dgm:bulletEnabled val="1"/>
        </dgm:presLayoutVars>
      </dgm:prSet>
      <dgm:spPr/>
    </dgm:pt>
  </dgm:ptLst>
  <dgm:cxnLst>
    <dgm:cxn modelId="{94615344-F42A-4219-8C77-0F56F054B9BD}" type="presOf" srcId="{5B7F57D4-308C-4321-8BF2-BB3BC7532028}" destId="{418933DF-C77C-40C3-84A7-C0BA8AC9427D}" srcOrd="0" destOrd="0" presId="urn:microsoft.com/office/officeart/2005/8/layout/vList5"/>
    <dgm:cxn modelId="{38512E53-716B-4C2B-B5D6-C3A6E90C2C14}" srcId="{5B7F57D4-308C-4321-8BF2-BB3BC7532028}" destId="{18671FC0-C868-4BFF-9B04-BE033C177BCB}" srcOrd="0" destOrd="0" parTransId="{F5AA07C1-78ED-417D-82BF-614748FEB263}" sibTransId="{A43A10DF-6955-417A-8ED6-03FBA2A75FA4}"/>
    <dgm:cxn modelId="{0B6C17BD-651B-468E-8B2B-3D81F5C047DF}" type="presOf" srcId="{18671FC0-C868-4BFF-9B04-BE033C177BCB}" destId="{B6F036A7-6D01-4DDB-AC03-DBAA993F5371}" srcOrd="0" destOrd="0" presId="urn:microsoft.com/office/officeart/2005/8/layout/vList5"/>
    <dgm:cxn modelId="{8894B7B8-D3E9-4B9B-8B27-F69AD8883DCC}" type="presParOf" srcId="{418933DF-C77C-40C3-84A7-C0BA8AC9427D}" destId="{9A0BA83A-71B4-4573-BB70-9A0010D5096F}" srcOrd="0" destOrd="0" presId="urn:microsoft.com/office/officeart/2005/8/layout/vList5"/>
    <dgm:cxn modelId="{9374D85F-5220-47DF-9485-1F106FCB35AD}" type="presParOf" srcId="{9A0BA83A-71B4-4573-BB70-9A0010D5096F}" destId="{B6F036A7-6D01-4DDB-AC03-DBAA993F5371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90F37A0-6624-47E2-B8F2-F9B0A83B49ED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E9A78AA6-78AA-48E1-BCC9-44FE19CE3A9F}">
      <dgm:prSet custT="1"/>
      <dgm:spPr/>
      <dgm:t>
        <a:bodyPr/>
        <a:lstStyle/>
        <a:p>
          <a:pPr algn="ctr" rtl="0"/>
          <a:r>
            <a:rPr lang="en-US" sz="2800" b="1" dirty="0">
              <a:latin typeface="Times New Roman" pitchFamily="18" charset="0"/>
              <a:cs typeface="Times New Roman" pitchFamily="18" charset="0"/>
            </a:rPr>
            <a:t>Each node</a:t>
          </a:r>
          <a:r>
            <a:rPr lang="ru-RU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is uniquely identified at the Data Link layer through a unique</a:t>
          </a:r>
          <a:r>
            <a:rPr lang="ru-RU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address known as the</a:t>
          </a:r>
          <a:r>
            <a:rPr lang="ru-RU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Media Access Control (MAC) address</a:t>
          </a:r>
          <a:r>
            <a:rPr lang="en-US" sz="2800" b="1" dirty="0">
              <a:latin typeface="Times New Roman" pitchFamily="18" charset="0"/>
              <a:cs typeface="Times New Roman" pitchFamily="18" charset="0"/>
            </a:rPr>
            <a:t>.</a:t>
          </a:r>
          <a:endParaRPr lang="ru-RU" sz="2800" b="1" dirty="0">
            <a:latin typeface="Times New Roman" pitchFamily="18" charset="0"/>
            <a:cs typeface="Times New Roman" pitchFamily="18" charset="0"/>
          </a:endParaRPr>
        </a:p>
      </dgm:t>
    </dgm:pt>
    <dgm:pt modelId="{57BDD9F1-F1B0-491B-AA10-7CB2DD5E85B9}" type="parTrans" cxnId="{CD520B22-F221-435A-9FBD-7340CB787B5A}">
      <dgm:prSet/>
      <dgm:spPr/>
      <dgm:t>
        <a:bodyPr/>
        <a:lstStyle/>
        <a:p>
          <a:endParaRPr lang="ru-RU"/>
        </a:p>
      </dgm:t>
    </dgm:pt>
    <dgm:pt modelId="{A2DBD2EB-CA47-4B95-93C5-AC7525A52033}" type="sibTrans" cxnId="{CD520B22-F221-435A-9FBD-7340CB787B5A}">
      <dgm:prSet/>
      <dgm:spPr/>
      <dgm:t>
        <a:bodyPr/>
        <a:lstStyle/>
        <a:p>
          <a:endParaRPr lang="ru-RU"/>
        </a:p>
      </dgm:t>
    </dgm:pt>
    <dgm:pt modelId="{0B95466B-FE5D-432D-8326-3AB13A69FABF}" type="pres">
      <dgm:prSet presAssocID="{190F37A0-6624-47E2-B8F2-F9B0A83B49ED}" presName="linear" presStyleCnt="0">
        <dgm:presLayoutVars>
          <dgm:animLvl val="lvl"/>
          <dgm:resizeHandles val="exact"/>
        </dgm:presLayoutVars>
      </dgm:prSet>
      <dgm:spPr/>
    </dgm:pt>
    <dgm:pt modelId="{0464251A-A88F-4A83-8CB3-7804386AD321}" type="pres">
      <dgm:prSet presAssocID="{E9A78AA6-78AA-48E1-BCC9-44FE19CE3A9F}" presName="parentText" presStyleLbl="node1" presStyleIdx="0" presStyleCnt="1" custScaleY="570429">
        <dgm:presLayoutVars>
          <dgm:chMax val="0"/>
          <dgm:bulletEnabled val="1"/>
        </dgm:presLayoutVars>
      </dgm:prSet>
      <dgm:spPr/>
    </dgm:pt>
  </dgm:ptLst>
  <dgm:cxnLst>
    <dgm:cxn modelId="{CD520B22-F221-435A-9FBD-7340CB787B5A}" srcId="{190F37A0-6624-47E2-B8F2-F9B0A83B49ED}" destId="{E9A78AA6-78AA-48E1-BCC9-44FE19CE3A9F}" srcOrd="0" destOrd="0" parTransId="{57BDD9F1-F1B0-491B-AA10-7CB2DD5E85B9}" sibTransId="{A2DBD2EB-CA47-4B95-93C5-AC7525A52033}"/>
    <dgm:cxn modelId="{FBEACDE1-CA29-4074-8686-45CA45607275}" type="presOf" srcId="{190F37A0-6624-47E2-B8F2-F9B0A83B49ED}" destId="{0B95466B-FE5D-432D-8326-3AB13A69FABF}" srcOrd="0" destOrd="0" presId="urn:microsoft.com/office/officeart/2005/8/layout/vList2"/>
    <dgm:cxn modelId="{1A2740E6-CAE8-4F9B-B83F-03675F8A0BEE}" type="presOf" srcId="{E9A78AA6-78AA-48E1-BCC9-44FE19CE3A9F}" destId="{0464251A-A88F-4A83-8CB3-7804386AD321}" srcOrd="0" destOrd="0" presId="urn:microsoft.com/office/officeart/2005/8/layout/vList2"/>
    <dgm:cxn modelId="{5D8E9246-DC5F-4407-AD26-51A7D15F8704}" type="presParOf" srcId="{0B95466B-FE5D-432D-8326-3AB13A69FABF}" destId="{0464251A-A88F-4A83-8CB3-7804386AD32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C78FE41-3B05-4BEE-B491-061D89D3EC74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80C545E3-AD85-4BCA-A506-50875B828DBA}">
      <dgm:prSet custT="1"/>
      <dgm:spPr/>
      <dgm:t>
        <a:bodyPr/>
        <a:lstStyle/>
        <a:p>
          <a:pPr rtl="0"/>
          <a:r>
            <a:rPr lang="en-US" sz="2600" b="1" dirty="0">
              <a:latin typeface="Times New Roman" pitchFamily="18" charset="0"/>
              <a:cs typeface="Times New Roman" pitchFamily="18" charset="0"/>
            </a:rPr>
            <a:t>The standard format for printing MAC addresses in human-friendly form is six groups of two hexadecimal digits </a:t>
          </a:r>
          <a:r>
            <a:rPr lang="uk-UA" sz="2600" b="1" dirty="0">
              <a:latin typeface="Times New Roman" pitchFamily="18" charset="0"/>
              <a:cs typeface="Times New Roman" pitchFamily="18" charset="0"/>
            </a:rPr>
            <a:t>(</a:t>
          </a:r>
          <a:r>
            <a:rPr lang="en-US" sz="2600" b="1" dirty="0">
              <a:latin typeface="Times New Roman" pitchFamily="18" charset="0"/>
              <a:cs typeface="Times New Roman" pitchFamily="18" charset="0"/>
            </a:rPr>
            <a:t>six bytes</a:t>
          </a:r>
          <a:r>
            <a:rPr lang="uk-UA" sz="2600" b="1" dirty="0">
              <a:latin typeface="Times New Roman" pitchFamily="18" charset="0"/>
              <a:cs typeface="Times New Roman" pitchFamily="18" charset="0"/>
            </a:rPr>
            <a:t>)</a:t>
          </a:r>
          <a:r>
            <a:rPr lang="en-US" sz="2600" b="1" dirty="0">
              <a:latin typeface="Times New Roman" pitchFamily="18" charset="0"/>
              <a:cs typeface="Times New Roman" pitchFamily="18" charset="0"/>
            </a:rPr>
            <a:t>, for example</a:t>
          </a:r>
          <a:r>
            <a:rPr lang="ru-RU" sz="2600" b="1" dirty="0">
              <a:latin typeface="Times New Roman" pitchFamily="18" charset="0"/>
              <a:cs typeface="Times New Roman" pitchFamily="18" charset="0"/>
            </a:rPr>
            <a:t>: </a:t>
          </a:r>
          <a:r>
            <a:rPr lang="en-US" sz="2600" b="1" dirty="0">
              <a:latin typeface="Times New Roman" pitchFamily="18" charset="0"/>
              <a:cs typeface="Times New Roman" pitchFamily="18" charset="0"/>
            </a:rPr>
            <a:t>00-C0-26-A9-42-F7.</a:t>
          </a:r>
          <a:r>
            <a:rPr lang="ru-RU" sz="2600" b="1" dirty="0">
              <a:latin typeface="Times New Roman" pitchFamily="18" charset="0"/>
              <a:cs typeface="Times New Roman" pitchFamily="18" charset="0"/>
            </a:rPr>
            <a:t>                                      </a:t>
          </a:r>
          <a:endParaRPr lang="en-US" sz="2600" b="1" dirty="0">
            <a:latin typeface="Times New Roman" pitchFamily="18" charset="0"/>
            <a:cs typeface="Times New Roman" pitchFamily="18" charset="0"/>
          </a:endParaRPr>
        </a:p>
        <a:p>
          <a:pPr algn="ctr" rtl="0"/>
          <a:r>
            <a:rPr lang="ru-RU" sz="2600" b="1" dirty="0">
              <a:latin typeface="Times New Roman" pitchFamily="18" charset="0"/>
              <a:cs typeface="Times New Roman" pitchFamily="18" charset="0"/>
            </a:rPr>
            <a:t>           </a:t>
          </a:r>
          <a:r>
            <a:rPr lang="en-US" sz="2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The first three octets </a:t>
          </a:r>
          <a:r>
            <a:rPr lang="en-US" sz="2600" b="1" dirty="0">
              <a:latin typeface="Times New Roman" pitchFamily="18" charset="0"/>
              <a:cs typeface="Times New Roman" pitchFamily="18" charset="0"/>
            </a:rPr>
            <a:t>(in transmission order) identify the organization that issued the identifier and are known as the Organizationally Unique Identifier (OUI)</a:t>
          </a:r>
          <a:r>
            <a:rPr lang="ru-RU" sz="2600" b="1" dirty="0">
              <a:latin typeface="Times New Roman" pitchFamily="18" charset="0"/>
              <a:cs typeface="Times New Roman" pitchFamily="18" charset="0"/>
            </a:rPr>
            <a:t>.  </a:t>
          </a:r>
          <a:endParaRPr lang="en-US" sz="2600" b="1" dirty="0">
            <a:latin typeface="Times New Roman" pitchFamily="18" charset="0"/>
            <a:cs typeface="Times New Roman" pitchFamily="18" charset="0"/>
          </a:endParaRPr>
        </a:p>
        <a:p>
          <a:pPr rtl="0"/>
          <a:r>
            <a:rPr lang="en-US" sz="2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The</a:t>
          </a:r>
          <a:r>
            <a:rPr lang="ru-RU" sz="2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remaining three octets </a:t>
          </a:r>
          <a:r>
            <a:rPr lang="en-US" sz="2600" b="1" dirty="0">
              <a:latin typeface="Times New Roman" pitchFamily="18" charset="0"/>
              <a:cs typeface="Times New Roman" pitchFamily="18" charset="0"/>
            </a:rPr>
            <a:t>represent a unique adapter address</a:t>
          </a:r>
          <a:r>
            <a:rPr lang="ru-RU" sz="2600" b="1" dirty="0">
              <a:latin typeface="Times New Roman" pitchFamily="18" charset="0"/>
              <a:cs typeface="Times New Roman" pitchFamily="18" charset="0"/>
            </a:rPr>
            <a:t> – </a:t>
          </a:r>
          <a:r>
            <a:rPr lang="en-US" sz="2600" b="1" dirty="0">
              <a:latin typeface="Times New Roman" pitchFamily="18" charset="0"/>
              <a:cs typeface="Times New Roman" pitchFamily="18" charset="0"/>
            </a:rPr>
            <a:t>Network Interface Controller (NIC) Specific</a:t>
          </a:r>
          <a:r>
            <a:rPr lang="ru-RU" sz="2600" b="1" dirty="0">
              <a:latin typeface="Times New Roman" pitchFamily="18" charset="0"/>
              <a:cs typeface="Times New Roman" pitchFamily="18" charset="0"/>
            </a:rPr>
            <a:t>.</a:t>
          </a:r>
        </a:p>
      </dgm:t>
    </dgm:pt>
    <dgm:pt modelId="{BA7F7995-98AA-4AAB-95D1-5E89004C1206}" type="parTrans" cxnId="{ACFA22B9-EF91-40EC-ADFA-672D3485F78E}">
      <dgm:prSet/>
      <dgm:spPr/>
      <dgm:t>
        <a:bodyPr/>
        <a:lstStyle/>
        <a:p>
          <a:endParaRPr lang="ru-RU"/>
        </a:p>
      </dgm:t>
    </dgm:pt>
    <dgm:pt modelId="{A8D0331E-7C8B-4E34-AA02-7EB453325275}" type="sibTrans" cxnId="{ACFA22B9-EF91-40EC-ADFA-672D3485F78E}">
      <dgm:prSet/>
      <dgm:spPr/>
      <dgm:t>
        <a:bodyPr/>
        <a:lstStyle/>
        <a:p>
          <a:endParaRPr lang="ru-RU"/>
        </a:p>
      </dgm:t>
    </dgm:pt>
    <dgm:pt modelId="{2B11BF2E-1CB7-44C9-91E2-A744E9F6CD1D}" type="pres">
      <dgm:prSet presAssocID="{5C78FE41-3B05-4BEE-B491-061D89D3EC74}" presName="linear" presStyleCnt="0">
        <dgm:presLayoutVars>
          <dgm:animLvl val="lvl"/>
          <dgm:resizeHandles val="exact"/>
        </dgm:presLayoutVars>
      </dgm:prSet>
      <dgm:spPr/>
    </dgm:pt>
    <dgm:pt modelId="{D3A649A8-5DCB-413D-B5A9-71A210B3CAEA}" type="pres">
      <dgm:prSet presAssocID="{80C545E3-AD85-4BCA-A506-50875B828DBA}" presName="parentText" presStyleLbl="node1" presStyleIdx="0" presStyleCnt="1" custScaleY="886609" custLinFactNeighborY="27783">
        <dgm:presLayoutVars>
          <dgm:chMax val="0"/>
          <dgm:bulletEnabled val="1"/>
        </dgm:presLayoutVars>
      </dgm:prSet>
      <dgm:spPr/>
    </dgm:pt>
  </dgm:ptLst>
  <dgm:cxnLst>
    <dgm:cxn modelId="{308D1E44-9A71-4604-9882-9CFEFD5E9F2E}" type="presOf" srcId="{80C545E3-AD85-4BCA-A506-50875B828DBA}" destId="{D3A649A8-5DCB-413D-B5A9-71A210B3CAEA}" srcOrd="0" destOrd="0" presId="urn:microsoft.com/office/officeart/2005/8/layout/vList2"/>
    <dgm:cxn modelId="{2D56FC9C-D2F0-4CBB-BAAF-05872110D606}" type="presOf" srcId="{5C78FE41-3B05-4BEE-B491-061D89D3EC74}" destId="{2B11BF2E-1CB7-44C9-91E2-A744E9F6CD1D}" srcOrd="0" destOrd="0" presId="urn:microsoft.com/office/officeart/2005/8/layout/vList2"/>
    <dgm:cxn modelId="{ACFA22B9-EF91-40EC-ADFA-672D3485F78E}" srcId="{5C78FE41-3B05-4BEE-B491-061D89D3EC74}" destId="{80C545E3-AD85-4BCA-A506-50875B828DBA}" srcOrd="0" destOrd="0" parTransId="{BA7F7995-98AA-4AAB-95D1-5E89004C1206}" sibTransId="{A8D0331E-7C8B-4E34-AA02-7EB453325275}"/>
    <dgm:cxn modelId="{E81B3FAD-7752-4DB3-880D-F740ADE2AAB0}" type="presParOf" srcId="{2B11BF2E-1CB7-44C9-91E2-A744E9F6CD1D}" destId="{D3A649A8-5DCB-413D-B5A9-71A210B3CAE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20477FC-F538-40B8-BD4B-5AEA088381EA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AE0A8A6D-4947-466E-BEEF-40F8712B268F}">
      <dgm:prSet custT="1"/>
      <dgm:spPr/>
      <dgm:t>
        <a:bodyPr/>
        <a:lstStyle/>
        <a:p>
          <a:pPr algn="ctr" rtl="0"/>
          <a:r>
            <a:rPr lang="en-US" sz="2200" b="1" dirty="0">
              <a:latin typeface="Times New Roman" pitchFamily="18" charset="0"/>
              <a:cs typeface="Times New Roman" pitchFamily="18" charset="0"/>
            </a:rPr>
            <a:t>You can retrieve the MAC address for an Ethernet network adapter in a</a:t>
          </a:r>
          <a:r>
            <a:rPr lang="ru-RU" sz="22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dirty="0">
              <a:latin typeface="Times New Roman" pitchFamily="18" charset="0"/>
              <a:cs typeface="Times New Roman" pitchFamily="18" charset="0"/>
            </a:rPr>
            <a:t>Windows computer by running the </a:t>
          </a:r>
          <a:r>
            <a:rPr lang="en-US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ipconfig/all </a:t>
          </a:r>
          <a:r>
            <a:rPr lang="en-US" sz="2200" b="1" dirty="0">
              <a:latin typeface="Times New Roman" pitchFamily="18" charset="0"/>
              <a:cs typeface="Times New Roman" pitchFamily="18" charset="0"/>
            </a:rPr>
            <a:t>command or in Linux by running the </a:t>
          </a:r>
          <a:r>
            <a:rPr lang="en-US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ifconfig -a</a:t>
          </a:r>
          <a:r>
            <a:rPr lang="ru-RU" sz="2200" b="1" dirty="0">
              <a:latin typeface="Times New Roman" pitchFamily="18" charset="0"/>
              <a:cs typeface="Times New Roman" pitchFamily="18" charset="0"/>
            </a:rPr>
            <a:t>. </a:t>
          </a:r>
          <a:r>
            <a:rPr lang="en-US" sz="2200" b="1" dirty="0">
              <a:latin typeface="Times New Roman" pitchFamily="18" charset="0"/>
              <a:cs typeface="Times New Roman" pitchFamily="18" charset="0"/>
            </a:rPr>
            <a:t>The MAC address is listed with the Ethernet adapter configuration. It is</a:t>
          </a:r>
          <a:r>
            <a:rPr lang="ru-RU" sz="22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dirty="0">
              <a:latin typeface="Times New Roman" pitchFamily="18" charset="0"/>
              <a:cs typeface="Times New Roman" pitchFamily="18" charset="0"/>
            </a:rPr>
            <a:t>listed as the </a:t>
          </a:r>
          <a:r>
            <a:rPr lang="en-US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adapter’s physical address</a:t>
          </a:r>
          <a:r>
            <a:rPr lang="en-US" sz="2200" b="1" dirty="0">
              <a:latin typeface="Times New Roman" pitchFamily="18" charset="0"/>
              <a:cs typeface="Times New Roman" pitchFamily="18" charset="0"/>
            </a:rPr>
            <a:t>. </a:t>
          </a:r>
          <a:endParaRPr lang="ru-RU" sz="2200" b="1" dirty="0">
            <a:latin typeface="Times New Roman" pitchFamily="18" charset="0"/>
            <a:cs typeface="Times New Roman" pitchFamily="18" charset="0"/>
          </a:endParaRPr>
        </a:p>
      </dgm:t>
    </dgm:pt>
    <dgm:pt modelId="{0E0F50CA-6F35-4CC9-825B-FC46A4D123F2}" type="parTrans" cxnId="{4B97854A-8AA2-41DD-AE04-3AB39E60154F}">
      <dgm:prSet/>
      <dgm:spPr/>
      <dgm:t>
        <a:bodyPr/>
        <a:lstStyle/>
        <a:p>
          <a:endParaRPr lang="ru-RU"/>
        </a:p>
      </dgm:t>
    </dgm:pt>
    <dgm:pt modelId="{8FE72EEB-D4DF-4F15-B873-FEC3B2413D31}" type="sibTrans" cxnId="{4B97854A-8AA2-41DD-AE04-3AB39E60154F}">
      <dgm:prSet/>
      <dgm:spPr/>
      <dgm:t>
        <a:bodyPr/>
        <a:lstStyle/>
        <a:p>
          <a:endParaRPr lang="ru-RU"/>
        </a:p>
      </dgm:t>
    </dgm:pt>
    <dgm:pt modelId="{5CEA3B95-7B9B-4843-8F74-4EBEC9DF63C5}" type="pres">
      <dgm:prSet presAssocID="{E20477FC-F538-40B8-BD4B-5AEA088381EA}" presName="linear" presStyleCnt="0">
        <dgm:presLayoutVars>
          <dgm:animLvl val="lvl"/>
          <dgm:resizeHandles val="exact"/>
        </dgm:presLayoutVars>
      </dgm:prSet>
      <dgm:spPr/>
    </dgm:pt>
    <dgm:pt modelId="{B57624B3-C3A3-47F7-90FB-72DB2CC0CB39}" type="pres">
      <dgm:prSet presAssocID="{AE0A8A6D-4947-466E-BEEF-40F8712B268F}" presName="parentText" presStyleLbl="node1" presStyleIdx="0" presStyleCnt="1" custScaleY="608458">
        <dgm:presLayoutVars>
          <dgm:chMax val="0"/>
          <dgm:bulletEnabled val="1"/>
        </dgm:presLayoutVars>
      </dgm:prSet>
      <dgm:spPr/>
    </dgm:pt>
  </dgm:ptLst>
  <dgm:cxnLst>
    <dgm:cxn modelId="{98BD4735-6949-4332-A4EC-E42E0F1AAF50}" type="presOf" srcId="{E20477FC-F538-40B8-BD4B-5AEA088381EA}" destId="{5CEA3B95-7B9B-4843-8F74-4EBEC9DF63C5}" srcOrd="0" destOrd="0" presId="urn:microsoft.com/office/officeart/2005/8/layout/vList2"/>
    <dgm:cxn modelId="{4B97854A-8AA2-41DD-AE04-3AB39E60154F}" srcId="{E20477FC-F538-40B8-BD4B-5AEA088381EA}" destId="{AE0A8A6D-4947-466E-BEEF-40F8712B268F}" srcOrd="0" destOrd="0" parTransId="{0E0F50CA-6F35-4CC9-825B-FC46A4D123F2}" sibTransId="{8FE72EEB-D4DF-4F15-B873-FEC3B2413D31}"/>
    <dgm:cxn modelId="{86D279FD-1E4E-4314-AD67-6AEEB9000763}" type="presOf" srcId="{AE0A8A6D-4947-466E-BEEF-40F8712B268F}" destId="{B57624B3-C3A3-47F7-90FB-72DB2CC0CB39}" srcOrd="0" destOrd="0" presId="urn:microsoft.com/office/officeart/2005/8/layout/vList2"/>
    <dgm:cxn modelId="{EAA5AB94-2A73-485F-B94F-8253D4BBB2AD}" type="presParOf" srcId="{5CEA3B95-7B9B-4843-8F74-4EBEC9DF63C5}" destId="{B57624B3-C3A3-47F7-90FB-72DB2CC0CB3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190ED5E-F384-4B35-814E-7121D1C89355}" type="doc">
      <dgm:prSet loTypeId="urn:microsoft.com/office/officeart/2005/8/layout/hList1" loCatId="list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uk-UA"/>
        </a:p>
      </dgm:t>
    </dgm:pt>
    <dgm:pt modelId="{013779BA-AFA9-4BC5-8C51-86B792087A84}">
      <dgm:prSet/>
      <dgm:spPr/>
      <dgm:t>
        <a:bodyPr/>
        <a:lstStyle/>
        <a:p>
          <a:pPr rtl="0"/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Functionality provided: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6B1E15-C105-410E-8101-429BC30BD695}" type="parTrans" cxnId="{27371804-EE2F-43C8-BE49-6BAC720A5C15}">
      <dgm:prSet/>
      <dgm:spPr/>
      <dgm:t>
        <a:bodyPr/>
        <a:lstStyle/>
        <a:p>
          <a:endParaRPr lang="uk-UA"/>
        </a:p>
      </dgm:t>
    </dgm:pt>
    <dgm:pt modelId="{15964933-8231-44C1-A195-3185C6CE7CA1}" type="sibTrans" cxnId="{27371804-EE2F-43C8-BE49-6BAC720A5C15}">
      <dgm:prSet/>
      <dgm:spPr/>
      <dgm:t>
        <a:bodyPr/>
        <a:lstStyle/>
        <a:p>
          <a:endParaRPr lang="uk-UA"/>
        </a:p>
      </dgm:t>
    </dgm:pt>
    <dgm:pt modelId="{9A948538-0CB3-4DC4-A16B-3C9367E07A32}">
      <dgm:prSet/>
      <dgm:spPr/>
      <dgm:t>
        <a:bodyPr/>
        <a:lstStyle/>
        <a:p>
          <a:pPr rtl="0"/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Transmission media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7A5306-C3CC-4E3A-A048-B1519F260B46}" type="parTrans" cxnId="{36FD088D-16F2-431B-AC65-B52C605E16F1}">
      <dgm:prSet/>
      <dgm:spPr/>
      <dgm:t>
        <a:bodyPr/>
        <a:lstStyle/>
        <a:p>
          <a:endParaRPr lang="uk-UA"/>
        </a:p>
      </dgm:t>
    </dgm:pt>
    <dgm:pt modelId="{CBBE2A16-87ED-46F0-A866-2C0CE8A29710}" type="sibTrans" cxnId="{36FD088D-16F2-431B-AC65-B52C605E16F1}">
      <dgm:prSet/>
      <dgm:spPr/>
      <dgm:t>
        <a:bodyPr/>
        <a:lstStyle/>
        <a:p>
          <a:endParaRPr lang="uk-UA"/>
        </a:p>
      </dgm:t>
    </dgm:pt>
    <dgm:pt modelId="{8AA2482C-CD1B-4E74-9519-5943535CF9B7}">
      <dgm:prSet/>
      <dgm:spPr/>
      <dgm:t>
        <a:bodyPr/>
        <a:lstStyle/>
        <a:p>
          <a:pPr rtl="0"/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Connector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795155-B5A3-45C4-935F-E9691CE3CF60}" type="parTrans" cxnId="{BB91EE00-7DC9-4056-BDFA-E7F40C22A758}">
      <dgm:prSet/>
      <dgm:spPr/>
      <dgm:t>
        <a:bodyPr/>
        <a:lstStyle/>
        <a:p>
          <a:endParaRPr lang="uk-UA"/>
        </a:p>
      </dgm:t>
    </dgm:pt>
    <dgm:pt modelId="{497A9995-2551-4D27-AC0D-FF601401525F}" type="sibTrans" cxnId="{BB91EE00-7DC9-4056-BDFA-E7F40C22A758}">
      <dgm:prSet/>
      <dgm:spPr/>
      <dgm:t>
        <a:bodyPr/>
        <a:lstStyle/>
        <a:p>
          <a:endParaRPr lang="uk-UA"/>
        </a:p>
      </dgm:t>
    </dgm:pt>
    <dgm:pt modelId="{1EDB29EA-4443-4883-8424-CA6217C7881D}">
      <dgm:prSet/>
      <dgm:spPr/>
      <dgm:t>
        <a:bodyPr/>
        <a:lstStyle/>
        <a:p>
          <a:pPr rtl="0"/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Data encoding and synchronization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F7D4D2-06DF-4F78-81A5-47AF56776AA8}" type="parTrans" cxnId="{1C0E2F0D-B52F-4082-A6E5-8AE3E8F26E83}">
      <dgm:prSet/>
      <dgm:spPr/>
      <dgm:t>
        <a:bodyPr/>
        <a:lstStyle/>
        <a:p>
          <a:endParaRPr lang="uk-UA"/>
        </a:p>
      </dgm:t>
    </dgm:pt>
    <dgm:pt modelId="{84967F3B-E09F-4D65-AC1B-C1C1AE931685}" type="sibTrans" cxnId="{1C0E2F0D-B52F-4082-A6E5-8AE3E8F26E83}">
      <dgm:prSet/>
      <dgm:spPr/>
      <dgm:t>
        <a:bodyPr/>
        <a:lstStyle/>
        <a:p>
          <a:endParaRPr lang="uk-UA"/>
        </a:p>
      </dgm:t>
    </dgm:pt>
    <dgm:pt modelId="{DCF540C4-36CA-4261-994C-4D8DB8B1A1FB}">
      <dgm:prSet/>
      <dgm:spPr/>
      <dgm:t>
        <a:bodyPr/>
        <a:lstStyle/>
        <a:p>
          <a:pPr rtl="0"/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Transmission technique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FF26FF-F711-4A23-B1FC-DF3656E49D60}" type="parTrans" cxnId="{929E773E-21E7-4BF9-A1A5-1CFD96310DA2}">
      <dgm:prSet/>
      <dgm:spPr/>
      <dgm:t>
        <a:bodyPr/>
        <a:lstStyle/>
        <a:p>
          <a:endParaRPr lang="uk-UA"/>
        </a:p>
      </dgm:t>
    </dgm:pt>
    <dgm:pt modelId="{E7FAB4C2-DB56-43A5-A40E-276E2C1C1B62}" type="sibTrans" cxnId="{929E773E-21E7-4BF9-A1A5-1CFD96310DA2}">
      <dgm:prSet/>
      <dgm:spPr/>
      <dgm:t>
        <a:bodyPr/>
        <a:lstStyle/>
        <a:p>
          <a:endParaRPr lang="uk-UA"/>
        </a:p>
      </dgm:t>
    </dgm:pt>
    <dgm:pt modelId="{D7DC7A4F-52DF-45A7-BF7B-A1E948038B7A}" type="pres">
      <dgm:prSet presAssocID="{8190ED5E-F384-4B35-814E-7121D1C89355}" presName="Name0" presStyleCnt="0">
        <dgm:presLayoutVars>
          <dgm:dir/>
          <dgm:animLvl val="lvl"/>
          <dgm:resizeHandles val="exact"/>
        </dgm:presLayoutVars>
      </dgm:prSet>
      <dgm:spPr/>
    </dgm:pt>
    <dgm:pt modelId="{E448A74F-802E-4F65-92E1-3B0C501AD0F5}" type="pres">
      <dgm:prSet presAssocID="{013779BA-AFA9-4BC5-8C51-86B792087A84}" presName="composite" presStyleCnt="0"/>
      <dgm:spPr/>
    </dgm:pt>
    <dgm:pt modelId="{ADDD7132-73B4-41CB-B9B3-26C70F21CB63}" type="pres">
      <dgm:prSet presAssocID="{013779BA-AFA9-4BC5-8C51-86B792087A84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9028A242-E0E2-46AC-8C4A-432EA703C8F1}" type="pres">
      <dgm:prSet presAssocID="{013779BA-AFA9-4BC5-8C51-86B792087A84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BB91EE00-7DC9-4056-BDFA-E7F40C22A758}" srcId="{013779BA-AFA9-4BC5-8C51-86B792087A84}" destId="{8AA2482C-CD1B-4E74-9519-5943535CF9B7}" srcOrd="1" destOrd="0" parTransId="{50795155-B5A3-45C4-935F-E9691CE3CF60}" sibTransId="{497A9995-2551-4D27-AC0D-FF601401525F}"/>
    <dgm:cxn modelId="{27371804-EE2F-43C8-BE49-6BAC720A5C15}" srcId="{8190ED5E-F384-4B35-814E-7121D1C89355}" destId="{013779BA-AFA9-4BC5-8C51-86B792087A84}" srcOrd="0" destOrd="0" parTransId="{B36B1E15-C105-410E-8101-429BC30BD695}" sibTransId="{15964933-8231-44C1-A195-3185C6CE7CA1}"/>
    <dgm:cxn modelId="{1C0E2F0D-B52F-4082-A6E5-8AE3E8F26E83}" srcId="{013779BA-AFA9-4BC5-8C51-86B792087A84}" destId="{1EDB29EA-4443-4883-8424-CA6217C7881D}" srcOrd="2" destOrd="0" parTransId="{AFF7D4D2-06DF-4F78-81A5-47AF56776AA8}" sibTransId="{84967F3B-E09F-4D65-AC1B-C1C1AE931685}"/>
    <dgm:cxn modelId="{3846E416-D4DC-4BC8-8226-9412819F5B04}" type="presOf" srcId="{1EDB29EA-4443-4883-8424-CA6217C7881D}" destId="{9028A242-E0E2-46AC-8C4A-432EA703C8F1}" srcOrd="0" destOrd="2" presId="urn:microsoft.com/office/officeart/2005/8/layout/hList1"/>
    <dgm:cxn modelId="{E0FFBB27-8CFA-4D26-A5C8-1BEB6841DFD9}" type="presOf" srcId="{9A948538-0CB3-4DC4-A16B-3C9367E07A32}" destId="{9028A242-E0E2-46AC-8C4A-432EA703C8F1}" srcOrd="0" destOrd="0" presId="urn:microsoft.com/office/officeart/2005/8/layout/hList1"/>
    <dgm:cxn modelId="{929E773E-21E7-4BF9-A1A5-1CFD96310DA2}" srcId="{013779BA-AFA9-4BC5-8C51-86B792087A84}" destId="{DCF540C4-36CA-4261-994C-4D8DB8B1A1FB}" srcOrd="3" destOrd="0" parTransId="{04FF26FF-F711-4A23-B1FC-DF3656E49D60}" sibTransId="{E7FAB4C2-DB56-43A5-A40E-276E2C1C1B62}"/>
    <dgm:cxn modelId="{36FD088D-16F2-431B-AC65-B52C605E16F1}" srcId="{013779BA-AFA9-4BC5-8C51-86B792087A84}" destId="{9A948538-0CB3-4DC4-A16B-3C9367E07A32}" srcOrd="0" destOrd="0" parTransId="{907A5306-C3CC-4E3A-A048-B1519F260B46}" sibTransId="{CBBE2A16-87ED-46F0-A866-2C0CE8A29710}"/>
    <dgm:cxn modelId="{D1BB30BD-9A57-4652-B1E6-0045382113D4}" type="presOf" srcId="{8AA2482C-CD1B-4E74-9519-5943535CF9B7}" destId="{9028A242-E0E2-46AC-8C4A-432EA703C8F1}" srcOrd="0" destOrd="1" presId="urn:microsoft.com/office/officeart/2005/8/layout/hList1"/>
    <dgm:cxn modelId="{30852CF1-C9B9-4321-82CF-25A390AD13F9}" type="presOf" srcId="{013779BA-AFA9-4BC5-8C51-86B792087A84}" destId="{ADDD7132-73B4-41CB-B9B3-26C70F21CB63}" srcOrd="0" destOrd="0" presId="urn:microsoft.com/office/officeart/2005/8/layout/hList1"/>
    <dgm:cxn modelId="{FB0235FB-01DB-4955-A28F-9A603F487405}" type="presOf" srcId="{DCF540C4-36CA-4261-994C-4D8DB8B1A1FB}" destId="{9028A242-E0E2-46AC-8C4A-432EA703C8F1}" srcOrd="0" destOrd="3" presId="urn:microsoft.com/office/officeart/2005/8/layout/hList1"/>
    <dgm:cxn modelId="{1EB85EFF-C0CB-4942-936E-602914552C51}" type="presOf" srcId="{8190ED5E-F384-4B35-814E-7121D1C89355}" destId="{D7DC7A4F-52DF-45A7-BF7B-A1E948038B7A}" srcOrd="0" destOrd="0" presId="urn:microsoft.com/office/officeart/2005/8/layout/hList1"/>
    <dgm:cxn modelId="{939975D1-7196-4E71-A403-58F6EB872932}" type="presParOf" srcId="{D7DC7A4F-52DF-45A7-BF7B-A1E948038B7A}" destId="{E448A74F-802E-4F65-92E1-3B0C501AD0F5}" srcOrd="0" destOrd="0" presId="urn:microsoft.com/office/officeart/2005/8/layout/hList1"/>
    <dgm:cxn modelId="{2D774984-4CDB-49C0-98EF-81DE0FA8AE7D}" type="presParOf" srcId="{E448A74F-802E-4F65-92E1-3B0C501AD0F5}" destId="{ADDD7132-73B4-41CB-B9B3-26C70F21CB63}" srcOrd="0" destOrd="0" presId="urn:microsoft.com/office/officeart/2005/8/layout/hList1"/>
    <dgm:cxn modelId="{8E035F8C-6815-47D8-AE73-A254374C1D0A}" type="presParOf" srcId="{E448A74F-802E-4F65-92E1-3B0C501AD0F5}" destId="{9028A242-E0E2-46AC-8C4A-432EA703C8F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A8A8B44-AA91-454B-B6C3-11A00B0DFEDA}" type="doc">
      <dgm:prSet loTypeId="urn:microsoft.com/office/officeart/2005/8/layout/vList5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5ECAF96B-907E-4061-A2F2-203DC391E55C}">
      <dgm:prSet custT="1"/>
      <dgm:spPr/>
      <dgm:t>
        <a:bodyPr/>
        <a:lstStyle/>
        <a:p>
          <a:pPr rtl="0"/>
          <a:r>
            <a:rPr lang="en-US" sz="2300" b="1" dirty="0">
              <a:latin typeface="Times New Roman" pitchFamily="18" charset="0"/>
              <a:cs typeface="Times New Roman" pitchFamily="18" charset="0"/>
            </a:rPr>
            <a:t>The Physical layer is responsible for </a:t>
          </a:r>
          <a:r>
            <a:rPr lang="en-US" sz="23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transmitting and receiving data over</a:t>
          </a:r>
          <a:r>
            <a:rPr lang="ru-RU" sz="23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3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a transmission media</a:t>
          </a:r>
          <a:r>
            <a:rPr lang="en-US" sz="2300" b="1" dirty="0">
              <a:latin typeface="Times New Roman" pitchFamily="18" charset="0"/>
              <a:cs typeface="Times New Roman" pitchFamily="18" charset="0"/>
            </a:rPr>
            <a:t>. Data is treated as an unstructured raw data</a:t>
          </a:r>
          <a:r>
            <a:rPr lang="ru-RU" sz="23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300" b="1" dirty="0">
              <a:latin typeface="Times New Roman" pitchFamily="18" charset="0"/>
              <a:cs typeface="Times New Roman" pitchFamily="18" charset="0"/>
            </a:rPr>
            <a:t>stream.</a:t>
          </a:r>
          <a:endParaRPr lang="ru-RU" sz="2300" dirty="0">
            <a:latin typeface="Times New Roman" pitchFamily="18" charset="0"/>
            <a:cs typeface="Times New Roman" pitchFamily="18" charset="0"/>
          </a:endParaRPr>
        </a:p>
      </dgm:t>
    </dgm:pt>
    <dgm:pt modelId="{E1434609-0133-4F08-BA88-7F603815D7C9}" type="parTrans" cxnId="{B6EDA47F-9AA4-415C-A524-FA93F44EA7D5}">
      <dgm:prSet/>
      <dgm:spPr/>
      <dgm:t>
        <a:bodyPr/>
        <a:lstStyle/>
        <a:p>
          <a:endParaRPr lang="ru-RU"/>
        </a:p>
      </dgm:t>
    </dgm:pt>
    <dgm:pt modelId="{A8EB0FBA-41AD-43DC-B193-14B640DFE07F}" type="sibTrans" cxnId="{B6EDA47F-9AA4-415C-A524-FA93F44EA7D5}">
      <dgm:prSet/>
      <dgm:spPr/>
      <dgm:t>
        <a:bodyPr/>
        <a:lstStyle/>
        <a:p>
          <a:endParaRPr lang="ru-RU"/>
        </a:p>
      </dgm:t>
    </dgm:pt>
    <dgm:pt modelId="{4473DEBE-4EBE-4BB1-89BD-5B68550C1B37}" type="pres">
      <dgm:prSet presAssocID="{9A8A8B44-AA91-454B-B6C3-11A00B0DFEDA}" presName="Name0" presStyleCnt="0">
        <dgm:presLayoutVars>
          <dgm:dir/>
          <dgm:animLvl val="lvl"/>
          <dgm:resizeHandles val="exact"/>
        </dgm:presLayoutVars>
      </dgm:prSet>
      <dgm:spPr/>
    </dgm:pt>
    <dgm:pt modelId="{8995BC1D-77B4-4FB4-9C00-0DDA87DF1DAE}" type="pres">
      <dgm:prSet presAssocID="{5ECAF96B-907E-4061-A2F2-203DC391E55C}" presName="linNode" presStyleCnt="0"/>
      <dgm:spPr/>
    </dgm:pt>
    <dgm:pt modelId="{5998930D-69CD-4243-AEA1-81185071FF88}" type="pres">
      <dgm:prSet presAssocID="{5ECAF96B-907E-4061-A2F2-203DC391E55C}" presName="parentText" presStyleLbl="node1" presStyleIdx="0" presStyleCnt="1" custScaleX="277778">
        <dgm:presLayoutVars>
          <dgm:chMax val="1"/>
          <dgm:bulletEnabled val="1"/>
        </dgm:presLayoutVars>
      </dgm:prSet>
      <dgm:spPr/>
    </dgm:pt>
  </dgm:ptLst>
  <dgm:cxnLst>
    <dgm:cxn modelId="{9F7F8455-5B33-498F-8D9D-6E2EB4C302AA}" type="presOf" srcId="{9A8A8B44-AA91-454B-B6C3-11A00B0DFEDA}" destId="{4473DEBE-4EBE-4BB1-89BD-5B68550C1B37}" srcOrd="0" destOrd="0" presId="urn:microsoft.com/office/officeart/2005/8/layout/vList5"/>
    <dgm:cxn modelId="{A33ACF60-45AF-4BBA-8862-2E115F478682}" type="presOf" srcId="{5ECAF96B-907E-4061-A2F2-203DC391E55C}" destId="{5998930D-69CD-4243-AEA1-81185071FF88}" srcOrd="0" destOrd="0" presId="urn:microsoft.com/office/officeart/2005/8/layout/vList5"/>
    <dgm:cxn modelId="{B6EDA47F-9AA4-415C-A524-FA93F44EA7D5}" srcId="{9A8A8B44-AA91-454B-B6C3-11A00B0DFEDA}" destId="{5ECAF96B-907E-4061-A2F2-203DC391E55C}" srcOrd="0" destOrd="0" parTransId="{E1434609-0133-4F08-BA88-7F603815D7C9}" sibTransId="{A8EB0FBA-41AD-43DC-B193-14B640DFE07F}"/>
    <dgm:cxn modelId="{5767887C-21AB-45AB-862A-49AC9EEA892D}" type="presParOf" srcId="{4473DEBE-4EBE-4BB1-89BD-5B68550C1B37}" destId="{8995BC1D-77B4-4FB4-9C00-0DDA87DF1DAE}" srcOrd="0" destOrd="0" presId="urn:microsoft.com/office/officeart/2005/8/layout/vList5"/>
    <dgm:cxn modelId="{9451649F-61F1-460D-B5B4-6BF1DC6734C4}" type="presParOf" srcId="{8995BC1D-77B4-4FB4-9C00-0DDA87DF1DAE}" destId="{5998930D-69CD-4243-AEA1-81185071FF8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D136B8-0891-41B3-8BEA-1093B951FEE8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D9BB8135-1931-42B0-A997-B031CFCB31A8}">
      <dgm:prSet custT="1"/>
      <dgm:spPr/>
      <dgm:t>
        <a:bodyPr/>
        <a:lstStyle/>
        <a:p>
          <a:pPr algn="ctr" rtl="0"/>
          <a:r>
            <a:rPr lang="en-US" sz="2100" b="1" dirty="0">
              <a:latin typeface="Times New Roman" pitchFamily="18" charset="0"/>
              <a:cs typeface="Times New Roman" pitchFamily="18" charset="0"/>
            </a:rPr>
            <a:t>Users and applications are provided </a:t>
          </a:r>
          <a:r>
            <a:rPr lang="en-US" sz="2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access to network services </a:t>
          </a:r>
          <a:r>
            <a:rPr lang="en-US" sz="2100" b="1" dirty="0">
              <a:latin typeface="Times New Roman" pitchFamily="18" charset="0"/>
              <a:cs typeface="Times New Roman" pitchFamily="18" charset="0"/>
            </a:rPr>
            <a:t>through the Application  layer.</a:t>
          </a:r>
          <a:endParaRPr lang="ru-RU" sz="2100" b="1" dirty="0">
            <a:latin typeface="Times New Roman" pitchFamily="18" charset="0"/>
            <a:cs typeface="Times New Roman" pitchFamily="18" charset="0"/>
          </a:endParaRPr>
        </a:p>
      </dgm:t>
    </dgm:pt>
    <dgm:pt modelId="{BF45A205-9DD0-408F-8A99-1851146F3621}" type="parTrans" cxnId="{85201BD3-391D-416D-975F-EE7CF16994AD}">
      <dgm:prSet/>
      <dgm:spPr/>
      <dgm:t>
        <a:bodyPr/>
        <a:lstStyle/>
        <a:p>
          <a:endParaRPr lang="ru-RU"/>
        </a:p>
      </dgm:t>
    </dgm:pt>
    <dgm:pt modelId="{B7F517DD-35DB-473E-AFEA-CAB7D884425C}" type="sibTrans" cxnId="{85201BD3-391D-416D-975F-EE7CF16994AD}">
      <dgm:prSet/>
      <dgm:spPr/>
      <dgm:t>
        <a:bodyPr/>
        <a:lstStyle/>
        <a:p>
          <a:endParaRPr lang="ru-RU"/>
        </a:p>
      </dgm:t>
    </dgm:pt>
    <dgm:pt modelId="{6BF6C174-7450-423F-A8D9-417014FFA2A5}" type="pres">
      <dgm:prSet presAssocID="{BFD136B8-0891-41B3-8BEA-1093B951FEE8}" presName="linear" presStyleCnt="0">
        <dgm:presLayoutVars>
          <dgm:animLvl val="lvl"/>
          <dgm:resizeHandles val="exact"/>
        </dgm:presLayoutVars>
      </dgm:prSet>
      <dgm:spPr/>
    </dgm:pt>
    <dgm:pt modelId="{86A80F4D-2F29-47C1-AF84-50B15B2270D1}" type="pres">
      <dgm:prSet presAssocID="{D9BB8135-1931-42B0-A997-B031CFCB31A8}" presName="parentText" presStyleLbl="node1" presStyleIdx="0" presStyleCnt="1" custScaleY="405099">
        <dgm:presLayoutVars>
          <dgm:chMax val="0"/>
          <dgm:bulletEnabled val="1"/>
        </dgm:presLayoutVars>
      </dgm:prSet>
      <dgm:spPr/>
    </dgm:pt>
  </dgm:ptLst>
  <dgm:cxnLst>
    <dgm:cxn modelId="{62428833-4B6B-4BA0-995A-C8A2251C5011}" type="presOf" srcId="{D9BB8135-1931-42B0-A997-B031CFCB31A8}" destId="{86A80F4D-2F29-47C1-AF84-50B15B2270D1}" srcOrd="0" destOrd="0" presId="urn:microsoft.com/office/officeart/2005/8/layout/vList2"/>
    <dgm:cxn modelId="{0B979F81-1B1D-45FF-AE7C-2FB1A563F01F}" type="presOf" srcId="{BFD136B8-0891-41B3-8BEA-1093B951FEE8}" destId="{6BF6C174-7450-423F-A8D9-417014FFA2A5}" srcOrd="0" destOrd="0" presId="urn:microsoft.com/office/officeart/2005/8/layout/vList2"/>
    <dgm:cxn modelId="{85201BD3-391D-416D-975F-EE7CF16994AD}" srcId="{BFD136B8-0891-41B3-8BEA-1093B951FEE8}" destId="{D9BB8135-1931-42B0-A997-B031CFCB31A8}" srcOrd="0" destOrd="0" parTransId="{BF45A205-9DD0-408F-8A99-1851146F3621}" sibTransId="{B7F517DD-35DB-473E-AFEA-CAB7D884425C}"/>
    <dgm:cxn modelId="{36B2015C-23BD-4BE4-83FC-F6F461DFCDFB}" type="presParOf" srcId="{6BF6C174-7450-423F-A8D9-417014FFA2A5}" destId="{86A80F4D-2F29-47C1-AF84-50B15B2270D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E513AB-B4CB-4A1B-83F8-0D067C1D4002}" type="doc">
      <dgm:prSet loTypeId="urn:microsoft.com/office/officeart/2005/8/layout/hList1" loCatId="list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uk-UA"/>
        </a:p>
      </dgm:t>
    </dgm:pt>
    <dgm:pt modelId="{449223EB-860B-461B-B1D8-8C4CD1A057AC}">
      <dgm:prSet custT="1"/>
      <dgm:spPr/>
      <dgm:t>
        <a:bodyPr/>
        <a:lstStyle/>
        <a:p>
          <a:pPr rtl="0"/>
          <a:r>
            <a:rPr lang="en-US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Functionality provided:</a:t>
          </a:r>
          <a:endParaRPr lang="uk-UA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6546A6-E14A-40ED-8DC1-BD8D21C5259C}" type="parTrans" cxnId="{40F3A234-2665-45CB-BE95-F0C85295FF5E}">
      <dgm:prSet/>
      <dgm:spPr/>
      <dgm:t>
        <a:bodyPr/>
        <a:lstStyle/>
        <a:p>
          <a:endParaRPr lang="uk-UA"/>
        </a:p>
      </dgm:t>
    </dgm:pt>
    <dgm:pt modelId="{2D189CC5-E2B5-422E-B1E1-D9AEB5937CA9}" type="sibTrans" cxnId="{40F3A234-2665-45CB-BE95-F0C85295FF5E}">
      <dgm:prSet/>
      <dgm:spPr/>
      <dgm:t>
        <a:bodyPr/>
        <a:lstStyle/>
        <a:p>
          <a:endParaRPr lang="uk-UA"/>
        </a:p>
      </dgm:t>
    </dgm:pt>
    <dgm:pt modelId="{2710664A-13BE-4C4D-AD92-6BE23C82690F}">
      <dgm:prSet custT="1"/>
      <dgm:spPr/>
      <dgm:t>
        <a:bodyPr/>
        <a:lstStyle/>
        <a:p>
          <a:pPr rtl="0"/>
          <a:r>
            <a:rPr lang="en-US" sz="2300" b="1" dirty="0">
              <a:latin typeface="Times New Roman" panose="02020603050405020304" pitchFamily="18" charset="0"/>
              <a:cs typeface="Times New Roman" panose="02020603050405020304" pitchFamily="18" charset="0"/>
            </a:rPr>
            <a:t>Character translation</a:t>
          </a:r>
          <a:endParaRPr lang="uk-UA" sz="2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BC41E3-4DB3-4B73-8420-1D06C44EA319}" type="parTrans" cxnId="{46729A1F-1692-4AAE-AE61-ABAD14796D30}">
      <dgm:prSet/>
      <dgm:spPr/>
      <dgm:t>
        <a:bodyPr/>
        <a:lstStyle/>
        <a:p>
          <a:endParaRPr lang="uk-UA"/>
        </a:p>
      </dgm:t>
    </dgm:pt>
    <dgm:pt modelId="{C157A1B9-53FC-4179-BA3C-DEF172E9618A}" type="sibTrans" cxnId="{46729A1F-1692-4AAE-AE61-ABAD14796D30}">
      <dgm:prSet/>
      <dgm:spPr/>
      <dgm:t>
        <a:bodyPr/>
        <a:lstStyle/>
        <a:p>
          <a:endParaRPr lang="uk-UA"/>
        </a:p>
      </dgm:t>
    </dgm:pt>
    <dgm:pt modelId="{758214DE-125A-45DD-8220-6AE9797DE904}">
      <dgm:prSet custT="1"/>
      <dgm:spPr/>
      <dgm:t>
        <a:bodyPr/>
        <a:lstStyle/>
        <a:p>
          <a:pPr rtl="0"/>
          <a:r>
            <a:rPr lang="en-US" sz="2300" b="0" dirty="0">
              <a:latin typeface="Times New Roman" panose="02020603050405020304" pitchFamily="18" charset="0"/>
              <a:cs typeface="Times New Roman" panose="02020603050405020304" pitchFamily="18" charset="0"/>
            </a:rPr>
            <a:t>ASCII</a:t>
          </a:r>
          <a:endParaRPr lang="uk-UA" sz="23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B370AC-DB9C-4B4D-89CA-4CAD3F48D33F}" type="parTrans" cxnId="{019D0B53-A5DB-4323-B8FB-15F7CA2F18A4}">
      <dgm:prSet/>
      <dgm:spPr/>
      <dgm:t>
        <a:bodyPr/>
        <a:lstStyle/>
        <a:p>
          <a:endParaRPr lang="uk-UA"/>
        </a:p>
      </dgm:t>
    </dgm:pt>
    <dgm:pt modelId="{2FDD3B1D-1AFE-4156-85C6-961521ACB0D7}" type="sibTrans" cxnId="{019D0B53-A5DB-4323-B8FB-15F7CA2F18A4}">
      <dgm:prSet/>
      <dgm:spPr/>
      <dgm:t>
        <a:bodyPr/>
        <a:lstStyle/>
        <a:p>
          <a:endParaRPr lang="uk-UA"/>
        </a:p>
      </dgm:t>
    </dgm:pt>
    <dgm:pt modelId="{02387FE3-7965-402C-B9D8-BD7090078246}">
      <dgm:prSet custT="1"/>
      <dgm:spPr/>
      <dgm:t>
        <a:bodyPr/>
        <a:lstStyle/>
        <a:p>
          <a:pPr rtl="0"/>
          <a:r>
            <a:rPr lang="en-US" sz="2300" b="0" dirty="0">
              <a:latin typeface="Times New Roman" panose="02020603050405020304" pitchFamily="18" charset="0"/>
              <a:cs typeface="Times New Roman" panose="02020603050405020304" pitchFamily="18" charset="0"/>
            </a:rPr>
            <a:t>EBCDIC</a:t>
          </a:r>
          <a:endParaRPr lang="uk-UA" sz="23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279889-3DF4-4654-AA94-5D5C3379CBC5}" type="parTrans" cxnId="{A051CA97-4CDE-49EF-897C-915742D2A903}">
      <dgm:prSet/>
      <dgm:spPr/>
      <dgm:t>
        <a:bodyPr/>
        <a:lstStyle/>
        <a:p>
          <a:endParaRPr lang="uk-UA"/>
        </a:p>
      </dgm:t>
    </dgm:pt>
    <dgm:pt modelId="{C7184258-AAFC-4CD0-BF05-E49D8E3E5410}" type="sibTrans" cxnId="{A051CA97-4CDE-49EF-897C-915742D2A903}">
      <dgm:prSet/>
      <dgm:spPr/>
      <dgm:t>
        <a:bodyPr/>
        <a:lstStyle/>
        <a:p>
          <a:endParaRPr lang="uk-UA"/>
        </a:p>
      </dgm:t>
    </dgm:pt>
    <dgm:pt modelId="{042BD2E2-726A-44A8-A628-9095477BBE58}">
      <dgm:prSet custT="1"/>
      <dgm:spPr/>
      <dgm:t>
        <a:bodyPr/>
        <a:lstStyle/>
        <a:p>
          <a:pPr rtl="0"/>
          <a:r>
            <a:rPr lang="en-US" sz="2300" b="1" dirty="0">
              <a:latin typeface="Times New Roman" panose="02020603050405020304" pitchFamily="18" charset="0"/>
              <a:cs typeface="Times New Roman" panose="02020603050405020304" pitchFamily="18" charset="0"/>
            </a:rPr>
            <a:t>Conversion</a:t>
          </a:r>
          <a:endParaRPr lang="uk-UA" sz="2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EB7AA9-1195-4EA9-8CE5-3991444CF0B3}" type="parTrans" cxnId="{BF6BBB28-E9E5-4DED-A8E7-DE723016F6E8}">
      <dgm:prSet/>
      <dgm:spPr/>
      <dgm:t>
        <a:bodyPr/>
        <a:lstStyle/>
        <a:p>
          <a:endParaRPr lang="uk-UA"/>
        </a:p>
      </dgm:t>
    </dgm:pt>
    <dgm:pt modelId="{F8D1AA88-5BFF-4B16-B43C-8933D3EE5328}" type="sibTrans" cxnId="{BF6BBB28-E9E5-4DED-A8E7-DE723016F6E8}">
      <dgm:prSet/>
      <dgm:spPr/>
      <dgm:t>
        <a:bodyPr/>
        <a:lstStyle/>
        <a:p>
          <a:endParaRPr lang="uk-UA"/>
        </a:p>
      </dgm:t>
    </dgm:pt>
    <dgm:pt modelId="{B8A463A2-D347-424F-B2A1-33E6A8EAB3E1}">
      <dgm:prSet custT="1"/>
      <dgm:spPr/>
      <dgm:t>
        <a:bodyPr/>
        <a:lstStyle/>
        <a:p>
          <a:pPr rtl="0"/>
          <a:r>
            <a:rPr lang="en-US" sz="2300" b="1" dirty="0">
              <a:latin typeface="Times New Roman" panose="02020603050405020304" pitchFamily="18" charset="0"/>
              <a:cs typeface="Times New Roman" panose="02020603050405020304" pitchFamily="18" charset="0"/>
            </a:rPr>
            <a:t>Compression</a:t>
          </a:r>
          <a:endParaRPr lang="uk-UA" sz="2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C97E2D-5AA9-4BCA-8FDA-3D625333260E}" type="parTrans" cxnId="{6D79A323-8381-431E-B260-A3412445C8AB}">
      <dgm:prSet/>
      <dgm:spPr/>
      <dgm:t>
        <a:bodyPr/>
        <a:lstStyle/>
        <a:p>
          <a:endParaRPr lang="uk-UA"/>
        </a:p>
      </dgm:t>
    </dgm:pt>
    <dgm:pt modelId="{1A0570E7-2D99-4BB2-BC53-A7BBA7D6FE20}" type="sibTrans" cxnId="{6D79A323-8381-431E-B260-A3412445C8AB}">
      <dgm:prSet/>
      <dgm:spPr/>
      <dgm:t>
        <a:bodyPr/>
        <a:lstStyle/>
        <a:p>
          <a:endParaRPr lang="uk-UA"/>
        </a:p>
      </dgm:t>
    </dgm:pt>
    <dgm:pt modelId="{F0C7AAD3-1E21-4693-B808-E765A1C69775}">
      <dgm:prSet custT="1"/>
      <dgm:spPr/>
      <dgm:t>
        <a:bodyPr/>
        <a:lstStyle/>
        <a:p>
          <a:pPr rtl="0"/>
          <a:r>
            <a:rPr lang="en-US" sz="2300" b="1" dirty="0">
              <a:latin typeface="Times New Roman" panose="02020603050405020304" pitchFamily="18" charset="0"/>
              <a:cs typeface="Times New Roman" panose="02020603050405020304" pitchFamily="18" charset="0"/>
            </a:rPr>
            <a:t>Encryption</a:t>
          </a:r>
          <a:endParaRPr lang="uk-UA" sz="2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367CDC-5F2A-47F2-9493-DEFF5C289DA3}" type="parTrans" cxnId="{993E563B-5A72-43BE-9860-3EA4B986EB95}">
      <dgm:prSet/>
      <dgm:spPr/>
      <dgm:t>
        <a:bodyPr/>
        <a:lstStyle/>
        <a:p>
          <a:endParaRPr lang="uk-UA"/>
        </a:p>
      </dgm:t>
    </dgm:pt>
    <dgm:pt modelId="{7488B215-1BFB-47DD-8836-6A5AD857083B}" type="sibTrans" cxnId="{993E563B-5A72-43BE-9860-3EA4B986EB95}">
      <dgm:prSet/>
      <dgm:spPr/>
      <dgm:t>
        <a:bodyPr/>
        <a:lstStyle/>
        <a:p>
          <a:endParaRPr lang="uk-UA"/>
        </a:p>
      </dgm:t>
    </dgm:pt>
    <dgm:pt modelId="{CA40E9C2-019F-4397-9CEC-544E89BA6B36}" type="pres">
      <dgm:prSet presAssocID="{50E513AB-B4CB-4A1B-83F8-0D067C1D4002}" presName="Name0" presStyleCnt="0">
        <dgm:presLayoutVars>
          <dgm:dir/>
          <dgm:animLvl val="lvl"/>
          <dgm:resizeHandles val="exact"/>
        </dgm:presLayoutVars>
      </dgm:prSet>
      <dgm:spPr/>
    </dgm:pt>
    <dgm:pt modelId="{2F6A644D-FF43-483B-B420-7278AD0FB6B6}" type="pres">
      <dgm:prSet presAssocID="{449223EB-860B-461B-B1D8-8C4CD1A057AC}" presName="composite" presStyleCnt="0"/>
      <dgm:spPr/>
    </dgm:pt>
    <dgm:pt modelId="{C8DAC116-A059-4E32-9E4C-6036EB1964D6}" type="pres">
      <dgm:prSet presAssocID="{449223EB-860B-461B-B1D8-8C4CD1A057AC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9608634C-B449-4778-9F08-30A7981A9CFF}" type="pres">
      <dgm:prSet presAssocID="{449223EB-860B-461B-B1D8-8C4CD1A057AC}" presName="desTx" presStyleLbl="alignAccFollowNode1" presStyleIdx="0" presStyleCnt="1" custLinFactNeighborX="1695" custLinFactNeighborY="-258">
        <dgm:presLayoutVars>
          <dgm:bulletEnabled val="1"/>
        </dgm:presLayoutVars>
      </dgm:prSet>
      <dgm:spPr/>
    </dgm:pt>
  </dgm:ptLst>
  <dgm:cxnLst>
    <dgm:cxn modelId="{2CE4DA00-4CF9-4B2B-83B3-C7C1770BDBF6}" type="presOf" srcId="{758214DE-125A-45DD-8220-6AE9797DE904}" destId="{9608634C-B449-4778-9F08-30A7981A9CFF}" srcOrd="0" destOrd="1" presId="urn:microsoft.com/office/officeart/2005/8/layout/hList1"/>
    <dgm:cxn modelId="{46729A1F-1692-4AAE-AE61-ABAD14796D30}" srcId="{449223EB-860B-461B-B1D8-8C4CD1A057AC}" destId="{2710664A-13BE-4C4D-AD92-6BE23C82690F}" srcOrd="0" destOrd="0" parTransId="{E5BC41E3-4DB3-4B73-8420-1D06C44EA319}" sibTransId="{C157A1B9-53FC-4179-BA3C-DEF172E9618A}"/>
    <dgm:cxn modelId="{6D79A323-8381-431E-B260-A3412445C8AB}" srcId="{449223EB-860B-461B-B1D8-8C4CD1A057AC}" destId="{B8A463A2-D347-424F-B2A1-33E6A8EAB3E1}" srcOrd="2" destOrd="0" parTransId="{78C97E2D-5AA9-4BCA-8FDA-3D625333260E}" sibTransId="{1A0570E7-2D99-4BB2-BC53-A7BBA7D6FE20}"/>
    <dgm:cxn modelId="{F80ED625-2CE0-4FD5-9194-D38BC387D2FE}" type="presOf" srcId="{2710664A-13BE-4C4D-AD92-6BE23C82690F}" destId="{9608634C-B449-4778-9F08-30A7981A9CFF}" srcOrd="0" destOrd="0" presId="urn:microsoft.com/office/officeart/2005/8/layout/hList1"/>
    <dgm:cxn modelId="{BF6BBB28-E9E5-4DED-A8E7-DE723016F6E8}" srcId="{449223EB-860B-461B-B1D8-8C4CD1A057AC}" destId="{042BD2E2-726A-44A8-A628-9095477BBE58}" srcOrd="1" destOrd="0" parTransId="{FAEB7AA9-1195-4EA9-8CE5-3991444CF0B3}" sibTransId="{F8D1AA88-5BFF-4B16-B43C-8933D3EE5328}"/>
    <dgm:cxn modelId="{71028A34-DD3B-4609-B7AC-0DF93815CCB0}" type="presOf" srcId="{B8A463A2-D347-424F-B2A1-33E6A8EAB3E1}" destId="{9608634C-B449-4778-9F08-30A7981A9CFF}" srcOrd="0" destOrd="4" presId="urn:microsoft.com/office/officeart/2005/8/layout/hList1"/>
    <dgm:cxn modelId="{40F3A234-2665-45CB-BE95-F0C85295FF5E}" srcId="{50E513AB-B4CB-4A1B-83F8-0D067C1D4002}" destId="{449223EB-860B-461B-B1D8-8C4CD1A057AC}" srcOrd="0" destOrd="0" parTransId="{CF6546A6-E14A-40ED-8DC1-BD8D21C5259C}" sibTransId="{2D189CC5-E2B5-422E-B1E1-D9AEB5937CA9}"/>
    <dgm:cxn modelId="{48C1A934-D900-41FF-B7E3-4B6B58C8B25C}" type="presOf" srcId="{02387FE3-7965-402C-B9D8-BD7090078246}" destId="{9608634C-B449-4778-9F08-30A7981A9CFF}" srcOrd="0" destOrd="2" presId="urn:microsoft.com/office/officeart/2005/8/layout/hList1"/>
    <dgm:cxn modelId="{993E563B-5A72-43BE-9860-3EA4B986EB95}" srcId="{449223EB-860B-461B-B1D8-8C4CD1A057AC}" destId="{F0C7AAD3-1E21-4693-B808-E765A1C69775}" srcOrd="3" destOrd="0" parTransId="{50367CDC-5F2A-47F2-9493-DEFF5C289DA3}" sibTransId="{7488B215-1BFB-47DD-8836-6A5AD857083B}"/>
    <dgm:cxn modelId="{019D0B53-A5DB-4323-B8FB-15F7CA2F18A4}" srcId="{2710664A-13BE-4C4D-AD92-6BE23C82690F}" destId="{758214DE-125A-45DD-8220-6AE9797DE904}" srcOrd="0" destOrd="0" parTransId="{ACB370AC-DB9C-4B4D-89CA-4CAD3F48D33F}" sibTransId="{2FDD3B1D-1AFE-4156-85C6-961521ACB0D7}"/>
    <dgm:cxn modelId="{9B04A37A-E024-4C9C-A8D7-7F2ECF987D5C}" type="presOf" srcId="{042BD2E2-726A-44A8-A628-9095477BBE58}" destId="{9608634C-B449-4778-9F08-30A7981A9CFF}" srcOrd="0" destOrd="3" presId="urn:microsoft.com/office/officeart/2005/8/layout/hList1"/>
    <dgm:cxn modelId="{2CF0E77D-9D2B-4B14-9381-4DE7AA6D0BEF}" type="presOf" srcId="{449223EB-860B-461B-B1D8-8C4CD1A057AC}" destId="{C8DAC116-A059-4E32-9E4C-6036EB1964D6}" srcOrd="0" destOrd="0" presId="urn:microsoft.com/office/officeart/2005/8/layout/hList1"/>
    <dgm:cxn modelId="{A051CA97-4CDE-49EF-897C-915742D2A903}" srcId="{2710664A-13BE-4C4D-AD92-6BE23C82690F}" destId="{02387FE3-7965-402C-B9D8-BD7090078246}" srcOrd="1" destOrd="0" parTransId="{3A279889-3DF4-4654-AA94-5D5C3379CBC5}" sibTransId="{C7184258-AAFC-4CD0-BF05-E49D8E3E5410}"/>
    <dgm:cxn modelId="{306BD897-8304-4821-A914-81B5947D7897}" type="presOf" srcId="{F0C7AAD3-1E21-4693-B808-E765A1C69775}" destId="{9608634C-B449-4778-9F08-30A7981A9CFF}" srcOrd="0" destOrd="5" presId="urn:microsoft.com/office/officeart/2005/8/layout/hList1"/>
    <dgm:cxn modelId="{7E3B1EDF-1C96-4BE4-B963-7ED4BA0EF72C}" type="presOf" srcId="{50E513AB-B4CB-4A1B-83F8-0D067C1D4002}" destId="{CA40E9C2-019F-4397-9CEC-544E89BA6B36}" srcOrd="0" destOrd="0" presId="urn:microsoft.com/office/officeart/2005/8/layout/hList1"/>
    <dgm:cxn modelId="{9347C0BC-34F5-47FE-8A8B-C5920B13B127}" type="presParOf" srcId="{CA40E9C2-019F-4397-9CEC-544E89BA6B36}" destId="{2F6A644D-FF43-483B-B420-7278AD0FB6B6}" srcOrd="0" destOrd="0" presId="urn:microsoft.com/office/officeart/2005/8/layout/hList1"/>
    <dgm:cxn modelId="{B4594A7E-1275-4927-A9A6-9878FB35A44C}" type="presParOf" srcId="{2F6A644D-FF43-483B-B420-7278AD0FB6B6}" destId="{C8DAC116-A059-4E32-9E4C-6036EB1964D6}" srcOrd="0" destOrd="0" presId="urn:microsoft.com/office/officeart/2005/8/layout/hList1"/>
    <dgm:cxn modelId="{F68CB4EC-80A1-4A52-9D02-0F7DDB6A4035}" type="presParOf" srcId="{2F6A644D-FF43-483B-B420-7278AD0FB6B6}" destId="{9608634C-B449-4778-9F08-30A7981A9CF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4D933FF-883F-4BCA-9ECC-DDEA7DF487E0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CC045058-CAF9-4F4F-A94A-B50EFB9390E9}">
      <dgm:prSet custT="1"/>
      <dgm:spPr/>
      <dgm:t>
        <a:bodyPr/>
        <a:lstStyle/>
        <a:p>
          <a:pPr algn="ctr" rtl="0"/>
          <a:r>
            <a:rPr lang="en-US" sz="2100" b="1" dirty="0">
              <a:latin typeface="Times New Roman" pitchFamily="18" charset="0"/>
              <a:cs typeface="Times New Roman" pitchFamily="18" charset="0"/>
            </a:rPr>
            <a:t>The Presentation </a:t>
          </a:r>
          <a:r>
            <a:rPr lang="en-US" sz="2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layer is responsible for formatting data </a:t>
          </a:r>
          <a:r>
            <a:rPr lang="en-US" sz="2100" b="1" dirty="0">
              <a:latin typeface="Times New Roman" pitchFamily="18" charset="0"/>
              <a:cs typeface="Times New Roman" pitchFamily="18" charset="0"/>
            </a:rPr>
            <a:t>from the Application layer so that the data can be transmitted or so that the data can be  recognized by the Application layer.</a:t>
          </a:r>
          <a:endParaRPr lang="ru-RU" sz="2100" b="1" dirty="0">
            <a:latin typeface="Times New Roman" pitchFamily="18" charset="0"/>
            <a:cs typeface="Times New Roman" pitchFamily="18" charset="0"/>
          </a:endParaRPr>
        </a:p>
      </dgm:t>
    </dgm:pt>
    <dgm:pt modelId="{D5BD9ABD-6F73-4308-B434-B1FCBCE075AE}" type="parTrans" cxnId="{A18EFE80-B28F-4E33-BE4A-DFD834BEE9A0}">
      <dgm:prSet/>
      <dgm:spPr/>
      <dgm:t>
        <a:bodyPr/>
        <a:lstStyle/>
        <a:p>
          <a:endParaRPr lang="ru-RU"/>
        </a:p>
      </dgm:t>
    </dgm:pt>
    <dgm:pt modelId="{00147C63-3CA9-486D-B9E2-1A2B507DEBA9}" type="sibTrans" cxnId="{A18EFE80-B28F-4E33-BE4A-DFD834BEE9A0}">
      <dgm:prSet/>
      <dgm:spPr/>
      <dgm:t>
        <a:bodyPr/>
        <a:lstStyle/>
        <a:p>
          <a:endParaRPr lang="ru-RU"/>
        </a:p>
      </dgm:t>
    </dgm:pt>
    <dgm:pt modelId="{6DD5FD1D-8828-467F-9F63-22228CB2D712}" type="pres">
      <dgm:prSet presAssocID="{B4D933FF-883F-4BCA-9ECC-DDEA7DF487E0}" presName="linear" presStyleCnt="0">
        <dgm:presLayoutVars>
          <dgm:animLvl val="lvl"/>
          <dgm:resizeHandles val="exact"/>
        </dgm:presLayoutVars>
      </dgm:prSet>
      <dgm:spPr/>
    </dgm:pt>
    <dgm:pt modelId="{0EEF6F1B-D25F-4D81-BA8F-2E8C3C237AB7}" type="pres">
      <dgm:prSet presAssocID="{CC045058-CAF9-4F4F-A94A-B50EFB9390E9}" presName="parentText" presStyleLbl="node1" presStyleIdx="0" presStyleCnt="1" custScaleY="558787" custLinFactNeighborY="-41917">
        <dgm:presLayoutVars>
          <dgm:chMax val="0"/>
          <dgm:bulletEnabled val="1"/>
        </dgm:presLayoutVars>
      </dgm:prSet>
      <dgm:spPr/>
    </dgm:pt>
  </dgm:ptLst>
  <dgm:cxnLst>
    <dgm:cxn modelId="{13C7FF02-920D-45DC-8281-3C00A3FB65A6}" type="presOf" srcId="{CC045058-CAF9-4F4F-A94A-B50EFB9390E9}" destId="{0EEF6F1B-D25F-4D81-BA8F-2E8C3C237AB7}" srcOrd="0" destOrd="0" presId="urn:microsoft.com/office/officeart/2005/8/layout/vList2"/>
    <dgm:cxn modelId="{4725BD7C-30B6-4E76-8B6C-9E0CF9EEE06C}" type="presOf" srcId="{B4D933FF-883F-4BCA-9ECC-DDEA7DF487E0}" destId="{6DD5FD1D-8828-467F-9F63-22228CB2D712}" srcOrd="0" destOrd="0" presId="urn:microsoft.com/office/officeart/2005/8/layout/vList2"/>
    <dgm:cxn modelId="{A18EFE80-B28F-4E33-BE4A-DFD834BEE9A0}" srcId="{B4D933FF-883F-4BCA-9ECC-DDEA7DF487E0}" destId="{CC045058-CAF9-4F4F-A94A-B50EFB9390E9}" srcOrd="0" destOrd="0" parTransId="{D5BD9ABD-6F73-4308-B434-B1FCBCE075AE}" sibTransId="{00147C63-3CA9-486D-B9E2-1A2B507DEBA9}"/>
    <dgm:cxn modelId="{BB0A9A08-0638-4EFA-B955-BA8054250897}" type="presParOf" srcId="{6DD5FD1D-8828-467F-9F63-22228CB2D712}" destId="{0EEF6F1B-D25F-4D81-BA8F-2E8C3C237AB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B23AA55-FD84-4B25-AC33-662E3557E84E}" type="doc">
      <dgm:prSet loTypeId="urn:microsoft.com/office/officeart/2005/8/layout/h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F655C79A-2D8A-4664-955A-F454C0368D34}">
      <dgm:prSet custT="1"/>
      <dgm:spPr/>
      <dgm:t>
        <a:bodyPr/>
        <a:lstStyle/>
        <a:p>
          <a:pPr rtl="0"/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Functionality provided:</a:t>
          </a:r>
          <a:endParaRPr lang="uk-UA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ECE739-8011-43A7-93EB-3CBD67200526}" type="parTrans" cxnId="{3C3E359F-75CA-4FF0-B531-1FAFB52CDE18}">
      <dgm:prSet/>
      <dgm:spPr/>
      <dgm:t>
        <a:bodyPr/>
        <a:lstStyle/>
        <a:p>
          <a:endParaRPr lang="uk-UA"/>
        </a:p>
      </dgm:t>
    </dgm:pt>
    <dgm:pt modelId="{6E82DEA8-C24F-4C7A-A799-E6D4C33C8D3F}" type="sibTrans" cxnId="{3C3E359F-75CA-4FF0-B531-1FAFB52CDE18}">
      <dgm:prSet/>
      <dgm:spPr/>
      <dgm:t>
        <a:bodyPr/>
        <a:lstStyle/>
        <a:p>
          <a:endParaRPr lang="uk-UA"/>
        </a:p>
      </dgm:t>
    </dgm:pt>
    <dgm:pt modelId="{9757D656-3EE7-4B8F-AF29-64B5FCA2C566}">
      <dgm:prSet/>
      <dgm:spPr/>
      <dgm:t>
        <a:bodyPr/>
        <a:lstStyle/>
        <a:p>
          <a:pPr rtl="0"/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Establishing sessions between hosts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D52C2F-41CF-4305-BCD4-516CBCD34282}" type="parTrans" cxnId="{6C4CD100-6A35-4D5E-8B4A-80FC670D30FB}">
      <dgm:prSet/>
      <dgm:spPr/>
      <dgm:t>
        <a:bodyPr/>
        <a:lstStyle/>
        <a:p>
          <a:endParaRPr lang="uk-UA"/>
        </a:p>
      </dgm:t>
    </dgm:pt>
    <dgm:pt modelId="{FCE4A0F1-6040-4737-8F67-2B2B5E01646E}" type="sibTrans" cxnId="{6C4CD100-6A35-4D5E-8B4A-80FC670D30FB}">
      <dgm:prSet/>
      <dgm:spPr/>
      <dgm:t>
        <a:bodyPr/>
        <a:lstStyle/>
        <a:p>
          <a:endParaRPr lang="uk-UA"/>
        </a:p>
      </dgm:t>
    </dgm:pt>
    <dgm:pt modelId="{A2FA0131-2561-4D1E-BADC-2E930F4359E2}">
      <dgm:prSet/>
      <dgm:spPr/>
      <dgm:t>
        <a:bodyPr/>
        <a:lstStyle/>
        <a:p>
          <a:pPr rtl="0"/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Managing/maintaining sessions and tokens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2B2697-9077-4EFE-A83D-40826D552227}" type="parTrans" cxnId="{7012D6B6-D6CF-4B82-8095-646E676499F8}">
      <dgm:prSet/>
      <dgm:spPr/>
      <dgm:t>
        <a:bodyPr/>
        <a:lstStyle/>
        <a:p>
          <a:endParaRPr lang="uk-UA"/>
        </a:p>
      </dgm:t>
    </dgm:pt>
    <dgm:pt modelId="{A4FA1060-2D80-4CDF-A623-878ED1DDF102}" type="sibTrans" cxnId="{7012D6B6-D6CF-4B82-8095-646E676499F8}">
      <dgm:prSet/>
      <dgm:spPr/>
      <dgm:t>
        <a:bodyPr/>
        <a:lstStyle/>
        <a:p>
          <a:endParaRPr lang="uk-UA"/>
        </a:p>
      </dgm:t>
    </dgm:pt>
    <dgm:pt modelId="{E572CDAC-7AC9-48B4-A5D9-148CD8D33C1F}">
      <dgm:prSet/>
      <dgm:spPr/>
      <dgm:t>
        <a:bodyPr/>
        <a:lstStyle/>
        <a:p>
          <a:pPr rtl="0"/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Terminating sessions when it is no longer needed.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94E023-1E73-4FB2-8E4A-372AD43B1EB0}" type="parTrans" cxnId="{7CE1D2AC-CE7A-4D27-8ACC-CD11CF1A52E0}">
      <dgm:prSet/>
      <dgm:spPr/>
      <dgm:t>
        <a:bodyPr/>
        <a:lstStyle/>
        <a:p>
          <a:endParaRPr lang="uk-UA"/>
        </a:p>
      </dgm:t>
    </dgm:pt>
    <dgm:pt modelId="{A0677FBF-2453-47E1-AD00-C0C023C649DD}" type="sibTrans" cxnId="{7CE1D2AC-CE7A-4D27-8ACC-CD11CF1A52E0}">
      <dgm:prSet/>
      <dgm:spPr/>
      <dgm:t>
        <a:bodyPr/>
        <a:lstStyle/>
        <a:p>
          <a:endParaRPr lang="uk-UA"/>
        </a:p>
      </dgm:t>
    </dgm:pt>
    <dgm:pt modelId="{2FD1CD71-B172-48B5-9801-371A1204E17C}" type="pres">
      <dgm:prSet presAssocID="{0B23AA55-FD84-4B25-AC33-662E3557E84E}" presName="Name0" presStyleCnt="0">
        <dgm:presLayoutVars>
          <dgm:dir/>
          <dgm:animLvl val="lvl"/>
          <dgm:resizeHandles val="exact"/>
        </dgm:presLayoutVars>
      </dgm:prSet>
      <dgm:spPr/>
    </dgm:pt>
    <dgm:pt modelId="{F4436A10-A6AD-4E07-A58A-2439A80D644C}" type="pres">
      <dgm:prSet presAssocID="{F655C79A-2D8A-4664-955A-F454C0368D34}" presName="composite" presStyleCnt="0"/>
      <dgm:spPr/>
    </dgm:pt>
    <dgm:pt modelId="{7E0CB50C-BB80-408C-A998-DFB3321860C9}" type="pres">
      <dgm:prSet presAssocID="{F655C79A-2D8A-4664-955A-F454C0368D34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17C3EC4E-1F2E-4D63-90E0-6C7DB86AB567}" type="pres">
      <dgm:prSet presAssocID="{F655C79A-2D8A-4664-955A-F454C0368D34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6C4CD100-6A35-4D5E-8B4A-80FC670D30FB}" srcId="{F655C79A-2D8A-4664-955A-F454C0368D34}" destId="{9757D656-3EE7-4B8F-AF29-64B5FCA2C566}" srcOrd="0" destOrd="0" parTransId="{57D52C2F-41CF-4305-BCD4-516CBCD34282}" sibTransId="{FCE4A0F1-6040-4737-8F67-2B2B5E01646E}"/>
    <dgm:cxn modelId="{8B84564B-9FF3-4232-8EB0-368C2EAB7A80}" type="presOf" srcId="{F655C79A-2D8A-4664-955A-F454C0368D34}" destId="{7E0CB50C-BB80-408C-A998-DFB3321860C9}" srcOrd="0" destOrd="0" presId="urn:microsoft.com/office/officeart/2005/8/layout/hList1"/>
    <dgm:cxn modelId="{BFB0FC95-7E76-48A2-8566-7C9108865EFC}" type="presOf" srcId="{E572CDAC-7AC9-48B4-A5D9-148CD8D33C1F}" destId="{17C3EC4E-1F2E-4D63-90E0-6C7DB86AB567}" srcOrd="0" destOrd="2" presId="urn:microsoft.com/office/officeart/2005/8/layout/hList1"/>
    <dgm:cxn modelId="{A5F8069D-2A45-4DD6-A03C-34F26E0DA1A4}" type="presOf" srcId="{9757D656-3EE7-4B8F-AF29-64B5FCA2C566}" destId="{17C3EC4E-1F2E-4D63-90E0-6C7DB86AB567}" srcOrd="0" destOrd="0" presId="urn:microsoft.com/office/officeart/2005/8/layout/hList1"/>
    <dgm:cxn modelId="{3C3E359F-75CA-4FF0-B531-1FAFB52CDE18}" srcId="{0B23AA55-FD84-4B25-AC33-662E3557E84E}" destId="{F655C79A-2D8A-4664-955A-F454C0368D34}" srcOrd="0" destOrd="0" parTransId="{53ECE739-8011-43A7-93EB-3CBD67200526}" sibTransId="{6E82DEA8-C24F-4C7A-A799-E6D4C33C8D3F}"/>
    <dgm:cxn modelId="{7CE1D2AC-CE7A-4D27-8ACC-CD11CF1A52E0}" srcId="{F655C79A-2D8A-4664-955A-F454C0368D34}" destId="{E572CDAC-7AC9-48B4-A5D9-148CD8D33C1F}" srcOrd="2" destOrd="0" parTransId="{A994E023-1E73-4FB2-8E4A-372AD43B1EB0}" sibTransId="{A0677FBF-2453-47E1-AD00-C0C023C649DD}"/>
    <dgm:cxn modelId="{7012D6B6-D6CF-4B82-8095-646E676499F8}" srcId="{F655C79A-2D8A-4664-955A-F454C0368D34}" destId="{A2FA0131-2561-4D1E-BADC-2E930F4359E2}" srcOrd="1" destOrd="0" parTransId="{862B2697-9077-4EFE-A83D-40826D552227}" sibTransId="{A4FA1060-2D80-4CDF-A623-878ED1DDF102}"/>
    <dgm:cxn modelId="{19E2A4C2-DC1B-42AC-AE26-25F1039C8330}" type="presOf" srcId="{A2FA0131-2561-4D1E-BADC-2E930F4359E2}" destId="{17C3EC4E-1F2E-4D63-90E0-6C7DB86AB567}" srcOrd="0" destOrd="1" presId="urn:microsoft.com/office/officeart/2005/8/layout/hList1"/>
    <dgm:cxn modelId="{7270F2F7-6D8C-4CDE-97B6-399B4F7F083B}" type="presOf" srcId="{0B23AA55-FD84-4B25-AC33-662E3557E84E}" destId="{2FD1CD71-B172-48B5-9801-371A1204E17C}" srcOrd="0" destOrd="0" presId="urn:microsoft.com/office/officeart/2005/8/layout/hList1"/>
    <dgm:cxn modelId="{8F424EA6-DA9F-40C3-BD8D-D9BCDB3FCDF3}" type="presParOf" srcId="{2FD1CD71-B172-48B5-9801-371A1204E17C}" destId="{F4436A10-A6AD-4E07-A58A-2439A80D644C}" srcOrd="0" destOrd="0" presId="urn:microsoft.com/office/officeart/2005/8/layout/hList1"/>
    <dgm:cxn modelId="{356E474B-A3DC-45E6-8FE4-E76343DBF6CA}" type="presParOf" srcId="{F4436A10-A6AD-4E07-A58A-2439A80D644C}" destId="{7E0CB50C-BB80-408C-A998-DFB3321860C9}" srcOrd="0" destOrd="0" presId="urn:microsoft.com/office/officeart/2005/8/layout/hList1"/>
    <dgm:cxn modelId="{5D1BA638-6EE2-4C74-9BAB-E9FA5FF1018B}" type="presParOf" srcId="{F4436A10-A6AD-4E07-A58A-2439A80D644C}" destId="{17C3EC4E-1F2E-4D63-90E0-6C7DB86AB56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5246549-41B1-4682-BA31-7CA79A613CA3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2D91E6A6-2738-4896-8478-707EFFB9E6E4}">
      <dgm:prSet custT="1"/>
      <dgm:spPr/>
      <dgm:t>
        <a:bodyPr/>
        <a:lstStyle/>
        <a:p>
          <a:pPr algn="ctr" rtl="0"/>
          <a:r>
            <a:rPr lang="en-US" sz="2100" b="1" dirty="0">
              <a:latin typeface="Times New Roman" pitchFamily="18" charset="0"/>
              <a:cs typeface="Times New Roman" pitchFamily="18" charset="0"/>
            </a:rPr>
            <a:t>Session Layer protocols also provide functions </a:t>
          </a:r>
          <a:r>
            <a:rPr lang="en-US" sz="2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to support the session</a:t>
          </a:r>
          <a:r>
            <a:rPr lang="en-US" sz="2100" b="1" dirty="0">
              <a:latin typeface="Times New Roman" pitchFamily="18" charset="0"/>
              <a:cs typeface="Times New Roman" pitchFamily="18" charset="0"/>
            </a:rPr>
            <a:t>, including security, recognition between hosts, and session  logging.</a:t>
          </a:r>
          <a:endParaRPr lang="ru-RU" sz="2100" b="1" dirty="0">
            <a:latin typeface="Times New Roman" pitchFamily="18" charset="0"/>
            <a:cs typeface="Times New Roman" pitchFamily="18" charset="0"/>
          </a:endParaRPr>
        </a:p>
      </dgm:t>
    </dgm:pt>
    <dgm:pt modelId="{9E735156-A7AE-496A-AA54-903FF817671B}" type="parTrans" cxnId="{7414AA21-4D6D-4959-9B06-C5D89C714F84}">
      <dgm:prSet/>
      <dgm:spPr/>
      <dgm:t>
        <a:bodyPr/>
        <a:lstStyle/>
        <a:p>
          <a:endParaRPr lang="ru-RU"/>
        </a:p>
      </dgm:t>
    </dgm:pt>
    <dgm:pt modelId="{B42EDFCC-3B80-4F7B-934B-D9C8C16DF946}" type="sibTrans" cxnId="{7414AA21-4D6D-4959-9B06-C5D89C714F84}">
      <dgm:prSet/>
      <dgm:spPr/>
      <dgm:t>
        <a:bodyPr/>
        <a:lstStyle/>
        <a:p>
          <a:endParaRPr lang="ru-RU"/>
        </a:p>
      </dgm:t>
    </dgm:pt>
    <dgm:pt modelId="{B153C94C-5BE5-40FF-95F1-79B62C03862D}" type="pres">
      <dgm:prSet presAssocID="{45246549-41B1-4682-BA31-7CA79A613CA3}" presName="linear" presStyleCnt="0">
        <dgm:presLayoutVars>
          <dgm:animLvl val="lvl"/>
          <dgm:resizeHandles val="exact"/>
        </dgm:presLayoutVars>
      </dgm:prSet>
      <dgm:spPr/>
    </dgm:pt>
    <dgm:pt modelId="{EBD403E3-51A0-41BC-9C83-6CFC79713224}" type="pres">
      <dgm:prSet presAssocID="{2D91E6A6-2738-4896-8478-707EFFB9E6E4}" presName="parentText" presStyleLbl="node1" presStyleIdx="0" presStyleCnt="1" custScaleY="613187" custLinFactNeighborY="-29695">
        <dgm:presLayoutVars>
          <dgm:chMax val="0"/>
          <dgm:bulletEnabled val="1"/>
        </dgm:presLayoutVars>
      </dgm:prSet>
      <dgm:spPr/>
    </dgm:pt>
  </dgm:ptLst>
  <dgm:cxnLst>
    <dgm:cxn modelId="{7414AA21-4D6D-4959-9B06-C5D89C714F84}" srcId="{45246549-41B1-4682-BA31-7CA79A613CA3}" destId="{2D91E6A6-2738-4896-8478-707EFFB9E6E4}" srcOrd="0" destOrd="0" parTransId="{9E735156-A7AE-496A-AA54-903FF817671B}" sibTransId="{B42EDFCC-3B80-4F7B-934B-D9C8C16DF946}"/>
    <dgm:cxn modelId="{4D6A075D-8909-4863-B276-F7912267AB01}" type="presOf" srcId="{45246549-41B1-4682-BA31-7CA79A613CA3}" destId="{B153C94C-5BE5-40FF-95F1-79B62C03862D}" srcOrd="0" destOrd="0" presId="urn:microsoft.com/office/officeart/2005/8/layout/vList2"/>
    <dgm:cxn modelId="{C5C46CE7-FF50-439D-883D-803D7EF6C3FE}" type="presOf" srcId="{2D91E6A6-2738-4896-8478-707EFFB9E6E4}" destId="{EBD403E3-51A0-41BC-9C83-6CFC79713224}" srcOrd="0" destOrd="0" presId="urn:microsoft.com/office/officeart/2005/8/layout/vList2"/>
    <dgm:cxn modelId="{99FA5719-1379-48F7-A02A-EBE35E121596}" type="presParOf" srcId="{B153C94C-5BE5-40FF-95F1-79B62C03862D}" destId="{EBD403E3-51A0-41BC-9C83-6CFC7971322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BCB7EE3-DFC0-40FA-9897-75C378F36EA2}" type="doc">
      <dgm:prSet loTypeId="urn:microsoft.com/office/officeart/2005/8/layout/h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DABE7EF1-1CDF-4AF6-97FE-B45BA631A562}">
      <dgm:prSet custT="1"/>
      <dgm:spPr/>
      <dgm:t>
        <a:bodyPr/>
        <a:lstStyle/>
        <a:p>
          <a:pPr rtl="0"/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Functionality provided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uk-UA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07F6DC-B984-4856-B656-BDED596728E9}" type="parTrans" cxnId="{73A76BC6-764D-4C32-9572-C12212985AB9}">
      <dgm:prSet/>
      <dgm:spPr/>
      <dgm:t>
        <a:bodyPr/>
        <a:lstStyle/>
        <a:p>
          <a:endParaRPr lang="uk-UA"/>
        </a:p>
      </dgm:t>
    </dgm:pt>
    <dgm:pt modelId="{D21FC7CC-891A-41CE-8772-A083C9AF686E}" type="sibTrans" cxnId="{73A76BC6-764D-4C32-9572-C12212985AB9}">
      <dgm:prSet/>
      <dgm:spPr/>
      <dgm:t>
        <a:bodyPr/>
        <a:lstStyle/>
        <a:p>
          <a:endParaRPr lang="uk-UA"/>
        </a:p>
      </dgm:t>
    </dgm:pt>
    <dgm:pt modelId="{ABF1C13E-0866-4881-AE0E-BE1FD5B4572D}">
      <dgm:prSet custT="1"/>
      <dgm:spPr/>
      <dgm:t>
        <a:bodyPr/>
        <a:lstStyle/>
        <a:p>
          <a:pPr rtl="0"/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Segmentation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207EBC-686F-4FF0-AD57-A2BE97D7AA12}" type="parTrans" cxnId="{21934431-BE7C-4A66-B17E-AE60223A7478}">
      <dgm:prSet/>
      <dgm:spPr/>
      <dgm:t>
        <a:bodyPr/>
        <a:lstStyle/>
        <a:p>
          <a:endParaRPr lang="uk-UA"/>
        </a:p>
      </dgm:t>
    </dgm:pt>
    <dgm:pt modelId="{2A46D230-9844-4CDD-9438-8F71A866B486}" type="sibTrans" cxnId="{21934431-BE7C-4A66-B17E-AE60223A7478}">
      <dgm:prSet/>
      <dgm:spPr/>
      <dgm:t>
        <a:bodyPr/>
        <a:lstStyle/>
        <a:p>
          <a:endParaRPr lang="uk-UA"/>
        </a:p>
      </dgm:t>
    </dgm:pt>
    <dgm:pt modelId="{4AB54056-5510-4634-8A0A-18B0861F8115}">
      <dgm:prSet custT="1"/>
      <dgm:spPr/>
      <dgm:t>
        <a:bodyPr/>
        <a:lstStyle/>
        <a:p>
          <a:pPr rtl="0"/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Acknowledgement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0505E1-B928-4FF8-BED9-69D1EBC612F1}" type="parTrans" cxnId="{D64670EA-3199-4446-A6C4-183FD97898BC}">
      <dgm:prSet/>
      <dgm:spPr/>
      <dgm:t>
        <a:bodyPr/>
        <a:lstStyle/>
        <a:p>
          <a:endParaRPr lang="uk-UA"/>
        </a:p>
      </dgm:t>
    </dgm:pt>
    <dgm:pt modelId="{5B48F8FF-CC9A-4B71-8DEF-FD9A61B23627}" type="sibTrans" cxnId="{D64670EA-3199-4446-A6C4-183FD97898BC}">
      <dgm:prSet/>
      <dgm:spPr/>
      <dgm:t>
        <a:bodyPr/>
        <a:lstStyle/>
        <a:p>
          <a:endParaRPr lang="uk-UA"/>
        </a:p>
      </dgm:t>
    </dgm:pt>
    <dgm:pt modelId="{5CAEFC49-198E-4AA6-A088-566D7C85DDF3}">
      <dgm:prSet custT="1"/>
      <dgm:spPr/>
      <dgm:t>
        <a:bodyPr/>
        <a:lstStyle/>
        <a:p>
          <a:pPr rtl="0"/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Traffic control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C7D3F4-B7E4-4327-BB58-C64580826BAE}" type="parTrans" cxnId="{FD228CDF-11F4-4EE2-A35E-59848EB74041}">
      <dgm:prSet/>
      <dgm:spPr/>
      <dgm:t>
        <a:bodyPr/>
        <a:lstStyle/>
        <a:p>
          <a:endParaRPr lang="uk-UA"/>
        </a:p>
      </dgm:t>
    </dgm:pt>
    <dgm:pt modelId="{D1E9C69E-2CC9-4D37-945D-40FB8389758A}" type="sibTrans" cxnId="{FD228CDF-11F4-4EE2-A35E-59848EB74041}">
      <dgm:prSet/>
      <dgm:spPr/>
      <dgm:t>
        <a:bodyPr/>
        <a:lstStyle/>
        <a:p>
          <a:endParaRPr lang="uk-UA"/>
        </a:p>
      </dgm:t>
    </dgm:pt>
    <dgm:pt modelId="{6E002BD3-A3FC-41EA-A8D2-0CDB26077FD8}">
      <dgm:prSet custT="1"/>
      <dgm:spPr/>
      <dgm:t>
        <a:bodyPr/>
        <a:lstStyle/>
        <a:p>
          <a:pPr rtl="0"/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Multiplexing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A46EBB-9A59-465C-893A-506E056542B7}" type="parTrans" cxnId="{097F40E7-233D-407B-B5A3-04E5126B95BB}">
      <dgm:prSet/>
      <dgm:spPr/>
      <dgm:t>
        <a:bodyPr/>
        <a:lstStyle/>
        <a:p>
          <a:endParaRPr lang="uk-UA"/>
        </a:p>
      </dgm:t>
    </dgm:pt>
    <dgm:pt modelId="{64478FBB-0A42-4690-846B-34FFCF598D9E}" type="sibTrans" cxnId="{097F40E7-233D-407B-B5A3-04E5126B95BB}">
      <dgm:prSet/>
      <dgm:spPr/>
      <dgm:t>
        <a:bodyPr/>
        <a:lstStyle/>
        <a:p>
          <a:endParaRPr lang="uk-UA"/>
        </a:p>
      </dgm:t>
    </dgm:pt>
    <dgm:pt modelId="{A2850B2B-67B5-410B-BB03-A1B72B1C9662}" type="pres">
      <dgm:prSet presAssocID="{6BCB7EE3-DFC0-40FA-9897-75C378F36EA2}" presName="Name0" presStyleCnt="0">
        <dgm:presLayoutVars>
          <dgm:dir/>
          <dgm:animLvl val="lvl"/>
          <dgm:resizeHandles val="exact"/>
        </dgm:presLayoutVars>
      </dgm:prSet>
      <dgm:spPr/>
    </dgm:pt>
    <dgm:pt modelId="{90A2885F-C1FA-4987-9409-F7E20AFBD041}" type="pres">
      <dgm:prSet presAssocID="{DABE7EF1-1CDF-4AF6-97FE-B45BA631A562}" presName="composite" presStyleCnt="0"/>
      <dgm:spPr/>
    </dgm:pt>
    <dgm:pt modelId="{6A4248E1-169D-47D9-B427-1A7B1DCCFF7A}" type="pres">
      <dgm:prSet presAssocID="{DABE7EF1-1CDF-4AF6-97FE-B45BA631A562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4162FFE1-F513-4D70-894D-AE57BE737C06}" type="pres">
      <dgm:prSet presAssocID="{DABE7EF1-1CDF-4AF6-97FE-B45BA631A562}" presName="desTx" presStyleLbl="alignAccFollowNode1" presStyleIdx="0" presStyleCnt="1" custLinFactNeighborY="1514">
        <dgm:presLayoutVars>
          <dgm:bulletEnabled val="1"/>
        </dgm:presLayoutVars>
      </dgm:prSet>
      <dgm:spPr/>
    </dgm:pt>
  </dgm:ptLst>
  <dgm:cxnLst>
    <dgm:cxn modelId="{67D9742C-25F3-4F5F-B044-AB42184F888B}" type="presOf" srcId="{4AB54056-5510-4634-8A0A-18B0861F8115}" destId="{4162FFE1-F513-4D70-894D-AE57BE737C06}" srcOrd="0" destOrd="1" presId="urn:microsoft.com/office/officeart/2005/8/layout/hList1"/>
    <dgm:cxn modelId="{21934431-BE7C-4A66-B17E-AE60223A7478}" srcId="{DABE7EF1-1CDF-4AF6-97FE-B45BA631A562}" destId="{ABF1C13E-0866-4881-AE0E-BE1FD5B4572D}" srcOrd="0" destOrd="0" parTransId="{76207EBC-686F-4FF0-AD57-A2BE97D7AA12}" sibTransId="{2A46D230-9844-4CDD-9438-8F71A866B486}"/>
    <dgm:cxn modelId="{00C60E58-5717-4019-9D65-86529F5A6D56}" type="presOf" srcId="{ABF1C13E-0866-4881-AE0E-BE1FD5B4572D}" destId="{4162FFE1-F513-4D70-894D-AE57BE737C06}" srcOrd="0" destOrd="0" presId="urn:microsoft.com/office/officeart/2005/8/layout/hList1"/>
    <dgm:cxn modelId="{D7C4CFAA-A9ED-4ACC-814D-FBC495A4FDD4}" type="presOf" srcId="{DABE7EF1-1CDF-4AF6-97FE-B45BA631A562}" destId="{6A4248E1-169D-47D9-B427-1A7B1DCCFF7A}" srcOrd="0" destOrd="0" presId="urn:microsoft.com/office/officeart/2005/8/layout/hList1"/>
    <dgm:cxn modelId="{93E40DC3-C865-4516-8C3F-7AB11CB7514E}" type="presOf" srcId="{6E002BD3-A3FC-41EA-A8D2-0CDB26077FD8}" destId="{4162FFE1-F513-4D70-894D-AE57BE737C06}" srcOrd="0" destOrd="3" presId="urn:microsoft.com/office/officeart/2005/8/layout/hList1"/>
    <dgm:cxn modelId="{73A76BC6-764D-4C32-9572-C12212985AB9}" srcId="{6BCB7EE3-DFC0-40FA-9897-75C378F36EA2}" destId="{DABE7EF1-1CDF-4AF6-97FE-B45BA631A562}" srcOrd="0" destOrd="0" parTransId="{DA07F6DC-B984-4856-B656-BDED596728E9}" sibTransId="{D21FC7CC-891A-41CE-8772-A083C9AF686E}"/>
    <dgm:cxn modelId="{FD228CDF-11F4-4EE2-A35E-59848EB74041}" srcId="{4AB54056-5510-4634-8A0A-18B0861F8115}" destId="{5CAEFC49-198E-4AA6-A088-566D7C85DDF3}" srcOrd="0" destOrd="0" parTransId="{67C7D3F4-B7E4-4327-BB58-C64580826BAE}" sibTransId="{D1E9C69E-2CC9-4D37-945D-40FB8389758A}"/>
    <dgm:cxn modelId="{097F40E7-233D-407B-B5A3-04E5126B95BB}" srcId="{5CAEFC49-198E-4AA6-A088-566D7C85DDF3}" destId="{6E002BD3-A3FC-41EA-A8D2-0CDB26077FD8}" srcOrd="0" destOrd="0" parTransId="{65A46EBB-9A59-465C-893A-506E056542B7}" sibTransId="{64478FBB-0A42-4690-846B-34FFCF598D9E}"/>
    <dgm:cxn modelId="{D64670EA-3199-4446-A6C4-183FD97898BC}" srcId="{ABF1C13E-0866-4881-AE0E-BE1FD5B4572D}" destId="{4AB54056-5510-4634-8A0A-18B0861F8115}" srcOrd="0" destOrd="0" parTransId="{360505E1-B928-4FF8-BED9-69D1EBC612F1}" sibTransId="{5B48F8FF-CC9A-4B71-8DEF-FD9A61B23627}"/>
    <dgm:cxn modelId="{01281FF4-B8BA-448C-87CA-3FDE09138147}" type="presOf" srcId="{5CAEFC49-198E-4AA6-A088-566D7C85DDF3}" destId="{4162FFE1-F513-4D70-894D-AE57BE737C06}" srcOrd="0" destOrd="2" presId="urn:microsoft.com/office/officeart/2005/8/layout/hList1"/>
    <dgm:cxn modelId="{B750B2FC-2D2B-4552-96AD-07932EFCBB32}" type="presOf" srcId="{6BCB7EE3-DFC0-40FA-9897-75C378F36EA2}" destId="{A2850B2B-67B5-410B-BB03-A1B72B1C9662}" srcOrd="0" destOrd="0" presId="urn:microsoft.com/office/officeart/2005/8/layout/hList1"/>
    <dgm:cxn modelId="{2446DD4A-EAF2-4621-AF97-6C68911D3B21}" type="presParOf" srcId="{A2850B2B-67B5-410B-BB03-A1B72B1C9662}" destId="{90A2885F-C1FA-4987-9409-F7E20AFBD041}" srcOrd="0" destOrd="0" presId="urn:microsoft.com/office/officeart/2005/8/layout/hList1"/>
    <dgm:cxn modelId="{B73F6E36-1426-4896-A98C-8B99C008A54D}" type="presParOf" srcId="{90A2885F-C1FA-4987-9409-F7E20AFBD041}" destId="{6A4248E1-169D-47D9-B427-1A7B1DCCFF7A}" srcOrd="0" destOrd="0" presId="urn:microsoft.com/office/officeart/2005/8/layout/hList1"/>
    <dgm:cxn modelId="{5CC9C565-00A8-4F42-B40A-4FFA8652D28C}" type="presParOf" srcId="{90A2885F-C1FA-4987-9409-F7E20AFBD041}" destId="{4162FFE1-F513-4D70-894D-AE57BE737C0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8B2C899-65C6-48FE-97CD-8AD30BEF957D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9FF00B90-7AA5-4461-9178-2290D2F3DDB4}">
      <dgm:prSet custT="1"/>
      <dgm:spPr/>
      <dgm:t>
        <a:bodyPr/>
        <a:lstStyle/>
        <a:p>
          <a:pPr algn="ctr" rtl="0"/>
          <a:r>
            <a:rPr lang="en-US" sz="2200" b="1" dirty="0">
              <a:latin typeface="Times New Roman" pitchFamily="18" charset="0"/>
              <a:cs typeface="Times New Roman" pitchFamily="18" charset="0"/>
            </a:rPr>
            <a:t>The Transport </a:t>
          </a:r>
          <a:r>
            <a:rPr lang="en-US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layer is responsible for error‐free delivery message</a:t>
          </a:r>
          <a:r>
            <a:rPr lang="en-US" sz="2200" b="1" dirty="0">
              <a:latin typeface="Times New Roman" pitchFamily="18" charset="0"/>
              <a:cs typeface="Times New Roman" pitchFamily="18" charset="0"/>
            </a:rPr>
            <a:t>. Retransmission of data to recover  errors or lost data will occur in software managing this layer. </a:t>
          </a:r>
        </a:p>
        <a:p>
          <a:pPr algn="ctr" rtl="0"/>
          <a:r>
            <a:rPr lang="en-US" sz="2200" b="1" dirty="0">
              <a:latin typeface="Times New Roman" pitchFamily="18" charset="0"/>
              <a:cs typeface="Times New Roman" pitchFamily="18" charset="0"/>
            </a:rPr>
            <a:t>The basic functions are similar to those provided for frames by the Data Link layer, but at a higher level. </a:t>
          </a:r>
          <a:endParaRPr lang="ru-RU" sz="2200" b="1" dirty="0">
            <a:latin typeface="Times New Roman" pitchFamily="18" charset="0"/>
            <a:cs typeface="Times New Roman" pitchFamily="18" charset="0"/>
          </a:endParaRPr>
        </a:p>
      </dgm:t>
    </dgm:pt>
    <dgm:pt modelId="{B3D049B0-1D6D-440A-B3AC-971852101507}" type="parTrans" cxnId="{AAF0EB74-3483-492C-B261-74125CB4356C}">
      <dgm:prSet/>
      <dgm:spPr/>
      <dgm:t>
        <a:bodyPr/>
        <a:lstStyle/>
        <a:p>
          <a:endParaRPr lang="ru-RU"/>
        </a:p>
      </dgm:t>
    </dgm:pt>
    <dgm:pt modelId="{1A2FDBD9-2255-4644-B485-6353722361F0}" type="sibTrans" cxnId="{AAF0EB74-3483-492C-B261-74125CB4356C}">
      <dgm:prSet/>
      <dgm:spPr/>
      <dgm:t>
        <a:bodyPr/>
        <a:lstStyle/>
        <a:p>
          <a:endParaRPr lang="ru-RU"/>
        </a:p>
      </dgm:t>
    </dgm:pt>
    <dgm:pt modelId="{64D406C0-03C8-4208-8A3D-4342255BE3B1}" type="pres">
      <dgm:prSet presAssocID="{E8B2C899-65C6-48FE-97CD-8AD30BEF957D}" presName="linear" presStyleCnt="0">
        <dgm:presLayoutVars>
          <dgm:animLvl val="lvl"/>
          <dgm:resizeHandles val="exact"/>
        </dgm:presLayoutVars>
      </dgm:prSet>
      <dgm:spPr/>
    </dgm:pt>
    <dgm:pt modelId="{C4B2CAB8-BE41-4A8E-975C-34E57D77DC9A}" type="pres">
      <dgm:prSet presAssocID="{9FF00B90-7AA5-4461-9178-2290D2F3DDB4}" presName="parentText" presStyleLbl="node1" presStyleIdx="0" presStyleCnt="1" custScaleY="917515" custLinFactNeighborX="1667" custLinFactNeighborY="21327">
        <dgm:presLayoutVars>
          <dgm:chMax val="0"/>
          <dgm:bulletEnabled val="1"/>
        </dgm:presLayoutVars>
      </dgm:prSet>
      <dgm:spPr/>
    </dgm:pt>
  </dgm:ptLst>
  <dgm:cxnLst>
    <dgm:cxn modelId="{D40E8C29-1FCA-40A8-985F-928C921D3ADA}" type="presOf" srcId="{E8B2C899-65C6-48FE-97CD-8AD30BEF957D}" destId="{64D406C0-03C8-4208-8A3D-4342255BE3B1}" srcOrd="0" destOrd="0" presId="urn:microsoft.com/office/officeart/2005/8/layout/vList2"/>
    <dgm:cxn modelId="{AAF0EB74-3483-492C-B261-74125CB4356C}" srcId="{E8B2C899-65C6-48FE-97CD-8AD30BEF957D}" destId="{9FF00B90-7AA5-4461-9178-2290D2F3DDB4}" srcOrd="0" destOrd="0" parTransId="{B3D049B0-1D6D-440A-B3AC-971852101507}" sibTransId="{1A2FDBD9-2255-4644-B485-6353722361F0}"/>
    <dgm:cxn modelId="{486214C4-9AE8-45FE-AFBB-3613935D8651}" type="presOf" srcId="{9FF00B90-7AA5-4461-9178-2290D2F3DDB4}" destId="{C4B2CAB8-BE41-4A8E-975C-34E57D77DC9A}" srcOrd="0" destOrd="0" presId="urn:microsoft.com/office/officeart/2005/8/layout/vList2"/>
    <dgm:cxn modelId="{43FF1220-36C7-4028-A8DF-8C856A496D84}" type="presParOf" srcId="{64D406C0-03C8-4208-8A3D-4342255BE3B1}" destId="{C4B2CAB8-BE41-4A8E-975C-34E57D77DC9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9F0A971-C6D2-496D-9EB4-29CB866055F1}" type="doc">
      <dgm:prSet loTypeId="urn:microsoft.com/office/officeart/2005/8/layout/h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90D79C42-69FD-482E-9252-0F49D8358E5E}">
      <dgm:prSet/>
      <dgm:spPr/>
      <dgm:t>
        <a:bodyPr/>
        <a:lstStyle/>
        <a:p>
          <a:pPr rtl="0"/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Functionality provided: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0ADC14-5C05-4447-B8C5-B47039A84A45}" type="parTrans" cxnId="{75A1CE4D-B54F-43DB-97CF-932441FBDA9D}">
      <dgm:prSet/>
      <dgm:spPr/>
      <dgm:t>
        <a:bodyPr/>
        <a:lstStyle/>
        <a:p>
          <a:endParaRPr lang="uk-UA"/>
        </a:p>
      </dgm:t>
    </dgm:pt>
    <dgm:pt modelId="{5A2BE1C6-62DD-44C7-9EF5-B1577DFF5ABC}" type="sibTrans" cxnId="{75A1CE4D-B54F-43DB-97CF-932441FBDA9D}">
      <dgm:prSet/>
      <dgm:spPr/>
      <dgm:t>
        <a:bodyPr/>
        <a:lstStyle/>
        <a:p>
          <a:endParaRPr lang="uk-UA"/>
        </a:p>
      </dgm:t>
    </dgm:pt>
    <dgm:pt modelId="{B3BEC31F-D90D-467F-AFBD-B6872ADBBA68}">
      <dgm:prSet custT="1"/>
      <dgm:spPr/>
      <dgm:t>
        <a:bodyPr/>
        <a:lstStyle/>
        <a:p>
          <a:pPr rtl="0"/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Network address</a:t>
          </a:r>
          <a:endParaRPr lang="uk-UA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240072-5F0C-4225-92CC-35C4F6F06C46}" type="parTrans" cxnId="{BAE28AC8-4D66-44EA-BAC6-E751E92588B5}">
      <dgm:prSet/>
      <dgm:spPr/>
      <dgm:t>
        <a:bodyPr/>
        <a:lstStyle/>
        <a:p>
          <a:endParaRPr lang="uk-UA"/>
        </a:p>
      </dgm:t>
    </dgm:pt>
    <dgm:pt modelId="{EB992057-6EEF-443E-8D85-E55D549635DA}" type="sibTrans" cxnId="{BAE28AC8-4D66-44EA-BAC6-E751E92588B5}">
      <dgm:prSet/>
      <dgm:spPr/>
      <dgm:t>
        <a:bodyPr/>
        <a:lstStyle/>
        <a:p>
          <a:endParaRPr lang="uk-UA"/>
        </a:p>
      </dgm:t>
    </dgm:pt>
    <dgm:pt modelId="{B6F9F0F5-3097-47AE-8C78-4FCAF1457335}">
      <dgm:prSet custT="1"/>
      <dgm:spPr/>
      <dgm:t>
        <a:bodyPr/>
        <a:lstStyle/>
        <a:p>
          <a:pPr rtl="0"/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Traffic routing</a:t>
          </a:r>
          <a:endParaRPr lang="uk-UA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BB0C58-76AE-4A69-BD1F-8442ED70E148}" type="parTrans" cxnId="{259750D7-C43E-4C8B-B259-1515C7AFE15C}">
      <dgm:prSet/>
      <dgm:spPr/>
      <dgm:t>
        <a:bodyPr/>
        <a:lstStyle/>
        <a:p>
          <a:endParaRPr lang="uk-UA"/>
        </a:p>
      </dgm:t>
    </dgm:pt>
    <dgm:pt modelId="{4B681650-13A0-4122-B396-A1A6DEAB568E}" type="sibTrans" cxnId="{259750D7-C43E-4C8B-B259-1515C7AFE15C}">
      <dgm:prSet/>
      <dgm:spPr/>
      <dgm:t>
        <a:bodyPr/>
        <a:lstStyle/>
        <a:p>
          <a:endParaRPr lang="uk-UA"/>
        </a:p>
      </dgm:t>
    </dgm:pt>
    <dgm:pt modelId="{DA4F78C6-80B4-4502-A199-3E33145BEA96}">
      <dgm:prSet custT="1"/>
      <dgm:spPr/>
      <dgm:t>
        <a:bodyPr/>
        <a:lstStyle/>
        <a:p>
          <a:pPr rtl="0"/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Fragmentation/ reassembly</a:t>
          </a:r>
          <a:endParaRPr lang="uk-UA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3B60C6-567A-4189-B89F-4DB0072BCE75}" type="parTrans" cxnId="{72710FE7-0664-4596-A9A8-D1839B6AEECB}">
      <dgm:prSet/>
      <dgm:spPr/>
      <dgm:t>
        <a:bodyPr/>
        <a:lstStyle/>
        <a:p>
          <a:endParaRPr lang="uk-UA"/>
        </a:p>
      </dgm:t>
    </dgm:pt>
    <dgm:pt modelId="{CCFAC944-D230-485E-AA75-BD7A49941FBF}" type="sibTrans" cxnId="{72710FE7-0664-4596-A9A8-D1839B6AEECB}">
      <dgm:prSet/>
      <dgm:spPr/>
      <dgm:t>
        <a:bodyPr/>
        <a:lstStyle/>
        <a:p>
          <a:endParaRPr lang="uk-UA"/>
        </a:p>
      </dgm:t>
    </dgm:pt>
    <dgm:pt modelId="{AA5351BD-BFB3-4692-A883-2B8E5A7359D7}" type="pres">
      <dgm:prSet presAssocID="{C9F0A971-C6D2-496D-9EB4-29CB866055F1}" presName="Name0" presStyleCnt="0">
        <dgm:presLayoutVars>
          <dgm:dir/>
          <dgm:animLvl val="lvl"/>
          <dgm:resizeHandles val="exact"/>
        </dgm:presLayoutVars>
      </dgm:prSet>
      <dgm:spPr/>
    </dgm:pt>
    <dgm:pt modelId="{48D96361-DC19-481C-9101-F724956A540D}" type="pres">
      <dgm:prSet presAssocID="{90D79C42-69FD-482E-9252-0F49D8358E5E}" presName="composite" presStyleCnt="0"/>
      <dgm:spPr/>
    </dgm:pt>
    <dgm:pt modelId="{DFAA2C82-DFFB-4E34-B1C7-48A8958E7CB5}" type="pres">
      <dgm:prSet presAssocID="{90D79C42-69FD-482E-9252-0F49D8358E5E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09366AD0-EC74-41B9-977F-6F6C789A9280}" type="pres">
      <dgm:prSet presAssocID="{90D79C42-69FD-482E-9252-0F49D8358E5E}" presName="desTx" presStyleLbl="alignAccFollowNode1" presStyleIdx="0" presStyleCnt="1" custScaleY="105451">
        <dgm:presLayoutVars>
          <dgm:bulletEnabled val="1"/>
        </dgm:presLayoutVars>
      </dgm:prSet>
      <dgm:spPr/>
    </dgm:pt>
  </dgm:ptLst>
  <dgm:cxnLst>
    <dgm:cxn modelId="{4D965917-E338-4518-BF5D-FD2731C4E131}" type="presOf" srcId="{B6F9F0F5-3097-47AE-8C78-4FCAF1457335}" destId="{09366AD0-EC74-41B9-977F-6F6C789A9280}" srcOrd="0" destOrd="1" presId="urn:microsoft.com/office/officeart/2005/8/layout/hList1"/>
    <dgm:cxn modelId="{D9555918-4A63-4737-B3F0-04F8B43AF533}" type="presOf" srcId="{DA4F78C6-80B4-4502-A199-3E33145BEA96}" destId="{09366AD0-EC74-41B9-977F-6F6C789A9280}" srcOrd="0" destOrd="2" presId="urn:microsoft.com/office/officeart/2005/8/layout/hList1"/>
    <dgm:cxn modelId="{75A1CE4D-B54F-43DB-97CF-932441FBDA9D}" srcId="{C9F0A971-C6D2-496D-9EB4-29CB866055F1}" destId="{90D79C42-69FD-482E-9252-0F49D8358E5E}" srcOrd="0" destOrd="0" parTransId="{3E0ADC14-5C05-4447-B8C5-B47039A84A45}" sibTransId="{5A2BE1C6-62DD-44C7-9EF5-B1577DFF5ABC}"/>
    <dgm:cxn modelId="{CA281277-1355-48A6-B179-BEA1CD4D38A4}" type="presOf" srcId="{90D79C42-69FD-482E-9252-0F49D8358E5E}" destId="{DFAA2C82-DFFB-4E34-B1C7-48A8958E7CB5}" srcOrd="0" destOrd="0" presId="urn:microsoft.com/office/officeart/2005/8/layout/hList1"/>
    <dgm:cxn modelId="{CA179EC5-56A3-431A-8857-18FA6CD84278}" type="presOf" srcId="{C9F0A971-C6D2-496D-9EB4-29CB866055F1}" destId="{AA5351BD-BFB3-4692-A883-2B8E5A7359D7}" srcOrd="0" destOrd="0" presId="urn:microsoft.com/office/officeart/2005/8/layout/hList1"/>
    <dgm:cxn modelId="{BAE28AC8-4D66-44EA-BAC6-E751E92588B5}" srcId="{90D79C42-69FD-482E-9252-0F49D8358E5E}" destId="{B3BEC31F-D90D-467F-AFBD-B6872ADBBA68}" srcOrd="0" destOrd="0" parTransId="{01240072-5F0C-4225-92CC-35C4F6F06C46}" sibTransId="{EB992057-6EEF-443E-8D85-E55D549635DA}"/>
    <dgm:cxn modelId="{259750D7-C43E-4C8B-B259-1515C7AFE15C}" srcId="{B3BEC31F-D90D-467F-AFBD-B6872ADBBA68}" destId="{B6F9F0F5-3097-47AE-8C78-4FCAF1457335}" srcOrd="0" destOrd="0" parTransId="{06BB0C58-76AE-4A69-BD1F-8442ED70E148}" sibTransId="{4B681650-13A0-4122-B396-A1A6DEAB568E}"/>
    <dgm:cxn modelId="{72710FE7-0664-4596-A9A8-D1839B6AEECB}" srcId="{B6F9F0F5-3097-47AE-8C78-4FCAF1457335}" destId="{DA4F78C6-80B4-4502-A199-3E33145BEA96}" srcOrd="0" destOrd="0" parTransId="{823B60C6-567A-4189-B89F-4DB0072BCE75}" sibTransId="{CCFAC944-D230-485E-AA75-BD7A49941FBF}"/>
    <dgm:cxn modelId="{DE7DFFF6-C3B3-416E-B58F-130552740275}" type="presOf" srcId="{B3BEC31F-D90D-467F-AFBD-B6872ADBBA68}" destId="{09366AD0-EC74-41B9-977F-6F6C789A9280}" srcOrd="0" destOrd="0" presId="urn:microsoft.com/office/officeart/2005/8/layout/hList1"/>
    <dgm:cxn modelId="{205A3C48-B4E2-4FC8-95D8-4A8E90B06C36}" type="presParOf" srcId="{AA5351BD-BFB3-4692-A883-2B8E5A7359D7}" destId="{48D96361-DC19-481C-9101-F724956A540D}" srcOrd="0" destOrd="0" presId="urn:microsoft.com/office/officeart/2005/8/layout/hList1"/>
    <dgm:cxn modelId="{D1E59FDA-1CD1-4534-8CC0-FE4C1E567B4B}" type="presParOf" srcId="{48D96361-DC19-481C-9101-F724956A540D}" destId="{DFAA2C82-DFFB-4E34-B1C7-48A8958E7CB5}" srcOrd="0" destOrd="0" presId="urn:microsoft.com/office/officeart/2005/8/layout/hList1"/>
    <dgm:cxn modelId="{45839FA0-F9B7-40B6-BBD4-82CCCC10BFD8}" type="presParOf" srcId="{48D96361-DC19-481C-9101-F724956A540D}" destId="{09366AD0-EC74-41B9-977F-6F6C789A928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CF6D83-52AF-468E-A6E7-E9CDBADF5678}">
      <dsp:nvSpPr>
        <dsp:cNvPr id="0" name=""/>
        <dsp:cNvSpPr/>
      </dsp:nvSpPr>
      <dsp:spPr>
        <a:xfrm>
          <a:off x="0" y="899"/>
          <a:ext cx="4495800" cy="6912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Functionality provided: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899"/>
        <a:ext cx="4495800" cy="691200"/>
      </dsp:txXfrm>
    </dsp:sp>
    <dsp:sp modelId="{8FB708AC-4959-4342-B048-DA894F97D719}">
      <dsp:nvSpPr>
        <dsp:cNvPr id="0" name=""/>
        <dsp:cNvSpPr/>
      </dsp:nvSpPr>
      <dsp:spPr>
        <a:xfrm>
          <a:off x="0" y="692099"/>
          <a:ext cx="4495800" cy="296460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Remote file and printer access</a:t>
          </a:r>
          <a:endParaRPr lang="uk-UA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Resource sharing</a:t>
          </a:r>
          <a:endParaRPr lang="uk-UA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Communications between processes</a:t>
          </a:r>
          <a:endParaRPr lang="uk-UA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Electronic messaging and e-mail</a:t>
          </a:r>
          <a:endParaRPr lang="uk-UA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Directory services</a:t>
          </a:r>
          <a:endParaRPr lang="uk-UA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Virtual devices and virtual communications</a:t>
          </a:r>
          <a:endParaRPr lang="uk-UA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Web browsing</a:t>
          </a:r>
          <a:endParaRPr lang="uk-UA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692099"/>
        <a:ext cx="4495800" cy="29646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5FC0E6-814E-47A1-819C-6912593D9F34}">
      <dsp:nvSpPr>
        <dsp:cNvPr id="0" name=""/>
        <dsp:cNvSpPr/>
      </dsp:nvSpPr>
      <dsp:spPr>
        <a:xfrm>
          <a:off x="0" y="75202"/>
          <a:ext cx="4495800" cy="106879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latin typeface="Times New Roman" pitchFamily="18" charset="0"/>
              <a:cs typeface="Times New Roman" pitchFamily="18" charset="0"/>
            </a:rPr>
            <a:t>The Network layer makes </a:t>
          </a:r>
          <a:r>
            <a:rPr lang="en-US" sz="29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routed networks </a:t>
          </a:r>
          <a:r>
            <a:rPr lang="en-US" sz="2900" b="1" kern="1200" dirty="0">
              <a:latin typeface="Times New Roman" pitchFamily="18" charset="0"/>
              <a:cs typeface="Times New Roman" pitchFamily="18" charset="0"/>
            </a:rPr>
            <a:t>possible.</a:t>
          </a:r>
          <a:endParaRPr lang="ru-RU" sz="29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2174" y="127376"/>
        <a:ext cx="4391452" cy="96444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66A3A8-0BE4-44F5-868A-4DF1FAC05FC9}">
      <dsp:nvSpPr>
        <dsp:cNvPr id="0" name=""/>
        <dsp:cNvSpPr/>
      </dsp:nvSpPr>
      <dsp:spPr>
        <a:xfrm>
          <a:off x="0" y="4020"/>
          <a:ext cx="4572000" cy="8064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Functionality provided:</a:t>
          </a:r>
          <a:endParaRPr lang="uk-UA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020"/>
        <a:ext cx="4572000" cy="806400"/>
      </dsp:txXfrm>
    </dsp:sp>
    <dsp:sp modelId="{14214E41-D670-4C96-A942-55ABC29D1D5B}">
      <dsp:nvSpPr>
        <dsp:cNvPr id="0" name=""/>
        <dsp:cNvSpPr/>
      </dsp:nvSpPr>
      <dsp:spPr>
        <a:xfrm>
          <a:off x="0" y="810420"/>
          <a:ext cx="4572000" cy="276695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Link control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Access management</a:t>
          </a:r>
          <a:endParaRPr lang="uk-UA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Traffic control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457200" lvl="2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Sequencing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685800" lvl="3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Acknowledgement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914400" lvl="4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Delimiting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0" lvl="5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Error correction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810420"/>
        <a:ext cx="4572000" cy="276695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F036A7-6D01-4DDB-AC03-DBAA993F5371}">
      <dsp:nvSpPr>
        <dsp:cNvPr id="0" name=""/>
        <dsp:cNvSpPr/>
      </dsp:nvSpPr>
      <dsp:spPr>
        <a:xfrm>
          <a:off x="2304" y="706"/>
          <a:ext cx="4719790" cy="144638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Times New Roman" pitchFamily="18" charset="0"/>
              <a:cs typeface="Times New Roman" pitchFamily="18" charset="0"/>
            </a:rPr>
            <a:t>The Data Link layer is responsible for </a:t>
          </a:r>
          <a:r>
            <a:rPr lang="en-US" sz="20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ensuring that data is transmitted between nodes without errors</a:t>
          </a:r>
          <a:r>
            <a:rPr lang="en-US" sz="2000" b="1" kern="1200" dirty="0">
              <a:latin typeface="Times New Roman" pitchFamily="18" charset="0"/>
              <a:cs typeface="Times New Roman" pitchFamily="18" charset="0"/>
            </a:rPr>
            <a:t>. This accuracy is accomplished through the following practices:</a:t>
          </a:r>
          <a:endParaRPr lang="uk-UA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72911" y="71313"/>
        <a:ext cx="4578576" cy="130517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64251A-A88F-4A83-8CB3-7804386AD321}">
      <dsp:nvSpPr>
        <dsp:cNvPr id="0" name=""/>
        <dsp:cNvSpPr/>
      </dsp:nvSpPr>
      <dsp:spPr>
        <a:xfrm>
          <a:off x="0" y="669"/>
          <a:ext cx="8305800" cy="13702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Each node</a:t>
          </a:r>
          <a:r>
            <a:rPr lang="ru-RU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is uniquely identified at the Data Link layer through a unique</a:t>
          </a:r>
          <a:r>
            <a:rPr lang="ru-RU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address known as the</a:t>
          </a:r>
          <a:r>
            <a:rPr lang="ru-RU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Media Access Control (MAC) address</a:t>
          </a: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.</a:t>
          </a:r>
          <a:endParaRPr lang="ru-RU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6891" y="67560"/>
        <a:ext cx="8172018" cy="123647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A649A8-5DCB-413D-B5A9-71A210B3CAEA}">
      <dsp:nvSpPr>
        <dsp:cNvPr id="0" name=""/>
        <dsp:cNvSpPr/>
      </dsp:nvSpPr>
      <dsp:spPr>
        <a:xfrm>
          <a:off x="0" y="3423"/>
          <a:ext cx="8305800" cy="350177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latin typeface="Times New Roman" pitchFamily="18" charset="0"/>
              <a:cs typeface="Times New Roman" pitchFamily="18" charset="0"/>
            </a:rPr>
            <a:t>The standard format for printing MAC addresses in human-friendly form is six groups of two hexadecimal digits </a:t>
          </a:r>
          <a:r>
            <a:rPr lang="uk-UA" sz="2600" b="1" kern="1200" dirty="0">
              <a:latin typeface="Times New Roman" pitchFamily="18" charset="0"/>
              <a:cs typeface="Times New Roman" pitchFamily="18" charset="0"/>
            </a:rPr>
            <a:t>(</a:t>
          </a:r>
          <a:r>
            <a:rPr lang="en-US" sz="2600" b="1" kern="1200" dirty="0">
              <a:latin typeface="Times New Roman" pitchFamily="18" charset="0"/>
              <a:cs typeface="Times New Roman" pitchFamily="18" charset="0"/>
            </a:rPr>
            <a:t>six bytes</a:t>
          </a:r>
          <a:r>
            <a:rPr lang="uk-UA" sz="2600" b="1" kern="1200" dirty="0">
              <a:latin typeface="Times New Roman" pitchFamily="18" charset="0"/>
              <a:cs typeface="Times New Roman" pitchFamily="18" charset="0"/>
            </a:rPr>
            <a:t>)</a:t>
          </a:r>
          <a:r>
            <a:rPr lang="en-US" sz="2600" b="1" kern="1200" dirty="0">
              <a:latin typeface="Times New Roman" pitchFamily="18" charset="0"/>
              <a:cs typeface="Times New Roman" pitchFamily="18" charset="0"/>
            </a:rPr>
            <a:t>, for example</a:t>
          </a:r>
          <a:r>
            <a:rPr lang="ru-RU" sz="2600" b="1" kern="1200" dirty="0">
              <a:latin typeface="Times New Roman" pitchFamily="18" charset="0"/>
              <a:cs typeface="Times New Roman" pitchFamily="18" charset="0"/>
            </a:rPr>
            <a:t>: </a:t>
          </a:r>
          <a:r>
            <a:rPr lang="en-US" sz="2600" b="1" kern="1200" dirty="0">
              <a:latin typeface="Times New Roman" pitchFamily="18" charset="0"/>
              <a:cs typeface="Times New Roman" pitchFamily="18" charset="0"/>
            </a:rPr>
            <a:t>00-C0-26-A9-42-F7.</a:t>
          </a:r>
          <a:r>
            <a:rPr lang="ru-RU" sz="2600" b="1" kern="1200" dirty="0">
              <a:latin typeface="Times New Roman" pitchFamily="18" charset="0"/>
              <a:cs typeface="Times New Roman" pitchFamily="18" charset="0"/>
            </a:rPr>
            <a:t>                                      </a:t>
          </a:r>
          <a:endParaRPr lang="en-US" sz="2600" b="1" kern="1200" dirty="0">
            <a:latin typeface="Times New Roman" pitchFamily="18" charset="0"/>
            <a:cs typeface="Times New Roman" pitchFamily="18" charset="0"/>
          </a:endParaRPr>
        </a:p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latin typeface="Times New Roman" pitchFamily="18" charset="0"/>
              <a:cs typeface="Times New Roman" pitchFamily="18" charset="0"/>
            </a:rPr>
            <a:t>           </a:t>
          </a:r>
          <a:r>
            <a:rPr lang="en-US" sz="26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The first three octets </a:t>
          </a:r>
          <a:r>
            <a:rPr lang="en-US" sz="2600" b="1" kern="1200" dirty="0">
              <a:latin typeface="Times New Roman" pitchFamily="18" charset="0"/>
              <a:cs typeface="Times New Roman" pitchFamily="18" charset="0"/>
            </a:rPr>
            <a:t>(in transmission order) identify the organization that issued the identifier and are known as the Organizationally Unique Identifier (OUI)</a:t>
          </a:r>
          <a:r>
            <a:rPr lang="ru-RU" sz="2600" b="1" kern="1200" dirty="0">
              <a:latin typeface="Times New Roman" pitchFamily="18" charset="0"/>
              <a:cs typeface="Times New Roman" pitchFamily="18" charset="0"/>
            </a:rPr>
            <a:t>.  </a:t>
          </a:r>
          <a:endParaRPr lang="en-US" sz="2600" b="1" kern="1200" dirty="0">
            <a:latin typeface="Times New Roman" pitchFamily="18" charset="0"/>
            <a:cs typeface="Times New Roman" pitchFamily="18" charset="0"/>
          </a:endParaRPr>
        </a:p>
        <a:p>
          <a:pPr marL="0" lvl="0" indent="0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The</a:t>
          </a:r>
          <a:r>
            <a:rPr lang="ru-RU" sz="26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6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remaining three octets </a:t>
          </a:r>
          <a:r>
            <a:rPr lang="en-US" sz="2600" b="1" kern="1200" dirty="0">
              <a:latin typeface="Times New Roman" pitchFamily="18" charset="0"/>
              <a:cs typeface="Times New Roman" pitchFamily="18" charset="0"/>
            </a:rPr>
            <a:t>represent a unique adapter address</a:t>
          </a:r>
          <a:r>
            <a:rPr lang="ru-RU" sz="2600" b="1" kern="1200" dirty="0">
              <a:latin typeface="Times New Roman" pitchFamily="18" charset="0"/>
              <a:cs typeface="Times New Roman" pitchFamily="18" charset="0"/>
            </a:rPr>
            <a:t> – </a:t>
          </a:r>
          <a:r>
            <a:rPr lang="en-US" sz="2600" b="1" kern="1200" dirty="0">
              <a:latin typeface="Times New Roman" pitchFamily="18" charset="0"/>
              <a:cs typeface="Times New Roman" pitchFamily="18" charset="0"/>
            </a:rPr>
            <a:t>Network Interface Controller (NIC) Specific</a:t>
          </a:r>
          <a:r>
            <a:rPr lang="ru-RU" sz="2600" b="1" kern="1200" dirty="0">
              <a:latin typeface="Times New Roman" pitchFamily="18" charset="0"/>
              <a:cs typeface="Times New Roman" pitchFamily="18" charset="0"/>
            </a:rPr>
            <a:t>.</a:t>
          </a:r>
        </a:p>
      </dsp:txBody>
      <dsp:txXfrm>
        <a:off x="170943" y="174366"/>
        <a:ext cx="7963914" cy="315989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7624B3-C3A3-47F7-90FB-72DB2CC0CB39}">
      <dsp:nvSpPr>
        <dsp:cNvPr id="0" name=""/>
        <dsp:cNvSpPr/>
      </dsp:nvSpPr>
      <dsp:spPr>
        <a:xfrm>
          <a:off x="0" y="706"/>
          <a:ext cx="8153400" cy="144638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Times New Roman" pitchFamily="18" charset="0"/>
              <a:cs typeface="Times New Roman" pitchFamily="18" charset="0"/>
            </a:rPr>
            <a:t>You can retrieve the MAC address for an Ethernet network adapter in a</a:t>
          </a:r>
          <a:r>
            <a:rPr lang="ru-RU" sz="22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kern="1200" dirty="0">
              <a:latin typeface="Times New Roman" pitchFamily="18" charset="0"/>
              <a:cs typeface="Times New Roman" pitchFamily="18" charset="0"/>
            </a:rPr>
            <a:t>Windows computer by running the </a:t>
          </a:r>
          <a:r>
            <a:rPr lang="en-US" sz="22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ipconfig/all </a:t>
          </a:r>
          <a:r>
            <a:rPr lang="en-US" sz="2200" b="1" kern="1200" dirty="0">
              <a:latin typeface="Times New Roman" pitchFamily="18" charset="0"/>
              <a:cs typeface="Times New Roman" pitchFamily="18" charset="0"/>
            </a:rPr>
            <a:t>command or in Linux by running the </a:t>
          </a:r>
          <a:r>
            <a:rPr lang="en-US" sz="22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ifconfig -a</a:t>
          </a:r>
          <a:r>
            <a:rPr lang="ru-RU" sz="2200" b="1" kern="1200" dirty="0">
              <a:latin typeface="Times New Roman" pitchFamily="18" charset="0"/>
              <a:cs typeface="Times New Roman" pitchFamily="18" charset="0"/>
            </a:rPr>
            <a:t>. </a:t>
          </a:r>
          <a:r>
            <a:rPr lang="en-US" sz="2200" b="1" kern="1200" dirty="0">
              <a:latin typeface="Times New Roman" pitchFamily="18" charset="0"/>
              <a:cs typeface="Times New Roman" pitchFamily="18" charset="0"/>
            </a:rPr>
            <a:t>The MAC address is listed with the Ethernet adapter configuration. It is</a:t>
          </a:r>
          <a:r>
            <a:rPr lang="ru-RU" sz="22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200" b="1" kern="1200" dirty="0">
              <a:latin typeface="Times New Roman" pitchFamily="18" charset="0"/>
              <a:cs typeface="Times New Roman" pitchFamily="18" charset="0"/>
            </a:rPr>
            <a:t>listed as the </a:t>
          </a:r>
          <a:r>
            <a:rPr lang="en-US" sz="22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adapter’s physical address</a:t>
          </a:r>
          <a:r>
            <a:rPr lang="en-US" sz="2200" b="1" kern="1200" dirty="0">
              <a:latin typeface="Times New Roman" pitchFamily="18" charset="0"/>
              <a:cs typeface="Times New Roman" pitchFamily="18" charset="0"/>
            </a:rPr>
            <a:t>. </a:t>
          </a:r>
          <a:endParaRPr lang="ru-RU" sz="2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70607" y="71313"/>
        <a:ext cx="8012186" cy="130517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DD7132-73B4-41CB-B9B3-26C70F21CB63}">
      <dsp:nvSpPr>
        <dsp:cNvPr id="0" name=""/>
        <dsp:cNvSpPr/>
      </dsp:nvSpPr>
      <dsp:spPr>
        <a:xfrm>
          <a:off x="0" y="43046"/>
          <a:ext cx="4572000" cy="7776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Functionality provided:</a:t>
          </a:r>
          <a:endParaRPr lang="uk-UA" sz="2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3046"/>
        <a:ext cx="4572000" cy="777600"/>
      </dsp:txXfrm>
    </dsp:sp>
    <dsp:sp modelId="{9028A242-E0E2-46AC-8C4A-432EA703C8F1}">
      <dsp:nvSpPr>
        <dsp:cNvPr id="0" name=""/>
        <dsp:cNvSpPr/>
      </dsp:nvSpPr>
      <dsp:spPr>
        <a:xfrm>
          <a:off x="0" y="820646"/>
          <a:ext cx="4572000" cy="2260507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Transmission media</a:t>
          </a:r>
          <a:endParaRPr lang="uk-UA" sz="2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Connector</a:t>
          </a:r>
          <a:endParaRPr lang="uk-UA" sz="2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Data encoding and synchronization</a:t>
          </a:r>
          <a:endParaRPr lang="uk-UA" sz="2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Transmission technique</a:t>
          </a:r>
          <a:endParaRPr lang="uk-UA" sz="2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820646"/>
        <a:ext cx="4572000" cy="226050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98930D-69CD-4243-AEA1-81185071FF88}">
      <dsp:nvSpPr>
        <dsp:cNvPr id="0" name=""/>
        <dsp:cNvSpPr/>
      </dsp:nvSpPr>
      <dsp:spPr>
        <a:xfrm>
          <a:off x="2304" y="0"/>
          <a:ext cx="4719790" cy="1828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latin typeface="Times New Roman" pitchFamily="18" charset="0"/>
              <a:cs typeface="Times New Roman" pitchFamily="18" charset="0"/>
            </a:rPr>
            <a:t>The Physical layer is responsible for </a:t>
          </a:r>
          <a:r>
            <a:rPr lang="en-US" sz="23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transmitting and receiving data over</a:t>
          </a:r>
          <a:r>
            <a:rPr lang="ru-RU" sz="23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3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a transmission media</a:t>
          </a:r>
          <a:r>
            <a:rPr lang="en-US" sz="2300" b="1" kern="1200" dirty="0">
              <a:latin typeface="Times New Roman" pitchFamily="18" charset="0"/>
              <a:cs typeface="Times New Roman" pitchFamily="18" charset="0"/>
            </a:rPr>
            <a:t>. Data is treated as an unstructured raw data</a:t>
          </a:r>
          <a:r>
            <a:rPr lang="ru-RU" sz="23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300" b="1" kern="1200" dirty="0">
              <a:latin typeface="Times New Roman" pitchFamily="18" charset="0"/>
              <a:cs typeface="Times New Roman" pitchFamily="18" charset="0"/>
            </a:rPr>
            <a:t>stream.</a:t>
          </a:r>
          <a:endParaRPr lang="ru-RU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1579" y="89275"/>
        <a:ext cx="4541240" cy="16502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A80F4D-2F29-47C1-AF84-50B15B2270D1}">
      <dsp:nvSpPr>
        <dsp:cNvPr id="0" name=""/>
        <dsp:cNvSpPr/>
      </dsp:nvSpPr>
      <dsp:spPr>
        <a:xfrm>
          <a:off x="0" y="24384"/>
          <a:ext cx="4572000" cy="101803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Times New Roman" pitchFamily="18" charset="0"/>
              <a:cs typeface="Times New Roman" pitchFamily="18" charset="0"/>
            </a:rPr>
            <a:t>Users and applications are provided </a:t>
          </a:r>
          <a:r>
            <a:rPr lang="en-US" sz="21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access to network services </a:t>
          </a:r>
          <a:r>
            <a:rPr lang="en-US" sz="2100" b="1" kern="1200" dirty="0">
              <a:latin typeface="Times New Roman" pitchFamily="18" charset="0"/>
              <a:cs typeface="Times New Roman" pitchFamily="18" charset="0"/>
            </a:rPr>
            <a:t>through the Application  layer.</a:t>
          </a:r>
          <a:endParaRPr lang="ru-RU" sz="21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9696" y="74080"/>
        <a:ext cx="4472608" cy="9186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DAC116-A059-4E32-9E4C-6036EB1964D6}">
      <dsp:nvSpPr>
        <dsp:cNvPr id="0" name=""/>
        <dsp:cNvSpPr/>
      </dsp:nvSpPr>
      <dsp:spPr>
        <a:xfrm>
          <a:off x="0" y="25500"/>
          <a:ext cx="4495800" cy="6912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Functionality provided:</a:t>
          </a:r>
          <a:endParaRPr lang="uk-UA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5500"/>
        <a:ext cx="4495800" cy="691200"/>
      </dsp:txXfrm>
    </dsp:sp>
    <dsp:sp modelId="{9608634C-B449-4778-9F08-30A7981A9CFF}">
      <dsp:nvSpPr>
        <dsp:cNvPr id="0" name=""/>
        <dsp:cNvSpPr/>
      </dsp:nvSpPr>
      <dsp:spPr>
        <a:xfrm>
          <a:off x="0" y="710751"/>
          <a:ext cx="4495800" cy="230580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Character translation</a:t>
          </a:r>
          <a:endParaRPr lang="uk-UA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457200" lvl="2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ASCII</a:t>
          </a:r>
          <a:endParaRPr lang="uk-UA" sz="23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457200" lvl="2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EBCDIC</a:t>
          </a:r>
          <a:endParaRPr lang="uk-UA" sz="23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Conversion</a:t>
          </a:r>
          <a:endParaRPr lang="uk-UA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Compression</a:t>
          </a:r>
          <a:endParaRPr lang="uk-UA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Encryption</a:t>
          </a:r>
          <a:endParaRPr lang="uk-UA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710751"/>
        <a:ext cx="4495800" cy="23058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EF6F1B-D25F-4D81-BA8F-2E8C3C237AB7}">
      <dsp:nvSpPr>
        <dsp:cNvPr id="0" name=""/>
        <dsp:cNvSpPr/>
      </dsp:nvSpPr>
      <dsp:spPr>
        <a:xfrm>
          <a:off x="0" y="0"/>
          <a:ext cx="4572000" cy="179614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Times New Roman" pitchFamily="18" charset="0"/>
              <a:cs typeface="Times New Roman" pitchFamily="18" charset="0"/>
            </a:rPr>
            <a:t>The Presentation </a:t>
          </a:r>
          <a:r>
            <a:rPr lang="en-US" sz="21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layer is responsible for formatting data </a:t>
          </a:r>
          <a:r>
            <a:rPr lang="en-US" sz="2100" b="1" kern="1200" dirty="0">
              <a:latin typeface="Times New Roman" pitchFamily="18" charset="0"/>
              <a:cs typeface="Times New Roman" pitchFamily="18" charset="0"/>
            </a:rPr>
            <a:t>from the Application layer so that the data can be transmitted or so that the data can be  recognized by the Application layer.</a:t>
          </a:r>
          <a:endParaRPr lang="ru-RU" sz="21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87680" y="87680"/>
        <a:ext cx="4396640" cy="16207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0CB50C-BB80-408C-A998-DFB3321860C9}">
      <dsp:nvSpPr>
        <dsp:cNvPr id="0" name=""/>
        <dsp:cNvSpPr/>
      </dsp:nvSpPr>
      <dsp:spPr>
        <a:xfrm>
          <a:off x="0" y="39262"/>
          <a:ext cx="4572000" cy="7200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Functionality provided:</a:t>
          </a:r>
          <a:endParaRPr lang="uk-UA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9262"/>
        <a:ext cx="4572000" cy="720000"/>
      </dsp:txXfrm>
    </dsp:sp>
    <dsp:sp modelId="{17C3EC4E-1F2E-4D63-90E0-6C7DB86AB567}">
      <dsp:nvSpPr>
        <dsp:cNvPr id="0" name=""/>
        <dsp:cNvSpPr/>
      </dsp:nvSpPr>
      <dsp:spPr>
        <a:xfrm>
          <a:off x="0" y="759262"/>
          <a:ext cx="4572000" cy="2401875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Establishing sessions between hosts</a:t>
          </a:r>
          <a:endParaRPr lang="uk-UA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Managing/maintaining sessions and tokens</a:t>
          </a:r>
          <a:endParaRPr lang="uk-UA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Terminating sessions when it is no longer needed.</a:t>
          </a:r>
          <a:endParaRPr lang="uk-UA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759262"/>
        <a:ext cx="4572000" cy="24018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D403E3-51A0-41BC-9C83-6CFC79713224}">
      <dsp:nvSpPr>
        <dsp:cNvPr id="0" name=""/>
        <dsp:cNvSpPr/>
      </dsp:nvSpPr>
      <dsp:spPr>
        <a:xfrm>
          <a:off x="0" y="0"/>
          <a:ext cx="4572000" cy="150365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Times New Roman" pitchFamily="18" charset="0"/>
              <a:cs typeface="Times New Roman" pitchFamily="18" charset="0"/>
            </a:rPr>
            <a:t>Session Layer protocols also provide functions </a:t>
          </a:r>
          <a:r>
            <a:rPr lang="en-US" sz="21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to support the session</a:t>
          </a:r>
          <a:r>
            <a:rPr lang="en-US" sz="2100" b="1" kern="1200" dirty="0">
              <a:latin typeface="Times New Roman" pitchFamily="18" charset="0"/>
              <a:cs typeface="Times New Roman" pitchFamily="18" charset="0"/>
            </a:rPr>
            <a:t>, including security, recognition between hosts, and session  logging.</a:t>
          </a:r>
          <a:endParaRPr lang="ru-RU" sz="21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73403" y="73403"/>
        <a:ext cx="4425194" cy="135685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4248E1-169D-47D9-B427-1A7B1DCCFF7A}">
      <dsp:nvSpPr>
        <dsp:cNvPr id="0" name=""/>
        <dsp:cNvSpPr/>
      </dsp:nvSpPr>
      <dsp:spPr>
        <a:xfrm>
          <a:off x="0" y="3393"/>
          <a:ext cx="4572000" cy="7200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Functionality provided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uk-UA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393"/>
        <a:ext cx="4572000" cy="720000"/>
      </dsp:txXfrm>
    </dsp:sp>
    <dsp:sp modelId="{4162FFE1-F513-4D70-894D-AE57BE737C06}">
      <dsp:nvSpPr>
        <dsp:cNvPr id="0" name=""/>
        <dsp:cNvSpPr/>
      </dsp:nvSpPr>
      <dsp:spPr>
        <a:xfrm>
          <a:off x="0" y="726787"/>
          <a:ext cx="4572000" cy="1406812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Segmentation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457200" lvl="2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Acknowledgement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685800" lvl="3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Traffic control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914400" lvl="4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Multiplexing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726787"/>
        <a:ext cx="4572000" cy="140681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B2CAB8-BE41-4A8E-975C-34E57D77DC9A}">
      <dsp:nvSpPr>
        <dsp:cNvPr id="0" name=""/>
        <dsp:cNvSpPr/>
      </dsp:nvSpPr>
      <dsp:spPr>
        <a:xfrm>
          <a:off x="0" y="2902"/>
          <a:ext cx="4724399" cy="296889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Times New Roman" pitchFamily="18" charset="0"/>
              <a:cs typeface="Times New Roman" pitchFamily="18" charset="0"/>
            </a:rPr>
            <a:t>The Transport </a:t>
          </a:r>
          <a:r>
            <a:rPr lang="en-US" sz="2200" b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layer is responsible for error‐free delivery message</a:t>
          </a:r>
          <a:r>
            <a:rPr lang="en-US" sz="2200" b="1" kern="1200" dirty="0">
              <a:latin typeface="Times New Roman" pitchFamily="18" charset="0"/>
              <a:cs typeface="Times New Roman" pitchFamily="18" charset="0"/>
            </a:rPr>
            <a:t>. Retransmission of data to recover  errors or lost data will occur in software managing this layer. </a:t>
          </a:r>
        </a:p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Times New Roman" pitchFamily="18" charset="0"/>
              <a:cs typeface="Times New Roman" pitchFamily="18" charset="0"/>
            </a:rPr>
            <a:t>The basic functions are similar to those provided for frames by the Data Link layer, but at a higher level. </a:t>
          </a:r>
          <a:endParaRPr lang="ru-RU" sz="2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44930" y="147832"/>
        <a:ext cx="4434539" cy="267903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AA2C82-DFFB-4E34-B1C7-48A8958E7CB5}">
      <dsp:nvSpPr>
        <dsp:cNvPr id="0" name=""/>
        <dsp:cNvSpPr/>
      </dsp:nvSpPr>
      <dsp:spPr>
        <a:xfrm>
          <a:off x="0" y="26671"/>
          <a:ext cx="4343400" cy="125453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150368" rIns="263144" bIns="150368" numCol="1" spcCol="1270" anchor="ctr" anchorCtr="0">
          <a:noAutofit/>
        </a:bodyPr>
        <a:lstStyle/>
        <a:p>
          <a:pPr marL="0" lvl="0" indent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Functionality provided:</a:t>
          </a:r>
          <a:endParaRPr lang="uk-UA" sz="3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6671"/>
        <a:ext cx="4343400" cy="1254532"/>
      </dsp:txXfrm>
    </dsp:sp>
    <dsp:sp modelId="{09366AD0-EC74-41B9-977F-6F6C789A9280}">
      <dsp:nvSpPr>
        <dsp:cNvPr id="0" name=""/>
        <dsp:cNvSpPr/>
      </dsp:nvSpPr>
      <dsp:spPr>
        <a:xfrm>
          <a:off x="0" y="1224926"/>
          <a:ext cx="4343400" cy="2177402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Network address</a:t>
          </a:r>
          <a:endParaRPr lang="uk-UA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0" lvl="2" indent="-285750" algn="l" defTabSz="1333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Traffic routing</a:t>
          </a:r>
          <a:endParaRPr lang="uk-UA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857250" lvl="3" indent="-285750" algn="l" defTabSz="1333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Fragmentation/ reassembly</a:t>
          </a:r>
          <a:endParaRPr lang="uk-UA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224926"/>
        <a:ext cx="4343400" cy="21774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6D59C3-BCF5-BC45-87ED-AF8758B445C8}" type="datetimeFigureOut">
              <a:rPr lang="en-US" smtClean="0"/>
              <a:t>9/21/22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A2884E-AB51-CE46-B606-030E2D62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94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2884E-AB51-CE46-B606-030E2D62BAA2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40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C23C461D-4B23-3B49-9B55-9A7C3A42C7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61A0D2A-6C43-4F42-AFE3-BEA98E718A79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C9D14B5F-F6FB-CC47-BCA2-7373E36D6A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6BC1E97B-E79C-904B-A4F9-E8B20F05A4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34859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BE343DBF-E915-A04F-B033-783282A50A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F1A6E0C-F617-0441-8AEB-762FD3E8F286}" type="slidenum">
              <a:rPr lang="en-US" altLang="en-US" b="0"/>
              <a:pPr/>
              <a:t>20</a:t>
            </a:fld>
            <a:endParaRPr lang="en-US" altLang="en-US" b="0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7E006268-A13F-3A48-B6DF-53A104BA5F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DD425CA9-0C4C-154F-9173-8C998F90A3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780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7B11215-4F0F-0743-A3DD-F64306983F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7EBCC2-DB44-6D49-AFFD-F170AA11F7E3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513026" name="Rectangle 2">
            <a:extLst>
              <a:ext uri="{FF2B5EF4-FFF2-40B4-BE49-F238E27FC236}">
                <a16:creationId xmlns:a16="http://schemas.microsoft.com/office/drawing/2014/main" id="{EB41ED64-C75D-D740-A7C4-1952FBF4F7A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363913" y="2366963"/>
            <a:ext cx="0" cy="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3027" name="Rectangle 3">
            <a:extLst>
              <a:ext uri="{FF2B5EF4-FFF2-40B4-BE49-F238E27FC236}">
                <a16:creationId xmlns:a16="http://schemas.microsoft.com/office/drawing/2014/main" id="{2329C469-37C8-E44E-993C-1273232E9F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13" tIns="44956" rIns="89913" bIns="44956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9822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7B11215-4F0F-0743-A3DD-F64306983F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7EBCC2-DB44-6D49-AFFD-F170AA11F7E3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513026" name="Rectangle 2">
            <a:extLst>
              <a:ext uri="{FF2B5EF4-FFF2-40B4-BE49-F238E27FC236}">
                <a16:creationId xmlns:a16="http://schemas.microsoft.com/office/drawing/2014/main" id="{EB41ED64-C75D-D740-A7C4-1952FBF4F7A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363913" y="2366963"/>
            <a:ext cx="0" cy="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3027" name="Rectangle 3">
            <a:extLst>
              <a:ext uri="{FF2B5EF4-FFF2-40B4-BE49-F238E27FC236}">
                <a16:creationId xmlns:a16="http://schemas.microsoft.com/office/drawing/2014/main" id="{2329C469-37C8-E44E-993C-1273232E9F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13" tIns="44956" rIns="89913" bIns="44956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05464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10C7C2D-3771-3345-A10E-C278553960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622369-3407-6746-B7A2-8CF44A6262FB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515074" name="Rectangle 2">
            <a:extLst>
              <a:ext uri="{FF2B5EF4-FFF2-40B4-BE49-F238E27FC236}">
                <a16:creationId xmlns:a16="http://schemas.microsoft.com/office/drawing/2014/main" id="{2F5D0FC0-95B2-1145-8031-739D7851521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363913" y="2366963"/>
            <a:ext cx="0" cy="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5075" name="Rectangle 3">
            <a:extLst>
              <a:ext uri="{FF2B5EF4-FFF2-40B4-BE49-F238E27FC236}">
                <a16:creationId xmlns:a16="http://schemas.microsoft.com/office/drawing/2014/main" id="{4ECE2F09-8AD3-E043-83D1-0925D65496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13" tIns="44956" rIns="89913" bIns="44956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25749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7239C5A-1936-FD49-88C9-D637D409B1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FD6A15-9C07-E54A-8C6B-4CCC01C1E935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523266" name="Rectangle 2">
            <a:extLst>
              <a:ext uri="{FF2B5EF4-FFF2-40B4-BE49-F238E27FC236}">
                <a16:creationId xmlns:a16="http://schemas.microsoft.com/office/drawing/2014/main" id="{40E6D6DB-39CA-B84C-B736-61FEABF9267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363913" y="2366963"/>
            <a:ext cx="0" cy="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3267" name="Rectangle 3">
            <a:extLst>
              <a:ext uri="{FF2B5EF4-FFF2-40B4-BE49-F238E27FC236}">
                <a16:creationId xmlns:a16="http://schemas.microsoft.com/office/drawing/2014/main" id="{A8C87E92-9FD0-724F-AEC4-7638E65E74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13" tIns="44956" rIns="89913" bIns="44956"/>
          <a:lstStyle/>
          <a:p>
            <a:r>
              <a:rPr lang="en-US" altLang="en-US"/>
              <a:t>The  Network Layer controls the subnet.</a:t>
            </a:r>
          </a:p>
          <a:p>
            <a:r>
              <a:rPr lang="en-US" altLang="en-US"/>
              <a:t>The key design issue is routing of data within the subnet.  Routing can be:</a:t>
            </a:r>
          </a:p>
          <a:p>
            <a:pPr>
              <a:buFontTx/>
              <a:buChar char="•"/>
            </a:pPr>
            <a:r>
              <a:rPr lang="en-US" altLang="en-US"/>
              <a:t>  based on static tables (rarely changed),</a:t>
            </a:r>
          </a:p>
          <a:p>
            <a:pPr>
              <a:buFontTx/>
              <a:buChar char="•"/>
            </a:pPr>
            <a:r>
              <a:rPr lang="en-US" altLang="en-US"/>
              <a:t>  determined at the start of each session, or</a:t>
            </a:r>
          </a:p>
          <a:p>
            <a:pPr>
              <a:buFontTx/>
              <a:buChar char="•"/>
            </a:pPr>
            <a:r>
              <a:rPr lang="en-US" altLang="en-US"/>
              <a:t>  highly dynamic: individually determined for each packet, reflecting the current network load.</a:t>
            </a:r>
          </a:p>
          <a:p>
            <a:r>
              <a:rPr lang="en-US" altLang="en-US"/>
              <a:t>Too many packets in the subnet simultaneously can form bottlenecks; this is dealt with by </a:t>
            </a:r>
            <a:r>
              <a:rPr lang="en-US" altLang="en-US" i="1"/>
              <a:t>congestion control</a:t>
            </a:r>
            <a:r>
              <a:rPr lang="en-US" altLang="en-US"/>
              <a:t> procedures in the Network Layer.</a:t>
            </a:r>
          </a:p>
          <a:p>
            <a:r>
              <a:rPr lang="en-US" altLang="en-US"/>
              <a:t>Accounting for subnet use is also typically the responsibility of the Network Layer.</a:t>
            </a:r>
          </a:p>
          <a:p>
            <a:r>
              <a:rPr lang="en-US" altLang="en-US"/>
              <a:t>When a packet travels from one network to another, address conversion may be necessary; this is also performed by the Network Layer.</a:t>
            </a:r>
          </a:p>
          <a:p>
            <a:r>
              <a:rPr lang="en-US" altLang="en-US"/>
              <a:t>In </a:t>
            </a:r>
            <a:r>
              <a:rPr lang="en-US" altLang="en-US" i="1"/>
              <a:t>Broadcast networks</a:t>
            </a:r>
            <a:r>
              <a:rPr lang="en-US" altLang="en-US"/>
              <a:t> (e.g. many LANs), the routing problem is very straightforward, and hence Layer 3 will be very simple, or even non-existent.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005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857E558-05C8-214C-8919-FBB940292E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1B60C5-8C69-284F-A864-6A74AE318265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527362" name="Rectangle 2">
            <a:extLst>
              <a:ext uri="{FF2B5EF4-FFF2-40B4-BE49-F238E27FC236}">
                <a16:creationId xmlns:a16="http://schemas.microsoft.com/office/drawing/2014/main" id="{5BDD5229-224A-C84E-9582-D6099122D06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363913" y="2366963"/>
            <a:ext cx="0" cy="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7363" name="Rectangle 3">
            <a:extLst>
              <a:ext uri="{FF2B5EF4-FFF2-40B4-BE49-F238E27FC236}">
                <a16:creationId xmlns:a16="http://schemas.microsoft.com/office/drawing/2014/main" id="{452D5B89-7A3E-BD4E-9D24-2FFBBF2CE7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13" tIns="44956" rIns="89913" bIns="44956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83512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0CE8D84-4870-5848-BB9E-090F8E7D8A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6E6C65-97AE-C341-BAC4-F086C99ADB97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531458" name="Rectangle 2">
            <a:extLst>
              <a:ext uri="{FF2B5EF4-FFF2-40B4-BE49-F238E27FC236}">
                <a16:creationId xmlns:a16="http://schemas.microsoft.com/office/drawing/2014/main" id="{B82F1A64-C8DE-1C40-BC7A-8AF05C8D3F2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363913" y="2366963"/>
            <a:ext cx="0" cy="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1459" name="Rectangle 3">
            <a:extLst>
              <a:ext uri="{FF2B5EF4-FFF2-40B4-BE49-F238E27FC236}">
                <a16:creationId xmlns:a16="http://schemas.microsoft.com/office/drawing/2014/main" id="{18B12749-ECE0-E346-9C13-0595D11266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13" tIns="44956" rIns="89913" bIns="44956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762840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2DA2306-E1F9-2044-BFB8-1E92086F99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DE52D1-02A7-BA46-877C-C0336D5B67FE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539650" name="Rectangle 2">
            <a:extLst>
              <a:ext uri="{FF2B5EF4-FFF2-40B4-BE49-F238E27FC236}">
                <a16:creationId xmlns:a16="http://schemas.microsoft.com/office/drawing/2014/main" id="{D434D932-44EC-CF41-B612-DFFAA4C4446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363913" y="2366963"/>
            <a:ext cx="0" cy="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9651" name="Rectangle 3">
            <a:extLst>
              <a:ext uri="{FF2B5EF4-FFF2-40B4-BE49-F238E27FC236}">
                <a16:creationId xmlns:a16="http://schemas.microsoft.com/office/drawing/2014/main" id="{25B6903C-07BD-6545-BA81-6784A9CCB3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13" tIns="44956" rIns="89913" bIns="44956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004892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1E538EDD-3AA5-C34D-8817-A43344C054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36645B3-3082-A14A-9882-D3540C7604C0}" type="slidenum">
              <a:rPr lang="en-US" altLang="en-US" sz="1200" smtClean="0"/>
              <a:pPr/>
              <a:t>54</a:t>
            </a:fld>
            <a:endParaRPr lang="en-US" altLang="en-US" sz="1200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6996F6F7-1970-A249-9A17-AEB2D80577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6550" y="679450"/>
            <a:ext cx="6162675" cy="3467100"/>
          </a:xfrm>
          <a:solidFill>
            <a:srgbClr val="FFFFFF"/>
          </a:solidFill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C73FBBEF-4105-BD45-93BB-DEF3E00C22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0113" y="4373563"/>
            <a:ext cx="5038725" cy="40703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351" tIns="45675" rIns="91351" bIns="45675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5324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5EBD2FE7-8942-8F41-B532-F8F3CAE8B5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193E549-015B-9E48-8FE8-277D2D5BF852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075F6ADF-1C06-7B49-B934-B03DF61D57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C770BB9F-F8C4-9F45-92C2-C31F82EDE3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207029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2884E-AB51-CE46-B606-030E2D62BAA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337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AE80310-FE09-F742-98A7-D42CF5344B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25347C-5844-294A-9A77-B6BA6A2E6147}" type="slidenum">
              <a:rPr lang="en-US" altLang="en-US"/>
              <a:pPr/>
              <a:t>63</a:t>
            </a:fld>
            <a:endParaRPr lang="en-US" altLang="en-US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4998BBB3-1BB1-0A42-9DF6-0B53B3B821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0DC3E303-D056-E049-9B86-A52368523A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</p:spPr>
        <p:txBody>
          <a:bodyPr/>
          <a:lstStyle/>
          <a:p>
            <a:endParaRPr lang="en-US" altLang="ja-JP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04492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4C528DF-0A80-5D49-B24E-CC5AFCD169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8C7320-1628-5049-ACD0-9C6C47833CEF}" type="slidenum">
              <a:rPr lang="en-US" altLang="en-US"/>
              <a:pPr/>
              <a:t>69</a:t>
            </a:fld>
            <a:endParaRPr lang="en-US" altLang="en-US"/>
          </a:p>
        </p:txBody>
      </p:sp>
      <p:sp>
        <p:nvSpPr>
          <p:cNvPr id="550914" name="Rectangle 2">
            <a:extLst>
              <a:ext uri="{FF2B5EF4-FFF2-40B4-BE49-F238E27FC236}">
                <a16:creationId xmlns:a16="http://schemas.microsoft.com/office/drawing/2014/main" id="{38BE3B9C-2E66-9E46-B098-A4ED6FBF2E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0915" name="Rectangle 3">
            <a:extLst>
              <a:ext uri="{FF2B5EF4-FFF2-40B4-BE49-F238E27FC236}">
                <a16:creationId xmlns:a16="http://schemas.microsoft.com/office/drawing/2014/main" id="{69E20900-8EB8-4545-86D6-2E3669E7B3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13999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3CBB41C-EEB7-9D4E-AF32-3E72388E5B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24B091-C7A9-194C-8CBD-5D8B7E18FA7A}" type="slidenum">
              <a:rPr lang="en-US" altLang="en-US"/>
              <a:pPr/>
              <a:t>70</a:t>
            </a:fld>
            <a:endParaRPr lang="en-US" altLang="en-US"/>
          </a:p>
        </p:txBody>
      </p:sp>
      <p:sp>
        <p:nvSpPr>
          <p:cNvPr id="552962" name="Rectangle 2">
            <a:extLst>
              <a:ext uri="{FF2B5EF4-FFF2-40B4-BE49-F238E27FC236}">
                <a16:creationId xmlns:a16="http://schemas.microsoft.com/office/drawing/2014/main" id="{FA6AF55B-2EEE-5F40-B0F2-CD20E80A7E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63" name="Rectangle 3">
            <a:extLst>
              <a:ext uri="{FF2B5EF4-FFF2-40B4-BE49-F238E27FC236}">
                <a16:creationId xmlns:a16="http://schemas.microsoft.com/office/drawing/2014/main" id="{4B190299-0F5C-F048-81AF-94847C5147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95406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894DEAB-767F-2B44-9E44-636CFE9138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524B24-D3E5-2749-9FAE-320A120198D1}" type="slidenum">
              <a:rPr lang="en-US" altLang="en-US"/>
              <a:pPr/>
              <a:t>71</a:t>
            </a:fld>
            <a:endParaRPr lang="en-US" altLang="en-US"/>
          </a:p>
        </p:txBody>
      </p:sp>
      <p:sp>
        <p:nvSpPr>
          <p:cNvPr id="1438722" name="Rectangle 2">
            <a:extLst>
              <a:ext uri="{FF2B5EF4-FFF2-40B4-BE49-F238E27FC236}">
                <a16:creationId xmlns:a16="http://schemas.microsoft.com/office/drawing/2014/main" id="{A4DCFE25-EE47-3047-9B64-1C7BD5FA3E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8723" name="Rectangle 3">
            <a:extLst>
              <a:ext uri="{FF2B5EF4-FFF2-40B4-BE49-F238E27FC236}">
                <a16:creationId xmlns:a16="http://schemas.microsoft.com/office/drawing/2014/main" id="{70A225D3-83DF-434B-87CA-7A206F4B3B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2162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07B5414C-F383-8049-90F3-EAEE56D6DD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1280E60-8847-B942-B8C7-704B60B7B1CD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9A425291-D453-7D4C-9FAD-8AD34EA470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17DDEA29-BFE5-8045-981A-DEDC6D9AED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3864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88B87E9E-B448-AC48-9CB5-9112B99826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24558CA-9E7C-3741-9C98-1F165555E06A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9AF1A8DA-3C87-B04E-AD5D-F0A9BC35CF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E36D0196-7B24-CA41-AA0A-FDBF559A22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32543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88B87E9E-B448-AC48-9CB5-9112B99826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24558CA-9E7C-3741-9C98-1F165555E06A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9AF1A8DA-3C87-B04E-AD5D-F0A9BC35CF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E36D0196-7B24-CA41-AA0A-FDBF559A22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1433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88B87E9E-B448-AC48-9CB5-9112B99826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24558CA-9E7C-3741-9C98-1F165555E06A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9AF1A8DA-3C87-B04E-AD5D-F0A9BC35CF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E36D0196-7B24-CA41-AA0A-FDBF559A22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51267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07B5414C-F383-8049-90F3-EAEE56D6DD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1280E60-8847-B942-B8C7-704B60B7B1CD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9A425291-D453-7D4C-9FAD-8AD34EA470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17DDEA29-BFE5-8045-981A-DEDC6D9AED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82951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57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618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63E3-82EC-A848-9710-7987A864C87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141E74-5D8E-E148-B63E-DCD77A6CE98B}"/>
              </a:ext>
            </a:extLst>
          </p:cNvPr>
          <p:cNvSpPr/>
          <p:nvPr userDrawn="1"/>
        </p:nvSpPr>
        <p:spPr>
          <a:xfrm>
            <a:off x="-7882" y="0"/>
            <a:ext cx="12199882" cy="1797804"/>
          </a:xfrm>
          <a:prstGeom prst="rect">
            <a:avLst/>
          </a:prstGeom>
          <a:solidFill>
            <a:srgbClr val="002060">
              <a:alpha val="705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D824C76-6369-6B4C-98A1-220EB321ECDB}"/>
              </a:ext>
            </a:extLst>
          </p:cNvPr>
          <p:cNvSpPr txBox="1">
            <a:spLocks/>
          </p:cNvSpPr>
          <p:nvPr userDrawn="1"/>
        </p:nvSpPr>
        <p:spPr>
          <a:xfrm>
            <a:off x="-7882" y="6493790"/>
            <a:ext cx="1361087" cy="364210"/>
          </a:xfrm>
          <a:prstGeom prst="rect">
            <a:avLst/>
          </a:prstGeom>
        </p:spPr>
        <p:txBody>
          <a:bodyPr vert="horz" lIns="91440" tIns="45720" rIns="91440" bIns="45720" rtlCol="0" anchor="t" anchorCtr="1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E69BD8-3648-7945-9770-FB2E6BE08269}" type="datetime3">
              <a:rPr lang="en-US" sz="1400" smtClean="0"/>
              <a:pPr/>
              <a:t>21 September 2022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80364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B4C05-CC1E-984E-9930-1DFA8CFF9417}" type="datetime3">
              <a:rPr lang="en-US" smtClean="0"/>
              <a:t>21 September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Md Mizanur Rahman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32499D-E133-326B-CAC5-3C006F0082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89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B14D-F989-2A4E-B0AF-6542590B9072}" type="datetime3">
              <a:rPr lang="en-US" smtClean="0"/>
              <a:t>21 September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Md Mizanur Rahman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F7A275-A8E1-311F-25F0-B3761DB859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99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7882" y="0"/>
            <a:ext cx="12199882" cy="890015"/>
          </a:xfrm>
          <a:prstGeom prst="rect">
            <a:avLst/>
          </a:prstGeom>
          <a:solidFill>
            <a:srgbClr val="002060">
              <a:alpha val="705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399" y="1052876"/>
            <a:ext cx="10163502" cy="51076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00750" y="6374958"/>
            <a:ext cx="4114800" cy="365125"/>
          </a:xfrm>
        </p:spPr>
        <p:txBody>
          <a:bodyPr/>
          <a:lstStyle/>
          <a:p>
            <a:r>
              <a:rPr lang="en-US" dirty="0"/>
              <a:t>Md Mizanur Rahman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96702" y="6356348"/>
            <a:ext cx="2743200" cy="365125"/>
          </a:xfrm>
        </p:spPr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676399" y="35859"/>
            <a:ext cx="10163502" cy="658368"/>
          </a:xfrm>
          <a:noFill/>
        </p:spPr>
        <p:txBody>
          <a:bodyPr>
            <a:normAutofit/>
          </a:bodyPr>
          <a:lstStyle>
            <a:lvl1pPr>
              <a:defRPr sz="3200" b="1" i="0" baseline="0">
                <a:solidFill>
                  <a:srgbClr val="284B8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7882" y="6493790"/>
            <a:ext cx="1361087" cy="364210"/>
          </a:xfrm>
        </p:spPr>
        <p:txBody>
          <a:bodyPr anchor="t" anchorCtr="1"/>
          <a:lstStyle/>
          <a:p>
            <a:fld id="{D5E69BD8-3648-7945-9770-FB2E6BE08269}" type="datetime3">
              <a:rPr lang="en-US" smtClean="0"/>
              <a:t>21 September 2022</a:t>
            </a:fld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0" y="1052876"/>
            <a:ext cx="1353205" cy="4815909"/>
          </a:xfrm>
        </p:spPr>
        <p:txBody>
          <a:bodyPr>
            <a:normAutofit/>
          </a:bodyPr>
          <a:lstStyle>
            <a:lvl1pPr marL="0" indent="0">
              <a:buNone/>
              <a:defRPr sz="1300" b="1" i="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131A9D-F14C-9171-B41C-71B4B46DF2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87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7882" y="0"/>
            <a:ext cx="12199882" cy="1797804"/>
          </a:xfrm>
          <a:prstGeom prst="rect">
            <a:avLst/>
          </a:prstGeom>
          <a:solidFill>
            <a:srgbClr val="002060">
              <a:alpha val="705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154983"/>
            <a:ext cx="10502685" cy="141034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Date Placeholder 3"/>
          <p:cNvSpPr txBox="1">
            <a:spLocks/>
          </p:cNvSpPr>
          <p:nvPr userDrawn="1"/>
        </p:nvSpPr>
        <p:spPr>
          <a:xfrm>
            <a:off x="-7882" y="6493790"/>
            <a:ext cx="1361087" cy="364210"/>
          </a:xfrm>
          <a:prstGeom prst="rect">
            <a:avLst/>
          </a:prstGeom>
        </p:spPr>
        <p:txBody>
          <a:bodyPr vert="horz" lIns="91440" tIns="45720" rIns="91440" bIns="45720" rtlCol="0" anchor="t" anchorCtr="1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E69BD8-3648-7945-9770-FB2E6BE08269}" type="datetime3">
              <a:rPr lang="en-US" smtClean="0"/>
              <a:pPr/>
              <a:t>21 September 2022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218F7D-FADE-16F6-AA45-242CF6FE4E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87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6F739-D444-2D49-8365-D011425B6819}" type="datetime3">
              <a:rPr lang="en-US" smtClean="0"/>
              <a:t>21 September 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64C545F-CC6B-1746-B1DD-CD203D6E1F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Dr. Sajedul Talukder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E161BF-AB3E-C7D5-5238-39929CA7A7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2198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1CBD-57C8-EF4A-90DF-A2D5555D9928}" type="datetime3">
              <a:rPr lang="en-US" smtClean="0"/>
              <a:t>21 September 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E5B12A9-5CF9-064C-8729-E8B1E52791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Dr. Sajedul Talukder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72F406-CA36-49CA-48A1-E71B485949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30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4AB0-2FEC-7F4A-A9C7-810BDEE4ECD3}" type="datetime3">
              <a:rPr lang="en-US" smtClean="0"/>
              <a:t>21 September 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70A5B93-F407-3F45-ADD5-EA1A0B3844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Dr. Sajedul Talukder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FE960B-4D1F-B0D1-D54A-A3CD1E69B1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003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AD48-39CC-574F-A277-7DDF4D97C115}" type="datetime3">
              <a:rPr lang="en-US" smtClean="0"/>
              <a:t>21 September 2022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416BF52-7EED-6B45-B23D-85F58128E88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Dr. Sajedul Talukder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00E710-0626-E5DF-C7E5-8007DA3872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31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2453E-52F8-5243-9430-148D4C4741B0}" type="datetime3">
              <a:rPr lang="en-US" smtClean="0"/>
              <a:t>21 September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B1D8A86-AF7E-8C48-825A-10A9BC40B4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Dr. Sajedul Talukder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F1DD1C-41A5-65C9-10B2-CC46D5E5CF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2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F11A0-C4D5-0A41-96FB-B1A622FC2FA8}" type="datetime3">
              <a:rPr lang="en-US" smtClean="0"/>
              <a:t>21 September 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Md Mizanur Rahman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D316F9-C4EE-C6F5-57F8-856089BEFA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461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8AB8D-1F8B-5C46-AE68-5364F04CE7C8}" type="datetime3">
              <a:rPr lang="en-US" smtClean="0"/>
              <a:t>21 September 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Md Mizanur Rahman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4F8ED7-4842-A27A-7111-A6B5964A85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40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46262-A375-6944-A3A6-738BB5912950}" type="datetime3">
              <a:rPr lang="en-US" smtClean="0"/>
              <a:t>21 September 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Md Mizanur Rahman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A99C7-E5D3-4D86-1910-905E71DA9C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46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9544" y="-41275"/>
            <a:ext cx="10204255" cy="937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6F739-D444-2D49-8365-D011425B6819}" type="datetime3">
              <a:rPr lang="en-US" smtClean="0"/>
              <a:t>21 September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Dr. Sajedul Talukder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709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662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27.pn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Layout" Target="../diagrams/layout3.xml"/><Relationship Id="rId7" Type="http://schemas.openxmlformats.org/officeDocument/2006/relationships/image" Target="../media/image29.png"/><Relationship Id="rId12" Type="http://schemas.microsoft.com/office/2007/relationships/diagramDrawing" Target="../diagrams/drawing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11" Type="http://schemas.openxmlformats.org/officeDocument/2006/relationships/diagramColors" Target="../diagrams/colors4.xml"/><Relationship Id="rId5" Type="http://schemas.openxmlformats.org/officeDocument/2006/relationships/diagramColors" Target="../diagrams/colors3.xml"/><Relationship Id="rId10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3.xml"/><Relationship Id="rId9" Type="http://schemas.openxmlformats.org/officeDocument/2006/relationships/diagramLayout" Target="../diagrams/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Layout" Target="../diagrams/layout5.xml"/><Relationship Id="rId7" Type="http://schemas.openxmlformats.org/officeDocument/2006/relationships/image" Target="../media/image30.png"/><Relationship Id="rId12" Type="http://schemas.microsoft.com/office/2007/relationships/diagramDrawing" Target="../diagrams/drawing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11" Type="http://schemas.openxmlformats.org/officeDocument/2006/relationships/diagramColors" Target="../diagrams/colors6.xml"/><Relationship Id="rId5" Type="http://schemas.openxmlformats.org/officeDocument/2006/relationships/diagramColors" Target="../diagrams/colors5.xml"/><Relationship Id="rId10" Type="http://schemas.openxmlformats.org/officeDocument/2006/relationships/diagramQuickStyle" Target="../diagrams/quickStyle6.xml"/><Relationship Id="rId4" Type="http://schemas.openxmlformats.org/officeDocument/2006/relationships/diagramQuickStyle" Target="../diagrams/quickStyle5.xml"/><Relationship Id="rId9" Type="http://schemas.openxmlformats.org/officeDocument/2006/relationships/diagramLayout" Target="../diagrams/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Layout" Target="../diagrams/layout7.xml"/><Relationship Id="rId7" Type="http://schemas.openxmlformats.org/officeDocument/2006/relationships/image" Target="../media/image31.png"/><Relationship Id="rId12" Type="http://schemas.microsoft.com/office/2007/relationships/diagramDrawing" Target="../diagrams/drawing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11" Type="http://schemas.openxmlformats.org/officeDocument/2006/relationships/diagramColors" Target="../diagrams/colors8.xml"/><Relationship Id="rId5" Type="http://schemas.openxmlformats.org/officeDocument/2006/relationships/diagramColors" Target="../diagrams/colors7.xml"/><Relationship Id="rId10" Type="http://schemas.openxmlformats.org/officeDocument/2006/relationships/diagramQuickStyle" Target="../diagrams/quickStyle8.xml"/><Relationship Id="rId4" Type="http://schemas.openxmlformats.org/officeDocument/2006/relationships/diagramQuickStyle" Target="../diagrams/quickStyle7.xml"/><Relationship Id="rId9" Type="http://schemas.openxmlformats.org/officeDocument/2006/relationships/diagramLayout" Target="../diagrams/layout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3" Type="http://schemas.openxmlformats.org/officeDocument/2006/relationships/diagramLayout" Target="../diagrams/layout9.xml"/><Relationship Id="rId7" Type="http://schemas.openxmlformats.org/officeDocument/2006/relationships/image" Target="../media/image32.png"/><Relationship Id="rId12" Type="http://schemas.microsoft.com/office/2007/relationships/diagramDrawing" Target="../diagrams/drawing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11" Type="http://schemas.openxmlformats.org/officeDocument/2006/relationships/diagramColors" Target="../diagrams/colors10.xml"/><Relationship Id="rId5" Type="http://schemas.openxmlformats.org/officeDocument/2006/relationships/diagramColors" Target="../diagrams/colors9.xml"/><Relationship Id="rId10" Type="http://schemas.openxmlformats.org/officeDocument/2006/relationships/diagramQuickStyle" Target="../diagrams/quickStyle10.xml"/><Relationship Id="rId4" Type="http://schemas.openxmlformats.org/officeDocument/2006/relationships/diagramQuickStyle" Target="../diagrams/quickStyle9.xml"/><Relationship Id="rId9" Type="http://schemas.openxmlformats.org/officeDocument/2006/relationships/diagramLayout" Target="../diagrams/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3" Type="http://schemas.openxmlformats.org/officeDocument/2006/relationships/diagramLayout" Target="../diagrams/layout11.xml"/><Relationship Id="rId7" Type="http://schemas.openxmlformats.org/officeDocument/2006/relationships/image" Target="../media/image33.png"/><Relationship Id="rId12" Type="http://schemas.microsoft.com/office/2007/relationships/diagramDrawing" Target="../diagrams/drawing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11" Type="http://schemas.openxmlformats.org/officeDocument/2006/relationships/diagramColors" Target="../diagrams/colors12.xml"/><Relationship Id="rId5" Type="http://schemas.openxmlformats.org/officeDocument/2006/relationships/diagramColors" Target="../diagrams/colors11.xml"/><Relationship Id="rId10" Type="http://schemas.openxmlformats.org/officeDocument/2006/relationships/diagramQuickStyle" Target="../diagrams/quickStyle12.xml"/><Relationship Id="rId4" Type="http://schemas.openxmlformats.org/officeDocument/2006/relationships/diagramQuickStyle" Target="../diagrams/quickStyle11.xml"/><Relationship Id="rId9" Type="http://schemas.openxmlformats.org/officeDocument/2006/relationships/diagramLayout" Target="../diagrams/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7.xml"/><Relationship Id="rId3" Type="http://schemas.openxmlformats.org/officeDocument/2006/relationships/diagramLayout" Target="../diagrams/layout16.xml"/><Relationship Id="rId7" Type="http://schemas.openxmlformats.org/officeDocument/2006/relationships/image" Target="../media/image36.png"/><Relationship Id="rId12" Type="http://schemas.microsoft.com/office/2007/relationships/diagramDrawing" Target="../diagrams/drawing17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6.xml"/><Relationship Id="rId11" Type="http://schemas.openxmlformats.org/officeDocument/2006/relationships/diagramColors" Target="../diagrams/colors17.xml"/><Relationship Id="rId5" Type="http://schemas.openxmlformats.org/officeDocument/2006/relationships/diagramColors" Target="../diagrams/colors16.xml"/><Relationship Id="rId10" Type="http://schemas.openxmlformats.org/officeDocument/2006/relationships/diagramQuickStyle" Target="../diagrams/quickStyle17.xml"/><Relationship Id="rId4" Type="http://schemas.openxmlformats.org/officeDocument/2006/relationships/diagramQuickStyle" Target="../diagrams/quickStyle16.xml"/><Relationship Id="rId9" Type="http://schemas.openxmlformats.org/officeDocument/2006/relationships/diagramLayout" Target="../diagrams/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www.computernetworks.com/Images/WAN.jpg&amp;imgrefurl=http://www.computernetworks.com/WAN.cfm&amp;h=216&amp;w=260&amp;sz=32&amp;hl=en&amp;start=1&amp;um=1&amp;tbnid=FtShEV6853INCM:&amp;tbnh=93&amp;tbnw=112&amp;prev=/images%3Fq%3Dwide%2Barea%2Bnetworks%26svnum%3D10%26um%3D1%26hl%3De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52.png"/><Relationship Id="rId7" Type="http://schemas.openxmlformats.org/officeDocument/2006/relationships/image" Target="../media/image5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Relationship Id="rId9" Type="http://schemas.openxmlformats.org/officeDocument/2006/relationships/image" Target="../media/image58.emf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349" y="420685"/>
            <a:ext cx="11026989" cy="915545"/>
          </a:xfrm>
        </p:spPr>
        <p:txBody>
          <a:bodyPr>
            <a:noAutofit/>
          </a:bodyPr>
          <a:lstStyle/>
          <a:p>
            <a:r>
              <a:rPr lang="en-US" sz="5400" dirty="0"/>
              <a:t>Networking Basics</a:t>
            </a:r>
            <a:endParaRPr lang="en-US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6239" y="4892771"/>
            <a:ext cx="5677546" cy="628999"/>
          </a:xfrm>
        </p:spPr>
        <p:txBody>
          <a:bodyPr>
            <a:noAutofit/>
          </a:bodyPr>
          <a:lstStyle/>
          <a:p>
            <a:r>
              <a:rPr lang="en-US" sz="3500" dirty="0"/>
              <a:t>Dr. Sajedul Talukder</a:t>
            </a:r>
          </a:p>
          <a:p>
            <a:endParaRPr lang="en-US" sz="35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66862" y="4200042"/>
            <a:ext cx="9144000" cy="402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Lecture note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AC4777B-1EAD-5AD9-8230-F943EE9292ED}"/>
              </a:ext>
            </a:extLst>
          </p:cNvPr>
          <p:cNvSpPr txBox="1">
            <a:spLocks/>
          </p:cNvSpPr>
          <p:nvPr/>
        </p:nvSpPr>
        <p:spPr>
          <a:xfrm>
            <a:off x="1550150" y="2793135"/>
            <a:ext cx="9144000" cy="402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297C"/>
                </a:solidFill>
              </a:rPr>
              <a:t>CS 409 Ethical Hacking</a:t>
            </a:r>
          </a:p>
        </p:txBody>
      </p:sp>
    </p:spTree>
    <p:extLst>
      <p:ext uri="{BB962C8B-B14F-4D97-AF65-F5344CB8AC3E}">
        <p14:creationId xmlns:p14="http://schemas.microsoft.com/office/powerpoint/2010/main" val="35117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80"/>
    </mc:Choice>
    <mc:Fallback xmlns="">
      <p:transition spd="slow" advTm="2708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C0400D64-DFFC-DE4E-ABAC-E2FF0C8A98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WLAN (Wireless LAN)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FDEC8F82-1F7A-5848-BE1A-7196D4BC80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Standard</a:t>
            </a:r>
          </a:p>
          <a:p>
            <a:pPr lvl="1"/>
            <a:r>
              <a:rPr lang="en-US" altLang="en-US" dirty="0"/>
              <a:t>802.11b - 11Mbps</a:t>
            </a:r>
          </a:p>
          <a:p>
            <a:pPr lvl="1"/>
            <a:r>
              <a:rPr lang="en-US" altLang="en-US" dirty="0"/>
              <a:t>802.11g - 54Mbps</a:t>
            </a:r>
          </a:p>
          <a:p>
            <a:pPr lvl="1"/>
            <a:r>
              <a:rPr lang="en-US" altLang="en-US" dirty="0"/>
              <a:t>802.11a - 54Mbps</a:t>
            </a:r>
          </a:p>
          <a:p>
            <a:r>
              <a:rPr lang="en-US" altLang="en-US" dirty="0"/>
              <a:t>Security</a:t>
            </a:r>
          </a:p>
          <a:p>
            <a:pPr lvl="1"/>
            <a:r>
              <a:rPr lang="en-US" altLang="en-US" dirty="0"/>
              <a:t>WEP (Wired </a:t>
            </a:r>
            <a:r>
              <a:rPr lang="en-US" altLang="en-US" dirty="0" err="1"/>
              <a:t>Equivalen</a:t>
            </a:r>
            <a:r>
              <a:rPr lang="en-US" altLang="en-US" dirty="0"/>
              <a:t> Privacy)</a:t>
            </a:r>
          </a:p>
          <a:p>
            <a:pPr lvl="1"/>
            <a:r>
              <a:rPr lang="en-US" altLang="en-US" dirty="0"/>
              <a:t>WPA (Wi-Fi Protected Access)</a:t>
            </a:r>
          </a:p>
          <a:p>
            <a:pPr lvl="1"/>
            <a:r>
              <a:rPr lang="en-US" altLang="en-US" dirty="0"/>
              <a:t>To prevent </a:t>
            </a:r>
            <a:r>
              <a:rPr lang="en-US" altLang="en-US" b="1" dirty="0"/>
              <a:t>wardriving</a:t>
            </a:r>
          </a:p>
          <a:p>
            <a:pPr lvl="1"/>
            <a:endParaRPr lang="en-US" altLang="en-US" dirty="0"/>
          </a:p>
        </p:txBody>
      </p:sp>
      <p:sp>
        <p:nvSpPr>
          <p:cNvPr id="63492" name="AutoShape 4">
            <a:extLst>
              <a:ext uri="{FF2B5EF4-FFF2-40B4-BE49-F238E27FC236}">
                <a16:creationId xmlns:a16="http://schemas.microsoft.com/office/drawing/2014/main" id="{6F1185DF-D93C-D747-A962-AA7115C2B6DB}"/>
              </a:ext>
            </a:extLst>
          </p:cNvPr>
          <p:cNvSpPr>
            <a:spLocks/>
          </p:cNvSpPr>
          <p:nvPr/>
        </p:nvSpPr>
        <p:spPr bwMode="auto">
          <a:xfrm>
            <a:off x="5556250" y="2159001"/>
            <a:ext cx="255588" cy="854075"/>
          </a:xfrm>
          <a:prstGeom prst="rightBrace">
            <a:avLst>
              <a:gd name="adj1" fmla="val 2784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3" name="Text Box 5">
            <a:extLst>
              <a:ext uri="{FF2B5EF4-FFF2-40B4-BE49-F238E27FC236}">
                <a16:creationId xmlns:a16="http://schemas.microsoft.com/office/drawing/2014/main" id="{AB150C2F-B42F-F04B-B433-978325BE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1" y="2311401"/>
            <a:ext cx="7665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/>
              <a:t>2.4G</a:t>
            </a:r>
          </a:p>
        </p:txBody>
      </p:sp>
      <p:sp>
        <p:nvSpPr>
          <p:cNvPr id="63494" name="AutoShape 6">
            <a:extLst>
              <a:ext uri="{FF2B5EF4-FFF2-40B4-BE49-F238E27FC236}">
                <a16:creationId xmlns:a16="http://schemas.microsoft.com/office/drawing/2014/main" id="{50D077F1-684E-9641-B96E-5BECCF57CAF1}"/>
              </a:ext>
            </a:extLst>
          </p:cNvPr>
          <p:cNvSpPr>
            <a:spLocks/>
          </p:cNvSpPr>
          <p:nvPr/>
        </p:nvSpPr>
        <p:spPr bwMode="auto">
          <a:xfrm>
            <a:off x="5575300" y="3122614"/>
            <a:ext cx="255588" cy="523875"/>
          </a:xfrm>
          <a:prstGeom prst="rightBrace">
            <a:avLst>
              <a:gd name="adj1" fmla="val 1708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5" name="Text Box 7">
            <a:extLst>
              <a:ext uri="{FF2B5EF4-FFF2-40B4-BE49-F238E27FC236}">
                <a16:creationId xmlns:a16="http://schemas.microsoft.com/office/drawing/2014/main" id="{F1A2227F-B9A3-F747-9C67-6E390DE6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6814" y="3154364"/>
            <a:ext cx="5341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/>
              <a:t>5G</a:t>
            </a:r>
          </a:p>
        </p:txBody>
      </p:sp>
    </p:spTree>
    <p:extLst>
      <p:ext uri="{BB962C8B-B14F-4D97-AF65-F5344CB8AC3E}">
        <p14:creationId xmlns:p14="http://schemas.microsoft.com/office/powerpoint/2010/main" val="545695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23501-A4BA-DF4F-9196-0B6B5AFE5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300" y="1317602"/>
            <a:ext cx="6489700" cy="4483100"/>
          </a:xfrm>
          <a:prstGeom prst="rect">
            <a:avLst/>
          </a:prstGeom>
        </p:spPr>
      </p:pic>
      <p:sp>
        <p:nvSpPr>
          <p:cNvPr id="11268" name="Text Box 5">
            <a:extLst>
              <a:ext uri="{FF2B5EF4-FFF2-40B4-BE49-F238E27FC236}">
                <a16:creationId xmlns:a16="http://schemas.microsoft.com/office/drawing/2014/main" id="{ACA1BED0-B18E-E142-8C4C-853077EDE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8" y="1317602"/>
            <a:ext cx="5434012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6538" indent="-236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/>
              <a:t>A Wide Area Network exist over a large area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/>
              <a:t>Usually connects multiple LANS together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/>
              <a:t>The world’s largest Wide Area Network is the Internet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alt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AAFF24-9928-0047-AE60-A3DAFE5B7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Wide Area Network (WAN)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355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43A2D7-85E3-DA40-AC3F-32B9FD6E4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LAN vs WAN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76AB39-B4F2-074E-849A-58AF18D6D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087927"/>
            <a:ext cx="8201025" cy="46821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E65F9D-5973-BC40-88A2-E8159603094D}"/>
              </a:ext>
            </a:extLst>
          </p:cNvPr>
          <p:cNvSpPr/>
          <p:nvPr/>
        </p:nvSpPr>
        <p:spPr>
          <a:xfrm>
            <a:off x="3604644" y="5964774"/>
            <a:ext cx="4982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</a:rPr>
              <a:t>WAN connects multiple LANS together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242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9" name="Rectangle 3"/>
          <p:cNvSpPr>
            <a:spLocks noGrp="1" noChangeArrowheads="1"/>
          </p:cNvSpPr>
          <p:nvPr>
            <p:ph idx="1"/>
          </p:nvPr>
        </p:nvSpPr>
        <p:spPr>
          <a:xfrm>
            <a:off x="1149544" y="1552576"/>
            <a:ext cx="8039100" cy="4285129"/>
          </a:xfrm>
        </p:spPr>
        <p:txBody>
          <a:bodyPr>
            <a:normAutofit/>
          </a:bodyPr>
          <a:lstStyle/>
          <a:p>
            <a:r>
              <a:rPr lang="en-US" dirty="0"/>
              <a:t>The most essential networking hardware devices for us to learn about are:</a:t>
            </a:r>
          </a:p>
          <a:p>
            <a:pPr lvl="1"/>
            <a:r>
              <a:rPr lang="en-US" dirty="0"/>
              <a:t>Cables</a:t>
            </a:r>
          </a:p>
          <a:p>
            <a:pPr lvl="1"/>
            <a:r>
              <a:rPr lang="en-US" dirty="0" err="1"/>
              <a:t>NICs</a:t>
            </a:r>
            <a:endParaRPr lang="en-US" dirty="0"/>
          </a:p>
          <a:p>
            <a:pPr lvl="1"/>
            <a:r>
              <a:rPr lang="en-US" dirty="0"/>
              <a:t>Hubs</a:t>
            </a:r>
          </a:p>
          <a:p>
            <a:pPr lvl="1"/>
            <a:r>
              <a:rPr lang="en-US" dirty="0"/>
              <a:t>Switches</a:t>
            </a:r>
          </a:p>
          <a:p>
            <a:pPr lvl="1"/>
            <a:r>
              <a:rPr lang="en-US" dirty="0"/>
              <a:t>Routers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718DE4-9AFD-294E-B91A-09AD5220E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Hardware</a:t>
            </a:r>
          </a:p>
        </p:txBody>
      </p:sp>
    </p:spTree>
    <p:extLst>
      <p:ext uri="{BB962C8B-B14F-4D97-AF65-F5344CB8AC3E}">
        <p14:creationId xmlns:p14="http://schemas.microsoft.com/office/powerpoint/2010/main" val="500112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4" name="Picture 4" descr="bal95588_071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24050" y="1543050"/>
            <a:ext cx="7848600" cy="4724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444849C-83A8-3749-884C-D1E8D7A0E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Cables</a:t>
            </a:r>
          </a:p>
        </p:txBody>
      </p:sp>
    </p:spTree>
    <p:extLst>
      <p:ext uri="{BB962C8B-B14F-4D97-AF65-F5344CB8AC3E}">
        <p14:creationId xmlns:p14="http://schemas.microsoft.com/office/powerpoint/2010/main" val="238682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BE513C-892C-A249-9E4D-DBE70D7A6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3988" y="1071564"/>
            <a:ext cx="3148012" cy="1655245"/>
          </a:xfrm>
          <a:prstGeom prst="rect">
            <a:avLst/>
          </a:prstGeom>
        </p:spPr>
      </p:pic>
      <p:sp>
        <p:nvSpPr>
          <p:cNvPr id="463877" name="Rectangle 5"/>
          <p:cNvSpPr>
            <a:spLocks noGrp="1" noChangeArrowheads="1"/>
          </p:cNvSpPr>
          <p:nvPr>
            <p:ph idx="1"/>
          </p:nvPr>
        </p:nvSpPr>
        <p:spPr>
          <a:xfrm>
            <a:off x="942975" y="1353671"/>
            <a:ext cx="8420100" cy="5199529"/>
          </a:xfrm>
        </p:spPr>
        <p:txBody>
          <a:bodyPr>
            <a:normAutofit/>
          </a:bodyPr>
          <a:lstStyle/>
          <a:p>
            <a:r>
              <a:rPr lang="en-US" sz="2400" dirty="0"/>
              <a:t>Every networked device must have a NIC</a:t>
            </a:r>
          </a:p>
          <a:p>
            <a:pPr lvl="1"/>
            <a:r>
              <a:rPr lang="en-US" sz="2000" dirty="0"/>
              <a:t>Most laptops today have both a wired NIC and a wireless NIC</a:t>
            </a:r>
          </a:p>
          <a:p>
            <a:r>
              <a:rPr lang="en-US" sz="2400" dirty="0"/>
              <a:t>Each NIC has an IP address (it’s “logical address”) and a physical address called a MAC address. </a:t>
            </a:r>
          </a:p>
          <a:p>
            <a:pPr lvl="1"/>
            <a:r>
              <a:rPr lang="en-US" sz="2000" dirty="0"/>
              <a:t>Each NIC is given an address at the factory that is the device’s physical address or MAC address.</a:t>
            </a:r>
          </a:p>
          <a:p>
            <a:pPr lvl="1"/>
            <a:r>
              <a:rPr lang="en-US" sz="2000" dirty="0"/>
              <a:t>No two NIC devices will ever have the same MAC address.</a:t>
            </a:r>
          </a:p>
          <a:p>
            <a:r>
              <a:rPr lang="en-US" sz="2400" dirty="0"/>
              <a:t>MAC Addresses are used within a LAN</a:t>
            </a:r>
          </a:p>
          <a:p>
            <a:pPr lvl="1"/>
            <a:r>
              <a:rPr lang="en-US" sz="2000" dirty="0"/>
              <a:t>IP addresses allow routers to route a message across different networks</a:t>
            </a:r>
          </a:p>
          <a:p>
            <a:pPr lvl="1"/>
            <a:r>
              <a:rPr lang="en-US" sz="2000" dirty="0"/>
              <a:t>when a message reaches the correct destination network, the correct NIC is identified via its MAC address.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D32D83-DCCE-2846-A5AA-FB963E524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 – a “Network Interface Card”</a:t>
            </a:r>
          </a:p>
        </p:txBody>
      </p:sp>
    </p:spTree>
    <p:extLst>
      <p:ext uri="{BB962C8B-B14F-4D97-AF65-F5344CB8AC3E}">
        <p14:creationId xmlns:p14="http://schemas.microsoft.com/office/powerpoint/2010/main" val="3400182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1" name="Rectangle 3"/>
          <p:cNvSpPr>
            <a:spLocks noGrp="1" noChangeArrowheads="1"/>
          </p:cNvSpPr>
          <p:nvPr>
            <p:ph idx="1"/>
          </p:nvPr>
        </p:nvSpPr>
        <p:spPr>
          <a:xfrm>
            <a:off x="1149544" y="1481138"/>
            <a:ext cx="8267700" cy="4742329"/>
          </a:xfrm>
        </p:spPr>
        <p:txBody>
          <a:bodyPr>
            <a:normAutofit/>
          </a:bodyPr>
          <a:lstStyle/>
          <a:p>
            <a:r>
              <a:rPr lang="en-US" sz="2400" dirty="0"/>
              <a:t>A “hub” is a networking component into which you can plug in multiple network devices</a:t>
            </a:r>
          </a:p>
          <a:p>
            <a:pPr lvl="1"/>
            <a:r>
              <a:rPr lang="en-US" sz="2000" dirty="0"/>
              <a:t>Connect computers, printers, scanners, etc.</a:t>
            </a:r>
          </a:p>
          <a:p>
            <a:r>
              <a:rPr lang="en-US" sz="2400" dirty="0"/>
              <a:t>Anytime a connected device sends a network message, the hub forwards the message to all other connected devices (not just the intended recipient!)</a:t>
            </a:r>
          </a:p>
          <a:p>
            <a:pPr lvl="1"/>
            <a:r>
              <a:rPr lang="en-US" sz="2000" dirty="0"/>
              <a:t>Unintended recipients should ignore bogus network traffic (akin to “screening” telephone calls)</a:t>
            </a:r>
          </a:p>
          <a:p>
            <a:pPr lvl="1"/>
            <a:r>
              <a:rPr lang="en-US" sz="2000" dirty="0"/>
              <a:t>Creates opportunities for deviant “packet sniffers”</a:t>
            </a:r>
          </a:p>
          <a:p>
            <a:r>
              <a:rPr lang="en-US" sz="2400" dirty="0"/>
              <a:t>Hub can only deal with one message at a time, since it is broadcast over all connections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69D1DF-B64A-3A40-A59D-5855A75EF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Hubs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E45D5D-00AD-B347-A1DB-D33EAAF56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7244" y="1014411"/>
            <a:ext cx="2761039" cy="197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06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7" name="Rectangle 3"/>
          <p:cNvSpPr>
            <a:spLocks noGrp="1" noChangeArrowheads="1"/>
          </p:cNvSpPr>
          <p:nvPr>
            <p:ph idx="1"/>
          </p:nvPr>
        </p:nvSpPr>
        <p:spPr>
          <a:xfrm>
            <a:off x="952500" y="1134035"/>
            <a:ext cx="8267700" cy="4589929"/>
          </a:xfrm>
        </p:spPr>
        <p:txBody>
          <a:bodyPr>
            <a:noAutofit/>
          </a:bodyPr>
          <a:lstStyle/>
          <a:p>
            <a:r>
              <a:rPr lang="en-US" sz="2400" dirty="0"/>
              <a:t>A </a:t>
            </a:r>
            <a:r>
              <a:rPr lang="en-US" sz="2400" b="1" dirty="0">
                <a:solidFill>
                  <a:srgbClr val="FF0000"/>
                </a:solidFill>
              </a:rPr>
              <a:t>switch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is a network device which directs traffic only to its intended destination(s) rather than to all devices on the network.</a:t>
            </a:r>
          </a:p>
          <a:p>
            <a:pPr lvl="1"/>
            <a:r>
              <a:rPr lang="en-US" sz="2000" dirty="0"/>
              <a:t>sometimes referred to as an “intelligent hub”</a:t>
            </a:r>
          </a:p>
          <a:p>
            <a:r>
              <a:rPr lang="en-US" sz="2400" dirty="0"/>
              <a:t>Provide a dedicated connection between individual devices</a:t>
            </a:r>
          </a:p>
          <a:p>
            <a:pPr lvl="1"/>
            <a:r>
              <a:rPr lang="en-US" sz="2000" dirty="0"/>
              <a:t>multiple devices can send data at once</a:t>
            </a:r>
          </a:p>
          <a:p>
            <a:r>
              <a:rPr lang="en-US" sz="2400" dirty="0"/>
              <a:t>Consider </a:t>
            </a:r>
            <a:r>
              <a:rPr lang="en-US" sz="2400" b="1" dirty="0">
                <a:solidFill>
                  <a:srgbClr val="FF0000"/>
                </a:solidFill>
              </a:rPr>
              <a:t>packet sniffing </a:t>
            </a:r>
            <a:r>
              <a:rPr lang="en-US" sz="2400" dirty="0"/>
              <a:t>software threat for people who share a </a:t>
            </a:r>
            <a:r>
              <a:rPr lang="en-US" sz="2400" b="1" dirty="0">
                <a:solidFill>
                  <a:srgbClr val="FF0000"/>
                </a:solidFill>
              </a:rPr>
              <a:t>hub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and have not activated network encryption</a:t>
            </a:r>
          </a:p>
          <a:p>
            <a:pPr lvl="1"/>
            <a:r>
              <a:rPr lang="en-US" sz="2200" dirty="0"/>
              <a:t>Data sent “</a:t>
            </a:r>
            <a:r>
              <a:rPr lang="en-US" sz="2200" b="1" dirty="0"/>
              <a:t>in the clear</a:t>
            </a:r>
            <a:r>
              <a:rPr lang="en-US" sz="2200" dirty="0"/>
              <a:t>” means it has not been encrypted, and therefore is vulnerable to eavesdropping via a hub</a:t>
            </a:r>
          </a:p>
          <a:p>
            <a:r>
              <a:rPr lang="en-US" sz="2400" dirty="0"/>
              <a:t>As the prices for switches have dropped tremendously over time, most companies have </a:t>
            </a:r>
            <a:r>
              <a:rPr lang="en-US" sz="2400" b="1" dirty="0">
                <a:solidFill>
                  <a:srgbClr val="FF0000"/>
                </a:solidFill>
              </a:rPr>
              <a:t>replaced hubs with switches</a:t>
            </a:r>
          </a:p>
          <a:p>
            <a:pPr lvl="1"/>
            <a:r>
              <a:rPr lang="en-US" sz="2200" dirty="0"/>
              <a:t>Switch protects from eavesdropping by sending data on the LAN only to the intended recipient</a:t>
            </a:r>
            <a:endParaRPr lang="en-US" dirty="0"/>
          </a:p>
          <a:p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4A3906-24C7-AD47-B57E-A2ED7928A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B1B2B4-610E-E941-9427-32B55F244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1100" y="913341"/>
            <a:ext cx="3219450" cy="180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25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00377" y="4316415"/>
            <a:ext cx="950913" cy="1724025"/>
            <a:chOff x="760" y="2784"/>
            <a:chExt cx="599" cy="1086"/>
          </a:xfrm>
        </p:grpSpPr>
        <p:pic>
          <p:nvPicPr>
            <p:cNvPr id="22550" name="Picture 4" descr="MACPOWRI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0" y="2784"/>
              <a:ext cx="599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51" name="Text Box 5"/>
            <p:cNvSpPr txBox="1">
              <a:spLocks noChangeArrowheads="1"/>
            </p:cNvSpPr>
            <p:nvPr/>
          </p:nvSpPr>
          <p:spPr bwMode="auto">
            <a:xfrm>
              <a:off x="775" y="3463"/>
              <a:ext cx="569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>
                  <a:latin typeface="Arial" pitchFamily="-110" charset="0"/>
                </a:rPr>
                <a:t>Station</a:t>
              </a:r>
            </a:p>
            <a:p>
              <a:pPr algn="ctr" eaLnBrk="1" hangingPunct="1"/>
              <a:r>
                <a:rPr lang="en-US">
                  <a:latin typeface="Arial" pitchFamily="-110" charset="0"/>
                </a:rPr>
                <a:t>A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4829178" y="4316415"/>
            <a:ext cx="950913" cy="1724025"/>
            <a:chOff x="1952" y="2784"/>
            <a:chExt cx="599" cy="1086"/>
          </a:xfrm>
        </p:grpSpPr>
        <p:pic>
          <p:nvPicPr>
            <p:cNvPr id="22548" name="Picture 7" descr="MACPOWRI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52" y="2784"/>
              <a:ext cx="599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9" name="Text Box 8"/>
            <p:cNvSpPr txBox="1">
              <a:spLocks noChangeArrowheads="1"/>
            </p:cNvSpPr>
            <p:nvPr/>
          </p:nvSpPr>
          <p:spPr bwMode="auto">
            <a:xfrm>
              <a:off x="1967" y="3463"/>
              <a:ext cx="569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>
                  <a:latin typeface="Arial" pitchFamily="-110" charset="0"/>
                </a:rPr>
                <a:t>Station</a:t>
              </a:r>
            </a:p>
            <a:p>
              <a:pPr algn="ctr" eaLnBrk="1" hangingPunct="1"/>
              <a:r>
                <a:rPr lang="en-US">
                  <a:latin typeface="Arial" pitchFamily="-110" charset="0"/>
                </a:rPr>
                <a:t>B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657979" y="4316415"/>
            <a:ext cx="950913" cy="1724025"/>
            <a:chOff x="3080" y="2784"/>
            <a:chExt cx="599" cy="1086"/>
          </a:xfrm>
        </p:grpSpPr>
        <p:pic>
          <p:nvPicPr>
            <p:cNvPr id="22546" name="Picture 10" descr="MACPOWRI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0" y="2784"/>
              <a:ext cx="599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7" name="Text Box 11"/>
            <p:cNvSpPr txBox="1">
              <a:spLocks noChangeArrowheads="1"/>
            </p:cNvSpPr>
            <p:nvPr/>
          </p:nvSpPr>
          <p:spPr bwMode="auto">
            <a:xfrm>
              <a:off x="3095" y="3463"/>
              <a:ext cx="569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>
                  <a:latin typeface="Arial" pitchFamily="-110" charset="0"/>
                </a:rPr>
                <a:t>Station</a:t>
              </a:r>
            </a:p>
            <a:p>
              <a:pPr algn="ctr" eaLnBrk="1" hangingPunct="1"/>
              <a:r>
                <a:rPr lang="en-US">
                  <a:latin typeface="Arial" pitchFamily="-110" charset="0"/>
                </a:rPr>
                <a:t>C</a:t>
              </a: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8486780" y="4316415"/>
            <a:ext cx="950913" cy="1724025"/>
            <a:chOff x="4216" y="2784"/>
            <a:chExt cx="599" cy="1086"/>
          </a:xfrm>
        </p:grpSpPr>
        <p:pic>
          <p:nvPicPr>
            <p:cNvPr id="22544" name="Picture 13" descr="MACPOWRI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216" y="2784"/>
              <a:ext cx="599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5" name="Text Box 14"/>
            <p:cNvSpPr txBox="1">
              <a:spLocks noChangeArrowheads="1"/>
            </p:cNvSpPr>
            <p:nvPr/>
          </p:nvSpPr>
          <p:spPr bwMode="auto">
            <a:xfrm>
              <a:off x="4231" y="3463"/>
              <a:ext cx="569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>
                  <a:latin typeface="Arial" pitchFamily="-110" charset="0"/>
                </a:rPr>
                <a:t>Station</a:t>
              </a:r>
            </a:p>
            <a:p>
              <a:pPr algn="ctr" eaLnBrk="1" hangingPunct="1"/>
              <a:r>
                <a:rPr lang="en-US">
                  <a:latin typeface="Arial" pitchFamily="-110" charset="0"/>
                </a:rPr>
                <a:t>D</a:t>
              </a:r>
            </a:p>
          </p:txBody>
        </p:sp>
      </p:grpSp>
      <p:sp>
        <p:nvSpPr>
          <p:cNvPr id="22535" name="Text Box 15"/>
          <p:cNvSpPr txBox="1">
            <a:spLocks noChangeArrowheads="1"/>
          </p:cNvSpPr>
          <p:nvPr/>
        </p:nvSpPr>
        <p:spPr bwMode="auto">
          <a:xfrm>
            <a:off x="3771221" y="2117725"/>
            <a:ext cx="9284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b="1">
                <a:latin typeface="Arial" pitchFamily="-110" charset="0"/>
              </a:rPr>
              <a:t>Switch</a:t>
            </a:r>
          </a:p>
        </p:txBody>
      </p:sp>
      <p:sp>
        <p:nvSpPr>
          <p:cNvPr id="22536" name="Text Box 16"/>
          <p:cNvSpPr txBox="1">
            <a:spLocks noChangeArrowheads="1"/>
          </p:cNvSpPr>
          <p:nvPr/>
        </p:nvSpPr>
        <p:spPr bwMode="auto">
          <a:xfrm>
            <a:off x="2394213" y="3233738"/>
            <a:ext cx="139012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dirty="0">
                <a:latin typeface="Arial" pitchFamily="-110" charset="0"/>
              </a:rPr>
              <a:t>Station A</a:t>
            </a:r>
          </a:p>
          <a:p>
            <a:pPr algn="ctr" eaLnBrk="1" hangingPunct="1"/>
            <a:r>
              <a:rPr lang="en-US" dirty="0">
                <a:latin typeface="Arial" pitchFamily="-110" charset="0"/>
              </a:rPr>
              <a:t>Transmits</a:t>
            </a:r>
          </a:p>
          <a:p>
            <a:pPr algn="ctr" eaLnBrk="1" hangingPunct="1"/>
            <a:r>
              <a:rPr lang="en-US" dirty="0">
                <a:latin typeface="Arial" pitchFamily="-110" charset="0"/>
              </a:rPr>
              <a:t>to Station C</a:t>
            </a:r>
          </a:p>
        </p:txBody>
      </p:sp>
      <p:sp>
        <p:nvSpPr>
          <p:cNvPr id="22537" name="Text Box 17"/>
          <p:cNvSpPr txBox="1">
            <a:spLocks noChangeArrowheads="1"/>
          </p:cNvSpPr>
          <p:nvPr/>
        </p:nvSpPr>
        <p:spPr bwMode="auto">
          <a:xfrm>
            <a:off x="7138135" y="3032125"/>
            <a:ext cx="162095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>
                <a:latin typeface="Arial" pitchFamily="-110" charset="0"/>
              </a:rPr>
              <a:t>Switch sends</a:t>
            </a:r>
          </a:p>
          <a:p>
            <a:pPr algn="ctr" eaLnBrk="1" hangingPunct="1"/>
            <a:r>
              <a:rPr lang="en-US">
                <a:latin typeface="Arial" pitchFamily="-110" charset="0"/>
              </a:rPr>
              <a:t>signal out to a</a:t>
            </a:r>
          </a:p>
          <a:p>
            <a:pPr algn="ctr" eaLnBrk="1" hangingPunct="1"/>
            <a:r>
              <a:rPr lang="en-US">
                <a:latin typeface="Arial" pitchFamily="-110" charset="0"/>
              </a:rPr>
              <a:t>single Port</a:t>
            </a:r>
          </a:p>
        </p:txBody>
      </p:sp>
      <p:pic>
        <p:nvPicPr>
          <p:cNvPr id="22538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801814"/>
            <a:ext cx="29718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9" name="Line 19"/>
          <p:cNvSpPr>
            <a:spLocks noChangeShapeType="1"/>
          </p:cNvSpPr>
          <p:nvPr/>
        </p:nvSpPr>
        <p:spPr bwMode="auto">
          <a:xfrm flipV="1">
            <a:off x="3962400" y="3325813"/>
            <a:ext cx="1524000" cy="129540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0" name="Line 20"/>
          <p:cNvSpPr>
            <a:spLocks noChangeShapeType="1"/>
          </p:cNvSpPr>
          <p:nvPr/>
        </p:nvSpPr>
        <p:spPr bwMode="auto">
          <a:xfrm flipV="1">
            <a:off x="5486400" y="2640013"/>
            <a:ext cx="0" cy="68580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1" name="Line 21"/>
          <p:cNvSpPr>
            <a:spLocks noChangeShapeType="1"/>
          </p:cNvSpPr>
          <p:nvPr/>
        </p:nvSpPr>
        <p:spPr bwMode="auto">
          <a:xfrm>
            <a:off x="6781800" y="2640013"/>
            <a:ext cx="0" cy="99060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2" name="Line 22"/>
          <p:cNvSpPr>
            <a:spLocks noChangeShapeType="1"/>
          </p:cNvSpPr>
          <p:nvPr/>
        </p:nvSpPr>
        <p:spPr bwMode="auto">
          <a:xfrm>
            <a:off x="6781800" y="3581400"/>
            <a:ext cx="228600" cy="60960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3" name="Rectangle 23"/>
          <p:cNvSpPr>
            <a:spLocks noChangeArrowheads="1"/>
          </p:cNvSpPr>
          <p:nvPr/>
        </p:nvSpPr>
        <p:spPr bwMode="auto">
          <a:xfrm>
            <a:off x="8001000" y="1295400"/>
            <a:ext cx="2438400" cy="1371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rIns="0" anchor="ctr">
            <a:prstTxWarp prst="textNoShape">
              <a:avLst/>
            </a:prstTxWarp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itchFamily="-110" charset="0"/>
              </a:rPr>
              <a:t>Switch receives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itchFamily="-110" charset="0"/>
              </a:rPr>
              <a:t>data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itchFamily="-110" charset="0"/>
              </a:rPr>
              <a:t>and sends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itchFamily="-110" charset="0"/>
              </a:rPr>
              <a:t>it back out</a:t>
            </a:r>
            <a:endParaRPr lang="en-US" sz="2400" b="1" dirty="0">
              <a:solidFill>
                <a:schemeClr val="bg1"/>
              </a:solidFill>
              <a:latin typeface="Arial" pitchFamily="-110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4610DE5-8E52-2541-BA7D-CB1D20C7F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Network Switch</a:t>
            </a:r>
          </a:p>
        </p:txBody>
      </p:sp>
    </p:spTree>
    <p:extLst>
      <p:ext uri="{BB962C8B-B14F-4D97-AF65-F5344CB8AC3E}">
        <p14:creationId xmlns:p14="http://schemas.microsoft.com/office/powerpoint/2010/main" val="315174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51F23A-1431-324D-BC6E-53ECEDE04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3950" y="1109407"/>
            <a:ext cx="3200751" cy="2129954"/>
          </a:xfrm>
          <a:prstGeom prst="rect">
            <a:avLst/>
          </a:prstGeom>
        </p:spPr>
      </p:pic>
      <p:sp>
        <p:nvSpPr>
          <p:cNvPr id="357378" name="Line 2"/>
          <p:cNvSpPr>
            <a:spLocks noChangeShapeType="1"/>
          </p:cNvSpPr>
          <p:nvPr/>
        </p:nvSpPr>
        <p:spPr bwMode="auto">
          <a:xfrm>
            <a:off x="2800350" y="5584825"/>
            <a:ext cx="5105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379" name="Line 3"/>
          <p:cNvSpPr>
            <a:spLocks noChangeShapeType="1"/>
          </p:cNvSpPr>
          <p:nvPr/>
        </p:nvSpPr>
        <p:spPr bwMode="auto">
          <a:xfrm>
            <a:off x="8058150" y="3984625"/>
            <a:ext cx="0" cy="152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380" name="Line 4"/>
          <p:cNvSpPr>
            <a:spLocks noChangeShapeType="1"/>
          </p:cNvSpPr>
          <p:nvPr/>
        </p:nvSpPr>
        <p:spPr bwMode="auto">
          <a:xfrm>
            <a:off x="2876550" y="3984625"/>
            <a:ext cx="5105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382" name="Text Box 6"/>
          <p:cNvSpPr txBox="1">
            <a:spLocks noChangeArrowheads="1"/>
          </p:cNvSpPr>
          <p:nvPr/>
        </p:nvSpPr>
        <p:spPr bwMode="auto">
          <a:xfrm>
            <a:off x="1149544" y="1374048"/>
            <a:ext cx="6975282" cy="106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30000"/>
              </a:spcBef>
            </a:pPr>
            <a:r>
              <a:rPr lang="en-US" b="1" dirty="0">
                <a:latin typeface="Arial"/>
              </a:rPr>
              <a:t>Different networks </a:t>
            </a:r>
            <a:r>
              <a:rPr lang="en-US" dirty="0">
                <a:latin typeface="Arial"/>
              </a:rPr>
              <a:t>connect via </a:t>
            </a:r>
            <a:r>
              <a:rPr lang="en-US" b="1" dirty="0">
                <a:solidFill>
                  <a:srgbClr val="FF0000"/>
                </a:solidFill>
                <a:latin typeface="Arial"/>
              </a:rPr>
              <a:t>routers</a:t>
            </a:r>
            <a:r>
              <a:rPr lang="en-US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dirty="0">
                <a:latin typeface="Arial"/>
              </a:rPr>
              <a:t>(not switches or hubs)</a:t>
            </a:r>
          </a:p>
          <a:p>
            <a:pPr eaLnBrk="1" hangingPunct="1">
              <a:spcBef>
                <a:spcPct val="30000"/>
              </a:spcBef>
            </a:pPr>
            <a:r>
              <a:rPr lang="en-US" dirty="0">
                <a:latin typeface="Arial"/>
              </a:rPr>
              <a:t>Routers even connect networks based on different protocols, which is important since not </a:t>
            </a:r>
            <a:r>
              <a:rPr lang="en-US" i="1" u="sng" dirty="0">
                <a:latin typeface="Arial"/>
              </a:rPr>
              <a:t>all</a:t>
            </a:r>
            <a:r>
              <a:rPr lang="en-US" dirty="0">
                <a:latin typeface="Arial"/>
              </a:rPr>
              <a:t> networks use the same protocol</a:t>
            </a:r>
            <a:r>
              <a:rPr lang="en-US" sz="2200" dirty="0">
                <a:latin typeface="Arial"/>
              </a:rPr>
              <a:t>.  </a:t>
            </a:r>
          </a:p>
        </p:txBody>
      </p:sp>
      <p:sp>
        <p:nvSpPr>
          <p:cNvPr id="357383" name="Rectangle 7"/>
          <p:cNvSpPr>
            <a:spLocks noChangeArrowheads="1"/>
          </p:cNvSpPr>
          <p:nvPr/>
        </p:nvSpPr>
        <p:spPr bwMode="auto">
          <a:xfrm>
            <a:off x="1962150" y="3451225"/>
            <a:ext cx="7086600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384" name="Rectangle 8"/>
          <p:cNvSpPr>
            <a:spLocks noChangeArrowheads="1"/>
          </p:cNvSpPr>
          <p:nvPr/>
        </p:nvSpPr>
        <p:spPr bwMode="auto">
          <a:xfrm>
            <a:off x="1962150" y="5051425"/>
            <a:ext cx="70866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7385" name="Rectangle 9"/>
          <p:cNvSpPr>
            <a:spLocks noChangeArrowheads="1"/>
          </p:cNvSpPr>
          <p:nvPr/>
        </p:nvSpPr>
        <p:spPr bwMode="auto">
          <a:xfrm>
            <a:off x="7372350" y="3298825"/>
            <a:ext cx="137160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57386" name="Picture 10" descr="FILSERV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0939" y="5127625"/>
            <a:ext cx="528637" cy="914400"/>
          </a:xfrm>
          <a:prstGeom prst="rect">
            <a:avLst/>
          </a:prstGeom>
          <a:noFill/>
        </p:spPr>
      </p:pic>
      <p:pic>
        <p:nvPicPr>
          <p:cNvPr id="357387" name="Picture 11" descr="MACPOWR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05050" y="3527426"/>
            <a:ext cx="762000" cy="854075"/>
          </a:xfrm>
          <a:prstGeom prst="rect">
            <a:avLst/>
          </a:prstGeom>
          <a:noFill/>
        </p:spPr>
      </p:pic>
      <p:pic>
        <p:nvPicPr>
          <p:cNvPr id="357389" name="Picture 13" descr="DSU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8550" y="3544888"/>
            <a:ext cx="990600" cy="817562"/>
          </a:xfrm>
          <a:prstGeom prst="rect">
            <a:avLst/>
          </a:prstGeom>
          <a:noFill/>
        </p:spPr>
      </p:pic>
      <p:pic>
        <p:nvPicPr>
          <p:cNvPr id="357390" name="Picture 14" descr="DSU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95950" y="3544888"/>
            <a:ext cx="990600" cy="817562"/>
          </a:xfrm>
          <a:prstGeom prst="rect">
            <a:avLst/>
          </a:prstGeom>
          <a:noFill/>
        </p:spPr>
      </p:pic>
      <p:pic>
        <p:nvPicPr>
          <p:cNvPr id="357392" name="Picture 16" descr="DSU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8550" y="5175251"/>
            <a:ext cx="990600" cy="817563"/>
          </a:xfrm>
          <a:prstGeom prst="rect">
            <a:avLst/>
          </a:prstGeom>
          <a:noFill/>
        </p:spPr>
      </p:pic>
      <p:pic>
        <p:nvPicPr>
          <p:cNvPr id="357393" name="Picture 17" descr="DSU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95950" y="5175251"/>
            <a:ext cx="990600" cy="817563"/>
          </a:xfrm>
          <a:prstGeom prst="rect">
            <a:avLst/>
          </a:prstGeom>
          <a:noFill/>
        </p:spPr>
      </p:pic>
      <p:sp>
        <p:nvSpPr>
          <p:cNvPr id="357394" name="Text Box 18"/>
          <p:cNvSpPr txBox="1">
            <a:spLocks noChangeArrowheads="1"/>
          </p:cNvSpPr>
          <p:nvPr/>
        </p:nvSpPr>
        <p:spPr bwMode="auto">
          <a:xfrm>
            <a:off x="1870075" y="3005138"/>
            <a:ext cx="12918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/>
              <a:t>Network A</a:t>
            </a:r>
          </a:p>
        </p:txBody>
      </p:sp>
      <p:sp>
        <p:nvSpPr>
          <p:cNvPr id="357395" name="Text Box 19"/>
          <p:cNvSpPr txBox="1">
            <a:spLocks noChangeArrowheads="1"/>
          </p:cNvSpPr>
          <p:nvPr/>
        </p:nvSpPr>
        <p:spPr bwMode="auto">
          <a:xfrm>
            <a:off x="1870075" y="4670425"/>
            <a:ext cx="12822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/>
              <a:t>Network B</a:t>
            </a:r>
          </a:p>
        </p:txBody>
      </p:sp>
      <p:sp>
        <p:nvSpPr>
          <p:cNvPr id="357397" name="Text Box 21"/>
          <p:cNvSpPr txBox="1">
            <a:spLocks noChangeArrowheads="1"/>
          </p:cNvSpPr>
          <p:nvPr/>
        </p:nvSpPr>
        <p:spPr bwMode="auto">
          <a:xfrm>
            <a:off x="4680253" y="3511550"/>
            <a:ext cx="10995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000"/>
              <a:t>Switches</a:t>
            </a:r>
          </a:p>
        </p:txBody>
      </p:sp>
      <p:sp>
        <p:nvSpPr>
          <p:cNvPr id="357398" name="Text Box 22"/>
          <p:cNvSpPr txBox="1">
            <a:spLocks noChangeArrowheads="1"/>
          </p:cNvSpPr>
          <p:nvPr/>
        </p:nvSpPr>
        <p:spPr bwMode="auto">
          <a:xfrm>
            <a:off x="8124826" y="4518025"/>
            <a:ext cx="10827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Routers</a:t>
            </a:r>
          </a:p>
        </p:txBody>
      </p:sp>
      <p:sp>
        <p:nvSpPr>
          <p:cNvPr id="357399" name="Text Box 23"/>
          <p:cNvSpPr txBox="1">
            <a:spLocks noChangeArrowheads="1"/>
          </p:cNvSpPr>
          <p:nvPr/>
        </p:nvSpPr>
        <p:spPr bwMode="auto">
          <a:xfrm>
            <a:off x="4680253" y="5127625"/>
            <a:ext cx="10995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000"/>
              <a:t>Switches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1EEDCB-11FA-A24D-960B-A2698959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Routers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8CE56CE-AFEF-3341-BE9F-C17F45808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4327" y="3499940"/>
            <a:ext cx="915021" cy="80572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F105CD5-1EF7-2C4F-A84F-51A0D19E2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376" y="5222559"/>
            <a:ext cx="915021" cy="80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53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 Box 6">
            <a:extLst>
              <a:ext uri="{FF2B5EF4-FFF2-40B4-BE49-F238E27FC236}">
                <a16:creationId xmlns:a16="http://schemas.microsoft.com/office/drawing/2014/main" id="{637450E4-E342-D44F-BFF3-B75ABC7DE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2563" y="4850907"/>
            <a:ext cx="928687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i="1" dirty="0" err="1"/>
              <a:t>net·work</a:t>
            </a:r>
            <a:r>
              <a:rPr lang="en-US" altLang="en-US" sz="2400" b="1" i="1" dirty="0"/>
              <a:t>: </a:t>
            </a:r>
            <a:r>
              <a:rPr lang="en-US" altLang="en-US" sz="2400" i="1" dirty="0"/>
              <a:t>[</a:t>
            </a:r>
            <a:r>
              <a:rPr lang="en-US" altLang="en-US" sz="2400" b="1" i="1" dirty="0"/>
              <a:t>net</a:t>
            </a:r>
            <a:r>
              <a:rPr lang="en-US" altLang="en-US" sz="2400" i="1" dirty="0"/>
              <a:t>-</a:t>
            </a:r>
            <a:r>
              <a:rPr lang="en-US" altLang="en-US" sz="2400" i="1" dirty="0" err="1"/>
              <a:t>wurk</a:t>
            </a:r>
            <a:r>
              <a:rPr lang="en-US" altLang="en-US" sz="2400" i="1" dirty="0"/>
              <a:t>] – noun</a:t>
            </a:r>
            <a:r>
              <a:rPr lang="en-US" altLang="en-US" sz="2400" dirty="0"/>
              <a:t>, a system containing any combination of computers, computer terminals, printers, audio or visual display devices, or telephones interconnected by telecommunication equipment or cables: used to transmit or receive information.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3424CC-4DAD-D64F-A029-71CFFFC2F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What is a Computer Network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7919C3-0FD5-7344-86B3-B93E33889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1" y="664033"/>
            <a:ext cx="6329363" cy="418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07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20">
            <a:extLst>
              <a:ext uri="{FF2B5EF4-FFF2-40B4-BE49-F238E27FC236}">
                <a16:creationId xmlns:a16="http://schemas.microsoft.com/office/drawing/2014/main" id="{99323469-87D2-1A48-8612-CD12A3915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408" y="4481842"/>
            <a:ext cx="11058525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5425" indent="-225425">
              <a:tabLst>
                <a:tab pos="168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68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68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68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68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8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8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8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8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2400" dirty="0"/>
              <a:t>A firewall is a </a:t>
            </a:r>
            <a:r>
              <a:rPr lang="en-US" altLang="en-US" sz="2400" dirty="0" err="1"/>
              <a:t>hw</a:t>
            </a:r>
            <a:r>
              <a:rPr lang="en-US" altLang="en-US" sz="2400" dirty="0"/>
              <a:t>/</a:t>
            </a:r>
            <a:r>
              <a:rPr lang="en-US" altLang="en-US" sz="2400" dirty="0" err="1"/>
              <a:t>sw</a:t>
            </a:r>
            <a:r>
              <a:rPr lang="en-US" altLang="en-US" sz="2400" dirty="0"/>
              <a:t> that can be loaded on to a network that can serve as a barrier that keeps destructive forces away from a network of computers.</a:t>
            </a:r>
          </a:p>
          <a:p>
            <a:pPr>
              <a:buFontTx/>
              <a:buChar char="•"/>
            </a:pPr>
            <a:endParaRPr lang="en-US" altLang="en-US" sz="900" dirty="0"/>
          </a:p>
          <a:p>
            <a:pPr>
              <a:buFontTx/>
              <a:buChar char="•"/>
            </a:pPr>
            <a:r>
              <a:rPr lang="en-US" altLang="en-US" sz="2400" dirty="0"/>
              <a:t>Packets of data are analyzed against a set of criteria or standards called filters.</a:t>
            </a:r>
          </a:p>
          <a:p>
            <a:pPr>
              <a:buFontTx/>
              <a:buChar char="•"/>
            </a:pPr>
            <a:endParaRPr lang="en-US" altLang="en-US" sz="900" dirty="0"/>
          </a:p>
          <a:p>
            <a:pPr>
              <a:buFontTx/>
              <a:buChar char="•"/>
            </a:pPr>
            <a:r>
              <a:rPr lang="en-US" altLang="en-US" sz="2400" dirty="0"/>
              <a:t>Filters block certain designated IP addresses.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A1C75C-0DC8-C946-857B-3F1A9F6EC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Firewall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F91925-A0AB-3D49-B400-3863CBEA5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1" y="1132246"/>
            <a:ext cx="6554598" cy="31140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BDD761-9B16-704C-BD52-A807F4908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299" y="1520855"/>
            <a:ext cx="51943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244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7AA645EF-8E5A-4A48-9AEF-F0D035E41BDE}"/>
              </a:ext>
            </a:extLst>
          </p:cNvPr>
          <p:cNvSpPr txBox="1">
            <a:spLocks/>
          </p:cNvSpPr>
          <p:nvPr/>
        </p:nvSpPr>
        <p:spPr>
          <a:xfrm>
            <a:off x="1149544" y="136525"/>
            <a:ext cx="10204255" cy="7601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Layered Tasks, Example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8AC176F-F831-A145-969B-CB4DA42EF61B}"/>
              </a:ext>
            </a:extLst>
          </p:cNvPr>
          <p:cNvGrpSpPr/>
          <p:nvPr/>
        </p:nvGrpSpPr>
        <p:grpSpPr>
          <a:xfrm>
            <a:off x="2747962" y="1052513"/>
            <a:ext cx="6281738" cy="5407089"/>
            <a:chOff x="2747962" y="1052513"/>
            <a:chExt cx="6281738" cy="5407089"/>
          </a:xfrm>
        </p:grpSpPr>
        <p:pic>
          <p:nvPicPr>
            <p:cNvPr id="15363" name="Picture 6">
              <a:extLst>
                <a:ext uri="{FF2B5EF4-FFF2-40B4-BE49-F238E27FC236}">
                  <a16:creationId xmlns:a16="http://schemas.microsoft.com/office/drawing/2014/main" id="{37F988E8-0AEC-E446-8D31-FFDAC18B61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7962" y="1052513"/>
              <a:ext cx="6281738" cy="5407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5F4C383-EFC3-3F40-A399-BD6522719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84566" y="5355853"/>
              <a:ext cx="823332" cy="4924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0060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3" name="Rectangle 3">
            <a:extLst>
              <a:ext uri="{FF2B5EF4-FFF2-40B4-BE49-F238E27FC236}">
                <a16:creationId xmlns:a16="http://schemas.microsoft.com/office/drawing/2014/main" id="{B3E8E3DD-5DC2-E942-9970-29CB9C53D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383" y="147637"/>
            <a:ext cx="485166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+mj-lt"/>
              </a:rPr>
              <a:t>7-Layer OSI Model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28888D-2B7E-104C-ACA8-670F18C80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992" y="881584"/>
            <a:ext cx="5877084" cy="597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57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4" name="Rectangle 4">
            <a:extLst>
              <a:ext uri="{FF2B5EF4-FFF2-40B4-BE49-F238E27FC236}">
                <a16:creationId xmlns:a16="http://schemas.microsoft.com/office/drawing/2014/main" id="{4822E1B1-09F0-F04D-8E01-8A2AF562A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750" y="1728788"/>
            <a:ext cx="1282700" cy="292100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005" name="Rectangle 5">
            <a:extLst>
              <a:ext uri="{FF2B5EF4-FFF2-40B4-BE49-F238E27FC236}">
                <a16:creationId xmlns:a16="http://schemas.microsoft.com/office/drawing/2014/main" id="{475FEC48-9BFD-1A4C-BBCC-7718F875A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4926" y="1676400"/>
            <a:ext cx="976229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Layer 7</a:t>
            </a:r>
          </a:p>
        </p:txBody>
      </p:sp>
      <p:sp>
        <p:nvSpPr>
          <p:cNvPr id="512006" name="Rectangle 6">
            <a:extLst>
              <a:ext uri="{FF2B5EF4-FFF2-40B4-BE49-F238E27FC236}">
                <a16:creationId xmlns:a16="http://schemas.microsoft.com/office/drawing/2014/main" id="{C8D7C398-84DE-F043-BF82-6B718B496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750" y="2262188"/>
            <a:ext cx="1282700" cy="292100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007" name="Rectangle 7">
            <a:extLst>
              <a:ext uri="{FF2B5EF4-FFF2-40B4-BE49-F238E27FC236}">
                <a16:creationId xmlns:a16="http://schemas.microsoft.com/office/drawing/2014/main" id="{0AB21132-00CD-FE4A-A069-A09E781FA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4926" y="2209800"/>
            <a:ext cx="976229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Layer 6</a:t>
            </a:r>
          </a:p>
        </p:txBody>
      </p:sp>
      <p:sp>
        <p:nvSpPr>
          <p:cNvPr id="512008" name="Rectangle 8">
            <a:extLst>
              <a:ext uri="{FF2B5EF4-FFF2-40B4-BE49-F238E27FC236}">
                <a16:creationId xmlns:a16="http://schemas.microsoft.com/office/drawing/2014/main" id="{A649400F-8860-C84D-9019-B46EAF0D6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750" y="2795588"/>
            <a:ext cx="1282700" cy="292100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009" name="Rectangle 9">
            <a:extLst>
              <a:ext uri="{FF2B5EF4-FFF2-40B4-BE49-F238E27FC236}">
                <a16:creationId xmlns:a16="http://schemas.microsoft.com/office/drawing/2014/main" id="{4DB2F037-C47B-834C-8170-D42FAB78D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4926" y="2743200"/>
            <a:ext cx="976229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Layer 5</a:t>
            </a:r>
          </a:p>
        </p:txBody>
      </p:sp>
      <p:sp>
        <p:nvSpPr>
          <p:cNvPr id="512010" name="Rectangle 10">
            <a:extLst>
              <a:ext uri="{FF2B5EF4-FFF2-40B4-BE49-F238E27FC236}">
                <a16:creationId xmlns:a16="http://schemas.microsoft.com/office/drawing/2014/main" id="{DFA2FD0E-5F01-6647-9D5D-F93579156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750" y="3328988"/>
            <a:ext cx="1282700" cy="29210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011" name="Rectangle 11">
            <a:extLst>
              <a:ext uri="{FF2B5EF4-FFF2-40B4-BE49-F238E27FC236}">
                <a16:creationId xmlns:a16="http://schemas.microsoft.com/office/drawing/2014/main" id="{1D7756F7-377E-8C45-A424-1FD1C196B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4926" y="3276600"/>
            <a:ext cx="976229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Layer 4</a:t>
            </a:r>
          </a:p>
        </p:txBody>
      </p:sp>
      <p:sp>
        <p:nvSpPr>
          <p:cNvPr id="512012" name="Rectangle 12">
            <a:extLst>
              <a:ext uri="{FF2B5EF4-FFF2-40B4-BE49-F238E27FC236}">
                <a16:creationId xmlns:a16="http://schemas.microsoft.com/office/drawing/2014/main" id="{B9606C09-C1E1-D64B-90D7-7751B9DB3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750" y="3862388"/>
            <a:ext cx="1282700" cy="2921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13" name="Rectangle 13">
            <a:extLst>
              <a:ext uri="{FF2B5EF4-FFF2-40B4-BE49-F238E27FC236}">
                <a16:creationId xmlns:a16="http://schemas.microsoft.com/office/drawing/2014/main" id="{8FBBB90F-F90B-2145-BB18-F32ECF48C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4926" y="3810000"/>
            <a:ext cx="976229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Layer 3</a:t>
            </a:r>
          </a:p>
        </p:txBody>
      </p:sp>
      <p:sp>
        <p:nvSpPr>
          <p:cNvPr id="512014" name="Rectangle 14">
            <a:extLst>
              <a:ext uri="{FF2B5EF4-FFF2-40B4-BE49-F238E27FC236}">
                <a16:creationId xmlns:a16="http://schemas.microsoft.com/office/drawing/2014/main" id="{8B2F0C0C-81A0-4245-9B44-F3FF36D15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750" y="4395788"/>
            <a:ext cx="1282700" cy="2921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15" name="Rectangle 15">
            <a:extLst>
              <a:ext uri="{FF2B5EF4-FFF2-40B4-BE49-F238E27FC236}">
                <a16:creationId xmlns:a16="http://schemas.microsoft.com/office/drawing/2014/main" id="{5590BD2F-7022-6D4A-A18F-7EAE99D68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4926" y="4343400"/>
            <a:ext cx="976229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Layer 2</a:t>
            </a:r>
          </a:p>
        </p:txBody>
      </p:sp>
      <p:sp>
        <p:nvSpPr>
          <p:cNvPr id="512016" name="Rectangle 16">
            <a:extLst>
              <a:ext uri="{FF2B5EF4-FFF2-40B4-BE49-F238E27FC236}">
                <a16:creationId xmlns:a16="http://schemas.microsoft.com/office/drawing/2014/main" id="{7616F5CF-04E3-3A4F-8992-D0F10B9F6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750" y="4929188"/>
            <a:ext cx="1282700" cy="2921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17" name="Rectangle 17">
            <a:extLst>
              <a:ext uri="{FF2B5EF4-FFF2-40B4-BE49-F238E27FC236}">
                <a16:creationId xmlns:a16="http://schemas.microsoft.com/office/drawing/2014/main" id="{EBDDB216-BD62-5B40-9928-AB737AB13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4926" y="4876800"/>
            <a:ext cx="976229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Layer 1</a:t>
            </a:r>
          </a:p>
        </p:txBody>
      </p:sp>
      <p:sp>
        <p:nvSpPr>
          <p:cNvPr id="512018" name="Line 18">
            <a:extLst>
              <a:ext uri="{FF2B5EF4-FFF2-40B4-BE49-F238E27FC236}">
                <a16:creationId xmlns:a16="http://schemas.microsoft.com/office/drawing/2014/main" id="{D1F54ED6-DD0F-BB4F-86BA-869E5BB3E971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2027238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19" name="Line 19">
            <a:extLst>
              <a:ext uri="{FF2B5EF4-FFF2-40B4-BE49-F238E27FC236}">
                <a16:creationId xmlns:a16="http://schemas.microsoft.com/office/drawing/2014/main" id="{C6C32307-2F79-9541-BC57-DB938164EDA4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2560638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20" name="Line 20">
            <a:extLst>
              <a:ext uri="{FF2B5EF4-FFF2-40B4-BE49-F238E27FC236}">
                <a16:creationId xmlns:a16="http://schemas.microsoft.com/office/drawing/2014/main" id="{FC7DB631-124D-7845-882A-F3E0363478BF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3094038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21" name="Line 21">
            <a:extLst>
              <a:ext uri="{FF2B5EF4-FFF2-40B4-BE49-F238E27FC236}">
                <a16:creationId xmlns:a16="http://schemas.microsoft.com/office/drawing/2014/main" id="{31B945DE-F429-8048-B5CE-63945CC3668A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3627438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22" name="Line 22">
            <a:extLst>
              <a:ext uri="{FF2B5EF4-FFF2-40B4-BE49-F238E27FC236}">
                <a16:creationId xmlns:a16="http://schemas.microsoft.com/office/drawing/2014/main" id="{98477160-3B42-CF46-BD02-AEEECF8C1F9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4160838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23" name="Line 23">
            <a:extLst>
              <a:ext uri="{FF2B5EF4-FFF2-40B4-BE49-F238E27FC236}">
                <a16:creationId xmlns:a16="http://schemas.microsoft.com/office/drawing/2014/main" id="{7D175A44-44B4-CC47-9BC7-D90439428BBF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4694238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24" name="Rectangle 24">
            <a:extLst>
              <a:ext uri="{FF2B5EF4-FFF2-40B4-BE49-F238E27FC236}">
                <a16:creationId xmlns:a16="http://schemas.microsoft.com/office/drawing/2014/main" id="{1003B0C7-A9F7-814B-BF53-7E9FE11CA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0326" y="1676400"/>
            <a:ext cx="2056653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 dirty="0">
                <a:latin typeface="Times New Roman" panose="02020603050405020304" pitchFamily="18" charset="0"/>
              </a:rPr>
              <a:t>Application Layer</a:t>
            </a:r>
          </a:p>
        </p:txBody>
      </p:sp>
      <p:sp>
        <p:nvSpPr>
          <p:cNvPr id="512025" name="Rectangle 25">
            <a:extLst>
              <a:ext uri="{FF2B5EF4-FFF2-40B4-BE49-F238E27FC236}">
                <a16:creationId xmlns:a16="http://schemas.microsoft.com/office/drawing/2014/main" id="{020F5A13-6F29-0C43-A6FC-C35A76666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0325" y="2209800"/>
            <a:ext cx="2112758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 dirty="0">
                <a:latin typeface="Times New Roman" panose="02020603050405020304" pitchFamily="18" charset="0"/>
              </a:rPr>
              <a:t>Presentation Layer</a:t>
            </a:r>
          </a:p>
        </p:txBody>
      </p:sp>
      <p:sp>
        <p:nvSpPr>
          <p:cNvPr id="512026" name="Rectangle 26">
            <a:extLst>
              <a:ext uri="{FF2B5EF4-FFF2-40B4-BE49-F238E27FC236}">
                <a16:creationId xmlns:a16="http://schemas.microsoft.com/office/drawing/2014/main" id="{E2ED6A92-F4DE-B148-AFB4-04EF657DA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0325" y="2743200"/>
            <a:ext cx="1630254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Session Layer</a:t>
            </a:r>
          </a:p>
        </p:txBody>
      </p:sp>
      <p:sp>
        <p:nvSpPr>
          <p:cNvPr id="512027" name="Rectangle 27">
            <a:extLst>
              <a:ext uri="{FF2B5EF4-FFF2-40B4-BE49-F238E27FC236}">
                <a16:creationId xmlns:a16="http://schemas.microsoft.com/office/drawing/2014/main" id="{3C59ED3E-66B5-E04E-8735-105E1CE3E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0326" y="3276600"/>
            <a:ext cx="1834413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Transport Layer</a:t>
            </a:r>
          </a:p>
        </p:txBody>
      </p:sp>
      <p:sp>
        <p:nvSpPr>
          <p:cNvPr id="512028" name="Rectangle 28">
            <a:extLst>
              <a:ext uri="{FF2B5EF4-FFF2-40B4-BE49-F238E27FC236}">
                <a16:creationId xmlns:a16="http://schemas.microsoft.com/office/drawing/2014/main" id="{7BE8BF3D-2B38-4440-94A3-8D2AD19DA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0326" y="3810000"/>
            <a:ext cx="1745671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 dirty="0">
                <a:latin typeface="Times New Roman" panose="02020603050405020304" pitchFamily="18" charset="0"/>
              </a:rPr>
              <a:t>Network Layer</a:t>
            </a:r>
          </a:p>
        </p:txBody>
      </p:sp>
      <p:sp>
        <p:nvSpPr>
          <p:cNvPr id="512029" name="Rectangle 29">
            <a:extLst>
              <a:ext uri="{FF2B5EF4-FFF2-40B4-BE49-F238E27FC236}">
                <a16:creationId xmlns:a16="http://schemas.microsoft.com/office/drawing/2014/main" id="{B229BA85-0D1C-1242-93F7-CCFC17297B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0326" y="4343400"/>
            <a:ext cx="1880323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Data Link Layer</a:t>
            </a:r>
          </a:p>
        </p:txBody>
      </p:sp>
      <p:sp>
        <p:nvSpPr>
          <p:cNvPr id="512030" name="Rectangle 30">
            <a:extLst>
              <a:ext uri="{FF2B5EF4-FFF2-40B4-BE49-F238E27FC236}">
                <a16:creationId xmlns:a16="http://schemas.microsoft.com/office/drawing/2014/main" id="{7E23109D-732E-1B4F-A528-E48731D1E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0326" y="4876800"/>
            <a:ext cx="1715213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Physical Layer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FB6873B-B8C6-A64F-9805-AAEEA0BDC41A}"/>
              </a:ext>
            </a:extLst>
          </p:cNvPr>
          <p:cNvGrpSpPr/>
          <p:nvPr/>
        </p:nvGrpSpPr>
        <p:grpSpPr>
          <a:xfrm>
            <a:off x="2133600" y="3751262"/>
            <a:ext cx="3793376" cy="1552576"/>
            <a:chOff x="2133600" y="3751262"/>
            <a:chExt cx="3657600" cy="1552576"/>
          </a:xfrm>
        </p:grpSpPr>
        <p:sp>
          <p:nvSpPr>
            <p:cNvPr id="512031" name="Line 31">
              <a:extLst>
                <a:ext uri="{FF2B5EF4-FFF2-40B4-BE49-F238E27FC236}">
                  <a16:creationId xmlns:a16="http://schemas.microsoft.com/office/drawing/2014/main" id="{5C6E3BE7-6764-344F-B4D2-B394B92B81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3600" y="3751262"/>
              <a:ext cx="0" cy="1524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32" name="Line 32">
              <a:extLst>
                <a:ext uri="{FF2B5EF4-FFF2-40B4-BE49-F238E27FC236}">
                  <a16:creationId xmlns:a16="http://schemas.microsoft.com/office/drawing/2014/main" id="{06443C84-ACD5-3644-875E-835092D30D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91200" y="3779838"/>
              <a:ext cx="0" cy="1524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33" name="Line 33">
              <a:extLst>
                <a:ext uri="{FF2B5EF4-FFF2-40B4-BE49-F238E27FC236}">
                  <a16:creationId xmlns:a16="http://schemas.microsoft.com/office/drawing/2014/main" id="{188EA747-CFE4-F448-ACFC-799A9A348E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33600" y="3779838"/>
              <a:ext cx="36576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34" name="Line 34">
              <a:extLst>
                <a:ext uri="{FF2B5EF4-FFF2-40B4-BE49-F238E27FC236}">
                  <a16:creationId xmlns:a16="http://schemas.microsoft.com/office/drawing/2014/main" id="{2FBFD11A-8745-AF4D-8099-842032BB2A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33600" y="5303838"/>
              <a:ext cx="36576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" name="Rectangle 3">
            <a:extLst>
              <a:ext uri="{FF2B5EF4-FFF2-40B4-BE49-F238E27FC236}">
                <a16:creationId xmlns:a16="http://schemas.microsoft.com/office/drawing/2014/main" id="{DF296B74-E67D-BD4A-B7A2-663E94E9E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383" y="147637"/>
            <a:ext cx="485166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+mj-lt"/>
              </a:rPr>
              <a:t>7-Layer OSI Model </a:t>
            </a:r>
          </a:p>
        </p:txBody>
      </p:sp>
      <p:sp>
        <p:nvSpPr>
          <p:cNvPr id="38" name="Rectangle 24">
            <a:extLst>
              <a:ext uri="{FF2B5EF4-FFF2-40B4-BE49-F238E27FC236}">
                <a16:creationId xmlns:a16="http://schemas.microsoft.com/office/drawing/2014/main" id="{17631411-E98B-3D4A-AF20-8D670DA5F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547" y="1700212"/>
            <a:ext cx="670055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 dirty="0">
                <a:latin typeface="Times New Roman" panose="02020603050405020304" pitchFamily="18" charset="0"/>
              </a:rPr>
              <a:t>Data</a:t>
            </a:r>
          </a:p>
        </p:txBody>
      </p:sp>
      <p:sp>
        <p:nvSpPr>
          <p:cNvPr id="39" name="Rectangle 25">
            <a:extLst>
              <a:ext uri="{FF2B5EF4-FFF2-40B4-BE49-F238E27FC236}">
                <a16:creationId xmlns:a16="http://schemas.microsoft.com/office/drawing/2014/main" id="{10B7CD76-5C37-B948-AAA3-D259E0F9C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546" y="2233612"/>
            <a:ext cx="670055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 dirty="0">
                <a:latin typeface="Times New Roman" panose="02020603050405020304" pitchFamily="18" charset="0"/>
              </a:rPr>
              <a:t>Data</a:t>
            </a:r>
          </a:p>
        </p:txBody>
      </p:sp>
      <p:sp>
        <p:nvSpPr>
          <p:cNvPr id="40" name="Rectangle 26">
            <a:extLst>
              <a:ext uri="{FF2B5EF4-FFF2-40B4-BE49-F238E27FC236}">
                <a16:creationId xmlns:a16="http://schemas.microsoft.com/office/drawing/2014/main" id="{5212304B-999C-3C48-AC46-85F20CCF6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546" y="2767012"/>
            <a:ext cx="670055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 dirty="0">
                <a:latin typeface="Times New Roman" panose="02020603050405020304" pitchFamily="18" charset="0"/>
              </a:rPr>
              <a:t>Data</a:t>
            </a:r>
          </a:p>
        </p:txBody>
      </p:sp>
      <p:sp>
        <p:nvSpPr>
          <p:cNvPr id="41" name="Rectangle 27">
            <a:extLst>
              <a:ext uri="{FF2B5EF4-FFF2-40B4-BE49-F238E27FC236}">
                <a16:creationId xmlns:a16="http://schemas.microsoft.com/office/drawing/2014/main" id="{6180D45C-6192-4846-8627-E7E0FEE9A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547" y="3300412"/>
            <a:ext cx="1181414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 dirty="0">
                <a:latin typeface="Times New Roman" panose="02020603050405020304" pitchFamily="18" charset="0"/>
              </a:rPr>
              <a:t>Segments</a:t>
            </a:r>
          </a:p>
        </p:txBody>
      </p:sp>
      <p:sp>
        <p:nvSpPr>
          <p:cNvPr id="42" name="Rectangle 28">
            <a:extLst>
              <a:ext uri="{FF2B5EF4-FFF2-40B4-BE49-F238E27FC236}">
                <a16:creationId xmlns:a16="http://schemas.microsoft.com/office/drawing/2014/main" id="{D772EAD7-78B3-D143-90C8-6FACFC9F4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547" y="3833812"/>
            <a:ext cx="968214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 dirty="0">
                <a:latin typeface="Times New Roman" panose="02020603050405020304" pitchFamily="18" charset="0"/>
              </a:rPr>
              <a:t>Packets</a:t>
            </a:r>
          </a:p>
        </p:txBody>
      </p:sp>
      <p:sp>
        <p:nvSpPr>
          <p:cNvPr id="43" name="Rectangle 29">
            <a:extLst>
              <a:ext uri="{FF2B5EF4-FFF2-40B4-BE49-F238E27FC236}">
                <a16:creationId xmlns:a16="http://schemas.microsoft.com/office/drawing/2014/main" id="{A6C08288-A679-6947-B107-5C3FD55AD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547" y="4367212"/>
            <a:ext cx="939360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 dirty="0">
                <a:latin typeface="Times New Roman" panose="02020603050405020304" pitchFamily="18" charset="0"/>
              </a:rPr>
              <a:t>Frames</a:t>
            </a:r>
          </a:p>
        </p:txBody>
      </p:sp>
      <p:sp>
        <p:nvSpPr>
          <p:cNvPr id="44" name="Rectangle 30">
            <a:extLst>
              <a:ext uri="{FF2B5EF4-FFF2-40B4-BE49-F238E27FC236}">
                <a16:creationId xmlns:a16="http://schemas.microsoft.com/office/drawing/2014/main" id="{2D1467A2-A980-AF4B-802E-EB5E7FBA0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547" y="4900612"/>
            <a:ext cx="597921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 dirty="0">
                <a:latin typeface="Times New Roman" panose="02020603050405020304" pitchFamily="18" charset="0"/>
              </a:rPr>
              <a:t>Bits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3EA677D-D278-4246-A61B-ABBE0E009E68}"/>
              </a:ext>
            </a:extLst>
          </p:cNvPr>
          <p:cNvGrpSpPr/>
          <p:nvPr/>
        </p:nvGrpSpPr>
        <p:grpSpPr>
          <a:xfrm>
            <a:off x="2128861" y="1662114"/>
            <a:ext cx="3798115" cy="1552576"/>
            <a:chOff x="2133600" y="3751262"/>
            <a:chExt cx="3657600" cy="1552576"/>
          </a:xfrm>
        </p:grpSpPr>
        <p:sp>
          <p:nvSpPr>
            <p:cNvPr id="48" name="Line 31">
              <a:extLst>
                <a:ext uri="{FF2B5EF4-FFF2-40B4-BE49-F238E27FC236}">
                  <a16:creationId xmlns:a16="http://schemas.microsoft.com/office/drawing/2014/main" id="{E2189858-C11E-1C49-9E31-24856ED2EB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3600" y="3751262"/>
              <a:ext cx="0" cy="1524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Line 32">
              <a:extLst>
                <a:ext uri="{FF2B5EF4-FFF2-40B4-BE49-F238E27FC236}">
                  <a16:creationId xmlns:a16="http://schemas.microsoft.com/office/drawing/2014/main" id="{BEE952BE-7371-E548-AA56-DA00AB1D6B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91200" y="3779838"/>
              <a:ext cx="0" cy="1524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Line 33">
              <a:extLst>
                <a:ext uri="{FF2B5EF4-FFF2-40B4-BE49-F238E27FC236}">
                  <a16:creationId xmlns:a16="http://schemas.microsoft.com/office/drawing/2014/main" id="{EF85D11B-DE31-8240-B777-8AF4C05809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33600" y="3779838"/>
              <a:ext cx="36576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34">
              <a:extLst>
                <a:ext uri="{FF2B5EF4-FFF2-40B4-BE49-F238E27FC236}">
                  <a16:creationId xmlns:a16="http://schemas.microsoft.com/office/drawing/2014/main" id="{6B434729-44B3-F343-A69A-DD725CDC6A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33600" y="5303838"/>
              <a:ext cx="36576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3F616A4-3F57-5C42-AC8D-90AB1EC8F94E}"/>
              </a:ext>
            </a:extLst>
          </p:cNvPr>
          <p:cNvSpPr/>
          <p:nvPr/>
        </p:nvSpPr>
        <p:spPr>
          <a:xfrm>
            <a:off x="6243638" y="1690690"/>
            <a:ext cx="114300" cy="1524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4DDCFCE-EE0F-0047-A39E-71CEC5A9D408}"/>
              </a:ext>
            </a:extLst>
          </p:cNvPr>
          <p:cNvSpPr/>
          <p:nvPr/>
        </p:nvSpPr>
        <p:spPr>
          <a:xfrm>
            <a:off x="6239630" y="3800825"/>
            <a:ext cx="114300" cy="1524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24">
            <a:extLst>
              <a:ext uri="{FF2B5EF4-FFF2-40B4-BE49-F238E27FC236}">
                <a16:creationId xmlns:a16="http://schemas.microsoft.com/office/drawing/2014/main" id="{EA284AA8-A7B9-574C-9A43-A0360E42C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0225" y="2209800"/>
            <a:ext cx="1983107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 b="1" dirty="0">
                <a:latin typeface="Times New Roman" panose="02020603050405020304" pitchFamily="18" charset="0"/>
              </a:rPr>
              <a:t>Software Layers</a:t>
            </a:r>
          </a:p>
        </p:txBody>
      </p:sp>
      <p:sp>
        <p:nvSpPr>
          <p:cNvPr id="56" name="Rectangle 24">
            <a:extLst>
              <a:ext uri="{FF2B5EF4-FFF2-40B4-BE49-F238E27FC236}">
                <a16:creationId xmlns:a16="http://schemas.microsoft.com/office/drawing/2014/main" id="{65A8C096-9093-9442-A169-747075162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9271" y="4362449"/>
            <a:ext cx="2125775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 b="1" dirty="0">
                <a:latin typeface="Times New Roman" panose="02020603050405020304" pitchFamily="18" charset="0"/>
              </a:rPr>
              <a:t>Hardware Layers</a:t>
            </a:r>
          </a:p>
        </p:txBody>
      </p:sp>
    </p:spTree>
    <p:extLst>
      <p:ext uri="{BB962C8B-B14F-4D97-AF65-F5344CB8AC3E}">
        <p14:creationId xmlns:p14="http://schemas.microsoft.com/office/powerpoint/2010/main" val="2900087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Місце для вмісту 2"/>
          <p:cNvGraphicFramePr>
            <a:graphicFrameLocks noGrp="1"/>
          </p:cNvGraphicFramePr>
          <p:nvPr>
            <p:ph sz="half" idx="1"/>
          </p:nvPr>
        </p:nvGraphicFramePr>
        <p:xfrm>
          <a:off x="5715000" y="2667000"/>
          <a:ext cx="44958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682" y="1447800"/>
            <a:ext cx="3304318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5638800" y="1447800"/>
          <a:ext cx="45720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2B220511-5F34-B240-BCEA-71B8DBB4D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479" y="177617"/>
            <a:ext cx="632584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+mj-lt"/>
              </a:rPr>
              <a:t>Layer 7: Application Layer </a:t>
            </a:r>
          </a:p>
        </p:txBody>
      </p:sp>
    </p:spTree>
    <p:extLst>
      <p:ext uri="{BB962C8B-B14F-4D97-AF65-F5344CB8AC3E}">
        <p14:creationId xmlns:p14="http://schemas.microsoft.com/office/powerpoint/2010/main" val="204870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10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>
            <a:extLst>
              <a:ext uri="{FF2B5EF4-FFF2-40B4-BE49-F238E27FC236}">
                <a16:creationId xmlns:a16="http://schemas.microsoft.com/office/drawing/2014/main" id="{F7623CE2-A404-1E4D-8EE4-AA28D7B0C5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6242" y="1319904"/>
            <a:ext cx="7664970" cy="623888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latin typeface=" "/>
              </a:rPr>
              <a:t>Level at which applications access network services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65C0E8-6BC6-8B4F-AA0E-8FF903192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479" y="177617"/>
            <a:ext cx="8634334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+mj-lt"/>
              </a:rPr>
              <a:t>Layer 7: Application Layer Protocols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3FCA77-C1BA-8A49-B74C-0A4EE9E6D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026" y="1944773"/>
            <a:ext cx="8529403" cy="473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49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Місце для вмісту 2"/>
          <p:cNvGraphicFramePr>
            <a:graphicFrameLocks noGrp="1"/>
          </p:cNvGraphicFramePr>
          <p:nvPr>
            <p:ph sz="half" idx="1"/>
          </p:nvPr>
        </p:nvGraphicFramePr>
        <p:xfrm>
          <a:off x="5715000" y="3352800"/>
          <a:ext cx="44958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682" y="1447800"/>
            <a:ext cx="3304318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1" name="Схема 10"/>
          <p:cNvGraphicFramePr/>
          <p:nvPr/>
        </p:nvGraphicFramePr>
        <p:xfrm>
          <a:off x="5638800" y="1447800"/>
          <a:ext cx="4572000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398DE527-AF77-904B-843D-D63AE1034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479" y="177617"/>
            <a:ext cx="632584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+mj-lt"/>
              </a:rPr>
              <a:t>Layer 6: Presentation Layer </a:t>
            </a:r>
          </a:p>
        </p:txBody>
      </p:sp>
    </p:spTree>
    <p:extLst>
      <p:ext uri="{BB962C8B-B14F-4D97-AF65-F5344CB8AC3E}">
        <p14:creationId xmlns:p14="http://schemas.microsoft.com/office/powerpoint/2010/main" val="346963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11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Місце для вмісту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93158671"/>
              </p:ext>
            </p:extLst>
          </p:nvPr>
        </p:nvGraphicFramePr>
        <p:xfrm>
          <a:off x="5638800" y="3124200"/>
          <a:ext cx="45720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47800"/>
            <a:ext cx="3301576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2" name="Схема 11"/>
          <p:cNvGraphicFramePr/>
          <p:nvPr/>
        </p:nvGraphicFramePr>
        <p:xfrm>
          <a:off x="5638800" y="1447801"/>
          <a:ext cx="4572000" cy="1505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E8BBADFA-12DE-5F47-95A5-4AB567326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479" y="177617"/>
            <a:ext cx="632584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+mj-lt"/>
              </a:rPr>
              <a:t>Layer 5: Session Layer </a:t>
            </a:r>
          </a:p>
        </p:txBody>
      </p:sp>
    </p:spTree>
    <p:extLst>
      <p:ext uri="{BB962C8B-B14F-4D97-AF65-F5344CB8AC3E}">
        <p14:creationId xmlns:p14="http://schemas.microsoft.com/office/powerpoint/2010/main" val="179224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12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Місце для вмісту 2"/>
          <p:cNvGraphicFramePr>
            <a:graphicFrameLocks noGrp="1"/>
          </p:cNvGraphicFramePr>
          <p:nvPr>
            <p:ph sz="half" idx="1"/>
          </p:nvPr>
        </p:nvGraphicFramePr>
        <p:xfrm>
          <a:off x="5638800" y="4267200"/>
          <a:ext cx="4572000" cy="213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19200"/>
            <a:ext cx="3304318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62600" y="1143000"/>
          <a:ext cx="4724400" cy="297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A5FD05CA-D5CD-3E41-9BBE-44DF5C3D2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479" y="177617"/>
            <a:ext cx="632584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+mj-lt"/>
              </a:rPr>
              <a:t>Layer 4: Transport Layer </a:t>
            </a:r>
          </a:p>
        </p:txBody>
      </p:sp>
    </p:spTree>
    <p:extLst>
      <p:ext uri="{BB962C8B-B14F-4D97-AF65-F5344CB8AC3E}">
        <p14:creationId xmlns:p14="http://schemas.microsoft.com/office/powerpoint/2010/main" val="339660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13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Місце для вмісту 2"/>
          <p:cNvGraphicFramePr>
            <a:graphicFrameLocks noGrp="1"/>
          </p:cNvGraphicFramePr>
          <p:nvPr>
            <p:ph sz="half" idx="1"/>
          </p:nvPr>
        </p:nvGraphicFramePr>
        <p:xfrm>
          <a:off x="5791200" y="2819400"/>
          <a:ext cx="4343400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47801"/>
            <a:ext cx="34290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1" name="Схема 10"/>
          <p:cNvGraphicFramePr/>
          <p:nvPr/>
        </p:nvGraphicFramePr>
        <p:xfrm>
          <a:off x="5715000" y="1447800"/>
          <a:ext cx="44958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C82EB2A6-D236-E443-B5A0-39A3E9088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479" y="177617"/>
            <a:ext cx="632584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+mj-lt"/>
              </a:rPr>
              <a:t>Layer 3: Network Layer </a:t>
            </a:r>
          </a:p>
        </p:txBody>
      </p:sp>
    </p:spTree>
    <p:extLst>
      <p:ext uri="{BB962C8B-B14F-4D97-AF65-F5344CB8AC3E}">
        <p14:creationId xmlns:p14="http://schemas.microsoft.com/office/powerpoint/2010/main" val="246971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11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650F620A-2F7A-BC46-B99D-9319D7149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Why Networking is Important?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5B8F1704-B822-004D-870A-C3C0F9274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53331"/>
            <a:ext cx="10515600" cy="435133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Indispensable part of modern society</a:t>
            </a:r>
          </a:p>
          <a:p>
            <a:pPr lvl="1" eaLnBrk="1" hangingPunct="1"/>
            <a:r>
              <a:rPr lang="en-US" altLang="en-US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Commercial</a:t>
            </a:r>
            <a:r>
              <a:rPr lang="en-US" altLang="en-US" dirty="0">
                <a:ea typeface="ＭＳ Ｐゴシック" panose="020B0600070205080204" pitchFamily="34" charset="-128"/>
              </a:rPr>
              <a:t> – e-commerce, banking, inventorying, telecommunications, archiving, health</a:t>
            </a:r>
          </a:p>
          <a:p>
            <a:pPr lvl="1" eaLnBrk="1" hangingPunct="1"/>
            <a:r>
              <a:rPr lang="en-US" altLang="en-US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Social</a:t>
            </a:r>
            <a:r>
              <a:rPr lang="en-US" altLang="en-US" dirty="0">
                <a:ea typeface="ＭＳ Ｐゴシック" panose="020B0600070205080204" pitchFamily="34" charset="-128"/>
              </a:rPr>
              <a:t> – critical infrastructure, homeland security, policing</a:t>
            </a:r>
          </a:p>
          <a:p>
            <a:pPr lvl="1" eaLnBrk="1" hangingPunct="1"/>
            <a:r>
              <a:rPr lang="en-US" altLang="en-US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Human interaction/communication </a:t>
            </a:r>
            <a:r>
              <a:rPr lang="en-US" altLang="en-US" dirty="0">
                <a:ea typeface="ＭＳ Ｐゴシック" panose="020B0600070205080204" pitchFamily="34" charset="-128"/>
              </a:rPr>
              <a:t>– email, chat, videoconferencing, social networking, entertainment</a:t>
            </a:r>
          </a:p>
          <a:p>
            <a:pPr lvl="1" eaLnBrk="1" hangingPunct="1"/>
            <a:endParaRPr lang="en-US" altLang="en-US" sz="1400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Appears in every facet of engineering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Modern trend – Network every (electronic) device (computers, phones, sensors, planes, cars, TVs, appliances, heart monitors, …)</a:t>
            </a:r>
          </a:p>
          <a:p>
            <a:pPr lvl="1" eaLnBrk="1" hangingPunct="1"/>
            <a:endParaRPr lang="en-US" altLang="en-US" sz="1400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Most frequent targets of attacks!</a:t>
            </a: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buFontTx/>
              <a:buChar char="-"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buFontTx/>
              <a:buChar char="-"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72410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>
            <a:extLst>
              <a:ext uri="{FF2B5EF4-FFF2-40B4-BE49-F238E27FC236}">
                <a16:creationId xmlns:a16="http://schemas.microsoft.com/office/drawing/2014/main" id="{8A980BF8-C309-BF4D-8075-C0F7CBF9AC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9331" y="1346383"/>
            <a:ext cx="8610600" cy="53340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latin typeface=" "/>
              </a:rPr>
              <a:t>Manages addressing/routing of data within the subnet </a:t>
            </a:r>
          </a:p>
          <a:p>
            <a:pPr marL="1100138" lvl="1" indent="-533400"/>
            <a:r>
              <a:rPr lang="en-US" altLang="en-US" dirty="0">
                <a:latin typeface=" "/>
              </a:rPr>
              <a:t>Addresses messages and translates logical addresses and names into physical addresses. </a:t>
            </a:r>
          </a:p>
          <a:p>
            <a:pPr marL="1100138" lvl="1" indent="-533400"/>
            <a:r>
              <a:rPr lang="en-US" altLang="en-US" dirty="0">
                <a:latin typeface=" "/>
              </a:rPr>
              <a:t>Determines the route from the source to the destination computer </a:t>
            </a:r>
          </a:p>
          <a:p>
            <a:pPr marL="1100138" lvl="1" indent="-533400"/>
            <a:r>
              <a:rPr lang="en-US" altLang="en-US" dirty="0">
                <a:latin typeface=" "/>
              </a:rPr>
              <a:t>Manages traffic problems, such as switching, routing, and controlling the congestion of data packets.</a:t>
            </a:r>
            <a:endParaRPr lang="en-GB" altLang="en-US" dirty="0"/>
          </a:p>
          <a:p>
            <a:pPr marL="0" indent="0">
              <a:buNone/>
            </a:pPr>
            <a:r>
              <a:rPr lang="en-GB" altLang="en-US" dirty="0"/>
              <a:t>Routing can be:</a:t>
            </a:r>
          </a:p>
          <a:p>
            <a:pPr marL="1100138" lvl="1" indent="-533400"/>
            <a:r>
              <a:rPr lang="en-GB" altLang="en-US" dirty="0"/>
              <a:t>Based on static tables</a:t>
            </a:r>
          </a:p>
          <a:p>
            <a:pPr marL="1100138" lvl="1" indent="-533400"/>
            <a:r>
              <a:rPr lang="en-GB" altLang="en-US" dirty="0"/>
              <a:t>determined at start of each session</a:t>
            </a:r>
          </a:p>
          <a:p>
            <a:pPr marL="1100138" lvl="1" indent="-533400"/>
            <a:r>
              <a:rPr lang="en-GB" altLang="en-US" dirty="0"/>
              <a:t>Individually determined for each packet, reflecting the current network load.</a:t>
            </a:r>
            <a:endParaRPr lang="en-US" altLang="en-US" dirty="0">
              <a:solidFill>
                <a:srgbClr val="000000"/>
              </a:solidFill>
              <a:latin typeface="Verdana" panose="020B060403050404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045CB0-37E1-5043-B293-5BFA6BBEF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479" y="177617"/>
            <a:ext cx="632584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+mj-lt"/>
              </a:rPr>
              <a:t>Layer 3: Network Layer </a:t>
            </a:r>
          </a:p>
        </p:txBody>
      </p:sp>
    </p:spTree>
    <p:extLst>
      <p:ext uri="{BB962C8B-B14F-4D97-AF65-F5344CB8AC3E}">
        <p14:creationId xmlns:p14="http://schemas.microsoft.com/office/powerpoint/2010/main" val="9090065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Місце для вмісту 6"/>
          <p:cNvGraphicFramePr>
            <a:graphicFrameLocks noGrp="1"/>
          </p:cNvGraphicFramePr>
          <p:nvPr>
            <p:ph sz="half" idx="1"/>
          </p:nvPr>
        </p:nvGraphicFramePr>
        <p:xfrm>
          <a:off x="5562600" y="2819400"/>
          <a:ext cx="45720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219200"/>
            <a:ext cx="3310415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30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5486400" y="1219200"/>
          <a:ext cx="4724400" cy="144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76B807EB-E58D-2443-A6A1-4A2EB678D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479" y="177617"/>
            <a:ext cx="632584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+mj-lt"/>
              </a:rPr>
              <a:t>Layer 2: Data Link Layer</a:t>
            </a:r>
          </a:p>
        </p:txBody>
      </p:sp>
    </p:spTree>
    <p:extLst>
      <p:ext uri="{BB962C8B-B14F-4D97-AF65-F5344CB8AC3E}">
        <p14:creationId xmlns:p14="http://schemas.microsoft.com/office/powerpoint/2010/main" val="8546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6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31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1905000" y="1524000"/>
          <a:ext cx="8305800" cy="137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Схема 7"/>
          <p:cNvGraphicFramePr/>
          <p:nvPr/>
        </p:nvGraphicFramePr>
        <p:xfrm>
          <a:off x="1905000" y="2971800"/>
          <a:ext cx="8305800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16BBE0D7-0A23-0149-A113-8630C6FD0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479" y="177617"/>
            <a:ext cx="713531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+mj-lt"/>
              </a:rPr>
              <a:t>Data Link Layer: MAC address</a:t>
            </a:r>
          </a:p>
        </p:txBody>
      </p:sp>
    </p:spTree>
    <p:extLst>
      <p:ext uri="{BB962C8B-B14F-4D97-AF65-F5344CB8AC3E}">
        <p14:creationId xmlns:p14="http://schemas.microsoft.com/office/powerpoint/2010/main" val="380691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8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ісце для вмісту 2" descr="Фрагмент екрана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24000"/>
            <a:ext cx="8153400" cy="4876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AC41CB-F0F3-5643-9579-1976B7EE1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479" y="177617"/>
            <a:ext cx="713531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+mj-lt"/>
              </a:rPr>
              <a:t>Data Link Layer: MAC address</a:t>
            </a:r>
          </a:p>
        </p:txBody>
      </p:sp>
    </p:spTree>
    <p:extLst>
      <p:ext uri="{BB962C8B-B14F-4D97-AF65-F5344CB8AC3E}">
        <p14:creationId xmlns:p14="http://schemas.microsoft.com/office/powerpoint/2010/main" val="36808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95600"/>
            <a:ext cx="8105734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791200" y="4495800"/>
            <a:ext cx="1981200" cy="228600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336994723"/>
              </p:ext>
            </p:extLst>
          </p:nvPr>
        </p:nvGraphicFramePr>
        <p:xfrm>
          <a:off x="2057400" y="1295400"/>
          <a:ext cx="8153400" cy="144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6AC1279D-9E58-634F-B28D-B0126B243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479" y="177617"/>
            <a:ext cx="713531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+mj-lt"/>
              </a:rPr>
              <a:t>Data Link Layer: MAC address</a:t>
            </a:r>
          </a:p>
        </p:txBody>
      </p:sp>
    </p:spTree>
    <p:extLst>
      <p:ext uri="{BB962C8B-B14F-4D97-AF65-F5344CB8AC3E}">
        <p14:creationId xmlns:p14="http://schemas.microsoft.com/office/powerpoint/2010/main" val="162127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Graphic spid="5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Місце для вмісту 4"/>
          <p:cNvGraphicFramePr>
            <a:graphicFrameLocks noGrp="1"/>
          </p:cNvGraphicFramePr>
          <p:nvPr>
            <p:ph sz="half" idx="1"/>
          </p:nvPr>
        </p:nvGraphicFramePr>
        <p:xfrm>
          <a:off x="5638800" y="3352800"/>
          <a:ext cx="4572000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371600"/>
            <a:ext cx="33126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7B22A-9FE5-4786-9492-E146BE676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4122026000"/>
              </p:ext>
            </p:extLst>
          </p:nvPr>
        </p:nvGraphicFramePr>
        <p:xfrm>
          <a:off x="5562600" y="1371600"/>
          <a:ext cx="4724400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95B96C3C-6346-484E-8138-25D543ADF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479" y="177617"/>
            <a:ext cx="632584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+mj-lt"/>
              </a:rPr>
              <a:t>Layer 1: Physical Layer</a:t>
            </a:r>
          </a:p>
        </p:txBody>
      </p:sp>
    </p:spTree>
    <p:extLst>
      <p:ext uri="{BB962C8B-B14F-4D97-AF65-F5344CB8AC3E}">
        <p14:creationId xmlns:p14="http://schemas.microsoft.com/office/powerpoint/2010/main" val="198909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12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>
            <a:extLst>
              <a:ext uri="{FF2B5EF4-FFF2-40B4-BE49-F238E27FC236}">
                <a16:creationId xmlns:a16="http://schemas.microsoft.com/office/drawing/2014/main" id="{F9DC358D-0B91-9A44-9C3C-1C9DAD475D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9390" y="1558976"/>
            <a:ext cx="9510010" cy="491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dirty="0"/>
              <a:t>The physical layer is responsible for movements of individual bits from one hop (node) to the next.</a:t>
            </a:r>
          </a:p>
          <a:p>
            <a:pPr marL="609600" indent="-609600"/>
            <a:r>
              <a:rPr lang="en-US" altLang="en-US" dirty="0">
                <a:latin typeface=" "/>
              </a:rPr>
              <a:t>Regulates the transmission of a stream of bits over a physical medium. </a:t>
            </a:r>
          </a:p>
          <a:p>
            <a:pPr marL="609600" indent="-609600"/>
            <a:r>
              <a:rPr lang="en-US" altLang="en-US" dirty="0">
                <a:latin typeface=" "/>
              </a:rPr>
              <a:t>Defines how the cable is attached to the network adapter and what transmission technique is used to send data over the cable. Deals with issues like</a:t>
            </a:r>
          </a:p>
          <a:p>
            <a:pPr marL="1100138" lvl="1" indent="-533400"/>
            <a:r>
              <a:rPr lang="en-US" altLang="en-US" dirty="0"/>
              <a:t>The definition of 0 and 1, e.g. how many volts represents a 1, and how long a bit lasts? Data rate?</a:t>
            </a:r>
          </a:p>
          <a:p>
            <a:pPr marL="1100138" lvl="1" indent="-533400"/>
            <a:r>
              <a:rPr lang="en-US" altLang="en-US" dirty="0"/>
              <a:t>Whether the channel is simplex, half-duplex, full-duplex?</a:t>
            </a:r>
          </a:p>
          <a:p>
            <a:pPr marL="1100138" lvl="1" indent="-533400"/>
            <a:r>
              <a:rPr lang="en-US" altLang="en-US" dirty="0"/>
              <a:t>Physical characteristics of interface and medium: How many pins a connector has, and what the function of each pin is?</a:t>
            </a:r>
            <a:endParaRPr lang="en-US" altLang="en-US" dirty="0">
              <a:latin typeface=" 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2E0A99-1544-2046-B118-E0A6487B4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479" y="177617"/>
            <a:ext cx="632584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+mj-lt"/>
              </a:rPr>
              <a:t>Layer 1: Physical Layer</a:t>
            </a:r>
          </a:p>
        </p:txBody>
      </p:sp>
    </p:spTree>
    <p:extLst>
      <p:ext uri="{BB962C8B-B14F-4D97-AF65-F5344CB8AC3E}">
        <p14:creationId xmlns:p14="http://schemas.microsoft.com/office/powerpoint/2010/main" val="38603686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>
            <a:extLst>
              <a:ext uri="{FF2B5EF4-FFF2-40B4-BE49-F238E27FC236}">
                <a16:creationId xmlns:a16="http://schemas.microsoft.com/office/drawing/2014/main" id="{3646A670-0054-C647-B513-D6DA7F5385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00137" y="1524000"/>
            <a:ext cx="8610600" cy="3362325"/>
          </a:xfrm>
        </p:spPr>
        <p:txBody>
          <a:bodyPr/>
          <a:lstStyle/>
          <a:p>
            <a:pPr marL="609600" indent="-609600"/>
            <a:r>
              <a:rPr lang="en-GB" altLang="en-US" dirty="0"/>
              <a:t>In OSI model, each layer provide services to layer above, and ‘consumes’ services provided by layer below.</a:t>
            </a:r>
          </a:p>
          <a:p>
            <a:pPr marL="609600" indent="-609600"/>
            <a:r>
              <a:rPr lang="en-GB" altLang="en-US" dirty="0"/>
              <a:t>Active elements in a layer called </a:t>
            </a:r>
            <a:r>
              <a:rPr lang="en-GB" altLang="en-US" i="1" dirty="0"/>
              <a:t>entities</a:t>
            </a:r>
            <a:r>
              <a:rPr lang="en-GB" altLang="en-US" dirty="0"/>
              <a:t>.</a:t>
            </a:r>
          </a:p>
          <a:p>
            <a:pPr marL="609600" indent="-609600"/>
            <a:r>
              <a:rPr lang="en-GB" altLang="en-US" dirty="0"/>
              <a:t>Entities in same layer in different machines called </a:t>
            </a:r>
            <a:r>
              <a:rPr lang="en-GB" altLang="en-US" i="1" dirty="0"/>
              <a:t>peer entities</a:t>
            </a:r>
            <a:r>
              <a:rPr lang="en-GB" altLang="en-US" dirty="0"/>
              <a:t>.</a:t>
            </a:r>
            <a:endParaRPr lang="en-US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53EEAA-196B-C749-B5CA-6D43EEEB5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479" y="177617"/>
            <a:ext cx="632584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+mj-lt"/>
              </a:rPr>
              <a:t>Services in the OSI Model</a:t>
            </a:r>
          </a:p>
        </p:txBody>
      </p:sp>
    </p:spTree>
    <p:extLst>
      <p:ext uri="{BB962C8B-B14F-4D97-AF65-F5344CB8AC3E}">
        <p14:creationId xmlns:p14="http://schemas.microsoft.com/office/powerpoint/2010/main" val="19357806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>
            <a:extLst>
              <a:ext uri="{FF2B5EF4-FFF2-40B4-BE49-F238E27FC236}">
                <a16:creationId xmlns:a16="http://schemas.microsoft.com/office/drawing/2014/main" id="{4729D772-314D-6442-B05B-136534D9F8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5410200"/>
            <a:ext cx="8610600" cy="1295400"/>
          </a:xfrm>
        </p:spPr>
        <p:txBody>
          <a:bodyPr/>
          <a:lstStyle/>
          <a:p>
            <a:pPr marL="609600" indent="-609600"/>
            <a:r>
              <a:rPr lang="en-US" altLang="en-US" sz="2400">
                <a:latin typeface=" "/>
              </a:rPr>
              <a:t>Layer N provides service to layer N+1</a:t>
            </a:r>
          </a:p>
        </p:txBody>
      </p:sp>
      <p:sp>
        <p:nvSpPr>
          <p:cNvPr id="538646" name="Rectangle 22">
            <a:extLst>
              <a:ext uri="{FF2B5EF4-FFF2-40B4-BE49-F238E27FC236}">
                <a16:creationId xmlns:a16="http://schemas.microsoft.com/office/drawing/2014/main" id="{7F4D3D88-C0C9-8842-8A07-08720DDBB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8550" y="1981200"/>
            <a:ext cx="2109788" cy="1295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GB" altLang="en-US" sz="2000">
                <a:latin typeface="Times New Roman" panose="02020603050405020304" pitchFamily="18" charset="0"/>
              </a:rPr>
              <a:t>(N+1) Entity</a:t>
            </a:r>
          </a:p>
          <a:p>
            <a:pPr algn="ctr" eaLnBrk="0" hangingPunct="0">
              <a:spcBef>
                <a:spcPct val="0"/>
              </a:spcBef>
            </a:pPr>
            <a:r>
              <a:rPr lang="en-GB" altLang="en-US" sz="2000" i="1">
                <a:latin typeface="Times New Roman" panose="02020603050405020304" pitchFamily="18" charset="0"/>
              </a:rPr>
              <a:t>Service User</a:t>
            </a:r>
            <a:endParaRPr lang="en-US" altLang="en-US" sz="2000" i="1">
              <a:latin typeface="Times New Roman" panose="02020603050405020304" pitchFamily="18" charset="0"/>
            </a:endParaRPr>
          </a:p>
        </p:txBody>
      </p:sp>
      <p:sp>
        <p:nvSpPr>
          <p:cNvPr id="538647" name="Rectangle 23">
            <a:extLst>
              <a:ext uri="{FF2B5EF4-FFF2-40B4-BE49-F238E27FC236}">
                <a16:creationId xmlns:a16="http://schemas.microsoft.com/office/drawing/2014/main" id="{525CF532-21AC-8D4E-AFDF-C2F007E96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8550" y="3276600"/>
            <a:ext cx="2109788" cy="1295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GB" altLang="en-US" sz="2000">
                <a:latin typeface="Times New Roman" panose="02020603050405020304" pitchFamily="18" charset="0"/>
              </a:rPr>
              <a:t>(N) Entity</a:t>
            </a:r>
          </a:p>
          <a:p>
            <a:pPr algn="ctr" eaLnBrk="0" hangingPunct="0">
              <a:spcBef>
                <a:spcPct val="0"/>
              </a:spcBef>
            </a:pPr>
            <a:r>
              <a:rPr lang="en-GB" altLang="en-US" sz="2000" i="1">
                <a:latin typeface="Times New Roman" panose="02020603050405020304" pitchFamily="18" charset="0"/>
              </a:rPr>
              <a:t>Service Provider</a:t>
            </a:r>
            <a:endParaRPr lang="en-US" altLang="en-US" sz="2000" i="1">
              <a:latin typeface="Times New Roman" panose="02020603050405020304" pitchFamily="18" charset="0"/>
            </a:endParaRPr>
          </a:p>
        </p:txBody>
      </p:sp>
      <p:sp>
        <p:nvSpPr>
          <p:cNvPr id="538648" name="Line 24">
            <a:extLst>
              <a:ext uri="{FF2B5EF4-FFF2-40B4-BE49-F238E27FC236}">
                <a16:creationId xmlns:a16="http://schemas.microsoft.com/office/drawing/2014/main" id="{F96F672D-04A5-054D-A9A8-61433C35CE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68550" y="15240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49" name="Line 25">
            <a:extLst>
              <a:ext uri="{FF2B5EF4-FFF2-40B4-BE49-F238E27FC236}">
                <a16:creationId xmlns:a16="http://schemas.microsoft.com/office/drawing/2014/main" id="{57129141-7B8B-2C47-9AF9-B3A73E06D05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78338" y="15240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50" name="Line 26">
            <a:extLst>
              <a:ext uri="{FF2B5EF4-FFF2-40B4-BE49-F238E27FC236}">
                <a16:creationId xmlns:a16="http://schemas.microsoft.com/office/drawing/2014/main" id="{032B6169-BC92-A44E-9C68-94B4CD61A4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78338" y="26670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51" name="Line 27">
            <a:extLst>
              <a:ext uri="{FF2B5EF4-FFF2-40B4-BE49-F238E27FC236}">
                <a16:creationId xmlns:a16="http://schemas.microsoft.com/office/drawing/2014/main" id="{87FE6D49-7CBB-E048-87EF-DBE5137C8A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68550" y="45720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52" name="Rectangle 28">
            <a:extLst>
              <a:ext uri="{FF2B5EF4-FFF2-40B4-BE49-F238E27FC236}">
                <a16:creationId xmlns:a16="http://schemas.microsoft.com/office/drawing/2014/main" id="{E5513A91-88E2-CB49-933F-C032C5010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814" y="1981200"/>
            <a:ext cx="2109787" cy="1295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GB" altLang="en-US" sz="2000">
                <a:latin typeface="Times New Roman" panose="02020603050405020304" pitchFamily="18" charset="0"/>
              </a:rPr>
              <a:t>(N+1) Entity</a:t>
            </a:r>
          </a:p>
          <a:p>
            <a:pPr algn="ctr" eaLnBrk="0" hangingPunct="0">
              <a:spcBef>
                <a:spcPct val="0"/>
              </a:spcBef>
            </a:pPr>
            <a:r>
              <a:rPr lang="en-GB" altLang="en-US" sz="2000" i="1">
                <a:latin typeface="Times New Roman" panose="02020603050405020304" pitchFamily="18" charset="0"/>
              </a:rPr>
              <a:t>Service User</a:t>
            </a:r>
            <a:endParaRPr lang="en-US" altLang="en-US" sz="2000" i="1">
              <a:latin typeface="Times New Roman" panose="02020603050405020304" pitchFamily="18" charset="0"/>
            </a:endParaRPr>
          </a:p>
        </p:txBody>
      </p:sp>
      <p:sp>
        <p:nvSpPr>
          <p:cNvPr id="538653" name="Rectangle 29">
            <a:extLst>
              <a:ext uri="{FF2B5EF4-FFF2-40B4-BE49-F238E27FC236}">
                <a16:creationId xmlns:a16="http://schemas.microsoft.com/office/drawing/2014/main" id="{36B1DB0C-14E2-3746-8110-F037EAE3B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814" y="3276600"/>
            <a:ext cx="2109787" cy="1295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GB" altLang="en-US" sz="2000">
                <a:latin typeface="Times New Roman" panose="02020603050405020304" pitchFamily="18" charset="0"/>
              </a:rPr>
              <a:t>(N) Entity</a:t>
            </a:r>
          </a:p>
          <a:p>
            <a:pPr algn="ctr" eaLnBrk="0" hangingPunct="0">
              <a:spcBef>
                <a:spcPct val="0"/>
              </a:spcBef>
            </a:pPr>
            <a:r>
              <a:rPr lang="en-GB" altLang="en-US" sz="2000" i="1">
                <a:latin typeface="Times New Roman" panose="02020603050405020304" pitchFamily="18" charset="0"/>
              </a:rPr>
              <a:t>Service Provider</a:t>
            </a:r>
            <a:endParaRPr lang="en-US" altLang="en-US" sz="2000" i="1">
              <a:latin typeface="Times New Roman" panose="02020603050405020304" pitchFamily="18" charset="0"/>
            </a:endParaRPr>
          </a:p>
        </p:txBody>
      </p:sp>
      <p:sp>
        <p:nvSpPr>
          <p:cNvPr id="538654" name="Line 30">
            <a:extLst>
              <a:ext uri="{FF2B5EF4-FFF2-40B4-BE49-F238E27FC236}">
                <a16:creationId xmlns:a16="http://schemas.microsoft.com/office/drawing/2014/main" id="{7BC1FA3D-0E7E-6D4F-BE21-A0A69BF0218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43813" y="15240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55" name="Line 31">
            <a:extLst>
              <a:ext uri="{FF2B5EF4-FFF2-40B4-BE49-F238E27FC236}">
                <a16:creationId xmlns:a16="http://schemas.microsoft.com/office/drawing/2014/main" id="{3A7AAFAA-367E-AA44-9567-A06A341518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753600" y="15240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56" name="Line 32">
            <a:extLst>
              <a:ext uri="{FF2B5EF4-FFF2-40B4-BE49-F238E27FC236}">
                <a16:creationId xmlns:a16="http://schemas.microsoft.com/office/drawing/2014/main" id="{EF889D52-194D-914F-A5BC-564149713B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753600" y="45720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57" name="Line 33">
            <a:extLst>
              <a:ext uri="{FF2B5EF4-FFF2-40B4-BE49-F238E27FC236}">
                <a16:creationId xmlns:a16="http://schemas.microsoft.com/office/drawing/2014/main" id="{6B2E1D07-51F9-414B-B559-5C4DE791F2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48188" y="3048000"/>
            <a:ext cx="7747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58" name="Line 34">
            <a:extLst>
              <a:ext uri="{FF2B5EF4-FFF2-40B4-BE49-F238E27FC236}">
                <a16:creationId xmlns:a16="http://schemas.microsoft.com/office/drawing/2014/main" id="{678A50E9-D9EC-9949-BA88-FC26E562619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8550" y="3276600"/>
            <a:ext cx="2109788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59" name="Line 35">
            <a:extLst>
              <a:ext uri="{FF2B5EF4-FFF2-40B4-BE49-F238E27FC236}">
                <a16:creationId xmlns:a16="http://schemas.microsoft.com/office/drawing/2014/main" id="{19FA4E58-3A2B-1B4D-9AA5-BC0AEBB33714}"/>
              </a:ext>
            </a:extLst>
          </p:cNvPr>
          <p:cNvSpPr>
            <a:spLocks noChangeShapeType="1"/>
          </p:cNvSpPr>
          <p:nvPr/>
        </p:nvSpPr>
        <p:spPr bwMode="auto">
          <a:xfrm>
            <a:off x="7643814" y="3276600"/>
            <a:ext cx="2109787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60" name="Line 36">
            <a:extLst>
              <a:ext uri="{FF2B5EF4-FFF2-40B4-BE49-F238E27FC236}">
                <a16:creationId xmlns:a16="http://schemas.microsoft.com/office/drawing/2014/main" id="{76D4B206-3D85-DB4B-923D-D74AD1E242E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40551" y="3048000"/>
            <a:ext cx="631825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61" name="Text Box 37">
            <a:extLst>
              <a:ext uri="{FF2B5EF4-FFF2-40B4-BE49-F238E27FC236}">
                <a16:creationId xmlns:a16="http://schemas.microsoft.com/office/drawing/2014/main" id="{A67AC1E2-B6F3-E144-9DD2-0E3AA144D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7614" y="2819401"/>
            <a:ext cx="22002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GB" altLang="en-US" sz="2000">
                <a:latin typeface="Times New Roman" panose="02020603050405020304" pitchFamily="18" charset="0"/>
              </a:rPr>
              <a:t>Layer N Service</a:t>
            </a:r>
          </a:p>
          <a:p>
            <a:pPr algn="ctr" eaLnBrk="0" hangingPunct="0">
              <a:spcBef>
                <a:spcPct val="0"/>
              </a:spcBef>
            </a:pPr>
            <a:r>
              <a:rPr lang="en-GB" altLang="en-US" sz="2000">
                <a:latin typeface="Times New Roman" panose="02020603050405020304" pitchFamily="18" charset="0"/>
              </a:rPr>
              <a:t>Access Point (SAP)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538662" name="Line 38">
            <a:extLst>
              <a:ext uri="{FF2B5EF4-FFF2-40B4-BE49-F238E27FC236}">
                <a16:creationId xmlns:a16="http://schemas.microsoft.com/office/drawing/2014/main" id="{F8BCB23F-7730-104D-8B3C-F31EC3D05FF7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8189" y="3962400"/>
            <a:ext cx="30241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63" name="Text Box 39">
            <a:extLst>
              <a:ext uri="{FF2B5EF4-FFF2-40B4-BE49-F238E27FC236}">
                <a16:creationId xmlns:a16="http://schemas.microsoft.com/office/drawing/2014/main" id="{C480AC87-1FF5-FE4B-AF49-97F649343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450" y="3581401"/>
            <a:ext cx="1931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GB" altLang="en-US" sz="2000">
                <a:latin typeface="Times New Roman" panose="02020603050405020304" pitchFamily="18" charset="0"/>
              </a:rPr>
              <a:t>Layer N protocol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538664" name="Freeform 40">
            <a:extLst>
              <a:ext uri="{FF2B5EF4-FFF2-40B4-BE49-F238E27FC236}">
                <a16:creationId xmlns:a16="http://schemas.microsoft.com/office/drawing/2014/main" id="{635B2CE8-CE4F-8642-8A44-C53A87B4E5EE}"/>
              </a:ext>
            </a:extLst>
          </p:cNvPr>
          <p:cNvSpPr>
            <a:spLocks/>
          </p:cNvSpPr>
          <p:nvPr/>
        </p:nvSpPr>
        <p:spPr bwMode="auto">
          <a:xfrm>
            <a:off x="4478339" y="1611314"/>
            <a:ext cx="3165475" cy="598487"/>
          </a:xfrm>
          <a:custGeom>
            <a:avLst/>
            <a:gdLst>
              <a:gd name="T0" fmla="*/ 0 w 2160"/>
              <a:gd name="T1" fmla="*/ 329 h 377"/>
              <a:gd name="T2" fmla="*/ 1100 w 2160"/>
              <a:gd name="T3" fmla="*/ 8 h 377"/>
              <a:gd name="T4" fmla="*/ 2160 w 2160"/>
              <a:gd name="T5" fmla="*/ 377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" h="377">
                <a:moveTo>
                  <a:pt x="0" y="329"/>
                </a:moveTo>
                <a:cubicBezTo>
                  <a:pt x="183" y="276"/>
                  <a:pt x="740" y="0"/>
                  <a:pt x="1100" y="8"/>
                </a:cubicBezTo>
                <a:cubicBezTo>
                  <a:pt x="1460" y="16"/>
                  <a:pt x="1939" y="300"/>
                  <a:pt x="2160" y="377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65" name="Rectangle 41">
            <a:extLst>
              <a:ext uri="{FF2B5EF4-FFF2-40B4-BE49-F238E27FC236}">
                <a16:creationId xmlns:a16="http://schemas.microsoft.com/office/drawing/2014/main" id="{28C5C327-754E-3F46-BAB4-5A8C4EF62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714" y="1447800"/>
            <a:ext cx="352425" cy="381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GB" altLang="en-US" sz="1200"/>
              <a:t>N+1</a:t>
            </a:r>
          </a:p>
          <a:p>
            <a:pPr algn="ctr" eaLnBrk="0" hangingPunct="0">
              <a:spcBef>
                <a:spcPct val="0"/>
              </a:spcBef>
            </a:pPr>
            <a:r>
              <a:rPr lang="en-GB" altLang="en-US" sz="1200"/>
              <a:t>PDU</a:t>
            </a:r>
            <a:endParaRPr lang="en-US" altLang="en-US" sz="1200"/>
          </a:p>
        </p:txBody>
      </p:sp>
      <p:sp>
        <p:nvSpPr>
          <p:cNvPr id="538666" name="Line 42">
            <a:extLst>
              <a:ext uri="{FF2B5EF4-FFF2-40B4-BE49-F238E27FC236}">
                <a16:creationId xmlns:a16="http://schemas.microsoft.com/office/drawing/2014/main" id="{C6369FFA-26AF-C04D-BC90-27B09861908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8189" y="2590800"/>
            <a:ext cx="30241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67" name="Text Box 43">
            <a:extLst>
              <a:ext uri="{FF2B5EF4-FFF2-40B4-BE49-F238E27FC236}">
                <a16:creationId xmlns:a16="http://schemas.microsoft.com/office/drawing/2014/main" id="{CC158396-B7FA-D54F-9E3A-25FEBEA39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451" y="2209801"/>
            <a:ext cx="2201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GB" altLang="en-US" sz="2000">
                <a:latin typeface="Times New Roman" panose="02020603050405020304" pitchFamily="18" charset="0"/>
              </a:rPr>
              <a:t>Layer N+1 protocol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538668" name="Line 44">
            <a:extLst>
              <a:ext uri="{FF2B5EF4-FFF2-40B4-BE49-F238E27FC236}">
                <a16:creationId xmlns:a16="http://schemas.microsoft.com/office/drawing/2014/main" id="{75FE3C91-6FFB-9F4E-8FA2-EA1245B0FA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78338" y="45720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69" name="Line 45">
            <a:extLst>
              <a:ext uri="{FF2B5EF4-FFF2-40B4-BE49-F238E27FC236}">
                <a16:creationId xmlns:a16="http://schemas.microsoft.com/office/drawing/2014/main" id="{44CB14EF-002B-824D-896B-ED53C747E6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43813" y="45720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70" name="Line 46">
            <a:extLst>
              <a:ext uri="{FF2B5EF4-FFF2-40B4-BE49-F238E27FC236}">
                <a16:creationId xmlns:a16="http://schemas.microsoft.com/office/drawing/2014/main" id="{C8D656F9-D62C-7642-BA59-84868FA2551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49538" y="2819400"/>
            <a:ext cx="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71" name="Rectangle 47">
            <a:extLst>
              <a:ext uri="{FF2B5EF4-FFF2-40B4-BE49-F238E27FC236}">
                <a16:creationId xmlns:a16="http://schemas.microsoft.com/office/drawing/2014/main" id="{96E84652-0796-3449-B7A9-853AA0BF8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1" y="3048000"/>
            <a:ext cx="352425" cy="381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GB" altLang="en-US" sz="1200"/>
              <a:t>SDU</a:t>
            </a:r>
            <a:endParaRPr lang="en-US" altLang="en-US" sz="1200"/>
          </a:p>
        </p:txBody>
      </p:sp>
      <p:sp>
        <p:nvSpPr>
          <p:cNvPr id="538672" name="Text Box 48">
            <a:extLst>
              <a:ext uri="{FF2B5EF4-FFF2-40B4-BE49-F238E27FC236}">
                <a16:creationId xmlns:a16="http://schemas.microsoft.com/office/drawing/2014/main" id="{998215EB-3D3E-0541-AAFD-58E6F9690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0464" y="4876800"/>
            <a:ext cx="1811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GB" altLang="en-US" sz="1200" i="1">
                <a:latin typeface="Times New Roman" panose="02020603050405020304" pitchFamily="18" charset="0"/>
              </a:rPr>
              <a:t>PDU - Protocol Data Unit</a:t>
            </a:r>
          </a:p>
          <a:p>
            <a:pPr eaLnBrk="0" hangingPunct="0">
              <a:spcBef>
                <a:spcPct val="0"/>
              </a:spcBef>
            </a:pPr>
            <a:r>
              <a:rPr lang="en-GB" altLang="en-US" sz="1200" i="1">
                <a:latin typeface="Times New Roman" panose="02020603050405020304" pitchFamily="18" charset="0"/>
              </a:rPr>
              <a:t>SDU - Service Data Unit</a:t>
            </a:r>
            <a:endParaRPr lang="en-US" altLang="en-US" sz="1200" i="1">
              <a:latin typeface="Times New Roman" panose="02020603050405020304" pitchFamily="18" charset="0"/>
            </a:endParaRPr>
          </a:p>
        </p:txBody>
      </p:sp>
      <p:sp>
        <p:nvSpPr>
          <p:cNvPr id="538673" name="Freeform 49">
            <a:extLst>
              <a:ext uri="{FF2B5EF4-FFF2-40B4-BE49-F238E27FC236}">
                <a16:creationId xmlns:a16="http://schemas.microsoft.com/office/drawing/2014/main" id="{4B844732-9F9D-8241-B2D9-213C8DFA3F29}"/>
              </a:ext>
            </a:extLst>
          </p:cNvPr>
          <p:cNvSpPr>
            <a:spLocks/>
          </p:cNvSpPr>
          <p:nvPr/>
        </p:nvSpPr>
        <p:spPr bwMode="auto">
          <a:xfrm>
            <a:off x="4478339" y="4408488"/>
            <a:ext cx="3165475" cy="393700"/>
          </a:xfrm>
          <a:custGeom>
            <a:avLst/>
            <a:gdLst>
              <a:gd name="T0" fmla="*/ 0 w 2160"/>
              <a:gd name="T1" fmla="*/ 0 h 248"/>
              <a:gd name="T2" fmla="*/ 1012 w 2160"/>
              <a:gd name="T3" fmla="*/ 240 h 248"/>
              <a:gd name="T4" fmla="*/ 2160 w 2160"/>
              <a:gd name="T5" fmla="*/ 48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" h="248">
                <a:moveTo>
                  <a:pt x="0" y="0"/>
                </a:moveTo>
                <a:cubicBezTo>
                  <a:pt x="169" y="40"/>
                  <a:pt x="652" y="232"/>
                  <a:pt x="1012" y="240"/>
                </a:cubicBezTo>
                <a:cubicBezTo>
                  <a:pt x="1372" y="248"/>
                  <a:pt x="1921" y="88"/>
                  <a:pt x="2160" y="48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674" name="Rectangle 50">
            <a:extLst>
              <a:ext uri="{FF2B5EF4-FFF2-40B4-BE49-F238E27FC236}">
                <a16:creationId xmlns:a16="http://schemas.microsoft.com/office/drawing/2014/main" id="{FA2772DB-CD9E-864B-8BAB-80D6D85DA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4025" y="4572000"/>
            <a:ext cx="350838" cy="381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GB" altLang="en-US" sz="1200"/>
              <a:t>N</a:t>
            </a:r>
          </a:p>
          <a:p>
            <a:pPr algn="ctr" eaLnBrk="0" hangingPunct="0">
              <a:spcBef>
                <a:spcPct val="0"/>
              </a:spcBef>
            </a:pPr>
            <a:r>
              <a:rPr lang="en-GB" altLang="en-US" sz="1200"/>
              <a:t>PDU</a:t>
            </a:r>
            <a:endParaRPr lang="en-US" altLang="en-US" sz="1200"/>
          </a:p>
        </p:txBody>
      </p:sp>
      <p:sp>
        <p:nvSpPr>
          <p:cNvPr id="538675" name="Rectangle 51">
            <a:extLst>
              <a:ext uri="{FF2B5EF4-FFF2-40B4-BE49-F238E27FC236}">
                <a16:creationId xmlns:a16="http://schemas.microsoft.com/office/drawing/2014/main" id="{B04C3CA4-9951-414B-8577-F77F4E094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139" y="4572000"/>
            <a:ext cx="350837" cy="381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r>
              <a:rPr lang="en-GB" altLang="en-US" sz="1200"/>
              <a:t>N</a:t>
            </a:r>
          </a:p>
          <a:p>
            <a:pPr algn="ctr" eaLnBrk="0" hangingPunct="0">
              <a:spcBef>
                <a:spcPct val="0"/>
              </a:spcBef>
            </a:pPr>
            <a:r>
              <a:rPr lang="en-GB" altLang="en-US" sz="1200"/>
              <a:t>PDU</a:t>
            </a:r>
            <a:endParaRPr lang="en-US" altLang="en-US" sz="12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15F45E0-16E5-C648-9FB2-198A6F84E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479" y="177617"/>
            <a:ext cx="473954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+mj-lt"/>
              </a:rPr>
              <a:t>Layering Principles</a:t>
            </a:r>
          </a:p>
        </p:txBody>
      </p:sp>
    </p:spTree>
    <p:extLst>
      <p:ext uri="{BB962C8B-B14F-4D97-AF65-F5344CB8AC3E}">
        <p14:creationId xmlns:p14="http://schemas.microsoft.com/office/powerpoint/2010/main" val="10475818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80" name="Picture 4">
            <a:extLst>
              <a:ext uri="{FF2B5EF4-FFF2-40B4-BE49-F238E27FC236}">
                <a16:creationId xmlns:a16="http://schemas.microsoft.com/office/drawing/2014/main" id="{2A765738-39AC-6E46-B242-543E0CB18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447800"/>
            <a:ext cx="8501063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3781" name="Text Box 5">
            <a:extLst>
              <a:ext uri="{FF2B5EF4-FFF2-40B4-BE49-F238E27FC236}">
                <a16:creationId xmlns:a16="http://schemas.microsoft.com/office/drawing/2014/main" id="{1304DDC4-73AF-3643-A881-F8C500741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5486400"/>
            <a:ext cx="3657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Process-to-process delivery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F4FF37-C818-124E-BE6F-393E0CF99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Layer-to-layer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403106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DB609431-31D5-8C43-A2BB-00F0EC73A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How does the Internet Look Like?</a:t>
            </a:r>
          </a:p>
        </p:txBody>
      </p:sp>
      <p:pic>
        <p:nvPicPr>
          <p:cNvPr id="35843" name="Picture 2" descr="http://www.caida.org/research/topology/as_core_network/pics/ascore-ipv4-ipv6.200903_1250x850.png">
            <a:extLst>
              <a:ext uri="{FF2B5EF4-FFF2-40B4-BE49-F238E27FC236}">
                <a16:creationId xmlns:a16="http://schemas.microsoft.com/office/drawing/2014/main" id="{C75E84C9-575E-6544-B722-E0DB142F2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838200"/>
            <a:ext cx="87407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6731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B1C65764-F09E-8441-87A8-3EA09F27FB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Network Protocols</a:t>
            </a:r>
          </a:p>
        </p:txBody>
      </p:sp>
      <p:pic>
        <p:nvPicPr>
          <p:cNvPr id="1026" name="Picture 2" descr="Day 51: Understanding the OSI Model | by Diddy Doodat | Medium">
            <a:extLst>
              <a:ext uri="{FF2B5EF4-FFF2-40B4-BE49-F238E27FC236}">
                <a16:creationId xmlns:a16="http://schemas.microsoft.com/office/drawing/2014/main" id="{A3D0CB77-BBBA-902E-6BDB-AF0A979CC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946" y="896668"/>
            <a:ext cx="8082107" cy="579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5997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Text Box 3">
            <a:extLst>
              <a:ext uri="{FF2B5EF4-FFF2-40B4-BE49-F238E27FC236}">
                <a16:creationId xmlns:a16="http://schemas.microsoft.com/office/drawing/2014/main" id="{27E0DF2A-EB54-5A4E-8D11-994DC7438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786" y="1111771"/>
            <a:ext cx="8382000" cy="156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n-US" altLang="en-US" dirty="0">
                <a:solidFill>
                  <a:srgbClr val="FF3300"/>
                </a:solidFill>
              </a:rPr>
              <a:t>Addresses</a:t>
            </a:r>
          </a:p>
          <a:p>
            <a:pPr lvl="1">
              <a:spcBef>
                <a:spcPct val="10000"/>
              </a:spcBef>
              <a:buFontTx/>
              <a:buChar char="•"/>
            </a:pPr>
            <a:r>
              <a:rPr lang="en-US" altLang="en-US" dirty="0"/>
              <a:t>Data link layer </a:t>
            </a:r>
            <a:r>
              <a:rPr lang="en-US" altLang="en-US" dirty="0">
                <a:sym typeface="Wingdings" pitchFamily="2" charset="2"/>
              </a:rPr>
              <a:t> MAC address</a:t>
            </a:r>
          </a:p>
          <a:p>
            <a:pPr lvl="1">
              <a:spcBef>
                <a:spcPct val="10000"/>
              </a:spcBef>
              <a:buFontTx/>
              <a:buChar char="•"/>
            </a:pPr>
            <a:r>
              <a:rPr lang="en-US" altLang="en-US" dirty="0">
                <a:sym typeface="Wingdings" pitchFamily="2" charset="2"/>
              </a:rPr>
              <a:t>Network layer  IP address</a:t>
            </a:r>
          </a:p>
          <a:p>
            <a:pPr lvl="1">
              <a:spcBef>
                <a:spcPct val="10000"/>
              </a:spcBef>
              <a:buFontTx/>
              <a:buChar char="•"/>
            </a:pPr>
            <a:r>
              <a:rPr lang="en-US" altLang="en-US" dirty="0">
                <a:sym typeface="Wingdings" pitchFamily="2" charset="2"/>
              </a:rPr>
              <a:t>Transport layer  </a:t>
            </a:r>
            <a:r>
              <a:rPr lang="en-US" altLang="en-US" i="1" dirty="0">
                <a:sym typeface="Wingdings" pitchFamily="2" charset="2"/>
              </a:rPr>
              <a:t>Port number</a:t>
            </a:r>
            <a:r>
              <a:rPr lang="en-US" altLang="en-US" dirty="0">
                <a:sym typeface="Wingdings" pitchFamily="2" charset="2"/>
              </a:rPr>
              <a:t> (choose among multiple processes running on destination host)</a:t>
            </a:r>
            <a:endParaRPr lang="en-US" altLang="en-US" dirty="0"/>
          </a:p>
        </p:txBody>
      </p:sp>
      <p:pic>
        <p:nvPicPr>
          <p:cNvPr id="175108" name="Picture 4">
            <a:extLst>
              <a:ext uri="{FF2B5EF4-FFF2-40B4-BE49-F238E27FC236}">
                <a16:creationId xmlns:a16="http://schemas.microsoft.com/office/drawing/2014/main" id="{FC8D9CA2-915A-E54D-802A-ADAC744C4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186" y="3321570"/>
            <a:ext cx="6973888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11825A-C857-934C-99DD-1670D87C2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Identifier</a:t>
            </a:r>
          </a:p>
        </p:txBody>
      </p:sp>
    </p:spTree>
    <p:extLst>
      <p:ext uri="{BB962C8B-B14F-4D97-AF65-F5344CB8AC3E}">
        <p14:creationId xmlns:p14="http://schemas.microsoft.com/office/powerpoint/2010/main" val="334462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8F5F04ED-E5BD-5049-B30D-164C5F48CC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Network Addresses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76D67324-1B33-554C-951E-2726D1200D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3333FF"/>
                </a:solidFill>
              </a:rPr>
              <a:t>Hostname</a:t>
            </a:r>
            <a:r>
              <a:rPr lang="en-US" altLang="en-US" dirty="0"/>
              <a:t>  A unique identification that specifies a particular computer on the Internet</a:t>
            </a:r>
          </a:p>
          <a:p>
            <a:pPr>
              <a:buFontTx/>
              <a:buNone/>
            </a:pPr>
            <a:r>
              <a:rPr lang="en-US" altLang="en-US" dirty="0"/>
              <a:t>	For example</a:t>
            </a:r>
          </a:p>
          <a:p>
            <a:pPr lvl="1">
              <a:buFontTx/>
              <a:buNone/>
            </a:pPr>
            <a:r>
              <a:rPr lang="en-US" altLang="en-US" dirty="0"/>
              <a:t>	</a:t>
            </a:r>
            <a:r>
              <a:rPr lang="en-US" altLang="en-US" dirty="0" err="1"/>
              <a:t>buba.cs.edinboro.edu</a:t>
            </a:r>
            <a:endParaRPr lang="en-US" altLang="en-US" dirty="0"/>
          </a:p>
          <a:p>
            <a:pPr lvl="1">
              <a:buFontTx/>
              <a:buNone/>
            </a:pPr>
            <a:r>
              <a:rPr lang="en-US" altLang="en-US" dirty="0"/>
              <a:t>	</a:t>
            </a:r>
            <a:r>
              <a:rPr lang="en-US" altLang="en-US" dirty="0" err="1"/>
              <a:t>condor.develocorp.com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777250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3" name="Text Box 3">
            <a:extLst>
              <a:ext uri="{FF2B5EF4-FFF2-40B4-BE49-F238E27FC236}">
                <a16:creationId xmlns:a16="http://schemas.microsoft.com/office/drawing/2014/main" id="{6D41F149-84C3-1B4A-A9F9-72ABB366E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9543" y="1180475"/>
            <a:ext cx="10204255" cy="541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</a:pPr>
            <a:r>
              <a:rPr lang="en-US" sz="2400" dirty="0"/>
              <a:t>A </a:t>
            </a:r>
            <a:r>
              <a:rPr lang="en-US" sz="2400" b="1" dirty="0"/>
              <a:t>port number</a:t>
            </a:r>
            <a:r>
              <a:rPr lang="en-US" sz="2400" dirty="0"/>
              <a:t> is a way to identify a specific process to which an Internet or other network message is to be forwarded when it arrives at a server.</a:t>
            </a:r>
            <a:endParaRPr lang="en-US" altLang="en-US" sz="3200" dirty="0"/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US" altLang="en-US" sz="2400" dirty="0"/>
              <a:t>Port numbers are 16-bit integers (0 </a:t>
            </a:r>
            <a:r>
              <a:rPr lang="en-US" altLang="en-US" sz="2400" dirty="0">
                <a:sym typeface="Wingdings" pitchFamily="2" charset="2"/>
              </a:rPr>
              <a:t> </a:t>
            </a:r>
            <a:r>
              <a:rPr lang="en-US" altLang="en-US" sz="2400" dirty="0"/>
              <a:t>65,535)</a:t>
            </a:r>
          </a:p>
          <a:p>
            <a:pPr lvl="1">
              <a:spcBef>
                <a:spcPct val="30000"/>
              </a:spcBef>
              <a:buFont typeface="Wingdings" pitchFamily="2" charset="2"/>
              <a:buChar char="Ø"/>
            </a:pPr>
            <a:r>
              <a:rPr lang="en-US" altLang="en-US" sz="2400" dirty="0"/>
              <a:t>Servers use </a:t>
            </a:r>
            <a:r>
              <a:rPr lang="en-US" altLang="en-US" sz="2400" i="1" dirty="0"/>
              <a:t>well known ports</a:t>
            </a:r>
            <a:r>
              <a:rPr lang="en-US" altLang="en-US" sz="2400" dirty="0"/>
              <a:t>, 0-1023 are privileged </a:t>
            </a:r>
          </a:p>
          <a:p>
            <a:pPr lvl="1">
              <a:spcBef>
                <a:spcPct val="30000"/>
              </a:spcBef>
              <a:buFont typeface="Wingdings" pitchFamily="2" charset="2"/>
              <a:buChar char="Ø"/>
            </a:pPr>
            <a:r>
              <a:rPr lang="en-US" altLang="en-US" sz="2400" dirty="0"/>
              <a:t>Clients use </a:t>
            </a:r>
            <a:r>
              <a:rPr lang="en-US" altLang="en-US" sz="2400" i="1" dirty="0"/>
              <a:t>ephemeral</a:t>
            </a:r>
            <a:r>
              <a:rPr lang="en-US" altLang="en-US" sz="2400" dirty="0"/>
              <a:t> (short-lived) ports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en-US" altLang="en-US" sz="2400" i="1" dirty="0"/>
              <a:t>Internet Assigned Numbers Authority</a:t>
            </a:r>
            <a:r>
              <a:rPr lang="en-US" altLang="en-US" sz="2400" dirty="0"/>
              <a:t> (IANA) maintains a list of port number assignment</a:t>
            </a:r>
          </a:p>
          <a:p>
            <a:pPr lvl="1">
              <a:spcBef>
                <a:spcPct val="30000"/>
              </a:spcBef>
              <a:buFont typeface="Wingdings" pitchFamily="2" charset="2"/>
              <a:buChar char="Ø"/>
            </a:pPr>
            <a:r>
              <a:rPr lang="en-US" altLang="en-US" sz="2400" dirty="0">
                <a:solidFill>
                  <a:srgbClr val="FF3300"/>
                </a:solidFill>
              </a:rPr>
              <a:t>Well-known ports</a:t>
            </a:r>
            <a:r>
              <a:rPr lang="en-US" altLang="en-US" sz="2400" dirty="0"/>
              <a:t> (0-1023) </a:t>
            </a:r>
            <a:r>
              <a:rPr lang="en-US" altLang="en-US" sz="2400" dirty="0">
                <a:sym typeface="Wingdings" pitchFamily="2" charset="2"/>
              </a:rPr>
              <a:t> controlled and assigned by IANA</a:t>
            </a:r>
            <a:endParaRPr lang="en-US" altLang="en-US" sz="2400" dirty="0"/>
          </a:p>
          <a:p>
            <a:pPr lvl="1">
              <a:spcBef>
                <a:spcPct val="30000"/>
              </a:spcBef>
              <a:buFont typeface="Wingdings" pitchFamily="2" charset="2"/>
              <a:buChar char="Ø"/>
            </a:pPr>
            <a:r>
              <a:rPr lang="en-US" altLang="en-US" sz="2400" dirty="0">
                <a:solidFill>
                  <a:srgbClr val="FF3300"/>
                </a:solidFill>
              </a:rPr>
              <a:t>Registered ports</a:t>
            </a:r>
            <a:r>
              <a:rPr lang="en-US" altLang="en-US" sz="2400" dirty="0"/>
              <a:t> (1024-49151) </a:t>
            </a:r>
            <a:r>
              <a:rPr lang="en-US" altLang="en-US" sz="2400" dirty="0">
                <a:sym typeface="Wingdings" pitchFamily="2" charset="2"/>
              </a:rPr>
              <a:t> IANA registers and lists use of ports as a convenience (49151 is ¾ of 65536)</a:t>
            </a:r>
            <a:endParaRPr lang="en-US" altLang="en-US" sz="2400" dirty="0"/>
          </a:p>
          <a:p>
            <a:pPr lvl="1">
              <a:spcBef>
                <a:spcPct val="30000"/>
              </a:spcBef>
              <a:buFont typeface="Wingdings" pitchFamily="2" charset="2"/>
              <a:buChar char="Ø"/>
            </a:pPr>
            <a:r>
              <a:rPr lang="en-US" altLang="en-US" sz="2400" dirty="0">
                <a:solidFill>
                  <a:srgbClr val="FF3300"/>
                </a:solidFill>
              </a:rPr>
              <a:t>Dynamic ports</a:t>
            </a:r>
            <a:r>
              <a:rPr lang="en-US" altLang="en-US" sz="2400" dirty="0"/>
              <a:t> (49152-65535) </a:t>
            </a:r>
            <a:r>
              <a:rPr lang="en-US" altLang="en-US" sz="2400" dirty="0">
                <a:sym typeface="Wingdings" pitchFamily="2" charset="2"/>
              </a:rPr>
              <a:t> ephemeral ports</a:t>
            </a:r>
          </a:p>
          <a:p>
            <a:pPr>
              <a:spcBef>
                <a:spcPct val="30000"/>
              </a:spcBef>
              <a:buFont typeface="Wingdings" pitchFamily="2" charset="2"/>
              <a:buChar char="Ø"/>
            </a:pPr>
            <a:r>
              <a:rPr lang="en-US" altLang="en-US" sz="2400" dirty="0"/>
              <a:t>For well-known port numbers, see /</a:t>
            </a:r>
            <a:r>
              <a:rPr lang="en-US" altLang="en-US" sz="2400" dirty="0" err="1"/>
              <a:t>etc</a:t>
            </a:r>
            <a:r>
              <a:rPr lang="en-US" altLang="en-US" sz="2400" dirty="0"/>
              <a:t>/services on a UNIX or Linux machine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35B76A-4D26-184F-9DE6-FCEC8AE2D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Port Numbers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6558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EFF3274F-A2FE-3D4D-9B56-AF19816D6B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Domain Name System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DDB9ED89-24CA-764B-AC47-B356E8A395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053306"/>
            <a:ext cx="10515599" cy="3561557"/>
          </a:xfrm>
        </p:spPr>
        <p:txBody>
          <a:bodyPr>
            <a:normAutofit fontScale="92500"/>
          </a:bodyPr>
          <a:lstStyle/>
          <a:p>
            <a:r>
              <a:rPr lang="en-US" altLang="en-US" dirty="0"/>
              <a:t>A hostname consists of the computer name followed by </a:t>
            </a:r>
            <a:r>
              <a:rPr lang="en-US" altLang="en-US" b="1" dirty="0"/>
              <a:t>the domain name</a:t>
            </a:r>
            <a:endParaRPr lang="en-US" altLang="en-US" dirty="0"/>
          </a:p>
          <a:p>
            <a:r>
              <a:rPr lang="en-US" altLang="en-US" dirty="0" err="1"/>
              <a:t>cs.siu.edu</a:t>
            </a:r>
            <a:r>
              <a:rPr lang="en-US" altLang="en-US" dirty="0"/>
              <a:t> is the domain name</a:t>
            </a:r>
          </a:p>
          <a:p>
            <a:pPr lvl="1"/>
            <a:r>
              <a:rPr lang="en-US" altLang="en-US" dirty="0"/>
              <a:t>A domain name is separated into two or more sections that specify the organization, and possibly a subset of an organization, of which the computer is a part</a:t>
            </a:r>
          </a:p>
          <a:p>
            <a:pPr>
              <a:spcBef>
                <a:spcPct val="50000"/>
              </a:spcBef>
            </a:pPr>
            <a:r>
              <a:rPr lang="en-US" altLang="en-US" dirty="0"/>
              <a:t>The </a:t>
            </a:r>
            <a:r>
              <a:rPr lang="en-US" altLang="en-US" dirty="0">
                <a:solidFill>
                  <a:srgbClr val="0432FF"/>
                </a:solidFill>
              </a:rPr>
              <a:t>Domain Name System (DNS) </a:t>
            </a:r>
            <a:r>
              <a:rPr lang="en-US" altLang="en-US" dirty="0"/>
              <a:t>is a hierarchical and decentralized naming system for computers, services, or other resources connected to the Internet or a private network.</a:t>
            </a:r>
          </a:p>
          <a:p>
            <a:pPr>
              <a:spcBef>
                <a:spcPct val="50000"/>
              </a:spcBef>
            </a:pPr>
            <a:r>
              <a:rPr lang="en-US" altLang="en-US" b="1" dirty="0"/>
              <a:t>DNS Server translates domain names to IP addresses.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B5DB57-E666-114E-826A-86248E2F2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871" y="3603439"/>
            <a:ext cx="7286626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588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79F00C65-C253-894A-940C-22C2847CC3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Domain Name System</a:t>
            </a:r>
          </a:p>
        </p:txBody>
      </p:sp>
      <p:pic>
        <p:nvPicPr>
          <p:cNvPr id="50180" name="Picture 4">
            <a:extLst>
              <a:ext uri="{FF2B5EF4-FFF2-40B4-BE49-F238E27FC236}">
                <a16:creationId xmlns:a16="http://schemas.microsoft.com/office/drawing/2014/main" id="{27CD9B08-EF92-F844-BA39-2E313B2A129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490789"/>
            <a:ext cx="8153400" cy="347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1" name="Rectangle 5">
            <a:extLst>
              <a:ext uri="{FF2B5EF4-FFF2-40B4-BE49-F238E27FC236}">
                <a16:creationId xmlns:a16="http://schemas.microsoft.com/office/drawing/2014/main" id="{7696E867-B9B8-6149-B7E2-BCB3B5FFBF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09750" y="1347788"/>
            <a:ext cx="8229600" cy="1143000"/>
          </a:xfrm>
        </p:spPr>
        <p:txBody>
          <a:bodyPr/>
          <a:lstStyle/>
          <a:p>
            <a:r>
              <a:rPr lang="en-US" altLang="en-US"/>
              <a:t>The very last section of the domain is called its </a:t>
            </a:r>
            <a:r>
              <a:rPr lang="en-US" altLang="en-US" b="1"/>
              <a:t>top-level domain (TLD)</a:t>
            </a:r>
            <a:r>
              <a:rPr lang="en-US" altLang="en-US"/>
              <a:t> name</a:t>
            </a:r>
          </a:p>
        </p:txBody>
      </p:sp>
      <p:sp>
        <p:nvSpPr>
          <p:cNvPr id="50182" name="Text Box 6">
            <a:extLst>
              <a:ext uri="{FF2B5EF4-FFF2-40B4-BE49-F238E27FC236}">
                <a16:creationId xmlns:a16="http://schemas.microsoft.com/office/drawing/2014/main" id="{FB706042-EF5C-7147-86D5-AF07F224D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9265" y="5969002"/>
            <a:ext cx="489057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 dirty="0">
                <a:solidFill>
                  <a:srgbClr val="327CB8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400" b="1" dirty="0">
                <a:latin typeface="Arial" panose="020B0604020202020204" pitchFamily="34" charset="0"/>
              </a:rPr>
              <a:t>Top-level domains, including some relatively new ones</a:t>
            </a:r>
          </a:p>
        </p:txBody>
      </p:sp>
    </p:spTree>
    <p:extLst>
      <p:ext uri="{BB962C8B-B14F-4D97-AF65-F5344CB8AC3E}">
        <p14:creationId xmlns:p14="http://schemas.microsoft.com/office/powerpoint/2010/main" val="12876775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C4648526-E620-8F40-9940-3A741DC61B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Domain Name System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ED47A051-DB57-BF4A-8068-0BCF09E19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482725"/>
            <a:ext cx="10515600" cy="4351338"/>
          </a:xfrm>
        </p:spPr>
        <p:txBody>
          <a:bodyPr/>
          <a:lstStyle/>
          <a:p>
            <a:r>
              <a:rPr lang="en-US" altLang="en-US"/>
              <a:t>Organizations based in countries other than the United States use a top-level domain that corresponds to their two-letter country codes</a:t>
            </a:r>
          </a:p>
        </p:txBody>
      </p:sp>
      <p:pic>
        <p:nvPicPr>
          <p:cNvPr id="51204" name="Picture 4">
            <a:extLst>
              <a:ext uri="{FF2B5EF4-FFF2-40B4-BE49-F238E27FC236}">
                <a16:creationId xmlns:a16="http://schemas.microsoft.com/office/drawing/2014/main" id="{0E26495B-3958-4742-9069-D0CA93E0FA2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879726"/>
            <a:ext cx="4572000" cy="340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5" name="Text Box 5">
            <a:extLst>
              <a:ext uri="{FF2B5EF4-FFF2-40B4-BE49-F238E27FC236}">
                <a16:creationId xmlns:a16="http://schemas.microsoft.com/office/drawing/2014/main" id="{A78AAB7D-5C30-ED45-83BA-F6F99C4B6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143500"/>
            <a:ext cx="3048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b="1" dirty="0">
                <a:latin typeface="Arial" panose="020B0604020202020204" pitchFamily="34" charset="0"/>
              </a:rPr>
              <a:t>Some of the top-level domain names based on country codes</a:t>
            </a:r>
          </a:p>
        </p:txBody>
      </p:sp>
    </p:spTree>
    <p:extLst>
      <p:ext uri="{BB962C8B-B14F-4D97-AF65-F5344CB8AC3E}">
        <p14:creationId xmlns:p14="http://schemas.microsoft.com/office/powerpoint/2010/main" val="32198278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30463C54-265C-0C44-B17B-B85588352D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IP Addresses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7F1B0BEE-23E2-ED45-B73E-7A8B3D31C2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9544" y="1368425"/>
            <a:ext cx="10515600" cy="4351338"/>
          </a:xfrm>
        </p:spPr>
        <p:txBody>
          <a:bodyPr/>
          <a:lstStyle/>
          <a:p>
            <a:r>
              <a:rPr lang="en-US" altLang="en-US" b="1" dirty="0"/>
              <a:t>IP address: A way to uniquely identify machines on a network</a:t>
            </a:r>
          </a:p>
          <a:p>
            <a:pPr lvl="1"/>
            <a:r>
              <a:rPr lang="en-GB" altLang="en-US" sz="2000" dirty="0"/>
              <a:t>IP addresses consist of four sections</a:t>
            </a:r>
          </a:p>
          <a:p>
            <a:pPr lvl="1">
              <a:buClr>
                <a:schemeClr val="folHlink"/>
              </a:buClr>
            </a:pPr>
            <a:r>
              <a:rPr lang="en-GB" altLang="en-US" sz="2000" dirty="0"/>
              <a:t>Each section is 8 bits long</a:t>
            </a:r>
          </a:p>
          <a:p>
            <a:pPr lvl="1">
              <a:buClr>
                <a:schemeClr val="folHlink"/>
              </a:buClr>
            </a:pPr>
            <a:r>
              <a:rPr lang="en-GB" altLang="en-US" sz="2000" dirty="0"/>
              <a:t>Each section can range from 0 to 255</a:t>
            </a:r>
          </a:p>
          <a:p>
            <a:pPr lvl="1">
              <a:buClr>
                <a:schemeClr val="folHlink"/>
              </a:buClr>
            </a:pPr>
            <a:r>
              <a:rPr lang="en-GB" altLang="en-US" sz="2000" dirty="0"/>
              <a:t>Written, for example, 148.78.250.12</a:t>
            </a:r>
          </a:p>
        </p:txBody>
      </p:sp>
      <p:pic>
        <p:nvPicPr>
          <p:cNvPr id="56324" name="Picture 4">
            <a:extLst>
              <a:ext uri="{FF2B5EF4-FFF2-40B4-BE49-F238E27FC236}">
                <a16:creationId xmlns:a16="http://schemas.microsoft.com/office/drawing/2014/main" id="{B57B3BA6-5B5C-814B-9C1C-86B8366116A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544" y="3544094"/>
            <a:ext cx="6553200" cy="289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5" name="Text Box 5">
            <a:extLst>
              <a:ext uri="{FF2B5EF4-FFF2-40B4-BE49-F238E27FC236}">
                <a16:creationId xmlns:a16="http://schemas.microsoft.com/office/drawing/2014/main" id="{302CE838-9E62-3E41-8E32-91DC2B164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1944" y="3745805"/>
            <a:ext cx="16002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b="1" dirty="0">
                <a:latin typeface="Arial" panose="020B0604020202020204" pitchFamily="34" charset="0"/>
              </a:rPr>
              <a:t>An IP address is stored in four bytes</a:t>
            </a:r>
          </a:p>
        </p:txBody>
      </p:sp>
    </p:spTree>
    <p:extLst>
      <p:ext uri="{BB962C8B-B14F-4D97-AF65-F5344CB8AC3E}">
        <p14:creationId xmlns:p14="http://schemas.microsoft.com/office/powerpoint/2010/main" val="1120565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>
            <a:extLst>
              <a:ext uri="{FF2B5EF4-FFF2-40B4-BE49-F238E27FC236}">
                <a16:creationId xmlns:a16="http://schemas.microsoft.com/office/drawing/2014/main" id="{89A91543-A1CD-834D-850F-04A4FE8E6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0" y="896668"/>
            <a:ext cx="7924800" cy="163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 dirty="0"/>
              <a:t>Historical classful network architecture: </a:t>
            </a:r>
            <a:r>
              <a:rPr lang="en-US" altLang="en-US" sz="2000" dirty="0"/>
              <a:t>Classful network design allowed for a larger number of individual network assignments and fine-grained subnetwork design. Three classes (</a:t>
            </a:r>
            <a:r>
              <a:rPr lang="en-US" altLang="en-US" sz="2000" i="1" dirty="0"/>
              <a:t>A</a:t>
            </a:r>
            <a:r>
              <a:rPr lang="en-US" altLang="en-US" sz="2000" dirty="0"/>
              <a:t>, </a:t>
            </a:r>
            <a:r>
              <a:rPr lang="en-US" altLang="en-US" sz="2000" i="1" dirty="0"/>
              <a:t>B</a:t>
            </a:r>
            <a:r>
              <a:rPr lang="en-US" altLang="en-US" sz="2000" dirty="0"/>
              <a:t>, and </a:t>
            </a:r>
            <a:r>
              <a:rPr lang="en-US" altLang="en-US" sz="2000" i="1" dirty="0"/>
              <a:t>C</a:t>
            </a:r>
            <a:r>
              <a:rPr lang="en-US" altLang="en-US" sz="2000" dirty="0"/>
              <a:t>) were defined for universal unicast addressing. Each class used successively additional octets in the network identifier.</a:t>
            </a:r>
            <a:endParaRPr lang="en-US" altLang="en-US" sz="2000" b="1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B8DFE61-9B48-5745-9984-510A0C55BC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381579"/>
              </p:ext>
            </p:extLst>
          </p:nvPr>
        </p:nvGraphicFramePr>
        <p:xfrm>
          <a:off x="1314451" y="2554019"/>
          <a:ext cx="8889999" cy="2895599"/>
        </p:xfrm>
        <a:graphic>
          <a:graphicData uri="http://schemas.openxmlformats.org/drawingml/2006/table">
            <a:tbl>
              <a:tblPr/>
              <a:tblGrid>
                <a:gridCol w="736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30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23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37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06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002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35257">
                <a:tc gridSpan="8"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Historical classful network architecture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845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Class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Leading</a:t>
                      </a:r>
                      <a:r>
                        <a:rPr lang="en-US" sz="1600" baseline="0" dirty="0">
                          <a:effectLst/>
                        </a:rPr>
                        <a:t> </a:t>
                      </a:r>
                      <a:r>
                        <a:rPr lang="en-US" sz="1600" dirty="0">
                          <a:effectLst/>
                        </a:rPr>
                        <a:t>bits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Size of </a:t>
                      </a:r>
                      <a:r>
                        <a:rPr lang="en-US" sz="1600" i="1" dirty="0">
                          <a:effectLst/>
                        </a:rPr>
                        <a:t>network</a:t>
                      </a:r>
                      <a:br>
                        <a:rPr lang="en-US" sz="1600" i="1" dirty="0">
                          <a:effectLst/>
                        </a:rPr>
                      </a:br>
                      <a:r>
                        <a:rPr lang="en-US" sz="1600" i="1" dirty="0">
                          <a:effectLst/>
                        </a:rPr>
                        <a:t>number</a:t>
                      </a:r>
                      <a:r>
                        <a:rPr lang="en-US" sz="1600" dirty="0">
                          <a:effectLst/>
                        </a:rPr>
                        <a:t> bit field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Size of </a:t>
                      </a:r>
                      <a:r>
                        <a:rPr lang="en-US" sz="1600" i="1" dirty="0">
                          <a:effectLst/>
                        </a:rPr>
                        <a:t>rest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bit field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Number</a:t>
                      </a:r>
                      <a:b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of networks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Addresses</a:t>
                      </a:r>
                      <a:b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</a:b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per network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</a:rPr>
                        <a:t>Start address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End address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A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0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8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24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128 (2</a:t>
                      </a:r>
                      <a:r>
                        <a:rPr lang="en-US" sz="1600" baseline="30000" dirty="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16,777,216 (2</a:t>
                      </a:r>
                      <a:r>
                        <a:rPr lang="en-US" sz="1600" baseline="30000" dirty="0">
                          <a:solidFill>
                            <a:srgbClr val="00B050"/>
                          </a:solidFill>
                          <a:effectLst/>
                        </a:rPr>
                        <a:t>24</a:t>
                      </a: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)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r>
                        <a:rPr lang="en-US" sz="1600" dirty="0">
                          <a:effectLst/>
                        </a:rPr>
                        <a:t>.</a:t>
                      </a: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0.0.0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127</a:t>
                      </a:r>
                      <a:r>
                        <a:rPr lang="en-US" sz="1600" dirty="0">
                          <a:effectLst/>
                        </a:rPr>
                        <a:t>.</a:t>
                      </a: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255.255.255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57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</a:rPr>
                        <a:t>B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10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16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16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16,384 (2</a:t>
                      </a:r>
                      <a:r>
                        <a:rPr lang="en-US" sz="1600" baseline="30000" dirty="0">
                          <a:solidFill>
                            <a:srgbClr val="FF0000"/>
                          </a:solidFill>
                          <a:effectLst/>
                        </a:rPr>
                        <a:t>14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65,536 (2</a:t>
                      </a:r>
                      <a:r>
                        <a:rPr lang="en-US" sz="1600" baseline="30000" dirty="0">
                          <a:solidFill>
                            <a:srgbClr val="00B050"/>
                          </a:solidFill>
                          <a:effectLst/>
                        </a:rPr>
                        <a:t>16</a:t>
                      </a: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)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128.0</a:t>
                      </a: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.0.0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191.255.</a:t>
                      </a: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255.255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C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110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24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8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2,097,152 (2</a:t>
                      </a:r>
                      <a:r>
                        <a:rPr lang="en-US" sz="1600" baseline="30000" dirty="0">
                          <a:solidFill>
                            <a:srgbClr val="FF0000"/>
                          </a:solidFill>
                          <a:effectLst/>
                        </a:rPr>
                        <a:t>21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256 (2</a:t>
                      </a:r>
                      <a:r>
                        <a:rPr lang="en-US" sz="1600" baseline="30000" dirty="0">
                          <a:solidFill>
                            <a:srgbClr val="00B050"/>
                          </a:solidFill>
                          <a:effectLst/>
                        </a:rPr>
                        <a:t>8</a:t>
                      </a: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)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192.0.0</a:t>
                      </a:r>
                      <a:r>
                        <a:rPr lang="en-US" sz="1600" dirty="0">
                          <a:effectLst/>
                        </a:rPr>
                        <a:t>.</a:t>
                      </a:r>
                      <a:r>
                        <a:rPr lang="en-US" sz="1600" dirty="0">
                          <a:solidFill>
                            <a:schemeClr val="accent1"/>
                          </a:solidFill>
                          <a:effectLst/>
                        </a:rPr>
                        <a:t>0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223.255.255</a:t>
                      </a:r>
                      <a:r>
                        <a:rPr lang="en-US" sz="1600" dirty="0">
                          <a:effectLst/>
                        </a:rPr>
                        <a:t>.</a:t>
                      </a: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255</a:t>
                      </a:r>
                    </a:p>
                  </a:txBody>
                  <a:tcPr marL="91441" marR="91441" marT="45697" marB="45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269" name="TextBox 2">
            <a:extLst>
              <a:ext uri="{FF2B5EF4-FFF2-40B4-BE49-F238E27FC236}">
                <a16:creationId xmlns:a16="http://schemas.microsoft.com/office/drawing/2014/main" id="{CE32C949-A5B0-EC40-9936-3E3EE4FD2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450" y="5467081"/>
            <a:ext cx="8229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u="sng">
                <a:solidFill>
                  <a:srgbClr val="00B050"/>
                </a:solidFill>
              </a:rPr>
              <a:t>First 8 bits: </a:t>
            </a:r>
            <a:endParaRPr lang="en-US" altLang="en-US" sz="2000" b="1" u="sng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70C0"/>
                </a:solidFill>
              </a:rPr>
              <a:t>A: 00000000 – 01111111    0 – 127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70C0"/>
                </a:solidFill>
              </a:rPr>
              <a:t>B: 10000000 – 10111111    128 – 191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70C0"/>
                </a:solidFill>
              </a:rPr>
              <a:t>C: 11000000 – 11011111    192 – 223 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6DB4D43A-B35A-504B-A988-F19376251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544" y="-41275"/>
            <a:ext cx="10204255" cy="937943"/>
          </a:xfrm>
        </p:spPr>
        <p:txBody>
          <a:bodyPr/>
          <a:lstStyle/>
          <a:p>
            <a:r>
              <a:rPr lang="en-US" altLang="en-US" dirty="0"/>
              <a:t>IP Protocol: Architecture of IP address</a:t>
            </a:r>
          </a:p>
        </p:txBody>
      </p:sp>
    </p:spTree>
    <p:extLst>
      <p:ext uri="{BB962C8B-B14F-4D97-AF65-F5344CB8AC3E}">
        <p14:creationId xmlns:p14="http://schemas.microsoft.com/office/powerpoint/2010/main" val="149643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6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00100" y="1243009"/>
            <a:ext cx="9410700" cy="3014663"/>
          </a:xfrm>
        </p:spPr>
        <p:txBody>
          <a:bodyPr>
            <a:noAutofit/>
          </a:bodyPr>
          <a:lstStyle/>
          <a:p>
            <a:r>
              <a:rPr lang="en-US" sz="2400" dirty="0"/>
              <a:t>Is anyone here using this IP address at home?</a:t>
            </a:r>
          </a:p>
          <a:p>
            <a:pPr lvl="1"/>
            <a:r>
              <a:rPr lang="en-US" sz="2000" dirty="0"/>
              <a:t>192.168.0.1</a:t>
            </a:r>
          </a:p>
          <a:p>
            <a:r>
              <a:rPr lang="en-US" sz="2400" dirty="0"/>
              <a:t>How can many people use the same IP address?</a:t>
            </a:r>
          </a:p>
          <a:p>
            <a:pPr lvl="1"/>
            <a:r>
              <a:rPr lang="en-US" sz="2000" dirty="0"/>
              <a:t>“I thought each computer on the internet required a different IP address?”</a:t>
            </a:r>
          </a:p>
          <a:p>
            <a:r>
              <a:rPr lang="en-US" sz="2400" dirty="0"/>
              <a:t>Recall: the IT industry decided that the following ranges of IP addresses would be non-routable (i.e., a router will not pass along packets with such destinations to another network)</a:t>
            </a:r>
          </a:p>
          <a:p>
            <a:pPr marL="0" indent="0">
              <a:buNone/>
            </a:pPr>
            <a:endParaRPr lang="en-US" sz="24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101E1F2-BBF2-D84D-AD75-989C883B7CE3}"/>
              </a:ext>
            </a:extLst>
          </p:cNvPr>
          <p:cNvGraphicFramePr>
            <a:graphicFrameLocks noGrp="1"/>
          </p:cNvGraphicFramePr>
          <p:nvPr/>
        </p:nvGraphicFramePr>
        <p:xfrm>
          <a:off x="1504950" y="4371975"/>
          <a:ext cx="8839200" cy="1828800"/>
        </p:xfrm>
        <a:graphic>
          <a:graphicData uri="http://schemas.openxmlformats.org/drawingml/2006/table">
            <a:tbl>
              <a:tblPr/>
              <a:tblGrid>
                <a:gridCol w="3458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0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21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7640">
                <a:tc gridSpan="4"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effectLst/>
                        </a:rPr>
                        <a:t>IANA-reserved private IPv4 network ranges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>
                          <a:effectLst/>
                        </a:rPr>
                        <a:t>Start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effectLst/>
                        </a:rPr>
                        <a:t>End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>
                          <a:effectLst/>
                        </a:rPr>
                        <a:t>No. of addresses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effectLst/>
                        </a:rPr>
                        <a:t>24-bit block (/8 prefix, 1 × 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10.</a:t>
                      </a:r>
                      <a:r>
                        <a:rPr lang="en-US" sz="1800" dirty="0">
                          <a:solidFill>
                            <a:srgbClr val="00B050"/>
                          </a:solidFill>
                          <a:effectLst/>
                        </a:rPr>
                        <a:t>0.0.0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10.</a:t>
                      </a:r>
                      <a:r>
                        <a:rPr lang="en-US" sz="1800" dirty="0">
                          <a:solidFill>
                            <a:srgbClr val="00B050"/>
                          </a:solidFill>
                          <a:effectLst/>
                        </a:rPr>
                        <a:t>255.255.255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effectLst/>
                        </a:rPr>
                        <a:t>16777216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sv-SE" sz="1800" dirty="0">
                          <a:effectLst/>
                        </a:rPr>
                        <a:t>20-bit block (/12 prefix, 16 × B)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172.</a:t>
                      </a:r>
                      <a:r>
                        <a:rPr lang="en-US" sz="1800" dirty="0">
                          <a:solidFill>
                            <a:srgbClr val="00B050"/>
                          </a:solidFill>
                          <a:effectLst/>
                        </a:rPr>
                        <a:t>16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r>
                        <a:rPr lang="en-US" sz="1800" dirty="0">
                          <a:solidFill>
                            <a:srgbClr val="00B050"/>
                          </a:solidFill>
                          <a:effectLst/>
                        </a:rPr>
                        <a:t>0.0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172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r>
                        <a:rPr lang="en-US" sz="1800" dirty="0">
                          <a:solidFill>
                            <a:srgbClr val="00B050"/>
                          </a:solidFill>
                          <a:effectLst/>
                        </a:rPr>
                        <a:t>31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r>
                        <a:rPr lang="en-US" sz="1800" dirty="0">
                          <a:solidFill>
                            <a:srgbClr val="00B050"/>
                          </a:solidFill>
                          <a:effectLst/>
                        </a:rPr>
                        <a:t>255.255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>
                          <a:effectLst/>
                        </a:rPr>
                        <a:t>1048576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sv-SE" sz="1800" dirty="0">
                          <a:effectLst/>
                        </a:rPr>
                        <a:t>16-bit block (/16 prefix, 256 × 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192.168.</a:t>
                      </a:r>
                      <a:r>
                        <a:rPr lang="en-US" sz="1800" dirty="0">
                          <a:solidFill>
                            <a:srgbClr val="00B050"/>
                          </a:solidFill>
                          <a:effectLst/>
                        </a:rPr>
                        <a:t>0.0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192.168.</a:t>
                      </a:r>
                      <a:r>
                        <a:rPr lang="en-US" sz="1800" dirty="0">
                          <a:solidFill>
                            <a:srgbClr val="00B050"/>
                          </a:solidFill>
                          <a:effectLst/>
                        </a:rPr>
                        <a:t>255.255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effectLst/>
                        </a:rPr>
                        <a:t>65536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itle 2">
            <a:extLst>
              <a:ext uri="{FF2B5EF4-FFF2-40B4-BE49-F238E27FC236}">
                <a16:creationId xmlns:a16="http://schemas.microsoft.com/office/drawing/2014/main" id="{4FAC5CE3-D2F8-EE48-8BEC-C3F70C320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544" y="-41275"/>
            <a:ext cx="10204255" cy="937943"/>
          </a:xfrm>
        </p:spPr>
        <p:txBody>
          <a:bodyPr/>
          <a:lstStyle/>
          <a:p>
            <a:r>
              <a:rPr lang="en-US" altLang="en-US" dirty="0"/>
              <a:t>IP Protocol: Private IP addresses</a:t>
            </a:r>
          </a:p>
        </p:txBody>
      </p:sp>
    </p:spTree>
    <p:extLst>
      <p:ext uri="{BB962C8B-B14F-4D97-AF65-F5344CB8AC3E}">
        <p14:creationId xmlns:p14="http://schemas.microsoft.com/office/powerpoint/2010/main" val="1785308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E2ADE89F-43F2-AF46-8EF6-67DEAFFC1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How does the Internet Look Like?</a:t>
            </a:r>
          </a:p>
        </p:txBody>
      </p:sp>
      <p:pic>
        <p:nvPicPr>
          <p:cNvPr id="36867" name="Picture 2" descr="http://www.seopher.com/images/internet.jpg">
            <a:extLst>
              <a:ext uri="{FF2B5EF4-FFF2-40B4-BE49-F238E27FC236}">
                <a16:creationId xmlns:a16="http://schemas.microsoft.com/office/drawing/2014/main" id="{A1F90EC9-5E27-604B-B837-E24B396DF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1601"/>
            <a:ext cx="76200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9850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A08DACF8-D5F6-9943-A5FA-9AFF4BFCA5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199" y="1411288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IP address has 2 parts: the network prefix </a:t>
            </a:r>
            <a:r>
              <a:rPr lang="en-US" altLang="en-US" b="1" dirty="0">
                <a:ea typeface="ＭＳ Ｐゴシック" panose="020B0600070205080204" pitchFamily="34" charset="-128"/>
              </a:rPr>
              <a:t>identifies a network </a:t>
            </a:r>
            <a:r>
              <a:rPr lang="en-US" altLang="en-US" dirty="0">
                <a:ea typeface="ＭＳ Ｐゴシック" panose="020B0600070205080204" pitchFamily="34" charset="-128"/>
              </a:rPr>
              <a:t>and the host number </a:t>
            </a:r>
            <a:r>
              <a:rPr lang="en-US" altLang="en-US" b="1" dirty="0">
                <a:ea typeface="ＭＳ Ｐゴシック" panose="020B0600070205080204" pitchFamily="34" charset="-128"/>
              </a:rPr>
              <a:t>identifies a specific host</a:t>
            </a:r>
            <a:r>
              <a:rPr lang="en-US" altLang="en-US" dirty="0">
                <a:ea typeface="ＭＳ Ｐゴシック" panose="020B0600070205080204" pitchFamily="34" charset="-128"/>
              </a:rPr>
              <a:t> (actually, interface on the network).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How do we know how long the network prefix is?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The network prefix </a:t>
            </a:r>
            <a:r>
              <a:rPr lang="en-US" altLang="en-US" b="1" u="sng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used</a:t>
            </a:r>
            <a:r>
              <a:rPr lang="en-US" altLang="en-US" dirty="0">
                <a:ea typeface="ＭＳ Ｐゴシック" panose="020B0600070205080204" pitchFamily="34" charset="-128"/>
              </a:rPr>
              <a:t> to be implicitly defined (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class-based addressing, A,B,C,D</a:t>
            </a:r>
            <a:r>
              <a:rPr lang="is-I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…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The network prefix now is flexible and is indicated by a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prefix</a:t>
            </a:r>
            <a:r>
              <a:rPr lang="en-US" altLang="en-US" dirty="0">
                <a:ea typeface="ＭＳ Ｐゴシック" panose="020B0600070205080204" pitchFamily="34" charset="-128"/>
              </a:rPr>
              <a:t>/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netmask (classless).</a:t>
            </a:r>
            <a:endParaRPr lang="en-US" altLang="en-US" baseline="30000" dirty="0">
              <a:ea typeface="ＭＳ Ｐゴシック" panose="020B0600070205080204" pitchFamily="34" charset="-128"/>
            </a:endParaRPr>
          </a:p>
          <a:p>
            <a:endParaRPr lang="en-US" altLang="en-US" baseline="30000" dirty="0">
              <a:ea typeface="ＭＳ Ｐゴシック" panose="020B0600070205080204" pitchFamily="34" charset="-128"/>
            </a:endParaRP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85002046-C852-BD45-B4D4-29E1FC4B41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Network prefix and Host number</a:t>
            </a:r>
          </a:p>
        </p:txBody>
      </p:sp>
      <p:sp>
        <p:nvSpPr>
          <p:cNvPr id="23555" name="Rectangle 4">
            <a:extLst>
              <a:ext uri="{FF2B5EF4-FFF2-40B4-BE49-F238E27FC236}">
                <a16:creationId xmlns:a16="http://schemas.microsoft.com/office/drawing/2014/main" id="{E45A6461-30DA-BC45-AD13-861266674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50" y="2895600"/>
            <a:ext cx="3048000" cy="533400"/>
          </a:xfrm>
          <a:prstGeom prst="rect">
            <a:avLst/>
          </a:prstGeom>
          <a:solidFill>
            <a:schemeClr val="hlink"/>
          </a:solidFill>
          <a:ln>
            <a:noFill/>
          </a:ln>
          <a:effectLst>
            <a:prstShdw prst="shdw17" dist="17961" dir="2700000">
              <a:srgbClr val="7A7A99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Courier New" panose="02070309020205020404" pitchFamily="49" charset="0"/>
              </a:rPr>
              <a:t>network prefix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23556" name="Rectangle 5">
            <a:extLst>
              <a:ext uri="{FF2B5EF4-FFF2-40B4-BE49-F238E27FC236}">
                <a16:creationId xmlns:a16="http://schemas.microsoft.com/office/drawing/2014/main" id="{37692ECD-1844-804B-BE0D-53F9E6BB8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5950" y="2895600"/>
            <a:ext cx="3048000" cy="533400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prstShdw prst="shdw17" dist="17961" dir="2700000">
              <a:srgbClr val="997A3D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Courier New" panose="02070309020205020404" pitchFamily="49" charset="0"/>
              </a:rPr>
              <a:t>host number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2" name="Left-Right Arrow 1">
            <a:extLst>
              <a:ext uri="{FF2B5EF4-FFF2-40B4-BE49-F238E27FC236}">
                <a16:creationId xmlns:a16="http://schemas.microsoft.com/office/drawing/2014/main" id="{C67CFF22-698E-4846-A665-127D4AAA3298}"/>
              </a:ext>
            </a:extLst>
          </p:cNvPr>
          <p:cNvSpPr/>
          <p:nvPr/>
        </p:nvSpPr>
        <p:spPr>
          <a:xfrm>
            <a:off x="2647950" y="2473376"/>
            <a:ext cx="6096000" cy="26982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32-bit IP Address</a:t>
            </a:r>
          </a:p>
        </p:txBody>
      </p:sp>
    </p:spTree>
    <p:extLst>
      <p:ext uri="{BB962C8B-B14F-4D97-AF65-F5344CB8AC3E}">
        <p14:creationId xmlns:p14="http://schemas.microsoft.com/office/powerpoint/2010/main" val="1675535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BC6CA82F-C750-ED4A-8761-E36FAD7E59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990600"/>
            <a:ext cx="10439399" cy="5299075"/>
          </a:xfrm>
        </p:spPr>
        <p:txBody>
          <a:bodyPr>
            <a:normAutofit/>
          </a:bodyPr>
          <a:lstStyle/>
          <a:p>
            <a:pPr marL="0" indent="0">
              <a:buNone/>
              <a:tabLst>
                <a:tab pos="3262313" algn="l"/>
                <a:tab pos="5661025" algn="l"/>
              </a:tabLst>
              <a:defRPr/>
            </a:pPr>
            <a:r>
              <a:rPr lang="en-US" sz="2400" b="1" dirty="0">
                <a:solidFill>
                  <a:schemeClr val="accent2"/>
                </a:solidFill>
              </a:rPr>
              <a:t>Example</a:t>
            </a:r>
            <a:r>
              <a:rPr lang="en-US" sz="2400" dirty="0"/>
              <a:t>: </a:t>
            </a:r>
            <a:r>
              <a:rPr lang="en-US" sz="2400" dirty="0" err="1"/>
              <a:t>buba.cs.edinboro.edu</a:t>
            </a:r>
            <a:endParaRPr lang="en-US" sz="2400" dirty="0"/>
          </a:p>
          <a:p>
            <a:pPr>
              <a:tabLst>
                <a:tab pos="3262313" algn="l"/>
                <a:tab pos="5661025" algn="l"/>
              </a:tabLst>
              <a:defRPr/>
            </a:pPr>
            <a:r>
              <a:rPr lang="en-US" sz="2400" dirty="0"/>
              <a:t>IP address is 147.64.242.9</a:t>
            </a:r>
          </a:p>
          <a:p>
            <a:pPr lvl="1">
              <a:tabLst>
                <a:tab pos="3262313" algn="l"/>
                <a:tab pos="5661025" algn="l"/>
              </a:tabLst>
              <a:defRPr/>
            </a:pPr>
            <a:r>
              <a:rPr lang="en-US" dirty="0"/>
              <a:t>Is that enough info to route datagram??? -&gt; No, need netmask or prefix at every IP device (host and router)</a:t>
            </a:r>
          </a:p>
          <a:p>
            <a:pPr>
              <a:tabLst>
                <a:tab pos="3262313" algn="l"/>
                <a:tab pos="5661025" algn="l"/>
              </a:tabLst>
              <a:defRPr/>
            </a:pPr>
            <a:r>
              <a:rPr lang="en-US" sz="2400" dirty="0"/>
              <a:t>Using Prefix notation IP address is: </a:t>
            </a:r>
            <a:r>
              <a:rPr lang="en-US" sz="2400" b="1" dirty="0">
                <a:solidFill>
                  <a:srgbClr val="FF0000"/>
                </a:solidFill>
                <a:latin typeface="Courier New" charset="0"/>
              </a:rPr>
              <a:t>147.64.242.9/</a:t>
            </a:r>
            <a:r>
              <a:rPr lang="en-US" sz="2400" b="1" u="sng" dirty="0">
                <a:solidFill>
                  <a:srgbClr val="FF0000"/>
                </a:solidFill>
                <a:latin typeface="Courier New" charset="0"/>
              </a:rPr>
              <a:t>16</a:t>
            </a:r>
          </a:p>
          <a:p>
            <a:pPr lvl="1">
              <a:tabLst>
                <a:tab pos="3262313" algn="l"/>
                <a:tab pos="5661025" algn="l"/>
              </a:tabLst>
              <a:defRPr/>
            </a:pPr>
            <a:r>
              <a:rPr lang="en-US" dirty="0">
                <a:ea typeface="ＭＳ Ｐゴシック" charset="0"/>
              </a:rPr>
              <a:t>Network prefix  is 16 bits long</a:t>
            </a:r>
          </a:p>
          <a:p>
            <a:pPr marL="457200" lvl="1" indent="0">
              <a:buNone/>
              <a:tabLst>
                <a:tab pos="3262313" algn="l"/>
                <a:tab pos="5661025" algn="l"/>
              </a:tabLst>
              <a:defRPr/>
            </a:pPr>
            <a:endParaRPr lang="en-US" u="sng" dirty="0"/>
          </a:p>
          <a:p>
            <a:pPr>
              <a:tabLst>
                <a:tab pos="3262313" algn="l"/>
                <a:tab pos="5661025" algn="l"/>
              </a:tabLst>
              <a:defRPr/>
            </a:pPr>
            <a:r>
              <a:rPr lang="en-US" sz="2400" dirty="0"/>
              <a:t>Network mask is: </a:t>
            </a:r>
            <a:r>
              <a:rPr lang="en-US" sz="2400" b="1" u="sng" dirty="0">
                <a:latin typeface="Courier New" charset="0"/>
              </a:rPr>
              <a:t>255.255</a:t>
            </a:r>
            <a:r>
              <a:rPr lang="en-US" sz="2400" b="1" dirty="0">
                <a:latin typeface="Courier New" charset="0"/>
              </a:rPr>
              <a:t>.0.0</a:t>
            </a:r>
            <a:r>
              <a:rPr lang="en-US" sz="2400" dirty="0"/>
              <a:t>   or hex format: </a:t>
            </a:r>
            <a:r>
              <a:rPr lang="en-US" sz="2400" b="1" dirty="0">
                <a:latin typeface="Courier New" charset="0"/>
              </a:rPr>
              <a:t>ffff0000 </a:t>
            </a:r>
            <a:endParaRPr lang="en-US" sz="2400" dirty="0"/>
          </a:p>
          <a:p>
            <a:pPr marL="400050" lvl="1" indent="0">
              <a:buNone/>
              <a:tabLst>
                <a:tab pos="3262313" algn="l"/>
                <a:tab pos="5661025" algn="l"/>
              </a:tabLst>
              <a:defRPr/>
            </a:pPr>
            <a:r>
              <a:rPr lang="en-US" dirty="0"/>
              <a:t>-----</a:t>
            </a:r>
            <a:r>
              <a:rPr lang="en-US" dirty="0">
                <a:sym typeface="Wingdings"/>
              </a:rPr>
              <a:t>&gt; </a:t>
            </a:r>
            <a:r>
              <a:rPr lang="en-US" b="1" dirty="0"/>
              <a:t>Network id </a:t>
            </a:r>
            <a:r>
              <a:rPr lang="en-US" dirty="0"/>
              <a:t>(IP address </a:t>
            </a:r>
            <a:r>
              <a:rPr lang="en-US" b="1" dirty="0">
                <a:solidFill>
                  <a:srgbClr val="FF0000"/>
                </a:solidFill>
              </a:rPr>
              <a:t>AND</a:t>
            </a:r>
            <a:r>
              <a:rPr lang="en-US" dirty="0"/>
              <a:t> Netmask) is: </a:t>
            </a:r>
            <a:r>
              <a:rPr lang="en-US" b="1" dirty="0">
                <a:latin typeface="Courier New" charset="0"/>
              </a:rPr>
              <a:t>147.64.0.0</a:t>
            </a:r>
            <a:endParaRPr lang="en-US" dirty="0"/>
          </a:p>
          <a:p>
            <a:pPr marL="400050" lvl="1" indent="0">
              <a:buNone/>
              <a:tabLst>
                <a:tab pos="3262313" algn="l"/>
                <a:tab pos="5661025" algn="l"/>
              </a:tabLst>
              <a:defRPr/>
            </a:pPr>
            <a:r>
              <a:rPr lang="en-US" dirty="0"/>
              <a:t>-----&gt; </a:t>
            </a:r>
            <a:r>
              <a:rPr lang="en-US" b="1" dirty="0"/>
              <a:t>Host number</a:t>
            </a:r>
            <a:r>
              <a:rPr lang="en-US" dirty="0"/>
              <a:t> (IP address </a:t>
            </a:r>
            <a:r>
              <a:rPr lang="en-US" b="1" dirty="0">
                <a:solidFill>
                  <a:srgbClr val="FF0000"/>
                </a:solidFill>
              </a:rPr>
              <a:t>AND</a:t>
            </a:r>
            <a:r>
              <a:rPr lang="en-US" dirty="0"/>
              <a:t> inverse of Netmask) is: </a:t>
            </a:r>
            <a:r>
              <a:rPr lang="en-US" b="1" dirty="0">
                <a:latin typeface="Courier New" charset="0"/>
              </a:rPr>
              <a:t>242.9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7CF4A1E2-EAB0-2F4B-92C6-4AC84B89EF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Example</a:t>
            </a:r>
          </a:p>
        </p:txBody>
      </p:sp>
      <p:grpSp>
        <p:nvGrpSpPr>
          <p:cNvPr id="24579" name="Group 4">
            <a:extLst>
              <a:ext uri="{FF2B5EF4-FFF2-40B4-BE49-F238E27FC236}">
                <a16:creationId xmlns:a16="http://schemas.microsoft.com/office/drawing/2014/main" id="{473D4C71-E266-C54A-B838-5295ECFF6324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5334000"/>
            <a:ext cx="6096000" cy="533400"/>
            <a:chOff x="1524000" y="2209800"/>
            <a:chExt cx="6096000" cy="533400"/>
          </a:xfrm>
        </p:grpSpPr>
        <p:sp>
          <p:nvSpPr>
            <p:cNvPr id="24582" name="Rectangle 4">
              <a:extLst>
                <a:ext uri="{FF2B5EF4-FFF2-40B4-BE49-F238E27FC236}">
                  <a16:creationId xmlns:a16="http://schemas.microsoft.com/office/drawing/2014/main" id="{D1B71694-FAE6-2C4C-BC43-B110CFD8C3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0" y="2209800"/>
              <a:ext cx="3048000" cy="53340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>
              <a:prstShdw prst="shdw17" dist="17961" dir="2700000">
                <a:srgbClr val="7A7A99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b="1" dirty="0">
                  <a:latin typeface="Courier New" panose="02070309020205020404" pitchFamily="49" charset="0"/>
                </a:rPr>
                <a:t>147.64</a:t>
              </a:r>
              <a:endParaRPr lang="en-US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24583" name="Rectangle 5">
              <a:extLst>
                <a:ext uri="{FF2B5EF4-FFF2-40B4-BE49-F238E27FC236}">
                  <a16:creationId xmlns:a16="http://schemas.microsoft.com/office/drawing/2014/main" id="{CDCB8BA8-5215-FE4D-8AF5-5FE910B73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0" y="2209800"/>
              <a:ext cx="3048000" cy="533400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ffectLst>
              <a:prstShdw prst="shdw17" dist="17961" dir="2700000">
                <a:srgbClr val="997A3D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b="1" dirty="0">
                  <a:latin typeface="Courier New" panose="02070309020205020404" pitchFamily="49" charset="0"/>
                </a:rPr>
                <a:t>242.9</a:t>
              </a:r>
              <a:endParaRPr lang="en-US" altLang="en-US" dirty="0">
                <a:latin typeface="Times New Roman" panose="02020603050405020304" pitchFamily="18" charset="0"/>
              </a:endParaRPr>
            </a:p>
          </p:txBody>
        </p:sp>
      </p:grpSp>
      <p:cxnSp>
        <p:nvCxnSpPr>
          <p:cNvPr id="24580" name="Straight Arrow Connector 2">
            <a:extLst>
              <a:ext uri="{FF2B5EF4-FFF2-40B4-BE49-F238E27FC236}">
                <a16:creationId xmlns:a16="http://schemas.microsoft.com/office/drawing/2014/main" id="{F97A9562-093A-1B44-A47F-BDC16AF31A5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643438" y="3110429"/>
            <a:ext cx="3436260" cy="6995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1" name="Straight Arrow Connector 8">
            <a:extLst>
              <a:ext uri="{FF2B5EF4-FFF2-40B4-BE49-F238E27FC236}">
                <a16:creationId xmlns:a16="http://schemas.microsoft.com/office/drawing/2014/main" id="{4AEC174C-EF08-A44B-B38C-111F155A926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924800" y="3083958"/>
            <a:ext cx="154898" cy="73874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66FF0DE-68C7-934E-AB61-4D08B4CA9BE2}"/>
              </a:ext>
            </a:extLst>
          </p:cNvPr>
          <p:cNvSpPr/>
          <p:nvPr/>
        </p:nvSpPr>
        <p:spPr>
          <a:xfrm>
            <a:off x="2981259" y="5946814"/>
            <a:ext cx="2114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Courier New" panose="02070309020205020404" pitchFamily="49" charset="0"/>
              </a:rPr>
              <a:t>network prefix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E6248F-BF34-454B-9F2D-E34D2FDBD85A}"/>
              </a:ext>
            </a:extLst>
          </p:cNvPr>
          <p:cNvSpPr/>
          <p:nvPr/>
        </p:nvSpPr>
        <p:spPr>
          <a:xfrm>
            <a:off x="6236046" y="5946814"/>
            <a:ext cx="1701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Courier New" panose="02070309020205020404" pitchFamily="49" charset="0"/>
              </a:rPr>
              <a:t>host number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2594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2B4BD7A-CB53-A146-818D-641B54448D3A}"/>
              </a:ext>
            </a:extLst>
          </p:cNvPr>
          <p:cNvGrpSpPr>
            <a:grpSpLocks/>
          </p:cNvGrpSpPr>
          <p:nvPr/>
        </p:nvGrpSpPr>
        <p:grpSpPr bwMode="auto">
          <a:xfrm>
            <a:off x="1149544" y="4876800"/>
            <a:ext cx="7696200" cy="1219200"/>
            <a:chOff x="192" y="3312"/>
            <a:chExt cx="4848" cy="768"/>
          </a:xfrm>
        </p:grpSpPr>
        <p:grpSp>
          <p:nvGrpSpPr>
            <p:cNvPr id="32776" name="Group 3">
              <a:extLst>
                <a:ext uri="{FF2B5EF4-FFF2-40B4-BE49-F238E27FC236}">
                  <a16:creationId xmlns:a16="http://schemas.microsoft.com/office/drawing/2014/main" id="{EDC10B97-AAB3-534F-BF91-AC0F1A2DA6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3312"/>
              <a:ext cx="3504" cy="768"/>
              <a:chOff x="192" y="3312"/>
              <a:chExt cx="3504" cy="768"/>
            </a:xfrm>
          </p:grpSpPr>
          <p:sp>
            <p:nvSpPr>
              <p:cNvPr id="32778" name="Rectangle 4">
                <a:extLst>
                  <a:ext uri="{FF2B5EF4-FFF2-40B4-BE49-F238E27FC236}">
                    <a16:creationId xmlns:a16="http://schemas.microsoft.com/office/drawing/2014/main" id="{7378B31C-EEC7-534E-87D9-3287279424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" y="3312"/>
                <a:ext cx="2688" cy="768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2779" name="AutoShape 5">
                <a:extLst>
                  <a:ext uri="{FF2B5EF4-FFF2-40B4-BE49-F238E27FC236}">
                    <a16:creationId xmlns:a16="http://schemas.microsoft.com/office/drawing/2014/main" id="{3FE85CB5-FDB3-9A45-BAD3-E5A2E002D3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696"/>
                <a:ext cx="720" cy="144"/>
              </a:xfrm>
              <a:prstGeom prst="rightArrow">
                <a:avLst>
                  <a:gd name="adj1" fmla="val 50000"/>
                  <a:gd name="adj2" fmla="val 125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32777" name="Text Box 6">
              <a:extLst>
                <a:ext uri="{FF2B5EF4-FFF2-40B4-BE49-F238E27FC236}">
                  <a16:creationId xmlns:a16="http://schemas.microsoft.com/office/drawing/2014/main" id="{CF18C8F0-9F46-C54A-AC84-D0D410C05F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" y="3600"/>
              <a:ext cx="129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0000"/>
                  </a:solidFill>
                </a:rPr>
                <a:t>Subnetting</a:t>
              </a:r>
            </a:p>
          </p:txBody>
        </p:sp>
      </p:grpSp>
      <p:sp>
        <p:nvSpPr>
          <p:cNvPr id="32770" name="Rectangle 7">
            <a:extLst>
              <a:ext uri="{FF2B5EF4-FFF2-40B4-BE49-F238E27FC236}">
                <a16:creationId xmlns:a16="http://schemas.microsoft.com/office/drawing/2014/main" id="{556C4897-8EDE-7F4C-9956-0BCE64FBC2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Subnetting</a:t>
            </a:r>
          </a:p>
        </p:txBody>
      </p:sp>
      <p:sp>
        <p:nvSpPr>
          <p:cNvPr id="32771" name="Rectangle 8">
            <a:extLst>
              <a:ext uri="{FF2B5EF4-FFF2-40B4-BE49-F238E27FC236}">
                <a16:creationId xmlns:a16="http://schemas.microsoft.com/office/drawing/2014/main" id="{1C77777E-1561-0C42-A8AA-C96B966CEB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3763" y="1371600"/>
            <a:ext cx="4114800" cy="4876800"/>
          </a:xfrm>
        </p:spPr>
        <p:txBody>
          <a:bodyPr>
            <a:normAutofit lnSpcReduction="10000"/>
          </a:bodyPr>
          <a:lstStyle/>
          <a:p>
            <a:pPr>
              <a:tabLst>
                <a:tab pos="1085850" algn="l"/>
                <a:tab pos="1428750" algn="l"/>
                <a:tab pos="2514600" algn="l"/>
                <a:tab pos="5661025" algn="l"/>
              </a:tabLst>
            </a:pPr>
            <a:r>
              <a:rPr lang="en-US" altLang="en-US" b="1" dirty="0">
                <a:ea typeface="ＭＳ Ｐゴシック" panose="020B0600070205080204" pitchFamily="34" charset="-128"/>
              </a:rPr>
              <a:t>Problem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: Organizations have multiple networks which are independently managed 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>
              <a:tabLst>
                <a:tab pos="1085850" algn="l"/>
                <a:tab pos="1428750" algn="l"/>
                <a:tab pos="2514600" algn="l"/>
                <a:tab pos="5661025" algn="l"/>
              </a:tabLst>
            </a:pPr>
            <a:r>
              <a:rPr lang="en-US" altLang="en-US" sz="2000" b="1" dirty="0">
                <a:ea typeface="ＭＳ Ｐゴシック" panose="020B0600070205080204" pitchFamily="34" charset="-128"/>
              </a:rPr>
              <a:t>Solution 1:</a:t>
            </a:r>
            <a:r>
              <a:rPr lang="en-US" altLang="en-US" sz="2000" dirty="0">
                <a:ea typeface="ＭＳ Ｐゴシック" panose="020B0600070205080204" pitchFamily="34" charset="-128"/>
              </a:rPr>
              <a:t> Allocate an </a:t>
            </a:r>
            <a:r>
              <a:rPr lang="en-US" altLang="en-US" sz="2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address for each </a:t>
            </a:r>
            <a:r>
              <a:rPr lang="en-US" altLang="en-US" sz="2000" dirty="0">
                <a:ea typeface="ＭＳ Ｐゴシック" panose="020B0600070205080204" pitchFamily="34" charset="-128"/>
              </a:rPr>
              <a:t>network</a:t>
            </a:r>
          </a:p>
          <a:p>
            <a:pPr lvl="2">
              <a:tabLst>
                <a:tab pos="1085850" algn="l"/>
                <a:tab pos="1428750" algn="l"/>
                <a:tab pos="2514600" algn="l"/>
                <a:tab pos="5661025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Difficult to manage</a:t>
            </a:r>
          </a:p>
          <a:p>
            <a:pPr lvl="2">
              <a:tabLst>
                <a:tab pos="1085850" algn="l"/>
                <a:tab pos="1428750" algn="l"/>
                <a:tab pos="2514600" algn="l"/>
                <a:tab pos="5661025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From the outside of the organization, each network must be addressable.</a:t>
            </a:r>
          </a:p>
          <a:p>
            <a:pPr lvl="2">
              <a:tabLst>
                <a:tab pos="1085850" algn="l"/>
                <a:tab pos="1428750" algn="l"/>
                <a:tab pos="2514600" algn="l"/>
                <a:tab pos="5661025" algn="l"/>
              </a:tabLst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>
              <a:tabLst>
                <a:tab pos="1085850" algn="l"/>
                <a:tab pos="1428750" algn="l"/>
                <a:tab pos="2514600" algn="l"/>
                <a:tab pos="5661025" algn="l"/>
              </a:tabLst>
            </a:pPr>
            <a:r>
              <a:rPr lang="en-US" altLang="en-US" sz="2000" b="1" dirty="0">
                <a:ea typeface="ＭＳ Ｐゴシック" panose="020B0600070205080204" pitchFamily="34" charset="-128"/>
              </a:rPr>
              <a:t>Solution 2: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Add another level of hierarchy to the IP addressing structure</a:t>
            </a:r>
          </a:p>
        </p:txBody>
      </p:sp>
      <p:sp>
        <p:nvSpPr>
          <p:cNvPr id="209929" name="Oval 9">
            <a:extLst>
              <a:ext uri="{FF2B5EF4-FFF2-40B4-BE49-F238E27FC236}">
                <a16:creationId xmlns:a16="http://schemas.microsoft.com/office/drawing/2014/main" id="{BFEAA753-49D5-7146-9672-44AFC63B9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371600"/>
            <a:ext cx="4572000" cy="3124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</p:spPr>
        <p:txBody>
          <a:bodyPr wrap="none" rIns="0" anchorCtr="1"/>
          <a:lstStyle/>
          <a:p>
            <a:pPr algn="r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University Network</a:t>
            </a:r>
          </a:p>
        </p:txBody>
      </p:sp>
      <p:sp>
        <p:nvSpPr>
          <p:cNvPr id="32773" name="Oval 10">
            <a:extLst>
              <a:ext uri="{FF2B5EF4-FFF2-40B4-BE49-F238E27FC236}">
                <a16:creationId xmlns:a16="http://schemas.microsoft.com/office/drawing/2014/main" id="{D90A366D-1C22-4D4B-A759-235091575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362200"/>
            <a:ext cx="1905000" cy="9906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FFCC66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Medical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School</a:t>
            </a:r>
          </a:p>
        </p:txBody>
      </p:sp>
      <p:sp>
        <p:nvSpPr>
          <p:cNvPr id="32774" name="Oval 11">
            <a:extLst>
              <a:ext uri="{FF2B5EF4-FFF2-40B4-BE49-F238E27FC236}">
                <a16:creationId xmlns:a16="http://schemas.microsoft.com/office/drawing/2014/main" id="{E3140608-8295-D344-9143-7F59D6A57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276600"/>
            <a:ext cx="1905000" cy="9906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FFCC66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Library</a:t>
            </a:r>
          </a:p>
        </p:txBody>
      </p:sp>
      <p:sp>
        <p:nvSpPr>
          <p:cNvPr id="32775" name="Oval 12">
            <a:extLst>
              <a:ext uri="{FF2B5EF4-FFF2-40B4-BE49-F238E27FC236}">
                <a16:creationId xmlns:a16="http://schemas.microsoft.com/office/drawing/2014/main" id="{D0626565-415E-514A-A009-164D5A52B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286000"/>
            <a:ext cx="1905000" cy="9906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FFCC66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Engineering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School</a:t>
            </a:r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82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F9C6DC3D-E04E-424B-9068-872E59CA6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9865" y="5199088"/>
            <a:ext cx="67818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3C02E985-A3DC-AB48-B6F4-AC65426F00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71665" y="1236688"/>
            <a:ext cx="8915400" cy="5257800"/>
          </a:xfrm>
        </p:spPr>
        <p:txBody>
          <a:bodyPr>
            <a:normAutofit fontScale="92500" lnSpcReduction="10000"/>
          </a:bodyPr>
          <a:lstStyle/>
          <a:p>
            <a:pPr>
              <a:tabLst>
                <a:tab pos="2057400" algn="l"/>
                <a:tab pos="2286000" algn="l"/>
                <a:tab pos="5661025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Split the host number portion of an IP address into a 	</a:t>
            </a:r>
            <a:r>
              <a:rPr lang="en-US" altLang="en-US" b="1" dirty="0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subnet number</a:t>
            </a:r>
            <a:r>
              <a:rPr lang="en-US" altLang="en-US" dirty="0">
                <a:ea typeface="ＭＳ Ｐゴシック" panose="020B0600070205080204" pitchFamily="34" charset="-128"/>
              </a:rPr>
              <a:t> and a (smaller) </a:t>
            </a:r>
            <a:r>
              <a:rPr lang="en-US" altLang="en-US" b="1" dirty="0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host number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.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</a:p>
          <a:p>
            <a:pPr>
              <a:tabLst>
                <a:tab pos="2057400" algn="l"/>
                <a:tab pos="2286000" algn="l"/>
                <a:tab pos="5661025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Result is a 3-layer hierarchy</a:t>
            </a:r>
          </a:p>
          <a:p>
            <a:pPr lvl="1">
              <a:tabLst>
                <a:tab pos="2057400" algn="l"/>
                <a:tab pos="2286000" algn="l"/>
                <a:tab pos="5661025" algn="l"/>
              </a:tabLst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>
              <a:tabLst>
                <a:tab pos="2057400" algn="l"/>
                <a:tab pos="2286000" algn="l"/>
                <a:tab pos="5661025" algn="l"/>
              </a:tabLst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tabLst>
                <a:tab pos="2057400" algn="l"/>
                <a:tab pos="2286000" algn="l"/>
                <a:tab pos="5661025" algn="l"/>
              </a:tabLst>
            </a:pPr>
            <a:endParaRPr lang="en-US" altLang="en-US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>
              <a:tabLst>
                <a:tab pos="2057400" algn="l"/>
                <a:tab pos="2286000" algn="l"/>
                <a:tab pos="5661025" algn="l"/>
              </a:tabLst>
            </a:pPr>
            <a:endParaRPr lang="en-US" altLang="en-US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>
              <a:tabLst>
                <a:tab pos="2057400" algn="l"/>
                <a:tab pos="2286000" algn="l"/>
                <a:tab pos="5661025" algn="l"/>
              </a:tabLst>
            </a:pPr>
            <a:endParaRPr lang="en-US" altLang="en-US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>
              <a:tabLst>
                <a:tab pos="2057400" algn="l"/>
                <a:tab pos="2286000" algn="l"/>
                <a:tab pos="5661025" algn="l"/>
              </a:tabLst>
            </a:pPr>
            <a:endParaRPr lang="en-US" altLang="en-US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>
              <a:tabLst>
                <a:tab pos="2057400" algn="l"/>
                <a:tab pos="2286000" algn="l"/>
                <a:tab pos="5661025" algn="l"/>
              </a:tabLst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Then: 	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2">
              <a:tabLst>
                <a:tab pos="2057400" algn="l"/>
                <a:tab pos="2286000" algn="l"/>
                <a:tab pos="5661025" algn="l"/>
              </a:tabLst>
            </a:pPr>
            <a:r>
              <a:rPr lang="en-US" altLang="en-US" dirty="0">
                <a:solidFill>
                  <a:schemeClr val="bg1"/>
                </a:solidFill>
                <a:ea typeface="ＭＳ Ｐゴシック" panose="020B0600070205080204" pitchFamily="34" charset="-128"/>
              </a:rPr>
              <a:t>Subnets can be freely assigned within the organization</a:t>
            </a:r>
          </a:p>
          <a:p>
            <a:pPr lvl="2">
              <a:tabLst>
                <a:tab pos="2057400" algn="l"/>
                <a:tab pos="2286000" algn="l"/>
                <a:tab pos="5661025" algn="l"/>
              </a:tabLst>
            </a:pPr>
            <a:r>
              <a:rPr lang="en-US" altLang="en-US" dirty="0">
                <a:solidFill>
                  <a:schemeClr val="bg1"/>
                </a:solidFill>
                <a:ea typeface="ＭＳ Ｐゴシック" panose="020B0600070205080204" pitchFamily="34" charset="-128"/>
              </a:rPr>
              <a:t>Internally, subnets are treated as separate networks</a:t>
            </a:r>
          </a:p>
          <a:p>
            <a:pPr lvl="2">
              <a:tabLst>
                <a:tab pos="2057400" algn="l"/>
                <a:tab pos="2286000" algn="l"/>
                <a:tab pos="5661025" algn="l"/>
              </a:tabLst>
            </a:pPr>
            <a:r>
              <a:rPr lang="en-US" altLang="en-US" dirty="0">
                <a:solidFill>
                  <a:schemeClr val="bg1"/>
                </a:solidFill>
                <a:ea typeface="ＭＳ Ｐゴシック" panose="020B0600070205080204" pitchFamily="34" charset="-128"/>
              </a:rPr>
              <a:t>Subnet structure is not visible outside the organization</a:t>
            </a: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E9947E4B-3E10-454E-8D73-A414CB9A98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Basic Idea of Subnetting</a:t>
            </a:r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796BD21D-FC2A-8B44-B602-EEECE63F4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4665" y="2532088"/>
            <a:ext cx="3048000" cy="533400"/>
          </a:xfrm>
          <a:prstGeom prst="rect">
            <a:avLst/>
          </a:prstGeom>
          <a:solidFill>
            <a:schemeClr val="hlink"/>
          </a:solidFill>
          <a:ln>
            <a:noFill/>
          </a:ln>
          <a:effectLst>
            <a:prstShdw prst="shdw17" dist="17961" dir="2700000">
              <a:srgbClr val="7A7A99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latin typeface="Courier New" panose="02070309020205020404" pitchFamily="49" charset="0"/>
              </a:rPr>
              <a:t>network prefix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3797" name="Rectangle 5">
            <a:extLst>
              <a:ext uri="{FF2B5EF4-FFF2-40B4-BE49-F238E27FC236}">
                <a16:creationId xmlns:a16="http://schemas.microsoft.com/office/drawing/2014/main" id="{63A6239A-C8EB-6F40-A9A7-2F9371BC4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865" y="2532088"/>
            <a:ext cx="4191000" cy="533400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prstShdw prst="shdw17" dist="17961" dir="2700000">
              <a:srgbClr val="997A3D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latin typeface="Courier New" panose="02070309020205020404" pitchFamily="49" charset="0"/>
              </a:rPr>
              <a:t>host number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3798" name="Rectangle 6">
            <a:extLst>
              <a:ext uri="{FF2B5EF4-FFF2-40B4-BE49-F238E27FC236}">
                <a16:creationId xmlns:a16="http://schemas.microsoft.com/office/drawing/2014/main" id="{EA06C889-1FAC-D240-941C-E7C9145CA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865" y="3675088"/>
            <a:ext cx="2057400" cy="533400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prstShdw prst="shdw17" dist="17961" dir="2700000">
              <a:srgbClr val="995C00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Courier New" panose="02070309020205020404" pitchFamily="49" charset="0"/>
              </a:rPr>
              <a:t>subnet number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33799" name="Rectangle 7">
            <a:extLst>
              <a:ext uri="{FF2B5EF4-FFF2-40B4-BE49-F238E27FC236}">
                <a16:creationId xmlns:a16="http://schemas.microsoft.com/office/drawing/2014/main" id="{864BBE64-F749-D049-830E-C98675964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4665" y="3675088"/>
            <a:ext cx="3048000" cy="533400"/>
          </a:xfrm>
          <a:prstGeom prst="rect">
            <a:avLst/>
          </a:prstGeom>
          <a:solidFill>
            <a:schemeClr val="hlink"/>
          </a:solidFill>
          <a:ln>
            <a:noFill/>
          </a:ln>
          <a:effectLst>
            <a:prstShdw prst="shdw17" dist="17961" dir="2700000">
              <a:srgbClr val="7A7A99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latin typeface="Courier New" panose="02070309020205020404" pitchFamily="49" charset="0"/>
              </a:rPr>
              <a:t>network prefix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3800" name="Rectangle 8">
            <a:extLst>
              <a:ext uri="{FF2B5EF4-FFF2-40B4-BE49-F238E27FC236}">
                <a16:creationId xmlns:a16="http://schemas.microsoft.com/office/drawing/2014/main" id="{C9514D48-FE46-DB4B-A245-E13D3FF46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2465" y="3675088"/>
            <a:ext cx="2057400" cy="533400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prstShdw prst="shdw17" dist="17961" dir="2700000">
              <a:srgbClr val="997A3D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Courier New" panose="02070309020205020404" pitchFamily="49" charset="0"/>
              </a:rPr>
              <a:t>host number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33801" name="Line 9">
            <a:extLst>
              <a:ext uri="{FF2B5EF4-FFF2-40B4-BE49-F238E27FC236}">
                <a16:creationId xmlns:a16="http://schemas.microsoft.com/office/drawing/2014/main" id="{6761A839-1A25-1448-AA03-627FD2C1D5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86665" y="3141688"/>
            <a:ext cx="68580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2" name="Line 10">
            <a:extLst>
              <a:ext uri="{FF2B5EF4-FFF2-40B4-BE49-F238E27FC236}">
                <a16:creationId xmlns:a16="http://schemas.microsoft.com/office/drawing/2014/main" id="{7F86602A-90DC-0342-B8A4-BA50D34E1DC2}"/>
              </a:ext>
            </a:extLst>
          </p:cNvPr>
          <p:cNvSpPr>
            <a:spLocks noChangeShapeType="1"/>
          </p:cNvSpPr>
          <p:nvPr/>
        </p:nvSpPr>
        <p:spPr bwMode="auto">
          <a:xfrm>
            <a:off x="7672465" y="3141688"/>
            <a:ext cx="68580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3" name="Line 11">
            <a:extLst>
              <a:ext uri="{FF2B5EF4-FFF2-40B4-BE49-F238E27FC236}">
                <a16:creationId xmlns:a16="http://schemas.microsoft.com/office/drawing/2014/main" id="{3F8DC66B-2B5F-3C4F-85E6-A9E04B5D9805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4665" y="4360888"/>
            <a:ext cx="518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4" name="Text Box 12">
            <a:extLst>
              <a:ext uri="{FF2B5EF4-FFF2-40B4-BE49-F238E27FC236}">
                <a16:creationId xmlns:a16="http://schemas.microsoft.com/office/drawing/2014/main" id="{A0C5D665-6A93-124B-AA16-5EE74A4FC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0465" y="4360889"/>
            <a:ext cx="3733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latin typeface="Courier New" panose="02070309020205020404" pitchFamily="49" charset="0"/>
              </a:rPr>
              <a:t>extended network prefix</a:t>
            </a:r>
          </a:p>
        </p:txBody>
      </p:sp>
    </p:spTree>
    <p:extLst>
      <p:ext uri="{BB962C8B-B14F-4D97-AF65-F5344CB8AC3E}">
        <p14:creationId xmlns:p14="http://schemas.microsoft.com/office/powerpoint/2010/main" val="41429527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290CE13E-F996-A74B-874A-68F27755D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Subnetting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05085-1565-DF4B-8799-0A5D4ED5F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544" y="1266668"/>
            <a:ext cx="8915400" cy="5257800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charset="-128"/>
              </a:rPr>
              <a:t>An organization with 4 departments has the following IP address space: 10.2.22.0/23. As the systems manager, you are required to create subnets to accommodate the IT needs of 4 departments. The subnets have to support to 200, 61, 55, and 41 hosts respectively. What are the 4 </a:t>
            </a:r>
            <a:r>
              <a:rPr lang="en-US" altLang="en-US" b="1" dirty="0">
                <a:solidFill>
                  <a:srgbClr val="FF0000"/>
                </a:solidFill>
                <a:ea typeface="ＭＳ Ｐゴシック" charset="-128"/>
              </a:rPr>
              <a:t>subnet network </a:t>
            </a:r>
            <a:r>
              <a:rPr lang="en-US" altLang="en-US" dirty="0">
                <a:ea typeface="ＭＳ Ｐゴシック" charset="-128"/>
              </a:rPr>
              <a:t>numbers?</a:t>
            </a:r>
          </a:p>
          <a:p>
            <a:pPr>
              <a:defRPr/>
            </a:pPr>
            <a:endParaRPr lang="en-US" altLang="en-US" dirty="0">
              <a:ea typeface="ＭＳ Ｐゴシック" charset="-128"/>
            </a:endParaRPr>
          </a:p>
          <a:p>
            <a:pPr>
              <a:defRPr/>
            </a:pPr>
            <a:r>
              <a:rPr lang="en-US" altLang="en-US" dirty="0">
                <a:ea typeface="ＭＳ Ｐゴシック" charset="-128"/>
              </a:rPr>
              <a:t>Solution:</a:t>
            </a:r>
          </a:p>
          <a:p>
            <a:pPr lvl="1">
              <a:defRPr/>
            </a:pPr>
            <a:r>
              <a:rPr lang="en-US" altLang="en-US" dirty="0">
                <a:solidFill>
                  <a:srgbClr val="FF0000"/>
                </a:solidFill>
              </a:rPr>
              <a:t>10.2.22</a:t>
            </a:r>
            <a:r>
              <a:rPr lang="en-US" altLang="en-US" dirty="0"/>
              <a:t>.0/24 (256 addresses &gt; 200)</a:t>
            </a:r>
          </a:p>
          <a:p>
            <a:pPr lvl="1">
              <a:defRPr/>
            </a:pPr>
            <a:r>
              <a:rPr lang="en-US" altLang="en-US" dirty="0">
                <a:solidFill>
                  <a:srgbClr val="00B0F0"/>
                </a:solidFill>
              </a:rPr>
              <a:t>10.2.23</a:t>
            </a:r>
            <a:r>
              <a:rPr lang="en-US" altLang="en-US" dirty="0"/>
              <a:t>.</a:t>
            </a:r>
            <a:r>
              <a:rPr lang="en-US" altLang="en-US" dirty="0">
                <a:solidFill>
                  <a:srgbClr val="FF9900"/>
                </a:solidFill>
              </a:rPr>
              <a:t>0</a:t>
            </a:r>
            <a:r>
              <a:rPr lang="en-US" altLang="en-US" dirty="0"/>
              <a:t>/26 (64 addresses &gt;61)</a:t>
            </a:r>
          </a:p>
          <a:p>
            <a:pPr lvl="1">
              <a:defRPr/>
            </a:pPr>
            <a:r>
              <a:rPr lang="en-US" altLang="en-US" dirty="0">
                <a:solidFill>
                  <a:srgbClr val="00B0F0"/>
                </a:solidFill>
              </a:rPr>
              <a:t>10.2.23</a:t>
            </a:r>
            <a:r>
              <a:rPr lang="en-US" altLang="en-US" dirty="0"/>
              <a:t>.</a:t>
            </a:r>
            <a:r>
              <a:rPr lang="en-US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64</a:t>
            </a:r>
            <a:r>
              <a:rPr lang="en-US" altLang="en-US" dirty="0"/>
              <a:t>/26 (64 addresses &gt; 55)</a:t>
            </a:r>
          </a:p>
          <a:p>
            <a:pPr lvl="1">
              <a:defRPr/>
            </a:pPr>
            <a:r>
              <a:rPr lang="en-US" altLang="en-US" dirty="0">
                <a:solidFill>
                  <a:srgbClr val="00B0F0"/>
                </a:solidFill>
              </a:rPr>
              <a:t>10.2.23</a:t>
            </a:r>
            <a:r>
              <a:rPr lang="en-US" altLang="en-US" dirty="0"/>
              <a:t>.</a:t>
            </a:r>
            <a:r>
              <a:rPr lang="en-US" altLang="en-US" dirty="0">
                <a:solidFill>
                  <a:srgbClr val="92D050"/>
                </a:solidFill>
              </a:rPr>
              <a:t>128</a:t>
            </a:r>
            <a:r>
              <a:rPr lang="en-US" altLang="en-US" dirty="0"/>
              <a:t>/26 (64 addresses &gt; 41) </a:t>
            </a:r>
          </a:p>
          <a:p>
            <a:pPr>
              <a:buFontTx/>
              <a:buNone/>
              <a:defRPr/>
            </a:pPr>
            <a:endParaRPr lang="en-US" altLang="en-US" dirty="0">
              <a:ea typeface="ＭＳ Ｐゴシック" charset="-128"/>
            </a:endParaRPr>
          </a:p>
          <a:p>
            <a:pPr>
              <a:defRPr/>
            </a:pPr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935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8BCBF5F2-CAB2-DB41-AAB1-9EA6285CD0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Advantages of Subnetting	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AB2CD76D-947D-0748-A7CE-9339BD981D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9544" y="1497013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With subnetting, IP addresses use a 3-layer hierarchy:</a:t>
            </a:r>
          </a:p>
          <a:p>
            <a:pPr lvl="4"/>
            <a:r>
              <a:rPr lang="en-US" altLang="en-US" dirty="0">
                <a:ea typeface="ＭＳ Ｐゴシック" panose="020B0600070205080204" pitchFamily="34" charset="-128"/>
              </a:rPr>
              <a:t>Network </a:t>
            </a:r>
          </a:p>
          <a:p>
            <a:pPr lvl="4"/>
            <a:r>
              <a:rPr lang="en-US" altLang="en-US" dirty="0">
                <a:ea typeface="ＭＳ Ｐゴシック" panose="020B0600070205080204" pitchFamily="34" charset="-128"/>
              </a:rPr>
              <a:t>Subnet</a:t>
            </a:r>
          </a:p>
          <a:p>
            <a:pPr lvl="4"/>
            <a:r>
              <a:rPr lang="en-US" altLang="en-US" dirty="0">
                <a:ea typeface="ＭＳ Ｐゴシック" panose="020B0600070205080204" pitchFamily="34" charset="-128"/>
              </a:rPr>
              <a:t>Host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Improves efficiency of IP addresses by not consuming an entire address space for each physical network.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Reduces router complexity. Since external routers do not know about subnetting, the complexity of routing tables at external routers is reduced.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Note: Length of the subnet mask need not be identical at all subnetworks.</a:t>
            </a:r>
          </a:p>
        </p:txBody>
      </p:sp>
    </p:spTree>
    <p:extLst>
      <p:ext uri="{BB962C8B-B14F-4D97-AF65-F5344CB8AC3E}">
        <p14:creationId xmlns:p14="http://schemas.microsoft.com/office/powerpoint/2010/main" val="24603068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6CAEB8AD-4358-3046-888A-EA1A9BD9A6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IPv6 - IP Version 6</a:t>
            </a:r>
          </a:p>
        </p:txBody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4C60B260-72CD-3C42-B40A-1320F3D209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3870" y="1061127"/>
            <a:ext cx="10878339" cy="5594506"/>
          </a:xfrm>
        </p:spPr>
        <p:txBody>
          <a:bodyPr>
            <a:normAutofit/>
          </a:bodyPr>
          <a:lstStyle/>
          <a:p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IP Version 6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Is the successor to the currently used IPv4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Specification completed in 1994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Makes improvements to IPv4 (no revolutionary changes)</a:t>
            </a: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One (not the only !) feature of IPv6 is a significant increase in size of the IP address to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128 bits (16 bytes)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IPv6 will solve – for the foreseeable future – the problems with IP addressing</a:t>
            </a:r>
          </a:p>
          <a:p>
            <a:pPr lvl="2"/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IPv4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has a maximum of </a:t>
            </a:r>
          </a:p>
          <a:p>
            <a:pPr lvl="2"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en-US" baseline="30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32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  <a:sym typeface="Symbol" pitchFamily="2" charset="2"/>
              </a:rPr>
              <a:t> 4 billion addresses</a:t>
            </a:r>
          </a:p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IPv6</a:t>
            </a:r>
            <a:r>
              <a:rPr lang="en-US" altLang="en-US" dirty="0">
                <a:ea typeface="ＭＳ Ｐゴシック" panose="020B0600070205080204" pitchFamily="34" charset="-128"/>
              </a:rPr>
              <a:t> has a maximum of </a:t>
            </a:r>
          </a:p>
          <a:p>
            <a:pPr lvl="1"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en-US" b="1" baseline="300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128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= (2</a:t>
            </a:r>
            <a:r>
              <a:rPr lang="en-US" altLang="en-US" b="1" baseline="300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32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)</a:t>
            </a:r>
            <a:r>
              <a:rPr lang="en-US" altLang="en-US" b="1" baseline="300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4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  <a:sym typeface="Symbol" pitchFamily="2" charset="2"/>
              </a:rPr>
              <a:t> 4 billion x 4 billion x 4 billion x 4 billion addresses</a:t>
            </a:r>
          </a:p>
        </p:txBody>
      </p:sp>
    </p:spTree>
    <p:extLst>
      <p:ext uri="{BB962C8B-B14F-4D97-AF65-F5344CB8AC3E}">
        <p14:creationId xmlns:p14="http://schemas.microsoft.com/office/powerpoint/2010/main" val="1278149813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86A6FDFC-CCC3-3B46-A99E-4E8BCD7D88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IPv6 Provider-Based Addresses</a:t>
            </a:r>
          </a:p>
        </p:txBody>
      </p:sp>
      <p:sp>
        <p:nvSpPr>
          <p:cNvPr id="57346" name="Rectangle 3">
            <a:extLst>
              <a:ext uri="{FF2B5EF4-FFF2-40B4-BE49-F238E27FC236}">
                <a16:creationId xmlns:a16="http://schemas.microsoft.com/office/drawing/2014/main" id="{A24282E7-6983-8A4B-8FE8-5E9D06D013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4517" y="1139252"/>
            <a:ext cx="11242623" cy="5718748"/>
          </a:xfrm>
        </p:spPr>
        <p:txBody>
          <a:bodyPr>
            <a:normAutofit/>
          </a:bodyPr>
          <a:lstStyle/>
          <a:p>
            <a:pPr>
              <a:tabLst>
                <a:tab pos="4687888" algn="l"/>
                <a:tab pos="4975225" algn="l"/>
              </a:tabLst>
            </a:pP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Convention</a:t>
            </a:r>
            <a:r>
              <a:rPr lang="en-US" altLang="en-US" dirty="0">
                <a:ea typeface="ＭＳ Ｐゴシック" panose="020B0600070205080204" pitchFamily="34" charset="-128"/>
              </a:rPr>
              <a:t>: The 128-bit IPv6 address is written as </a:t>
            </a:r>
            <a:r>
              <a:rPr lang="en-US" altLang="en-US" b="1" dirty="0">
                <a:ea typeface="ＭＳ Ｐゴシック" panose="020B0600070205080204" pitchFamily="34" charset="-128"/>
              </a:rPr>
              <a:t>eight 16-bit integers</a:t>
            </a:r>
            <a:r>
              <a:rPr lang="en-US" altLang="en-US" dirty="0">
                <a:ea typeface="ＭＳ Ｐゴシック" panose="020B0600070205080204" pitchFamily="34" charset="-128"/>
              </a:rPr>
              <a:t> (using hexadecimal digits for each integer)</a:t>
            </a:r>
          </a:p>
          <a:p>
            <a:pPr algn="ctr">
              <a:buNone/>
              <a:tabLst>
                <a:tab pos="4687888" algn="l"/>
                <a:tab pos="4975225" algn="l"/>
              </a:tabLst>
            </a:pP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CEDF:BP76:3245:4464:FACE:2E50:3025:DF12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442FF5-079C-B840-8035-635E2E24F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821" y="2746724"/>
            <a:ext cx="90297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77670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2B357254-4AE6-DE4F-9F7A-09AAF9B2A8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Transmission Control Protocol (TCP)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303DDE77-C028-C54F-A8C6-15236A0210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TCP is a protocol that specifies:</a:t>
            </a:r>
          </a:p>
          <a:p>
            <a:pPr lvl="1">
              <a:buFontTx/>
              <a:buNone/>
            </a:pPr>
            <a:endParaRPr lang="en-US" altLang="en-US" sz="1200"/>
          </a:p>
          <a:p>
            <a:pPr lvl="1"/>
            <a:r>
              <a:rPr lang="en-US" altLang="en-US"/>
              <a:t>How to distinguish among multiple destinations on a given machine</a:t>
            </a:r>
          </a:p>
          <a:p>
            <a:pPr lvl="1"/>
            <a:r>
              <a:rPr lang="en-US" altLang="en-US"/>
              <a:t>How to initiate and terminate a stream transfer</a:t>
            </a:r>
          </a:p>
          <a:p>
            <a:pPr lvl="1"/>
            <a:r>
              <a:rPr lang="en-US" altLang="en-US"/>
              <a:t>Format of the data and acknowledgments that two computers exchange to achieve a reliable transfer</a:t>
            </a:r>
          </a:p>
          <a:p>
            <a:pPr lvl="1"/>
            <a:r>
              <a:rPr lang="en-US" altLang="en-US"/>
              <a:t>Procedures the computers use to ensure that the data arrives correctly</a:t>
            </a:r>
          </a:p>
        </p:txBody>
      </p:sp>
    </p:spTree>
    <p:extLst>
      <p:ext uri="{BB962C8B-B14F-4D97-AF65-F5344CB8AC3E}">
        <p14:creationId xmlns:p14="http://schemas.microsoft.com/office/powerpoint/2010/main" val="24738521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5488FF6A-2FA4-F742-9003-1D1A34635D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Establishing a TCP Connection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A41BC0C3-E6F6-204D-983B-B20612FB50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392238"/>
            <a:ext cx="10515600" cy="4351338"/>
          </a:xfrm>
        </p:spPr>
        <p:txBody>
          <a:bodyPr/>
          <a:lstStyle/>
          <a:p>
            <a:r>
              <a:rPr lang="en-US" altLang="en-US" dirty="0"/>
              <a:t>The 3-way handshake</a:t>
            </a:r>
          </a:p>
          <a:p>
            <a:pPr lvl="1"/>
            <a:r>
              <a:rPr lang="en-US" altLang="en-US" dirty="0"/>
              <a:t>Guarantee that both sides are ready for connection</a:t>
            </a:r>
          </a:p>
          <a:p>
            <a:pPr lvl="1"/>
            <a:r>
              <a:rPr lang="en-US" altLang="en-US" sz="2300" dirty="0"/>
              <a:t>Allows both sides to agree on initial sequence numbers</a:t>
            </a:r>
            <a:endParaRPr lang="en-US" altLang="en-US" dirty="0"/>
          </a:p>
        </p:txBody>
      </p:sp>
      <p:sp>
        <p:nvSpPr>
          <p:cNvPr id="20484" name="Text Box 4">
            <a:extLst>
              <a:ext uri="{FF2B5EF4-FFF2-40B4-BE49-F238E27FC236}">
                <a16:creationId xmlns:a16="http://schemas.microsoft.com/office/drawing/2014/main" id="{6A6A47FF-27B2-6840-9762-5652B30E0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4291013"/>
            <a:ext cx="213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/>
              <a:t>Receive SYN</a:t>
            </a:r>
          </a:p>
        </p:txBody>
      </p:sp>
      <p:grpSp>
        <p:nvGrpSpPr>
          <p:cNvPr id="20485" name="Group 5">
            <a:extLst>
              <a:ext uri="{FF2B5EF4-FFF2-40B4-BE49-F238E27FC236}">
                <a16:creationId xmlns:a16="http://schemas.microsoft.com/office/drawing/2014/main" id="{19A73B67-F9DD-E743-B9E1-8CD8C1659430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3586163"/>
            <a:ext cx="9372600" cy="2482850"/>
            <a:chOff x="0" y="2259"/>
            <a:chExt cx="5904" cy="1564"/>
          </a:xfrm>
        </p:grpSpPr>
        <p:sp>
          <p:nvSpPr>
            <p:cNvPr id="20487" name="Text Box 7">
              <a:extLst>
                <a:ext uri="{FF2B5EF4-FFF2-40B4-BE49-F238E27FC236}">
                  <a16:creationId xmlns:a16="http://schemas.microsoft.com/office/drawing/2014/main" id="{BE4644DF-71E1-274E-90A4-68B5B2946B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2293"/>
              <a:ext cx="86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US" b="1"/>
                <a:t>Network</a:t>
              </a:r>
              <a:endParaRPr lang="en-US" altLang="en-US"/>
            </a:p>
          </p:txBody>
        </p:sp>
        <p:sp>
          <p:nvSpPr>
            <p:cNvPr id="20489" name="Line 9">
              <a:extLst>
                <a:ext uri="{FF2B5EF4-FFF2-40B4-BE49-F238E27FC236}">
                  <a16:creationId xmlns:a16="http://schemas.microsoft.com/office/drawing/2014/main" id="{1EED94FB-B2E6-B84D-86A6-385175C4D5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2259"/>
              <a:ext cx="0" cy="15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0" name="Line 10">
              <a:extLst>
                <a:ext uri="{FF2B5EF4-FFF2-40B4-BE49-F238E27FC236}">
                  <a16:creationId xmlns:a16="http://schemas.microsoft.com/office/drawing/2014/main" id="{453A1E79-0BF7-9D44-A3C2-B1DF578668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2259"/>
              <a:ext cx="0" cy="15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1" name="Line 11">
              <a:extLst>
                <a:ext uri="{FF2B5EF4-FFF2-40B4-BE49-F238E27FC236}">
                  <a16:creationId xmlns:a16="http://schemas.microsoft.com/office/drawing/2014/main" id="{D9080DE2-BACD-8547-8B33-7C98D7A96E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2601"/>
              <a:ext cx="3216" cy="20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2" name="Line 12">
              <a:extLst>
                <a:ext uri="{FF2B5EF4-FFF2-40B4-BE49-F238E27FC236}">
                  <a16:creationId xmlns:a16="http://schemas.microsoft.com/office/drawing/2014/main" id="{C6F56D50-7A93-984F-9336-E76118C29F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2977"/>
              <a:ext cx="3216" cy="2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3" name="Line 13">
              <a:extLst>
                <a:ext uri="{FF2B5EF4-FFF2-40B4-BE49-F238E27FC236}">
                  <a16:creationId xmlns:a16="http://schemas.microsoft.com/office/drawing/2014/main" id="{8540886E-8887-4F4A-B301-2B8E1837CC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489"/>
              <a:ext cx="3216" cy="20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4" name="Text Box 14">
              <a:extLst>
                <a:ext uri="{FF2B5EF4-FFF2-40B4-BE49-F238E27FC236}">
                  <a16:creationId xmlns:a16="http://schemas.microsoft.com/office/drawing/2014/main" id="{7C34AE59-BA60-5948-B38E-22039CA133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498"/>
              <a:ext cx="12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eaLnBrk="0" hangingPunct="0">
                <a:spcBef>
                  <a:spcPct val="50000"/>
                </a:spcBef>
              </a:pPr>
              <a:r>
                <a:rPr lang="en-US" altLang="en-US"/>
                <a:t>Send SYN seq=x</a:t>
              </a:r>
            </a:p>
          </p:txBody>
        </p:sp>
        <p:sp>
          <p:nvSpPr>
            <p:cNvPr id="20495" name="Text Box 15">
              <a:extLst>
                <a:ext uri="{FF2B5EF4-FFF2-40B4-BE49-F238E27FC236}">
                  <a16:creationId xmlns:a16="http://schemas.microsoft.com/office/drawing/2014/main" id="{D52FB2FC-F338-D74D-AEBB-17CA841623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2874"/>
              <a:ext cx="120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/>
                <a:t>Send SYN seq=y, ACK x+1</a:t>
              </a:r>
            </a:p>
          </p:txBody>
        </p:sp>
        <p:grpSp>
          <p:nvGrpSpPr>
            <p:cNvPr id="20496" name="Group 16">
              <a:extLst>
                <a:ext uri="{FF2B5EF4-FFF2-40B4-BE49-F238E27FC236}">
                  <a16:creationId xmlns:a16="http://schemas.microsoft.com/office/drawing/2014/main" id="{1AF50599-69FF-A246-B60E-D88FB467F0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3147"/>
              <a:ext cx="1200" cy="471"/>
              <a:chOff x="0" y="2399"/>
              <a:chExt cx="1200" cy="662"/>
            </a:xfrm>
          </p:grpSpPr>
          <p:sp>
            <p:nvSpPr>
              <p:cNvPr id="20497" name="Text Box 17">
                <a:extLst>
                  <a:ext uri="{FF2B5EF4-FFF2-40B4-BE49-F238E27FC236}">
                    <a16:creationId xmlns:a16="http://schemas.microsoft.com/office/drawing/2014/main" id="{0EA423DC-BAC9-EF47-8B7E-C4BA52831F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736"/>
                <a:ext cx="1200" cy="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 eaLnBrk="0" hangingPunct="0">
                  <a:spcBef>
                    <a:spcPct val="50000"/>
                  </a:spcBef>
                </a:pPr>
                <a:r>
                  <a:rPr lang="en-US" altLang="en-US"/>
                  <a:t>Send ACK y+1</a:t>
                </a:r>
              </a:p>
            </p:txBody>
          </p:sp>
          <p:sp>
            <p:nvSpPr>
              <p:cNvPr id="20498" name="Text Box 18">
                <a:extLst>
                  <a:ext uri="{FF2B5EF4-FFF2-40B4-BE49-F238E27FC236}">
                    <a16:creationId xmlns:a16="http://schemas.microsoft.com/office/drawing/2014/main" id="{B8715089-1914-3C48-A6AD-BBA51BF4B2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399"/>
                <a:ext cx="1200" cy="2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 eaLnBrk="0" hangingPunct="0">
                  <a:spcBef>
                    <a:spcPct val="50000"/>
                  </a:spcBef>
                </a:pPr>
                <a:r>
                  <a:rPr lang="en-US" altLang="en-US" sz="1600"/>
                  <a:t>Receive SYN&amp;ACK</a:t>
                </a:r>
                <a:endParaRPr lang="en-US" altLang="en-US"/>
              </a:p>
            </p:txBody>
          </p:sp>
        </p:grpSp>
        <p:sp>
          <p:nvSpPr>
            <p:cNvPr id="20499" name="Text Box 19">
              <a:extLst>
                <a:ext uri="{FF2B5EF4-FFF2-40B4-BE49-F238E27FC236}">
                  <a16:creationId xmlns:a16="http://schemas.microsoft.com/office/drawing/2014/main" id="{BB3157CA-D070-B740-872B-0F48CB57A8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3592"/>
              <a:ext cx="13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/>
                <a:t>Receive ACK</a:t>
              </a:r>
            </a:p>
          </p:txBody>
        </p:sp>
      </p:grpSp>
      <p:sp>
        <p:nvSpPr>
          <p:cNvPr id="21" name="Text Box 114">
            <a:extLst>
              <a:ext uri="{FF2B5EF4-FFF2-40B4-BE49-F238E27FC236}">
                <a16:creationId xmlns:a16="http://schemas.microsoft.com/office/drawing/2014/main" id="{AE507E88-248E-9E4F-9AB1-9EA1EC9A2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300" y="3013074"/>
            <a:ext cx="11604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i="1" dirty="0">
                <a:solidFill>
                  <a:srgbClr val="000099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client state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1600" i="1" dirty="0">
              <a:solidFill>
                <a:srgbClr val="000099"/>
              </a:solidFill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2" name="Text Box 115">
            <a:extLst>
              <a:ext uri="{FF2B5EF4-FFF2-40B4-BE49-F238E27FC236}">
                <a16:creationId xmlns:a16="http://schemas.microsoft.com/office/drawing/2014/main" id="{BD3BB04D-BECA-034B-B3E1-A77555EBE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7125" y="3395662"/>
            <a:ext cx="8429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/>
              <a:t>LISTEN</a:t>
            </a:r>
          </a:p>
        </p:txBody>
      </p:sp>
      <p:sp>
        <p:nvSpPr>
          <p:cNvPr id="23" name="Text Box 116">
            <a:extLst>
              <a:ext uri="{FF2B5EF4-FFF2-40B4-BE49-F238E27FC236}">
                <a16:creationId xmlns:a16="http://schemas.microsoft.com/office/drawing/2014/main" id="{ED0802F4-CFBE-E148-8E10-60B9FE6B7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518" y="3031290"/>
            <a:ext cx="12382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i="1" dirty="0">
                <a:solidFill>
                  <a:srgbClr val="000099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server state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1600" i="1" dirty="0">
              <a:solidFill>
                <a:srgbClr val="000099"/>
              </a:solidFill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4" name="Text Box 117">
            <a:extLst>
              <a:ext uri="{FF2B5EF4-FFF2-40B4-BE49-F238E27FC236}">
                <a16:creationId xmlns:a16="http://schemas.microsoft.com/office/drawing/2014/main" id="{546325B9-B91C-8145-9D44-9B5F93C41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7955" y="3410703"/>
            <a:ext cx="8429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/>
              <a:t>LISTEN</a:t>
            </a:r>
          </a:p>
        </p:txBody>
      </p:sp>
      <p:grpSp>
        <p:nvGrpSpPr>
          <p:cNvPr id="25" name="Group 118">
            <a:extLst>
              <a:ext uri="{FF2B5EF4-FFF2-40B4-BE49-F238E27FC236}">
                <a16:creationId xmlns:a16="http://schemas.microsoft.com/office/drawing/2014/main" id="{B9C1F032-38CD-4A4F-933C-789017F387EB}"/>
              </a:ext>
            </a:extLst>
          </p:cNvPr>
          <p:cNvGrpSpPr>
            <a:grpSpLocks/>
          </p:cNvGrpSpPr>
          <p:nvPr/>
        </p:nvGrpSpPr>
        <p:grpSpPr bwMode="auto">
          <a:xfrm>
            <a:off x="3632188" y="2952749"/>
            <a:ext cx="642938" cy="600075"/>
            <a:chOff x="-2481" y="1224"/>
            <a:chExt cx="981" cy="1105"/>
          </a:xfrm>
        </p:grpSpPr>
        <p:pic>
          <p:nvPicPr>
            <p:cNvPr id="59" name="Picture 119" descr="desktop_computer_stylized_medium">
              <a:extLst>
                <a:ext uri="{FF2B5EF4-FFF2-40B4-BE49-F238E27FC236}">
                  <a16:creationId xmlns:a16="http://schemas.microsoft.com/office/drawing/2014/main" id="{3E1B4EA0-9B85-D949-9898-498005E1E5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481" y="1224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Freeform 120">
              <a:extLst>
                <a:ext uri="{FF2B5EF4-FFF2-40B4-BE49-F238E27FC236}">
                  <a16:creationId xmlns:a16="http://schemas.microsoft.com/office/drawing/2014/main" id="{D78DD942-A9FB-CE40-835E-D8BD81F94F8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045" y="1355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450670 w 356"/>
                <a:gd name="T3" fmla="*/ 40535 h 368"/>
                <a:gd name="T4" fmla="*/ 534623 w 356"/>
                <a:gd name="T5" fmla="*/ 844480 h 368"/>
                <a:gd name="T6" fmla="*/ 117823 w 356"/>
                <a:gd name="T7" fmla="*/ 105613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6" name="Group 121">
            <a:extLst>
              <a:ext uri="{FF2B5EF4-FFF2-40B4-BE49-F238E27FC236}">
                <a16:creationId xmlns:a16="http://schemas.microsoft.com/office/drawing/2014/main" id="{E77E7714-BCBA-4149-8D44-FB3AC11DB8C5}"/>
              </a:ext>
            </a:extLst>
          </p:cNvPr>
          <p:cNvGrpSpPr>
            <a:grpSpLocks/>
          </p:cNvGrpSpPr>
          <p:nvPr/>
        </p:nvGrpSpPr>
        <p:grpSpPr bwMode="auto">
          <a:xfrm>
            <a:off x="7861288" y="3090862"/>
            <a:ext cx="336550" cy="512763"/>
            <a:chOff x="4140" y="429"/>
            <a:chExt cx="1425" cy="2396"/>
          </a:xfrm>
        </p:grpSpPr>
        <p:sp>
          <p:nvSpPr>
            <p:cNvPr id="27" name="Freeform 122">
              <a:extLst>
                <a:ext uri="{FF2B5EF4-FFF2-40B4-BE49-F238E27FC236}">
                  <a16:creationId xmlns:a16="http://schemas.microsoft.com/office/drawing/2014/main" id="{F58CC096-30AD-F540-8FA7-A7555E607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2 w 354"/>
                <a:gd name="T3" fmla="*/ 4 h 2742"/>
                <a:gd name="T4" fmla="*/ 2 w 354"/>
                <a:gd name="T5" fmla="*/ 28 h 2742"/>
                <a:gd name="T6" fmla="*/ 0 w 354"/>
                <a:gd name="T7" fmla="*/ 2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Rectangle 123">
              <a:extLst>
                <a:ext uri="{FF2B5EF4-FFF2-40B4-BE49-F238E27FC236}">
                  <a16:creationId xmlns:a16="http://schemas.microsoft.com/office/drawing/2014/main" id="{34DE9190-FB3C-B04C-80EB-F2BE86DC5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7" y="429"/>
              <a:ext cx="1049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29" name="Freeform 124">
              <a:extLst>
                <a:ext uri="{FF2B5EF4-FFF2-40B4-BE49-F238E27FC236}">
                  <a16:creationId xmlns:a16="http://schemas.microsoft.com/office/drawing/2014/main" id="{9BF15564-3742-8043-900E-15F1B7AC6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8"/>
            </a:xfrm>
            <a:custGeom>
              <a:avLst/>
              <a:gdLst>
                <a:gd name="T0" fmla="*/ 2 w 211"/>
                <a:gd name="T1" fmla="*/ 0 h 2537"/>
                <a:gd name="T2" fmla="*/ 2 w 211"/>
                <a:gd name="T3" fmla="*/ 3 h 2537"/>
                <a:gd name="T4" fmla="*/ 2 w 211"/>
                <a:gd name="T5" fmla="*/ 27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25">
              <a:extLst>
                <a:ext uri="{FF2B5EF4-FFF2-40B4-BE49-F238E27FC236}">
                  <a16:creationId xmlns:a16="http://schemas.microsoft.com/office/drawing/2014/main" id="{B9F9B46E-66C3-844F-998B-F010516B9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2 w 328"/>
                <a:gd name="T3" fmla="*/ 3 h 226"/>
                <a:gd name="T4" fmla="*/ 2 w 328"/>
                <a:gd name="T5" fmla="*/ 3 h 226"/>
                <a:gd name="T6" fmla="*/ 0 w 328"/>
                <a:gd name="T7" fmla="*/ 3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Rectangle 126">
              <a:extLst>
                <a:ext uri="{FF2B5EF4-FFF2-40B4-BE49-F238E27FC236}">
                  <a16:creationId xmlns:a16="http://schemas.microsoft.com/office/drawing/2014/main" id="{BDB0385E-5671-1B43-A2D7-363D60213F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" y="696"/>
              <a:ext cx="592" cy="4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grpSp>
          <p:nvGrpSpPr>
            <p:cNvPr id="32" name="Group 127">
              <a:extLst>
                <a:ext uri="{FF2B5EF4-FFF2-40B4-BE49-F238E27FC236}">
                  <a16:creationId xmlns:a16="http://schemas.microsoft.com/office/drawing/2014/main" id="{5CB99086-CEDD-A24B-AF47-37A132A4D5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57" name="AutoShape 128">
                <a:extLst>
                  <a:ext uri="{FF2B5EF4-FFF2-40B4-BE49-F238E27FC236}">
                    <a16:creationId xmlns:a16="http://schemas.microsoft.com/office/drawing/2014/main" id="{86882391-DC5F-024C-9411-6EAC51ECE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" y="2566"/>
                <a:ext cx="721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58" name="AutoShape 129">
                <a:extLst>
                  <a:ext uri="{FF2B5EF4-FFF2-40B4-BE49-F238E27FC236}">
                    <a16:creationId xmlns:a16="http://schemas.microsoft.com/office/drawing/2014/main" id="{E9C240E2-0341-A446-BAF9-A25E08BE1D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" y="2581"/>
                <a:ext cx="688" cy="11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33" name="Rectangle 130">
              <a:extLst>
                <a:ext uri="{FF2B5EF4-FFF2-40B4-BE49-F238E27FC236}">
                  <a16:creationId xmlns:a16="http://schemas.microsoft.com/office/drawing/2014/main" id="{55EC635D-19CF-974C-BC7A-88C88F97C7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" y="1022"/>
              <a:ext cx="598" cy="4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grpSp>
          <p:nvGrpSpPr>
            <p:cNvPr id="34" name="Group 131">
              <a:extLst>
                <a:ext uri="{FF2B5EF4-FFF2-40B4-BE49-F238E27FC236}">
                  <a16:creationId xmlns:a16="http://schemas.microsoft.com/office/drawing/2014/main" id="{0CD47FFB-474C-6C45-95C3-D9B716F7AE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55" name="AutoShape 132">
                <a:extLst>
                  <a:ext uri="{FF2B5EF4-FFF2-40B4-BE49-F238E27FC236}">
                    <a16:creationId xmlns:a16="http://schemas.microsoft.com/office/drawing/2014/main" id="{3C54CC27-F51D-E543-98B3-5877C20677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" y="2567"/>
                <a:ext cx="730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56" name="AutoShape 133">
                <a:extLst>
                  <a:ext uri="{FF2B5EF4-FFF2-40B4-BE49-F238E27FC236}">
                    <a16:creationId xmlns:a16="http://schemas.microsoft.com/office/drawing/2014/main" id="{37165F90-CC46-6244-8E39-26E9989491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" y="2582"/>
                <a:ext cx="696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35" name="Rectangle 134">
              <a:extLst>
                <a:ext uri="{FF2B5EF4-FFF2-40B4-BE49-F238E27FC236}">
                  <a16:creationId xmlns:a16="http://schemas.microsoft.com/office/drawing/2014/main" id="{0D163A81-3FF6-AB41-B599-9E4F40C360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" y="1356"/>
              <a:ext cx="598" cy="4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36" name="Rectangle 135">
              <a:extLst>
                <a:ext uri="{FF2B5EF4-FFF2-40B4-BE49-F238E27FC236}">
                  <a16:creationId xmlns:a16="http://schemas.microsoft.com/office/drawing/2014/main" id="{09578CDB-83B6-EA4B-A2BB-370213680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7" y="1653"/>
              <a:ext cx="598" cy="5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grpSp>
          <p:nvGrpSpPr>
            <p:cNvPr id="37" name="Group 136">
              <a:extLst>
                <a:ext uri="{FF2B5EF4-FFF2-40B4-BE49-F238E27FC236}">
                  <a16:creationId xmlns:a16="http://schemas.microsoft.com/office/drawing/2014/main" id="{11D2ACB4-B515-4840-B6B2-E69094FA81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53" name="AutoShape 137">
                <a:extLst>
                  <a:ext uri="{FF2B5EF4-FFF2-40B4-BE49-F238E27FC236}">
                    <a16:creationId xmlns:a16="http://schemas.microsoft.com/office/drawing/2014/main" id="{849DDEA8-D80A-BA46-AF2D-8BDDFB0D4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2571"/>
                <a:ext cx="720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54" name="AutoShape 138">
                <a:extLst>
                  <a:ext uri="{FF2B5EF4-FFF2-40B4-BE49-F238E27FC236}">
                    <a16:creationId xmlns:a16="http://schemas.microsoft.com/office/drawing/2014/main" id="{51AFD9C9-6D99-C146-AEA1-54DC0FDB2E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" y="2585"/>
                <a:ext cx="687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38" name="Freeform 139">
              <a:extLst>
                <a:ext uri="{FF2B5EF4-FFF2-40B4-BE49-F238E27FC236}">
                  <a16:creationId xmlns:a16="http://schemas.microsoft.com/office/drawing/2014/main" id="{AC96EA54-9928-5142-857C-E8364C785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2 w 328"/>
                <a:gd name="T3" fmla="*/ 2 h 226"/>
                <a:gd name="T4" fmla="*/ 2 w 328"/>
                <a:gd name="T5" fmla="*/ 2 h 226"/>
                <a:gd name="T6" fmla="*/ 0 w 328"/>
                <a:gd name="T7" fmla="*/ 2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9" name="Group 140">
              <a:extLst>
                <a:ext uri="{FF2B5EF4-FFF2-40B4-BE49-F238E27FC236}">
                  <a16:creationId xmlns:a16="http://schemas.microsoft.com/office/drawing/2014/main" id="{05ADA6BC-E42E-8941-86FA-FB720EEA63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51" name="AutoShape 141">
                <a:extLst>
                  <a:ext uri="{FF2B5EF4-FFF2-40B4-BE49-F238E27FC236}">
                    <a16:creationId xmlns:a16="http://schemas.microsoft.com/office/drawing/2014/main" id="{15DD2844-E277-4743-AF6F-7FBBA5FB33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28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52" name="AutoShape 142">
                <a:extLst>
                  <a:ext uri="{FF2B5EF4-FFF2-40B4-BE49-F238E27FC236}">
                    <a16:creationId xmlns:a16="http://schemas.microsoft.com/office/drawing/2014/main" id="{D57A2307-2448-F64C-8E26-7ECAA7842F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" y="2582"/>
                <a:ext cx="695" cy="11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40" name="Rectangle 143">
              <a:extLst>
                <a:ext uri="{FF2B5EF4-FFF2-40B4-BE49-F238E27FC236}">
                  <a16:creationId xmlns:a16="http://schemas.microsoft.com/office/drawing/2014/main" id="{83764889-85EF-7C4E-A82A-B5247B0996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9" y="429"/>
              <a:ext cx="67" cy="2292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41" name="Freeform 144">
              <a:extLst>
                <a:ext uri="{FF2B5EF4-FFF2-40B4-BE49-F238E27FC236}">
                  <a16:creationId xmlns:a16="http://schemas.microsoft.com/office/drawing/2014/main" id="{D9D6660D-142F-374E-805D-CB6812C01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2 w 296"/>
                <a:gd name="T3" fmla="*/ 2 h 256"/>
                <a:gd name="T4" fmla="*/ 2 w 296"/>
                <a:gd name="T5" fmla="*/ 2 h 256"/>
                <a:gd name="T6" fmla="*/ 0 w 296"/>
                <a:gd name="T7" fmla="*/ 2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145">
              <a:extLst>
                <a:ext uri="{FF2B5EF4-FFF2-40B4-BE49-F238E27FC236}">
                  <a16:creationId xmlns:a16="http://schemas.microsoft.com/office/drawing/2014/main" id="{B64DCDE3-D91B-2844-8CEB-A243E72FD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2 w 304"/>
                <a:gd name="T3" fmla="*/ 3 h 288"/>
                <a:gd name="T4" fmla="*/ 2 w 304"/>
                <a:gd name="T5" fmla="*/ 3 h 288"/>
                <a:gd name="T6" fmla="*/ 2 w 304"/>
                <a:gd name="T7" fmla="*/ 3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Oval 146">
              <a:extLst>
                <a:ext uri="{FF2B5EF4-FFF2-40B4-BE49-F238E27FC236}">
                  <a16:creationId xmlns:a16="http://schemas.microsoft.com/office/drawing/2014/main" id="{AF875AAE-FB1C-3647-89C0-8B4F70C607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8" y="2610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44" name="Freeform 147">
              <a:extLst>
                <a:ext uri="{FF2B5EF4-FFF2-40B4-BE49-F238E27FC236}">
                  <a16:creationId xmlns:a16="http://schemas.microsoft.com/office/drawing/2014/main" id="{649255B1-8E9E-FB4F-8BF1-65D602F80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3 h 240"/>
                <a:gd name="T2" fmla="*/ 2 w 306"/>
                <a:gd name="T3" fmla="*/ 3 h 240"/>
                <a:gd name="T4" fmla="*/ 2 w 306"/>
                <a:gd name="T5" fmla="*/ 3 h 240"/>
                <a:gd name="T6" fmla="*/ 2 w 306"/>
                <a:gd name="T7" fmla="*/ 0 h 240"/>
                <a:gd name="T8" fmla="*/ 0 w 306"/>
                <a:gd name="T9" fmla="*/ 3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AutoShape 148">
              <a:extLst>
                <a:ext uri="{FF2B5EF4-FFF2-40B4-BE49-F238E27FC236}">
                  <a16:creationId xmlns:a16="http://schemas.microsoft.com/office/drawing/2014/main" id="{50164F1A-21D2-E44C-B9DF-AA183C494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77"/>
              <a:ext cx="1196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46" name="AutoShape 149">
              <a:extLst>
                <a:ext uri="{FF2B5EF4-FFF2-40B4-BE49-F238E27FC236}">
                  <a16:creationId xmlns:a16="http://schemas.microsoft.com/office/drawing/2014/main" id="{A661EFCB-05FA-F64A-93F6-8442F85BC6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7" y="2714"/>
              <a:ext cx="1069" cy="8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47" name="Oval 150">
              <a:extLst>
                <a:ext uri="{FF2B5EF4-FFF2-40B4-BE49-F238E27FC236}">
                  <a16:creationId xmlns:a16="http://schemas.microsoft.com/office/drawing/2014/main" id="{F61180F1-3795-BB48-9EF9-2CE988D16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8" y="2380"/>
              <a:ext cx="155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48" name="Oval 151">
              <a:extLst>
                <a:ext uri="{FF2B5EF4-FFF2-40B4-BE49-F238E27FC236}">
                  <a16:creationId xmlns:a16="http://schemas.microsoft.com/office/drawing/2014/main" id="{8EDDA1AC-7C81-D74A-8485-9045D0CA89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3" y="2387"/>
              <a:ext cx="161" cy="1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9" name="Oval 152">
              <a:extLst>
                <a:ext uri="{FF2B5EF4-FFF2-40B4-BE49-F238E27FC236}">
                  <a16:creationId xmlns:a16="http://schemas.microsoft.com/office/drawing/2014/main" id="{DA715281-DCBA-9D43-816C-DFC09DB2A4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4" y="2380"/>
              <a:ext cx="155" cy="141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50" name="Rectangle 153">
              <a:extLst>
                <a:ext uri="{FF2B5EF4-FFF2-40B4-BE49-F238E27FC236}">
                  <a16:creationId xmlns:a16="http://schemas.microsoft.com/office/drawing/2014/main" id="{BE414B87-6D43-3C4E-8E44-1D9D48EBE2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1838"/>
              <a:ext cx="87" cy="757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3599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16" descr="WAN">
            <a:hlinkClick r:id="rId3"/>
            <a:extLst>
              <a:ext uri="{FF2B5EF4-FFF2-40B4-BE49-F238E27FC236}">
                <a16:creationId xmlns:a16="http://schemas.microsoft.com/office/drawing/2014/main" id="{1267F4D8-1589-0545-9706-943FEBCC8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3851274"/>
            <a:ext cx="23622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8" descr="LAN">
            <a:extLst>
              <a:ext uri="{FF2B5EF4-FFF2-40B4-BE49-F238E27FC236}">
                <a16:creationId xmlns:a16="http://schemas.microsoft.com/office/drawing/2014/main" id="{3DBBCEAC-9A98-BF4E-B7C5-4E7D909A2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5" y="3851275"/>
            <a:ext cx="23622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Text Box 22">
            <a:extLst>
              <a:ext uri="{FF2B5EF4-FFF2-40B4-BE49-F238E27FC236}">
                <a16:creationId xmlns:a16="http://schemas.microsoft.com/office/drawing/2014/main" id="{C540A2E1-F4AF-9F46-ACA4-457297041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3725" y="5832475"/>
            <a:ext cx="2362200" cy="366713"/>
          </a:xfrm>
          <a:prstGeom prst="rect">
            <a:avLst/>
          </a:prstGeom>
          <a:solidFill>
            <a:srgbClr val="E84B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/>
              <a:t>WIDE AREA </a:t>
            </a:r>
          </a:p>
        </p:txBody>
      </p:sp>
      <p:sp>
        <p:nvSpPr>
          <p:cNvPr id="8202" name="Text Box 23">
            <a:extLst>
              <a:ext uri="{FF2B5EF4-FFF2-40B4-BE49-F238E27FC236}">
                <a16:creationId xmlns:a16="http://schemas.microsoft.com/office/drawing/2014/main" id="{CB80416D-4E1C-1246-BBED-C7CED9FFC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325" y="5832475"/>
            <a:ext cx="2362200" cy="366713"/>
          </a:xfrm>
          <a:prstGeom prst="rect">
            <a:avLst/>
          </a:prstGeom>
          <a:solidFill>
            <a:srgbClr val="E84B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/>
              <a:t>LOCAL AREA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43A2D7-85E3-DA40-AC3F-32B9FD6E4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Three Types of Networks</a:t>
            </a:r>
            <a:endParaRPr lang="en-US" dirty="0"/>
          </a:p>
        </p:txBody>
      </p:sp>
      <p:pic>
        <p:nvPicPr>
          <p:cNvPr id="9" name="Picture 20" descr="707a8bcfd5f36242d21b4eb1bf325a520-7645-8449-4_0102">
            <a:extLst>
              <a:ext uri="{FF2B5EF4-FFF2-40B4-BE49-F238E27FC236}">
                <a16:creationId xmlns:a16="http://schemas.microsoft.com/office/drawing/2014/main" id="{99C21069-5C51-FB44-B927-FF797AAD3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1260339"/>
            <a:ext cx="2362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1">
            <a:extLst>
              <a:ext uri="{FF2B5EF4-FFF2-40B4-BE49-F238E27FC236}">
                <a16:creationId xmlns:a16="http://schemas.microsoft.com/office/drawing/2014/main" id="{35094392-83B8-F247-8AE1-99CE65B81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1525" y="3241540"/>
            <a:ext cx="2362200" cy="366713"/>
          </a:xfrm>
          <a:prstGeom prst="rect">
            <a:avLst/>
          </a:prstGeom>
          <a:solidFill>
            <a:srgbClr val="E84B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/>
              <a:t>PEER TO PEER</a:t>
            </a:r>
          </a:p>
        </p:txBody>
      </p:sp>
    </p:spTree>
    <p:extLst>
      <p:ext uri="{BB962C8B-B14F-4D97-AF65-F5344CB8AC3E}">
        <p14:creationId xmlns:p14="http://schemas.microsoft.com/office/powerpoint/2010/main" val="16778522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FB770BA1-A10E-0A42-B7D0-1148A6C9EC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Closing a TCP Connection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5E67EEEF-EBF1-B948-8275-27610F4EBF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2200379"/>
            <a:ext cx="10515600" cy="4351338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/>
              <a:t> </a:t>
            </a:r>
          </a:p>
        </p:txBody>
      </p:sp>
      <p:sp>
        <p:nvSpPr>
          <p:cNvPr id="22533" name="Text Box 5">
            <a:extLst>
              <a:ext uri="{FF2B5EF4-FFF2-40B4-BE49-F238E27FC236}">
                <a16:creationId xmlns:a16="http://schemas.microsoft.com/office/drawing/2014/main" id="{B7193EC6-E16D-CB44-9572-47CAACBB2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2194029"/>
            <a:ext cx="1371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b="1"/>
              <a:t>Network</a:t>
            </a:r>
            <a:endParaRPr lang="en-US" altLang="en-US"/>
          </a:p>
        </p:txBody>
      </p:sp>
      <p:sp>
        <p:nvSpPr>
          <p:cNvPr id="22535" name="Line 7">
            <a:extLst>
              <a:ext uri="{FF2B5EF4-FFF2-40B4-BE49-F238E27FC236}">
                <a16:creationId xmlns:a16="http://schemas.microsoft.com/office/drawing/2014/main" id="{90C37152-3266-2642-B435-6858260CD82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2127354"/>
            <a:ext cx="0" cy="44053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6" name="Line 8">
            <a:extLst>
              <a:ext uri="{FF2B5EF4-FFF2-40B4-BE49-F238E27FC236}">
                <a16:creationId xmlns:a16="http://schemas.microsoft.com/office/drawing/2014/main" id="{8101F6E6-F638-5E4E-8E25-5EB1489D0433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600" y="2127354"/>
            <a:ext cx="0" cy="4424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7" name="Line 9">
            <a:extLst>
              <a:ext uri="{FF2B5EF4-FFF2-40B4-BE49-F238E27FC236}">
                <a16:creationId xmlns:a16="http://schemas.microsoft.com/office/drawing/2014/main" id="{469ED1FD-134A-6145-972E-661B0D9F3F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3041754"/>
            <a:ext cx="5105400" cy="4000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8" name="Line 10">
            <a:extLst>
              <a:ext uri="{FF2B5EF4-FFF2-40B4-BE49-F238E27FC236}">
                <a16:creationId xmlns:a16="http://schemas.microsoft.com/office/drawing/2014/main" id="{B5F85D7F-54EC-214C-A9B8-5DC3F29409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05200" y="3727554"/>
            <a:ext cx="51054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9" name="Line 11">
            <a:extLst>
              <a:ext uri="{FF2B5EF4-FFF2-40B4-BE49-F238E27FC236}">
                <a16:creationId xmlns:a16="http://schemas.microsoft.com/office/drawing/2014/main" id="{4FB81DEC-CB43-9E41-BB19-215C1C41AD7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5861154"/>
            <a:ext cx="5105400" cy="4000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0" name="Text Box 12">
            <a:extLst>
              <a:ext uri="{FF2B5EF4-FFF2-40B4-BE49-F238E27FC236}">
                <a16:creationId xmlns:a16="http://schemas.microsoft.com/office/drawing/2014/main" id="{D0625819-4393-4347-9516-945A67DF4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889355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en-US"/>
              <a:t>Send FIN seq=x</a:t>
            </a:r>
          </a:p>
        </p:txBody>
      </p:sp>
      <p:sp>
        <p:nvSpPr>
          <p:cNvPr id="22541" name="Text Box 13">
            <a:extLst>
              <a:ext uri="{FF2B5EF4-FFF2-40B4-BE49-F238E27FC236}">
                <a16:creationId xmlns:a16="http://schemas.microsoft.com/office/drawing/2014/main" id="{20BFA17E-CD7C-F144-B4BB-AC99C96E7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3325917"/>
            <a:ext cx="1905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/>
              <a:t>Receive FIN   Send ACK x+1</a:t>
            </a:r>
          </a:p>
        </p:txBody>
      </p:sp>
      <p:sp>
        <p:nvSpPr>
          <p:cNvPr id="22542" name="Text Box 14">
            <a:extLst>
              <a:ext uri="{FF2B5EF4-FFF2-40B4-BE49-F238E27FC236}">
                <a16:creationId xmlns:a16="http://schemas.microsoft.com/office/drawing/2014/main" id="{C25F0CBB-1FD5-5545-816E-B15F6BFCD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403955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en-US"/>
              <a:t>Receive FIN&amp;ACK</a:t>
            </a:r>
          </a:p>
        </p:txBody>
      </p:sp>
      <p:sp>
        <p:nvSpPr>
          <p:cNvPr id="22543" name="Text Box 15">
            <a:extLst>
              <a:ext uri="{FF2B5EF4-FFF2-40B4-BE49-F238E27FC236}">
                <a16:creationId xmlns:a16="http://schemas.microsoft.com/office/drawing/2014/main" id="{E6A12F13-06CA-0347-9BED-7AD35D07B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032354"/>
            <a:ext cx="190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en-US" sz="1600"/>
              <a:t>Receive ACK</a:t>
            </a:r>
            <a:endParaRPr lang="en-US" altLang="en-US"/>
          </a:p>
        </p:txBody>
      </p:sp>
      <p:sp>
        <p:nvSpPr>
          <p:cNvPr id="22544" name="Text Box 16">
            <a:extLst>
              <a:ext uri="{FF2B5EF4-FFF2-40B4-BE49-F238E27FC236}">
                <a16:creationId xmlns:a16="http://schemas.microsoft.com/office/drawing/2014/main" id="{6E73BC6F-F9F5-1441-BBFB-1A2D392E9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4870554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/>
              <a:t>Send FIN seq=y, ACK x+1</a:t>
            </a:r>
          </a:p>
        </p:txBody>
      </p:sp>
      <p:sp>
        <p:nvSpPr>
          <p:cNvPr id="22545" name="Line 17">
            <a:extLst>
              <a:ext uri="{FF2B5EF4-FFF2-40B4-BE49-F238E27FC236}">
                <a16:creationId xmlns:a16="http://schemas.microsoft.com/office/drawing/2014/main" id="{2B7C40EE-CB68-D142-954E-7A4E7CD2BB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05200" y="5099154"/>
            <a:ext cx="51054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6" name="Text Box 18">
            <a:extLst>
              <a:ext uri="{FF2B5EF4-FFF2-40B4-BE49-F238E27FC236}">
                <a16:creationId xmlns:a16="http://schemas.microsoft.com/office/drawing/2014/main" id="{BDCBEAC5-120C-8948-B8C8-D2C2A90B2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784955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en-US"/>
              <a:t>Send ACK y+1</a:t>
            </a:r>
          </a:p>
        </p:txBody>
      </p:sp>
      <p:sp>
        <p:nvSpPr>
          <p:cNvPr id="22547" name="Text Box 19">
            <a:extLst>
              <a:ext uri="{FF2B5EF4-FFF2-40B4-BE49-F238E27FC236}">
                <a16:creationId xmlns:a16="http://schemas.microsoft.com/office/drawing/2014/main" id="{666A0EF3-3C0F-5747-8955-22451FB4A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6165955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/>
              <a:t>Receive ACK</a:t>
            </a:r>
          </a:p>
        </p:txBody>
      </p:sp>
      <p:sp>
        <p:nvSpPr>
          <p:cNvPr id="22548" name="Text Box 20">
            <a:extLst>
              <a:ext uri="{FF2B5EF4-FFF2-40B4-BE49-F238E27FC236}">
                <a16:creationId xmlns:a16="http://schemas.microsoft.com/office/drawing/2014/main" id="{8DA6B8FB-7A7C-2544-BCE0-C688A3EE9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584554"/>
            <a:ext cx="2362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en-US" sz="1400"/>
              <a:t>(app closes  connection)</a:t>
            </a:r>
          </a:p>
        </p:txBody>
      </p:sp>
      <p:sp>
        <p:nvSpPr>
          <p:cNvPr id="22549" name="Text Box 21">
            <a:extLst>
              <a:ext uri="{FF2B5EF4-FFF2-40B4-BE49-F238E27FC236}">
                <a16:creationId xmlns:a16="http://schemas.microsoft.com/office/drawing/2014/main" id="{7D894707-9070-9E4D-A157-A5A2485F3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956154"/>
            <a:ext cx="2362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1400"/>
              <a:t>(inform application)</a:t>
            </a:r>
          </a:p>
        </p:txBody>
      </p:sp>
      <p:sp>
        <p:nvSpPr>
          <p:cNvPr id="22550" name="Text Box 22">
            <a:extLst>
              <a:ext uri="{FF2B5EF4-FFF2-40B4-BE49-F238E27FC236}">
                <a16:creationId xmlns:a16="http://schemas.microsoft.com/office/drawing/2014/main" id="{E2F09A97-9086-5D46-8BCE-46F9CEB51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565754"/>
            <a:ext cx="2362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en-US" sz="1400"/>
              <a:t>(app closes connection)</a:t>
            </a:r>
          </a:p>
        </p:txBody>
      </p:sp>
      <p:sp>
        <p:nvSpPr>
          <p:cNvPr id="23" name="Text Box 114">
            <a:extLst>
              <a:ext uri="{FF2B5EF4-FFF2-40B4-BE49-F238E27FC236}">
                <a16:creationId xmlns:a16="http://schemas.microsoft.com/office/drawing/2014/main" id="{D847F6D1-2BE4-1641-A71D-421E179C7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5330" y="1615802"/>
            <a:ext cx="11604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i="1" dirty="0">
                <a:solidFill>
                  <a:srgbClr val="000099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client state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1600" i="1" dirty="0">
              <a:solidFill>
                <a:srgbClr val="000099"/>
              </a:solidFill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4" name="Text Box 115">
            <a:extLst>
              <a:ext uri="{FF2B5EF4-FFF2-40B4-BE49-F238E27FC236}">
                <a16:creationId xmlns:a16="http://schemas.microsoft.com/office/drawing/2014/main" id="{72EBD4C1-D3C4-B442-B07D-22554C087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2155" y="1998390"/>
            <a:ext cx="8429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/>
              <a:t>LISTEN</a:t>
            </a:r>
          </a:p>
        </p:txBody>
      </p:sp>
      <p:sp>
        <p:nvSpPr>
          <p:cNvPr id="25" name="Text Box 116">
            <a:extLst>
              <a:ext uri="{FF2B5EF4-FFF2-40B4-BE49-F238E27FC236}">
                <a16:creationId xmlns:a16="http://schemas.microsoft.com/office/drawing/2014/main" id="{D353DF25-3E4A-5847-9809-543CDA21F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4548" y="1634018"/>
            <a:ext cx="12382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i="1" dirty="0">
                <a:solidFill>
                  <a:srgbClr val="000099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server state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1600" i="1" dirty="0">
              <a:solidFill>
                <a:srgbClr val="000099"/>
              </a:solidFill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6" name="Text Box 117">
            <a:extLst>
              <a:ext uri="{FF2B5EF4-FFF2-40B4-BE49-F238E27FC236}">
                <a16:creationId xmlns:a16="http://schemas.microsoft.com/office/drawing/2014/main" id="{ED34E52E-A18D-B040-860C-E7FA6A614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2985" y="2013431"/>
            <a:ext cx="8429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/>
              <a:t>LISTEN</a:t>
            </a:r>
          </a:p>
        </p:txBody>
      </p:sp>
      <p:grpSp>
        <p:nvGrpSpPr>
          <p:cNvPr id="27" name="Group 118">
            <a:extLst>
              <a:ext uri="{FF2B5EF4-FFF2-40B4-BE49-F238E27FC236}">
                <a16:creationId xmlns:a16="http://schemas.microsoft.com/office/drawing/2014/main" id="{91832D6F-895C-AD4F-B9F3-D6355F78F264}"/>
              </a:ext>
            </a:extLst>
          </p:cNvPr>
          <p:cNvGrpSpPr>
            <a:grpSpLocks/>
          </p:cNvGrpSpPr>
          <p:nvPr/>
        </p:nvGrpSpPr>
        <p:grpSpPr bwMode="auto">
          <a:xfrm>
            <a:off x="3587218" y="1555477"/>
            <a:ext cx="642938" cy="600075"/>
            <a:chOff x="-2481" y="1224"/>
            <a:chExt cx="981" cy="1105"/>
          </a:xfrm>
        </p:grpSpPr>
        <p:pic>
          <p:nvPicPr>
            <p:cNvPr id="28" name="Picture 119" descr="desktop_computer_stylized_medium">
              <a:extLst>
                <a:ext uri="{FF2B5EF4-FFF2-40B4-BE49-F238E27FC236}">
                  <a16:creationId xmlns:a16="http://schemas.microsoft.com/office/drawing/2014/main" id="{E5881A8A-6DC3-8145-8948-26627031E7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481" y="1224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Freeform 120">
              <a:extLst>
                <a:ext uri="{FF2B5EF4-FFF2-40B4-BE49-F238E27FC236}">
                  <a16:creationId xmlns:a16="http://schemas.microsoft.com/office/drawing/2014/main" id="{DA696B3A-E01C-0F40-9360-9F3E75AC84A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045" y="1355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450670 w 356"/>
                <a:gd name="T3" fmla="*/ 40535 h 368"/>
                <a:gd name="T4" fmla="*/ 534623 w 356"/>
                <a:gd name="T5" fmla="*/ 844480 h 368"/>
                <a:gd name="T6" fmla="*/ 117823 w 356"/>
                <a:gd name="T7" fmla="*/ 105613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0" name="Group 121">
            <a:extLst>
              <a:ext uri="{FF2B5EF4-FFF2-40B4-BE49-F238E27FC236}">
                <a16:creationId xmlns:a16="http://schemas.microsoft.com/office/drawing/2014/main" id="{6E8A1C21-331A-1846-B712-F54398F08ED3}"/>
              </a:ext>
            </a:extLst>
          </p:cNvPr>
          <p:cNvGrpSpPr>
            <a:grpSpLocks/>
          </p:cNvGrpSpPr>
          <p:nvPr/>
        </p:nvGrpSpPr>
        <p:grpSpPr bwMode="auto">
          <a:xfrm>
            <a:off x="7816318" y="1693590"/>
            <a:ext cx="336550" cy="512763"/>
            <a:chOff x="4140" y="429"/>
            <a:chExt cx="1425" cy="2396"/>
          </a:xfrm>
        </p:grpSpPr>
        <p:sp>
          <p:nvSpPr>
            <p:cNvPr id="31" name="Freeform 122">
              <a:extLst>
                <a:ext uri="{FF2B5EF4-FFF2-40B4-BE49-F238E27FC236}">
                  <a16:creationId xmlns:a16="http://schemas.microsoft.com/office/drawing/2014/main" id="{80C42877-EFDA-154C-9C34-222FD286B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2 w 354"/>
                <a:gd name="T3" fmla="*/ 4 h 2742"/>
                <a:gd name="T4" fmla="*/ 2 w 354"/>
                <a:gd name="T5" fmla="*/ 28 h 2742"/>
                <a:gd name="T6" fmla="*/ 0 w 354"/>
                <a:gd name="T7" fmla="*/ 2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Rectangle 123">
              <a:extLst>
                <a:ext uri="{FF2B5EF4-FFF2-40B4-BE49-F238E27FC236}">
                  <a16:creationId xmlns:a16="http://schemas.microsoft.com/office/drawing/2014/main" id="{FD59F931-211C-4246-A53A-0A318E2791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7" y="429"/>
              <a:ext cx="1049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33" name="Freeform 124">
              <a:extLst>
                <a:ext uri="{FF2B5EF4-FFF2-40B4-BE49-F238E27FC236}">
                  <a16:creationId xmlns:a16="http://schemas.microsoft.com/office/drawing/2014/main" id="{EDFC28F3-910D-B943-BEC7-DE9871464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8"/>
            </a:xfrm>
            <a:custGeom>
              <a:avLst/>
              <a:gdLst>
                <a:gd name="T0" fmla="*/ 2 w 211"/>
                <a:gd name="T1" fmla="*/ 0 h 2537"/>
                <a:gd name="T2" fmla="*/ 2 w 211"/>
                <a:gd name="T3" fmla="*/ 3 h 2537"/>
                <a:gd name="T4" fmla="*/ 2 w 211"/>
                <a:gd name="T5" fmla="*/ 27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125">
              <a:extLst>
                <a:ext uri="{FF2B5EF4-FFF2-40B4-BE49-F238E27FC236}">
                  <a16:creationId xmlns:a16="http://schemas.microsoft.com/office/drawing/2014/main" id="{A490E6A5-14F4-1A4A-B1FA-226EE9623C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2 w 328"/>
                <a:gd name="T3" fmla="*/ 3 h 226"/>
                <a:gd name="T4" fmla="*/ 2 w 328"/>
                <a:gd name="T5" fmla="*/ 3 h 226"/>
                <a:gd name="T6" fmla="*/ 0 w 328"/>
                <a:gd name="T7" fmla="*/ 3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Rectangle 126">
              <a:extLst>
                <a:ext uri="{FF2B5EF4-FFF2-40B4-BE49-F238E27FC236}">
                  <a16:creationId xmlns:a16="http://schemas.microsoft.com/office/drawing/2014/main" id="{EA1E0DE0-1DE3-C646-8D37-9F40B8A681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" y="696"/>
              <a:ext cx="592" cy="4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grpSp>
          <p:nvGrpSpPr>
            <p:cNvPr id="36" name="Group 127">
              <a:extLst>
                <a:ext uri="{FF2B5EF4-FFF2-40B4-BE49-F238E27FC236}">
                  <a16:creationId xmlns:a16="http://schemas.microsoft.com/office/drawing/2014/main" id="{B27E033E-FBED-0A42-8CEE-7A29D361B3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61" name="AutoShape 128">
                <a:extLst>
                  <a:ext uri="{FF2B5EF4-FFF2-40B4-BE49-F238E27FC236}">
                    <a16:creationId xmlns:a16="http://schemas.microsoft.com/office/drawing/2014/main" id="{65FC8C7B-BBF4-6D4C-8E84-6AAA1446C0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" y="2566"/>
                <a:ext cx="721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62" name="AutoShape 129">
                <a:extLst>
                  <a:ext uri="{FF2B5EF4-FFF2-40B4-BE49-F238E27FC236}">
                    <a16:creationId xmlns:a16="http://schemas.microsoft.com/office/drawing/2014/main" id="{F936FCD0-6847-4245-BFAE-3CDEE9DF6D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" y="2581"/>
                <a:ext cx="688" cy="11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37" name="Rectangle 130">
              <a:extLst>
                <a:ext uri="{FF2B5EF4-FFF2-40B4-BE49-F238E27FC236}">
                  <a16:creationId xmlns:a16="http://schemas.microsoft.com/office/drawing/2014/main" id="{14B58019-D03D-E044-A48D-3098C6ED0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" y="1022"/>
              <a:ext cx="598" cy="4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grpSp>
          <p:nvGrpSpPr>
            <p:cNvPr id="38" name="Group 131">
              <a:extLst>
                <a:ext uri="{FF2B5EF4-FFF2-40B4-BE49-F238E27FC236}">
                  <a16:creationId xmlns:a16="http://schemas.microsoft.com/office/drawing/2014/main" id="{0439A02E-5552-1040-B3A4-073103C501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59" name="AutoShape 132">
                <a:extLst>
                  <a:ext uri="{FF2B5EF4-FFF2-40B4-BE49-F238E27FC236}">
                    <a16:creationId xmlns:a16="http://schemas.microsoft.com/office/drawing/2014/main" id="{1AD4709F-87E4-0740-B23E-3EBD49C865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" y="2567"/>
                <a:ext cx="730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60" name="AutoShape 133">
                <a:extLst>
                  <a:ext uri="{FF2B5EF4-FFF2-40B4-BE49-F238E27FC236}">
                    <a16:creationId xmlns:a16="http://schemas.microsoft.com/office/drawing/2014/main" id="{78CAA9EF-EE90-B943-9C90-CA0AE79818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" y="2582"/>
                <a:ext cx="696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39" name="Rectangle 134">
              <a:extLst>
                <a:ext uri="{FF2B5EF4-FFF2-40B4-BE49-F238E27FC236}">
                  <a16:creationId xmlns:a16="http://schemas.microsoft.com/office/drawing/2014/main" id="{0B865590-3F42-FE40-82C4-7FB8067D94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" y="1356"/>
              <a:ext cx="598" cy="4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40" name="Rectangle 135">
              <a:extLst>
                <a:ext uri="{FF2B5EF4-FFF2-40B4-BE49-F238E27FC236}">
                  <a16:creationId xmlns:a16="http://schemas.microsoft.com/office/drawing/2014/main" id="{5688ED08-E48E-1743-A3B3-7E947C0387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7" y="1653"/>
              <a:ext cx="598" cy="5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grpSp>
          <p:nvGrpSpPr>
            <p:cNvPr id="41" name="Group 136">
              <a:extLst>
                <a:ext uri="{FF2B5EF4-FFF2-40B4-BE49-F238E27FC236}">
                  <a16:creationId xmlns:a16="http://schemas.microsoft.com/office/drawing/2014/main" id="{617FA12C-D825-0443-9AD5-50FC136BA4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57" name="AutoShape 137">
                <a:extLst>
                  <a:ext uri="{FF2B5EF4-FFF2-40B4-BE49-F238E27FC236}">
                    <a16:creationId xmlns:a16="http://schemas.microsoft.com/office/drawing/2014/main" id="{83A11FCD-F021-AF4C-9A5E-2D1BF32892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2571"/>
                <a:ext cx="720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58" name="AutoShape 138">
                <a:extLst>
                  <a:ext uri="{FF2B5EF4-FFF2-40B4-BE49-F238E27FC236}">
                    <a16:creationId xmlns:a16="http://schemas.microsoft.com/office/drawing/2014/main" id="{442E71C8-2CEB-9447-A226-8618E510BC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" y="2585"/>
                <a:ext cx="687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42" name="Freeform 139">
              <a:extLst>
                <a:ext uri="{FF2B5EF4-FFF2-40B4-BE49-F238E27FC236}">
                  <a16:creationId xmlns:a16="http://schemas.microsoft.com/office/drawing/2014/main" id="{DB799219-8B8B-ED4B-BC21-C7E2B2D01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2 w 328"/>
                <a:gd name="T3" fmla="*/ 2 h 226"/>
                <a:gd name="T4" fmla="*/ 2 w 328"/>
                <a:gd name="T5" fmla="*/ 2 h 226"/>
                <a:gd name="T6" fmla="*/ 0 w 328"/>
                <a:gd name="T7" fmla="*/ 2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3" name="Group 140">
              <a:extLst>
                <a:ext uri="{FF2B5EF4-FFF2-40B4-BE49-F238E27FC236}">
                  <a16:creationId xmlns:a16="http://schemas.microsoft.com/office/drawing/2014/main" id="{783BB695-E625-BF4A-BFEE-BC02404F75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55" name="AutoShape 141">
                <a:extLst>
                  <a:ext uri="{FF2B5EF4-FFF2-40B4-BE49-F238E27FC236}">
                    <a16:creationId xmlns:a16="http://schemas.microsoft.com/office/drawing/2014/main" id="{E0CD7FB6-D134-2A49-87E3-9DB9285C70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28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56" name="AutoShape 142">
                <a:extLst>
                  <a:ext uri="{FF2B5EF4-FFF2-40B4-BE49-F238E27FC236}">
                    <a16:creationId xmlns:a16="http://schemas.microsoft.com/office/drawing/2014/main" id="{66F233B4-1F00-EC4F-AB01-0E6D6176F4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" y="2582"/>
                <a:ext cx="695" cy="11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600">
                  <a:latin typeface="Tahoma" panose="020B060403050404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44" name="Rectangle 143">
              <a:extLst>
                <a:ext uri="{FF2B5EF4-FFF2-40B4-BE49-F238E27FC236}">
                  <a16:creationId xmlns:a16="http://schemas.microsoft.com/office/drawing/2014/main" id="{C0F32DAB-8D9D-1D4F-8AD1-E83F2345D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9" y="429"/>
              <a:ext cx="67" cy="2292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45" name="Freeform 144">
              <a:extLst>
                <a:ext uri="{FF2B5EF4-FFF2-40B4-BE49-F238E27FC236}">
                  <a16:creationId xmlns:a16="http://schemas.microsoft.com/office/drawing/2014/main" id="{3E05124B-F9BF-584A-B485-C98A318C7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2 w 296"/>
                <a:gd name="T3" fmla="*/ 2 h 256"/>
                <a:gd name="T4" fmla="*/ 2 w 296"/>
                <a:gd name="T5" fmla="*/ 2 h 256"/>
                <a:gd name="T6" fmla="*/ 0 w 296"/>
                <a:gd name="T7" fmla="*/ 2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45">
              <a:extLst>
                <a:ext uri="{FF2B5EF4-FFF2-40B4-BE49-F238E27FC236}">
                  <a16:creationId xmlns:a16="http://schemas.microsoft.com/office/drawing/2014/main" id="{8CD7A2BE-35E0-9D4B-B81F-125960675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2 w 304"/>
                <a:gd name="T3" fmla="*/ 3 h 288"/>
                <a:gd name="T4" fmla="*/ 2 w 304"/>
                <a:gd name="T5" fmla="*/ 3 h 288"/>
                <a:gd name="T6" fmla="*/ 2 w 304"/>
                <a:gd name="T7" fmla="*/ 3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Oval 146">
              <a:extLst>
                <a:ext uri="{FF2B5EF4-FFF2-40B4-BE49-F238E27FC236}">
                  <a16:creationId xmlns:a16="http://schemas.microsoft.com/office/drawing/2014/main" id="{19B864C4-0837-A144-B83D-7A51D41A65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8" y="2610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48" name="Freeform 147">
              <a:extLst>
                <a:ext uri="{FF2B5EF4-FFF2-40B4-BE49-F238E27FC236}">
                  <a16:creationId xmlns:a16="http://schemas.microsoft.com/office/drawing/2014/main" id="{310418A6-54FD-9D45-A951-0933EC02A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3 h 240"/>
                <a:gd name="T2" fmla="*/ 2 w 306"/>
                <a:gd name="T3" fmla="*/ 3 h 240"/>
                <a:gd name="T4" fmla="*/ 2 w 306"/>
                <a:gd name="T5" fmla="*/ 3 h 240"/>
                <a:gd name="T6" fmla="*/ 2 w 306"/>
                <a:gd name="T7" fmla="*/ 0 h 240"/>
                <a:gd name="T8" fmla="*/ 0 w 306"/>
                <a:gd name="T9" fmla="*/ 3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AutoShape 148">
              <a:extLst>
                <a:ext uri="{FF2B5EF4-FFF2-40B4-BE49-F238E27FC236}">
                  <a16:creationId xmlns:a16="http://schemas.microsoft.com/office/drawing/2014/main" id="{9A8E846C-9D7D-DE44-878C-E645B14093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77"/>
              <a:ext cx="1196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50" name="AutoShape 149">
              <a:extLst>
                <a:ext uri="{FF2B5EF4-FFF2-40B4-BE49-F238E27FC236}">
                  <a16:creationId xmlns:a16="http://schemas.microsoft.com/office/drawing/2014/main" id="{EF9EBC0E-6F6B-494F-BEF0-E99FB17211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7" y="2714"/>
              <a:ext cx="1069" cy="8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51" name="Oval 150">
              <a:extLst>
                <a:ext uri="{FF2B5EF4-FFF2-40B4-BE49-F238E27FC236}">
                  <a16:creationId xmlns:a16="http://schemas.microsoft.com/office/drawing/2014/main" id="{E1421BBA-901E-CD44-B6C6-E336F22372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8" y="2380"/>
              <a:ext cx="155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52" name="Oval 151">
              <a:extLst>
                <a:ext uri="{FF2B5EF4-FFF2-40B4-BE49-F238E27FC236}">
                  <a16:creationId xmlns:a16="http://schemas.microsoft.com/office/drawing/2014/main" id="{5FE2C6B5-E806-0147-8AB5-FB9B921722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3" y="2387"/>
              <a:ext cx="161" cy="1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53" name="Oval 152">
              <a:extLst>
                <a:ext uri="{FF2B5EF4-FFF2-40B4-BE49-F238E27FC236}">
                  <a16:creationId xmlns:a16="http://schemas.microsoft.com/office/drawing/2014/main" id="{62E4A0A7-682F-3245-91B2-BBCCEAD80B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4" y="2380"/>
              <a:ext cx="155" cy="141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54" name="Rectangle 153">
              <a:extLst>
                <a:ext uri="{FF2B5EF4-FFF2-40B4-BE49-F238E27FC236}">
                  <a16:creationId xmlns:a16="http://schemas.microsoft.com/office/drawing/2014/main" id="{01BB3F4F-5491-8E4C-8EDB-1EBD83DF94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1838"/>
              <a:ext cx="87" cy="757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anose="020B0604030504040204" pitchFamily="34" charset="0"/>
                <a:ea typeface="ＭＳ Ｐゴシック" panose="020B060007020508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30046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28EFBB6-D851-4743-9B06-9EFF2AD1BE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TCP Connection Reset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0D52CA50-C711-8D4A-A344-00161BC0C2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Applications normally close connections</a:t>
            </a:r>
          </a:p>
          <a:p>
            <a:pPr>
              <a:lnSpc>
                <a:spcPct val="90000"/>
              </a:lnSpc>
            </a:pPr>
            <a:r>
              <a:rPr lang="en-US" altLang="en-US"/>
              <a:t>Sometimes abnormal conditions arise that break a connection</a:t>
            </a:r>
          </a:p>
          <a:p>
            <a:pPr>
              <a:lnSpc>
                <a:spcPct val="90000"/>
              </a:lnSpc>
            </a:pPr>
            <a:r>
              <a:rPr lang="en-US" altLang="en-US"/>
              <a:t>Broken connections can be </a:t>
            </a:r>
            <a:r>
              <a:rPr lang="en-US" altLang="en-US" i="1"/>
              <a:t>reset</a:t>
            </a:r>
            <a:r>
              <a:rPr lang="en-US" altLang="en-US"/>
              <a:t>: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Site 1 sends a segment with the RST bit set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Site 2 receives segment and aborts the connection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Transfers in both directions cease immediately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Resources for the connection are released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Applications programs are informed</a:t>
            </a:r>
          </a:p>
        </p:txBody>
      </p:sp>
    </p:spTree>
    <p:extLst>
      <p:ext uri="{BB962C8B-B14F-4D97-AF65-F5344CB8AC3E}">
        <p14:creationId xmlns:p14="http://schemas.microsoft.com/office/powerpoint/2010/main" val="39899513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4">
            <a:extLst>
              <a:ext uri="{FF2B5EF4-FFF2-40B4-BE49-F238E27FC236}">
                <a16:creationId xmlns:a16="http://schemas.microsoft.com/office/drawing/2014/main" id="{A093C05B-5F9E-AB4D-A680-80B33188C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395" y="4478069"/>
            <a:ext cx="8096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accent2"/>
                </a:solidFill>
              </a:rPr>
              <a:t>Client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accent2"/>
                </a:solidFill>
              </a:rPr>
              <a:t>IP:B</a:t>
            </a:r>
          </a:p>
        </p:txBody>
      </p:sp>
      <p:grpSp>
        <p:nvGrpSpPr>
          <p:cNvPr id="24580" name="Group 87">
            <a:extLst>
              <a:ext uri="{FF2B5EF4-FFF2-40B4-BE49-F238E27FC236}">
                <a16:creationId xmlns:a16="http://schemas.microsoft.com/office/drawing/2014/main" id="{F58E0084-77BD-384C-8081-827A8BC7F800}"/>
              </a:ext>
            </a:extLst>
          </p:cNvPr>
          <p:cNvGrpSpPr>
            <a:grpSpLocks/>
          </p:cNvGrpSpPr>
          <p:nvPr/>
        </p:nvGrpSpPr>
        <p:grpSpPr bwMode="auto">
          <a:xfrm>
            <a:off x="1303531" y="2039668"/>
            <a:ext cx="1011238" cy="3143250"/>
            <a:chOff x="240" y="1440"/>
            <a:chExt cx="637" cy="1980"/>
          </a:xfrm>
        </p:grpSpPr>
        <p:grpSp>
          <p:nvGrpSpPr>
            <p:cNvPr id="24638" name="Group 6">
              <a:extLst>
                <a:ext uri="{FF2B5EF4-FFF2-40B4-BE49-F238E27FC236}">
                  <a16:creationId xmlns:a16="http://schemas.microsoft.com/office/drawing/2014/main" id="{02BF7D00-DC46-4948-AB86-120BDC6049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1440"/>
              <a:ext cx="637" cy="1500"/>
              <a:chOff x="608" y="2454"/>
              <a:chExt cx="1261" cy="1500"/>
            </a:xfrm>
          </p:grpSpPr>
          <p:sp>
            <p:nvSpPr>
              <p:cNvPr id="24644" name="Rectangle 7">
                <a:extLst>
                  <a:ext uri="{FF2B5EF4-FFF2-40B4-BE49-F238E27FC236}">
                    <a16:creationId xmlns:a16="http://schemas.microsoft.com/office/drawing/2014/main" id="{C906DD46-9A3C-5843-897F-5122DC2BD3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24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/>
              </a:p>
            </p:txBody>
          </p:sp>
          <p:sp>
            <p:nvSpPr>
              <p:cNvPr id="24645" name="Rectangle 8">
                <a:extLst>
                  <a:ext uri="{FF2B5EF4-FFF2-40B4-BE49-F238E27FC236}">
                    <a16:creationId xmlns:a16="http://schemas.microsoft.com/office/drawing/2014/main" id="{35E341CE-5246-344E-BDBB-6D6495ABE0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27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/>
              </a:p>
            </p:txBody>
          </p:sp>
          <p:sp>
            <p:nvSpPr>
              <p:cNvPr id="24646" name="Rectangle 9">
                <a:extLst>
                  <a:ext uri="{FF2B5EF4-FFF2-40B4-BE49-F238E27FC236}">
                    <a16:creationId xmlns:a16="http://schemas.microsoft.com/office/drawing/2014/main" id="{20BC0E7B-AEBF-994C-AE75-AEC63A7F5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30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/>
              </a:p>
            </p:txBody>
          </p:sp>
          <p:sp>
            <p:nvSpPr>
              <p:cNvPr id="24647" name="Rectangle 10">
                <a:extLst>
                  <a:ext uri="{FF2B5EF4-FFF2-40B4-BE49-F238E27FC236}">
                    <a16:creationId xmlns:a16="http://schemas.microsoft.com/office/drawing/2014/main" id="{F67BE2E6-3C09-7441-8A8E-392B7C5E4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33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/>
              </a:p>
            </p:txBody>
          </p:sp>
          <p:sp>
            <p:nvSpPr>
              <p:cNvPr id="24648" name="Rectangle 11">
                <a:extLst>
                  <a:ext uri="{FF2B5EF4-FFF2-40B4-BE49-F238E27FC236}">
                    <a16:creationId xmlns:a16="http://schemas.microsoft.com/office/drawing/2014/main" id="{C5D24558-5A7F-374C-8B17-6C67478CBD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36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/>
              </a:p>
            </p:txBody>
          </p:sp>
        </p:grpSp>
        <p:grpSp>
          <p:nvGrpSpPr>
            <p:cNvPr id="24639" name="Group 12">
              <a:extLst>
                <a:ext uri="{FF2B5EF4-FFF2-40B4-BE49-F238E27FC236}">
                  <a16:creationId xmlns:a16="http://schemas.microsoft.com/office/drawing/2014/main" id="{DF524C69-1FE2-1249-908B-DC0345F370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9" y="1484"/>
              <a:ext cx="377" cy="315"/>
              <a:chOff x="2614" y="2862"/>
              <a:chExt cx="377" cy="315"/>
            </a:xfrm>
          </p:grpSpPr>
          <p:sp>
            <p:nvSpPr>
              <p:cNvPr id="24642" name="Rectangle 13">
                <a:extLst>
                  <a:ext uri="{FF2B5EF4-FFF2-40B4-BE49-F238E27FC236}">
                    <a16:creationId xmlns:a16="http://schemas.microsoft.com/office/drawing/2014/main" id="{ACF354E5-C26A-C640-AFB5-AE987AA170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3054"/>
                <a:ext cx="377" cy="12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/>
                  <a:t>9157</a:t>
                </a:r>
              </a:p>
            </p:txBody>
          </p:sp>
          <p:sp>
            <p:nvSpPr>
              <p:cNvPr id="24643" name="Oval 14">
                <a:extLst>
                  <a:ext uri="{FF2B5EF4-FFF2-40B4-BE49-F238E27FC236}">
                    <a16:creationId xmlns:a16="http://schemas.microsoft.com/office/drawing/2014/main" id="{127BD3F6-6443-AE40-A667-7BCAF08D87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2862"/>
                <a:ext cx="377" cy="192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/>
                  <a:t>P1</a:t>
                </a:r>
              </a:p>
            </p:txBody>
          </p:sp>
        </p:grpSp>
        <p:sp>
          <p:nvSpPr>
            <p:cNvPr id="24640" name="Text Box 15">
              <a:extLst>
                <a:ext uri="{FF2B5EF4-FFF2-40B4-BE49-F238E27FC236}">
                  <a16:creationId xmlns:a16="http://schemas.microsoft.com/office/drawing/2014/main" id="{D9D2400F-3CF9-3C43-B877-12EDAC3A36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" y="2974"/>
              <a:ext cx="493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chemeClr val="accent2"/>
                  </a:solidFill>
                </a:rPr>
                <a:t>client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chemeClr val="accent2"/>
                  </a:solidFill>
                </a:rPr>
                <a:t> IP: A</a:t>
              </a:r>
            </a:p>
          </p:txBody>
        </p:sp>
        <p:sp>
          <p:nvSpPr>
            <p:cNvPr id="24641" name="Line 16">
              <a:extLst>
                <a:ext uri="{FF2B5EF4-FFF2-40B4-BE49-F238E27FC236}">
                  <a16:creationId xmlns:a16="http://schemas.microsoft.com/office/drawing/2014/main" id="{55E2BEDE-6D5A-E64C-B9AF-CDFC2C87A9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1795"/>
              <a:ext cx="0" cy="10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581" name="Group 18">
            <a:extLst>
              <a:ext uri="{FF2B5EF4-FFF2-40B4-BE49-F238E27FC236}">
                <a16:creationId xmlns:a16="http://schemas.microsoft.com/office/drawing/2014/main" id="{D718B536-40E4-FB44-BEE2-320479A04AFE}"/>
              </a:ext>
            </a:extLst>
          </p:cNvPr>
          <p:cNvGrpSpPr>
            <a:grpSpLocks/>
          </p:cNvGrpSpPr>
          <p:nvPr/>
        </p:nvGrpSpPr>
        <p:grpSpPr bwMode="auto">
          <a:xfrm>
            <a:off x="8498081" y="2079356"/>
            <a:ext cx="598488" cy="500062"/>
            <a:chOff x="2614" y="2862"/>
            <a:chExt cx="377" cy="315"/>
          </a:xfrm>
        </p:grpSpPr>
        <p:sp>
          <p:nvSpPr>
            <p:cNvPr id="24636" name="Rectangle 19">
              <a:extLst>
                <a:ext uri="{FF2B5EF4-FFF2-40B4-BE49-F238E27FC236}">
                  <a16:creationId xmlns:a16="http://schemas.microsoft.com/office/drawing/2014/main" id="{1EB298A4-EB86-824C-8C82-CC6A3B922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3054"/>
              <a:ext cx="377" cy="12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24637" name="Oval 20">
              <a:extLst>
                <a:ext uri="{FF2B5EF4-FFF2-40B4-BE49-F238E27FC236}">
                  <a16:creationId xmlns:a16="http://schemas.microsoft.com/office/drawing/2014/main" id="{C3AD7E76-C9DA-2E46-B121-870C332887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2862"/>
              <a:ext cx="377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P1</a:t>
              </a:r>
            </a:p>
          </p:txBody>
        </p:sp>
      </p:grpSp>
      <p:grpSp>
        <p:nvGrpSpPr>
          <p:cNvPr id="24582" name="Group 21">
            <a:extLst>
              <a:ext uri="{FF2B5EF4-FFF2-40B4-BE49-F238E27FC236}">
                <a16:creationId xmlns:a16="http://schemas.microsoft.com/office/drawing/2014/main" id="{02F5DD5F-B02D-FD45-8662-30EC75F2E6B9}"/>
              </a:ext>
            </a:extLst>
          </p:cNvPr>
          <p:cNvGrpSpPr>
            <a:grpSpLocks/>
          </p:cNvGrpSpPr>
          <p:nvPr/>
        </p:nvGrpSpPr>
        <p:grpSpPr bwMode="auto">
          <a:xfrm>
            <a:off x="7856732" y="2039668"/>
            <a:ext cx="1503363" cy="2381250"/>
            <a:chOff x="608" y="2454"/>
            <a:chExt cx="1261" cy="1500"/>
          </a:xfrm>
        </p:grpSpPr>
        <p:sp>
          <p:nvSpPr>
            <p:cNvPr id="24631" name="Rectangle 22">
              <a:extLst>
                <a:ext uri="{FF2B5EF4-FFF2-40B4-BE49-F238E27FC236}">
                  <a16:creationId xmlns:a16="http://schemas.microsoft.com/office/drawing/2014/main" id="{292999F3-9845-A848-938B-4FC80F94BA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" y="24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24632" name="Rectangle 23">
              <a:extLst>
                <a:ext uri="{FF2B5EF4-FFF2-40B4-BE49-F238E27FC236}">
                  <a16:creationId xmlns:a16="http://schemas.microsoft.com/office/drawing/2014/main" id="{529B0540-7947-6146-A689-94A2D935F6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" y="27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24633" name="Rectangle 24">
              <a:extLst>
                <a:ext uri="{FF2B5EF4-FFF2-40B4-BE49-F238E27FC236}">
                  <a16:creationId xmlns:a16="http://schemas.microsoft.com/office/drawing/2014/main" id="{DC7C670C-BA11-0C40-AE76-5C673865E2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" y="30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24634" name="Rectangle 25">
              <a:extLst>
                <a:ext uri="{FF2B5EF4-FFF2-40B4-BE49-F238E27FC236}">
                  <a16:creationId xmlns:a16="http://schemas.microsoft.com/office/drawing/2014/main" id="{9112F686-155E-FE41-B5D2-DC16140AE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" y="33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24635" name="Rectangle 26">
              <a:extLst>
                <a:ext uri="{FF2B5EF4-FFF2-40B4-BE49-F238E27FC236}">
                  <a16:creationId xmlns:a16="http://schemas.microsoft.com/office/drawing/2014/main" id="{A4542F6E-AF62-5C47-96E5-C0A373208C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" y="3654"/>
              <a:ext cx="126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</p:grpSp>
      <p:grpSp>
        <p:nvGrpSpPr>
          <p:cNvPr id="24583" name="Group 27">
            <a:extLst>
              <a:ext uri="{FF2B5EF4-FFF2-40B4-BE49-F238E27FC236}">
                <a16:creationId xmlns:a16="http://schemas.microsoft.com/office/drawing/2014/main" id="{4DD695CE-DDE5-D647-A47B-92ED89550D24}"/>
              </a:ext>
            </a:extLst>
          </p:cNvPr>
          <p:cNvGrpSpPr>
            <a:grpSpLocks/>
          </p:cNvGrpSpPr>
          <p:nvPr/>
        </p:nvGrpSpPr>
        <p:grpSpPr bwMode="auto">
          <a:xfrm>
            <a:off x="7958331" y="2103169"/>
            <a:ext cx="598488" cy="500063"/>
            <a:chOff x="2614" y="2862"/>
            <a:chExt cx="377" cy="315"/>
          </a:xfrm>
        </p:grpSpPr>
        <p:sp>
          <p:nvSpPr>
            <p:cNvPr id="24629" name="Rectangle 28">
              <a:extLst>
                <a:ext uri="{FF2B5EF4-FFF2-40B4-BE49-F238E27FC236}">
                  <a16:creationId xmlns:a16="http://schemas.microsoft.com/office/drawing/2014/main" id="{8F03AE0A-6BD0-3346-A50F-FBA273437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3054"/>
              <a:ext cx="377" cy="12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5775</a:t>
              </a:r>
            </a:p>
          </p:txBody>
        </p:sp>
        <p:sp>
          <p:nvSpPr>
            <p:cNvPr id="24630" name="Oval 29">
              <a:extLst>
                <a:ext uri="{FF2B5EF4-FFF2-40B4-BE49-F238E27FC236}">
                  <a16:creationId xmlns:a16="http://schemas.microsoft.com/office/drawing/2014/main" id="{A94BA601-7E26-4441-8D1F-788E86748A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2862"/>
              <a:ext cx="377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P2</a:t>
              </a:r>
            </a:p>
          </p:txBody>
        </p:sp>
      </p:grpSp>
      <p:sp>
        <p:nvSpPr>
          <p:cNvPr id="24584" name="Line 31">
            <a:extLst>
              <a:ext uri="{FF2B5EF4-FFF2-40B4-BE49-F238E27FC236}">
                <a16:creationId xmlns:a16="http://schemas.microsoft.com/office/drawing/2014/main" id="{0E6D4063-2BEE-2549-80BA-086FF91156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999731" y="2496868"/>
            <a:ext cx="0" cy="1752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Rectangle 32">
            <a:extLst>
              <a:ext uri="{FF2B5EF4-FFF2-40B4-BE49-F238E27FC236}">
                <a16:creationId xmlns:a16="http://schemas.microsoft.com/office/drawing/2014/main" id="{A7899EAA-1E31-AC47-9D03-4CE18A162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331" y="2039668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24586" name="Rectangle 33">
            <a:extLst>
              <a:ext uri="{FF2B5EF4-FFF2-40B4-BE49-F238E27FC236}">
                <a16:creationId xmlns:a16="http://schemas.microsoft.com/office/drawing/2014/main" id="{3F0D5E82-1D90-E740-8650-9B8FD9A34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331" y="2496868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24587" name="Rectangle 34">
            <a:extLst>
              <a:ext uri="{FF2B5EF4-FFF2-40B4-BE49-F238E27FC236}">
                <a16:creationId xmlns:a16="http://schemas.microsoft.com/office/drawing/2014/main" id="{14B120D6-F8ED-A94F-99BC-F96E604BC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331" y="2992168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24588" name="Rectangle 35">
            <a:extLst>
              <a:ext uri="{FF2B5EF4-FFF2-40B4-BE49-F238E27FC236}">
                <a16:creationId xmlns:a16="http://schemas.microsoft.com/office/drawing/2014/main" id="{934E0198-98D6-5548-8E70-DFBAD111F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331" y="3468418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24589" name="Rectangle 36">
            <a:extLst>
              <a:ext uri="{FF2B5EF4-FFF2-40B4-BE49-F238E27FC236}">
                <a16:creationId xmlns:a16="http://schemas.microsoft.com/office/drawing/2014/main" id="{EE7C86F6-F31F-DF43-B07E-3CA20F350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331" y="3944668"/>
            <a:ext cx="1981200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24590" name="Oval 39">
            <a:extLst>
              <a:ext uri="{FF2B5EF4-FFF2-40B4-BE49-F238E27FC236}">
                <a16:creationId xmlns:a16="http://schemas.microsoft.com/office/drawing/2014/main" id="{0942276E-C7ED-5148-B803-EA3FD737A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2531" y="2115868"/>
            <a:ext cx="571500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P4</a:t>
            </a:r>
          </a:p>
        </p:txBody>
      </p:sp>
      <p:sp>
        <p:nvSpPr>
          <p:cNvPr id="24591" name="Text Box 40">
            <a:extLst>
              <a:ext uri="{FF2B5EF4-FFF2-40B4-BE49-F238E27FC236}">
                <a16:creationId xmlns:a16="http://schemas.microsoft.com/office/drawing/2014/main" id="{E971DDFD-0520-DF43-97C1-287FC38E2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2070" y="4551094"/>
            <a:ext cx="8096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accent2"/>
                </a:solidFill>
              </a:rPr>
              <a:t>server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accent2"/>
                </a:solidFill>
              </a:rPr>
              <a:t>IP: C</a:t>
            </a:r>
          </a:p>
        </p:txBody>
      </p:sp>
      <p:sp>
        <p:nvSpPr>
          <p:cNvPr id="24592" name="Line 42">
            <a:extLst>
              <a:ext uri="{FF2B5EF4-FFF2-40B4-BE49-F238E27FC236}">
                <a16:creationId xmlns:a16="http://schemas.microsoft.com/office/drawing/2014/main" id="{C294ACE1-35EE-2145-89AF-B91F2E44CBA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244400" y="2711181"/>
            <a:ext cx="0" cy="153511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3" name="Line 44">
            <a:extLst>
              <a:ext uri="{FF2B5EF4-FFF2-40B4-BE49-F238E27FC236}">
                <a16:creationId xmlns:a16="http://schemas.microsoft.com/office/drawing/2014/main" id="{A9542E0F-9F05-7448-B9A6-F565852AA2D6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0731" y="4249468"/>
            <a:ext cx="3505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5" name="Line 49">
            <a:extLst>
              <a:ext uri="{FF2B5EF4-FFF2-40B4-BE49-F238E27FC236}">
                <a16:creationId xmlns:a16="http://schemas.microsoft.com/office/drawing/2014/main" id="{1B9FFEB9-86C2-6D41-8375-4CE4EB9BBC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00081" y="2711181"/>
            <a:ext cx="4069" cy="153511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6" name="Line 53">
            <a:extLst>
              <a:ext uri="{FF2B5EF4-FFF2-40B4-BE49-F238E27FC236}">
                <a16:creationId xmlns:a16="http://schemas.microsoft.com/office/drawing/2014/main" id="{867F44FD-F36D-FA49-875A-0858AB0AEEB0}"/>
              </a:ext>
            </a:extLst>
          </p:cNvPr>
          <p:cNvSpPr>
            <a:spLocks noChangeShapeType="1"/>
          </p:cNvSpPr>
          <p:nvPr/>
        </p:nvSpPr>
        <p:spPr bwMode="auto">
          <a:xfrm>
            <a:off x="2141731" y="4249468"/>
            <a:ext cx="3124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7" name="Rectangle 55">
            <a:extLst>
              <a:ext uri="{FF2B5EF4-FFF2-40B4-BE49-F238E27FC236}">
                <a16:creationId xmlns:a16="http://schemas.microsoft.com/office/drawing/2014/main" id="{7ABCF7A9-B0D8-834E-904C-2DE7A6273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2731" y="4173268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SP: 9157</a:t>
            </a:r>
          </a:p>
        </p:txBody>
      </p:sp>
      <p:sp>
        <p:nvSpPr>
          <p:cNvPr id="24598" name="Rectangle 70">
            <a:extLst>
              <a:ext uri="{FF2B5EF4-FFF2-40B4-BE49-F238E27FC236}">
                <a16:creationId xmlns:a16="http://schemas.microsoft.com/office/drawing/2014/main" id="{1984B7E1-DBC8-5642-A371-292995133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2531" y="2409556"/>
            <a:ext cx="762000" cy="25558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21</a:t>
            </a:r>
          </a:p>
        </p:txBody>
      </p:sp>
      <p:sp>
        <p:nvSpPr>
          <p:cNvPr id="24599" name="Rectangle 56">
            <a:extLst>
              <a:ext uri="{FF2B5EF4-FFF2-40B4-BE49-F238E27FC236}">
                <a16:creationId xmlns:a16="http://schemas.microsoft.com/office/drawing/2014/main" id="{710FD04F-F661-944E-AA0D-45D35F4AC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2731" y="4478068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DP: 21</a:t>
            </a:r>
          </a:p>
        </p:txBody>
      </p:sp>
      <p:sp>
        <p:nvSpPr>
          <p:cNvPr id="24600" name="Rectangle 57">
            <a:extLst>
              <a:ext uri="{FF2B5EF4-FFF2-40B4-BE49-F238E27FC236}">
                <a16:creationId xmlns:a16="http://schemas.microsoft.com/office/drawing/2014/main" id="{87F755E9-D776-6E42-B0E5-C6E48D77F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2731" y="4782868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grpSp>
        <p:nvGrpSpPr>
          <p:cNvPr id="24601" name="Group 89">
            <a:extLst>
              <a:ext uri="{FF2B5EF4-FFF2-40B4-BE49-F238E27FC236}">
                <a16:creationId xmlns:a16="http://schemas.microsoft.com/office/drawing/2014/main" id="{2FCC4B6E-4A03-9B48-A69D-3A2FB18DF167}"/>
              </a:ext>
            </a:extLst>
          </p:cNvPr>
          <p:cNvGrpSpPr>
            <a:grpSpLocks/>
          </p:cNvGrpSpPr>
          <p:nvPr/>
        </p:nvGrpSpPr>
        <p:grpSpPr bwMode="auto">
          <a:xfrm>
            <a:off x="7170931" y="4173268"/>
            <a:ext cx="990600" cy="914400"/>
            <a:chOff x="3936" y="2784"/>
            <a:chExt cx="624" cy="576"/>
          </a:xfrm>
        </p:grpSpPr>
        <p:sp>
          <p:nvSpPr>
            <p:cNvPr id="24626" name="Rectangle 63">
              <a:extLst>
                <a:ext uri="{FF2B5EF4-FFF2-40B4-BE49-F238E27FC236}">
                  <a16:creationId xmlns:a16="http://schemas.microsoft.com/office/drawing/2014/main" id="{C5313DAF-C8DB-BB4A-9932-5F9A0CABBC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784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SP: 9157</a:t>
              </a:r>
            </a:p>
          </p:txBody>
        </p:sp>
        <p:sp>
          <p:nvSpPr>
            <p:cNvPr id="24627" name="Rectangle 64">
              <a:extLst>
                <a:ext uri="{FF2B5EF4-FFF2-40B4-BE49-F238E27FC236}">
                  <a16:creationId xmlns:a16="http://schemas.microsoft.com/office/drawing/2014/main" id="{A6F726E6-40DC-C146-A434-3E7145CC4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976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DP: 80</a:t>
              </a:r>
            </a:p>
          </p:txBody>
        </p:sp>
        <p:sp>
          <p:nvSpPr>
            <p:cNvPr id="24628" name="Rectangle 65">
              <a:extLst>
                <a:ext uri="{FF2B5EF4-FFF2-40B4-BE49-F238E27FC236}">
                  <a16:creationId xmlns:a16="http://schemas.microsoft.com/office/drawing/2014/main" id="{396692C7-CA17-A141-972C-FBED135C3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3168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</p:grpSp>
      <p:sp>
        <p:nvSpPr>
          <p:cNvPr id="24602" name="Oval 68">
            <a:extLst>
              <a:ext uri="{FF2B5EF4-FFF2-40B4-BE49-F238E27FC236}">
                <a16:creationId xmlns:a16="http://schemas.microsoft.com/office/drawing/2014/main" id="{F22FBAFF-96E5-A940-8770-F7E00D1C9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1912" y="2085707"/>
            <a:ext cx="571500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P5</a:t>
            </a:r>
          </a:p>
        </p:txBody>
      </p:sp>
      <p:grpSp>
        <p:nvGrpSpPr>
          <p:cNvPr id="24604" name="Group 72">
            <a:extLst>
              <a:ext uri="{FF2B5EF4-FFF2-40B4-BE49-F238E27FC236}">
                <a16:creationId xmlns:a16="http://schemas.microsoft.com/office/drawing/2014/main" id="{EE8EA9E2-A027-4B4C-B0EF-19D1ADD60942}"/>
              </a:ext>
            </a:extLst>
          </p:cNvPr>
          <p:cNvGrpSpPr>
            <a:grpSpLocks/>
          </p:cNvGrpSpPr>
          <p:nvPr/>
        </p:nvGrpSpPr>
        <p:grpSpPr bwMode="auto">
          <a:xfrm>
            <a:off x="8663181" y="2117456"/>
            <a:ext cx="598488" cy="500062"/>
            <a:chOff x="2614" y="2862"/>
            <a:chExt cx="377" cy="315"/>
          </a:xfrm>
        </p:grpSpPr>
        <p:sp>
          <p:nvSpPr>
            <p:cNvPr id="24624" name="Rectangle 73">
              <a:extLst>
                <a:ext uri="{FF2B5EF4-FFF2-40B4-BE49-F238E27FC236}">
                  <a16:creationId xmlns:a16="http://schemas.microsoft.com/office/drawing/2014/main" id="{CF725937-C15A-AE4A-B3A2-FD20BCDD05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3054"/>
              <a:ext cx="377" cy="12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9157</a:t>
              </a:r>
            </a:p>
          </p:txBody>
        </p:sp>
        <p:sp>
          <p:nvSpPr>
            <p:cNvPr id="24625" name="Oval 74">
              <a:extLst>
                <a:ext uri="{FF2B5EF4-FFF2-40B4-BE49-F238E27FC236}">
                  <a16:creationId xmlns:a16="http://schemas.microsoft.com/office/drawing/2014/main" id="{AB0DF847-7480-1941-879C-931CDA487E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2862"/>
              <a:ext cx="377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P3</a:t>
              </a:r>
            </a:p>
          </p:txBody>
        </p:sp>
      </p:grpSp>
      <p:sp>
        <p:nvSpPr>
          <p:cNvPr id="24605" name="Line 75">
            <a:extLst>
              <a:ext uri="{FF2B5EF4-FFF2-40B4-BE49-F238E27FC236}">
                <a16:creationId xmlns:a16="http://schemas.microsoft.com/office/drawing/2014/main" id="{722D0125-AF57-E24A-AE2E-BDEF588D9B63}"/>
              </a:ext>
            </a:extLst>
          </p:cNvPr>
          <p:cNvSpPr>
            <a:spLocks noChangeShapeType="1"/>
          </p:cNvSpPr>
          <p:nvPr/>
        </p:nvSpPr>
        <p:spPr bwMode="auto">
          <a:xfrm>
            <a:off x="8313931" y="2609580"/>
            <a:ext cx="0" cy="14874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6" name="Line 76">
            <a:extLst>
              <a:ext uri="{FF2B5EF4-FFF2-40B4-BE49-F238E27FC236}">
                <a16:creationId xmlns:a16="http://schemas.microsoft.com/office/drawing/2014/main" id="{87D04494-749F-5141-A0EA-54C248D557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6531" y="4097068"/>
            <a:ext cx="2057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7" name="Line 78">
            <a:extLst>
              <a:ext uri="{FF2B5EF4-FFF2-40B4-BE49-F238E27FC236}">
                <a16:creationId xmlns:a16="http://schemas.microsoft.com/office/drawing/2014/main" id="{9D5BA682-D8A0-FC4B-8C7F-95B77AF08ED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51684" y="2711182"/>
            <a:ext cx="4847" cy="138588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8" name="Rectangle 79">
            <a:extLst>
              <a:ext uri="{FF2B5EF4-FFF2-40B4-BE49-F238E27FC236}">
                <a16:creationId xmlns:a16="http://schemas.microsoft.com/office/drawing/2014/main" id="{3E91EC60-6E40-DD45-8F75-68649C40A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2731" y="5087668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24609" name="Rectangle 80">
            <a:extLst>
              <a:ext uri="{FF2B5EF4-FFF2-40B4-BE49-F238E27FC236}">
                <a16:creationId xmlns:a16="http://schemas.microsoft.com/office/drawing/2014/main" id="{091B9EA6-A9B4-6A49-8C9F-9DB7A31D0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0931" y="5087668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 D-IP:C</a:t>
            </a:r>
          </a:p>
        </p:txBody>
      </p:sp>
      <p:sp>
        <p:nvSpPr>
          <p:cNvPr id="24610" name="Text Box 81">
            <a:extLst>
              <a:ext uri="{FF2B5EF4-FFF2-40B4-BE49-F238E27FC236}">
                <a16:creationId xmlns:a16="http://schemas.microsoft.com/office/drawing/2014/main" id="{A4BABA92-3B23-3047-8AC5-6CDA35715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256" y="4695556"/>
            <a:ext cx="1841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24611" name="Text Box 82">
            <a:extLst>
              <a:ext uri="{FF2B5EF4-FFF2-40B4-BE49-F238E27FC236}">
                <a16:creationId xmlns:a16="http://schemas.microsoft.com/office/drawing/2014/main" id="{EA4C4A3C-22C5-C840-BC8C-9B2F21E2C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8931" y="4782868"/>
            <a:ext cx="9461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S-IP: A</a:t>
            </a:r>
          </a:p>
        </p:txBody>
      </p:sp>
      <p:sp>
        <p:nvSpPr>
          <p:cNvPr id="24612" name="Text Box 84">
            <a:extLst>
              <a:ext uri="{FF2B5EF4-FFF2-40B4-BE49-F238E27FC236}">
                <a16:creationId xmlns:a16="http://schemas.microsoft.com/office/drawing/2014/main" id="{FBF18388-716B-9941-98C3-2D6A5FD20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8932" y="5087668"/>
            <a:ext cx="9255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D-IP:C</a:t>
            </a:r>
          </a:p>
        </p:txBody>
      </p:sp>
      <p:sp>
        <p:nvSpPr>
          <p:cNvPr id="24613" name="Text Box 86">
            <a:extLst>
              <a:ext uri="{FF2B5EF4-FFF2-40B4-BE49-F238E27FC236}">
                <a16:creationId xmlns:a16="http://schemas.microsoft.com/office/drawing/2014/main" id="{9C33D370-B87F-4D4D-A5EE-B2486CB1B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244" y="4782868"/>
            <a:ext cx="9461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S-IP: B</a:t>
            </a:r>
          </a:p>
        </p:txBody>
      </p:sp>
      <p:grpSp>
        <p:nvGrpSpPr>
          <p:cNvPr id="24614" name="Group 90">
            <a:extLst>
              <a:ext uri="{FF2B5EF4-FFF2-40B4-BE49-F238E27FC236}">
                <a16:creationId xmlns:a16="http://schemas.microsoft.com/office/drawing/2014/main" id="{490F2223-B818-1E46-83D3-602E2B0EF31E}"/>
              </a:ext>
            </a:extLst>
          </p:cNvPr>
          <p:cNvGrpSpPr>
            <a:grpSpLocks/>
          </p:cNvGrpSpPr>
          <p:nvPr/>
        </p:nvGrpSpPr>
        <p:grpSpPr bwMode="auto">
          <a:xfrm>
            <a:off x="6713731" y="2649268"/>
            <a:ext cx="990600" cy="914400"/>
            <a:chOff x="3936" y="2784"/>
            <a:chExt cx="624" cy="576"/>
          </a:xfrm>
        </p:grpSpPr>
        <p:sp>
          <p:nvSpPr>
            <p:cNvPr id="24621" name="Rectangle 91">
              <a:extLst>
                <a:ext uri="{FF2B5EF4-FFF2-40B4-BE49-F238E27FC236}">
                  <a16:creationId xmlns:a16="http://schemas.microsoft.com/office/drawing/2014/main" id="{1728C82F-A943-5045-9BC4-2A66E65859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784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SP: 5775</a:t>
              </a:r>
            </a:p>
          </p:txBody>
        </p:sp>
        <p:sp>
          <p:nvSpPr>
            <p:cNvPr id="24622" name="Rectangle 92">
              <a:extLst>
                <a:ext uri="{FF2B5EF4-FFF2-40B4-BE49-F238E27FC236}">
                  <a16:creationId xmlns:a16="http://schemas.microsoft.com/office/drawing/2014/main" id="{09AF7850-1353-3844-89EA-F135215C31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976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DP: 80</a:t>
              </a:r>
            </a:p>
          </p:txBody>
        </p:sp>
        <p:sp>
          <p:nvSpPr>
            <p:cNvPr id="24623" name="Rectangle 93">
              <a:extLst>
                <a:ext uri="{FF2B5EF4-FFF2-40B4-BE49-F238E27FC236}">
                  <a16:creationId xmlns:a16="http://schemas.microsoft.com/office/drawing/2014/main" id="{EF7F2809-57B8-3342-9987-29B530A55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3168"/>
              <a:ext cx="62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</p:grpSp>
      <p:sp>
        <p:nvSpPr>
          <p:cNvPr id="24615" name="Rectangle 94">
            <a:extLst>
              <a:ext uri="{FF2B5EF4-FFF2-40B4-BE49-F238E27FC236}">
                <a16:creationId xmlns:a16="http://schemas.microsoft.com/office/drawing/2014/main" id="{D47EDD18-7A81-BA46-A7E3-4ACA856F0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3731" y="3563668"/>
            <a:ext cx="9906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 D-IP:C</a:t>
            </a:r>
          </a:p>
        </p:txBody>
      </p:sp>
      <p:sp>
        <p:nvSpPr>
          <p:cNvPr id="24616" name="Rectangle 95">
            <a:extLst>
              <a:ext uri="{FF2B5EF4-FFF2-40B4-BE49-F238E27FC236}">
                <a16:creationId xmlns:a16="http://schemas.microsoft.com/office/drawing/2014/main" id="{065DA3E8-9F1F-5646-9835-B22325623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9931" y="3258868"/>
            <a:ext cx="9461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S-IP: B</a:t>
            </a:r>
          </a:p>
        </p:txBody>
      </p:sp>
      <p:sp>
        <p:nvSpPr>
          <p:cNvPr id="24617" name="Line 97">
            <a:extLst>
              <a:ext uri="{FF2B5EF4-FFF2-40B4-BE49-F238E27FC236}">
                <a16:creationId xmlns:a16="http://schemas.microsoft.com/office/drawing/2014/main" id="{1B5DBDB7-97DA-6D42-8BA3-37FEDEB2DDB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94731" y="3868468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618" name="Rectangle 1">
            <a:extLst>
              <a:ext uri="{FF2B5EF4-FFF2-40B4-BE49-F238E27FC236}">
                <a16:creationId xmlns:a16="http://schemas.microsoft.com/office/drawing/2014/main" id="{F15F248C-5187-814A-A5EB-A8DFAC1E1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544" y="896668"/>
            <a:ext cx="84201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TCP socket identified by 4-tuple: </a:t>
            </a:r>
            <a:r>
              <a:rPr lang="en-US" altLang="en-US" sz="2000">
                <a:solidFill>
                  <a:srgbClr val="FF0000"/>
                </a:solidFill>
              </a:rPr>
              <a:t>source IP address, source port number, dest IP address, dest port number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Receiving host uses all four values to direct segment to appropriate socket</a:t>
            </a:r>
          </a:p>
        </p:txBody>
      </p:sp>
      <p:sp>
        <p:nvSpPr>
          <p:cNvPr id="23595" name="Rectangle 2">
            <a:extLst>
              <a:ext uri="{FF2B5EF4-FFF2-40B4-BE49-F238E27FC236}">
                <a16:creationId xmlns:a16="http://schemas.microsoft.com/office/drawing/2014/main" id="{1127158F-D5B4-E44F-9248-7DDE33FDD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2281" y="5503593"/>
            <a:ext cx="6759575" cy="1323975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70C0"/>
                </a:solidFill>
              </a:rPr>
              <a:t>A port is a unit door of an apartment building. 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/>
              <a:t>A socket is a path to a port.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70C0"/>
                </a:solidFill>
              </a:rPr>
              <a:t>A process is a person in the unit. 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/>
              <a:t>An IP address is the street address of the building.</a:t>
            </a:r>
          </a:p>
        </p:txBody>
      </p:sp>
      <p:sp>
        <p:nvSpPr>
          <p:cNvPr id="24620" name="Line 50">
            <a:extLst>
              <a:ext uri="{FF2B5EF4-FFF2-40B4-BE49-F238E27FC236}">
                <a16:creationId xmlns:a16="http://schemas.microsoft.com/office/drawing/2014/main" id="{DCB9F767-ECF7-2341-A36F-F673280CA7E8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9332" y="4246291"/>
            <a:ext cx="3200398" cy="31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7A2DFC-CFE7-D44D-B897-494C84E69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TCP Socket</a:t>
            </a:r>
            <a:endParaRPr lang="en-US" dirty="0"/>
          </a:p>
        </p:txBody>
      </p:sp>
      <p:sp>
        <p:nvSpPr>
          <p:cNvPr id="73" name="Rectangle 70">
            <a:extLst>
              <a:ext uri="{FF2B5EF4-FFF2-40B4-BE49-F238E27FC236}">
                <a16:creationId xmlns:a16="http://schemas.microsoft.com/office/drawing/2014/main" id="{34C8D9DC-8695-7B48-A5B4-B5FBA390A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7307" y="2411184"/>
            <a:ext cx="762000" cy="25558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107413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9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ED18E7-EBD7-224B-903F-6F8417152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200" y="2900957"/>
            <a:ext cx="6795125" cy="3957042"/>
          </a:xfrm>
          <a:prstGeom prst="rect">
            <a:avLst/>
          </a:prstGeom>
        </p:spPr>
      </p:pic>
      <p:sp>
        <p:nvSpPr>
          <p:cNvPr id="72706" name="Rectangle 2">
            <a:extLst>
              <a:ext uri="{FF2B5EF4-FFF2-40B4-BE49-F238E27FC236}">
                <a16:creationId xmlns:a16="http://schemas.microsoft.com/office/drawing/2014/main" id="{0C93844B-B15B-4049-8D9C-BA7759774B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Packets</a:t>
            </a: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5A165B11-3124-EB48-A987-35A2861F74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9544" y="1058460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To improve the efficiency of transferring information over a shared communication line, messages are divided into fixed-sized, numbered </a:t>
            </a:r>
            <a:r>
              <a:rPr lang="en-US" altLang="en-US" sz="2400" b="1" dirty="0">
                <a:solidFill>
                  <a:srgbClr val="3333FF"/>
                </a:solidFill>
              </a:rPr>
              <a:t>packets</a:t>
            </a:r>
            <a:endParaRPr lang="en-US" sz="2400" dirty="0"/>
          </a:p>
          <a:p>
            <a:r>
              <a:rPr lang="en-US" sz="2400" dirty="0"/>
              <a:t>A </a:t>
            </a:r>
            <a:r>
              <a:rPr lang="en-US" sz="2400" b="1" dirty="0"/>
              <a:t>packet</a:t>
            </a:r>
            <a:r>
              <a:rPr lang="en-US" sz="2400" dirty="0"/>
              <a:t> is the unit of data that is routed between a source and a destination on the Internet or any other </a:t>
            </a:r>
            <a:r>
              <a:rPr lang="en-US" sz="2400" b="1" dirty="0"/>
              <a:t>packet</a:t>
            </a:r>
            <a:r>
              <a:rPr lang="en-US" sz="2400" dirty="0"/>
              <a:t>-switched </a:t>
            </a:r>
            <a:r>
              <a:rPr lang="en-US" sz="2400" b="1" dirty="0"/>
              <a:t>network</a:t>
            </a:r>
            <a:r>
              <a:rPr lang="en-US" sz="2400" dirty="0"/>
              <a:t>. </a:t>
            </a:r>
          </a:p>
          <a:p>
            <a:r>
              <a:rPr lang="en-US" altLang="en-US" sz="2400" dirty="0"/>
              <a:t>Network devices called routers are used to direct packets between networks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C192CD-7FF6-AB43-90BA-4E2430362192}"/>
              </a:ext>
            </a:extLst>
          </p:cNvPr>
          <p:cNvSpPr/>
          <p:nvPr/>
        </p:nvSpPr>
        <p:spPr>
          <a:xfrm>
            <a:off x="1997531" y="4620317"/>
            <a:ext cx="808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source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8FBE67-C9AB-344E-9EF3-9DDB09AB1B09}"/>
              </a:ext>
            </a:extLst>
          </p:cNvPr>
          <p:cNvSpPr/>
          <p:nvPr/>
        </p:nvSpPr>
        <p:spPr>
          <a:xfrm>
            <a:off x="7538902" y="6235020"/>
            <a:ext cx="1242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destination</a:t>
            </a:r>
          </a:p>
        </p:txBody>
      </p:sp>
    </p:spTree>
    <p:extLst>
      <p:ext uri="{BB962C8B-B14F-4D97-AF65-F5344CB8AC3E}">
        <p14:creationId xmlns:p14="http://schemas.microsoft.com/office/powerpoint/2010/main" val="17944612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FFE3A948-85B0-E240-ABDF-1FBFAEE1B5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4367" y="0"/>
            <a:ext cx="7772400" cy="809469"/>
          </a:xfrm>
        </p:spPr>
        <p:txBody>
          <a:bodyPr/>
          <a:lstStyle/>
          <a:p>
            <a:r>
              <a:rPr lang="en-US" altLang="ja-JP" dirty="0">
                <a:ea typeface="ＭＳ Ｐゴシック" panose="020B0600070205080204" pitchFamily="34" charset="-128"/>
              </a:rPr>
              <a:t>Encapsulation/De-encapsulation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D0F2AB-E445-2448-9BCD-A45C0EFC6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369" y="1229259"/>
            <a:ext cx="92710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136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93FA811-D88C-244E-843A-486AE93064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UDP: User Datagram Protocol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9D6E63F7-C526-294B-9768-72B0C5231F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altLang="en-US" dirty="0"/>
              <a:t>I</a:t>
            </a:r>
            <a:r>
              <a:rPr lang="en-US" altLang="en-US" dirty="0"/>
              <a:t>n</a:t>
            </a:r>
            <a:r>
              <a:rPr lang="en-CA" altLang="en-US" dirty="0"/>
              <a:t> TCP/IP protocol suite</a:t>
            </a:r>
            <a:r>
              <a:rPr lang="en-US" altLang="en-US" dirty="0"/>
              <a:t>, using</a:t>
            </a:r>
            <a:r>
              <a:rPr lang="en-CA" altLang="en-US" dirty="0"/>
              <a:t> IP</a:t>
            </a:r>
            <a:r>
              <a:rPr lang="en-US" altLang="en-US" dirty="0"/>
              <a:t> </a:t>
            </a:r>
            <a:r>
              <a:rPr lang="en-CA" altLang="en-US" dirty="0"/>
              <a:t>to transport </a:t>
            </a:r>
            <a:r>
              <a:rPr lang="en-US" altLang="en-US" dirty="0"/>
              <a:t>datagram (similar to IP datagram)</a:t>
            </a:r>
            <a:r>
              <a:rPr lang="en-CA" altLang="en-US" dirty="0"/>
              <a:t>. </a:t>
            </a:r>
            <a:endParaRPr lang="en-US" altLang="en-US" dirty="0"/>
          </a:p>
          <a:p>
            <a:r>
              <a:rPr lang="en-US" altLang="en-US" dirty="0"/>
              <a:t>A</a:t>
            </a:r>
            <a:r>
              <a:rPr lang="en-CA" altLang="en-US" dirty="0" err="1"/>
              <a:t>llow</a:t>
            </a:r>
            <a:r>
              <a:rPr lang="en-US" altLang="en-US" dirty="0"/>
              <a:t>s</a:t>
            </a:r>
            <a:r>
              <a:rPr lang="en-CA" altLang="en-US" dirty="0"/>
              <a:t> an application to send datagram to other application on the remote machine</a:t>
            </a:r>
            <a:r>
              <a:rPr lang="en-US" altLang="en-US" dirty="0"/>
              <a:t>.</a:t>
            </a:r>
          </a:p>
          <a:p>
            <a:r>
              <a:rPr lang="en-US" altLang="en-US" dirty="0"/>
              <a:t>D</a:t>
            </a:r>
            <a:r>
              <a:rPr lang="en-CA" altLang="en-US" dirty="0" err="1"/>
              <a:t>elivery</a:t>
            </a:r>
            <a:r>
              <a:rPr lang="en-CA" altLang="en-US" dirty="0"/>
              <a:t> and duplicate detection are not </a:t>
            </a:r>
            <a:r>
              <a:rPr lang="en-US" altLang="en-US" dirty="0"/>
              <a:t>g</a:t>
            </a:r>
            <a:r>
              <a:rPr lang="en-CA" altLang="en-US" dirty="0" err="1"/>
              <a:t>uaranteed</a:t>
            </a:r>
            <a:r>
              <a:rPr lang="en-CA" altLang="en-US" dirty="0"/>
              <a:t>.</a:t>
            </a:r>
            <a:endParaRPr lang="en-US" altLang="en-US" dirty="0"/>
          </a:p>
          <a:p>
            <a:r>
              <a:rPr lang="en-US" altLang="en-US" dirty="0"/>
              <a:t>Low overhead: faster than TCP</a:t>
            </a:r>
          </a:p>
        </p:txBody>
      </p:sp>
    </p:spTree>
    <p:extLst>
      <p:ext uri="{BB962C8B-B14F-4D97-AF65-F5344CB8AC3E}">
        <p14:creationId xmlns:p14="http://schemas.microsoft.com/office/powerpoint/2010/main" val="9342719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3E3FE82-BAC5-DD43-8B7B-E7A4F27B02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UDP Characteristics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8E75CAB-F984-F940-8A5D-1C442FE1B9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9543" y="1226695"/>
            <a:ext cx="8639033" cy="523406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b="1" dirty="0"/>
              <a:t>End-to-End</a:t>
            </a:r>
            <a:r>
              <a:rPr lang="en-US" altLang="en-US" sz="2400" dirty="0"/>
              <a:t>: an application sends/receives data to/from another application.</a:t>
            </a:r>
          </a:p>
          <a:p>
            <a:pPr>
              <a:lnSpc>
                <a:spcPct val="90000"/>
              </a:lnSpc>
            </a:pPr>
            <a:r>
              <a:rPr lang="en-US" altLang="en-US" sz="2400" b="1" dirty="0"/>
              <a:t>Connectionless</a:t>
            </a:r>
            <a:r>
              <a:rPr lang="en-US" altLang="en-US" sz="2400" dirty="0"/>
              <a:t>: Application does not need to preestablish communication before sending data; application does not need to terminate communication when finished.</a:t>
            </a:r>
          </a:p>
          <a:p>
            <a:pPr>
              <a:lnSpc>
                <a:spcPct val="90000"/>
              </a:lnSpc>
            </a:pPr>
            <a:r>
              <a:rPr lang="en-US" altLang="en-US" sz="2400" b="1" dirty="0"/>
              <a:t>Message-oriented</a:t>
            </a:r>
            <a:r>
              <a:rPr lang="en-US" altLang="en-US" sz="2400" dirty="0"/>
              <a:t>: application sends/receives individual messages (UDP datagram), not packets.</a:t>
            </a:r>
          </a:p>
          <a:p>
            <a:pPr>
              <a:lnSpc>
                <a:spcPct val="90000"/>
              </a:lnSpc>
            </a:pPr>
            <a:r>
              <a:rPr lang="en-US" altLang="en-US" sz="2400" b="1" dirty="0"/>
              <a:t>Best-effort</a:t>
            </a:r>
            <a:r>
              <a:rPr lang="en-US" altLang="en-US" sz="2400" dirty="0"/>
              <a:t>: same best-effort delivery semantics as IP. I.e. message can be lost, duplicated, and corrupted.</a:t>
            </a:r>
          </a:p>
          <a:p>
            <a:pPr>
              <a:lnSpc>
                <a:spcPct val="90000"/>
              </a:lnSpc>
            </a:pPr>
            <a:r>
              <a:rPr lang="en-US" altLang="en-US" sz="2400" b="1" dirty="0"/>
              <a:t>Arbitrary interaction</a:t>
            </a:r>
            <a:r>
              <a:rPr lang="en-US" altLang="en-US" sz="2400" dirty="0"/>
              <a:t>: application communicates with many or one other applications.</a:t>
            </a:r>
          </a:p>
          <a:p>
            <a:pPr>
              <a:lnSpc>
                <a:spcPct val="90000"/>
              </a:lnSpc>
            </a:pPr>
            <a:r>
              <a:rPr lang="en-US" altLang="en-US" sz="2400" b="1" dirty="0"/>
              <a:t>Operating system independent</a:t>
            </a:r>
            <a:r>
              <a:rPr lang="en-US" altLang="en-US" sz="2400" dirty="0"/>
              <a:t>: identifying application does not depend on O/S.</a:t>
            </a:r>
            <a:endParaRPr lang="en-CA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534040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8857D717-0247-954D-ABBD-98C62DDAD7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Identifying An Application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0AED6EE9-07B7-0949-B747-1BFA059AB1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9544" y="1645743"/>
            <a:ext cx="10515600" cy="43513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UDP cannot extend IP address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No unused bits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Cannot use OS-dependent quantity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Process ID, Task number, Job name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Must work on all computer systems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Technique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Each application assigned unique integer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Called </a:t>
            </a:r>
            <a:r>
              <a:rPr lang="en-US" altLang="en-US" b="1" i="1" u="sng" dirty="0">
                <a:solidFill>
                  <a:schemeClr val="tx2"/>
                </a:solidFill>
              </a:rPr>
              <a:t>protocol port number</a:t>
            </a:r>
          </a:p>
          <a:p>
            <a:pPr>
              <a:lnSpc>
                <a:spcPct val="90000"/>
              </a:lnSpc>
            </a:pPr>
            <a:endParaRPr lang="en-CA" altLang="en-US" b="1" i="1" u="sng" dirty="0"/>
          </a:p>
        </p:txBody>
      </p:sp>
    </p:spTree>
    <p:extLst>
      <p:ext uri="{BB962C8B-B14F-4D97-AF65-F5344CB8AC3E}">
        <p14:creationId xmlns:p14="http://schemas.microsoft.com/office/powerpoint/2010/main" val="8929308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B28FA6D8-C6EF-254D-A7D8-5AE7752A97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Protocol Port Number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CCF7D7B5-70E7-E64E-B5CA-24AB1958A1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9544" y="1409075"/>
            <a:ext cx="8788934" cy="515661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600" dirty="0"/>
              <a:t>UDP uses </a:t>
            </a:r>
            <a:r>
              <a:rPr lang="en-US" altLang="en-US" sz="2600" b="1" i="1" dirty="0"/>
              <a:t>Port Number</a:t>
            </a:r>
            <a:r>
              <a:rPr lang="en-US" altLang="en-US" sz="2600" dirty="0"/>
              <a:t> to identify an application as an endpoint.</a:t>
            </a:r>
          </a:p>
          <a:p>
            <a:pPr>
              <a:lnSpc>
                <a:spcPct val="90000"/>
              </a:lnSpc>
            </a:pPr>
            <a:r>
              <a:rPr lang="en-CA" altLang="en-US" sz="2600" dirty="0"/>
              <a:t>UDP messages are delivered to the port specified in the message by the sending application</a:t>
            </a:r>
          </a:p>
          <a:p>
            <a:pPr>
              <a:lnSpc>
                <a:spcPct val="90000"/>
              </a:lnSpc>
            </a:pPr>
            <a:r>
              <a:rPr lang="en-CA" altLang="en-US" sz="2600" dirty="0"/>
              <a:t>In general</a:t>
            </a:r>
            <a:r>
              <a:rPr lang="en-US" altLang="en-US" sz="2600" dirty="0"/>
              <a:t>,</a:t>
            </a:r>
            <a:r>
              <a:rPr lang="en-CA" altLang="en-US" sz="2600" dirty="0"/>
              <a:t> a port can be used for any datagram, as long as the sender and the receiver agrees </a:t>
            </a:r>
            <a:endParaRPr lang="en-US" altLang="en-US" sz="2600" dirty="0"/>
          </a:p>
          <a:p>
            <a:pPr>
              <a:lnSpc>
                <a:spcPct val="90000"/>
              </a:lnSpc>
            </a:pPr>
            <a:r>
              <a:rPr lang="en-CA" altLang="en-US" sz="2600" dirty="0"/>
              <a:t>In practice, a collection of well-known ports are used for special purposes such as telnet, ftp, and email. </a:t>
            </a:r>
            <a:r>
              <a:rPr lang="en-US" altLang="en-US" sz="2600" dirty="0"/>
              <a:t>E.g. port 7 for Echo application. </a:t>
            </a:r>
            <a:endParaRPr lang="en-CA" altLang="en-US" sz="2600" dirty="0"/>
          </a:p>
          <a:p>
            <a:pPr>
              <a:lnSpc>
                <a:spcPct val="90000"/>
              </a:lnSpc>
            </a:pPr>
            <a:r>
              <a:rPr lang="en-CA" altLang="en-US" sz="2600" dirty="0"/>
              <a:t>Local operating system provides an interface for processes to specify and access a port. </a:t>
            </a:r>
          </a:p>
          <a:p>
            <a:pPr>
              <a:lnSpc>
                <a:spcPct val="90000"/>
              </a:lnSpc>
            </a:pPr>
            <a:endParaRPr lang="en-CA" altLang="en-US" sz="2600" dirty="0"/>
          </a:p>
        </p:txBody>
      </p:sp>
    </p:spTree>
    <p:extLst>
      <p:ext uri="{BB962C8B-B14F-4D97-AF65-F5344CB8AC3E}">
        <p14:creationId xmlns:p14="http://schemas.microsoft.com/office/powerpoint/2010/main" val="34085454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BAD6C5DE-ABE3-0045-9693-0DF56F68C7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Well-known Port Numbers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11313A6C-DC7B-3640-B717-AFFDE448BB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9544" y="1479421"/>
            <a:ext cx="8229600" cy="13065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CA" altLang="en-US" sz="2600" dirty="0"/>
              <a:t>list of UDP ports copied from </a:t>
            </a:r>
            <a:r>
              <a:rPr lang="en-CA" altLang="en-US" sz="2600" dirty="0">
                <a:latin typeface="Arial Unicode MS" panose="020B0604020202020204" pitchFamily="34" charset="-128"/>
              </a:rPr>
              <a:t>/</a:t>
            </a:r>
            <a:r>
              <a:rPr lang="en-CA" altLang="en-US" sz="2600" dirty="0" err="1">
                <a:latin typeface="Arial Unicode MS" panose="020B0604020202020204" pitchFamily="34" charset="-128"/>
              </a:rPr>
              <a:t>etc</a:t>
            </a:r>
            <a:r>
              <a:rPr lang="en-CA" altLang="en-US" sz="2600" dirty="0">
                <a:latin typeface="Arial Unicode MS" panose="020B0604020202020204" pitchFamily="34" charset="-128"/>
              </a:rPr>
              <a:t>/services</a:t>
            </a:r>
            <a:r>
              <a:rPr lang="en-CA" altLang="en-US" sz="2600" dirty="0"/>
              <a:t> on Solaris 2.5</a:t>
            </a:r>
            <a:r>
              <a:rPr lang="en-US" altLang="en-US" sz="2600" dirty="0"/>
              <a:t>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600" dirty="0"/>
              <a:t>   </a:t>
            </a:r>
            <a:r>
              <a:rPr lang="en-CA" altLang="en-US" sz="2600" dirty="0"/>
              <a:t> </a:t>
            </a:r>
          </a:p>
        </p:txBody>
      </p:sp>
      <p:graphicFrame>
        <p:nvGraphicFramePr>
          <p:cNvPr id="20484" name="Object 4">
            <a:extLst>
              <a:ext uri="{FF2B5EF4-FFF2-40B4-BE49-F238E27FC236}">
                <a16:creationId xmlns:a16="http://schemas.microsoft.com/office/drawing/2014/main" id="{918154C4-309B-1C4C-A936-C7F253EF44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0812520"/>
              </p:ext>
            </p:extLst>
          </p:nvPr>
        </p:nvGraphicFramePr>
        <p:xfrm>
          <a:off x="1968708" y="2662367"/>
          <a:ext cx="7550046" cy="33656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352800" imgH="1320800" progId="Paint.Picture">
                  <p:embed/>
                </p:oleObj>
              </mc:Choice>
              <mc:Fallback>
                <p:oleObj name="Bitmap Image" r:id="rId2" imgW="3352800" imgH="1320800" progId="Paint.Picture">
                  <p:embed/>
                  <p:pic>
                    <p:nvPicPr>
                      <p:cNvPr id="20484" name="Object 4">
                        <a:extLst>
                          <a:ext uri="{FF2B5EF4-FFF2-40B4-BE49-F238E27FC236}">
                            <a16:creationId xmlns:a16="http://schemas.microsoft.com/office/drawing/2014/main" id="{918154C4-309B-1C4C-A936-C7F253EF443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8708" y="2662367"/>
                        <a:ext cx="7550046" cy="33656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267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5">
            <a:extLst>
              <a:ext uri="{FF2B5EF4-FFF2-40B4-BE49-F238E27FC236}">
                <a16:creationId xmlns:a16="http://schemas.microsoft.com/office/drawing/2014/main" id="{ACA1BED0-B18E-E142-8C4C-853077EDE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8" y="1317602"/>
            <a:ext cx="5434012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6538" indent="-236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/>
              <a:t>Usually very small networks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/>
              <a:t>Each workstation has equivalent capabilities and responsibilities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/>
              <a:t>Requires a switch or a hub.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/>
              <a:t>These types of networks do not perform well under heavy data loads.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AAFF24-9928-0047-AE60-A3DAFE5B7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Peer to Peer Network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977CD3-254E-B941-A7F0-9713B76E0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96668"/>
            <a:ext cx="5772200" cy="407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544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898" name="Picture 10">
            <a:extLst>
              <a:ext uri="{FF2B5EF4-FFF2-40B4-BE49-F238E27FC236}">
                <a16:creationId xmlns:a16="http://schemas.microsoft.com/office/drawing/2014/main" id="{23CE168C-B8F8-524C-AE2E-671B86BB9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007" y="1575061"/>
            <a:ext cx="3492500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9899" name="Picture 11">
            <a:extLst>
              <a:ext uri="{FF2B5EF4-FFF2-40B4-BE49-F238E27FC236}">
                <a16:creationId xmlns:a16="http://schemas.microsoft.com/office/drawing/2014/main" id="{E2D51144-EB93-5F44-ACD9-6AADCFC55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207" y="5280285"/>
            <a:ext cx="630238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9900" name="Picture 12">
            <a:extLst>
              <a:ext uri="{FF2B5EF4-FFF2-40B4-BE49-F238E27FC236}">
                <a16:creationId xmlns:a16="http://schemas.microsoft.com/office/drawing/2014/main" id="{3B8776FD-8CC7-6F4A-97CE-1C7B95B25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83" y="1654435"/>
            <a:ext cx="3565525" cy="415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B16FEC74-AB0F-F545-8469-DAE245399D2A}"/>
              </a:ext>
            </a:extLst>
          </p:cNvPr>
          <p:cNvSpPr txBox="1">
            <a:spLocks noChangeArrowheads="1"/>
          </p:cNvSpPr>
          <p:nvPr/>
        </p:nvSpPr>
        <p:spPr>
          <a:xfrm>
            <a:off x="964367" y="0"/>
            <a:ext cx="7772400" cy="8094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>
                <a:ea typeface="ＭＳ Ｐゴシック" panose="020B0600070205080204" pitchFamily="34" charset="-128"/>
              </a:rPr>
              <a:t>Encapsulation/De-encapsulation</a:t>
            </a:r>
            <a:endParaRPr lang="en-US" altLang="ja-JP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482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49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49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549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947" name="Picture 11">
            <a:extLst>
              <a:ext uri="{FF2B5EF4-FFF2-40B4-BE49-F238E27FC236}">
                <a16:creationId xmlns:a16="http://schemas.microsoft.com/office/drawing/2014/main" id="{10620BB6-033A-3141-96F6-3CED2971C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196" y="1601449"/>
            <a:ext cx="8262938" cy="33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1948" name="Picture 12">
            <a:extLst>
              <a:ext uri="{FF2B5EF4-FFF2-40B4-BE49-F238E27FC236}">
                <a16:creationId xmlns:a16="http://schemas.microsoft.com/office/drawing/2014/main" id="{A6C3AB6F-3E97-2F4D-B102-263D395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7" y="2950825"/>
            <a:ext cx="3016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1949" name="Picture 13">
            <a:extLst>
              <a:ext uri="{FF2B5EF4-FFF2-40B4-BE49-F238E27FC236}">
                <a16:creationId xmlns:a16="http://schemas.microsoft.com/office/drawing/2014/main" id="{66A7D5BA-BE06-5240-9A2F-4A8F250EC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996" y="2934950"/>
            <a:ext cx="25558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1950" name="Picture 14">
            <a:extLst>
              <a:ext uri="{FF2B5EF4-FFF2-40B4-BE49-F238E27FC236}">
                <a16:creationId xmlns:a16="http://schemas.microsoft.com/office/drawing/2014/main" id="{9F29359C-7B07-8149-93E3-C1EAEDAD2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797" y="2936538"/>
            <a:ext cx="246063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1952" name="Picture 16">
            <a:extLst>
              <a:ext uri="{FF2B5EF4-FFF2-40B4-BE49-F238E27FC236}">
                <a16:creationId xmlns:a16="http://schemas.microsoft.com/office/drawing/2014/main" id="{80B0E2C1-1281-C94C-A02D-DD965A235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397" y="2950825"/>
            <a:ext cx="3016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1953" name="Picture 17">
            <a:extLst>
              <a:ext uri="{FF2B5EF4-FFF2-40B4-BE49-F238E27FC236}">
                <a16:creationId xmlns:a16="http://schemas.microsoft.com/office/drawing/2014/main" id="{1EBEC7D2-88AE-4D40-854F-627B8C1D6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596" y="4192249"/>
            <a:ext cx="57150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1954" name="Picture 18">
            <a:extLst>
              <a:ext uri="{FF2B5EF4-FFF2-40B4-BE49-F238E27FC236}">
                <a16:creationId xmlns:a16="http://schemas.microsoft.com/office/drawing/2014/main" id="{EEF4ACA8-9445-4D45-94EB-ADBDC7B1C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197" y="4127163"/>
            <a:ext cx="4348163" cy="128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itle 3">
            <a:extLst>
              <a:ext uri="{FF2B5EF4-FFF2-40B4-BE49-F238E27FC236}">
                <a16:creationId xmlns:a16="http://schemas.microsoft.com/office/drawing/2014/main" id="{D4F88A92-D6B4-FB46-BA5E-FF8B865A09B2}"/>
              </a:ext>
            </a:extLst>
          </p:cNvPr>
          <p:cNvSpPr txBox="1">
            <a:spLocks/>
          </p:cNvSpPr>
          <p:nvPr/>
        </p:nvSpPr>
        <p:spPr>
          <a:xfrm>
            <a:off x="1149544" y="-41275"/>
            <a:ext cx="10204255" cy="93794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UDP Socket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68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51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51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551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551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551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551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Rectangle 2">
            <a:extLst>
              <a:ext uri="{FF2B5EF4-FFF2-40B4-BE49-F238E27FC236}">
                <a16:creationId xmlns:a16="http://schemas.microsoft.com/office/drawing/2014/main" id="{60322799-0E7F-C34F-BC0A-B24BBF3A4A6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1408113"/>
            <a:ext cx="9144000" cy="2387600"/>
          </a:xfrm>
        </p:spPr>
        <p:txBody>
          <a:bodyPr/>
          <a:lstStyle/>
          <a:p>
            <a:r>
              <a:rPr lang="en-US" altLang="en-US" sz="4000" dirty="0">
                <a:solidFill>
                  <a:srgbClr val="0000FF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532641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973ACF-F185-6E40-8F29-AF13A948C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913" y="1511300"/>
            <a:ext cx="6350000" cy="3835400"/>
          </a:xfrm>
          <a:prstGeom prst="rect">
            <a:avLst/>
          </a:prstGeom>
        </p:spPr>
      </p:pic>
      <p:sp>
        <p:nvSpPr>
          <p:cNvPr id="11268" name="Text Box 5">
            <a:extLst>
              <a:ext uri="{FF2B5EF4-FFF2-40B4-BE49-F238E27FC236}">
                <a16:creationId xmlns:a16="http://schemas.microsoft.com/office/drawing/2014/main" id="{ACA1BED0-B18E-E142-8C4C-853077EDE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8" y="1317602"/>
            <a:ext cx="498792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6538" indent="-2365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/>
              <a:t>A Local Area Network spans a relatively small area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/>
              <a:t>LAN are usually confined to one building or a group of buildings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/>
              <a:t>Data travel between network devices via Ethernet cables or Wi-Fi.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AAFF24-9928-0047-AE60-A3DAFE5B7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Local Area Network (LAN)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928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C6F30C50-B765-6D45-A531-7F4599F490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WLAN (Wireless LAN)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EC360B91-3AE4-4340-B71B-D6F053B7C9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14388" y="1557338"/>
            <a:ext cx="10539412" cy="4619625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Local Area Network created over Wi-Fi.</a:t>
            </a:r>
          </a:p>
          <a:p>
            <a:pPr>
              <a:lnSpc>
                <a:spcPct val="90000"/>
              </a:lnSpc>
            </a:pPr>
            <a:r>
              <a:rPr lang="en-US" altLang="en-US" sz="2600" dirty="0"/>
              <a:t>Wi-Fi (Wireless Fidelity)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A wireless technology that connects computers without cables</a:t>
            </a:r>
          </a:p>
          <a:p>
            <a:pPr>
              <a:lnSpc>
                <a:spcPct val="90000"/>
              </a:lnSpc>
            </a:pPr>
            <a:r>
              <a:rPr lang="en-US" altLang="en-US" sz="2600" dirty="0"/>
              <a:t>Access Point (AP)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A device (base station) that connects wireless devices together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Usually connected to a wired-network</a:t>
            </a:r>
          </a:p>
          <a:p>
            <a:pPr>
              <a:lnSpc>
                <a:spcPct val="90000"/>
              </a:lnSpc>
            </a:pPr>
            <a:r>
              <a:rPr lang="en-US" altLang="en-US" sz="2600" dirty="0"/>
              <a:t>ESSID (Extended Service Set ID)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A “name” for the AP, </a:t>
            </a:r>
            <a:r>
              <a:rPr lang="en-US" altLang="en-US" sz="2200" dirty="0" err="1"/>
              <a:t>eg.</a:t>
            </a:r>
            <a:r>
              <a:rPr lang="en-US" altLang="en-US" sz="2200" dirty="0"/>
              <a:t> EU-NET</a:t>
            </a:r>
          </a:p>
          <a:p>
            <a:pPr>
              <a:lnSpc>
                <a:spcPct val="90000"/>
              </a:lnSpc>
            </a:pPr>
            <a:r>
              <a:rPr lang="en-US" altLang="en-US" sz="2600" dirty="0"/>
              <a:t>Hotspot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The area covered by wireless access points</a:t>
            </a:r>
          </a:p>
        </p:txBody>
      </p:sp>
    </p:spTree>
    <p:extLst>
      <p:ext uri="{BB962C8B-B14F-4D97-AF65-F5344CB8AC3E}">
        <p14:creationId xmlns:p14="http://schemas.microsoft.com/office/powerpoint/2010/main" val="25743559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56056</TotalTime>
  <Words>3979</Words>
  <Application>Microsoft Macintosh PowerPoint</Application>
  <PresentationFormat>Widescreen</PresentationFormat>
  <Paragraphs>622</Paragraphs>
  <Slides>72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4" baseType="lpstr">
      <vt:lpstr>Arial Unicode MS</vt:lpstr>
      <vt:lpstr> </vt:lpstr>
      <vt:lpstr>Arial</vt:lpstr>
      <vt:lpstr>Calibri</vt:lpstr>
      <vt:lpstr>Calibri Light</vt:lpstr>
      <vt:lpstr>Courier New</vt:lpstr>
      <vt:lpstr>Tahoma</vt:lpstr>
      <vt:lpstr>Times New Roman</vt:lpstr>
      <vt:lpstr>Verdana</vt:lpstr>
      <vt:lpstr>Wingdings</vt:lpstr>
      <vt:lpstr>Office Theme</vt:lpstr>
      <vt:lpstr>Bitmap Image</vt:lpstr>
      <vt:lpstr>Networking Basics</vt:lpstr>
      <vt:lpstr>What is a Computer Network</vt:lpstr>
      <vt:lpstr>Why Networking is Important?</vt:lpstr>
      <vt:lpstr>How does the Internet Look Like?</vt:lpstr>
      <vt:lpstr>How does the Internet Look Like?</vt:lpstr>
      <vt:lpstr>The Three Types of Networks</vt:lpstr>
      <vt:lpstr>Peer to Peer Network</vt:lpstr>
      <vt:lpstr>Local Area Network (LAN)</vt:lpstr>
      <vt:lpstr>WLAN (Wireless LAN)</vt:lpstr>
      <vt:lpstr>WLAN (Wireless LAN)</vt:lpstr>
      <vt:lpstr>Wide Area Network (WAN)</vt:lpstr>
      <vt:lpstr>LAN vs WAN</vt:lpstr>
      <vt:lpstr>Network Hardware</vt:lpstr>
      <vt:lpstr>Cables</vt:lpstr>
      <vt:lpstr>NIC – a “Network Interface Card”</vt:lpstr>
      <vt:lpstr>Hubs</vt:lpstr>
      <vt:lpstr>Switches</vt:lpstr>
      <vt:lpstr>A Network Switch</vt:lpstr>
      <vt:lpstr>Routers</vt:lpstr>
      <vt:lpstr>Firewall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Layer-to-layer Communication</vt:lpstr>
      <vt:lpstr>Network Protocols</vt:lpstr>
      <vt:lpstr>Communication Identifier</vt:lpstr>
      <vt:lpstr>Network Addresses</vt:lpstr>
      <vt:lpstr>Port Numbers</vt:lpstr>
      <vt:lpstr>Domain Name System</vt:lpstr>
      <vt:lpstr>Domain Name System</vt:lpstr>
      <vt:lpstr>Domain Name System</vt:lpstr>
      <vt:lpstr>IP Addresses</vt:lpstr>
      <vt:lpstr>IP Protocol: Architecture of IP address</vt:lpstr>
      <vt:lpstr>IP Protocol: Private IP addresses</vt:lpstr>
      <vt:lpstr>Network prefix and Host number</vt:lpstr>
      <vt:lpstr>Example</vt:lpstr>
      <vt:lpstr>Subnetting</vt:lpstr>
      <vt:lpstr>Basic Idea of Subnetting</vt:lpstr>
      <vt:lpstr>Subnetting Example</vt:lpstr>
      <vt:lpstr>Advantages of Subnetting </vt:lpstr>
      <vt:lpstr>IPv6 - IP Version 6</vt:lpstr>
      <vt:lpstr>IPv6 Provider-Based Addresses</vt:lpstr>
      <vt:lpstr>The Transmission Control Protocol (TCP)</vt:lpstr>
      <vt:lpstr>Establishing a TCP Connection</vt:lpstr>
      <vt:lpstr>Closing a TCP Connection</vt:lpstr>
      <vt:lpstr>TCP Connection Reset</vt:lpstr>
      <vt:lpstr>TCP Socket</vt:lpstr>
      <vt:lpstr>Packets</vt:lpstr>
      <vt:lpstr>Encapsulation/De-encapsulation</vt:lpstr>
      <vt:lpstr>UDP: User Datagram Protocol</vt:lpstr>
      <vt:lpstr>UDP Characteristics</vt:lpstr>
      <vt:lpstr>Identifying An Application</vt:lpstr>
      <vt:lpstr>Protocol Port Number</vt:lpstr>
      <vt:lpstr>Well-known Port Numbers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Fraud Preemtion</dc:title>
  <dc:creator>Md_ Rahman</dc:creator>
  <cp:lastModifiedBy>Microsoft Office User</cp:lastModifiedBy>
  <cp:revision>2942</cp:revision>
  <dcterms:created xsi:type="dcterms:W3CDTF">2018-02-18T09:06:46Z</dcterms:created>
  <dcterms:modified xsi:type="dcterms:W3CDTF">2022-09-21T15:56:07Z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2978305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S8.2.2</vt:lpwstr>
  </property>
</Properties>
</file>