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6"/>
  </p:notesMasterIdLst>
  <p:sldIdLst>
    <p:sldId id="1252" r:id="rId2"/>
    <p:sldId id="956" r:id="rId3"/>
    <p:sldId id="964" r:id="rId4"/>
    <p:sldId id="1047" r:id="rId5"/>
    <p:sldId id="1048" r:id="rId6"/>
    <p:sldId id="1217" r:id="rId7"/>
    <p:sldId id="1154" r:id="rId8"/>
    <p:sldId id="1086" r:id="rId9"/>
    <p:sldId id="1049" r:id="rId10"/>
    <p:sldId id="1041" r:id="rId11"/>
    <p:sldId id="1218" r:id="rId12"/>
    <p:sldId id="1155" r:id="rId13"/>
    <p:sldId id="1221" r:id="rId14"/>
    <p:sldId id="1223" r:id="rId15"/>
    <p:sldId id="1224" r:id="rId16"/>
    <p:sldId id="1228" r:id="rId17"/>
    <p:sldId id="1225" r:id="rId18"/>
    <p:sldId id="1226" r:id="rId19"/>
    <p:sldId id="1227" r:id="rId20"/>
    <p:sldId id="1051" r:id="rId21"/>
    <p:sldId id="1052" r:id="rId22"/>
    <p:sldId id="1257" r:id="rId23"/>
    <p:sldId id="1054" r:id="rId24"/>
    <p:sldId id="1055" r:id="rId25"/>
    <p:sldId id="1160" r:id="rId26"/>
    <p:sldId id="1042" r:id="rId27"/>
    <p:sldId id="1161" r:id="rId28"/>
    <p:sldId id="1162" r:id="rId29"/>
    <p:sldId id="1163" r:id="rId30"/>
    <p:sldId id="1164" r:id="rId31"/>
    <p:sldId id="1165" r:id="rId32"/>
    <p:sldId id="1166" r:id="rId33"/>
    <p:sldId id="1167" r:id="rId34"/>
    <p:sldId id="1058" r:id="rId35"/>
    <p:sldId id="1168" r:id="rId36"/>
    <p:sldId id="1169" r:id="rId37"/>
    <p:sldId id="1170" r:id="rId38"/>
    <p:sldId id="1171" r:id="rId39"/>
    <p:sldId id="1043" r:id="rId40"/>
    <p:sldId id="1061" r:id="rId41"/>
    <p:sldId id="1213" r:id="rId42"/>
    <p:sldId id="1214" r:id="rId43"/>
    <p:sldId id="1215" r:id="rId44"/>
    <p:sldId id="1062" r:id="rId45"/>
    <p:sldId id="1063" r:id="rId46"/>
    <p:sldId id="1064" r:id="rId47"/>
    <p:sldId id="1066" r:id="rId48"/>
    <p:sldId id="1065" r:id="rId49"/>
    <p:sldId id="1067" r:id="rId50"/>
    <p:sldId id="1083" r:id="rId51"/>
    <p:sldId id="1068" r:id="rId52"/>
    <p:sldId id="1069" r:id="rId53"/>
    <p:sldId id="1070" r:id="rId54"/>
    <p:sldId id="1071" r:id="rId55"/>
    <p:sldId id="1072" r:id="rId56"/>
    <p:sldId id="1073" r:id="rId57"/>
    <p:sldId id="1074" r:id="rId58"/>
    <p:sldId id="1075" r:id="rId59"/>
    <p:sldId id="1076" r:id="rId60"/>
    <p:sldId id="1204" r:id="rId61"/>
    <p:sldId id="1103" r:id="rId62"/>
    <p:sldId id="1205" r:id="rId63"/>
    <p:sldId id="1078" r:id="rId64"/>
    <p:sldId id="1079" r:id="rId65"/>
    <p:sldId id="1080" r:id="rId66"/>
    <p:sldId id="1082" r:id="rId67"/>
    <p:sldId id="1206" r:id="rId68"/>
    <p:sldId id="1081" r:id="rId69"/>
    <p:sldId id="1207" r:id="rId70"/>
    <p:sldId id="1087" r:id="rId71"/>
    <p:sldId id="1208" r:id="rId72"/>
    <p:sldId id="1232" r:id="rId73"/>
    <p:sldId id="1222" r:id="rId74"/>
    <p:sldId id="1092" r:id="rId75"/>
    <p:sldId id="1209" r:id="rId76"/>
    <p:sldId id="1210" r:id="rId77"/>
    <p:sldId id="1211" r:id="rId78"/>
    <p:sldId id="1212" r:id="rId79"/>
    <p:sldId id="1044" r:id="rId80"/>
    <p:sldId id="1096" r:id="rId81"/>
    <p:sldId id="1203" r:id="rId82"/>
    <p:sldId id="1098" r:id="rId83"/>
    <p:sldId id="1099" r:id="rId84"/>
    <p:sldId id="1100" r:id="rId85"/>
    <p:sldId id="1101" r:id="rId86"/>
    <p:sldId id="1102" r:id="rId87"/>
    <p:sldId id="1104" r:id="rId88"/>
    <p:sldId id="1231" r:id="rId89"/>
    <p:sldId id="1106" r:id="rId90"/>
    <p:sldId id="1107" r:id="rId91"/>
    <p:sldId id="1110" r:id="rId92"/>
    <p:sldId id="1111" r:id="rId93"/>
    <p:sldId id="1112" r:id="rId94"/>
    <p:sldId id="1198" r:id="rId95"/>
    <p:sldId id="1124" r:id="rId96"/>
    <p:sldId id="1125" r:id="rId97"/>
    <p:sldId id="1113" r:id="rId98"/>
    <p:sldId id="1199" r:id="rId99"/>
    <p:sldId id="1114" r:id="rId100"/>
    <p:sldId id="1115" r:id="rId101"/>
    <p:sldId id="1116" r:id="rId102"/>
    <p:sldId id="1200" r:id="rId103"/>
    <p:sldId id="1201" r:id="rId104"/>
    <p:sldId id="1117" r:id="rId105"/>
    <p:sldId id="1202" r:id="rId106"/>
    <p:sldId id="1119" r:id="rId107"/>
    <p:sldId id="1045" r:id="rId108"/>
    <p:sldId id="1123" r:id="rId109"/>
    <p:sldId id="1121" r:id="rId110"/>
    <p:sldId id="1195" r:id="rId111"/>
    <p:sldId id="1196" r:id="rId112"/>
    <p:sldId id="1126" r:id="rId113"/>
    <p:sldId id="1127" r:id="rId114"/>
    <p:sldId id="1128" r:id="rId115"/>
    <p:sldId id="1131" r:id="rId116"/>
    <p:sldId id="1129" r:id="rId117"/>
    <p:sldId id="1130" r:id="rId118"/>
    <p:sldId id="1197" r:id="rId119"/>
    <p:sldId id="340" r:id="rId120"/>
    <p:sldId id="1184" r:id="rId121"/>
    <p:sldId id="1046" r:id="rId122"/>
    <p:sldId id="1193" r:id="rId123"/>
    <p:sldId id="1194" r:id="rId124"/>
    <p:sldId id="1132" r:id="rId125"/>
    <p:sldId id="1133" r:id="rId126"/>
    <p:sldId id="1134" r:id="rId127"/>
    <p:sldId id="1135" r:id="rId128"/>
    <p:sldId id="1143" r:id="rId129"/>
    <p:sldId id="1144" r:id="rId130"/>
    <p:sldId id="1146" r:id="rId131"/>
    <p:sldId id="1147" r:id="rId132"/>
    <p:sldId id="1258" r:id="rId133"/>
    <p:sldId id="1145" r:id="rId134"/>
    <p:sldId id="1254" r:id="rId135"/>
    <p:sldId id="1255" r:id="rId136"/>
    <p:sldId id="1256" r:id="rId137"/>
    <p:sldId id="1141" r:id="rId138"/>
    <p:sldId id="1138" r:id="rId139"/>
    <p:sldId id="1192" r:id="rId140"/>
    <p:sldId id="1140" r:id="rId141"/>
    <p:sldId id="1183" r:id="rId142"/>
    <p:sldId id="1185" r:id="rId143"/>
    <p:sldId id="1186" r:id="rId144"/>
    <p:sldId id="1187" r:id="rId145"/>
    <p:sldId id="1189" r:id="rId146"/>
    <p:sldId id="1142" r:id="rId147"/>
    <p:sldId id="1038" r:id="rId148"/>
    <p:sldId id="1088" r:id="rId149"/>
    <p:sldId id="1089" r:id="rId150"/>
    <p:sldId id="1105" r:id="rId151"/>
    <p:sldId id="1118" r:id="rId152"/>
    <p:sldId id="1120" r:id="rId153"/>
    <p:sldId id="1190" r:id="rId154"/>
    <p:sldId id="1137" r:id="rId1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46"/>
    <p:restoredTop sz="95934"/>
  </p:normalViewPr>
  <p:slideViewPr>
    <p:cSldViewPr snapToGrid="0" snapToObjects="1">
      <p:cViewPr>
        <p:scale>
          <a:sx n="98" d="100"/>
          <a:sy n="98" d="100"/>
        </p:scale>
        <p:origin x="752" y="416"/>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theme" Target="theme/theme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tableStyles" Target="tableStyle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7/19/25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9.0:  updated to 9</a:t>
            </a:r>
            <a:r>
              <a:rPr lang="en-US" baseline="30000" dirty="0"/>
              <a:t>th</a:t>
            </a:r>
            <a:r>
              <a:rPr lang="en-US" dirty="0"/>
              <a:t> Edition, June 2025</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dirty="0"/>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dirty="0"/>
          </a:p>
        </p:txBody>
      </p:sp>
    </p:spTree>
    <p:extLst>
      <p:ext uri="{BB962C8B-B14F-4D97-AF65-F5344CB8AC3E}">
        <p14:creationId xmlns:p14="http://schemas.microsoft.com/office/powerpoint/2010/main" val="114639378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3841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121</a:t>
            </a:fld>
            <a:endParaRPr lang="en-US" dirty="0"/>
          </a:p>
        </p:txBody>
      </p:sp>
    </p:spTree>
    <p:extLst>
      <p:ext uri="{BB962C8B-B14F-4D97-AF65-F5344CB8AC3E}">
        <p14:creationId xmlns:p14="http://schemas.microsoft.com/office/powerpoint/2010/main" val="21385487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ED160B-A8FC-02C4-7FB1-D177BB3B1F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2D00D9-94D3-5372-A43B-558BF72CDC5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E6A191-39CD-B265-409D-38DE5019A63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AE36087-2085-52BD-0274-15F4951FDAD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237887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1A3F9-B09D-033B-4714-1387E239E5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739620-7E3A-9227-CCE9-27A1FCEAD7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93EEDF-518E-00DB-A95F-262B3546F87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8C6D1E6-81F0-2D7F-21EC-ECF4F5DD578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730930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7B02FB-6A21-696E-9D23-8B3484D20D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8CE18D-1AE4-55B9-A630-094420A2C4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CD11CC-3C28-3A92-6940-8921A175DFD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34354BE-6F5B-168D-CEB6-5FCEBE15831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717383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dirty="0"/>
          </a:p>
        </p:txBody>
      </p:sp>
    </p:spTree>
    <p:extLst>
      <p:ext uri="{BB962C8B-B14F-4D97-AF65-F5344CB8AC3E}">
        <p14:creationId xmlns:p14="http://schemas.microsoft.com/office/powerpoint/2010/main" val="219699997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146</a:t>
            </a:fld>
            <a:endParaRPr lang="en-US" dirty="0"/>
          </a:p>
        </p:txBody>
      </p:sp>
    </p:spTree>
    <p:extLst>
      <p:ext uri="{BB962C8B-B14F-4D97-AF65-F5344CB8AC3E}">
        <p14:creationId xmlns:p14="http://schemas.microsoft.com/office/powerpoint/2010/main" val="33707466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147</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152</a:t>
            </a:fld>
            <a:endParaRPr lang="en-US" dirty="0"/>
          </a:p>
        </p:txBody>
      </p:sp>
    </p:spTree>
    <p:extLst>
      <p:ext uri="{BB962C8B-B14F-4D97-AF65-F5344CB8AC3E}">
        <p14:creationId xmlns:p14="http://schemas.microsoft.com/office/powerpoint/2010/main" val="3920772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154</a:t>
            </a:fld>
            <a:endParaRPr lang="en-US" dirty="0"/>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dirty="0"/>
          </a:p>
        </p:txBody>
      </p:sp>
    </p:spTree>
    <p:extLst>
      <p:ext uri="{BB962C8B-B14F-4D97-AF65-F5344CB8AC3E}">
        <p14:creationId xmlns:p14="http://schemas.microsoft.com/office/powerpoint/2010/main" val="33908985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it’s only 2.5 pages!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39</a:t>
            </a:fld>
            <a:endParaRPr lang="en-US" dirty="0"/>
          </a:p>
        </p:txBody>
      </p:sp>
    </p:spTree>
    <p:extLst>
      <p:ext uri="{BB962C8B-B14F-4D97-AF65-F5344CB8AC3E}">
        <p14:creationId xmlns:p14="http://schemas.microsoft.com/office/powerpoint/2010/main" val="15082176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TWO-way: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rdt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duplicated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msec, 1KB pkt every 30 msec: 33kB/sec thruput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delivered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dirty="0"/>
          </a:p>
        </p:txBody>
      </p:sp>
    </p:spTree>
    <p:extLst>
      <p:ext uri="{BB962C8B-B14F-4D97-AF65-F5344CB8AC3E}">
        <p14:creationId xmlns:p14="http://schemas.microsoft.com/office/powerpoint/2010/main" val="3882601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SampleRTT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eWMA of the difference between the most recently measured SampleRTT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re-ACKed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unACKed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dirty="0"/>
          </a:p>
        </p:txBody>
      </p:sp>
    </p:spTree>
    <p:extLst>
      <p:ext uri="{BB962C8B-B14F-4D97-AF65-F5344CB8AC3E}">
        <p14:creationId xmlns:p14="http://schemas.microsoft.com/office/powerpoint/2010/main" val="311777889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bufferspace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7/19/25</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a:t>
            </a:fld>
            <a:endParaRPr lang="en-US"/>
          </a:p>
        </p:txBody>
      </p:sp>
    </p:spTree>
    <p:extLst>
      <p:ext uri="{BB962C8B-B14F-4D97-AF65-F5344CB8AC3E}">
        <p14:creationId xmlns:p14="http://schemas.microsoft.com/office/powerpoint/2010/main" val="337855511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3.xml"/><Relationship Id="rId5" Type="http://schemas.openxmlformats.org/officeDocument/2006/relationships/image" Target="../media/image50.png"/><Relationship Id="rId4" Type="http://schemas.openxmlformats.org/officeDocument/2006/relationships/image" Target="../media/image49.png"/></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6.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10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10.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2.xml"/><Relationship Id="rId1" Type="http://schemas.openxmlformats.org/officeDocument/2006/relationships/slideLayout" Target="../slideLayouts/slideLayout3.xml"/><Relationship Id="rId5" Type="http://schemas.openxmlformats.org/officeDocument/2006/relationships/image" Target="../media/image57.png"/><Relationship Id="rId4" Type="http://schemas.openxmlformats.org/officeDocument/2006/relationships/image" Target="../media/image56.pn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58.emf"/><Relationship Id="rId7" Type="http://schemas.openxmlformats.org/officeDocument/2006/relationships/image" Target="../media/image62.emf"/><Relationship Id="rId2" Type="http://schemas.openxmlformats.org/officeDocument/2006/relationships/notesSlide" Target="../notesSlides/notesSlide116.xml"/><Relationship Id="rId1" Type="http://schemas.openxmlformats.org/officeDocument/2006/relationships/slideLayout" Target="../slideLayouts/slideLayout3.xml"/><Relationship Id="rId6" Type="http://schemas.openxmlformats.org/officeDocument/2006/relationships/image" Target="../media/image61.emf"/><Relationship Id="rId5" Type="http://schemas.openxmlformats.org/officeDocument/2006/relationships/image" Target="../media/image60.emf"/><Relationship Id="rId4" Type="http://schemas.openxmlformats.org/officeDocument/2006/relationships/image" Target="../media/image59.emf"/></Relationships>
</file>

<file path=ppt/slides/_rels/slide1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64.png"/></Relationships>
</file>

<file path=ppt/slides/_rels/slide12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25.xml"/><Relationship Id="rId1" Type="http://schemas.openxmlformats.org/officeDocument/2006/relationships/slideLayout" Target="../slideLayouts/slideLayout3.xml"/><Relationship Id="rId4" Type="http://schemas.openxmlformats.org/officeDocument/2006/relationships/image" Target="../media/image56.png"/></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41.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46.png"/></Relationships>
</file>

<file path=ppt/slides/_rels/slide9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9" name="Rectangle 8">
            <a:extLst>
              <a:ext uri="{FF2B5EF4-FFF2-40B4-BE49-F238E27FC236}">
                <a16:creationId xmlns:a16="http://schemas.microsoft.com/office/drawing/2014/main" id="{DF486BED-0E6D-424B-9246-93E87D8EC12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pic>
        <p:nvPicPr>
          <p:cNvPr id="4" name="Picture 3" descr="A book cover with a bridge&#10;&#10;Description automatically generated">
            <a:extLst>
              <a:ext uri="{FF2B5EF4-FFF2-40B4-BE49-F238E27FC236}">
                <a16:creationId xmlns:a16="http://schemas.microsoft.com/office/drawing/2014/main" id="{B610F142-3ED9-6CD1-4942-4402DA2C7E65}"/>
              </a:ext>
            </a:extLst>
          </p:cNvPr>
          <p:cNvPicPr>
            <a:picLocks noChangeAspect="1"/>
          </p:cNvPicPr>
          <p:nvPr/>
        </p:nvPicPr>
        <p:blipFill>
          <a:blip r:embed="rId3"/>
          <a:stretch>
            <a:fillRect/>
          </a:stretch>
        </p:blipFill>
        <p:spPr>
          <a:xfrm>
            <a:off x="7981312" y="561975"/>
            <a:ext cx="3180957" cy="3943062"/>
          </a:xfrm>
          <a:prstGeom prst="rect">
            <a:avLst/>
          </a:prstGeom>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CA74715D-A8D9-3A2E-8518-1C2C2B06BD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a:t>
            </a:fld>
            <a:endParaRPr lang="en-US" dirty="0"/>
          </a:p>
        </p:txBody>
      </p:sp>
    </p:spTree>
    <p:extLst>
      <p:ext uri="{BB962C8B-B14F-4D97-AF65-F5344CB8AC3E}">
        <p14:creationId xmlns:p14="http://schemas.microsoft.com/office/powerpoint/2010/main" val="27313811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dirty="0"/>
              <a:t>Transport Layer: 3-</a:t>
            </a:r>
            <a:fld id="{C4204591-24BD-A542-B9D5-F8D8A88D2FEE}" type="slidenum">
              <a:rPr lang="en-US" smtClean="0"/>
              <a:pPr/>
              <a:t>10</a:t>
            </a:fld>
            <a:endParaRPr lang="en-US" dirty="0"/>
          </a:p>
        </p:txBody>
      </p:sp>
      <p:grpSp>
        <p:nvGrpSpPr>
          <p:cNvPr id="4" name="Group 3">
            <a:extLst>
              <a:ext uri="{FF2B5EF4-FFF2-40B4-BE49-F238E27FC236}">
                <a16:creationId xmlns:a16="http://schemas.microsoft.com/office/drawing/2014/main" id="{C05161F6-05AD-DA7A-A559-D10EFD70FDBE}"/>
              </a:ext>
            </a:extLst>
          </p:cNvPr>
          <p:cNvGrpSpPr/>
          <p:nvPr/>
        </p:nvGrpSpPr>
        <p:grpSpPr>
          <a:xfrm>
            <a:off x="8001152" y="2081975"/>
            <a:ext cx="3313139" cy="2488926"/>
            <a:chOff x="1055076" y="3732975"/>
            <a:chExt cx="3313139" cy="2488926"/>
          </a:xfrm>
        </p:grpSpPr>
        <p:pic>
          <p:nvPicPr>
            <p:cNvPr id="5" name="Picture 4">
              <a:extLst>
                <a:ext uri="{FF2B5EF4-FFF2-40B4-BE49-F238E27FC236}">
                  <a16:creationId xmlns:a16="http://schemas.microsoft.com/office/drawing/2014/main" id="{2F11A4B9-810A-A93D-2223-2FFCABEEF42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7" name="Rectangle 6">
              <a:extLst>
                <a:ext uri="{FF2B5EF4-FFF2-40B4-BE49-F238E27FC236}">
                  <a16:creationId xmlns:a16="http://schemas.microsoft.com/office/drawing/2014/main" id="{9540D962-61A0-6CBC-814F-CFE810CE1407}"/>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req_conn(x))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pic>
        <p:nvPicPr>
          <p:cNvPr id="5" name="Picture 4" descr="Cartoon child with pigtails and purple bows&#10;&#10;Description automatically generated">
            <a:extLst>
              <a:ext uri="{FF2B5EF4-FFF2-40B4-BE49-F238E27FC236}">
                <a16:creationId xmlns:a16="http://schemas.microsoft.com/office/drawing/2014/main" id="{3D1C5255-88BB-F376-F94B-F3F2CDC761A0}"/>
              </a:ext>
            </a:extLst>
          </p:cNvPr>
          <p:cNvPicPr>
            <a:picLocks noChangeAspect="1"/>
          </p:cNvPicPr>
          <p:nvPr/>
        </p:nvPicPr>
        <p:blipFill>
          <a:blip r:embed="rId4"/>
          <a:stretch>
            <a:fillRect/>
          </a:stretch>
        </p:blipFill>
        <p:spPr>
          <a:xfrm>
            <a:off x="1781657" y="2085996"/>
            <a:ext cx="689763" cy="576779"/>
          </a:xfrm>
          <a:prstGeom prst="rect">
            <a:avLst/>
          </a:prstGeom>
        </p:spPr>
      </p:pic>
      <p:pic>
        <p:nvPicPr>
          <p:cNvPr id="6" name="Picture 5" descr="A cartoon of a person with a green bow tie&#10;&#10;Description automatically generated">
            <a:extLst>
              <a:ext uri="{FF2B5EF4-FFF2-40B4-BE49-F238E27FC236}">
                <a16:creationId xmlns:a16="http://schemas.microsoft.com/office/drawing/2014/main" id="{FED9291C-2172-8DC3-7F3B-408B00BC79DD}"/>
              </a:ext>
            </a:extLst>
          </p:cNvPr>
          <p:cNvPicPr>
            <a:picLocks noChangeAspect="1"/>
          </p:cNvPicPr>
          <p:nvPr/>
        </p:nvPicPr>
        <p:blipFill>
          <a:blip r:embed="rId5"/>
          <a:stretch>
            <a:fillRect/>
          </a:stretch>
        </p:blipFill>
        <p:spPr>
          <a:xfrm>
            <a:off x="3831050" y="2061978"/>
            <a:ext cx="749790" cy="624814"/>
          </a:xfrm>
          <a:prstGeom prst="rect">
            <a:avLst/>
          </a:prstGeom>
        </p:spPr>
      </p:pic>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Client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Server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clientSocket.connect((serverName,serverPort))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107</a:t>
            </a:fld>
            <a:endParaRPr lang="en-US" dirty="0"/>
          </a:p>
        </p:txBody>
      </p:sp>
      <p:pic>
        <p:nvPicPr>
          <p:cNvPr id="4" name="Picture 3">
            <a:extLst>
              <a:ext uri="{FF2B5EF4-FFF2-40B4-BE49-F238E27FC236}">
                <a16:creationId xmlns:a16="http://schemas.microsoft.com/office/drawing/2014/main" id="{26C3457F-BC3B-1A1E-ECEA-ACD77172AFB4}"/>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packet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line</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input,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445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25736" y="3693979"/>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314053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DECbit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121</a:t>
            </a:fld>
            <a:endParaRPr lang="en-US" dirty="0"/>
          </a:p>
        </p:txBody>
      </p:sp>
      <p:pic>
        <p:nvPicPr>
          <p:cNvPr id="4" name="Picture 3">
            <a:extLst>
              <a:ext uri="{FF2B5EF4-FFF2-40B4-BE49-F238E27FC236}">
                <a16:creationId xmlns:a16="http://schemas.microsoft.com/office/drawing/2014/main" id="{2F0B2E12-89E5-B4BA-02A5-B3AC165FEA31}"/>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 [Kelly]!</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LastByteSent- 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ACKed</a:t>
              </a: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but not-yet ACKed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37727"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fontScale="90000"/>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    (MSS/cwnd)</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W</a:t>
            </a:r>
            <a:r>
              <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tunable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3" y="3980386"/>
            <a:ext cx="3652421"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 (until ~2024)</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how did transport layer know to deliver message to Firefox browser process rather then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bottleneck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147358"/>
            <a:ext cx="4265234" cy="1221464"/>
            <a:chOff x="3613959" y="3147358"/>
            <a:chExt cx="4265234" cy="1221464"/>
          </a:xfrm>
        </p:grpSpPr>
        <p:sp>
          <p:nvSpPr>
            <p:cNvPr id="18" name="TextBox 17">
              <a:extLst>
                <a:ext uri="{FF2B5EF4-FFF2-40B4-BE49-F238E27FC236}">
                  <a16:creationId xmlns:a16="http://schemas.microsoft.com/office/drawing/2014/main" id="{72BF638B-27BF-9A44-BC9B-E5A7126F9971}"/>
                </a:ext>
              </a:extLst>
            </p:cNvPr>
            <p:cNvSpPr txBox="1"/>
            <p:nvPr/>
          </p:nvSpPr>
          <p:spPr>
            <a:xfrm>
              <a:off x="3909241" y="3147358"/>
              <a:ext cx="3969952" cy="1089529"/>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at congested bottleneck, which is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already</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transmitting at full rate, R</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0" y="5329279"/>
            <a:ext cx="4721129" cy="1089529"/>
            <a:chOff x="0" y="5329279"/>
            <a:chExt cx="4721129" cy="1089529"/>
          </a:xfrm>
        </p:grpSpPr>
        <p:sp>
          <p:nvSpPr>
            <p:cNvPr id="110" name="TextBox 109">
              <a:extLst>
                <a:ext uri="{FF2B5EF4-FFF2-40B4-BE49-F238E27FC236}">
                  <a16:creationId xmlns:a16="http://schemas.microsoft.com/office/drawing/2014/main" id="{67AC24E6-353D-7641-8425-F6A26F20ABC7}"/>
                </a:ext>
              </a:extLst>
            </p:cNvPr>
            <p:cNvSpPr txBox="1"/>
            <p:nvPr/>
          </p:nvSpPr>
          <p:spPr>
            <a:xfrm>
              <a:off x="0" y="5329279"/>
              <a:ext cx="3295851" cy="1089529"/>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 (increased queueing delay at bottleneck link)</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184B2883-3648-6DC4-6A03-8BA7B1C7601B}"/>
              </a:ext>
            </a:extLst>
          </p:cNvPr>
          <p:cNvGrpSpPr/>
          <p:nvPr/>
        </p:nvGrpSpPr>
        <p:grpSpPr>
          <a:xfrm>
            <a:off x="3983442" y="4212118"/>
            <a:ext cx="3811183" cy="369332"/>
            <a:chOff x="3375025" y="6269341"/>
            <a:chExt cx="3811183" cy="369332"/>
          </a:xfrm>
        </p:grpSpPr>
        <p:cxnSp>
          <p:nvCxnSpPr>
            <p:cNvPr id="28" name="Straight Connector 27">
              <a:extLst>
                <a:ext uri="{FF2B5EF4-FFF2-40B4-BE49-F238E27FC236}">
                  <a16:creationId xmlns:a16="http://schemas.microsoft.com/office/drawing/2014/main" id="{D625C25C-416C-5C4E-AFF1-F6889ED15803}"/>
                </a:ext>
              </a:extLst>
            </p:cNvPr>
            <p:cNvCxnSpPr>
              <a:cxnSpLocks/>
            </p:cNvCxnSpPr>
            <p:nvPr/>
          </p:nvCxnSpPr>
          <p:spPr>
            <a:xfrm>
              <a:off x="3375025" y="6443089"/>
              <a:ext cx="3811183" cy="10918"/>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grpSp>
      <p:sp>
        <p:nvSpPr>
          <p:cNvPr id="31" name="TextBox 30">
            <a:extLst>
              <a:ext uri="{FF2B5EF4-FFF2-40B4-BE49-F238E27FC236}">
                <a16:creationId xmlns:a16="http://schemas.microsoft.com/office/drawing/2014/main" id="{AB18F1EA-ED80-CE47-9C3C-647F034AB95E}"/>
              </a:ext>
            </a:extLst>
          </p:cNvPr>
          <p:cNvSpPr txBox="1"/>
          <p:nvPr/>
        </p:nvSpPr>
        <p:spPr>
          <a:xfrm>
            <a:off x="3613959" y="6286002"/>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
        <p:nvSpPr>
          <p:cNvPr id="10" name="TextBox 9">
            <a:extLst>
              <a:ext uri="{FF2B5EF4-FFF2-40B4-BE49-F238E27FC236}">
                <a16:creationId xmlns:a16="http://schemas.microsoft.com/office/drawing/2014/main" id="{1203CE27-FB62-C8C9-D4DA-A725B6C16D8C}"/>
              </a:ext>
            </a:extLst>
          </p:cNvPr>
          <p:cNvSpPr txBox="1"/>
          <p:nvPr/>
        </p:nvSpPr>
        <p:spPr>
          <a:xfrm>
            <a:off x="5386039" y="5509414"/>
            <a:ext cx="328936" cy="400110"/>
          </a:xfrm>
          <a:prstGeom prst="rect">
            <a:avLst/>
          </a:prstGeom>
          <a:noFill/>
        </p:spPr>
        <p:txBody>
          <a:bodyPr wrap="none" rtlCol="0">
            <a:spAutoFit/>
          </a:bodyPr>
          <a:lstStyle/>
          <a:p>
            <a:r>
              <a:rPr lang="en-US" sz="2000" dirty="0">
                <a:solidFill>
                  <a:schemeClr val="bg1"/>
                </a:solidFill>
              </a:rPr>
              <a:t>R</a:t>
            </a:r>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870840-002A-65E7-397F-AA85723E8DBD}"/>
            </a:ext>
          </a:extLst>
        </p:cNvPr>
        <p:cNvGrpSpPr/>
        <p:nvPr/>
      </p:nvGrpSpPr>
      <p:grpSpPr>
        <a:xfrm>
          <a:off x="0" y="0"/>
          <a:ext cx="0" cy="0"/>
          <a:chOff x="0" y="0"/>
          <a:chExt cx="0" cy="0"/>
        </a:xfrm>
      </p:grpSpPr>
      <p:sp>
        <p:nvSpPr>
          <p:cNvPr id="189" name="Freeform 2">
            <a:extLst>
              <a:ext uri="{FF2B5EF4-FFF2-40B4-BE49-F238E27FC236}">
                <a16:creationId xmlns:a16="http://schemas.microsoft.com/office/drawing/2014/main" id="{9856E51F-AFF4-CEF8-0A54-0A11FEB20C63}"/>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31FCCB9-68FA-BD91-1CC1-A450E5DD8716}"/>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118E0BEF-9D46-D766-1FDE-0FC2279226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46B43209-17AD-1CC7-41B5-EDBEAF0BB0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414BDAE6-8D1C-427D-6C9D-226C9EC7DE1F}"/>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3A6F4156-E274-FA6B-631F-DC21CB5D4FD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A21982C4-D5EB-4602-57A0-51401CD2BA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BBBD3C7E-0B44-23FB-06FA-CE6428141E4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9EA68B3-408A-CA80-6A36-CBEFA1BEBB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9AA3017C-CD97-E14C-E94D-13F71745282D}"/>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7732AB86-B47C-A12A-48DA-2C4A07309E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AF4E23C9-0772-298A-E284-FE73399FC2E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36DB8665-E966-57E6-CC0D-C64D55DD0D78}"/>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54851C97-C075-2993-D020-0DF2D3D1BF7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B9BEBCB4-19E3-3716-DEFB-17FF0857FA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846368C0-A140-8B2B-1B43-AC66E3C94E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946B246D-0FED-7BEE-936A-BD60BDECFF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B5B83DFD-D3F4-CFEF-E6D4-EA0D45E792AA}"/>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97C3D4C2-D98A-C41D-FEE4-5E3051A81C8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9BA9DBDD-8D53-6230-CAFD-7319EFAB7D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A547BBB9-919C-93CD-B93F-E6FA44E9E8C0}"/>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3A5BA550-AC47-14F5-9E0A-E75295FB267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527A0236-8818-4014-B590-101D6F6FD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187238BF-2B3A-43BD-ABA9-72073F1EA38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E278D606-F517-B790-D306-52FB50CE5AD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84F48542-E45A-A4AB-8F8A-B0610ECD0918}"/>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320A0F2-2D70-F041-57E3-21D8D2BE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FC6E5532-6C25-9D32-8423-9491C6215A3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20CE577B-3F5A-260F-9C0D-280D56DACACC}"/>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EF669FD-3D93-F60A-B880-0CE8396CEC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64690180-BE5A-D4B4-882B-6711DF533C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DA937A96-B59A-9FC9-3BDE-D656DA809BC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3CFCA56-6A96-BEEC-FDE7-3742D644068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CAD13C47-0E87-9C8B-21BA-5F7A579A86E9}"/>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4CEF3197-3BEB-8294-835A-7838D78A59C8}"/>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233C4567-2137-3EA9-5141-7B9276F6CEF8}"/>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CAF1A00E-187D-B164-1597-960354AB72DF}"/>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1027419E-69C2-04F4-DC26-5C8746B563CF}"/>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515BFBB3-964F-38B7-ED43-845120CCC7C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103DC549-A9AF-F82C-8B37-6B0B2385D7AB}"/>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61D4761E-A031-CA2E-6073-2E35F841CE41}"/>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98CE59A6-35A0-CBB0-2EC9-BBC79BDC12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6169441E-3E91-0854-5B83-727AA04E783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009685CE-53A0-7F41-AA8B-ECEBDC7CFAD0}"/>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28505CF5-A124-EB2E-D48A-00D74E70D5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24EB6E06-E2B1-4A01-8D89-0CB56418C09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0C3BC699-2EDF-C87C-DEAB-EE38585E985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9E122143-051C-705C-0EB3-BE8D200B39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6D0CCE03-3FB5-A057-2744-69143DEDEEB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F6E60047-AE23-338E-0954-259516FB0050}"/>
              </a:ext>
            </a:extLst>
          </p:cNvPr>
          <p:cNvSpPr txBox="1">
            <a:spLocks noChangeArrowheads="1"/>
          </p:cNvSpPr>
          <p:nvPr/>
        </p:nvSpPr>
        <p:spPr>
          <a:xfrm>
            <a:off x="667043" y="1366203"/>
            <a:ext cx="11177587" cy="1608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en-US" dirty="0">
                <a:solidFill>
                  <a:prstClr val="black"/>
                </a:solidFill>
                <a:latin typeface="Calibri" panose="020F0502020204030204"/>
              </a:rPr>
              <a:t>multiple flows collectively congest bottleneck link:</a:t>
            </a:r>
          </a:p>
          <a:p>
            <a:pPr marL="690563" lvl="1" indent="-227013">
              <a:spcBef>
                <a:spcPts val="400"/>
              </a:spcBef>
              <a:buClr>
                <a:srgbClr val="0000A3"/>
              </a:buClr>
              <a:defRPr/>
            </a:pPr>
            <a:r>
              <a:rPr lang="en-US" sz="2800" dirty="0">
                <a:solidFill>
                  <a:prstClr val="black"/>
                </a:solidFill>
                <a:latin typeface="Calibri" panose="020F0502020204030204"/>
              </a:rPr>
              <a:t>each their executing own TCP congestion control</a:t>
            </a:r>
          </a:p>
          <a:p>
            <a:pPr marL="690563" lvl="1" indent="-227013">
              <a:spcBef>
                <a:spcPts val="400"/>
              </a:spcBef>
              <a:buClr>
                <a:srgbClr val="0000A3"/>
              </a:buClr>
              <a:defRPr/>
            </a:pPr>
            <a:r>
              <a:rPr lang="en-US" sz="2800" noProof="0" dirty="0">
                <a:solidFill>
                  <a:prstClr val="black"/>
                </a:solidFill>
                <a:latin typeface="Calibri" panose="020F0502020204030204"/>
              </a:rPr>
              <a:t>each of </a:t>
            </a:r>
            <a:r>
              <a:rPr lang="en-US" sz="2800" i="1" noProof="0" dirty="0">
                <a:solidFill>
                  <a:prstClr val="black"/>
                </a:solidFill>
                <a:latin typeface="Calibri" panose="020F0502020204030204"/>
              </a:rPr>
              <a:t>N</a:t>
            </a:r>
            <a:r>
              <a:rPr lang="en-US" sz="2800" noProof="0" dirty="0">
                <a:solidFill>
                  <a:prstClr val="black"/>
                </a:solidFill>
                <a:latin typeface="Calibri" panose="020F0502020204030204"/>
              </a:rPr>
              <a:t> flows should ideally </a:t>
            </a:r>
            <a:r>
              <a:rPr lang="en-US" sz="2800" dirty="0">
                <a:solidFill>
                  <a:prstClr val="black"/>
                </a:solidFill>
                <a:latin typeface="Calibri" panose="020F0502020204030204"/>
              </a:rPr>
              <a:t>receive throughput of </a:t>
            </a:r>
            <a:r>
              <a:rPr lang="en-US" sz="2800" i="1" noProof="0" dirty="0">
                <a:solidFill>
                  <a:prstClr val="black"/>
                </a:solidFill>
                <a:latin typeface="Calibri" panose="020F0502020204030204"/>
              </a:rPr>
              <a:t>R/N </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800100" lvl="1" indent="-215900">
              <a:spcBef>
                <a:spcPts val="1000"/>
              </a:spcBef>
              <a:buClr>
                <a:srgbClr val="0000A3"/>
              </a:buClr>
              <a:buFont typeface="Wingdings" charset="2"/>
              <a:buChar char="§"/>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Slide Number Placeholder 2">
            <a:extLst>
              <a:ext uri="{FF2B5EF4-FFF2-40B4-BE49-F238E27FC236}">
                <a16:creationId xmlns:a16="http://schemas.microsoft.com/office/drawing/2014/main" id="{B635E8D0-C0E4-F8AE-90C3-4D7FFDB6497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grpSp>
        <p:nvGrpSpPr>
          <p:cNvPr id="37" name="Group 36">
            <a:extLst>
              <a:ext uri="{FF2B5EF4-FFF2-40B4-BE49-F238E27FC236}">
                <a16:creationId xmlns:a16="http://schemas.microsoft.com/office/drawing/2014/main" id="{5BF05370-6623-FF5B-3C75-AF392D11EA74}"/>
              </a:ext>
            </a:extLst>
          </p:cNvPr>
          <p:cNvGrpSpPr/>
          <p:nvPr/>
        </p:nvGrpSpPr>
        <p:grpSpPr>
          <a:xfrm>
            <a:off x="4932769" y="5194220"/>
            <a:ext cx="768768" cy="634581"/>
            <a:chOff x="8692732" y="3768846"/>
            <a:chExt cx="887337" cy="733973"/>
          </a:xfrm>
        </p:grpSpPr>
        <p:sp>
          <p:nvSpPr>
            <p:cNvPr id="36" name="Freeform 35">
              <a:extLst>
                <a:ext uri="{FF2B5EF4-FFF2-40B4-BE49-F238E27FC236}">
                  <a16:creationId xmlns:a16="http://schemas.microsoft.com/office/drawing/2014/main" id="{FFD190DF-835E-E1D1-2BFA-B2EE45F8F479}"/>
                </a:ext>
              </a:extLst>
            </p:cNvPr>
            <p:cNvSpPr/>
            <p:nvPr/>
          </p:nvSpPr>
          <p:spPr>
            <a:xfrm>
              <a:off x="8692732" y="3842979"/>
              <a:ext cx="757595" cy="178863"/>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Freeform 13">
              <a:extLst>
                <a:ext uri="{FF2B5EF4-FFF2-40B4-BE49-F238E27FC236}">
                  <a16:creationId xmlns:a16="http://schemas.microsoft.com/office/drawing/2014/main" id="{250785A7-8C18-868F-F36A-FB30F795C965}"/>
                </a:ext>
              </a:extLst>
            </p:cNvPr>
            <p:cNvSpPr/>
            <p:nvPr/>
          </p:nvSpPr>
          <p:spPr>
            <a:xfrm>
              <a:off x="8694412" y="4310142"/>
              <a:ext cx="757595" cy="19267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 name="Oval 29">
              <a:extLst>
                <a:ext uri="{FF2B5EF4-FFF2-40B4-BE49-F238E27FC236}">
                  <a16:creationId xmlns:a16="http://schemas.microsoft.com/office/drawing/2014/main" id="{41F39742-5052-803A-BF8C-C42BAD6F909D}"/>
                </a:ext>
              </a:extLst>
            </p:cNvPr>
            <p:cNvSpPr/>
            <p:nvPr/>
          </p:nvSpPr>
          <p:spPr>
            <a:xfrm>
              <a:off x="8698808" y="4225810"/>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445C9901-29FD-F284-0EAD-3277E3F45A2D}"/>
                </a:ext>
              </a:extLst>
            </p:cNvPr>
            <p:cNvSpPr/>
            <p:nvPr/>
          </p:nvSpPr>
          <p:spPr>
            <a:xfrm>
              <a:off x="8696938" y="3768846"/>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 name="Group 18">
              <a:extLst>
                <a:ext uri="{FF2B5EF4-FFF2-40B4-BE49-F238E27FC236}">
                  <a16:creationId xmlns:a16="http://schemas.microsoft.com/office/drawing/2014/main" id="{23AD7AA2-B45E-CEED-21E6-6AD1C7FBD3A2}"/>
                </a:ext>
              </a:extLst>
            </p:cNvPr>
            <p:cNvGrpSpPr/>
            <p:nvPr/>
          </p:nvGrpSpPr>
          <p:grpSpPr>
            <a:xfrm>
              <a:off x="8897947" y="3782018"/>
              <a:ext cx="348960" cy="123931"/>
              <a:chOff x="7786941" y="2884917"/>
              <a:chExt cx="897649" cy="353919"/>
            </a:xfrm>
          </p:grpSpPr>
          <p:sp>
            <p:nvSpPr>
              <p:cNvPr id="21" name="Freeform 20">
                <a:extLst>
                  <a:ext uri="{FF2B5EF4-FFF2-40B4-BE49-F238E27FC236}">
                    <a16:creationId xmlns:a16="http://schemas.microsoft.com/office/drawing/2014/main" id="{1D6B95E5-F5AE-97C1-9034-95690277C8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BD1A2EAA-8AC5-180F-3387-854F0FADF8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1CC5E81A-6925-D465-D05B-5DE2404326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80787448-CB6E-E43B-DA1E-398CDFFBA4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34" name="Straight Connector 33">
              <a:extLst>
                <a:ext uri="{FF2B5EF4-FFF2-40B4-BE49-F238E27FC236}">
                  <a16:creationId xmlns:a16="http://schemas.microsoft.com/office/drawing/2014/main" id="{CCA06453-B111-A7ED-9C4E-5F471D159B93}"/>
                </a:ext>
              </a:extLst>
            </p:cNvPr>
            <p:cNvCxnSpPr>
              <a:stCxn id="30" idx="2"/>
            </p:cNvCxnSpPr>
            <p:nvPr/>
          </p:nvCxnSpPr>
          <p:spPr>
            <a:xfrm flipH="1" flipV="1">
              <a:off x="8694412" y="3851391"/>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4DB4073-158A-9C29-1A2E-C14AB480711F}"/>
                </a:ext>
              </a:extLst>
            </p:cNvPr>
            <p:cNvCxnSpPr/>
            <p:nvPr/>
          </p:nvCxnSpPr>
          <p:spPr>
            <a:xfrm flipH="1" flipV="1">
              <a:off x="9453877" y="3842979"/>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pic>
          <p:nvPicPr>
            <p:cNvPr id="11" name="Picture 10" descr="A row of colorful rectangular objects&#10;&#10;Description automatically generated">
              <a:extLst>
                <a:ext uri="{FF2B5EF4-FFF2-40B4-BE49-F238E27FC236}">
                  <a16:creationId xmlns:a16="http://schemas.microsoft.com/office/drawing/2014/main" id="{0031780E-3965-ADCA-7733-EE6AC49B2461}"/>
                </a:ext>
              </a:extLst>
            </p:cNvPr>
            <p:cNvPicPr>
              <a:picLocks noChangeAspect="1"/>
            </p:cNvPicPr>
            <p:nvPr/>
          </p:nvPicPr>
          <p:blipFill>
            <a:blip r:embed="rId3"/>
            <a:stretch>
              <a:fillRect/>
            </a:stretch>
          </p:blipFill>
          <p:spPr>
            <a:xfrm>
              <a:off x="8897947" y="3957329"/>
              <a:ext cx="682122" cy="390314"/>
            </a:xfrm>
            <a:prstGeom prst="rect">
              <a:avLst/>
            </a:prstGeom>
          </p:spPr>
        </p:pic>
      </p:grpSp>
      <p:grpSp>
        <p:nvGrpSpPr>
          <p:cNvPr id="38" name="Group 37">
            <a:extLst>
              <a:ext uri="{FF2B5EF4-FFF2-40B4-BE49-F238E27FC236}">
                <a16:creationId xmlns:a16="http://schemas.microsoft.com/office/drawing/2014/main" id="{E3816AD1-B3E1-BA51-5128-02522C010DC7}"/>
              </a:ext>
            </a:extLst>
          </p:cNvPr>
          <p:cNvGrpSpPr/>
          <p:nvPr/>
        </p:nvGrpSpPr>
        <p:grpSpPr>
          <a:xfrm>
            <a:off x="1916841" y="3261962"/>
            <a:ext cx="1322364" cy="3338489"/>
            <a:chOff x="2187427" y="1018200"/>
            <a:chExt cx="1149383" cy="2958858"/>
          </a:xfrm>
        </p:grpSpPr>
        <p:sp>
          <p:nvSpPr>
            <p:cNvPr id="39" name="Freeform 417">
              <a:extLst>
                <a:ext uri="{FF2B5EF4-FFF2-40B4-BE49-F238E27FC236}">
                  <a16:creationId xmlns:a16="http://schemas.microsoft.com/office/drawing/2014/main" id="{D6D39DD7-3E34-3972-B0B8-16CC618E9504}"/>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40" name="Picture 39" descr="A computer with a green screen&#10;&#10;Description automatically generated">
              <a:extLst>
                <a:ext uri="{FF2B5EF4-FFF2-40B4-BE49-F238E27FC236}">
                  <a16:creationId xmlns:a16="http://schemas.microsoft.com/office/drawing/2014/main" id="{5A4B6895-6225-B4EF-43D7-AE6E682D7BD5}"/>
                </a:ext>
              </a:extLst>
            </p:cNvPr>
            <p:cNvPicPr>
              <a:picLocks noChangeAspect="1"/>
            </p:cNvPicPr>
            <p:nvPr/>
          </p:nvPicPr>
          <p:blipFill>
            <a:blip r:embed="rId4"/>
            <a:stretch>
              <a:fillRect/>
            </a:stretch>
          </p:blipFill>
          <p:spPr>
            <a:xfrm>
              <a:off x="2193295" y="1018200"/>
              <a:ext cx="571757" cy="566742"/>
            </a:xfrm>
            <a:prstGeom prst="rect">
              <a:avLst/>
            </a:prstGeom>
          </p:spPr>
        </p:pic>
        <p:sp>
          <p:nvSpPr>
            <p:cNvPr id="41" name="Freeform 417">
              <a:extLst>
                <a:ext uri="{FF2B5EF4-FFF2-40B4-BE49-F238E27FC236}">
                  <a16:creationId xmlns:a16="http://schemas.microsoft.com/office/drawing/2014/main" id="{8F5E38F6-154B-371A-39CB-58D964595628}"/>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42" name="Freeform 417">
              <a:extLst>
                <a:ext uri="{FF2B5EF4-FFF2-40B4-BE49-F238E27FC236}">
                  <a16:creationId xmlns:a16="http://schemas.microsoft.com/office/drawing/2014/main" id="{39B16BFE-724E-0361-2472-E808A228AAEE}"/>
                </a:ext>
              </a:extLst>
            </p:cNvPr>
            <p:cNvSpPr>
              <a:spLocks/>
            </p:cNvSpPr>
            <p:nvPr/>
          </p:nvSpPr>
          <p:spPr bwMode="auto">
            <a:xfrm>
              <a:off x="2187427" y="329652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43" name="Group 42">
              <a:extLst>
                <a:ext uri="{FF2B5EF4-FFF2-40B4-BE49-F238E27FC236}">
                  <a16:creationId xmlns:a16="http://schemas.microsoft.com/office/drawing/2014/main" id="{1B17814E-E26F-F7D3-F39A-7C696B9E06DF}"/>
                </a:ext>
              </a:extLst>
            </p:cNvPr>
            <p:cNvGrpSpPr/>
            <p:nvPr/>
          </p:nvGrpSpPr>
          <p:grpSpPr>
            <a:xfrm>
              <a:off x="2221530" y="1863658"/>
              <a:ext cx="571757" cy="566742"/>
              <a:chOff x="5973704" y="2562470"/>
              <a:chExt cx="2172970" cy="2153910"/>
            </a:xfrm>
          </p:grpSpPr>
          <p:pic>
            <p:nvPicPr>
              <p:cNvPr id="48" name="Picture 47" descr="A computer with a green screen&#10;&#10;Description automatically generated">
                <a:extLst>
                  <a:ext uri="{FF2B5EF4-FFF2-40B4-BE49-F238E27FC236}">
                    <a16:creationId xmlns:a16="http://schemas.microsoft.com/office/drawing/2014/main" id="{8915B6BB-099C-2960-6462-B49DD2819B8F}"/>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9" name="Freeform 48">
                <a:extLst>
                  <a:ext uri="{FF2B5EF4-FFF2-40B4-BE49-F238E27FC236}">
                    <a16:creationId xmlns:a16="http://schemas.microsoft.com/office/drawing/2014/main" id="{D4A37CC1-8261-EFA2-B388-29B27B7F04B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D7D57FB6-98ED-8F22-1100-1C6194FA4582}"/>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44" name="Group 43">
              <a:extLst>
                <a:ext uri="{FF2B5EF4-FFF2-40B4-BE49-F238E27FC236}">
                  <a16:creationId xmlns:a16="http://schemas.microsoft.com/office/drawing/2014/main" id="{417D3647-ACDB-BF56-7619-6025EDD07B75}"/>
                </a:ext>
              </a:extLst>
            </p:cNvPr>
            <p:cNvGrpSpPr/>
            <p:nvPr/>
          </p:nvGrpSpPr>
          <p:grpSpPr>
            <a:xfrm>
              <a:off x="2211440" y="3041647"/>
              <a:ext cx="571757" cy="566742"/>
              <a:chOff x="5973704" y="2562470"/>
              <a:chExt cx="2172970" cy="2153910"/>
            </a:xfrm>
          </p:grpSpPr>
          <p:pic>
            <p:nvPicPr>
              <p:cNvPr id="45" name="Picture 44" descr="A computer with a green screen&#10;&#10;Description automatically generated">
                <a:extLst>
                  <a:ext uri="{FF2B5EF4-FFF2-40B4-BE49-F238E27FC236}">
                    <a16:creationId xmlns:a16="http://schemas.microsoft.com/office/drawing/2014/main" id="{16CE30C8-7C7D-541E-DD6D-1FEABD8D6C56}"/>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6" name="Freeform 45">
                <a:extLst>
                  <a:ext uri="{FF2B5EF4-FFF2-40B4-BE49-F238E27FC236}">
                    <a16:creationId xmlns:a16="http://schemas.microsoft.com/office/drawing/2014/main" id="{05661C77-73B4-749A-FAC2-833F1B2B3DE4}"/>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6FC4AB24-3DBD-2968-6545-BA2A4B675A22}"/>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grpSp>
        <p:nvGrpSpPr>
          <p:cNvPr id="51" name="Group 50">
            <a:extLst>
              <a:ext uri="{FF2B5EF4-FFF2-40B4-BE49-F238E27FC236}">
                <a16:creationId xmlns:a16="http://schemas.microsoft.com/office/drawing/2014/main" id="{59780823-5CFA-EA55-3FD6-B0E5837767F4}"/>
              </a:ext>
            </a:extLst>
          </p:cNvPr>
          <p:cNvGrpSpPr/>
          <p:nvPr/>
        </p:nvGrpSpPr>
        <p:grpSpPr>
          <a:xfrm>
            <a:off x="7529914" y="3535921"/>
            <a:ext cx="1529705" cy="3153047"/>
            <a:chOff x="8489331" y="2314488"/>
            <a:chExt cx="1529705" cy="3153047"/>
          </a:xfrm>
        </p:grpSpPr>
        <p:grpSp>
          <p:nvGrpSpPr>
            <p:cNvPr id="52" name="Group 51">
              <a:extLst>
                <a:ext uri="{FF2B5EF4-FFF2-40B4-BE49-F238E27FC236}">
                  <a16:creationId xmlns:a16="http://schemas.microsoft.com/office/drawing/2014/main" id="{ED06E003-043D-1E26-AA85-CDC01C00E953}"/>
                </a:ext>
              </a:extLst>
            </p:cNvPr>
            <p:cNvGrpSpPr/>
            <p:nvPr/>
          </p:nvGrpSpPr>
          <p:grpSpPr>
            <a:xfrm flipH="1">
              <a:off x="8489331" y="2318781"/>
              <a:ext cx="1322364" cy="3148754"/>
              <a:chOff x="2187427" y="1018200"/>
              <a:chExt cx="1149383" cy="2790698"/>
            </a:xfrm>
          </p:grpSpPr>
          <p:sp>
            <p:nvSpPr>
              <p:cNvPr id="58" name="Freeform 417">
                <a:extLst>
                  <a:ext uri="{FF2B5EF4-FFF2-40B4-BE49-F238E27FC236}">
                    <a16:creationId xmlns:a16="http://schemas.microsoft.com/office/drawing/2014/main" id="{B4F08912-AFC8-599A-2E8B-9544E20DE29E}"/>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59" name="Picture 58" descr="A computer with a green screen&#10;&#10;Description automatically generated">
                <a:extLst>
                  <a:ext uri="{FF2B5EF4-FFF2-40B4-BE49-F238E27FC236}">
                    <a16:creationId xmlns:a16="http://schemas.microsoft.com/office/drawing/2014/main" id="{7E07C5DE-CB97-38DD-9F76-C7886FC72038}"/>
                  </a:ext>
                </a:extLst>
              </p:cNvPr>
              <p:cNvPicPr>
                <a:picLocks noChangeAspect="1"/>
              </p:cNvPicPr>
              <p:nvPr/>
            </p:nvPicPr>
            <p:blipFill>
              <a:blip r:embed="rId4"/>
              <a:stretch>
                <a:fillRect/>
              </a:stretch>
            </p:blipFill>
            <p:spPr>
              <a:xfrm>
                <a:off x="2193295" y="1018200"/>
                <a:ext cx="571757" cy="566742"/>
              </a:xfrm>
              <a:prstGeom prst="rect">
                <a:avLst/>
              </a:prstGeom>
            </p:spPr>
          </p:pic>
          <p:sp>
            <p:nvSpPr>
              <p:cNvPr id="60" name="Freeform 417">
                <a:extLst>
                  <a:ext uri="{FF2B5EF4-FFF2-40B4-BE49-F238E27FC236}">
                    <a16:creationId xmlns:a16="http://schemas.microsoft.com/office/drawing/2014/main" id="{A44A115A-FD6D-1648-6928-8A97F2743FB6}"/>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61" name="Freeform 417">
                <a:extLst>
                  <a:ext uri="{FF2B5EF4-FFF2-40B4-BE49-F238E27FC236}">
                    <a16:creationId xmlns:a16="http://schemas.microsoft.com/office/drawing/2014/main" id="{EB73D587-6397-FF55-5A45-C595A7AC488D}"/>
                  </a:ext>
                </a:extLst>
              </p:cNvPr>
              <p:cNvSpPr>
                <a:spLocks/>
              </p:cNvSpPr>
              <p:nvPr/>
            </p:nvSpPr>
            <p:spPr bwMode="auto">
              <a:xfrm>
                <a:off x="2187427" y="312836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62" name="Group 61">
                <a:extLst>
                  <a:ext uri="{FF2B5EF4-FFF2-40B4-BE49-F238E27FC236}">
                    <a16:creationId xmlns:a16="http://schemas.microsoft.com/office/drawing/2014/main" id="{4FD14474-CA87-E041-CCB2-4ED67DEE9DD9}"/>
                  </a:ext>
                </a:extLst>
              </p:cNvPr>
              <p:cNvGrpSpPr/>
              <p:nvPr/>
            </p:nvGrpSpPr>
            <p:grpSpPr>
              <a:xfrm>
                <a:off x="2221530" y="1863658"/>
                <a:ext cx="571757" cy="566742"/>
                <a:chOff x="5973704" y="2562470"/>
                <a:chExt cx="2172970" cy="2153910"/>
              </a:xfrm>
            </p:grpSpPr>
            <p:pic>
              <p:nvPicPr>
                <p:cNvPr id="67" name="Picture 66" descr="A computer with a green screen&#10;&#10;Description automatically generated">
                  <a:extLst>
                    <a:ext uri="{FF2B5EF4-FFF2-40B4-BE49-F238E27FC236}">
                      <a16:creationId xmlns:a16="http://schemas.microsoft.com/office/drawing/2014/main" id="{093E91E0-B617-6A39-74D2-4722D187AF5E}"/>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8" name="Freeform 67">
                  <a:extLst>
                    <a:ext uri="{FF2B5EF4-FFF2-40B4-BE49-F238E27FC236}">
                      <a16:creationId xmlns:a16="http://schemas.microsoft.com/office/drawing/2014/main" id="{7653AB30-4DC8-6AFF-C46B-99C30C3CE9E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C41E9251-DF24-7176-9914-5F24A07D4616}"/>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63" name="Group 62">
                <a:extLst>
                  <a:ext uri="{FF2B5EF4-FFF2-40B4-BE49-F238E27FC236}">
                    <a16:creationId xmlns:a16="http://schemas.microsoft.com/office/drawing/2014/main" id="{B03C4FD9-5096-32F3-80F4-6BF41B1DB099}"/>
                  </a:ext>
                </a:extLst>
              </p:cNvPr>
              <p:cNvGrpSpPr/>
              <p:nvPr/>
            </p:nvGrpSpPr>
            <p:grpSpPr>
              <a:xfrm>
                <a:off x="2211440" y="3041647"/>
                <a:ext cx="571757" cy="566742"/>
                <a:chOff x="5973704" y="2562470"/>
                <a:chExt cx="2172970" cy="2153910"/>
              </a:xfrm>
            </p:grpSpPr>
            <p:pic>
              <p:nvPicPr>
                <p:cNvPr id="64" name="Picture 63" descr="A computer with a green screen&#10;&#10;Description automatically generated">
                  <a:extLst>
                    <a:ext uri="{FF2B5EF4-FFF2-40B4-BE49-F238E27FC236}">
                      <a16:creationId xmlns:a16="http://schemas.microsoft.com/office/drawing/2014/main" id="{9FCDA57F-8223-7504-8881-C0A46B3CDD57}"/>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5" name="Freeform 64">
                  <a:extLst>
                    <a:ext uri="{FF2B5EF4-FFF2-40B4-BE49-F238E27FC236}">
                      <a16:creationId xmlns:a16="http://schemas.microsoft.com/office/drawing/2014/main" id="{E332C14C-BED9-E7F8-FFD6-32590CBB6840}"/>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1F6F5DE3-D4EF-9ACB-EBFB-E87E95D7D4A6}"/>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sp>
          <p:nvSpPr>
            <p:cNvPr id="53" name="TextBox 52">
              <a:extLst>
                <a:ext uri="{FF2B5EF4-FFF2-40B4-BE49-F238E27FC236}">
                  <a16:creationId xmlns:a16="http://schemas.microsoft.com/office/drawing/2014/main" id="{36822FA0-2770-B189-0686-1AAE7AADDD70}"/>
                </a:ext>
              </a:extLst>
            </p:cNvPr>
            <p:cNvSpPr txBox="1"/>
            <p:nvPr/>
          </p:nvSpPr>
          <p:spPr>
            <a:xfrm>
              <a:off x="9666340" y="2314488"/>
              <a:ext cx="337867" cy="381992"/>
            </a:xfrm>
            <a:prstGeom prst="rect">
              <a:avLst/>
            </a:prstGeom>
            <a:noFill/>
          </p:spPr>
          <p:txBody>
            <a:bodyPr wrap="none" rtlCol="0">
              <a:spAutoFit/>
            </a:bodyPr>
            <a:lstStyle/>
            <a:p>
              <a:r>
                <a:rPr lang="en-US" sz="1600" i="1" dirty="0"/>
                <a:t>1</a:t>
              </a:r>
            </a:p>
          </p:txBody>
        </p:sp>
        <p:sp>
          <p:nvSpPr>
            <p:cNvPr id="54" name="TextBox 53">
              <a:extLst>
                <a:ext uri="{FF2B5EF4-FFF2-40B4-BE49-F238E27FC236}">
                  <a16:creationId xmlns:a16="http://schemas.microsoft.com/office/drawing/2014/main" id="{AF442C4D-D77B-0978-207B-A87DD10A777B}"/>
                </a:ext>
              </a:extLst>
            </p:cNvPr>
            <p:cNvSpPr txBox="1"/>
            <p:nvPr/>
          </p:nvSpPr>
          <p:spPr>
            <a:xfrm>
              <a:off x="9670935" y="3331755"/>
              <a:ext cx="337867" cy="381992"/>
            </a:xfrm>
            <a:prstGeom prst="rect">
              <a:avLst/>
            </a:prstGeom>
            <a:noFill/>
          </p:spPr>
          <p:txBody>
            <a:bodyPr wrap="none" rtlCol="0">
              <a:spAutoFit/>
            </a:bodyPr>
            <a:lstStyle/>
            <a:p>
              <a:r>
                <a:rPr lang="en-US" sz="1600" i="1" dirty="0"/>
                <a:t>2</a:t>
              </a:r>
            </a:p>
          </p:txBody>
        </p:sp>
        <p:sp>
          <p:nvSpPr>
            <p:cNvPr id="55" name="TextBox 54">
              <a:extLst>
                <a:ext uri="{FF2B5EF4-FFF2-40B4-BE49-F238E27FC236}">
                  <a16:creationId xmlns:a16="http://schemas.microsoft.com/office/drawing/2014/main" id="{50875458-65E8-D8ED-3FE7-996899327219}"/>
                </a:ext>
              </a:extLst>
            </p:cNvPr>
            <p:cNvSpPr txBox="1"/>
            <p:nvPr/>
          </p:nvSpPr>
          <p:spPr>
            <a:xfrm>
              <a:off x="9640595" y="4663272"/>
              <a:ext cx="378441" cy="381992"/>
            </a:xfrm>
            <a:prstGeom prst="rect">
              <a:avLst/>
            </a:prstGeom>
            <a:noFill/>
          </p:spPr>
          <p:txBody>
            <a:bodyPr wrap="none" rtlCol="0">
              <a:spAutoFit/>
            </a:bodyPr>
            <a:lstStyle/>
            <a:p>
              <a:r>
                <a:rPr lang="en-US" sz="1600" i="1" dirty="0"/>
                <a:t>N</a:t>
              </a:r>
            </a:p>
          </p:txBody>
        </p:sp>
        <p:sp>
          <p:nvSpPr>
            <p:cNvPr id="57" name="TextBox 56">
              <a:extLst>
                <a:ext uri="{FF2B5EF4-FFF2-40B4-BE49-F238E27FC236}">
                  <a16:creationId xmlns:a16="http://schemas.microsoft.com/office/drawing/2014/main" id="{B06A3419-1DB3-EDE7-5600-1AF918593E7D}"/>
                </a:ext>
              </a:extLst>
            </p:cNvPr>
            <p:cNvSpPr txBox="1"/>
            <p:nvPr/>
          </p:nvSpPr>
          <p:spPr>
            <a:xfrm>
              <a:off x="9326599" y="3961965"/>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grpSp>
      <p:sp>
        <p:nvSpPr>
          <p:cNvPr id="70" name="Freeform 69">
            <a:extLst>
              <a:ext uri="{FF2B5EF4-FFF2-40B4-BE49-F238E27FC236}">
                <a16:creationId xmlns:a16="http://schemas.microsoft.com/office/drawing/2014/main" id="{C1E90886-9D66-A8DF-A7CC-2E8A1A88415A}"/>
              </a:ext>
            </a:extLst>
          </p:cNvPr>
          <p:cNvSpPr/>
          <p:nvPr/>
        </p:nvSpPr>
        <p:spPr>
          <a:xfrm>
            <a:off x="2452086" y="3570139"/>
            <a:ext cx="2456227" cy="208480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66747"/>
              <a:gd name="connsiteY0" fmla="*/ 0 h 1329049"/>
              <a:gd name="connsiteX1" fmla="*/ 1143000 w 2666747"/>
              <a:gd name="connsiteY1" fmla="*/ 203200 h 1329049"/>
              <a:gd name="connsiteX2" fmla="*/ 1714500 w 2666747"/>
              <a:gd name="connsiteY2" fmla="*/ 1117600 h 1329049"/>
              <a:gd name="connsiteX3" fmla="*/ 2666747 w 2666747"/>
              <a:gd name="connsiteY3" fmla="*/ 1328508 h 1329049"/>
              <a:gd name="connsiteX0" fmla="*/ 0 w 2699940"/>
              <a:gd name="connsiteY0" fmla="*/ 0 h 1426196"/>
              <a:gd name="connsiteX1" fmla="*/ 1143000 w 2699940"/>
              <a:gd name="connsiteY1" fmla="*/ 203200 h 1426196"/>
              <a:gd name="connsiteX2" fmla="*/ 1714500 w 2699940"/>
              <a:gd name="connsiteY2" fmla="*/ 1117600 h 1426196"/>
              <a:gd name="connsiteX3" fmla="*/ 2699940 w 2699940"/>
              <a:gd name="connsiteY3" fmla="*/ 1426082 h 1426196"/>
              <a:gd name="connsiteX0" fmla="*/ 0 w 2699940"/>
              <a:gd name="connsiteY0" fmla="*/ 0 h 1426182"/>
              <a:gd name="connsiteX1" fmla="*/ 1143000 w 2699940"/>
              <a:gd name="connsiteY1" fmla="*/ 203200 h 1426182"/>
              <a:gd name="connsiteX2" fmla="*/ 1992486 w 2699940"/>
              <a:gd name="connsiteY2" fmla="*/ 1102076 h 1426182"/>
              <a:gd name="connsiteX3" fmla="*/ 2699940 w 2699940"/>
              <a:gd name="connsiteY3" fmla="*/ 1426082 h 1426182"/>
              <a:gd name="connsiteX0" fmla="*/ 0 w 2699940"/>
              <a:gd name="connsiteY0" fmla="*/ 0 h 1426403"/>
              <a:gd name="connsiteX1" fmla="*/ 1143000 w 2699940"/>
              <a:gd name="connsiteY1" fmla="*/ 203200 h 1426403"/>
              <a:gd name="connsiteX2" fmla="*/ 1992486 w 2699940"/>
              <a:gd name="connsiteY2" fmla="*/ 1102076 h 1426403"/>
              <a:gd name="connsiteX3" fmla="*/ 2699940 w 2699940"/>
              <a:gd name="connsiteY3" fmla="*/ 1426082 h 1426403"/>
              <a:gd name="connsiteX0" fmla="*/ 0 w 2708238"/>
              <a:gd name="connsiteY0" fmla="*/ 0 h 1342310"/>
              <a:gd name="connsiteX1" fmla="*/ 1143000 w 2708238"/>
              <a:gd name="connsiteY1" fmla="*/ 203200 h 1342310"/>
              <a:gd name="connsiteX2" fmla="*/ 1992486 w 2708238"/>
              <a:gd name="connsiteY2" fmla="*/ 1102076 h 1342310"/>
              <a:gd name="connsiteX3" fmla="*/ 2708238 w 2708238"/>
              <a:gd name="connsiteY3" fmla="*/ 1335160 h 1342310"/>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Lst>
            <a:ahLst/>
            <a:cxnLst>
              <a:cxn ang="0">
                <a:pos x="connsiteX0" y="connsiteY0"/>
              </a:cxn>
              <a:cxn ang="0">
                <a:pos x="connsiteX1" y="connsiteY1"/>
              </a:cxn>
              <a:cxn ang="0">
                <a:pos x="connsiteX2" y="connsiteY2"/>
              </a:cxn>
              <a:cxn ang="0">
                <a:pos x="connsiteX3" y="connsiteY3"/>
              </a:cxn>
            </a:cxnLst>
            <a:rect l="l" t="t" r="r" b="b"/>
            <a:pathLst>
              <a:path w="2708238" h="1343597">
                <a:moveTo>
                  <a:pt x="0" y="0"/>
                </a:moveTo>
                <a:cubicBezTo>
                  <a:pt x="428625" y="8466"/>
                  <a:pt x="810919" y="19521"/>
                  <a:pt x="1143000" y="203200"/>
                </a:cubicBezTo>
                <a:cubicBezTo>
                  <a:pt x="1475081" y="386879"/>
                  <a:pt x="1918243" y="929720"/>
                  <a:pt x="1992486" y="1102076"/>
                </a:cubicBezTo>
                <a:cubicBezTo>
                  <a:pt x="2079176" y="1403052"/>
                  <a:pt x="2414021" y="1339393"/>
                  <a:pt x="2708238" y="1335160"/>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70">
            <a:extLst>
              <a:ext uri="{FF2B5EF4-FFF2-40B4-BE49-F238E27FC236}">
                <a16:creationId xmlns:a16="http://schemas.microsoft.com/office/drawing/2014/main" id="{25CA6443-5FC0-52ED-12D4-4B64EA0A2E63}"/>
              </a:ext>
            </a:extLst>
          </p:cNvPr>
          <p:cNvSpPr/>
          <p:nvPr/>
        </p:nvSpPr>
        <p:spPr>
          <a:xfrm flipV="1">
            <a:off x="2387048" y="5772697"/>
            <a:ext cx="2513404" cy="5860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Lst>
            <a:ahLst/>
            <a:cxnLst>
              <a:cxn ang="0">
                <a:pos x="connsiteX0" y="connsiteY0"/>
              </a:cxn>
              <a:cxn ang="0">
                <a:pos x="connsiteX1" y="connsiteY1"/>
              </a:cxn>
              <a:cxn ang="0">
                <a:pos x="connsiteX2" y="connsiteY2"/>
              </a:cxn>
              <a:cxn ang="0">
                <a:pos x="connsiteX3" y="connsiteY3"/>
              </a:cxn>
            </a:cxnLst>
            <a:rect l="l" t="t" r="r" b="b"/>
            <a:pathLst>
              <a:path w="2654300" h="1368444">
                <a:moveTo>
                  <a:pt x="0" y="0"/>
                </a:moveTo>
                <a:cubicBezTo>
                  <a:pt x="428625" y="8466"/>
                  <a:pt x="744966" y="-13296"/>
                  <a:pt x="1041400" y="35824"/>
                </a:cubicBezTo>
                <a:cubicBezTo>
                  <a:pt x="1337834" y="84944"/>
                  <a:pt x="1617293" y="-49415"/>
                  <a:pt x="1778605" y="294720"/>
                </a:cubicBezTo>
                <a:cubicBezTo>
                  <a:pt x="1913961" y="637715"/>
                  <a:pt x="2360083" y="1372658"/>
                  <a:pt x="2654300" y="1368425"/>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a:extLst>
              <a:ext uri="{FF2B5EF4-FFF2-40B4-BE49-F238E27FC236}">
                <a16:creationId xmlns:a16="http://schemas.microsoft.com/office/drawing/2014/main" id="{9B51ABAF-DF6B-5F61-A024-283CDB762904}"/>
              </a:ext>
            </a:extLst>
          </p:cNvPr>
          <p:cNvSpPr/>
          <p:nvPr/>
        </p:nvSpPr>
        <p:spPr>
          <a:xfrm>
            <a:off x="2494937" y="4492133"/>
            <a:ext cx="2398084" cy="1231874"/>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653721"/>
              <a:gd name="connsiteY0" fmla="*/ 8318 h 1301365"/>
              <a:gd name="connsiteX1" fmla="*/ 1795579 w 2653721"/>
              <a:gd name="connsiteY1" fmla="*/ 881564 h 1301365"/>
              <a:gd name="connsiteX2" fmla="*/ 2653721 w 2653721"/>
              <a:gd name="connsiteY2" fmla="*/ 1263294 h 1301365"/>
              <a:gd name="connsiteX0" fmla="*/ 0 w 2653721"/>
              <a:gd name="connsiteY0" fmla="*/ 7282 h 1323999"/>
              <a:gd name="connsiteX1" fmla="*/ 2081298 w 2653721"/>
              <a:gd name="connsiteY1" fmla="*/ 922951 h 1323999"/>
              <a:gd name="connsiteX2" fmla="*/ 2653721 w 2653721"/>
              <a:gd name="connsiteY2" fmla="*/ 1262258 h 1323999"/>
              <a:gd name="connsiteX0" fmla="*/ 0 w 2653721"/>
              <a:gd name="connsiteY0" fmla="*/ 2260 h 1318978"/>
              <a:gd name="connsiteX1" fmla="*/ 2081298 w 2653721"/>
              <a:gd name="connsiteY1" fmla="*/ 917929 h 1318978"/>
              <a:gd name="connsiteX2" fmla="*/ 2653721 w 2653721"/>
              <a:gd name="connsiteY2" fmla="*/ 1257236 h 1318978"/>
              <a:gd name="connsiteX0" fmla="*/ 0 w 2653721"/>
              <a:gd name="connsiteY0" fmla="*/ 2260 h 1347104"/>
              <a:gd name="connsiteX1" fmla="*/ 2081298 w 2653721"/>
              <a:gd name="connsiteY1" fmla="*/ 917929 h 1347104"/>
              <a:gd name="connsiteX2" fmla="*/ 2653721 w 2653721"/>
              <a:gd name="connsiteY2" fmla="*/ 1257236 h 1347104"/>
              <a:gd name="connsiteX0" fmla="*/ 0 w 2687837"/>
              <a:gd name="connsiteY0" fmla="*/ 2260 h 1329587"/>
              <a:gd name="connsiteX1" fmla="*/ 2081298 w 2687837"/>
              <a:gd name="connsiteY1" fmla="*/ 917929 h 1329587"/>
              <a:gd name="connsiteX2" fmla="*/ 2687837 w 2687837"/>
              <a:gd name="connsiteY2" fmla="*/ 1218076 h 1329587"/>
              <a:gd name="connsiteX0" fmla="*/ 0 w 2687837"/>
              <a:gd name="connsiteY0" fmla="*/ 2260 h 1220433"/>
              <a:gd name="connsiteX1" fmla="*/ 2081298 w 2687837"/>
              <a:gd name="connsiteY1" fmla="*/ 917929 h 1220433"/>
              <a:gd name="connsiteX2" fmla="*/ 2687837 w 2687837"/>
              <a:gd name="connsiteY2" fmla="*/ 1218076 h 1220433"/>
              <a:gd name="connsiteX0" fmla="*/ 0 w 2687837"/>
              <a:gd name="connsiteY0" fmla="*/ 2110 h 1248944"/>
              <a:gd name="connsiteX1" fmla="*/ 2017331 w 2687837"/>
              <a:gd name="connsiteY1" fmla="*/ 989571 h 1248944"/>
              <a:gd name="connsiteX2" fmla="*/ 2687837 w 2687837"/>
              <a:gd name="connsiteY2" fmla="*/ 1217926 h 1248944"/>
              <a:gd name="connsiteX0" fmla="*/ 0 w 2687837"/>
              <a:gd name="connsiteY0" fmla="*/ 2110 h 1223519"/>
              <a:gd name="connsiteX1" fmla="*/ 2017331 w 2687837"/>
              <a:gd name="connsiteY1" fmla="*/ 989571 h 1223519"/>
              <a:gd name="connsiteX2" fmla="*/ 2687837 w 2687837"/>
              <a:gd name="connsiteY2" fmla="*/ 1217926 h 1223519"/>
              <a:gd name="connsiteX0" fmla="*/ 0 w 2687837"/>
              <a:gd name="connsiteY0" fmla="*/ 2121 h 1223530"/>
              <a:gd name="connsiteX1" fmla="*/ 2017331 w 2687837"/>
              <a:gd name="connsiteY1" fmla="*/ 989582 h 1223530"/>
              <a:gd name="connsiteX2" fmla="*/ 2687837 w 2687837"/>
              <a:gd name="connsiteY2" fmla="*/ 1217937 h 1223530"/>
              <a:gd name="connsiteX0" fmla="*/ 0 w 2687837"/>
              <a:gd name="connsiteY0" fmla="*/ 2060 h 1237203"/>
              <a:gd name="connsiteX1" fmla="*/ 2158059 w 2687837"/>
              <a:gd name="connsiteY1" fmla="*/ 1022154 h 1237203"/>
              <a:gd name="connsiteX2" fmla="*/ 2687837 w 2687837"/>
              <a:gd name="connsiteY2" fmla="*/ 1217876 h 1237203"/>
              <a:gd name="connsiteX0" fmla="*/ 0 w 2717689"/>
              <a:gd name="connsiteY0" fmla="*/ 2060 h 1286406"/>
              <a:gd name="connsiteX1" fmla="*/ 2158059 w 2717689"/>
              <a:gd name="connsiteY1" fmla="*/ 1022154 h 1286406"/>
              <a:gd name="connsiteX2" fmla="*/ 2717689 w 2717689"/>
              <a:gd name="connsiteY2" fmla="*/ 1286406 h 1286406"/>
              <a:gd name="connsiteX0" fmla="*/ 0 w 2717689"/>
              <a:gd name="connsiteY0" fmla="*/ 2060 h 1291521"/>
              <a:gd name="connsiteX1" fmla="*/ 2158059 w 2717689"/>
              <a:gd name="connsiteY1" fmla="*/ 1022154 h 1291521"/>
              <a:gd name="connsiteX2" fmla="*/ 2717689 w 2717689"/>
              <a:gd name="connsiteY2" fmla="*/ 1286406 h 1291521"/>
              <a:gd name="connsiteX0" fmla="*/ 0 w 2717689"/>
              <a:gd name="connsiteY0" fmla="*/ 2154 h 1286500"/>
              <a:gd name="connsiteX1" fmla="*/ 1936307 w 2717689"/>
              <a:gd name="connsiteY1" fmla="*/ 973298 h 1286500"/>
              <a:gd name="connsiteX2" fmla="*/ 2717689 w 2717689"/>
              <a:gd name="connsiteY2" fmla="*/ 1286500 h 1286500"/>
              <a:gd name="connsiteX0" fmla="*/ 0 w 2717689"/>
              <a:gd name="connsiteY0" fmla="*/ 4730 h 1289076"/>
              <a:gd name="connsiteX1" fmla="*/ 1936307 w 2717689"/>
              <a:gd name="connsiteY1" fmla="*/ 975874 h 1289076"/>
              <a:gd name="connsiteX2" fmla="*/ 2717689 w 2717689"/>
              <a:gd name="connsiteY2" fmla="*/ 1289076 h 1289076"/>
              <a:gd name="connsiteX0" fmla="*/ 0 w 2717689"/>
              <a:gd name="connsiteY0" fmla="*/ 4730 h 1289913"/>
              <a:gd name="connsiteX1" fmla="*/ 1936307 w 2717689"/>
              <a:gd name="connsiteY1" fmla="*/ 975874 h 1289913"/>
              <a:gd name="connsiteX2" fmla="*/ 2717689 w 2717689"/>
              <a:gd name="connsiteY2" fmla="*/ 1289076 h 1289913"/>
            </a:gdLst>
            <a:ahLst/>
            <a:cxnLst>
              <a:cxn ang="0">
                <a:pos x="connsiteX0" y="connsiteY0"/>
              </a:cxn>
              <a:cxn ang="0">
                <a:pos x="connsiteX1" y="connsiteY1"/>
              </a:cxn>
              <a:cxn ang="0">
                <a:pos x="connsiteX2" y="connsiteY2"/>
              </a:cxn>
            </a:cxnLst>
            <a:rect l="l" t="t" r="r" b="b"/>
            <a:pathLst>
              <a:path w="2717689" h="1289913">
                <a:moveTo>
                  <a:pt x="0" y="4730"/>
                </a:moveTo>
                <a:cubicBezTo>
                  <a:pt x="875193" y="-50372"/>
                  <a:pt x="1427205" y="382180"/>
                  <a:pt x="1936307" y="975874"/>
                </a:cubicBezTo>
                <a:cubicBezTo>
                  <a:pt x="2027490" y="1341138"/>
                  <a:pt x="2364244" y="1284743"/>
                  <a:pt x="2717689" y="1289076"/>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72">
            <a:extLst>
              <a:ext uri="{FF2B5EF4-FFF2-40B4-BE49-F238E27FC236}">
                <a16:creationId xmlns:a16="http://schemas.microsoft.com/office/drawing/2014/main" id="{267FC1F1-0D2A-8FA6-2F2B-9A5F1218B3EB}"/>
              </a:ext>
            </a:extLst>
          </p:cNvPr>
          <p:cNvSpPr/>
          <p:nvPr/>
        </p:nvSpPr>
        <p:spPr>
          <a:xfrm flipV="1">
            <a:off x="5650982" y="3901418"/>
            <a:ext cx="2680481" cy="173325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931"/>
              <a:gd name="connsiteX1" fmla="*/ 1143000 w 2654300"/>
              <a:gd name="connsiteY1" fmla="*/ 203200 h 1368931"/>
              <a:gd name="connsiteX2" fmla="*/ 1057532 w 2654300"/>
              <a:gd name="connsiteY2" fmla="*/ 1155455 h 1368931"/>
              <a:gd name="connsiteX3" fmla="*/ 2654300 w 2654300"/>
              <a:gd name="connsiteY3" fmla="*/ 1368425 h 1368931"/>
              <a:gd name="connsiteX0" fmla="*/ 0 w 2654300"/>
              <a:gd name="connsiteY0" fmla="*/ 0 h 1368931"/>
              <a:gd name="connsiteX1" fmla="*/ 646062 w 2654300"/>
              <a:gd name="connsiteY1" fmla="*/ 172228 h 1368931"/>
              <a:gd name="connsiteX2" fmla="*/ 1057532 w 2654300"/>
              <a:gd name="connsiteY2" fmla="*/ 1155455 h 1368931"/>
              <a:gd name="connsiteX3" fmla="*/ 2654300 w 2654300"/>
              <a:gd name="connsiteY3" fmla="*/ 1368425 h 1368931"/>
              <a:gd name="connsiteX0" fmla="*/ 0 w 2654300"/>
              <a:gd name="connsiteY0" fmla="*/ 0 h 1372468"/>
              <a:gd name="connsiteX1" fmla="*/ 646062 w 2654300"/>
              <a:gd name="connsiteY1" fmla="*/ 172228 h 1372468"/>
              <a:gd name="connsiteX2" fmla="*/ 998572 w 2654300"/>
              <a:gd name="connsiteY2" fmla="*/ 1203634 h 1372468"/>
              <a:gd name="connsiteX3" fmla="*/ 2654300 w 2654300"/>
              <a:gd name="connsiteY3" fmla="*/ 1368425 h 1372468"/>
              <a:gd name="connsiteX0" fmla="*/ 0 w 2721680"/>
              <a:gd name="connsiteY0" fmla="*/ 0 h 1375909"/>
              <a:gd name="connsiteX1" fmla="*/ 713442 w 2721680"/>
              <a:gd name="connsiteY1" fmla="*/ 175669 h 1375909"/>
              <a:gd name="connsiteX2" fmla="*/ 1065952 w 2721680"/>
              <a:gd name="connsiteY2" fmla="*/ 1207075 h 1375909"/>
              <a:gd name="connsiteX3" fmla="*/ 2721680 w 2721680"/>
              <a:gd name="connsiteY3" fmla="*/ 1371866 h 1375909"/>
              <a:gd name="connsiteX0" fmla="*/ 0 w 3337713"/>
              <a:gd name="connsiteY0" fmla="*/ 0 h 1411845"/>
              <a:gd name="connsiteX1" fmla="*/ 1329475 w 3337713"/>
              <a:gd name="connsiteY1" fmla="*/ 211605 h 1411845"/>
              <a:gd name="connsiteX2" fmla="*/ 1681985 w 3337713"/>
              <a:gd name="connsiteY2" fmla="*/ 1243011 h 1411845"/>
              <a:gd name="connsiteX3" fmla="*/ 3337713 w 3337713"/>
              <a:gd name="connsiteY3" fmla="*/ 1407802 h 1411845"/>
              <a:gd name="connsiteX0" fmla="*/ 0 w 3784506"/>
              <a:gd name="connsiteY0" fmla="*/ 0 h 1408578"/>
              <a:gd name="connsiteX1" fmla="*/ 1776268 w 3784506"/>
              <a:gd name="connsiteY1" fmla="*/ 208338 h 1408578"/>
              <a:gd name="connsiteX2" fmla="*/ 2128778 w 3784506"/>
              <a:gd name="connsiteY2" fmla="*/ 1239744 h 1408578"/>
              <a:gd name="connsiteX3" fmla="*/ 3784506 w 3784506"/>
              <a:gd name="connsiteY3" fmla="*/ 1404535 h 1408578"/>
              <a:gd name="connsiteX0" fmla="*/ 0 w 3919898"/>
              <a:gd name="connsiteY0" fmla="*/ 0 h 1392243"/>
              <a:gd name="connsiteX1" fmla="*/ 1911660 w 3919898"/>
              <a:gd name="connsiteY1" fmla="*/ 192003 h 1392243"/>
              <a:gd name="connsiteX2" fmla="*/ 2264170 w 3919898"/>
              <a:gd name="connsiteY2" fmla="*/ 1223409 h 1392243"/>
              <a:gd name="connsiteX3" fmla="*/ 3919898 w 3919898"/>
              <a:gd name="connsiteY3" fmla="*/ 1388200 h 1392243"/>
              <a:gd name="connsiteX0" fmla="*/ 0 w 3919898"/>
              <a:gd name="connsiteY0" fmla="*/ 496 h 1392739"/>
              <a:gd name="connsiteX1" fmla="*/ 1911660 w 3919898"/>
              <a:gd name="connsiteY1" fmla="*/ 192499 h 1392739"/>
              <a:gd name="connsiteX2" fmla="*/ 2264170 w 3919898"/>
              <a:gd name="connsiteY2" fmla="*/ 1223905 h 1392739"/>
              <a:gd name="connsiteX3" fmla="*/ 3919898 w 3919898"/>
              <a:gd name="connsiteY3" fmla="*/ 1388696 h 1392739"/>
            </a:gdLst>
            <a:ahLst/>
            <a:cxnLst>
              <a:cxn ang="0">
                <a:pos x="connsiteX0" y="connsiteY0"/>
              </a:cxn>
              <a:cxn ang="0">
                <a:pos x="connsiteX1" y="connsiteY1"/>
              </a:cxn>
              <a:cxn ang="0">
                <a:pos x="connsiteX2" y="connsiteY2"/>
              </a:cxn>
              <a:cxn ang="0">
                <a:pos x="connsiteX3" y="connsiteY3"/>
              </a:cxn>
            </a:cxnLst>
            <a:rect l="l" t="t" r="r" b="b"/>
            <a:pathLst>
              <a:path w="3919898" h="1392739">
                <a:moveTo>
                  <a:pt x="0" y="496"/>
                </a:moveTo>
                <a:cubicBezTo>
                  <a:pt x="503091" y="-838"/>
                  <a:pt x="1534298" y="-11402"/>
                  <a:pt x="1911660" y="192499"/>
                </a:cubicBezTo>
                <a:cubicBezTo>
                  <a:pt x="2289022" y="396400"/>
                  <a:pt x="2077903" y="1024938"/>
                  <a:pt x="2264170" y="1223905"/>
                </a:cubicBezTo>
                <a:cubicBezTo>
                  <a:pt x="2450437" y="1422872"/>
                  <a:pt x="3625681" y="1392929"/>
                  <a:pt x="3919898" y="1388696"/>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73">
            <a:extLst>
              <a:ext uri="{FF2B5EF4-FFF2-40B4-BE49-F238E27FC236}">
                <a16:creationId xmlns:a16="http://schemas.microsoft.com/office/drawing/2014/main" id="{101BE629-B7EA-DACC-5ED3-05C0510DE416}"/>
              </a:ext>
            </a:extLst>
          </p:cNvPr>
          <p:cNvSpPr/>
          <p:nvPr/>
        </p:nvSpPr>
        <p:spPr>
          <a:xfrm>
            <a:off x="5642728" y="5730077"/>
            <a:ext cx="2622040" cy="41597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778605 w 2654300"/>
              <a:gd name="connsiteY1" fmla="*/ 294720 h 1368471"/>
              <a:gd name="connsiteX2" fmla="*/ 2654300 w 2654300"/>
              <a:gd name="connsiteY2" fmla="*/ 1368425 h 1368471"/>
              <a:gd name="connsiteX0" fmla="*/ 0 w 2654300"/>
              <a:gd name="connsiteY0" fmla="*/ 132258 h 1500729"/>
              <a:gd name="connsiteX1" fmla="*/ 1778605 w 2654300"/>
              <a:gd name="connsiteY1" fmla="*/ 426978 h 1500729"/>
              <a:gd name="connsiteX2" fmla="*/ 2654300 w 2654300"/>
              <a:gd name="connsiteY2" fmla="*/ 1500683 h 1500729"/>
              <a:gd name="connsiteX0" fmla="*/ 0 w 2654300"/>
              <a:gd name="connsiteY0" fmla="*/ 15639 h 1384088"/>
              <a:gd name="connsiteX1" fmla="*/ 1778605 w 2654300"/>
              <a:gd name="connsiteY1" fmla="*/ 310359 h 1384088"/>
              <a:gd name="connsiteX2" fmla="*/ 2654300 w 2654300"/>
              <a:gd name="connsiteY2" fmla="*/ 1384064 h 1384088"/>
              <a:gd name="connsiteX0" fmla="*/ 0 w 2876587"/>
              <a:gd name="connsiteY0" fmla="*/ -1 h 1368441"/>
              <a:gd name="connsiteX1" fmla="*/ 1778605 w 2876587"/>
              <a:gd name="connsiteY1" fmla="*/ 294719 h 1368441"/>
              <a:gd name="connsiteX2" fmla="*/ 2876587 w 2876587"/>
              <a:gd name="connsiteY2" fmla="*/ 1368425 h 1368441"/>
              <a:gd name="connsiteX0" fmla="*/ 0 w 2876587"/>
              <a:gd name="connsiteY0" fmla="*/ -1 h 1368449"/>
              <a:gd name="connsiteX1" fmla="*/ 1778605 w 2876587"/>
              <a:gd name="connsiteY1" fmla="*/ 294719 h 1368449"/>
              <a:gd name="connsiteX2" fmla="*/ 2876587 w 2876587"/>
              <a:gd name="connsiteY2" fmla="*/ 1368425 h 1368449"/>
              <a:gd name="connsiteX0" fmla="*/ 0 w 2851889"/>
              <a:gd name="connsiteY0" fmla="*/ 0 h 1355200"/>
              <a:gd name="connsiteX1" fmla="*/ 1753907 w 2851889"/>
              <a:gd name="connsiteY1" fmla="*/ 281477 h 1355200"/>
              <a:gd name="connsiteX2" fmla="*/ 2851889 w 2851889"/>
              <a:gd name="connsiteY2" fmla="*/ 1355183 h 1355200"/>
              <a:gd name="connsiteX0" fmla="*/ 0 w 2851889"/>
              <a:gd name="connsiteY0" fmla="*/ 1343 h 1356539"/>
              <a:gd name="connsiteX1" fmla="*/ 1753907 w 2851889"/>
              <a:gd name="connsiteY1" fmla="*/ 282820 h 1356539"/>
              <a:gd name="connsiteX2" fmla="*/ 2851889 w 2851889"/>
              <a:gd name="connsiteY2" fmla="*/ 1356526 h 1356539"/>
              <a:gd name="connsiteX0" fmla="*/ 0 w 2851889"/>
              <a:gd name="connsiteY0" fmla="*/ 67852 h 1423059"/>
              <a:gd name="connsiteX1" fmla="*/ 1753907 w 2851889"/>
              <a:gd name="connsiteY1" fmla="*/ 349329 h 1423059"/>
              <a:gd name="connsiteX2" fmla="*/ 2851889 w 2851889"/>
              <a:gd name="connsiteY2" fmla="*/ 1423035 h 1423059"/>
              <a:gd name="connsiteX0" fmla="*/ 0 w 2851889"/>
              <a:gd name="connsiteY0" fmla="*/ 67852 h 1423036"/>
              <a:gd name="connsiteX1" fmla="*/ 1753907 w 2851889"/>
              <a:gd name="connsiteY1" fmla="*/ 349329 h 1423036"/>
              <a:gd name="connsiteX2" fmla="*/ 2171227 w 2851889"/>
              <a:gd name="connsiteY2" fmla="*/ 877854 h 1423036"/>
              <a:gd name="connsiteX3" fmla="*/ 2851889 w 2851889"/>
              <a:gd name="connsiteY3" fmla="*/ 1423035 h 1423036"/>
              <a:gd name="connsiteX0" fmla="*/ 0 w 2851889"/>
              <a:gd name="connsiteY0" fmla="*/ 994 h 1356178"/>
              <a:gd name="connsiteX1" fmla="*/ 1753907 w 2851889"/>
              <a:gd name="connsiteY1" fmla="*/ 282471 h 1356178"/>
              <a:gd name="connsiteX2" fmla="*/ 2212391 w 2851889"/>
              <a:gd name="connsiteY2" fmla="*/ 1168532 h 1356178"/>
              <a:gd name="connsiteX3" fmla="*/ 2851889 w 2851889"/>
              <a:gd name="connsiteY3" fmla="*/ 1356177 h 1356178"/>
              <a:gd name="connsiteX0" fmla="*/ 0 w 2851889"/>
              <a:gd name="connsiteY0" fmla="*/ 5152 h 1360336"/>
              <a:gd name="connsiteX1" fmla="*/ 1770373 w 2851889"/>
              <a:gd name="connsiteY1" fmla="*/ 180691 h 1360336"/>
              <a:gd name="connsiteX2" fmla="*/ 2212391 w 2851889"/>
              <a:gd name="connsiteY2" fmla="*/ 1172690 h 1360336"/>
              <a:gd name="connsiteX3" fmla="*/ 2851889 w 2851889"/>
              <a:gd name="connsiteY3" fmla="*/ 1360335 h 1360336"/>
              <a:gd name="connsiteX0" fmla="*/ 0 w 3476340"/>
              <a:gd name="connsiteY0" fmla="*/ 3991 h 1371745"/>
              <a:gd name="connsiteX1" fmla="*/ 2394824 w 3476340"/>
              <a:gd name="connsiteY1" fmla="*/ 192100 h 1371745"/>
              <a:gd name="connsiteX2" fmla="*/ 2836842 w 3476340"/>
              <a:gd name="connsiteY2" fmla="*/ 1184099 h 1371745"/>
              <a:gd name="connsiteX3" fmla="*/ 3476340 w 3476340"/>
              <a:gd name="connsiteY3" fmla="*/ 1371744 h 1371745"/>
              <a:gd name="connsiteX0" fmla="*/ 0 w 3953071"/>
              <a:gd name="connsiteY0" fmla="*/ 5153 h 1360336"/>
              <a:gd name="connsiteX1" fmla="*/ 2871555 w 3953071"/>
              <a:gd name="connsiteY1" fmla="*/ 180691 h 1360336"/>
              <a:gd name="connsiteX2" fmla="*/ 3313573 w 3953071"/>
              <a:gd name="connsiteY2" fmla="*/ 1172690 h 1360336"/>
              <a:gd name="connsiteX3" fmla="*/ 3953071 w 3953071"/>
              <a:gd name="connsiteY3" fmla="*/ 1360335 h 1360336"/>
              <a:gd name="connsiteX0" fmla="*/ 0 w 3953071"/>
              <a:gd name="connsiteY0" fmla="*/ 21092 h 1376275"/>
              <a:gd name="connsiteX1" fmla="*/ 2871555 w 3953071"/>
              <a:gd name="connsiteY1" fmla="*/ 196630 h 1376275"/>
              <a:gd name="connsiteX2" fmla="*/ 3313573 w 3953071"/>
              <a:gd name="connsiteY2" fmla="*/ 1188629 h 1376275"/>
              <a:gd name="connsiteX3" fmla="*/ 3953071 w 3953071"/>
              <a:gd name="connsiteY3" fmla="*/ 1376274 h 1376275"/>
              <a:gd name="connsiteX0" fmla="*/ 0 w 3953071"/>
              <a:gd name="connsiteY0" fmla="*/ 245345 h 1600528"/>
              <a:gd name="connsiteX1" fmla="*/ 2871555 w 3953071"/>
              <a:gd name="connsiteY1" fmla="*/ 420883 h 1600528"/>
              <a:gd name="connsiteX2" fmla="*/ 3313573 w 3953071"/>
              <a:gd name="connsiteY2" fmla="*/ 1412882 h 1600528"/>
              <a:gd name="connsiteX3" fmla="*/ 3953071 w 3953071"/>
              <a:gd name="connsiteY3" fmla="*/ 1600527 h 1600528"/>
              <a:gd name="connsiteX0" fmla="*/ 0 w 3953071"/>
              <a:gd name="connsiteY0" fmla="*/ 177501 h 1532684"/>
              <a:gd name="connsiteX1" fmla="*/ 1661022 w 3953071"/>
              <a:gd name="connsiteY1" fmla="*/ 3297 h 1532684"/>
              <a:gd name="connsiteX2" fmla="*/ 2871555 w 3953071"/>
              <a:gd name="connsiteY2" fmla="*/ 353039 h 1532684"/>
              <a:gd name="connsiteX3" fmla="*/ 3313573 w 3953071"/>
              <a:gd name="connsiteY3" fmla="*/ 1345038 h 1532684"/>
              <a:gd name="connsiteX4" fmla="*/ 3953071 w 3953071"/>
              <a:gd name="connsiteY4" fmla="*/ 1532683 h 1532684"/>
              <a:gd name="connsiteX0" fmla="*/ 0 w 3953071"/>
              <a:gd name="connsiteY0" fmla="*/ 43232 h 1398415"/>
              <a:gd name="connsiteX1" fmla="*/ 1737181 w 3953071"/>
              <a:gd name="connsiteY1" fmla="*/ 11607 h 1398415"/>
              <a:gd name="connsiteX2" fmla="*/ 2871555 w 3953071"/>
              <a:gd name="connsiteY2" fmla="*/ 21877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4012307"/>
              <a:gd name="connsiteY0" fmla="*/ 11527 h 1430078"/>
              <a:gd name="connsiteX1" fmla="*/ 1796417 w 4012307"/>
              <a:gd name="connsiteY1" fmla="*/ 43270 h 1430078"/>
              <a:gd name="connsiteX2" fmla="*/ 2863094 w 4012307"/>
              <a:gd name="connsiteY2" fmla="*/ 472223 h 1430078"/>
              <a:gd name="connsiteX3" fmla="*/ 3372809 w 4012307"/>
              <a:gd name="connsiteY3" fmla="*/ 1242432 h 1430078"/>
              <a:gd name="connsiteX4" fmla="*/ 4012307 w 4012307"/>
              <a:gd name="connsiteY4" fmla="*/ 1430077 h 1430078"/>
              <a:gd name="connsiteX0" fmla="*/ 0 w 4012307"/>
              <a:gd name="connsiteY0" fmla="*/ 0 h 1418551"/>
              <a:gd name="connsiteX1" fmla="*/ 1796417 w 4012307"/>
              <a:gd name="connsiteY1" fmla="*/ 31743 h 1418551"/>
              <a:gd name="connsiteX2" fmla="*/ 2863094 w 4012307"/>
              <a:gd name="connsiteY2" fmla="*/ 460696 h 1418551"/>
              <a:gd name="connsiteX3" fmla="*/ 3372809 w 4012307"/>
              <a:gd name="connsiteY3" fmla="*/ 1230905 h 1418551"/>
              <a:gd name="connsiteX4" fmla="*/ 4012307 w 4012307"/>
              <a:gd name="connsiteY4" fmla="*/ 1418550 h 1418551"/>
              <a:gd name="connsiteX0" fmla="*/ 0 w 4012307"/>
              <a:gd name="connsiteY0" fmla="*/ 12384 h 1430935"/>
              <a:gd name="connsiteX1" fmla="*/ 1830265 w 4012307"/>
              <a:gd name="connsiteY1" fmla="*/ 12445 h 1430935"/>
              <a:gd name="connsiteX2" fmla="*/ 2863094 w 4012307"/>
              <a:gd name="connsiteY2" fmla="*/ 473080 h 1430935"/>
              <a:gd name="connsiteX3" fmla="*/ 3372809 w 4012307"/>
              <a:gd name="connsiteY3" fmla="*/ 1243289 h 1430935"/>
              <a:gd name="connsiteX4" fmla="*/ 4012307 w 4012307"/>
              <a:gd name="connsiteY4" fmla="*/ 1430934 h 1430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2307" h="1430935">
                <a:moveTo>
                  <a:pt x="0" y="12384"/>
                </a:moveTo>
                <a:cubicBezTo>
                  <a:pt x="1182284" y="15036"/>
                  <a:pt x="1351673" y="-16811"/>
                  <a:pt x="1830265" y="12445"/>
                </a:cubicBezTo>
                <a:cubicBezTo>
                  <a:pt x="2308857" y="41701"/>
                  <a:pt x="2606003" y="267939"/>
                  <a:pt x="2863094" y="473080"/>
                </a:cubicBezTo>
                <a:cubicBezTo>
                  <a:pt x="3120185" y="678221"/>
                  <a:pt x="3189812" y="1064338"/>
                  <a:pt x="3372809" y="1243289"/>
                </a:cubicBezTo>
                <a:cubicBezTo>
                  <a:pt x="3555806" y="1422240"/>
                  <a:pt x="3898863" y="1340071"/>
                  <a:pt x="4012307" y="1430934"/>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7C078DEE-19F4-0ED1-E36A-AF660B9AAB2C}"/>
              </a:ext>
            </a:extLst>
          </p:cNvPr>
          <p:cNvSpPr/>
          <p:nvPr/>
        </p:nvSpPr>
        <p:spPr>
          <a:xfrm flipV="1">
            <a:off x="5644041" y="4850076"/>
            <a:ext cx="2716382" cy="836969"/>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546872"/>
              <a:gd name="connsiteY0" fmla="*/ 3593 h 1276339"/>
              <a:gd name="connsiteX1" fmla="*/ 993621 w 2546872"/>
              <a:gd name="connsiteY1" fmla="*/ 754288 h 1276339"/>
              <a:gd name="connsiteX2" fmla="*/ 2546872 w 2546872"/>
              <a:gd name="connsiteY2" fmla="*/ 1276339 h 1276339"/>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1886003 w 2546872"/>
              <a:gd name="connsiteY2" fmla="*/ 1172031 h 1272746"/>
              <a:gd name="connsiteX3" fmla="*/ 2546872 w 2546872"/>
              <a:gd name="connsiteY3" fmla="*/ 1272746 h 1272746"/>
              <a:gd name="connsiteX0" fmla="*/ 0 w 2546872"/>
              <a:gd name="connsiteY0" fmla="*/ 0 h 1312605"/>
              <a:gd name="connsiteX1" fmla="*/ 993621 w 2546872"/>
              <a:gd name="connsiteY1" fmla="*/ 750695 h 1312605"/>
              <a:gd name="connsiteX2" fmla="*/ 1872647 w 2546872"/>
              <a:gd name="connsiteY2" fmla="*/ 1278655 h 1312605"/>
              <a:gd name="connsiteX3" fmla="*/ 2546872 w 2546872"/>
              <a:gd name="connsiteY3" fmla="*/ 1272746 h 1312605"/>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26236"/>
              <a:gd name="connsiteX1" fmla="*/ 993621 w 2533516"/>
              <a:gd name="connsiteY1" fmla="*/ 750695 h 1326236"/>
              <a:gd name="connsiteX2" fmla="*/ 1872647 w 2533516"/>
              <a:gd name="connsiteY2" fmla="*/ 1278655 h 1326236"/>
              <a:gd name="connsiteX3" fmla="*/ 2533516 w 2533516"/>
              <a:gd name="connsiteY3" fmla="*/ 1320135 h 1326236"/>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64750"/>
              <a:gd name="connsiteX1" fmla="*/ 993621 w 2533516"/>
              <a:gd name="connsiteY1" fmla="*/ 750695 h 1364750"/>
              <a:gd name="connsiteX2" fmla="*/ 1865969 w 2533516"/>
              <a:gd name="connsiteY2" fmla="*/ 1331968 h 1364750"/>
              <a:gd name="connsiteX3" fmla="*/ 2533516 w 2533516"/>
              <a:gd name="connsiteY3" fmla="*/ 1320135 h 1364750"/>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2533516"/>
              <a:gd name="connsiteY0" fmla="*/ 0 h 1332324"/>
              <a:gd name="connsiteX1" fmla="*/ 993621 w 2533516"/>
              <a:gd name="connsiteY1" fmla="*/ 750695 h 1332324"/>
              <a:gd name="connsiteX2" fmla="*/ 1865969 w 2533516"/>
              <a:gd name="connsiteY2" fmla="*/ 1331968 h 1332324"/>
              <a:gd name="connsiteX3" fmla="*/ 2533516 w 2533516"/>
              <a:gd name="connsiteY3" fmla="*/ 1320135 h 1332324"/>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3081754"/>
              <a:gd name="connsiteY0" fmla="*/ 0 h 1357050"/>
              <a:gd name="connsiteX1" fmla="*/ 1541859 w 3081754"/>
              <a:gd name="connsiteY1" fmla="*/ 775421 h 1357050"/>
              <a:gd name="connsiteX2" fmla="*/ 2414207 w 3081754"/>
              <a:gd name="connsiteY2" fmla="*/ 1356694 h 1357050"/>
              <a:gd name="connsiteX3" fmla="*/ 3081754 w 3081754"/>
              <a:gd name="connsiteY3" fmla="*/ 1344861 h 1357050"/>
              <a:gd name="connsiteX0" fmla="*/ 0 w 3081754"/>
              <a:gd name="connsiteY0" fmla="*/ 0 h 1357048"/>
              <a:gd name="connsiteX1" fmla="*/ 1541859 w 3081754"/>
              <a:gd name="connsiteY1" fmla="*/ 775421 h 1357048"/>
              <a:gd name="connsiteX2" fmla="*/ 2414207 w 3081754"/>
              <a:gd name="connsiteY2" fmla="*/ 1356694 h 1357048"/>
              <a:gd name="connsiteX3" fmla="*/ 3081754 w 3081754"/>
              <a:gd name="connsiteY3" fmla="*/ 1344861 h 1357048"/>
              <a:gd name="connsiteX0" fmla="*/ 0 w 3081754"/>
              <a:gd name="connsiteY0" fmla="*/ 22 h 1357072"/>
              <a:gd name="connsiteX1" fmla="*/ 1541859 w 3081754"/>
              <a:gd name="connsiteY1" fmla="*/ 775443 h 1357072"/>
              <a:gd name="connsiteX2" fmla="*/ 2414207 w 3081754"/>
              <a:gd name="connsiteY2" fmla="*/ 1356716 h 1357072"/>
              <a:gd name="connsiteX3" fmla="*/ 3081754 w 3081754"/>
              <a:gd name="connsiteY3" fmla="*/ 1344883 h 1357072"/>
              <a:gd name="connsiteX0" fmla="*/ 0 w 3523881"/>
              <a:gd name="connsiteY0" fmla="*/ 13 h 1326154"/>
              <a:gd name="connsiteX1" fmla="*/ 1983986 w 3523881"/>
              <a:gd name="connsiteY1" fmla="*/ 744527 h 1326154"/>
              <a:gd name="connsiteX2" fmla="*/ 2856334 w 3523881"/>
              <a:gd name="connsiteY2" fmla="*/ 1325800 h 1326154"/>
              <a:gd name="connsiteX3" fmla="*/ 3523881 w 3523881"/>
              <a:gd name="connsiteY3" fmla="*/ 1313967 h 1326154"/>
              <a:gd name="connsiteX0" fmla="*/ 0 w 3523881"/>
              <a:gd name="connsiteY0" fmla="*/ 50 h 1326193"/>
              <a:gd name="connsiteX1" fmla="*/ 1983986 w 3523881"/>
              <a:gd name="connsiteY1" fmla="*/ 744564 h 1326193"/>
              <a:gd name="connsiteX2" fmla="*/ 2856334 w 3523881"/>
              <a:gd name="connsiteY2" fmla="*/ 1325837 h 1326193"/>
              <a:gd name="connsiteX3" fmla="*/ 3523881 w 3523881"/>
              <a:gd name="connsiteY3" fmla="*/ 1314004 h 1326193"/>
            </a:gdLst>
            <a:ahLst/>
            <a:cxnLst>
              <a:cxn ang="0">
                <a:pos x="connsiteX0" y="connsiteY0"/>
              </a:cxn>
              <a:cxn ang="0">
                <a:pos x="connsiteX1" y="connsiteY1"/>
              </a:cxn>
              <a:cxn ang="0">
                <a:pos x="connsiteX2" y="connsiteY2"/>
              </a:cxn>
              <a:cxn ang="0">
                <a:pos x="connsiteX3" y="connsiteY3"/>
              </a:cxn>
            </a:cxnLst>
            <a:rect l="l" t="t" r="r" b="b"/>
            <a:pathLst>
              <a:path w="3523881" h="1326193">
                <a:moveTo>
                  <a:pt x="0" y="50"/>
                </a:moveTo>
                <a:cubicBezTo>
                  <a:pt x="1314694" y="-2773"/>
                  <a:pt x="1808576" y="109467"/>
                  <a:pt x="1983986" y="744564"/>
                </a:cubicBezTo>
                <a:cubicBezTo>
                  <a:pt x="2159396" y="1379661"/>
                  <a:pt x="2697630" y="1303989"/>
                  <a:pt x="2856334" y="1325837"/>
                </a:cubicBezTo>
                <a:cubicBezTo>
                  <a:pt x="3168632" y="1329915"/>
                  <a:pt x="3413736" y="1297218"/>
                  <a:pt x="3523881" y="1314004"/>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9814B73-EEB1-6600-82F0-0D6AC2D2C832}"/>
              </a:ext>
            </a:extLst>
          </p:cNvPr>
          <p:cNvSpPr txBox="1"/>
          <p:nvPr/>
        </p:nvSpPr>
        <p:spPr>
          <a:xfrm>
            <a:off x="2083639" y="4899007"/>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spTree>
    <p:extLst>
      <p:ext uri="{BB962C8B-B14F-4D97-AF65-F5344CB8AC3E}">
        <p14:creationId xmlns:p14="http://schemas.microsoft.com/office/powerpoint/2010/main" val="74538373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pipe “just full enough, but no fuller”: keep bottleneck link busy transmitting, but avoid high delays/buffering</a:t>
            </a: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8173918" y="2208052"/>
            <a:ext cx="3844938" cy="1091225"/>
            <a:chOff x="7481866" y="2334966"/>
            <a:chExt cx="3844938" cy="1091225"/>
          </a:xfrm>
        </p:grpSpPr>
        <p:sp>
          <p:nvSpPr>
            <p:cNvPr id="250" name="TextBox 249">
              <a:extLst>
                <a:ext uri="{FF2B5EF4-FFF2-40B4-BE49-F238E27FC236}">
                  <a16:creationId xmlns:a16="http://schemas.microsoft.com/office/drawing/2014/main" id="{762B06AF-6E17-B749-AF47-CA83D0FA5E18}"/>
                </a:ext>
              </a:extLst>
            </p:cNvPr>
            <p:cNvSpPr txBox="1"/>
            <p:nvPr/>
          </p:nvSpPr>
          <p:spPr>
            <a:xfrm>
              <a:off x="9608909" y="2964526"/>
              <a:ext cx="65396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endParaRPr kumimoji="0" lang="en-US"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34966"/>
              <a:ext cx="3844938" cy="939885"/>
              <a:chOff x="7519640" y="2438082"/>
              <a:chExt cx="3844938" cy="939885"/>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a:cxnSpLocks/>
              </p:cNvCxnSpPr>
              <p:nvPr/>
            </p:nvCxnSpPr>
            <p:spPr>
              <a:xfrm>
                <a:off x="9284574" y="3075516"/>
                <a:ext cx="1600922"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8875558" y="2438082"/>
                <a:ext cx="2489020" cy="6463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(inflight) in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
        <p:nvSpPr>
          <p:cNvPr id="50" name="Title 1">
            <a:extLst>
              <a:ext uri="{FF2B5EF4-FFF2-40B4-BE49-F238E27FC236}">
                <a16:creationId xmlns:a16="http://schemas.microsoft.com/office/drawing/2014/main" id="{64AF8610-BBDF-DD0A-5D5D-00A69D745BA1}"/>
              </a:ext>
            </a:extLst>
          </p:cNvPr>
          <p:cNvSpPr txBox="1">
            <a:spLocks/>
          </p:cNvSpPr>
          <p:nvPr/>
        </p:nvSpPr>
        <p:spPr>
          <a:xfrm>
            <a:off x="635876" y="387544"/>
            <a:ext cx="11393310" cy="89462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r>
              <a:rPr lang="en-US" sz="4800" dirty="0"/>
              <a:t>Keeping the pipe just full enough</a:t>
            </a:r>
            <a:endParaRPr lang="en-US" dirty="0"/>
          </a:p>
        </p:txBody>
      </p:sp>
      <p:grpSp>
        <p:nvGrpSpPr>
          <p:cNvPr id="52" name="Group 51">
            <a:extLst>
              <a:ext uri="{FF2B5EF4-FFF2-40B4-BE49-F238E27FC236}">
                <a16:creationId xmlns:a16="http://schemas.microsoft.com/office/drawing/2014/main" id="{4B18BD6C-9590-C4BE-D22B-9F3A6BE363CC}"/>
              </a:ext>
            </a:extLst>
          </p:cNvPr>
          <p:cNvGrpSpPr/>
          <p:nvPr/>
        </p:nvGrpSpPr>
        <p:grpSpPr>
          <a:xfrm>
            <a:off x="1065261" y="2483867"/>
            <a:ext cx="6796244" cy="721354"/>
            <a:chOff x="2352370" y="1605969"/>
            <a:chExt cx="6796244" cy="721354"/>
          </a:xfrm>
        </p:grpSpPr>
        <p:cxnSp>
          <p:nvCxnSpPr>
            <p:cNvPr id="53" name="Straight Connector 52">
              <a:extLst>
                <a:ext uri="{FF2B5EF4-FFF2-40B4-BE49-F238E27FC236}">
                  <a16:creationId xmlns:a16="http://schemas.microsoft.com/office/drawing/2014/main" id="{E63A82C3-2391-FB91-2F14-D5EFA8DBADBF}"/>
                </a:ext>
              </a:extLst>
            </p:cNvPr>
            <p:cNvCxnSpPr>
              <a:cxnSpLocks/>
            </p:cNvCxnSpPr>
            <p:nvPr/>
          </p:nvCxnSpPr>
          <p:spPr>
            <a:xfrm>
              <a:off x="3025470" y="1788399"/>
              <a:ext cx="5712130" cy="0"/>
            </a:xfrm>
            <a:prstGeom prst="line">
              <a:avLst/>
            </a:prstGeom>
            <a:ln w="15875">
              <a:solidFill>
                <a:srgbClr val="0000A3"/>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4319AE78-2F2C-79FF-B6C9-591A02D0EC08}"/>
                </a:ext>
              </a:extLst>
            </p:cNvPr>
            <p:cNvCxnSpPr/>
            <p:nvPr/>
          </p:nvCxnSpPr>
          <p:spPr>
            <a:xfrm flipH="1">
              <a:off x="3025470" y="2038574"/>
              <a:ext cx="5712130" cy="0"/>
            </a:xfrm>
            <a:prstGeom prst="straightConnector1">
              <a:avLst/>
            </a:prstGeom>
            <a:ln w="15875">
              <a:solidFill>
                <a:srgbClr val="0000A3"/>
              </a:solidFill>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C554BD54-046D-9FB8-D72D-DF4BE3F1945D}"/>
                </a:ext>
              </a:extLst>
            </p:cNvPr>
            <p:cNvSpPr txBox="1"/>
            <p:nvPr/>
          </p:nvSpPr>
          <p:spPr>
            <a:xfrm>
              <a:off x="3811970" y="1801002"/>
              <a:ext cx="1251176"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56" name="Group 190">
              <a:extLst>
                <a:ext uri="{FF2B5EF4-FFF2-40B4-BE49-F238E27FC236}">
                  <a16:creationId xmlns:a16="http://schemas.microsoft.com/office/drawing/2014/main" id="{289DA915-5A71-67D2-2F22-77CBFC6336C9}"/>
                </a:ext>
              </a:extLst>
            </p:cNvPr>
            <p:cNvGrpSpPr>
              <a:grpSpLocks/>
            </p:cNvGrpSpPr>
            <p:nvPr/>
          </p:nvGrpSpPr>
          <p:grpSpPr bwMode="auto">
            <a:xfrm flipH="1">
              <a:off x="2352370" y="1625648"/>
              <a:ext cx="673100" cy="701675"/>
              <a:chOff x="-44" y="1473"/>
              <a:chExt cx="981" cy="1105"/>
            </a:xfrm>
          </p:grpSpPr>
          <p:pic>
            <p:nvPicPr>
              <p:cNvPr id="244" name="Picture 191" descr="desktop_computer_stylized_medium">
                <a:extLst>
                  <a:ext uri="{FF2B5EF4-FFF2-40B4-BE49-F238E27FC236}">
                    <a16:creationId xmlns:a16="http://schemas.microsoft.com/office/drawing/2014/main" id="{B9CC9CFA-C026-AAB9-04BC-F39924E7E8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192">
                <a:extLst>
                  <a:ext uri="{FF2B5EF4-FFF2-40B4-BE49-F238E27FC236}">
                    <a16:creationId xmlns:a16="http://schemas.microsoft.com/office/drawing/2014/main" id="{7CD2966F-6B63-0D1C-54B0-EBD16A460969}"/>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7" name="Group 56">
              <a:extLst>
                <a:ext uri="{FF2B5EF4-FFF2-40B4-BE49-F238E27FC236}">
                  <a16:creationId xmlns:a16="http://schemas.microsoft.com/office/drawing/2014/main" id="{A0932650-DA45-D324-E0B6-2812779E24A6}"/>
                </a:ext>
              </a:extLst>
            </p:cNvPr>
            <p:cNvGrpSpPr/>
            <p:nvPr/>
          </p:nvGrpSpPr>
          <p:grpSpPr>
            <a:xfrm>
              <a:off x="5704084" y="1644098"/>
              <a:ext cx="787268" cy="297296"/>
              <a:chOff x="5033182" y="4091488"/>
              <a:chExt cx="787268" cy="403711"/>
            </a:xfrm>
          </p:grpSpPr>
          <p:cxnSp>
            <p:nvCxnSpPr>
              <p:cNvPr id="229" name="Straight Connector 228">
                <a:extLst>
                  <a:ext uri="{FF2B5EF4-FFF2-40B4-BE49-F238E27FC236}">
                    <a16:creationId xmlns:a16="http://schemas.microsoft.com/office/drawing/2014/main" id="{38BC6383-8999-6EF6-A783-51730E7813D2}"/>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A6EB5E12-65DC-0905-6C41-0421EFDAEEE0}"/>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8C3D4AE0-AD37-AA92-DF85-397903112DC7}"/>
                  </a:ext>
                </a:extLst>
              </p:cNvPr>
              <p:cNvSpPr/>
              <p:nvPr/>
            </p:nvSpPr>
            <p:spPr>
              <a:xfrm>
                <a:off x="5565439" y="4115310"/>
                <a:ext cx="255011"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2" name="Straight Connector 231">
                <a:extLst>
                  <a:ext uri="{FF2B5EF4-FFF2-40B4-BE49-F238E27FC236}">
                    <a16:creationId xmlns:a16="http://schemas.microsoft.com/office/drawing/2014/main" id="{FE54701F-1AB8-A403-3EDE-B16731047880}"/>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5AD93C1-4924-896D-A8A2-DC919456F986}"/>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C016CD09-9795-29BC-3A1E-D035330203E8}"/>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Rectangle 242">
                <a:extLst>
                  <a:ext uri="{FF2B5EF4-FFF2-40B4-BE49-F238E27FC236}">
                    <a16:creationId xmlns:a16="http://schemas.microsoft.com/office/drawing/2014/main" id="{1E31B717-C18B-D225-6E28-25DA05F7EBC3}"/>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58" name="Straight Connector 57">
              <a:extLst>
                <a:ext uri="{FF2B5EF4-FFF2-40B4-BE49-F238E27FC236}">
                  <a16:creationId xmlns:a16="http://schemas.microsoft.com/office/drawing/2014/main" id="{F1BFCE37-01E4-6050-5583-C9659E94C388}"/>
                </a:ext>
              </a:extLst>
            </p:cNvPr>
            <p:cNvCxnSpPr>
              <a:cxnSpLocks/>
            </p:cNvCxnSpPr>
            <p:nvPr/>
          </p:nvCxnSpPr>
          <p:spPr>
            <a:xfrm>
              <a:off x="8734213" y="1784602"/>
              <a:ext cx="0" cy="258224"/>
            </a:xfrm>
            <a:prstGeom prst="line">
              <a:avLst/>
            </a:prstGeom>
            <a:ln w="15875">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59" name="Group 46">
              <a:extLst>
                <a:ext uri="{FF2B5EF4-FFF2-40B4-BE49-F238E27FC236}">
                  <a16:creationId xmlns:a16="http://schemas.microsoft.com/office/drawing/2014/main" id="{AADABFE0-3BC1-CDA0-4D4A-8CD35522E8C3}"/>
                </a:ext>
              </a:extLst>
            </p:cNvPr>
            <p:cNvGrpSpPr>
              <a:grpSpLocks/>
            </p:cNvGrpSpPr>
            <p:nvPr/>
          </p:nvGrpSpPr>
          <p:grpSpPr bwMode="auto">
            <a:xfrm>
              <a:off x="8883162" y="1702641"/>
              <a:ext cx="265452" cy="547687"/>
              <a:chOff x="4140" y="429"/>
              <a:chExt cx="1425" cy="2396"/>
            </a:xfrm>
          </p:grpSpPr>
          <p:sp>
            <p:nvSpPr>
              <p:cNvPr id="194" name="Freeform 47">
                <a:extLst>
                  <a:ext uri="{FF2B5EF4-FFF2-40B4-BE49-F238E27FC236}">
                    <a16:creationId xmlns:a16="http://schemas.microsoft.com/office/drawing/2014/main" id="{E6311AA1-7CE7-39FE-AA73-67037F0778D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48">
                <a:extLst>
                  <a:ext uri="{FF2B5EF4-FFF2-40B4-BE49-F238E27FC236}">
                    <a16:creationId xmlns:a16="http://schemas.microsoft.com/office/drawing/2014/main" id="{695CAACA-B97A-1A41-A27E-BCDCDBD95600}"/>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Freeform 49">
                <a:extLst>
                  <a:ext uri="{FF2B5EF4-FFF2-40B4-BE49-F238E27FC236}">
                    <a16:creationId xmlns:a16="http://schemas.microsoft.com/office/drawing/2014/main" id="{621D3DE4-67AB-43C6-BDBC-117C92946671}"/>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50">
                <a:extLst>
                  <a:ext uri="{FF2B5EF4-FFF2-40B4-BE49-F238E27FC236}">
                    <a16:creationId xmlns:a16="http://schemas.microsoft.com/office/drawing/2014/main" id="{8D730981-7A25-1EBE-4A7B-13DF37B3AA2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Rectangle 51">
                <a:extLst>
                  <a:ext uri="{FF2B5EF4-FFF2-40B4-BE49-F238E27FC236}">
                    <a16:creationId xmlns:a16="http://schemas.microsoft.com/office/drawing/2014/main" id="{00202BA6-BCCE-61F5-36AE-0FBC1F63C72E}"/>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9" name="Group 52">
                <a:extLst>
                  <a:ext uri="{FF2B5EF4-FFF2-40B4-BE49-F238E27FC236}">
                    <a16:creationId xmlns:a16="http://schemas.microsoft.com/office/drawing/2014/main" id="{AB2AECB9-C5F0-23C3-5CA9-09481EBF112D}"/>
                  </a:ext>
                </a:extLst>
              </p:cNvPr>
              <p:cNvGrpSpPr>
                <a:grpSpLocks/>
              </p:cNvGrpSpPr>
              <p:nvPr/>
            </p:nvGrpSpPr>
            <p:grpSpPr bwMode="auto">
              <a:xfrm>
                <a:off x="4749" y="668"/>
                <a:ext cx="581" cy="145"/>
                <a:chOff x="614" y="2568"/>
                <a:chExt cx="725" cy="139"/>
              </a:xfrm>
            </p:grpSpPr>
            <p:sp>
              <p:nvSpPr>
                <p:cNvPr id="227" name="AutoShape 53">
                  <a:extLst>
                    <a:ext uri="{FF2B5EF4-FFF2-40B4-BE49-F238E27FC236}">
                      <a16:creationId xmlns:a16="http://schemas.microsoft.com/office/drawing/2014/main" id="{3CD9F654-3733-ECD6-5245-6BF97AEEEEBD}"/>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54">
                  <a:extLst>
                    <a:ext uri="{FF2B5EF4-FFF2-40B4-BE49-F238E27FC236}">
                      <a16:creationId xmlns:a16="http://schemas.microsoft.com/office/drawing/2014/main" id="{198636EE-9D8B-4945-9D5C-123B927E17E5}"/>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0" name="Rectangle 55">
                <a:extLst>
                  <a:ext uri="{FF2B5EF4-FFF2-40B4-BE49-F238E27FC236}">
                    <a16:creationId xmlns:a16="http://schemas.microsoft.com/office/drawing/2014/main" id="{B078ADE8-F091-4F05-0FBE-D4B87C774CD9}"/>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1" name="Group 56">
                <a:extLst>
                  <a:ext uri="{FF2B5EF4-FFF2-40B4-BE49-F238E27FC236}">
                    <a16:creationId xmlns:a16="http://schemas.microsoft.com/office/drawing/2014/main" id="{460EC1EF-F487-3672-0C6A-BC2E05ED516F}"/>
                  </a:ext>
                </a:extLst>
              </p:cNvPr>
              <p:cNvGrpSpPr>
                <a:grpSpLocks/>
              </p:cNvGrpSpPr>
              <p:nvPr/>
            </p:nvGrpSpPr>
            <p:grpSpPr bwMode="auto">
              <a:xfrm>
                <a:off x="4747" y="994"/>
                <a:ext cx="581" cy="134"/>
                <a:chOff x="614" y="2568"/>
                <a:chExt cx="725" cy="139"/>
              </a:xfrm>
            </p:grpSpPr>
            <p:sp>
              <p:nvSpPr>
                <p:cNvPr id="225" name="AutoShape 57">
                  <a:extLst>
                    <a:ext uri="{FF2B5EF4-FFF2-40B4-BE49-F238E27FC236}">
                      <a16:creationId xmlns:a16="http://schemas.microsoft.com/office/drawing/2014/main" id="{53275707-1695-7C70-AA85-80D3B5B37D77}"/>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58">
                  <a:extLst>
                    <a:ext uri="{FF2B5EF4-FFF2-40B4-BE49-F238E27FC236}">
                      <a16:creationId xmlns:a16="http://schemas.microsoft.com/office/drawing/2014/main" id="{287F6D1D-12A4-B7DF-DAA6-7F37345B2FB8}"/>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2" name="Rectangle 59">
                <a:extLst>
                  <a:ext uri="{FF2B5EF4-FFF2-40B4-BE49-F238E27FC236}">
                    <a16:creationId xmlns:a16="http://schemas.microsoft.com/office/drawing/2014/main" id="{679291FF-E995-9755-5604-4C6EB48657BD}"/>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60">
                <a:extLst>
                  <a:ext uri="{FF2B5EF4-FFF2-40B4-BE49-F238E27FC236}">
                    <a16:creationId xmlns:a16="http://schemas.microsoft.com/office/drawing/2014/main" id="{CB1FB84D-FF97-E7AA-5C01-D8B12934F864}"/>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61">
                <a:extLst>
                  <a:ext uri="{FF2B5EF4-FFF2-40B4-BE49-F238E27FC236}">
                    <a16:creationId xmlns:a16="http://schemas.microsoft.com/office/drawing/2014/main" id="{3D18CB82-F643-6710-E746-A8BDEF1A6093}"/>
                  </a:ext>
                </a:extLst>
              </p:cNvPr>
              <p:cNvGrpSpPr>
                <a:grpSpLocks/>
              </p:cNvGrpSpPr>
              <p:nvPr/>
            </p:nvGrpSpPr>
            <p:grpSpPr bwMode="auto">
              <a:xfrm>
                <a:off x="4735" y="1627"/>
                <a:ext cx="582" cy="151"/>
                <a:chOff x="614" y="2568"/>
                <a:chExt cx="725" cy="139"/>
              </a:xfrm>
            </p:grpSpPr>
            <p:sp>
              <p:nvSpPr>
                <p:cNvPr id="223" name="AutoShape 62">
                  <a:extLst>
                    <a:ext uri="{FF2B5EF4-FFF2-40B4-BE49-F238E27FC236}">
                      <a16:creationId xmlns:a16="http://schemas.microsoft.com/office/drawing/2014/main" id="{AD219CED-06E6-E579-65C5-237609B8A7FA}"/>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63">
                  <a:extLst>
                    <a:ext uri="{FF2B5EF4-FFF2-40B4-BE49-F238E27FC236}">
                      <a16:creationId xmlns:a16="http://schemas.microsoft.com/office/drawing/2014/main" id="{089842A7-2E62-71F0-254F-CE25CB210816}"/>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Freeform 64">
                <a:extLst>
                  <a:ext uri="{FF2B5EF4-FFF2-40B4-BE49-F238E27FC236}">
                    <a16:creationId xmlns:a16="http://schemas.microsoft.com/office/drawing/2014/main" id="{331264B0-6BAE-9F3C-0799-592CAA887B2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6" name="Group 65">
                <a:extLst>
                  <a:ext uri="{FF2B5EF4-FFF2-40B4-BE49-F238E27FC236}">
                    <a16:creationId xmlns:a16="http://schemas.microsoft.com/office/drawing/2014/main" id="{3D0DDDC2-02F8-DBBB-A17B-B08B46ACA91A}"/>
                  </a:ext>
                </a:extLst>
              </p:cNvPr>
              <p:cNvGrpSpPr>
                <a:grpSpLocks/>
              </p:cNvGrpSpPr>
              <p:nvPr/>
            </p:nvGrpSpPr>
            <p:grpSpPr bwMode="auto">
              <a:xfrm>
                <a:off x="4739" y="1327"/>
                <a:ext cx="582" cy="139"/>
                <a:chOff x="614" y="2568"/>
                <a:chExt cx="725" cy="139"/>
              </a:xfrm>
            </p:grpSpPr>
            <p:sp>
              <p:nvSpPr>
                <p:cNvPr id="221" name="AutoShape 66">
                  <a:extLst>
                    <a:ext uri="{FF2B5EF4-FFF2-40B4-BE49-F238E27FC236}">
                      <a16:creationId xmlns:a16="http://schemas.microsoft.com/office/drawing/2014/main" id="{0B369A33-E513-B81C-4323-F9DFBBA35443}"/>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67">
                  <a:extLst>
                    <a:ext uri="{FF2B5EF4-FFF2-40B4-BE49-F238E27FC236}">
                      <a16:creationId xmlns:a16="http://schemas.microsoft.com/office/drawing/2014/main" id="{B7142670-7F7A-E6B9-10A6-92513995D1B2}"/>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68">
                <a:extLst>
                  <a:ext uri="{FF2B5EF4-FFF2-40B4-BE49-F238E27FC236}">
                    <a16:creationId xmlns:a16="http://schemas.microsoft.com/office/drawing/2014/main" id="{C88CE4D3-8BF8-A09E-BFE7-448810B39536}"/>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Freeform 69">
                <a:extLst>
                  <a:ext uri="{FF2B5EF4-FFF2-40B4-BE49-F238E27FC236}">
                    <a16:creationId xmlns:a16="http://schemas.microsoft.com/office/drawing/2014/main" id="{6501715B-09D9-D3D3-C0AB-EC73FAE15AD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9" name="Freeform 70">
                <a:extLst>
                  <a:ext uri="{FF2B5EF4-FFF2-40B4-BE49-F238E27FC236}">
                    <a16:creationId xmlns:a16="http://schemas.microsoft.com/office/drawing/2014/main" id="{77BF15F7-01BC-87FE-483E-13977A1BCF8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0" name="Oval 71">
                <a:extLst>
                  <a:ext uri="{FF2B5EF4-FFF2-40B4-BE49-F238E27FC236}">
                    <a16:creationId xmlns:a16="http://schemas.microsoft.com/office/drawing/2014/main" id="{3032FA73-4D94-D9DB-E61D-629E231CFFA4}"/>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72">
                <a:extLst>
                  <a:ext uri="{FF2B5EF4-FFF2-40B4-BE49-F238E27FC236}">
                    <a16:creationId xmlns:a16="http://schemas.microsoft.com/office/drawing/2014/main" id="{580DD1CA-2767-C8AC-AF41-724BAD6816C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AutoShape 73">
                <a:extLst>
                  <a:ext uri="{FF2B5EF4-FFF2-40B4-BE49-F238E27FC236}">
                    <a16:creationId xmlns:a16="http://schemas.microsoft.com/office/drawing/2014/main" id="{9980DCCA-303F-58E1-6AEC-1A2E5C39607D}"/>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AutoShape 74">
                <a:extLst>
                  <a:ext uri="{FF2B5EF4-FFF2-40B4-BE49-F238E27FC236}">
                    <a16:creationId xmlns:a16="http://schemas.microsoft.com/office/drawing/2014/main" id="{71D07AE6-395D-B72F-20FC-E36F084478AE}"/>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Oval 75">
                <a:extLst>
                  <a:ext uri="{FF2B5EF4-FFF2-40B4-BE49-F238E27FC236}">
                    <a16:creationId xmlns:a16="http://schemas.microsoft.com/office/drawing/2014/main" id="{7F3402D6-1C23-E890-AD3F-5B9C9A73C2BC}"/>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Oval 76">
                <a:extLst>
                  <a:ext uri="{FF2B5EF4-FFF2-40B4-BE49-F238E27FC236}">
                    <a16:creationId xmlns:a16="http://schemas.microsoft.com/office/drawing/2014/main" id="{9FF7275B-04E3-6608-9F55-1256383009BA}"/>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9" name="Oval 77">
                <a:extLst>
                  <a:ext uri="{FF2B5EF4-FFF2-40B4-BE49-F238E27FC236}">
                    <a16:creationId xmlns:a16="http://schemas.microsoft.com/office/drawing/2014/main" id="{1EFC9A8B-8B00-CDD7-2F17-74BD6704A9CF}"/>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Rectangle 78">
                <a:extLst>
                  <a:ext uri="{FF2B5EF4-FFF2-40B4-BE49-F238E27FC236}">
                    <a16:creationId xmlns:a16="http://schemas.microsoft.com/office/drawing/2014/main" id="{B83A2A7B-CFA4-5E57-BE29-6BC5C5711ECA}"/>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Oval 59">
              <a:extLst>
                <a:ext uri="{FF2B5EF4-FFF2-40B4-BE49-F238E27FC236}">
                  <a16:creationId xmlns:a16="http://schemas.microsoft.com/office/drawing/2014/main" id="{031D82BC-83C2-57FD-5B01-D1ED2D4977DD}"/>
                </a:ext>
              </a:extLst>
            </p:cNvPr>
            <p:cNvSpPr/>
            <p:nvPr/>
          </p:nvSpPr>
          <p:spPr>
            <a:xfrm>
              <a:off x="3233530" y="1625648"/>
              <a:ext cx="172279" cy="554962"/>
            </a:xfrm>
            <a:prstGeom prst="ellipse">
              <a:avLst/>
            </a:prstGeom>
            <a:solidFill>
              <a:schemeClr val="bg1">
                <a:alpha val="56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7CD41E8A-F45B-D4C3-A9DC-8E5CDDDF1F5C}"/>
                </a:ext>
              </a:extLst>
            </p:cNvPr>
            <p:cNvSpPr/>
            <p:nvPr/>
          </p:nvSpPr>
          <p:spPr>
            <a:xfrm>
              <a:off x="8275429" y="1605969"/>
              <a:ext cx="172279" cy="554962"/>
            </a:xfrm>
            <a:prstGeom prst="ellipse">
              <a:avLst/>
            </a:prstGeom>
            <a:solidFill>
              <a:schemeClr val="bg1">
                <a:alpha val="67788"/>
              </a:schemeClr>
            </a:solidFill>
            <a:ln>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34AA3F03-0C00-E9FF-EA64-2932173D731D}"/>
                </a:ext>
              </a:extLst>
            </p:cNvPr>
            <p:cNvSpPr/>
            <p:nvPr/>
          </p:nvSpPr>
          <p:spPr>
            <a:xfrm>
              <a:off x="3414571" y="1644098"/>
              <a:ext cx="4856574" cy="470888"/>
            </a:xfrm>
            <a:prstGeom prst="rect">
              <a:avLst/>
            </a:prstGeom>
            <a:solidFill>
              <a:schemeClr val="bg1">
                <a:alpha val="39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2A29A93E-C18C-8748-10AB-310624DEC7F2}"/>
                </a:ext>
              </a:extLst>
            </p:cNvPr>
            <p:cNvSpPr/>
            <p:nvPr/>
          </p:nvSpPr>
          <p:spPr>
            <a:xfrm>
              <a:off x="8264066" y="1605969"/>
              <a:ext cx="99452" cy="610986"/>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F4AEBDB0-B31E-9065-2D5F-1B3BD06F558A}"/>
                </a:ext>
              </a:extLst>
            </p:cNvPr>
            <p:cNvCxnSpPr>
              <a:stCxn id="60" idx="0"/>
              <a:endCxn id="61" idx="0"/>
            </p:cNvCxnSpPr>
            <p:nvPr/>
          </p:nvCxnSpPr>
          <p:spPr>
            <a:xfrm flipV="1">
              <a:off x="3319670" y="1605969"/>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4503200B-4D4D-C89D-0656-BB24C88D0101}"/>
                </a:ext>
              </a:extLst>
            </p:cNvPr>
            <p:cNvCxnSpPr/>
            <p:nvPr/>
          </p:nvCxnSpPr>
          <p:spPr>
            <a:xfrm flipV="1">
              <a:off x="3311369" y="2160558"/>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46EDE1CA-1FCC-DC3E-C200-72EF853FD77F}"/>
              </a:ext>
            </a:extLst>
          </p:cNvPr>
          <p:cNvGrpSpPr/>
          <p:nvPr/>
        </p:nvGrpSpPr>
        <p:grpSpPr>
          <a:xfrm>
            <a:off x="488992" y="3688253"/>
            <a:ext cx="11139604" cy="3119961"/>
            <a:chOff x="488992" y="3688253"/>
            <a:chExt cx="11139604" cy="3119961"/>
          </a:xfrm>
        </p:grpSpPr>
        <p:sp>
          <p:nvSpPr>
            <p:cNvPr id="253" name="TextBox 252">
              <a:extLst>
                <a:ext uri="{FF2B5EF4-FFF2-40B4-BE49-F238E27FC236}">
                  <a16:creationId xmlns:a16="http://schemas.microsoft.com/office/drawing/2014/main" id="{1839CE9C-698F-A3A7-12AA-40D1DD248C5D}"/>
                </a:ext>
              </a:extLst>
            </p:cNvPr>
            <p:cNvSpPr txBox="1"/>
            <p:nvPr/>
          </p:nvSpPr>
          <p:spPr>
            <a:xfrm>
              <a:off x="840769" y="3688253"/>
              <a:ext cx="1527854" cy="523220"/>
            </a:xfrm>
            <a:prstGeom prst="rect">
              <a:avLst/>
            </a:prstGeom>
            <a:noFill/>
          </p:spPr>
          <p:txBody>
            <a:bodyPr wrap="none" rtlCol="0">
              <a:spAutoFit/>
            </a:bodyPr>
            <a:lstStyle/>
            <a:p>
              <a:r>
                <a:rPr lang="en-US" sz="2800" dirty="0"/>
                <a:t>Intuition:</a:t>
              </a:r>
            </a:p>
          </p:txBody>
        </p:sp>
        <p:sp>
          <p:nvSpPr>
            <p:cNvPr id="255" name="Rectangle 4">
              <a:extLst>
                <a:ext uri="{FF2B5EF4-FFF2-40B4-BE49-F238E27FC236}">
                  <a16:creationId xmlns:a16="http://schemas.microsoft.com/office/drawing/2014/main" id="{B527F085-2745-5293-15BF-D0075F8B504A}"/>
                </a:ext>
              </a:extLst>
            </p:cNvPr>
            <p:cNvSpPr txBox="1">
              <a:spLocks noChangeArrowheads="1"/>
            </p:cNvSpPr>
            <p:nvPr/>
          </p:nvSpPr>
          <p:spPr>
            <a:xfrm>
              <a:off x="3701171" y="4783157"/>
              <a:ext cx="7927425" cy="62552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spcBef>
                  <a:spcPts val="400"/>
                </a:spcBef>
                <a:buNone/>
                <a:defRPr/>
              </a:pPr>
              <a:r>
                <a:rPr lang="en-US" sz="2400" i="1" dirty="0">
                  <a:solidFill>
                    <a:srgbClr val="C00000"/>
                  </a:solidFill>
                  <a:ea typeface="Aptos" panose="020B0004020202020204" pitchFamily="34" charset="0"/>
                  <a:cs typeface="Times New Roman" panose="02020603050405020304" pitchFamily="18" charset="0"/>
                </a:rPr>
                <a:t>connection’s share of </a:t>
              </a:r>
              <a:r>
                <a:rPr lang="en-US" sz="2400" i="1" dirty="0" err="1">
                  <a:solidFill>
                    <a:srgbClr val="C00000"/>
                  </a:solidFill>
                  <a:ea typeface="Aptos" panose="020B0004020202020204" pitchFamily="34" charset="0"/>
                  <a:cs typeface="Times New Roman" panose="02020603050405020304" pitchFamily="18" charset="0"/>
                </a:rPr>
                <a:t>bottleneck_</a:t>
              </a:r>
              <a:r>
                <a:rPr lang="en-US" sz="2400" i="1" dirty="0" err="1">
                  <a:solidFill>
                    <a:srgbClr val="C00000"/>
                  </a:solidFill>
                  <a:effectLst/>
                  <a:ea typeface="Aptos" panose="020B0004020202020204" pitchFamily="34" charset="0"/>
                  <a:cs typeface="Times New Roman" panose="02020603050405020304" pitchFamily="18" charset="0"/>
                </a:rPr>
                <a:t>bandwidth</a:t>
              </a:r>
              <a:r>
                <a:rPr lang="en-US" sz="2400" i="1" dirty="0">
                  <a:solidFill>
                    <a:srgbClr val="C00000"/>
                  </a:solidFill>
                  <a:effectLst/>
                  <a:ea typeface="Aptos" panose="020B0004020202020204" pitchFamily="34" charset="0"/>
                  <a:cs typeface="Times New Roman" panose="02020603050405020304" pitchFamily="18" charset="0"/>
                </a:rPr>
                <a:t> • </a:t>
              </a:r>
              <a:r>
                <a:rPr lang="en-US" sz="2400" i="1" dirty="0" err="1">
                  <a:solidFill>
                    <a:srgbClr val="C00000"/>
                  </a:solidFill>
                  <a:effectLst/>
                  <a:ea typeface="Aptos" panose="020B0004020202020204" pitchFamily="34" charset="0"/>
                  <a:cs typeface="Times New Roman" panose="02020603050405020304" pitchFamily="18" charset="0"/>
                </a:rPr>
                <a:t>min_RTT</a:t>
              </a:r>
              <a:r>
                <a:rPr lang="en-US" sz="2400" i="1" dirty="0">
                  <a:solidFill>
                    <a:srgbClr val="C00000"/>
                  </a:solidFill>
                  <a:effectLst/>
                  <a:ea typeface="Aptos" panose="020B0004020202020204" pitchFamily="34" charset="0"/>
                  <a:cs typeface="Times New Roman" panose="02020603050405020304" pitchFamily="18" charset="0"/>
                </a:rPr>
                <a:t>  </a:t>
              </a:r>
            </a:p>
            <a:p>
              <a:pPr marL="523875" indent="-282575">
                <a:spcBef>
                  <a:spcPts val="400"/>
                </a:spcBef>
                <a:buFont typeface="Wingdings" charset="2"/>
                <a:buChar char="§"/>
                <a:defRPr/>
              </a:pPr>
              <a:endParaRPr lang="en-US" sz="2400" dirty="0"/>
            </a:p>
            <a:p>
              <a:pPr marL="523875" indent="-282575">
                <a:spcBef>
                  <a:spcPts val="400"/>
                </a:spcBef>
                <a:buFont typeface="Wingdings" charset="2"/>
                <a:buChar char="§"/>
                <a:defRPr/>
              </a:pPr>
              <a:endParaRPr lang="en-US" sz="2400" dirty="0"/>
            </a:p>
            <a:p>
              <a:pPr marL="241300" marR="0" lvl="0" indent="0" algn="l" defTabSz="914400" rtl="0" eaLnBrk="1" fontAlgn="auto" latinLnBrk="0" hangingPunct="1">
                <a:lnSpc>
                  <a:spcPct val="90000"/>
                </a:lnSpc>
                <a:spcBef>
                  <a:spcPts val="400"/>
                </a:spcBef>
                <a:spcAft>
                  <a:spcPts val="0"/>
                </a:spcAft>
                <a:buClr>
                  <a:srgbClr val="0000A3"/>
                </a:buClr>
                <a:buSz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
          <p:nvSpPr>
            <p:cNvPr id="257" name="Rectangle 4">
              <a:extLst>
                <a:ext uri="{FF2B5EF4-FFF2-40B4-BE49-F238E27FC236}">
                  <a16:creationId xmlns:a16="http://schemas.microsoft.com/office/drawing/2014/main" id="{2DC3856B-7814-FD93-6B15-4538E3CE3183}"/>
                </a:ext>
              </a:extLst>
            </p:cNvPr>
            <p:cNvSpPr txBox="1">
              <a:spLocks noChangeArrowheads="1"/>
            </p:cNvSpPr>
            <p:nvPr/>
          </p:nvSpPr>
          <p:spPr>
            <a:xfrm>
              <a:off x="488992" y="4462710"/>
              <a:ext cx="2914858" cy="23455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lgn="r">
                <a:spcBef>
                  <a:spcPts val="400"/>
                </a:spcBef>
                <a:buNone/>
                <a:defRPr/>
              </a:pPr>
              <a:r>
                <a:rPr lang="en-US" sz="2400" dirty="0">
                  <a:ea typeface="Aptos" panose="020B0004020202020204" pitchFamily="34" charset="0"/>
                  <a:cs typeface="Times New Roman" panose="02020603050405020304" pitchFamily="18" charset="0"/>
                </a:rPr>
                <a:t>ideal amount of inflight data for a connection</a:t>
              </a:r>
              <a:endParaRPr lang="en-US" sz="2400" i="1" dirty="0">
                <a:solidFill>
                  <a:srgbClr val="C00000"/>
                </a:solidFill>
                <a:effectLst/>
                <a:ea typeface="Aptos" panose="020B0004020202020204" pitchFamily="34" charset="0"/>
                <a:cs typeface="Times New Roman" panose="02020603050405020304" pitchFamily="18" charset="0"/>
              </a:endParaRPr>
            </a:p>
            <a:p>
              <a:pPr marL="241300" indent="0" algn="r">
                <a:spcBef>
                  <a:spcPts val="400"/>
                </a:spcBef>
                <a:buNone/>
                <a:defRPr/>
              </a:pPr>
              <a:endParaRPr lang="en-US" sz="2600" dirty="0"/>
            </a:p>
            <a:p>
              <a:pPr marL="241300" indent="0" algn="r">
                <a:spcBef>
                  <a:spcPts val="400"/>
                </a:spcBef>
                <a:buNone/>
                <a:defRPr/>
              </a:pPr>
              <a:endParaRPr lang="en-US" sz="2600" dirty="0"/>
            </a:p>
            <a:p>
              <a:pPr marL="241300" indent="0" algn="r">
                <a:spcBef>
                  <a:spcPts val="400"/>
                </a:spcBef>
                <a:buNone/>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TextBox 257">
              <a:extLst>
                <a:ext uri="{FF2B5EF4-FFF2-40B4-BE49-F238E27FC236}">
                  <a16:creationId xmlns:a16="http://schemas.microsoft.com/office/drawing/2014/main" id="{7CBC9181-FBFE-88DD-9EFB-4490980AEB7B}"/>
                </a:ext>
              </a:extLst>
            </p:cNvPr>
            <p:cNvSpPr txBox="1"/>
            <p:nvPr/>
          </p:nvSpPr>
          <p:spPr>
            <a:xfrm>
              <a:off x="3524695" y="4674617"/>
              <a:ext cx="389850" cy="584775"/>
            </a:xfrm>
            <a:prstGeom prst="rect">
              <a:avLst/>
            </a:prstGeom>
            <a:noFill/>
          </p:spPr>
          <p:txBody>
            <a:bodyPr wrap="none" rtlCol="0">
              <a:spAutoFit/>
            </a:bodyPr>
            <a:lstStyle/>
            <a:p>
              <a:r>
                <a:rPr lang="en-US" sz="3200" dirty="0"/>
                <a:t>=</a:t>
              </a:r>
            </a:p>
          </p:txBody>
        </p:sp>
      </p:grpSp>
      <p:grpSp>
        <p:nvGrpSpPr>
          <p:cNvPr id="263" name="Group 262">
            <a:extLst>
              <a:ext uri="{FF2B5EF4-FFF2-40B4-BE49-F238E27FC236}">
                <a16:creationId xmlns:a16="http://schemas.microsoft.com/office/drawing/2014/main" id="{0D1A07B5-B680-1D12-AAD5-9F0E9FF832C3}"/>
              </a:ext>
            </a:extLst>
          </p:cNvPr>
          <p:cNvGrpSpPr/>
          <p:nvPr/>
        </p:nvGrpSpPr>
        <p:grpSpPr>
          <a:xfrm>
            <a:off x="4013503" y="5340539"/>
            <a:ext cx="6941420" cy="817303"/>
            <a:chOff x="4013503" y="5340539"/>
            <a:chExt cx="6941420" cy="817303"/>
          </a:xfrm>
        </p:grpSpPr>
        <p:sp>
          <p:nvSpPr>
            <p:cNvPr id="259" name="Right Brace 258">
              <a:extLst>
                <a:ext uri="{FF2B5EF4-FFF2-40B4-BE49-F238E27FC236}">
                  <a16:creationId xmlns:a16="http://schemas.microsoft.com/office/drawing/2014/main" id="{AC5F4B84-5975-1ADD-B1A6-A103DD903D43}"/>
                </a:ext>
              </a:extLst>
            </p:cNvPr>
            <p:cNvSpPr/>
            <p:nvPr/>
          </p:nvSpPr>
          <p:spPr>
            <a:xfrm rot="5400000">
              <a:off x="7369646" y="1984396"/>
              <a:ext cx="229134" cy="6941420"/>
            </a:xfrm>
            <a:prstGeom prst="rightBrace">
              <a:avLst/>
            </a:prstGeom>
            <a:ln w="127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TextBox 259">
              <a:extLst>
                <a:ext uri="{FF2B5EF4-FFF2-40B4-BE49-F238E27FC236}">
                  <a16:creationId xmlns:a16="http://schemas.microsoft.com/office/drawing/2014/main" id="{9B7D11CA-6AED-4360-9CCA-9CED364A258C}"/>
                </a:ext>
              </a:extLst>
            </p:cNvPr>
            <p:cNvSpPr txBox="1"/>
            <p:nvPr/>
          </p:nvSpPr>
          <p:spPr>
            <a:xfrm>
              <a:off x="4945675" y="5696177"/>
              <a:ext cx="5256054" cy="461665"/>
            </a:xfrm>
            <a:prstGeom prst="rect">
              <a:avLst/>
            </a:prstGeom>
            <a:noFill/>
          </p:spPr>
          <p:txBody>
            <a:bodyPr wrap="none" rtlCol="0">
              <a:spAutoFit/>
            </a:bodyPr>
            <a:lstStyle/>
            <a:p>
              <a:r>
                <a:rPr lang="en-US" sz="2400" dirty="0"/>
                <a:t>connection’s “</a:t>
              </a:r>
              <a:r>
                <a:rPr lang="en-US" sz="2400" i="1" dirty="0"/>
                <a:t>bandwidth-delay product</a:t>
              </a:r>
              <a:r>
                <a:rPr lang="en-US" sz="2400" dirty="0"/>
                <a:t>”</a:t>
              </a:r>
            </a:p>
          </p:txBody>
        </p:sp>
      </p:grpSp>
      <p:grpSp>
        <p:nvGrpSpPr>
          <p:cNvPr id="266" name="Group 265">
            <a:extLst>
              <a:ext uri="{FF2B5EF4-FFF2-40B4-BE49-F238E27FC236}">
                <a16:creationId xmlns:a16="http://schemas.microsoft.com/office/drawing/2014/main" id="{C3F10834-7C31-DFC0-20EF-ECC5C662903D}"/>
              </a:ext>
            </a:extLst>
          </p:cNvPr>
          <p:cNvGrpSpPr/>
          <p:nvPr/>
        </p:nvGrpSpPr>
        <p:grpSpPr>
          <a:xfrm>
            <a:off x="1343421" y="5572116"/>
            <a:ext cx="2050404" cy="565633"/>
            <a:chOff x="1343421" y="5572116"/>
            <a:chExt cx="2050404" cy="565633"/>
          </a:xfrm>
        </p:grpSpPr>
        <p:sp>
          <p:nvSpPr>
            <p:cNvPr id="264" name="TextBox 263">
              <a:extLst>
                <a:ext uri="{FF2B5EF4-FFF2-40B4-BE49-F238E27FC236}">
                  <a16:creationId xmlns:a16="http://schemas.microsoft.com/office/drawing/2014/main" id="{A89CD06B-1CD6-65D5-247A-B941790F25BD}"/>
                </a:ext>
              </a:extLst>
            </p:cNvPr>
            <p:cNvSpPr txBox="1"/>
            <p:nvPr/>
          </p:nvSpPr>
          <p:spPr>
            <a:xfrm>
              <a:off x="1990271" y="5676084"/>
              <a:ext cx="929678" cy="461665"/>
            </a:xfrm>
            <a:prstGeom prst="rect">
              <a:avLst/>
            </a:prstGeom>
            <a:noFill/>
          </p:spPr>
          <p:txBody>
            <a:bodyPr wrap="none" rtlCol="0">
              <a:spAutoFit/>
            </a:bodyPr>
            <a:lstStyle/>
            <a:p>
              <a:r>
                <a:rPr lang="en-US" sz="2400" i="1" dirty="0"/>
                <a:t>n</a:t>
              </a:r>
              <a:r>
                <a:rPr lang="en-US" sz="2400" i="1" baseline="-25000" dirty="0"/>
                <a:t>inflight</a:t>
              </a:r>
              <a:endParaRPr lang="en-US" sz="2400" dirty="0"/>
            </a:p>
          </p:txBody>
        </p:sp>
        <p:sp>
          <p:nvSpPr>
            <p:cNvPr id="265" name="Right Brace 264">
              <a:extLst>
                <a:ext uri="{FF2B5EF4-FFF2-40B4-BE49-F238E27FC236}">
                  <a16:creationId xmlns:a16="http://schemas.microsoft.com/office/drawing/2014/main" id="{11265D8F-19B9-E208-AB0A-07E197366460}"/>
                </a:ext>
              </a:extLst>
            </p:cNvPr>
            <p:cNvSpPr/>
            <p:nvPr/>
          </p:nvSpPr>
          <p:spPr>
            <a:xfrm rot="5400000">
              <a:off x="2284855" y="4630682"/>
              <a:ext cx="167535" cy="2050404"/>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dissolve">
                                      <p:cBhvr>
                                        <p:cTn id="7" dur="500"/>
                                        <p:tgtEl>
                                          <p:spTgt spid="2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dissolve">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6"/>
                                        </p:tgtEl>
                                        <p:attrNameLst>
                                          <p:attrName>style.visibility</p:attrName>
                                        </p:attrNameLst>
                                      </p:cBhvr>
                                      <p:to>
                                        <p:strVal val="visible"/>
                                      </p:to>
                                    </p:set>
                                    <p:animEffect transition="in" filter="dissolve">
                                      <p:cBhvr>
                                        <p:cTn id="17" dur="500"/>
                                        <p:tgtEl>
                                          <p:spTgt spid="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DBF24C-0382-8E6E-F67A-E78B57BC6A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70398B5-85B1-CCDE-4898-C727789D1513}"/>
              </a:ext>
            </a:extLst>
          </p:cNvPr>
          <p:cNvSpPr>
            <a:spLocks noGrp="1"/>
          </p:cNvSpPr>
          <p:nvPr>
            <p:ph type="title"/>
          </p:nvPr>
        </p:nvSpPr>
        <p:spPr>
          <a:xfrm>
            <a:off x="760590" y="272143"/>
            <a:ext cx="11393310" cy="894622"/>
          </a:xfrm>
        </p:spPr>
        <p:txBody>
          <a:bodyPr>
            <a:normAutofit/>
          </a:bodyPr>
          <a:lstStyle/>
          <a:p>
            <a:r>
              <a:rPr lang="en-US" sz="4800" dirty="0"/>
              <a:t>Keeping the pipe just full, but no fuller</a:t>
            </a:r>
            <a:endParaRPr lang="en-US" sz="4400" b="0" dirty="0"/>
          </a:p>
        </p:txBody>
      </p:sp>
      <p:sp>
        <p:nvSpPr>
          <p:cNvPr id="6" name="Slide Number Placeholder 2">
            <a:extLst>
              <a:ext uri="{FF2B5EF4-FFF2-40B4-BE49-F238E27FC236}">
                <a16:creationId xmlns:a16="http://schemas.microsoft.com/office/drawing/2014/main" id="{29EA8EB9-7808-3A65-7A20-75BADBE4AC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grpSp>
        <p:nvGrpSpPr>
          <p:cNvPr id="45" name="Group 44">
            <a:extLst>
              <a:ext uri="{FF2B5EF4-FFF2-40B4-BE49-F238E27FC236}">
                <a16:creationId xmlns:a16="http://schemas.microsoft.com/office/drawing/2014/main" id="{1AA58533-DE50-878A-480C-E827C414947C}"/>
              </a:ext>
            </a:extLst>
          </p:cNvPr>
          <p:cNvGrpSpPr/>
          <p:nvPr/>
        </p:nvGrpSpPr>
        <p:grpSpPr>
          <a:xfrm>
            <a:off x="2376464" y="1864579"/>
            <a:ext cx="5075163" cy="1194954"/>
            <a:chOff x="3440693" y="945573"/>
            <a:chExt cx="3368589" cy="1194954"/>
          </a:xfrm>
        </p:grpSpPr>
        <p:cxnSp>
          <p:nvCxnSpPr>
            <p:cNvPr id="46" name="Straight Connector 45">
              <a:extLst>
                <a:ext uri="{FF2B5EF4-FFF2-40B4-BE49-F238E27FC236}">
                  <a16:creationId xmlns:a16="http://schemas.microsoft.com/office/drawing/2014/main" id="{D8254107-4D64-18EA-372B-98E75073D300}"/>
                </a:ext>
              </a:extLst>
            </p:cNvPr>
            <p:cNvCxnSpPr/>
            <p:nvPr/>
          </p:nvCxnSpPr>
          <p:spPr>
            <a:xfrm>
              <a:off x="3440693" y="945573"/>
              <a:ext cx="0" cy="1194954"/>
            </a:xfrm>
            <a:prstGeom prst="line">
              <a:avLst/>
            </a:prstGeom>
          </p:spPr>
          <p:style>
            <a:lnRef idx="2">
              <a:schemeClr val="dk1"/>
            </a:lnRef>
            <a:fillRef idx="0">
              <a:schemeClr val="dk1"/>
            </a:fillRef>
            <a:effectRef idx="1">
              <a:schemeClr val="dk1"/>
            </a:effectRef>
            <a:fontRef idx="minor">
              <a:schemeClr val="tx1"/>
            </a:fontRef>
          </p:style>
        </p:cxnSp>
        <p:cxnSp>
          <p:nvCxnSpPr>
            <p:cNvPr id="47" name="Straight Connector 46">
              <a:extLst>
                <a:ext uri="{FF2B5EF4-FFF2-40B4-BE49-F238E27FC236}">
                  <a16:creationId xmlns:a16="http://schemas.microsoft.com/office/drawing/2014/main" id="{C7F9D9CB-DEE5-1622-0000-68F174853578}"/>
                </a:ext>
              </a:extLst>
            </p:cNvPr>
            <p:cNvCxnSpPr>
              <a:cxnSpLocks/>
            </p:cNvCxnSpPr>
            <p:nvPr/>
          </p:nvCxnSpPr>
          <p:spPr>
            <a:xfrm>
              <a:off x="3440693" y="2130136"/>
              <a:ext cx="3368589"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49" name="TextBox 48">
            <a:extLst>
              <a:ext uri="{FF2B5EF4-FFF2-40B4-BE49-F238E27FC236}">
                <a16:creationId xmlns:a16="http://schemas.microsoft.com/office/drawing/2014/main" id="{540F00B5-3AA7-FDB4-C2BB-D71D8DBCF635}"/>
              </a:ext>
            </a:extLst>
          </p:cNvPr>
          <p:cNvSpPr txBox="1"/>
          <p:nvPr/>
        </p:nvSpPr>
        <p:spPr>
          <a:xfrm>
            <a:off x="4162316" y="1761081"/>
            <a:ext cx="1906195" cy="393441"/>
          </a:xfrm>
          <a:prstGeom prst="rect">
            <a:avLst/>
          </a:prstGeom>
          <a:noFill/>
        </p:spPr>
        <p:txBody>
          <a:bodyPr wrap="non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a:t>
            </a:r>
            <a:endParaRPr lang="en-US" sz="1200" dirty="0">
              <a:solidFill>
                <a:srgbClr val="C00000"/>
              </a:solidFill>
            </a:endParaRPr>
          </a:p>
        </p:txBody>
      </p:sp>
      <p:sp>
        <p:nvSpPr>
          <p:cNvPr id="50" name="TextBox 49">
            <a:extLst>
              <a:ext uri="{FF2B5EF4-FFF2-40B4-BE49-F238E27FC236}">
                <a16:creationId xmlns:a16="http://schemas.microsoft.com/office/drawing/2014/main" id="{E5EEC1A7-5C96-1808-6DFB-7F250973ED84}"/>
              </a:ext>
            </a:extLst>
          </p:cNvPr>
          <p:cNvSpPr txBox="1"/>
          <p:nvPr/>
        </p:nvSpPr>
        <p:spPr>
          <a:xfrm rot="19803616">
            <a:off x="4526141" y="2389617"/>
            <a:ext cx="2466307" cy="220188"/>
          </a:xfrm>
          <a:prstGeom prst="rect">
            <a:avLst/>
          </a:prstGeom>
          <a:noFill/>
        </p:spPr>
        <p:txBody>
          <a:bodyPr wrap="none" rtlCol="0">
            <a:spAutoFit/>
          </a:bodyPr>
          <a:lstStyle/>
          <a:p>
            <a:pPr algn="ctr">
              <a:lnSpc>
                <a:spcPct val="80000"/>
              </a:lnSpc>
            </a:pPr>
            <a:r>
              <a:rPr lang="en-US" sz="1000" i="1" dirty="0">
                <a:solidFill>
                  <a:srgbClr val="C00000"/>
                </a:solidFill>
              </a:rPr>
              <a:t>bottleneck link congestion</a:t>
            </a:r>
            <a:endParaRPr lang="en-US" sz="1000" dirty="0">
              <a:solidFill>
                <a:srgbClr val="C00000"/>
              </a:solidFill>
            </a:endParaRPr>
          </a:p>
        </p:txBody>
      </p:sp>
      <p:sp>
        <p:nvSpPr>
          <p:cNvPr id="52" name="TextBox 51">
            <a:extLst>
              <a:ext uri="{FF2B5EF4-FFF2-40B4-BE49-F238E27FC236}">
                <a16:creationId xmlns:a16="http://schemas.microsoft.com/office/drawing/2014/main" id="{057E20AD-C893-4557-F5D5-C4BD681778EA}"/>
              </a:ext>
            </a:extLst>
          </p:cNvPr>
          <p:cNvSpPr txBox="1"/>
          <p:nvPr/>
        </p:nvSpPr>
        <p:spPr>
          <a:xfrm>
            <a:off x="2099387" y="3049141"/>
            <a:ext cx="3083023" cy="369332"/>
          </a:xfrm>
          <a:prstGeom prst="rect">
            <a:avLst/>
          </a:prstGeom>
          <a:noFill/>
        </p:spPr>
        <p:txBody>
          <a:bodyPr wrap="none" rtlCol="0">
            <a:spAutoFit/>
          </a:bodyPr>
          <a:lstStyle/>
          <a:p>
            <a:r>
              <a:rPr lang="en-US" i="1" dirty="0"/>
              <a:t>n</a:t>
            </a:r>
            <a:r>
              <a:rPr lang="en-US" i="1" baseline="-25000" dirty="0"/>
              <a:t>inflight</a:t>
            </a:r>
            <a:r>
              <a:rPr lang="en-US" dirty="0"/>
              <a:t>: amount of in-flight data</a:t>
            </a:r>
          </a:p>
        </p:txBody>
      </p:sp>
      <p:sp>
        <p:nvSpPr>
          <p:cNvPr id="53" name="TextBox 52">
            <a:extLst>
              <a:ext uri="{FF2B5EF4-FFF2-40B4-BE49-F238E27FC236}">
                <a16:creationId xmlns:a16="http://schemas.microsoft.com/office/drawing/2014/main" id="{D40A0C74-1B5E-06BB-373D-6EAF43EC249D}"/>
              </a:ext>
            </a:extLst>
          </p:cNvPr>
          <p:cNvSpPr txBox="1"/>
          <p:nvPr/>
        </p:nvSpPr>
        <p:spPr>
          <a:xfrm>
            <a:off x="5363675" y="1294396"/>
            <a:ext cx="1992598" cy="541174"/>
          </a:xfrm>
          <a:prstGeom prst="rect">
            <a:avLst/>
          </a:prstGeom>
          <a:noFill/>
        </p:spPr>
        <p:txBody>
          <a:bodyPr wrap="squar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 + queueing delay in full bottleneck buffer </a:t>
            </a:r>
            <a:endParaRPr lang="en-US" sz="1200" dirty="0">
              <a:solidFill>
                <a:srgbClr val="C00000"/>
              </a:solidFill>
            </a:endParaRPr>
          </a:p>
        </p:txBody>
      </p:sp>
      <p:cxnSp>
        <p:nvCxnSpPr>
          <p:cNvPr id="56" name="Straight Connector 55">
            <a:extLst>
              <a:ext uri="{FF2B5EF4-FFF2-40B4-BE49-F238E27FC236}">
                <a16:creationId xmlns:a16="http://schemas.microsoft.com/office/drawing/2014/main" id="{448D5FF5-DB37-6368-7316-F64FC2C9C6B0}"/>
              </a:ext>
            </a:extLst>
          </p:cNvPr>
          <p:cNvCxnSpPr/>
          <p:nvPr/>
        </p:nvCxnSpPr>
        <p:spPr>
          <a:xfrm flipV="1">
            <a:off x="5082830" y="2164912"/>
            <a:ext cx="0" cy="89462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95AFAEB-480E-53C0-76EE-EB34326C59CB}"/>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12AD2E3-4314-5549-43CD-F06956793EBF}"/>
              </a:ext>
            </a:extLst>
          </p:cNvPr>
          <p:cNvCxnSpPr>
            <a:cxnSpLocks/>
          </p:cNvCxnSpPr>
          <p:nvPr/>
        </p:nvCxnSpPr>
        <p:spPr>
          <a:xfrm flipV="1">
            <a:off x="6349149" y="1788855"/>
            <a:ext cx="0" cy="1260288"/>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B9A6AEB-5890-1179-BC8A-DDBC6DF65757}"/>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015C67DD-A1A8-2B55-77AA-2DDE79D46A63}"/>
              </a:ext>
            </a:extLst>
          </p:cNvPr>
          <p:cNvGrpSpPr/>
          <p:nvPr/>
        </p:nvGrpSpPr>
        <p:grpSpPr>
          <a:xfrm>
            <a:off x="636978" y="2816302"/>
            <a:ext cx="3083023" cy="2704524"/>
            <a:chOff x="636978" y="2816302"/>
            <a:chExt cx="3083023" cy="2704524"/>
          </a:xfrm>
        </p:grpSpPr>
        <p:grpSp>
          <p:nvGrpSpPr>
            <p:cNvPr id="201" name="Group 200">
              <a:extLst>
                <a:ext uri="{FF2B5EF4-FFF2-40B4-BE49-F238E27FC236}">
                  <a16:creationId xmlns:a16="http://schemas.microsoft.com/office/drawing/2014/main" id="{936D166A-E204-7992-7FDC-B89BD5EE57E7}"/>
                </a:ext>
              </a:extLst>
            </p:cNvPr>
            <p:cNvGrpSpPr/>
            <p:nvPr/>
          </p:nvGrpSpPr>
          <p:grpSpPr>
            <a:xfrm>
              <a:off x="636978" y="3788788"/>
              <a:ext cx="3083023" cy="1732038"/>
              <a:chOff x="636978" y="3788788"/>
              <a:chExt cx="3083023" cy="1732038"/>
            </a:xfrm>
          </p:grpSpPr>
          <p:sp>
            <p:nvSpPr>
              <p:cNvPr id="63" name="Rectangle 62">
                <a:extLst>
                  <a:ext uri="{FF2B5EF4-FFF2-40B4-BE49-F238E27FC236}">
                    <a16:creationId xmlns:a16="http://schemas.microsoft.com/office/drawing/2014/main" id="{9320D5AC-FA58-7540-450D-A72FCAAB53A9}"/>
                  </a:ext>
                </a:extLst>
              </p:cNvPr>
              <p:cNvSpPr/>
              <p:nvPr/>
            </p:nvSpPr>
            <p:spPr>
              <a:xfrm>
                <a:off x="636978" y="3788788"/>
                <a:ext cx="3083023" cy="17320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EAF4E82F-3D21-D107-2049-673F14619D9E}"/>
                  </a:ext>
                </a:extLst>
              </p:cNvPr>
              <p:cNvSpPr txBox="1"/>
              <p:nvPr/>
            </p:nvSpPr>
            <p:spPr>
              <a:xfrm>
                <a:off x="680520" y="3832659"/>
                <a:ext cx="2924758" cy="1631216"/>
              </a:xfrm>
              <a:prstGeom prst="rect">
                <a:avLst/>
              </a:prstGeom>
              <a:noFill/>
            </p:spPr>
            <p:txBody>
              <a:bodyPr wrap="square" rtlCol="0">
                <a:spAutoFit/>
              </a:bodyPr>
              <a:lstStyle/>
              <a:p>
                <a:pPr algn="r"/>
                <a:r>
                  <a:rPr lang="en-US" sz="2000" dirty="0"/>
                  <a:t>increasing </a:t>
                </a:r>
                <a:r>
                  <a:rPr lang="en-US" sz="2000" i="1" dirty="0"/>
                  <a:t>n</a:t>
                </a:r>
                <a:r>
                  <a:rPr lang="en-US" sz="2000" i="1" baseline="-25000" dirty="0"/>
                  <a:t>inflight </a:t>
                </a:r>
                <a:r>
                  <a:rPr lang="en-US" sz="2000" dirty="0"/>
                  <a:t>in this region will not increase RTT, since arrival rate of packet data to queue is less that transmission rate</a:t>
                </a:r>
              </a:p>
            </p:txBody>
          </p:sp>
        </p:grpSp>
        <p:cxnSp>
          <p:nvCxnSpPr>
            <p:cNvPr id="193" name="Straight Connector 192">
              <a:extLst>
                <a:ext uri="{FF2B5EF4-FFF2-40B4-BE49-F238E27FC236}">
                  <a16:creationId xmlns:a16="http://schemas.microsoft.com/office/drawing/2014/main" id="{F05F5315-E1C5-6AFB-A5D8-DBE5C6628B03}"/>
                </a:ext>
              </a:extLst>
            </p:cNvPr>
            <p:cNvCxnSpPr>
              <a:cxnSpLocks/>
              <a:stCxn id="63" idx="0"/>
            </p:cNvCxnSpPr>
            <p:nvPr/>
          </p:nvCxnSpPr>
          <p:spPr>
            <a:xfrm flipV="1">
              <a:off x="2178490" y="2816302"/>
              <a:ext cx="931336" cy="972486"/>
            </a:xfrm>
            <a:prstGeom prst="line">
              <a:avLst/>
            </a:prstGeom>
          </p:spPr>
          <p:style>
            <a:lnRef idx="1">
              <a:schemeClr val="accent1"/>
            </a:lnRef>
            <a:fillRef idx="0">
              <a:schemeClr val="accent1"/>
            </a:fillRef>
            <a:effectRef idx="0">
              <a:schemeClr val="accent1"/>
            </a:effectRef>
            <a:fontRef idx="minor">
              <a:schemeClr val="tx1"/>
            </a:fontRef>
          </p:style>
        </p:cxnSp>
      </p:grpSp>
      <p:sp>
        <p:nvSpPr>
          <p:cNvPr id="198" name="TextBox 197">
            <a:extLst>
              <a:ext uri="{FF2B5EF4-FFF2-40B4-BE49-F238E27FC236}">
                <a16:creationId xmlns:a16="http://schemas.microsoft.com/office/drawing/2014/main" id="{6B3B4839-8616-2BB7-CE15-9009F0237E66}"/>
              </a:ext>
            </a:extLst>
          </p:cNvPr>
          <p:cNvSpPr txBox="1"/>
          <p:nvPr/>
        </p:nvSpPr>
        <p:spPr>
          <a:xfrm>
            <a:off x="4354286" y="6125029"/>
            <a:ext cx="184731" cy="369332"/>
          </a:xfrm>
          <a:prstGeom prst="rect">
            <a:avLst/>
          </a:prstGeom>
          <a:noFill/>
        </p:spPr>
        <p:txBody>
          <a:bodyPr wrap="none" rtlCol="0">
            <a:spAutoFit/>
          </a:bodyPr>
          <a:lstStyle/>
          <a:p>
            <a:endParaRPr lang="en-US" dirty="0"/>
          </a:p>
        </p:txBody>
      </p:sp>
      <p:grpSp>
        <p:nvGrpSpPr>
          <p:cNvPr id="211" name="Group 210">
            <a:extLst>
              <a:ext uri="{FF2B5EF4-FFF2-40B4-BE49-F238E27FC236}">
                <a16:creationId xmlns:a16="http://schemas.microsoft.com/office/drawing/2014/main" id="{DFEE2A32-5E55-878E-1B7C-BDD0D555C245}"/>
              </a:ext>
            </a:extLst>
          </p:cNvPr>
          <p:cNvGrpSpPr/>
          <p:nvPr/>
        </p:nvGrpSpPr>
        <p:grpSpPr>
          <a:xfrm>
            <a:off x="5929120" y="2337732"/>
            <a:ext cx="3745647" cy="3186229"/>
            <a:chOff x="5929120" y="2337732"/>
            <a:chExt cx="3745647" cy="3186229"/>
          </a:xfrm>
        </p:grpSpPr>
        <p:grpSp>
          <p:nvGrpSpPr>
            <p:cNvPr id="203" name="Group 202">
              <a:extLst>
                <a:ext uri="{FF2B5EF4-FFF2-40B4-BE49-F238E27FC236}">
                  <a16:creationId xmlns:a16="http://schemas.microsoft.com/office/drawing/2014/main" id="{42EC51C6-ED34-283E-EABB-588BA6F8D5D3}"/>
                </a:ext>
              </a:extLst>
            </p:cNvPr>
            <p:cNvGrpSpPr/>
            <p:nvPr/>
          </p:nvGrpSpPr>
          <p:grpSpPr>
            <a:xfrm>
              <a:off x="6519174" y="3791923"/>
              <a:ext cx="3155593" cy="1732038"/>
              <a:chOff x="6519174" y="3791923"/>
              <a:chExt cx="3155593" cy="1732038"/>
            </a:xfrm>
          </p:grpSpPr>
          <p:sp>
            <p:nvSpPr>
              <p:cNvPr id="200" name="Rectangle 199">
                <a:extLst>
                  <a:ext uri="{FF2B5EF4-FFF2-40B4-BE49-F238E27FC236}">
                    <a16:creationId xmlns:a16="http://schemas.microsoft.com/office/drawing/2014/main" id="{A715A159-8F37-8440-B845-79E1ACB38EA2}"/>
                  </a:ext>
                </a:extLst>
              </p:cNvPr>
              <p:cNvSpPr/>
              <p:nvPr/>
            </p:nvSpPr>
            <p:spPr>
              <a:xfrm>
                <a:off x="6519174" y="3791923"/>
                <a:ext cx="3083023" cy="17320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50CD843C-7545-B102-85F6-006D9D1B0D6A}"/>
                  </a:ext>
                </a:extLst>
              </p:cNvPr>
              <p:cNvSpPr txBox="1"/>
              <p:nvPr/>
            </p:nvSpPr>
            <p:spPr>
              <a:xfrm>
                <a:off x="6591744" y="3828036"/>
                <a:ext cx="3083023" cy="1631216"/>
              </a:xfrm>
              <a:prstGeom prst="rect">
                <a:avLst/>
              </a:prstGeom>
              <a:noFill/>
            </p:spPr>
            <p:txBody>
              <a:bodyPr wrap="square" rtlCol="0">
                <a:spAutoFit/>
              </a:bodyPr>
              <a:lstStyle/>
              <a:p>
                <a:r>
                  <a:rPr lang="en-US" sz="2000" dirty="0"/>
                  <a:t>Increasing </a:t>
                </a:r>
                <a:r>
                  <a:rPr lang="en-US" sz="2000" i="1" dirty="0"/>
                  <a:t>n</a:t>
                </a:r>
                <a:r>
                  <a:rPr lang="en-US" sz="2000" i="1" baseline="-25000" dirty="0"/>
                  <a:t>inflight </a:t>
                </a:r>
                <a:r>
                  <a:rPr lang="en-US" sz="2000" dirty="0"/>
                  <a:t>in this region increases RTT since arrival rate of packet data to bottleneck link exceeds link transmission rate</a:t>
                </a:r>
              </a:p>
            </p:txBody>
          </p:sp>
        </p:grpSp>
        <p:cxnSp>
          <p:nvCxnSpPr>
            <p:cNvPr id="204" name="Straight Connector 203">
              <a:extLst>
                <a:ext uri="{FF2B5EF4-FFF2-40B4-BE49-F238E27FC236}">
                  <a16:creationId xmlns:a16="http://schemas.microsoft.com/office/drawing/2014/main" id="{5E661397-35C4-8367-8BA1-BAFC1B33397E}"/>
                </a:ext>
              </a:extLst>
            </p:cNvPr>
            <p:cNvCxnSpPr>
              <a:cxnSpLocks/>
            </p:cNvCxnSpPr>
            <p:nvPr/>
          </p:nvCxnSpPr>
          <p:spPr>
            <a:xfrm flipH="1" flipV="1">
              <a:off x="5929120" y="2337732"/>
              <a:ext cx="1325248" cy="138380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10" name="Group 209">
            <a:extLst>
              <a:ext uri="{FF2B5EF4-FFF2-40B4-BE49-F238E27FC236}">
                <a16:creationId xmlns:a16="http://schemas.microsoft.com/office/drawing/2014/main" id="{73EB1B2C-FCB3-46DB-3312-5EEC87A46F38}"/>
              </a:ext>
            </a:extLst>
          </p:cNvPr>
          <p:cNvGrpSpPr/>
          <p:nvPr/>
        </p:nvGrpSpPr>
        <p:grpSpPr>
          <a:xfrm>
            <a:off x="4061722" y="3089580"/>
            <a:ext cx="2179421" cy="2431246"/>
            <a:chOff x="4061722" y="3089580"/>
            <a:chExt cx="2179421" cy="2431246"/>
          </a:xfrm>
        </p:grpSpPr>
        <p:grpSp>
          <p:nvGrpSpPr>
            <p:cNvPr id="202" name="Group 201">
              <a:extLst>
                <a:ext uri="{FF2B5EF4-FFF2-40B4-BE49-F238E27FC236}">
                  <a16:creationId xmlns:a16="http://schemas.microsoft.com/office/drawing/2014/main" id="{32FCED18-B48A-8DD1-62DF-ACB5D7586972}"/>
                </a:ext>
              </a:extLst>
            </p:cNvPr>
            <p:cNvGrpSpPr/>
            <p:nvPr/>
          </p:nvGrpSpPr>
          <p:grpSpPr>
            <a:xfrm>
              <a:off x="4061722" y="3782248"/>
              <a:ext cx="2179421" cy="1738578"/>
              <a:chOff x="4061722" y="3782248"/>
              <a:chExt cx="2179421" cy="1738578"/>
            </a:xfrm>
          </p:grpSpPr>
          <p:sp>
            <p:nvSpPr>
              <p:cNvPr id="196" name="Rectangle 195">
                <a:extLst>
                  <a:ext uri="{FF2B5EF4-FFF2-40B4-BE49-F238E27FC236}">
                    <a16:creationId xmlns:a16="http://schemas.microsoft.com/office/drawing/2014/main" id="{5F6CC53E-F1EF-DD08-E1F0-487352B8C10E}"/>
                  </a:ext>
                </a:extLst>
              </p:cNvPr>
              <p:cNvSpPr/>
              <p:nvPr/>
            </p:nvSpPr>
            <p:spPr>
              <a:xfrm>
                <a:off x="4125412" y="3782248"/>
                <a:ext cx="2115731" cy="173857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862846FA-AEB2-5994-0FF8-8F6B0D055C9C}"/>
                  </a:ext>
                </a:extLst>
              </p:cNvPr>
              <p:cNvSpPr txBox="1"/>
              <p:nvPr/>
            </p:nvSpPr>
            <p:spPr>
              <a:xfrm>
                <a:off x="4061722" y="3828475"/>
                <a:ext cx="2115731" cy="1631216"/>
              </a:xfrm>
              <a:prstGeom prst="rect">
                <a:avLst/>
              </a:prstGeom>
              <a:noFill/>
            </p:spPr>
            <p:txBody>
              <a:bodyPr wrap="square" rtlCol="0">
                <a:spAutoFit/>
              </a:bodyPr>
              <a:lstStyle/>
              <a:p>
                <a:pPr algn="ctr"/>
                <a:r>
                  <a:rPr lang="en-US" sz="2000" dirty="0"/>
                  <a:t>Here, arrival rate of packet data to bottleneck link is equals link transmission rate</a:t>
                </a:r>
              </a:p>
            </p:txBody>
          </p:sp>
        </p:grpSp>
        <p:cxnSp>
          <p:nvCxnSpPr>
            <p:cNvPr id="206" name="Straight Connector 205">
              <a:extLst>
                <a:ext uri="{FF2B5EF4-FFF2-40B4-BE49-F238E27FC236}">
                  <a16:creationId xmlns:a16="http://schemas.microsoft.com/office/drawing/2014/main" id="{8B190863-D76C-AB12-5B58-CD3C8873665D}"/>
                </a:ext>
              </a:extLst>
            </p:cNvPr>
            <p:cNvCxnSpPr>
              <a:cxnSpLocks/>
            </p:cNvCxnSpPr>
            <p:nvPr/>
          </p:nvCxnSpPr>
          <p:spPr>
            <a:xfrm flipV="1">
              <a:off x="5081166" y="3089580"/>
              <a:ext cx="0" cy="699208"/>
            </a:xfrm>
            <a:prstGeom prst="line">
              <a:avLst/>
            </a:prstGeom>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832DC709-ADC9-8431-01D3-F9FABC74809D}"/>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spTree>
    <p:extLst>
      <p:ext uri="{BB962C8B-B14F-4D97-AF65-F5344CB8AC3E}">
        <p14:creationId xmlns:p14="http://schemas.microsoft.com/office/powerpoint/2010/main" val="3014729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ssolve">
                                      <p:cBhvr>
                                        <p:cTn id="7" dur="500"/>
                                        <p:tgtEl>
                                          <p:spTgt spid="58"/>
                                        </p:tgtEl>
                                      </p:cBhvr>
                                    </p:animEffect>
                                  </p:childTnLst>
                                </p:cTn>
                              </p:par>
                              <p:par>
                                <p:cTn id="8" presetID="9" presetClass="entr" presetSubtype="0" fill="hold" nodeType="withEffect">
                                  <p:stCondLst>
                                    <p:cond delay="0"/>
                                  </p:stCondLst>
                                  <p:childTnLst>
                                    <p:set>
                                      <p:cBhvr>
                                        <p:cTn id="9" dur="1" fill="hold">
                                          <p:stCondLst>
                                            <p:cond delay="0"/>
                                          </p:stCondLst>
                                        </p:cTn>
                                        <p:tgtEl>
                                          <p:spTgt spid="209"/>
                                        </p:tgtEl>
                                        <p:attrNameLst>
                                          <p:attrName>style.visibility</p:attrName>
                                        </p:attrNameLst>
                                      </p:cBhvr>
                                      <p:to>
                                        <p:strVal val="visible"/>
                                      </p:to>
                                    </p:set>
                                    <p:animEffect transition="in" filter="dissolve">
                                      <p:cBhvr>
                                        <p:cTn id="10" dur="500"/>
                                        <p:tgtEl>
                                          <p:spTgt spid="20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nodeType="with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dissolve">
                                      <p:cBhvr>
                                        <p:cTn id="18" dur="500"/>
                                        <p:tgtEl>
                                          <p:spTgt spid="56"/>
                                        </p:tgtEl>
                                      </p:cBhvr>
                                    </p:animEffect>
                                  </p:childTnLst>
                                </p:cTn>
                              </p:par>
                              <p:par>
                                <p:cTn id="19" presetID="9" presetClass="entr" presetSubtype="0" fill="hold"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dissolve">
                                      <p:cBhvr>
                                        <p:cTn id="21" dur="500"/>
                                        <p:tgtEl>
                                          <p:spTgt spid="21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dissolve">
                                      <p:cBhvr>
                                        <p:cTn id="26" dur="500"/>
                                        <p:tgtEl>
                                          <p:spTgt spid="5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par>
                                <p:cTn id="33" presetID="9" presetClass="entr" presetSubtype="0" fill="hold" nodeType="with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dissolve">
                                      <p:cBhvr>
                                        <p:cTn id="35" dur="500"/>
                                        <p:tgtEl>
                                          <p:spTgt spid="61"/>
                                        </p:tgtEl>
                                      </p:cBhvr>
                                    </p:animEffect>
                                  </p:childTnLst>
                                </p:cTn>
                              </p:par>
                              <p:par>
                                <p:cTn id="36" presetID="9" presetClass="entr" presetSubtype="0" fill="hold" nodeType="withEffect">
                                  <p:stCondLst>
                                    <p:cond delay="0"/>
                                  </p:stCondLst>
                                  <p:childTnLst>
                                    <p:set>
                                      <p:cBhvr>
                                        <p:cTn id="37" dur="1" fill="hold">
                                          <p:stCondLst>
                                            <p:cond delay="0"/>
                                          </p:stCondLst>
                                        </p:cTn>
                                        <p:tgtEl>
                                          <p:spTgt spid="211"/>
                                        </p:tgtEl>
                                        <p:attrNameLst>
                                          <p:attrName>style.visibility</p:attrName>
                                        </p:attrNameLst>
                                      </p:cBhvr>
                                      <p:to>
                                        <p:strVal val="visible"/>
                                      </p:to>
                                    </p:set>
                                    <p:animEffect transition="in" filter="dissolve">
                                      <p:cBhvr>
                                        <p:cTn id="38"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6C702-F0C6-0DFD-E8B5-920993B389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5F964B-16E5-98E8-9FE5-BC8D2EEBFBC5}"/>
              </a:ext>
            </a:extLst>
          </p:cNvPr>
          <p:cNvSpPr>
            <a:spLocks noGrp="1"/>
          </p:cNvSpPr>
          <p:nvPr>
            <p:ph type="title"/>
          </p:nvPr>
        </p:nvSpPr>
        <p:spPr>
          <a:xfrm>
            <a:off x="760590" y="272143"/>
            <a:ext cx="11393310" cy="894622"/>
          </a:xfrm>
        </p:spPr>
        <p:txBody>
          <a:bodyPr>
            <a:normAutofit/>
          </a:bodyPr>
          <a:lstStyle/>
          <a:p>
            <a:r>
              <a:rPr lang="en-US" sz="4800" dirty="0"/>
              <a:t>Keeping the pipe just full, but no fuller</a:t>
            </a:r>
            <a:endParaRPr lang="en-US" sz="4400" b="0" dirty="0"/>
          </a:p>
        </p:txBody>
      </p:sp>
      <p:sp>
        <p:nvSpPr>
          <p:cNvPr id="6" name="Slide Number Placeholder 2">
            <a:extLst>
              <a:ext uri="{FF2B5EF4-FFF2-40B4-BE49-F238E27FC236}">
                <a16:creationId xmlns:a16="http://schemas.microsoft.com/office/drawing/2014/main" id="{0832DBE5-8B66-AF49-9327-3897374CB04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cxnSp>
        <p:nvCxnSpPr>
          <p:cNvPr id="47" name="Straight Connector 46">
            <a:extLst>
              <a:ext uri="{FF2B5EF4-FFF2-40B4-BE49-F238E27FC236}">
                <a16:creationId xmlns:a16="http://schemas.microsoft.com/office/drawing/2014/main" id="{5E4B1579-CBD0-5401-CA0E-A4FAB6690AD8}"/>
              </a:ext>
            </a:extLst>
          </p:cNvPr>
          <p:cNvCxnSpPr>
            <a:cxnSpLocks/>
          </p:cNvCxnSpPr>
          <p:nvPr/>
        </p:nvCxnSpPr>
        <p:spPr>
          <a:xfrm>
            <a:off x="2202297" y="3049142"/>
            <a:ext cx="5249331" cy="0"/>
          </a:xfrm>
          <a:prstGeom prst="line">
            <a:avLst/>
          </a:prstGeom>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D7CD2608-BC98-F6DE-E721-4BCD336E8EEB}"/>
              </a:ext>
            </a:extLst>
          </p:cNvPr>
          <p:cNvSpPr txBox="1"/>
          <p:nvPr/>
        </p:nvSpPr>
        <p:spPr>
          <a:xfrm>
            <a:off x="4162316" y="1761081"/>
            <a:ext cx="1906195" cy="393441"/>
          </a:xfrm>
          <a:prstGeom prst="rect">
            <a:avLst/>
          </a:prstGeom>
          <a:noFill/>
        </p:spPr>
        <p:txBody>
          <a:bodyPr wrap="non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a:t>
            </a:r>
            <a:endParaRPr lang="en-US" sz="1200" dirty="0">
              <a:solidFill>
                <a:srgbClr val="C00000"/>
              </a:solidFill>
            </a:endParaRPr>
          </a:p>
        </p:txBody>
      </p:sp>
      <p:sp>
        <p:nvSpPr>
          <p:cNvPr id="50" name="TextBox 49">
            <a:extLst>
              <a:ext uri="{FF2B5EF4-FFF2-40B4-BE49-F238E27FC236}">
                <a16:creationId xmlns:a16="http://schemas.microsoft.com/office/drawing/2014/main" id="{5B14C332-F7B1-726D-7C6F-03C25E03E542}"/>
              </a:ext>
            </a:extLst>
          </p:cNvPr>
          <p:cNvSpPr txBox="1"/>
          <p:nvPr/>
        </p:nvSpPr>
        <p:spPr>
          <a:xfrm rot="19803616">
            <a:off x="4526141" y="2389617"/>
            <a:ext cx="2466307" cy="220188"/>
          </a:xfrm>
          <a:prstGeom prst="rect">
            <a:avLst/>
          </a:prstGeom>
          <a:noFill/>
        </p:spPr>
        <p:txBody>
          <a:bodyPr wrap="none" rtlCol="0">
            <a:spAutoFit/>
          </a:bodyPr>
          <a:lstStyle/>
          <a:p>
            <a:pPr algn="ctr">
              <a:lnSpc>
                <a:spcPct val="80000"/>
              </a:lnSpc>
            </a:pPr>
            <a:r>
              <a:rPr lang="en-US" sz="1000" i="1" dirty="0">
                <a:solidFill>
                  <a:srgbClr val="C00000"/>
                </a:solidFill>
              </a:rPr>
              <a:t>bottleneck link congestion</a:t>
            </a:r>
            <a:endParaRPr lang="en-US" sz="1000" dirty="0">
              <a:solidFill>
                <a:srgbClr val="C00000"/>
              </a:solidFill>
            </a:endParaRPr>
          </a:p>
        </p:txBody>
      </p:sp>
      <p:sp>
        <p:nvSpPr>
          <p:cNvPr id="53" name="TextBox 52">
            <a:extLst>
              <a:ext uri="{FF2B5EF4-FFF2-40B4-BE49-F238E27FC236}">
                <a16:creationId xmlns:a16="http://schemas.microsoft.com/office/drawing/2014/main" id="{963A45E7-86D1-3B2D-2AFC-FB2CB9E7A97B}"/>
              </a:ext>
            </a:extLst>
          </p:cNvPr>
          <p:cNvSpPr txBox="1"/>
          <p:nvPr/>
        </p:nvSpPr>
        <p:spPr>
          <a:xfrm>
            <a:off x="5363675" y="1294396"/>
            <a:ext cx="1992598" cy="541174"/>
          </a:xfrm>
          <a:prstGeom prst="rect">
            <a:avLst/>
          </a:prstGeom>
          <a:noFill/>
        </p:spPr>
        <p:txBody>
          <a:bodyPr wrap="square" rtlCol="0">
            <a:spAutoFit/>
          </a:bodyPr>
          <a:lstStyle/>
          <a:p>
            <a:pPr algn="ctr">
              <a:lnSpc>
                <a:spcPct val="80000"/>
              </a:lnSpc>
            </a:pPr>
            <a:r>
              <a:rPr lang="en-US" sz="1200" i="1" dirty="0">
                <a:solidFill>
                  <a:srgbClr val="C00000"/>
                </a:solidFill>
              </a:rPr>
              <a:t>bandwith</a:t>
            </a:r>
            <a:r>
              <a:rPr lang="en-US" sz="1050" dirty="0">
                <a:solidFill>
                  <a:srgbClr val="C00000"/>
                </a:solidFill>
              </a:rPr>
              <a:t>•</a:t>
            </a:r>
            <a:r>
              <a:rPr lang="en-US" sz="1200" i="1" dirty="0">
                <a:solidFill>
                  <a:srgbClr val="C00000"/>
                </a:solidFill>
              </a:rPr>
              <a:t>delay </a:t>
            </a:r>
          </a:p>
          <a:p>
            <a:pPr algn="ctr">
              <a:lnSpc>
                <a:spcPct val="80000"/>
              </a:lnSpc>
            </a:pPr>
            <a:r>
              <a:rPr lang="en-US" sz="1200" i="1" dirty="0">
                <a:solidFill>
                  <a:srgbClr val="C00000"/>
                </a:solidFill>
              </a:rPr>
              <a:t>product + queueing delay in full bottleneck buffer </a:t>
            </a:r>
            <a:endParaRPr lang="en-US" sz="1200" dirty="0">
              <a:solidFill>
                <a:srgbClr val="C00000"/>
              </a:solidFill>
            </a:endParaRPr>
          </a:p>
        </p:txBody>
      </p:sp>
      <p:cxnSp>
        <p:nvCxnSpPr>
          <p:cNvPr id="59" name="Straight Connector 58">
            <a:extLst>
              <a:ext uri="{FF2B5EF4-FFF2-40B4-BE49-F238E27FC236}">
                <a16:creationId xmlns:a16="http://schemas.microsoft.com/office/drawing/2014/main" id="{27A195F8-1ACA-2A8E-4568-D8C15993FB1A}"/>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21CBBB3-3B27-22CB-9170-2AF03677D91B}"/>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sp>
        <p:nvSpPr>
          <p:cNvPr id="198" name="TextBox 197">
            <a:extLst>
              <a:ext uri="{FF2B5EF4-FFF2-40B4-BE49-F238E27FC236}">
                <a16:creationId xmlns:a16="http://schemas.microsoft.com/office/drawing/2014/main" id="{121BC22E-688E-1216-6B94-41F0DEA494F0}"/>
              </a:ext>
            </a:extLst>
          </p:cNvPr>
          <p:cNvSpPr txBox="1"/>
          <p:nvPr/>
        </p:nvSpPr>
        <p:spPr>
          <a:xfrm>
            <a:off x="4354286" y="6125029"/>
            <a:ext cx="184731" cy="369332"/>
          </a:xfrm>
          <a:prstGeom prst="rect">
            <a:avLst/>
          </a:prstGeom>
          <a:noFill/>
        </p:spPr>
        <p:txBody>
          <a:bodyPr wrap="none" rtlCol="0">
            <a:spAutoFit/>
          </a:bodyPr>
          <a:lstStyle/>
          <a:p>
            <a:endParaRPr lang="en-US" dirty="0"/>
          </a:p>
        </p:txBody>
      </p:sp>
      <p:cxnSp>
        <p:nvCxnSpPr>
          <p:cNvPr id="26" name="Straight Connector 25">
            <a:extLst>
              <a:ext uri="{FF2B5EF4-FFF2-40B4-BE49-F238E27FC236}">
                <a16:creationId xmlns:a16="http://schemas.microsoft.com/office/drawing/2014/main" id="{5FBE5273-D1B7-FF2C-C61E-CF018E2F38CB}"/>
              </a:ext>
            </a:extLst>
          </p:cNvPr>
          <p:cNvCxnSpPr/>
          <p:nvPr/>
        </p:nvCxnSpPr>
        <p:spPr>
          <a:xfrm>
            <a:off x="2376465" y="1864579"/>
            <a:ext cx="0" cy="1194954"/>
          </a:xfrm>
          <a:prstGeom prst="line">
            <a:avLst/>
          </a:prstGeom>
        </p:spPr>
        <p:style>
          <a:lnRef idx="2">
            <a:schemeClr val="dk1"/>
          </a:lnRef>
          <a:fillRef idx="0">
            <a:schemeClr val="dk1"/>
          </a:fillRef>
          <a:effectRef idx="1">
            <a:schemeClr val="dk1"/>
          </a:effectRef>
          <a:fontRef idx="minor">
            <a:schemeClr val="tx1"/>
          </a:fontRef>
        </p:style>
      </p:cxnSp>
      <p:grpSp>
        <p:nvGrpSpPr>
          <p:cNvPr id="199" name="Group 198">
            <a:extLst>
              <a:ext uri="{FF2B5EF4-FFF2-40B4-BE49-F238E27FC236}">
                <a16:creationId xmlns:a16="http://schemas.microsoft.com/office/drawing/2014/main" id="{9F6F6A9B-5712-342E-4360-80CFB3028C1D}"/>
              </a:ext>
            </a:extLst>
          </p:cNvPr>
          <p:cNvGrpSpPr/>
          <p:nvPr/>
        </p:nvGrpSpPr>
        <p:grpSpPr>
          <a:xfrm>
            <a:off x="1978920" y="1788855"/>
            <a:ext cx="5499203" cy="3600843"/>
            <a:chOff x="1978920" y="1788855"/>
            <a:chExt cx="5499203" cy="3600843"/>
          </a:xfrm>
        </p:grpSpPr>
        <p:cxnSp>
          <p:nvCxnSpPr>
            <p:cNvPr id="56" name="Straight Connector 55">
              <a:extLst>
                <a:ext uri="{FF2B5EF4-FFF2-40B4-BE49-F238E27FC236}">
                  <a16:creationId xmlns:a16="http://schemas.microsoft.com/office/drawing/2014/main" id="{CEDCFB5E-8B29-CA3D-7D2D-D78CA81A9B65}"/>
                </a:ext>
              </a:extLst>
            </p:cNvPr>
            <p:cNvCxnSpPr>
              <a:cxnSpLocks/>
            </p:cNvCxnSpPr>
            <p:nvPr/>
          </p:nvCxnSpPr>
          <p:spPr>
            <a:xfrm flipV="1">
              <a:off x="5082830" y="2164912"/>
              <a:ext cx="0" cy="2808507"/>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4EF5126-180A-DA8A-40F2-CD08A529BDC2}"/>
                </a:ext>
              </a:extLst>
            </p:cNvPr>
            <p:cNvCxnSpPr>
              <a:cxnSpLocks/>
            </p:cNvCxnSpPr>
            <p:nvPr/>
          </p:nvCxnSpPr>
          <p:spPr>
            <a:xfrm flipV="1">
              <a:off x="6349149" y="1788855"/>
              <a:ext cx="0" cy="3184564"/>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9606396F-82A5-FFC0-891A-F49EC0FEFA62}"/>
                </a:ext>
              </a:extLst>
            </p:cNvPr>
            <p:cNvCxnSpPr>
              <a:cxnSpLocks/>
            </p:cNvCxnSpPr>
            <p:nvPr/>
          </p:nvCxnSpPr>
          <p:spPr>
            <a:xfrm>
              <a:off x="2390979" y="4987099"/>
              <a:ext cx="5087144"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720E33B1-CEFA-0FDC-0C27-FF79B8A62983}"/>
                </a:ext>
              </a:extLst>
            </p:cNvPr>
            <p:cNvSpPr txBox="1"/>
            <p:nvPr/>
          </p:nvSpPr>
          <p:spPr>
            <a:xfrm rot="16200000">
              <a:off x="1493178" y="4134514"/>
              <a:ext cx="1371594" cy="400110"/>
            </a:xfrm>
            <a:prstGeom prst="rect">
              <a:avLst/>
            </a:prstGeom>
            <a:noFill/>
          </p:spPr>
          <p:txBody>
            <a:bodyPr wrap="none" rtlCol="0">
              <a:spAutoFit/>
            </a:bodyPr>
            <a:lstStyle/>
            <a:p>
              <a:r>
                <a:rPr lang="en-US" sz="2000" dirty="0"/>
                <a:t>throughput</a:t>
              </a:r>
              <a:endParaRPr lang="en-US" sz="1400" dirty="0"/>
            </a:p>
          </p:txBody>
        </p:sp>
        <p:sp>
          <p:nvSpPr>
            <p:cNvPr id="10" name="TextBox 9">
              <a:extLst>
                <a:ext uri="{FF2B5EF4-FFF2-40B4-BE49-F238E27FC236}">
                  <a16:creationId xmlns:a16="http://schemas.microsoft.com/office/drawing/2014/main" id="{C739F2FC-9792-B605-F1BE-9257FB6646EC}"/>
                </a:ext>
              </a:extLst>
            </p:cNvPr>
            <p:cNvSpPr txBox="1"/>
            <p:nvPr/>
          </p:nvSpPr>
          <p:spPr>
            <a:xfrm>
              <a:off x="2280652" y="5020366"/>
              <a:ext cx="3083023" cy="369332"/>
            </a:xfrm>
            <a:prstGeom prst="rect">
              <a:avLst/>
            </a:prstGeom>
            <a:noFill/>
          </p:spPr>
          <p:txBody>
            <a:bodyPr wrap="none" rtlCol="0">
              <a:spAutoFit/>
            </a:bodyPr>
            <a:lstStyle/>
            <a:p>
              <a:r>
                <a:rPr lang="en-US" i="1" dirty="0"/>
                <a:t>n</a:t>
              </a:r>
              <a:r>
                <a:rPr lang="en-US" i="1" baseline="-25000" dirty="0"/>
                <a:t>inflight</a:t>
              </a:r>
              <a:r>
                <a:rPr lang="en-US" dirty="0"/>
                <a:t>: amount of in-flight data</a:t>
              </a:r>
            </a:p>
          </p:txBody>
        </p:sp>
        <p:cxnSp>
          <p:nvCxnSpPr>
            <p:cNvPr id="13" name="Straight Connector 12">
              <a:extLst>
                <a:ext uri="{FF2B5EF4-FFF2-40B4-BE49-F238E27FC236}">
                  <a16:creationId xmlns:a16="http://schemas.microsoft.com/office/drawing/2014/main" id="{942AB3C6-67CD-781B-08A9-3260AE500ECA}"/>
                </a:ext>
              </a:extLst>
            </p:cNvPr>
            <p:cNvCxnSpPr>
              <a:cxnSpLocks/>
            </p:cNvCxnSpPr>
            <p:nvPr/>
          </p:nvCxnSpPr>
          <p:spPr>
            <a:xfrm>
              <a:off x="5094409" y="3541486"/>
              <a:ext cx="1241488"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11D6FEA-E54E-BF24-223A-C0DEC5C6BF36}"/>
                </a:ext>
              </a:extLst>
            </p:cNvPr>
            <p:cNvCxnSpPr>
              <a:cxnSpLocks/>
            </p:cNvCxnSpPr>
            <p:nvPr/>
          </p:nvCxnSpPr>
          <p:spPr>
            <a:xfrm flipV="1">
              <a:off x="2390978" y="3541486"/>
              <a:ext cx="2690188" cy="1453227"/>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7DD9CDE-2638-BC36-3F0D-562F403A7635}"/>
                </a:ext>
              </a:extLst>
            </p:cNvPr>
            <p:cNvCxnSpPr/>
            <p:nvPr/>
          </p:nvCxnSpPr>
          <p:spPr>
            <a:xfrm>
              <a:off x="2390979" y="3799759"/>
              <a:ext cx="0" cy="1194954"/>
            </a:xfrm>
            <a:prstGeom prst="line">
              <a:avLst/>
            </a:prstGeom>
          </p:spPr>
          <p:style>
            <a:lnRef idx="2">
              <a:schemeClr val="dk1"/>
            </a:lnRef>
            <a:fillRef idx="0">
              <a:schemeClr val="dk1"/>
            </a:fillRef>
            <a:effectRef idx="1">
              <a:schemeClr val="dk1"/>
            </a:effectRef>
            <a:fontRef idx="minor">
              <a:schemeClr val="tx1"/>
            </a:fontRef>
          </p:style>
        </p:cxnSp>
      </p:grpSp>
      <p:sp>
        <p:nvSpPr>
          <p:cNvPr id="32" name="TextBox 31">
            <a:extLst>
              <a:ext uri="{FF2B5EF4-FFF2-40B4-BE49-F238E27FC236}">
                <a16:creationId xmlns:a16="http://schemas.microsoft.com/office/drawing/2014/main" id="{D0870482-8C61-1712-E9FF-635DE5AD3CD4}"/>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grpSp>
        <p:nvGrpSpPr>
          <p:cNvPr id="33" name="Group 32">
            <a:extLst>
              <a:ext uri="{FF2B5EF4-FFF2-40B4-BE49-F238E27FC236}">
                <a16:creationId xmlns:a16="http://schemas.microsoft.com/office/drawing/2014/main" id="{9B1E7EA8-6DE5-302E-3185-BC6302FDE422}"/>
              </a:ext>
            </a:extLst>
          </p:cNvPr>
          <p:cNvGrpSpPr/>
          <p:nvPr/>
        </p:nvGrpSpPr>
        <p:grpSpPr>
          <a:xfrm>
            <a:off x="3379309" y="4973419"/>
            <a:ext cx="3485322" cy="1605666"/>
            <a:chOff x="3340808" y="3273579"/>
            <a:chExt cx="3485322" cy="1605666"/>
          </a:xfrm>
        </p:grpSpPr>
        <p:grpSp>
          <p:nvGrpSpPr>
            <p:cNvPr id="34" name="Group 33">
              <a:extLst>
                <a:ext uri="{FF2B5EF4-FFF2-40B4-BE49-F238E27FC236}">
                  <a16:creationId xmlns:a16="http://schemas.microsoft.com/office/drawing/2014/main" id="{1D4865BB-3246-8CB9-C199-355290AF9F3B}"/>
                </a:ext>
              </a:extLst>
            </p:cNvPr>
            <p:cNvGrpSpPr/>
            <p:nvPr/>
          </p:nvGrpSpPr>
          <p:grpSpPr>
            <a:xfrm>
              <a:off x="3340808" y="3782249"/>
              <a:ext cx="3485322" cy="1096996"/>
              <a:chOff x="3340808" y="3782249"/>
              <a:chExt cx="3485322" cy="1096996"/>
            </a:xfrm>
          </p:grpSpPr>
          <p:sp>
            <p:nvSpPr>
              <p:cNvPr id="36" name="Rectangle 35">
                <a:extLst>
                  <a:ext uri="{FF2B5EF4-FFF2-40B4-BE49-F238E27FC236}">
                    <a16:creationId xmlns:a16="http://schemas.microsoft.com/office/drawing/2014/main" id="{6AC7E265-841F-092F-C95E-FD656014C57B}"/>
                  </a:ext>
                </a:extLst>
              </p:cNvPr>
              <p:cNvSpPr/>
              <p:nvPr/>
            </p:nvSpPr>
            <p:spPr>
              <a:xfrm>
                <a:off x="3340808" y="3782249"/>
                <a:ext cx="3485322" cy="10969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B53E53AA-F180-115F-FA63-F3D372362A4B}"/>
                  </a:ext>
                </a:extLst>
              </p:cNvPr>
              <p:cNvSpPr txBox="1"/>
              <p:nvPr/>
            </p:nvSpPr>
            <p:spPr>
              <a:xfrm>
                <a:off x="3390348" y="3836170"/>
                <a:ext cx="3361219" cy="1015663"/>
              </a:xfrm>
              <a:prstGeom prst="rect">
                <a:avLst/>
              </a:prstGeom>
              <a:noFill/>
            </p:spPr>
            <p:txBody>
              <a:bodyPr wrap="square" rtlCol="0">
                <a:spAutoFit/>
              </a:bodyPr>
              <a:lstStyle/>
              <a:p>
                <a:pPr algn="ctr"/>
                <a:r>
                  <a:rPr lang="en-US" sz="2000" dirty="0"/>
                  <a:t>Here, arrival rate of packet data to bottleneck link is equals link transmission rate</a:t>
                </a:r>
              </a:p>
            </p:txBody>
          </p:sp>
        </p:grpSp>
        <p:cxnSp>
          <p:nvCxnSpPr>
            <p:cNvPr id="35" name="Straight Connector 34">
              <a:extLst>
                <a:ext uri="{FF2B5EF4-FFF2-40B4-BE49-F238E27FC236}">
                  <a16:creationId xmlns:a16="http://schemas.microsoft.com/office/drawing/2014/main" id="{43D67B94-781C-DE60-F0B0-765DD24889EF}"/>
                </a:ext>
              </a:extLst>
            </p:cNvPr>
            <p:cNvCxnSpPr>
              <a:cxnSpLocks/>
            </p:cNvCxnSpPr>
            <p:nvPr/>
          </p:nvCxnSpPr>
          <p:spPr>
            <a:xfrm flipV="1">
              <a:off x="5054662" y="3273579"/>
              <a:ext cx="1246" cy="51520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D132B77B-BB3A-42AD-F55B-91B39A546A29}"/>
              </a:ext>
            </a:extLst>
          </p:cNvPr>
          <p:cNvGrpSpPr/>
          <p:nvPr/>
        </p:nvGrpSpPr>
        <p:grpSpPr>
          <a:xfrm>
            <a:off x="6362401" y="3595669"/>
            <a:ext cx="4127078" cy="668624"/>
            <a:chOff x="6362401" y="3595669"/>
            <a:chExt cx="4127078" cy="668624"/>
          </a:xfrm>
        </p:grpSpPr>
        <p:sp>
          <p:nvSpPr>
            <p:cNvPr id="39" name="TextBox 38">
              <a:extLst>
                <a:ext uri="{FF2B5EF4-FFF2-40B4-BE49-F238E27FC236}">
                  <a16:creationId xmlns:a16="http://schemas.microsoft.com/office/drawing/2014/main" id="{E7662354-4322-5E42-43B0-0AC914489542}"/>
                </a:ext>
              </a:extLst>
            </p:cNvPr>
            <p:cNvSpPr txBox="1"/>
            <p:nvPr/>
          </p:nvSpPr>
          <p:spPr>
            <a:xfrm>
              <a:off x="6790068" y="3894961"/>
              <a:ext cx="3699411" cy="369332"/>
            </a:xfrm>
            <a:prstGeom prst="rect">
              <a:avLst/>
            </a:prstGeom>
            <a:noFill/>
          </p:spPr>
          <p:txBody>
            <a:bodyPr wrap="none" rtlCol="0">
              <a:spAutoFit/>
            </a:bodyPr>
            <a:lstStyle/>
            <a:p>
              <a:r>
                <a:rPr lang="en-US" dirty="0">
                  <a:solidFill>
                    <a:srgbClr val="C00000"/>
                  </a:solidFill>
                </a:rPr>
                <a:t>loss-based TCP seeks to operate here</a:t>
              </a:r>
            </a:p>
          </p:txBody>
        </p:sp>
        <p:cxnSp>
          <p:nvCxnSpPr>
            <p:cNvPr id="62" name="Straight Connector 61">
              <a:extLst>
                <a:ext uri="{FF2B5EF4-FFF2-40B4-BE49-F238E27FC236}">
                  <a16:creationId xmlns:a16="http://schemas.microsoft.com/office/drawing/2014/main" id="{96DEAF03-B812-1951-D5C5-9E1EB5A0C900}"/>
                </a:ext>
              </a:extLst>
            </p:cNvPr>
            <p:cNvCxnSpPr>
              <a:cxnSpLocks/>
            </p:cNvCxnSpPr>
            <p:nvPr/>
          </p:nvCxnSpPr>
          <p:spPr>
            <a:xfrm flipH="1" flipV="1">
              <a:off x="6362401" y="3595669"/>
              <a:ext cx="440919" cy="510462"/>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0E014AF6-27BE-3B43-220D-E404F18599F8}"/>
              </a:ext>
            </a:extLst>
          </p:cNvPr>
          <p:cNvGrpSpPr/>
          <p:nvPr/>
        </p:nvGrpSpPr>
        <p:grpSpPr>
          <a:xfrm>
            <a:off x="5129212" y="3632890"/>
            <a:ext cx="5360263" cy="1311054"/>
            <a:chOff x="5129212" y="3632890"/>
            <a:chExt cx="5360263" cy="1311054"/>
          </a:xfrm>
        </p:grpSpPr>
        <p:sp>
          <p:nvSpPr>
            <p:cNvPr id="57" name="TextBox 56">
              <a:extLst>
                <a:ext uri="{FF2B5EF4-FFF2-40B4-BE49-F238E27FC236}">
                  <a16:creationId xmlns:a16="http://schemas.microsoft.com/office/drawing/2014/main" id="{AC1943E9-109C-1DFC-8BE6-9DAEF6C9B618}"/>
                </a:ext>
              </a:extLst>
            </p:cNvPr>
            <p:cNvSpPr txBox="1"/>
            <p:nvPr/>
          </p:nvSpPr>
          <p:spPr>
            <a:xfrm>
              <a:off x="6812039" y="4297613"/>
              <a:ext cx="3677436" cy="646331"/>
            </a:xfrm>
            <a:prstGeom prst="rect">
              <a:avLst/>
            </a:prstGeom>
            <a:noFill/>
          </p:spPr>
          <p:txBody>
            <a:bodyPr wrap="square" rtlCol="0">
              <a:spAutoFit/>
            </a:bodyPr>
            <a:lstStyle/>
            <a:p>
              <a:r>
                <a:rPr lang="en-US" dirty="0">
                  <a:solidFill>
                    <a:srgbClr val="C00000"/>
                  </a:solidFill>
                </a:rPr>
                <a:t>BBR TCP seeks to operate here - </a:t>
              </a:r>
              <a:r>
                <a:rPr lang="en-US" dirty="0"/>
                <a:t>the pipe is kept just full, but no fuller </a:t>
              </a:r>
              <a:endParaRPr lang="en-US" dirty="0">
                <a:solidFill>
                  <a:srgbClr val="C00000"/>
                </a:solidFill>
              </a:endParaRPr>
            </a:p>
          </p:txBody>
        </p:sp>
        <p:cxnSp>
          <p:nvCxnSpPr>
            <p:cNvPr id="192" name="Straight Connector 191">
              <a:extLst>
                <a:ext uri="{FF2B5EF4-FFF2-40B4-BE49-F238E27FC236}">
                  <a16:creationId xmlns:a16="http://schemas.microsoft.com/office/drawing/2014/main" id="{F9B7B6BA-0AF0-3A0E-5274-1A7920350BA9}"/>
                </a:ext>
              </a:extLst>
            </p:cNvPr>
            <p:cNvCxnSpPr>
              <a:cxnSpLocks/>
            </p:cNvCxnSpPr>
            <p:nvPr/>
          </p:nvCxnSpPr>
          <p:spPr>
            <a:xfrm flipH="1" flipV="1">
              <a:off x="5129212" y="3632890"/>
              <a:ext cx="1707238" cy="851644"/>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6446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Effect transition="in" filter="dissolve">
                                      <p:cBhvr>
                                        <p:cTn id="7" dur="500"/>
                                        <p:tgtEl>
                                          <p:spTgt spid="19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dissolv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95"/>
                                        </p:tgtEl>
                                        <p:attrNameLst>
                                          <p:attrName>style.visibility</p:attrName>
                                        </p:attrNameLst>
                                      </p:cBhvr>
                                      <p:to>
                                        <p:strVal val="visible"/>
                                      </p:to>
                                    </p:set>
                                    <p:animEffect transition="in" filter="dissolve">
                                      <p:cBhvr>
                                        <p:cTn id="17" dur="500"/>
                                        <p:tgtEl>
                                          <p:spTgt spid="19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97"/>
                                        </p:tgtEl>
                                        <p:attrNameLst>
                                          <p:attrName>style.visibility</p:attrName>
                                        </p:attrNameLst>
                                      </p:cBhvr>
                                      <p:to>
                                        <p:strVal val="visible"/>
                                      </p:to>
                                    </p:set>
                                    <p:animEffect transition="in" filter="dissolve">
                                      <p:cBhvr>
                                        <p:cTn id="22"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0CE51E1-EA01-A1EC-69D0-FC71E00A0048}"/>
              </a:ext>
            </a:extLst>
          </p:cNvPr>
          <p:cNvSpPr>
            <a:spLocks noGrp="1"/>
          </p:cNvSpPr>
          <p:nvPr>
            <p:ph idx="1"/>
          </p:nvPr>
        </p:nvSpPr>
        <p:spPr>
          <a:xfrm>
            <a:off x="812074" y="1577870"/>
            <a:ext cx="10515600" cy="2038076"/>
          </a:xfrm>
        </p:spPr>
        <p:txBody>
          <a:bodyPr/>
          <a:lstStyle/>
          <a:p>
            <a:r>
              <a:rPr lang="en-US" dirty="0"/>
              <a:t>regulates </a:t>
            </a:r>
            <a:r>
              <a:rPr lang="en-US" i="1" dirty="0">
                <a:effectLst/>
              </a:rPr>
              <a:t>n</a:t>
            </a:r>
            <a:r>
              <a:rPr lang="en-US" i="1" baseline="-25000" dirty="0">
                <a:effectLst/>
              </a:rPr>
              <a:t>inflight</a:t>
            </a:r>
            <a:endParaRPr lang="en-US" i="1" dirty="0"/>
          </a:p>
          <a:p>
            <a:r>
              <a:rPr lang="en-US" dirty="0"/>
              <a:t>a</a:t>
            </a:r>
            <a:r>
              <a:rPr lang="en-US" dirty="0">
                <a:effectLst/>
              </a:rPr>
              <a:t>t longer time intervals:</a:t>
            </a:r>
          </a:p>
          <a:p>
            <a:pPr lvl="1"/>
            <a:r>
              <a:rPr lang="en-US" sz="2600" dirty="0">
                <a:effectLst/>
              </a:rPr>
              <a:t>reduces </a:t>
            </a:r>
            <a:r>
              <a:rPr lang="en-US" sz="2600" i="1" dirty="0">
                <a:effectLst/>
              </a:rPr>
              <a:t>n</a:t>
            </a:r>
            <a:r>
              <a:rPr lang="en-US" sz="2600" i="1" baseline="-25000" dirty="0">
                <a:effectLst/>
              </a:rPr>
              <a:t>inflight</a:t>
            </a:r>
            <a:r>
              <a:rPr lang="en-US" sz="2600" dirty="0">
                <a:effectLst/>
              </a:rPr>
              <a:t> to drain pipe, measure new </a:t>
            </a:r>
            <a:r>
              <a:rPr lang="en-US" sz="2600" i="1" dirty="0" err="1">
                <a:effectLst/>
              </a:rPr>
              <a:t>min_RTT</a:t>
            </a:r>
            <a:endParaRPr lang="en-US" sz="2600" i="1" dirty="0">
              <a:effectLst/>
            </a:endParaRPr>
          </a:p>
          <a:p>
            <a:r>
              <a:rPr lang="en-US" dirty="0"/>
              <a:t>at shorter time intervals:</a:t>
            </a:r>
          </a:p>
          <a:p>
            <a:endParaRPr lang="en-US" dirty="0">
              <a:effectLst/>
            </a:endParaRPr>
          </a:p>
          <a:p>
            <a:endParaRPr lang="en-US" dirty="0"/>
          </a:p>
        </p:txBody>
      </p:sp>
      <p:sp>
        <p:nvSpPr>
          <p:cNvPr id="6" name="Title 5">
            <a:extLst>
              <a:ext uri="{FF2B5EF4-FFF2-40B4-BE49-F238E27FC236}">
                <a16:creationId xmlns:a16="http://schemas.microsoft.com/office/drawing/2014/main" id="{0BCA1BA9-619E-731F-C453-AECCC5773870}"/>
              </a:ext>
            </a:extLst>
          </p:cNvPr>
          <p:cNvSpPr>
            <a:spLocks noGrp="1"/>
          </p:cNvSpPr>
          <p:nvPr>
            <p:ph type="title"/>
          </p:nvPr>
        </p:nvSpPr>
        <p:spPr/>
        <p:txBody>
          <a:bodyPr/>
          <a:lstStyle/>
          <a:p>
            <a:r>
              <a:rPr lang="en-US" dirty="0"/>
              <a:t>BBR (Bottleneck Bandwidth and RTT) </a:t>
            </a:r>
          </a:p>
        </p:txBody>
      </p:sp>
      <p:sp>
        <p:nvSpPr>
          <p:cNvPr id="5" name="Slide Number Placeholder 4">
            <a:extLst>
              <a:ext uri="{FF2B5EF4-FFF2-40B4-BE49-F238E27FC236}">
                <a16:creationId xmlns:a16="http://schemas.microsoft.com/office/drawing/2014/main" id="{C603FD0D-0A79-2647-8A94-4AB98F75266F}"/>
              </a:ext>
            </a:extLst>
          </p:cNvPr>
          <p:cNvSpPr>
            <a:spLocks noGrp="1"/>
          </p:cNvSpPr>
          <p:nvPr>
            <p:ph type="sldNum" sz="quarter" idx="4"/>
          </p:nvPr>
        </p:nvSpPr>
        <p:spPr/>
        <p:txBody>
          <a:bodyPr/>
          <a:lstStyle/>
          <a:p>
            <a:r>
              <a:rPr lang="en-US"/>
              <a:t>Transport Layer: 3-</a:t>
            </a:r>
            <a:fld id="{C4204591-24BD-A542-B9D5-F8D8A88D2FEE}" type="slidenum">
              <a:rPr lang="en-US" smtClean="0"/>
              <a:pPr/>
              <a:t>136</a:t>
            </a:fld>
            <a:endParaRPr lang="en-US" dirty="0"/>
          </a:p>
        </p:txBody>
      </p:sp>
      <p:sp>
        <p:nvSpPr>
          <p:cNvPr id="2" name="Content Placeholder 6">
            <a:extLst>
              <a:ext uri="{FF2B5EF4-FFF2-40B4-BE49-F238E27FC236}">
                <a16:creationId xmlns:a16="http://schemas.microsoft.com/office/drawing/2014/main" id="{A1FA5765-E304-9826-AB10-040D554666E4}"/>
              </a:ext>
            </a:extLst>
          </p:cNvPr>
          <p:cNvSpPr txBox="1">
            <a:spLocks/>
          </p:cNvSpPr>
          <p:nvPr/>
        </p:nvSpPr>
        <p:spPr>
          <a:xfrm>
            <a:off x="1157152" y="3615946"/>
            <a:ext cx="9982200" cy="28999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Arial" panose="020B0604020202020204" pitchFamily="34" charset="0"/>
              <a:buChar char="•"/>
            </a:pPr>
            <a:r>
              <a:rPr lang="en-US" sz="2600" i="1" dirty="0">
                <a:solidFill>
                  <a:srgbClr val="0000A3"/>
                </a:solidFill>
              </a:rPr>
              <a:t>a</a:t>
            </a:r>
            <a:r>
              <a:rPr lang="en-US" sz="2600" i="1" dirty="0">
                <a:solidFill>
                  <a:srgbClr val="0000A3"/>
                </a:solidFill>
                <a:effectLst/>
              </a:rPr>
              <a:t>cceleration</a:t>
            </a:r>
            <a:r>
              <a:rPr lang="en-US" sz="2600" i="1" dirty="0">
                <a:solidFill>
                  <a:srgbClr val="0000A3"/>
                </a:solidFill>
              </a:rPr>
              <a:t>:</a:t>
            </a:r>
            <a:r>
              <a:rPr lang="en-US" sz="2600" i="1" dirty="0">
                <a:solidFill>
                  <a:srgbClr val="0000A3"/>
                </a:solidFill>
                <a:effectLst/>
              </a:rPr>
              <a:t> </a:t>
            </a:r>
            <a:r>
              <a:rPr lang="en-US" sz="2600" dirty="0">
                <a:effectLst/>
              </a:rPr>
              <a:t>increases  sending rate, n</a:t>
            </a:r>
            <a:r>
              <a:rPr lang="en-US" sz="2600" baseline="-25000" dirty="0">
                <a:effectLst/>
              </a:rPr>
              <a:t>inflight</a:t>
            </a:r>
            <a:r>
              <a:rPr lang="en-US" sz="2600" dirty="0">
                <a:effectLst/>
              </a:rPr>
              <a:t>, until</a:t>
            </a:r>
            <a:r>
              <a:rPr lang="en-US" sz="2600" dirty="0"/>
              <a:t> </a:t>
            </a:r>
            <a:r>
              <a:rPr lang="en-US" sz="2600" dirty="0">
                <a:effectLst/>
              </a:rPr>
              <a:t>reaches throughput plateau, </a:t>
            </a:r>
            <a:r>
              <a:rPr lang="en-US" sz="2600" dirty="0"/>
              <a:t>(</a:t>
            </a:r>
            <a:r>
              <a:rPr lang="en-US" sz="2600" dirty="0">
                <a:effectLst/>
              </a:rPr>
              <a:t>saturating available per-flow link capacity)</a:t>
            </a:r>
          </a:p>
          <a:p>
            <a:pPr>
              <a:buFont typeface="Arial" panose="020B0604020202020204" pitchFamily="34" charset="0"/>
              <a:buChar char="•"/>
            </a:pPr>
            <a:r>
              <a:rPr lang="en-US" sz="2600" i="1" dirty="0">
                <a:solidFill>
                  <a:srgbClr val="0000A3"/>
                </a:solidFill>
              </a:rPr>
              <a:t>c</a:t>
            </a:r>
            <a:r>
              <a:rPr lang="en-US" sz="2600" i="1" dirty="0">
                <a:solidFill>
                  <a:srgbClr val="0000A3"/>
                </a:solidFill>
                <a:effectLst/>
              </a:rPr>
              <a:t>ruising: </a:t>
            </a:r>
            <a:r>
              <a:rPr lang="en-US" sz="2600" dirty="0">
                <a:effectLst/>
              </a:rPr>
              <a:t>sends at the rate that network is delivering data, as evidenced through received ACKs.</a:t>
            </a:r>
          </a:p>
          <a:p>
            <a:pPr>
              <a:buFont typeface="Arial" panose="020B0604020202020204" pitchFamily="34" charset="0"/>
              <a:buChar char="•"/>
            </a:pPr>
            <a:r>
              <a:rPr lang="en-US" sz="2600" i="1" dirty="0">
                <a:solidFill>
                  <a:srgbClr val="0000A3"/>
                </a:solidFill>
                <a:effectLst/>
              </a:rPr>
              <a:t>deceleration: </a:t>
            </a:r>
            <a:r>
              <a:rPr lang="en-US" sz="2600" dirty="0">
                <a:effectLst/>
              </a:rPr>
              <a:t>purposefully reduces n</a:t>
            </a:r>
            <a:r>
              <a:rPr lang="en-US" sz="2600" baseline="-25000" dirty="0">
                <a:effectLst/>
              </a:rPr>
              <a:t>inflight</a:t>
            </a:r>
            <a:r>
              <a:rPr lang="en-US" sz="2600" dirty="0">
                <a:effectLst/>
              </a:rPr>
              <a:t>, decreasing queue pressure, looking for lower </a:t>
            </a:r>
            <a:r>
              <a:rPr lang="en-US" sz="2600" i="1" dirty="0" err="1">
                <a:effectLst/>
              </a:rPr>
              <a:t>min_RTT</a:t>
            </a:r>
            <a:endParaRPr lang="en-US" sz="2600" i="1" dirty="0">
              <a:effectLst/>
            </a:endParaRPr>
          </a:p>
          <a:p>
            <a:endParaRPr lang="en-US" dirty="0"/>
          </a:p>
          <a:p>
            <a:endParaRPr lang="en-US" dirty="0"/>
          </a:p>
          <a:p>
            <a:endParaRPr lang="en-US" dirty="0"/>
          </a:p>
        </p:txBody>
      </p:sp>
    </p:spTree>
    <p:extLst>
      <p:ext uri="{BB962C8B-B14F-4D97-AF65-F5344CB8AC3E}">
        <p14:creationId xmlns:p14="http://schemas.microsoft.com/office/powerpoint/2010/main" val="43570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Effect transition="in" filter="dissolve">
                                      <p:cBhvr>
                                        <p:cTn id="7" dur="500"/>
                                        <p:tgtEl>
                                          <p:spTgt spid="7">
                                            <p:txEl>
                                              <p:pRg st="3" end="3"/>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(ToS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involves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216816" y="1873503"/>
            <a:ext cx="2790948" cy="3309399"/>
            <a:chOff x="5478735" y="1883160"/>
            <a:chExt cx="2790948" cy="3309399"/>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478735" y="4607783"/>
              <a:ext cx="2790948" cy="584776"/>
            </a:xfrm>
            <a:prstGeom prst="rect">
              <a:avLst/>
            </a:prstGeom>
            <a:noFill/>
          </p:spPr>
          <p:txBody>
            <a:bodyPr wrap="none" rtlCol="0">
              <a:spAutoFit/>
            </a:bodyPr>
            <a:lstStyle/>
            <a:p>
              <a:r>
                <a:rPr lang="en-US" sz="3200" dirty="0"/>
                <a:t>de-multiplexing</a:t>
              </a:r>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141</a:t>
            </a:fld>
            <a:endParaRPr lang="en-US" dirty="0"/>
          </a:p>
        </p:txBody>
      </p:sp>
      <p:pic>
        <p:nvPicPr>
          <p:cNvPr id="4" name="Picture 3">
            <a:extLst>
              <a:ext uri="{FF2B5EF4-FFF2-40B4-BE49-F238E27FC236}">
                <a16:creationId xmlns:a16="http://schemas.microsoft.com/office/drawing/2014/main" id="{D60DA9C6-6F6E-A6D9-0745-047BFEB31442}"/>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6" name="Rectangle 5">
            <a:extLst>
              <a:ext uri="{FF2B5EF4-FFF2-40B4-BE49-F238E27FC236}">
                <a16:creationId xmlns:a16="http://schemas.microsoft.com/office/drawing/2014/main" id="{0CB91BD2-7430-FF40-862B-D62E51C13B78}"/>
              </a:ext>
            </a:extLst>
          </p:cNvPr>
          <p:cNvSpPr/>
          <p:nvPr/>
        </p:nvSpPr>
        <p:spPr>
          <a:xfrm>
            <a:off x="4009758" y="51113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785245" y="51546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4011627" y="45399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701444" y="45863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4012476" y="39581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702293" y="40045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4009758" y="33736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cxnSp>
        <p:nvCxnSpPr>
          <p:cNvPr id="23" name="Straight Connector 22">
            <a:extLst>
              <a:ext uri="{FF2B5EF4-FFF2-40B4-BE49-F238E27FC236}">
                <a16:creationId xmlns:a16="http://schemas.microsoft.com/office/drawing/2014/main" id="{CB33742C-9EB1-AA42-AA29-FE8D1AAAC5E7}"/>
              </a:ext>
            </a:extLst>
          </p:cNvPr>
          <p:cNvCxnSpPr/>
          <p:nvPr/>
        </p:nvCxnSpPr>
        <p:spPr>
          <a:xfrm>
            <a:off x="3600029" y="50557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619151" y="44805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615767" y="51571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621938" y="45631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484036" y="36907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4154397" y="57424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grpSp>
        <p:nvGrpSpPr>
          <p:cNvPr id="3" name="Group 2">
            <a:extLst>
              <a:ext uri="{FF2B5EF4-FFF2-40B4-BE49-F238E27FC236}">
                <a16:creationId xmlns:a16="http://schemas.microsoft.com/office/drawing/2014/main" id="{8D44A4BD-7691-B2C4-36FE-CBC12635FC12}"/>
              </a:ext>
            </a:extLst>
          </p:cNvPr>
          <p:cNvGrpSpPr/>
          <p:nvPr/>
        </p:nvGrpSpPr>
        <p:grpSpPr>
          <a:xfrm>
            <a:off x="6450012" y="3362958"/>
            <a:ext cx="2891925" cy="2712422"/>
            <a:chOff x="6450012" y="3362958"/>
            <a:chExt cx="2891925" cy="2712422"/>
          </a:xfrm>
        </p:grpSpPr>
        <p:sp>
          <p:nvSpPr>
            <p:cNvPr id="15" name="Rectangle 14">
              <a:extLst>
                <a:ext uri="{FF2B5EF4-FFF2-40B4-BE49-F238E27FC236}">
                  <a16:creationId xmlns:a16="http://schemas.microsoft.com/office/drawing/2014/main" id="{2D1151AF-C5B3-A045-AEE1-3269AA4A552C}"/>
                </a:ext>
              </a:extLst>
            </p:cNvPr>
            <p:cNvSpPr/>
            <p:nvPr/>
          </p:nvSpPr>
          <p:spPr>
            <a:xfrm>
              <a:off x="6496539" y="51137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272026" y="51571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498408" y="46293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7175233" y="46180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499257" y="38345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7057603" y="39410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496539" y="33629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618172" y="33629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sp>
          <p:nvSpPr>
            <p:cNvPr id="29" name="Right Brace 28">
              <a:extLst>
                <a:ext uri="{FF2B5EF4-FFF2-40B4-BE49-F238E27FC236}">
                  <a16:creationId xmlns:a16="http://schemas.microsoft.com/office/drawing/2014/main" id="{A2D8FD90-2BF4-CC45-9AB0-51A5BE04C10B}"/>
                </a:ext>
              </a:extLst>
            </p:cNvPr>
            <p:cNvSpPr/>
            <p:nvPr/>
          </p:nvSpPr>
          <p:spPr>
            <a:xfrm>
              <a:off x="8461369" y="33629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441878" y="37067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450012" y="5706048"/>
              <a:ext cx="181492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a:t>
              </a:r>
              <a:r>
                <a:rPr lang="en-US" kern="0" dirty="0">
                  <a:solidFill>
                    <a:prstClr val="black"/>
                  </a:solidFill>
                  <a:latin typeface="Calibri" panose="020F0502020204030204"/>
                </a:rPr>
                <a:t>3</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over UDP</a:t>
              </a:r>
            </a:p>
          </p:txBody>
        </p:sp>
      </p:gr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770293" y="4950316"/>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3849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(or even zero) RTT (recall HTTP3</a:t>
            </a:r>
            <a:r>
              <a:rPr kumimoji="0" lang="en-US" sz="2600" b="0" i="0" u="none" strike="noStrike" kern="1200" cap="none" spc="0" normalizeH="0" noProof="0" dirty="0">
                <a:ln>
                  <a:noFill/>
                </a:ln>
                <a:solidFill>
                  <a:prstClr val="black"/>
                </a:solidFill>
                <a:effectLst/>
                <a:uLnTx/>
                <a:uFillTx/>
                <a:latin typeface="Calibri"/>
                <a:ea typeface="+mn-ea"/>
                <a:cs typeface="+mn-cs"/>
              </a:rPr>
              <a:t> discussion in Chapter 2)</a:t>
            </a:r>
            <a:endParaRPr kumimoji="0" lang="en-US" sz="2600" b="0" i="0" u="none" strike="noStrike" kern="1200" cap="none" spc="0" normalizeH="0" baseline="0" noProof="0" dirty="0">
              <a:ln>
                <a:noFill/>
              </a:ln>
              <a:solidFill>
                <a:prstClr val="black"/>
              </a:solidFill>
              <a:effectLst/>
              <a:uLnTx/>
              <a:uFillTx/>
              <a:latin typeface="Calibri"/>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146</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216816" y="4598126"/>
            <a:ext cx="2790948" cy="584776"/>
          </a:xfrm>
          <a:prstGeom prst="rect">
            <a:avLst/>
          </a:prstGeom>
          <a:noFill/>
        </p:spPr>
        <p:txBody>
          <a:bodyPr wrap="none" rtlCol="0">
            <a:spAutoFit/>
          </a:bodyPr>
          <a:lstStyle/>
          <a:p>
            <a:r>
              <a:rPr lang="en-US" sz="3200" dirty="0"/>
              <a:t>de-multiplexing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152</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thruput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thruput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thruput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154</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dirty="0">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859577" y="5354404"/>
            <a:ext cx="646734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Demultiplexing</a:t>
            </a:r>
          </a:p>
        </p:txBody>
      </p:sp>
    </p:spTree>
    <p:extLst>
      <p:ext uri="{BB962C8B-B14F-4D97-AF65-F5344CB8AC3E}">
        <p14:creationId xmlns:p14="http://schemas.microsoft.com/office/powerpoint/2010/main" val="18962137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404140" y="4843419"/>
            <a:ext cx="538371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Multiplexing</a:t>
            </a:r>
          </a:p>
        </p:txBody>
      </p:sp>
    </p:spTree>
    <p:extLst>
      <p:ext uri="{BB962C8B-B14F-4D97-AF65-F5344CB8AC3E}">
        <p14:creationId xmlns:p14="http://schemas.microsoft.com/office/powerpoint/2010/main" val="401437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DatagramSocket mySocket1        = new DatagramSocket(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dest.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dirty="0">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dirty="0">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dirty="0">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dirty="0">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0" y="1992484"/>
            <a:ext cx="3906061"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6428</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Tree>
    <p:extLst>
      <p:ext uri="{BB962C8B-B14F-4D97-AF65-F5344CB8AC3E}">
        <p14:creationId xmlns:p14="http://schemas.microsoft.com/office/powerpoint/2010/main" val="63676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23</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dest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dirty="0"/>
              <a:t>Transport Layer: 3-</a:t>
            </a:r>
            <a:fld id="{C4204591-24BD-A542-B9D5-F8D8A88D2FEE}" type="slidenum">
              <a:rPr lang="en-US" smtClean="0"/>
              <a:pPr/>
              <a:t>26</a:t>
            </a:fld>
            <a:endParaRPr lang="en-US" dirty="0"/>
          </a:p>
        </p:txBody>
      </p:sp>
      <p:pic>
        <p:nvPicPr>
          <p:cNvPr id="11" name="Picture 10">
            <a:extLst>
              <a:ext uri="{FF2B5EF4-FFF2-40B4-BE49-F238E27FC236}">
                <a16:creationId xmlns:a16="http://schemas.microsoft.com/office/drawing/2014/main" id="{A8781611-3074-A58E-B52E-37A36826D6FB}"/>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Why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3</a:t>
            </a:fld>
            <a:endParaRPr lang="en-US" dirty="0"/>
          </a:p>
        </p:txBody>
      </p:sp>
      <p:grpSp>
        <p:nvGrpSpPr>
          <p:cNvPr id="4" name="Group 3">
            <a:extLst>
              <a:ext uri="{FF2B5EF4-FFF2-40B4-BE49-F238E27FC236}">
                <a16:creationId xmlns:a16="http://schemas.microsoft.com/office/drawing/2014/main" id="{9E72860C-A16C-7962-88CB-51B7917AAFCE}"/>
              </a:ext>
            </a:extLst>
          </p:cNvPr>
          <p:cNvGrpSpPr/>
          <p:nvPr/>
        </p:nvGrpSpPr>
        <p:grpSpPr>
          <a:xfrm>
            <a:off x="8001152" y="2081975"/>
            <a:ext cx="3313139" cy="2488926"/>
            <a:chOff x="1055076" y="3732975"/>
            <a:chExt cx="3313139" cy="2488926"/>
          </a:xfrm>
        </p:grpSpPr>
        <p:pic>
          <p:nvPicPr>
            <p:cNvPr id="5" name="Picture 4">
              <a:extLst>
                <a:ext uri="{FF2B5EF4-FFF2-40B4-BE49-F238E27FC236}">
                  <a16:creationId xmlns:a16="http://schemas.microsoft.com/office/drawing/2014/main" id="{713C348F-6702-D378-C4C0-B986BF19EFD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7" name="Rectangle 6">
              <a:extLst>
                <a:ext uri="{FF2B5EF4-FFF2-40B4-BE49-F238E27FC236}">
                  <a16:creationId xmlns:a16="http://schemas.microsoft.com/office/drawing/2014/main" id="{81DA51B9-FFA2-2FEF-1E9B-0CEDC87E8180}"/>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39</a:t>
            </a:fld>
            <a:endParaRPr lang="en-US" dirty="0"/>
          </a:p>
        </p:txBody>
      </p:sp>
      <p:pic>
        <p:nvPicPr>
          <p:cNvPr id="4" name="Picture 3">
            <a:extLst>
              <a:ext uri="{FF2B5EF4-FFF2-40B4-BE49-F238E27FC236}">
                <a16:creationId xmlns:a16="http://schemas.microsoft.com/office/drawing/2014/main" id="{E73CD95B-1C48-C77C-50AB-D1234C13F468}"/>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(rdt):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rdt_send()</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udt_send()</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rdt_rcv()</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deliver_data()</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rdt_rcv():</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deliver_data():</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make_pkt(data)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(packet,data)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rdt_rcv(packet)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ACKed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ACKed</a:t>
            </a: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ms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sender</a:t>
              </a: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rdt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unACKed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move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ACKed</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ACKed</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A9388EE-F846-2A2D-7146-5D8C5080E438}"/>
              </a:ext>
            </a:extLst>
          </p:cNvPr>
          <p:cNvSpPr/>
          <p:nvPr/>
        </p:nvSpPr>
        <p:spPr>
          <a:xfrm>
            <a:off x="10125020" y="3083700"/>
            <a:ext cx="423863" cy="383454"/>
          </a:xfrm>
          <a:prstGeom prst="ellipse">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2C8B801B-9870-DCD2-163E-A68462014A66}"/>
              </a:ext>
            </a:extLst>
          </p:cNvPr>
          <p:cNvSpPr/>
          <p:nvPr/>
        </p:nvSpPr>
        <p:spPr>
          <a:xfrm>
            <a:off x="10119477" y="3769290"/>
            <a:ext cx="423863" cy="383454"/>
          </a:xfrm>
          <a:prstGeom prst="ellipse">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44473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dissolve">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wipe(right)">
                                      <p:cBhvr>
                                        <p:cTn id="29" dur="500"/>
                                        <p:tgtEl>
                                          <p:spTgt spid="121"/>
                                        </p:tgtEl>
                                      </p:cBhvr>
                                    </p:animEffect>
                                  </p:childTnLst>
                                </p:cTn>
                              </p:par>
                              <p:par>
                                <p:cTn id="30" presetID="22" presetClass="entr" presetSubtype="2" fill="hold" grpId="0" nodeType="withEffect">
                                  <p:stCondLst>
                                    <p:cond delay="0"/>
                                  </p:stCondLst>
                                  <p:childTnLst>
                                    <p:set>
                                      <p:cBhvr>
                                        <p:cTn id="31" dur="1" fill="hold">
                                          <p:stCondLst>
                                            <p:cond delay="0"/>
                                          </p:stCondLst>
                                        </p:cTn>
                                        <p:tgtEl>
                                          <p:spTgt spid="124"/>
                                        </p:tgtEl>
                                        <p:attrNameLst>
                                          <p:attrName>style.visibility</p:attrName>
                                        </p:attrNameLst>
                                      </p:cBhvr>
                                      <p:to>
                                        <p:strVal val="visible"/>
                                      </p:to>
                                    </p:set>
                                    <p:animEffect transition="in" filter="wipe(right)">
                                      <p:cBhvr>
                                        <p:cTn id="32" dur="500"/>
                                        <p:tgtEl>
                                          <p:spTgt spid="124"/>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127"/>
                                        </p:tgtEl>
                                        <p:attrNameLst>
                                          <p:attrName>style.visibility</p:attrName>
                                        </p:attrNameLst>
                                      </p:cBhvr>
                                      <p:to>
                                        <p:strVal val="visible"/>
                                      </p:to>
                                    </p:set>
                                    <p:animEffect transition="in" filter="wipe(right)">
                                      <p:cBhvr>
                                        <p:cTn id="35" dur="500"/>
                                        <p:tgtEl>
                                          <p:spTgt spid="127"/>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left)">
                                      <p:cBhvr>
                                        <p:cTn id="40" dur="500"/>
                                        <p:tgtEl>
                                          <p:spTgt spid="8"/>
                                        </p:tgtEl>
                                      </p:cBhvr>
                                    </p:animEffect>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25"/>
                                        </p:tgtEl>
                                        <p:attrNameLst>
                                          <p:attrName>style.visibility</p:attrName>
                                        </p:attrNameLst>
                                      </p:cBhvr>
                                      <p:to>
                                        <p:strVal val="visible"/>
                                      </p:to>
                                    </p:set>
                                    <p:animEffect transition="in" filter="wipe(left)">
                                      <p:cBhvr>
                                        <p:cTn id="44" dur="500"/>
                                        <p:tgtEl>
                                          <p:spTgt spid="125"/>
                                        </p:tgtEl>
                                      </p:cBhvr>
                                    </p:animEffect>
                                  </p:childTnLst>
                                </p:cTn>
                              </p:par>
                            </p:childTnLst>
                          </p:cTn>
                        </p:par>
                        <p:par>
                          <p:cTn id="45" fill="hold">
                            <p:stCondLst>
                              <p:cond delay="1000"/>
                            </p:stCondLst>
                            <p:childTnLst>
                              <p:par>
                                <p:cTn id="46" presetID="9" presetClass="entr" presetSubtype="0" fill="hold" grpId="0" nodeType="afterEffect">
                                  <p:stCondLst>
                                    <p:cond delay="0"/>
                                  </p:stCondLst>
                                  <p:childTnLst>
                                    <p:set>
                                      <p:cBhvr>
                                        <p:cTn id="47" dur="1" fill="hold">
                                          <p:stCondLst>
                                            <p:cond delay="0"/>
                                          </p:stCondLst>
                                        </p:cTn>
                                        <p:tgtEl>
                                          <p:spTgt spid="136"/>
                                        </p:tgtEl>
                                        <p:attrNameLst>
                                          <p:attrName>style.visibility</p:attrName>
                                        </p:attrNameLst>
                                      </p:cBhvr>
                                      <p:to>
                                        <p:strVal val="visible"/>
                                      </p:to>
                                    </p:set>
                                    <p:animEffect transition="in" filter="dissolve">
                                      <p:cBhvr>
                                        <p:cTn id="48" dur="500"/>
                                        <p:tgtEl>
                                          <p:spTgt spid="136"/>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dissolve">
                                      <p:cBhvr>
                                        <p:cTn id="53" dur="500"/>
                                        <p:tgtEl>
                                          <p:spTgt spid="1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500"/>
                            </p:stCondLst>
                            <p:childTnLst>
                              <p:par>
                                <p:cTn id="60" presetID="22" presetClass="entr" presetSubtype="8" fill="hold" grpId="0" nodeType="afterEffect">
                                  <p:stCondLst>
                                    <p:cond delay="0"/>
                                  </p:stCondLst>
                                  <p:childTnLst>
                                    <p:set>
                                      <p:cBhvr>
                                        <p:cTn id="61" dur="1" fill="hold">
                                          <p:stCondLst>
                                            <p:cond delay="0"/>
                                          </p:stCondLst>
                                        </p:cTn>
                                        <p:tgtEl>
                                          <p:spTgt spid="126"/>
                                        </p:tgtEl>
                                        <p:attrNameLst>
                                          <p:attrName>style.visibility</p:attrName>
                                        </p:attrNameLst>
                                      </p:cBhvr>
                                      <p:to>
                                        <p:strVal val="visible"/>
                                      </p:to>
                                    </p:set>
                                    <p:animEffect transition="in" filter="wipe(left)">
                                      <p:cBhvr>
                                        <p:cTn id="62" dur="500"/>
                                        <p:tgtEl>
                                          <p:spTgt spid="126"/>
                                        </p:tgtEl>
                                      </p:cBhvr>
                                    </p:animEffect>
                                  </p:childTnLst>
                                </p:cTn>
                              </p:par>
                            </p:childTnLst>
                          </p:cTn>
                        </p:par>
                        <p:par>
                          <p:cTn id="63" fill="hold">
                            <p:stCondLst>
                              <p:cond delay="1000"/>
                            </p:stCondLst>
                            <p:childTnLst>
                              <p:par>
                                <p:cTn id="64" presetID="9" presetClass="entr" presetSubtype="0" fill="hold" grpId="0" nodeType="afterEffect">
                                  <p:stCondLst>
                                    <p:cond delay="0"/>
                                  </p:stCondLst>
                                  <p:childTnLst>
                                    <p:set>
                                      <p:cBhvr>
                                        <p:cTn id="65" dur="1" fill="hold">
                                          <p:stCondLst>
                                            <p:cond delay="0"/>
                                          </p:stCondLst>
                                        </p:cTn>
                                        <p:tgtEl>
                                          <p:spTgt spid="137"/>
                                        </p:tgtEl>
                                        <p:attrNameLst>
                                          <p:attrName>style.visibility</p:attrName>
                                        </p:attrNameLst>
                                      </p:cBhvr>
                                      <p:to>
                                        <p:strVal val="visible"/>
                                      </p:to>
                                    </p:set>
                                    <p:animEffect transition="in" filter="dissolve">
                                      <p:cBhvr>
                                        <p:cTn id="66" dur="500"/>
                                        <p:tgtEl>
                                          <p:spTgt spid="137"/>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39"/>
                                        </p:tgtEl>
                                        <p:attrNameLst>
                                          <p:attrName>style.visibility</p:attrName>
                                        </p:attrNameLst>
                                      </p:cBhvr>
                                      <p:to>
                                        <p:strVal val="visible"/>
                                      </p:to>
                                    </p:set>
                                    <p:animEffect transition="in" filter="dissolve">
                                      <p:cBhvr>
                                        <p:cTn id="71" dur="500"/>
                                        <p:tgtEl>
                                          <p:spTgt spid="13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2" fill="hold" nodeType="click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right)">
                                      <p:cBhvr>
                                        <p:cTn id="76" dur="500"/>
                                        <p:tgtEl>
                                          <p:spTgt spid="13"/>
                                        </p:tgtEl>
                                      </p:cBhvr>
                                    </p:animEffect>
                                  </p:childTnLst>
                                </p:cTn>
                              </p:par>
                            </p:childTnLst>
                          </p:cTn>
                        </p:par>
                      </p:childTnLst>
                    </p:cTn>
                  </p:par>
                  <p:par>
                    <p:cTn id="77" fill="hold">
                      <p:stCondLst>
                        <p:cond delay="indefinite"/>
                      </p:stCondLst>
                      <p:childTnLst>
                        <p:par>
                          <p:cTn id="78" fill="hold">
                            <p:stCondLst>
                              <p:cond delay="0"/>
                            </p:stCondLst>
                            <p:childTnLst>
                              <p:par>
                                <p:cTn id="79" presetID="9" presetClass="entr" presetSubtype="0" fill="hold" nodeType="clickEffect">
                                  <p:stCondLst>
                                    <p:cond delay="0"/>
                                  </p:stCondLst>
                                  <p:childTnLst>
                                    <p:set>
                                      <p:cBhvr>
                                        <p:cTn id="80" dur="1" fill="hold">
                                          <p:stCondLst>
                                            <p:cond delay="0"/>
                                          </p:stCondLst>
                                        </p:cTn>
                                        <p:tgtEl>
                                          <p:spTgt spid="9"/>
                                        </p:tgtEl>
                                        <p:attrNameLst>
                                          <p:attrName>style.visibility</p:attrName>
                                        </p:attrNameLst>
                                      </p:cBhvr>
                                      <p:to>
                                        <p:strVal val="visible"/>
                                      </p:to>
                                    </p:set>
                                    <p:animEffect transition="in" filter="dissolve">
                                      <p:cBhvr>
                                        <p:cTn id="81" dur="500"/>
                                        <p:tgtEl>
                                          <p:spTgt spid="9"/>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10"/>
                                        </p:tgtEl>
                                        <p:attrNameLst>
                                          <p:attrName>style.visibility</p:attrName>
                                        </p:attrNameLst>
                                      </p:cBhvr>
                                      <p:to>
                                        <p:strVal val="visible"/>
                                      </p:to>
                                    </p:set>
                                    <p:animEffect transition="in" filter="wipe(left)">
                                      <p:cBhvr>
                                        <p:cTn id="86" dur="500"/>
                                        <p:tgtEl>
                                          <p:spTgt spid="10"/>
                                        </p:tgtEl>
                                      </p:cBhvr>
                                    </p:animEffect>
                                  </p:childTnLst>
                                </p:cTn>
                              </p:par>
                            </p:childTnLst>
                          </p:cTn>
                        </p:par>
                        <p:par>
                          <p:cTn id="87" fill="hold">
                            <p:stCondLst>
                              <p:cond delay="500"/>
                            </p:stCondLst>
                            <p:childTnLst>
                              <p:par>
                                <p:cTn id="88" presetID="22" presetClass="entr" presetSubtype="8"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left)">
                                      <p:cBhvr>
                                        <p:cTn id="90" dur="500"/>
                                        <p:tgtEl>
                                          <p:spTgt spid="116"/>
                                        </p:tgtEl>
                                      </p:cBhvr>
                                    </p:animEffect>
                                  </p:childTnLst>
                                </p:cTn>
                              </p:par>
                            </p:childTnLst>
                          </p:cTn>
                        </p:par>
                        <p:par>
                          <p:cTn id="91" fill="hold">
                            <p:stCondLst>
                              <p:cond delay="1000"/>
                            </p:stCondLst>
                            <p:childTnLst>
                              <p:par>
                                <p:cTn id="92" presetID="22" presetClass="entr" presetSubtype="8" fill="hold" nodeType="afterEffect">
                                  <p:stCondLst>
                                    <p:cond delay="0"/>
                                  </p:stCondLst>
                                  <p:childTnLst>
                                    <p:set>
                                      <p:cBhvr>
                                        <p:cTn id="93" dur="1" fill="hold">
                                          <p:stCondLst>
                                            <p:cond delay="0"/>
                                          </p:stCondLst>
                                        </p:cTn>
                                        <p:tgtEl>
                                          <p:spTgt spid="11"/>
                                        </p:tgtEl>
                                        <p:attrNameLst>
                                          <p:attrName>style.visibility</p:attrName>
                                        </p:attrNameLst>
                                      </p:cBhvr>
                                      <p:to>
                                        <p:strVal val="visible"/>
                                      </p:to>
                                    </p:set>
                                    <p:animEffect transition="in" filter="wipe(left)">
                                      <p:cBhvr>
                                        <p:cTn id="94" dur="500"/>
                                        <p:tgtEl>
                                          <p:spTgt spid="11"/>
                                        </p:tgtEl>
                                      </p:cBhvr>
                                    </p:animEffect>
                                  </p:childTnLst>
                                </p:cTn>
                              </p:par>
                            </p:childTnLst>
                          </p:cTn>
                        </p:par>
                        <p:par>
                          <p:cTn id="95" fill="hold">
                            <p:stCondLst>
                              <p:cond delay="1500"/>
                            </p:stCondLst>
                            <p:childTnLst>
                              <p:par>
                                <p:cTn id="96" presetID="9" presetClass="entr" presetSubtype="0" fill="hold" grpId="0" nodeType="afterEffect">
                                  <p:stCondLst>
                                    <p:cond delay="0"/>
                                  </p:stCondLst>
                                  <p:childTnLst>
                                    <p:set>
                                      <p:cBhvr>
                                        <p:cTn id="97" dur="1" fill="hold">
                                          <p:stCondLst>
                                            <p:cond delay="0"/>
                                          </p:stCondLst>
                                        </p:cTn>
                                        <p:tgtEl>
                                          <p:spTgt spid="138"/>
                                        </p:tgtEl>
                                        <p:attrNameLst>
                                          <p:attrName>style.visibility</p:attrName>
                                        </p:attrNameLst>
                                      </p:cBhvr>
                                      <p:to>
                                        <p:strVal val="visible"/>
                                      </p:to>
                                    </p:set>
                                    <p:animEffect transition="in" filter="dissolve">
                                      <p:cBhvr>
                                        <p:cTn id="98" dur="500"/>
                                        <p:tgtEl>
                                          <p:spTgt spid="138"/>
                                        </p:tgtEl>
                                      </p:cBhvr>
                                    </p:animEffect>
                                  </p:childTnLst>
                                </p:cTn>
                              </p:par>
                            </p:childTnLst>
                          </p:cTn>
                        </p:par>
                        <p:par>
                          <p:cTn id="99" fill="hold">
                            <p:stCondLst>
                              <p:cond delay="2000"/>
                            </p:stCondLst>
                            <p:childTnLst>
                              <p:par>
                                <p:cTn id="100" presetID="22" presetClass="entr" presetSubtype="2" fill="hold" nodeType="afterEffect">
                                  <p:stCondLst>
                                    <p:cond delay="0"/>
                                  </p:stCondLst>
                                  <p:childTnLst>
                                    <p:set>
                                      <p:cBhvr>
                                        <p:cTn id="101" dur="1" fill="hold">
                                          <p:stCondLst>
                                            <p:cond delay="0"/>
                                          </p:stCondLst>
                                        </p:cTn>
                                        <p:tgtEl>
                                          <p:spTgt spid="12"/>
                                        </p:tgtEl>
                                        <p:attrNameLst>
                                          <p:attrName>style.visibility</p:attrName>
                                        </p:attrNameLst>
                                      </p:cBhvr>
                                      <p:to>
                                        <p:strVal val="visible"/>
                                      </p:to>
                                    </p:set>
                                    <p:animEffect transition="in" filter="wipe(right)">
                                      <p:cBhvr>
                                        <p:cTn id="10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P spid="14" grpId="0" animBg="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the approach</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multiple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in flight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 individually ACKs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a:t>
            </a:r>
          </a:p>
          <a:p>
            <a:pPr marL="747713" lvl="1" indent="-227013">
              <a:spcBef>
                <a:spcPts val="1000"/>
              </a:spcBef>
              <a:buClr>
                <a:srgbClr val="0000A3"/>
              </a:buClr>
              <a:defRPr/>
            </a:pPr>
            <a:r>
              <a:rPr lang="en-US" altLang="en-US" sz="2800" dirty="0">
                <a:solidFill>
                  <a:prstClr val="black"/>
                </a:solidFill>
                <a:ea typeface="ＭＳ Ｐゴシック" panose="020B0600070205080204" pitchFamily="34" charset="-128"/>
              </a:rPr>
              <a:t>maintains (conceptually) a timer for each unACKed pkt</a:t>
            </a:r>
          </a:p>
          <a:p>
            <a:pPr marL="1195388" lvl="2" indent="-227013">
              <a:spcBef>
                <a:spcPts val="1000"/>
              </a:spcBef>
              <a:buClr>
                <a:srgbClr val="0000A3"/>
              </a:buClr>
              <a:defRPr/>
            </a:pPr>
            <a:r>
              <a:rPr lang="en-US" altLang="en-US" sz="2800" dirty="0">
                <a:solidFill>
                  <a:prstClr val="black"/>
                </a:solidFill>
                <a:ea typeface="ＭＳ Ｐゴシック" panose="020B0600070205080204" pitchFamily="34" charset="-128"/>
              </a:rPr>
              <a:t>timeout: retransmits single unACKed packet  associated with timeout</a:t>
            </a:r>
          </a:p>
          <a:p>
            <a:pPr marL="746125" lvl="1" indent="-223838">
              <a:spcBef>
                <a:spcPts val="1000"/>
              </a:spcBef>
              <a:buClr>
                <a:srgbClr val="0000A3"/>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maintains (conceptually) “window” over </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lvl="2" indent="-231775">
              <a:buClr>
                <a:srgbClr val="0000A8"/>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pipelined, “in flight” packets to be within this window</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sendbase,sendbase+N-1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unACKed packet, advance window base to next unACKed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79</a:t>
            </a:fld>
            <a:endParaRPr lang="en-US" dirty="0"/>
          </a:p>
        </p:txBody>
      </p:sp>
      <p:pic>
        <p:nvPicPr>
          <p:cNvPr id="4" name="Picture 3">
            <a:extLst>
              <a:ext uri="{FF2B5EF4-FFF2-40B4-BE49-F238E27FC236}">
                <a16:creationId xmlns:a16="http://schemas.microsoft.com/office/drawing/2014/main" id="{4548EDD0-6F77-DEC5-CBD0-2F2712004FE4}"/>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demultiplexes</a:t>
            </a:r>
            <a:r>
              <a:rPr kumimoji="0" lang="en-US" sz="2400" b="0" i="0" u="none" strike="noStrike" kern="1200" cap="none" spc="0" normalizeH="0" baseline="0" noProof="0" dirty="0">
                <a:ln>
                  <a:noFill/>
                </a:ln>
                <a:solidFill>
                  <a:prstClr val="black"/>
                </a:solidFill>
                <a:effectLst/>
                <a:uLnTx/>
                <a:uFillTx/>
                <a:latin typeface="Calibri"/>
                <a:ea typeface="+mn-ea"/>
                <a:cs typeface="+mn-cs"/>
              </a:rPr>
              <a:t>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dest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Urg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ACKed</a:t>
            </a: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*SampleRTT</a:t>
            </a: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TimeoutInterval = EstimatedRTT + 4*DevRTT</a:t>
              </a: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*|SampleRTT-EstimatedRTT|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SampleRTT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unACKed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ACKed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ACKed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336956" cy="50575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ACKing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 (</a:t>
            </a:r>
            <a:r>
              <a:rPr kumimoji="0" lang="en-US" sz="20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acking</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last correctly received in order byte)</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en-US" sz="2000" dirty="0">
                <a:solidFill>
                  <a:prstClr val="black"/>
                </a:solidFill>
                <a:latin typeface="Calibri" panose="020F0502020204030204"/>
              </a:rPr>
              <a:t>i</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mmediate</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41950" y="4268405"/>
            <a:ext cx="8306415"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006253" y="5368718"/>
            <a:ext cx="8400544"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21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fontScale="90000"/>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unACKed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unACKed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92</a:t>
            </a:fld>
            <a:endParaRPr lang="en-US" dirty="0"/>
          </a:p>
        </p:txBody>
      </p:sp>
      <p:pic>
        <p:nvPicPr>
          <p:cNvPr id="4" name="Picture 3">
            <a:extLst>
              <a:ext uri="{FF2B5EF4-FFF2-40B4-BE49-F238E27FC236}">
                <a16:creationId xmlns:a16="http://schemas.microsoft.com/office/drawing/2014/main" id="{E38C2079-94CD-4084-5DA7-4A43DA538B7E}"/>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12198</TotalTime>
  <Words>16273</Words>
  <Application>Microsoft Macintosh PowerPoint</Application>
  <PresentationFormat>Widescreen</PresentationFormat>
  <Paragraphs>3317</Paragraphs>
  <Slides>154</Slides>
  <Notes>151</Notes>
  <HiddenSlides>0</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1</vt:i4>
      </vt:variant>
      <vt:variant>
        <vt:lpstr>Slide Titles</vt:lpstr>
      </vt:variant>
      <vt:variant>
        <vt:i4>154</vt:i4>
      </vt:variant>
    </vt:vector>
  </HeadingPairs>
  <TitlesOfParts>
    <vt:vector size="172" baseType="lpstr">
      <vt:lpstr>MS Mincho</vt:lpstr>
      <vt:lpstr>ＭＳ Ｐゴシック</vt:lpstr>
      <vt:lpstr>Aptos</vt:lpstr>
      <vt:lpstr>Arial</vt:lpstr>
      <vt:lpstr>Arial Narrow</vt:lpstr>
      <vt:lpstr>Calibri</vt:lpstr>
      <vt:lpstr>Comic Sans MS</vt:lpstr>
      <vt:lpstr>Courier</vt:lpstr>
      <vt:lpstr>Courier New</vt:lpstr>
      <vt:lpstr>Courier Std</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Multiplexing/demultiplexing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 the approach</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TCP and the congested “bottleneck link”</vt:lpstr>
      <vt:lpstr>PowerPoint Presentation</vt:lpstr>
      <vt:lpstr>Keeping the pipe just full, but no fuller</vt:lpstr>
      <vt:lpstr>Keeping the pipe just full, but no fuller</vt:lpstr>
      <vt:lpstr>BBR (Bottleneck Bandwidth and RTT) </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418</cp:revision>
  <dcterms:created xsi:type="dcterms:W3CDTF">2020-01-18T07:24:59Z</dcterms:created>
  <dcterms:modified xsi:type="dcterms:W3CDTF">2025-07-20T19:27:42Z</dcterms:modified>
</cp:coreProperties>
</file>