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04"/>
  </p:notesMasterIdLst>
  <p:sldIdLst>
    <p:sldId id="960" r:id="rId2"/>
    <p:sldId id="1129" r:id="rId3"/>
    <p:sldId id="964" r:id="rId4"/>
    <p:sldId id="1047" r:id="rId5"/>
    <p:sldId id="1048" r:id="rId6"/>
    <p:sldId id="1049" r:id="rId7"/>
    <p:sldId id="1051" r:id="rId8"/>
    <p:sldId id="1050" r:id="rId9"/>
    <p:sldId id="1052" r:id="rId10"/>
    <p:sldId id="1196" r:id="rId11"/>
    <p:sldId id="1197" r:id="rId12"/>
    <p:sldId id="1198" r:id="rId13"/>
    <p:sldId id="1241" r:id="rId14"/>
    <p:sldId id="1055" r:id="rId15"/>
    <p:sldId id="1238" r:id="rId16"/>
    <p:sldId id="1058" r:id="rId17"/>
    <p:sldId id="1195" r:id="rId18"/>
    <p:sldId id="1199" r:id="rId19"/>
    <p:sldId id="1200" r:id="rId20"/>
    <p:sldId id="1201" r:id="rId21"/>
    <p:sldId id="1202" r:id="rId22"/>
    <p:sldId id="1061" r:id="rId23"/>
    <p:sldId id="1066" r:id="rId24"/>
    <p:sldId id="1062" r:id="rId25"/>
    <p:sldId id="1063" r:id="rId26"/>
    <p:sldId id="1064" r:id="rId27"/>
    <p:sldId id="1203" r:id="rId28"/>
    <p:sldId id="1067" r:id="rId29"/>
    <p:sldId id="1068" r:id="rId30"/>
    <p:sldId id="1069" r:id="rId31"/>
    <p:sldId id="1070" r:id="rId32"/>
    <p:sldId id="1071" r:id="rId33"/>
    <p:sldId id="1072" r:id="rId34"/>
    <p:sldId id="1204" r:id="rId35"/>
    <p:sldId id="1073" r:id="rId36"/>
    <p:sldId id="1074" r:id="rId37"/>
    <p:sldId id="1205" r:id="rId38"/>
    <p:sldId id="277" r:id="rId39"/>
    <p:sldId id="1128" r:id="rId40"/>
    <p:sldId id="258" r:id="rId41"/>
    <p:sldId id="1242" r:id="rId42"/>
    <p:sldId id="1077" r:id="rId43"/>
    <p:sldId id="1078" r:id="rId44"/>
    <p:sldId id="1081" r:id="rId45"/>
    <p:sldId id="1213" r:id="rId46"/>
    <p:sldId id="1082" r:id="rId47"/>
    <p:sldId id="1083" r:id="rId48"/>
    <p:sldId id="1084" r:id="rId49"/>
    <p:sldId id="1085" r:id="rId50"/>
    <p:sldId id="1086" r:id="rId51"/>
    <p:sldId id="1087" r:id="rId52"/>
    <p:sldId id="1088" r:id="rId53"/>
    <p:sldId id="1089" r:id="rId54"/>
    <p:sldId id="1090" r:id="rId55"/>
    <p:sldId id="1091" r:id="rId56"/>
    <p:sldId id="1093" r:id="rId57"/>
    <p:sldId id="1092" r:id="rId58"/>
    <p:sldId id="1095" r:id="rId59"/>
    <p:sldId id="1096" r:id="rId60"/>
    <p:sldId id="1098" r:id="rId61"/>
    <p:sldId id="1214" r:id="rId62"/>
    <p:sldId id="1097" r:id="rId63"/>
    <p:sldId id="1243" r:id="rId64"/>
    <p:sldId id="1099" r:id="rId65"/>
    <p:sldId id="1100" r:id="rId66"/>
    <p:sldId id="1102" r:id="rId67"/>
    <p:sldId id="1101" r:id="rId68"/>
    <p:sldId id="1103" r:id="rId69"/>
    <p:sldId id="1105" r:id="rId70"/>
    <p:sldId id="1107" r:id="rId71"/>
    <p:sldId id="1108" r:id="rId72"/>
    <p:sldId id="1109" r:id="rId73"/>
    <p:sldId id="1218" r:id="rId74"/>
    <p:sldId id="1216" r:id="rId75"/>
    <p:sldId id="1239" r:id="rId76"/>
    <p:sldId id="1240" r:id="rId77"/>
    <p:sldId id="1244" r:id="rId78"/>
    <p:sldId id="1112" r:id="rId79"/>
    <p:sldId id="1113" r:id="rId80"/>
    <p:sldId id="1114" r:id="rId81"/>
    <p:sldId id="1115" r:id="rId82"/>
    <p:sldId id="1116" r:id="rId83"/>
    <p:sldId id="1117" r:id="rId84"/>
    <p:sldId id="1118" r:id="rId85"/>
    <p:sldId id="1194" r:id="rId86"/>
    <p:sldId id="1119" r:id="rId87"/>
    <p:sldId id="1192" r:id="rId88"/>
    <p:sldId id="1120" r:id="rId89"/>
    <p:sldId id="1121" r:id="rId90"/>
    <p:sldId id="1221" r:id="rId91"/>
    <p:sldId id="1245" r:id="rId92"/>
    <p:sldId id="1122" r:id="rId93"/>
    <p:sldId id="1123" r:id="rId94"/>
    <p:sldId id="1125" r:id="rId95"/>
    <p:sldId id="1223" r:id="rId96"/>
    <p:sldId id="1224" r:id="rId97"/>
    <p:sldId id="1127" r:id="rId98"/>
    <p:sldId id="1222" r:id="rId99"/>
    <p:sldId id="1038" r:id="rId100"/>
    <p:sldId id="1079" r:id="rId101"/>
    <p:sldId id="1080" r:id="rId102"/>
    <p:sldId id="1094" r:id="rId10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9268"/>
    <p:restoredTop sz="84488"/>
  </p:normalViewPr>
  <p:slideViewPr>
    <p:cSldViewPr snapToGrid="0" snapToObjects="1">
      <p:cViewPr varScale="1">
        <p:scale>
          <a:sx n="92" d="100"/>
          <a:sy n="92" d="100"/>
        </p:scale>
        <p:origin x="376" y="168"/>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07" Type="http://schemas.openxmlformats.org/officeDocument/2006/relationships/theme" Target="theme/theme1.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7/20/25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9.0  (July 2025)</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102</a:t>
            </a:fld>
            <a:endParaRPr lang="en-US" dirty="0"/>
          </a:p>
        </p:txBody>
      </p:sp>
    </p:spTree>
    <p:extLst>
      <p:ext uri="{BB962C8B-B14F-4D97-AF65-F5344CB8AC3E}">
        <p14:creationId xmlns:p14="http://schemas.microsoft.com/office/powerpoint/2010/main" val="3870838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DAB403-F659-5C3C-ACE1-ADD0E9CADBF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FDF3C16-B35F-24EE-A01A-AA613D301FB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E497FE1-0C1B-1363-C06C-E7F06B51BED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5AA72C1-59DA-1529-95CD-E0BC06DE7C66}"/>
              </a:ext>
            </a:extLst>
          </p:cNvPr>
          <p:cNvSpPr>
            <a:spLocks noGrp="1"/>
          </p:cNvSpPr>
          <p:nvPr>
            <p:ph type="sldNum" sz="quarter" idx="5"/>
          </p:nvPr>
        </p:nvSpPr>
        <p:spPr/>
        <p:txBody>
          <a:bodyPr/>
          <a:lstStyle/>
          <a:p>
            <a:fld id="{3D91EEAC-CFEF-9647-876F-EABC6B8338D7}" type="slidenum">
              <a:rPr lang="en-US" smtClean="0"/>
              <a:t>13</a:t>
            </a:fld>
            <a:endParaRPr lang="en-US" dirty="0"/>
          </a:p>
        </p:txBody>
      </p:sp>
    </p:spTree>
    <p:extLst>
      <p:ext uri="{BB962C8B-B14F-4D97-AF65-F5344CB8AC3E}">
        <p14:creationId xmlns:p14="http://schemas.microsoft.com/office/powerpoint/2010/main" val="36617768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Green box is a physical layer responsible for receiving bit level transmission.  Copper, fiber wireless.</a:t>
            </a:r>
          </a:p>
          <a:p>
            <a:r>
              <a:rPr lang="en-US" dirty="0"/>
              <a:t>Link layer in blue – bit assemble into Ethernet frame.   We will discuss this in details in chapter 6.  </a:t>
            </a:r>
          </a:p>
          <a:p>
            <a:r>
              <a:rPr lang="en-US" dirty="0"/>
              <a:t>But most critical one, is here.  Lookup, forwarding function.    Lookup and forward is “Match plus action” behavior.  </a:t>
            </a:r>
          </a:p>
          <a:p>
            <a:r>
              <a:rPr lang="en-US" dirty="0"/>
              <a:t>GOAL – processing at “line speed”,  otherwise, buffer will be full and packet will be lost</a:t>
            </a:r>
          </a:p>
          <a:p>
            <a:endParaRPr lang="en-US" dirty="0"/>
          </a:p>
          <a:p>
            <a:endParaRPr lang="en-US" dirty="0"/>
          </a:p>
          <a:p>
            <a:r>
              <a:rPr lang="en-US" dirty="0"/>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37196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dirty="0"/>
          </a:p>
        </p:txBody>
      </p:sp>
    </p:spTree>
    <p:extLst>
      <p:ext uri="{BB962C8B-B14F-4D97-AF65-F5344CB8AC3E}">
        <p14:creationId xmlns:p14="http://schemas.microsoft.com/office/powerpoint/2010/main" val="20745255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38765972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5C492A-D25F-D670-C276-1D3989119CA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9EDA738-6B1C-95BC-3D58-588C9957541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FEB0263-583F-AD06-7467-37C3A8E52C6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DD8A3042-F317-7181-A44B-DD1EA3C88CBC}"/>
              </a:ext>
            </a:extLst>
          </p:cNvPr>
          <p:cNvSpPr>
            <a:spLocks noGrp="1"/>
          </p:cNvSpPr>
          <p:nvPr>
            <p:ph type="sldNum" sz="quarter" idx="5"/>
          </p:nvPr>
        </p:nvSpPr>
        <p:spPr/>
        <p:txBody>
          <a:bodyPr/>
          <a:lstStyle/>
          <a:p>
            <a:fld id="{3D91EEAC-CFEF-9647-876F-EABC6B8338D7}" type="slidenum">
              <a:rPr lang="en-US" smtClean="0"/>
              <a:t>41</a:t>
            </a:fld>
            <a:endParaRPr lang="en-US" dirty="0"/>
          </a:p>
        </p:txBody>
      </p:sp>
    </p:spTree>
    <p:extLst>
      <p:ext uri="{BB962C8B-B14F-4D97-AF65-F5344CB8AC3E}">
        <p14:creationId xmlns:p14="http://schemas.microsoft.com/office/powerpoint/2010/main" val="269404060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603CB2-6095-09FF-7C6C-EC2CE3C5F49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F65B80F-7F64-6534-5849-33C45C60D1D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BFE1129-CC60-B824-3D7D-B211BEFF3FA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2D27FAC-9292-3B47-4F6D-FFC5F5FD8A80}"/>
              </a:ext>
            </a:extLst>
          </p:cNvPr>
          <p:cNvSpPr>
            <a:spLocks noGrp="1"/>
          </p:cNvSpPr>
          <p:nvPr>
            <p:ph type="sldNum" sz="quarter" idx="5"/>
          </p:nvPr>
        </p:nvSpPr>
        <p:spPr/>
        <p:txBody>
          <a:bodyPr/>
          <a:lstStyle/>
          <a:p>
            <a:fld id="{3D91EEAC-CFEF-9647-876F-EABC6B8338D7}" type="slidenum">
              <a:rPr lang="en-US" smtClean="0"/>
              <a:t>63</a:t>
            </a:fld>
            <a:endParaRPr lang="en-US" dirty="0"/>
          </a:p>
        </p:txBody>
      </p:sp>
    </p:spTree>
    <p:extLst>
      <p:ext uri="{BB962C8B-B14F-4D97-AF65-F5344CB8AC3E}">
        <p14:creationId xmlns:p14="http://schemas.microsoft.com/office/powerpoint/2010/main" val="270970708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C78FF9-1D51-958C-36D1-3248124AE25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29193D9-10D7-6394-29C7-A2BC5B01000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32E9327-0306-F310-3145-021150FC77C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2B65CC5-9154-BDE8-FA3E-ADE9F4FBEFD2}"/>
              </a:ext>
            </a:extLst>
          </p:cNvPr>
          <p:cNvSpPr>
            <a:spLocks noGrp="1"/>
          </p:cNvSpPr>
          <p:nvPr>
            <p:ph type="sldNum" sz="quarter" idx="5"/>
          </p:nvPr>
        </p:nvSpPr>
        <p:spPr/>
        <p:txBody>
          <a:bodyPr/>
          <a:lstStyle/>
          <a:p>
            <a:fld id="{3D91EEAC-CFEF-9647-876F-EABC6B8338D7}" type="slidenum">
              <a:rPr lang="en-US" smtClean="0"/>
              <a:t>77</a:t>
            </a:fld>
            <a:endParaRPr lang="en-US" dirty="0"/>
          </a:p>
        </p:txBody>
      </p:sp>
    </p:spTree>
    <p:extLst>
      <p:ext uri="{BB962C8B-B14F-4D97-AF65-F5344CB8AC3E}">
        <p14:creationId xmlns:p14="http://schemas.microsoft.com/office/powerpoint/2010/main" val="394079439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9E3EE5-0B0D-C2EE-3D4A-3F3A2FEBE8F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FCBE11A-285A-C53B-7C5D-0613D1C6BCC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2F45734-D185-B05E-02FE-1124A347880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67D04BB-2031-6E3E-AD40-9173096E7F4D}"/>
              </a:ext>
            </a:extLst>
          </p:cNvPr>
          <p:cNvSpPr>
            <a:spLocks noGrp="1"/>
          </p:cNvSpPr>
          <p:nvPr>
            <p:ph type="sldNum" sz="quarter" idx="5"/>
          </p:nvPr>
        </p:nvSpPr>
        <p:spPr/>
        <p:txBody>
          <a:bodyPr/>
          <a:lstStyle/>
          <a:p>
            <a:fld id="{3D91EEAC-CFEF-9647-876F-EABC6B8338D7}" type="slidenum">
              <a:rPr lang="en-US" smtClean="0"/>
              <a:t>91</a:t>
            </a:fld>
            <a:endParaRPr lang="en-US" dirty="0"/>
          </a:p>
        </p:txBody>
      </p:sp>
    </p:spTree>
    <p:extLst>
      <p:ext uri="{BB962C8B-B14F-4D97-AF65-F5344CB8AC3E}">
        <p14:creationId xmlns:p14="http://schemas.microsoft.com/office/powerpoint/2010/main" val="114750871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whiteboxes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dirty="0"/>
          </a:p>
        </p:txBody>
      </p:sp>
    </p:spTree>
    <p:extLst>
      <p:ext uri="{BB962C8B-B14F-4D97-AF65-F5344CB8AC3E}">
        <p14:creationId xmlns:p14="http://schemas.microsoft.com/office/powerpoint/2010/main" val="152639813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dirty="0"/>
          </a:p>
        </p:txBody>
      </p:sp>
    </p:spTree>
    <p:extLst>
      <p:ext uri="{BB962C8B-B14F-4D97-AF65-F5344CB8AC3E}">
        <p14:creationId xmlns:p14="http://schemas.microsoft.com/office/powerpoint/2010/main" val="81524415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101</a:t>
            </a:fld>
            <a:endParaRPr lang="en-US" dirty="0"/>
          </a:p>
        </p:txBody>
      </p:sp>
    </p:spTree>
    <p:extLst>
      <p:ext uri="{BB962C8B-B14F-4D97-AF65-F5344CB8AC3E}">
        <p14:creationId xmlns:p14="http://schemas.microsoft.com/office/powerpoint/2010/main" val="29717788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30.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9.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7.emf"/></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6.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image" Target="../media/image4.png"/><Relationship Id="rId21"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image" Target="../media/image3.png"/><Relationship Id="rId16" Type="http://schemas.openxmlformats.org/officeDocument/2006/relationships/image" Target="../media/image19.png"/><Relationship Id="rId20" Type="http://schemas.openxmlformats.org/officeDocument/2006/relationships/image" Target="../media/image23.png"/><Relationship Id="rId1" Type="http://schemas.openxmlformats.org/officeDocument/2006/relationships/slideLayout" Target="../slideLayouts/slideLayout4.xml"/><Relationship Id="rId6" Type="http://schemas.openxmlformats.org/officeDocument/2006/relationships/image" Target="../media/image8.png"/><Relationship Id="rId11" Type="http://schemas.openxmlformats.org/officeDocument/2006/relationships/image" Target="../media/image14.png"/><Relationship Id="rId5" Type="http://schemas.openxmlformats.org/officeDocument/2006/relationships/image" Target="../media/image7.png"/><Relationship Id="rId15" Type="http://schemas.openxmlformats.org/officeDocument/2006/relationships/image" Target="../media/image18.png"/><Relationship Id="rId10" Type="http://schemas.openxmlformats.org/officeDocument/2006/relationships/image" Target="../media/image13.png"/><Relationship Id="rId19" Type="http://schemas.openxmlformats.org/officeDocument/2006/relationships/image" Target="../media/image22.png"/><Relationship Id="rId4" Type="http://schemas.openxmlformats.org/officeDocument/2006/relationships/image" Target="../media/image6.png"/><Relationship Id="rId9" Type="http://schemas.openxmlformats.org/officeDocument/2006/relationships/image" Target="../media/image12.png"/><Relationship Id="rId14" Type="http://schemas.openxmlformats.org/officeDocument/2006/relationships/image" Target="../media/image17.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94.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14.pn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17.png"/><Relationship Id="rId3" Type="http://schemas.openxmlformats.org/officeDocument/2006/relationships/image" Target="../media/image42.png"/><Relationship Id="rId7" Type="http://schemas.openxmlformats.org/officeDocument/2006/relationships/image" Target="../media/image20.png"/><Relationship Id="rId12" Type="http://schemas.openxmlformats.org/officeDocument/2006/relationships/image" Target="../media/image23.png"/><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media/image19.png"/><Relationship Id="rId11" Type="http://schemas.openxmlformats.org/officeDocument/2006/relationships/image" Target="../media/image22.png"/><Relationship Id="rId5" Type="http://schemas.openxmlformats.org/officeDocument/2006/relationships/image" Target="../media/image44.png"/><Relationship Id="rId10" Type="http://schemas.openxmlformats.org/officeDocument/2006/relationships/image" Target="../media/image45.png"/><Relationship Id="rId4" Type="http://schemas.openxmlformats.org/officeDocument/2006/relationships/image" Target="../media/image43.png"/><Relationship Id="rId9" Type="http://schemas.openxmlformats.org/officeDocument/2006/relationships/image" Target="../media/image18.pn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solidFill>
                  <a:srgbClr val="008000"/>
                </a:solidFill>
                <a:latin typeface="+mn-lt"/>
              </a:rPr>
              <a:t>9</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2025</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1996-2025</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3" name="Picture 2">
            <a:extLst>
              <a:ext uri="{FF2B5EF4-FFF2-40B4-BE49-F238E27FC236}">
                <a16:creationId xmlns:a16="http://schemas.microsoft.com/office/drawing/2014/main" id="{30147A72-3E94-EC0C-668C-98DFEF1C805C}"/>
              </a:ext>
            </a:extLst>
          </p:cNvPr>
          <p:cNvPicPr>
            <a:picLocks noChangeAspect="1"/>
          </p:cNvPicPr>
          <p:nvPr/>
        </p:nvPicPr>
        <p:blipFill>
          <a:blip r:embed="rId3"/>
          <a:stretch>
            <a:fillRect/>
          </a:stretch>
        </p:blipFill>
        <p:spPr>
          <a:xfrm>
            <a:off x="7913799" y="622012"/>
            <a:ext cx="3302000" cy="4051300"/>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Intserv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Diffserv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Quality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100</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dirty="0">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dirty="0">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101</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102</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a:t>Bootp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a:t>Bootp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Intserv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Diffserv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Quality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496A9E0-44BC-D588-F09A-18A94E212C1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2170296-9A8E-6996-21B5-AF664182DA22}"/>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7B9A718F-7EDD-603E-26B4-689C884CCADD}"/>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sp>
        <p:nvSpPr>
          <p:cNvPr id="7" name="Rectangle 4">
            <a:extLst>
              <a:ext uri="{FF2B5EF4-FFF2-40B4-BE49-F238E27FC236}">
                <a16:creationId xmlns:a16="http://schemas.microsoft.com/office/drawing/2014/main" id="{5B01E0E3-4537-0BD7-9BEF-7BCDEC9EA459}"/>
              </a:ext>
            </a:extLst>
          </p:cNvPr>
          <p:cNvSpPr txBox="1">
            <a:spLocks noChangeArrowheads="1"/>
          </p:cNvSpPr>
          <p:nvPr/>
        </p:nvSpPr>
        <p:spPr>
          <a:xfrm>
            <a:off x="6682013" y="3716475"/>
            <a:ext cx="5075205" cy="28164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Middleboxes</a:t>
            </a:r>
          </a:p>
          <a:p>
            <a:pPr>
              <a:lnSpc>
                <a:spcPct val="100000"/>
              </a:lnSpc>
              <a:buClr>
                <a:schemeClr val="bg1">
                  <a:lumMod val="75000"/>
                </a:schemeClr>
              </a:buClr>
            </a:pPr>
            <a:r>
              <a:rPr lang="en-US" altLang="en-US" sz="3200" dirty="0">
                <a:solidFill>
                  <a:schemeClr val="bg1">
                    <a:lumMod val="75000"/>
                  </a:schemeClr>
                </a:solidFill>
                <a:ea typeface="ＭＳ Ｐゴシック" panose="020B0600070205080204" pitchFamily="34" charset="-128"/>
              </a:rPr>
              <a:t>Internet architecture</a:t>
            </a:r>
          </a:p>
          <a:p>
            <a:pPr lvl="1"/>
            <a:endParaRPr lang="en-US" altLang="en-US" dirty="0"/>
          </a:p>
        </p:txBody>
      </p:sp>
      <p:sp>
        <p:nvSpPr>
          <p:cNvPr id="8" name="Slide Number Placeholder 4">
            <a:extLst>
              <a:ext uri="{FF2B5EF4-FFF2-40B4-BE49-F238E27FC236}">
                <a16:creationId xmlns:a16="http://schemas.microsoft.com/office/drawing/2014/main" id="{67D1F716-201E-E229-2822-FB5D30C4A481}"/>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13</a:t>
            </a:fld>
            <a:endParaRPr lang="en-US" dirty="0"/>
          </a:p>
        </p:txBody>
      </p:sp>
      <p:sp>
        <p:nvSpPr>
          <p:cNvPr id="10" name="Rectangle 4">
            <a:extLst>
              <a:ext uri="{FF2B5EF4-FFF2-40B4-BE49-F238E27FC236}">
                <a16:creationId xmlns:a16="http://schemas.microsoft.com/office/drawing/2014/main" id="{208B81FB-BFBB-844F-9265-2958B10C4113}"/>
              </a:ext>
            </a:extLst>
          </p:cNvPr>
          <p:cNvSpPr txBox="1">
            <a:spLocks noChangeArrowheads="1"/>
          </p:cNvSpPr>
          <p:nvPr/>
        </p:nvSpPr>
        <p:spPr>
          <a:xfrm>
            <a:off x="570088" y="2760950"/>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solidFill>
                  <a:srgbClr val="C00000"/>
                </a:solidFill>
                <a:ea typeface="ＭＳ Ｐゴシック" panose="020B0600070205080204" pitchFamily="34" charset="-128"/>
                <a:cs typeface="Arial" panose="020B0604020202020204" pitchFamily="34" charset="0"/>
              </a:rPr>
              <a:t>What</a:t>
            </a:r>
            <a:r>
              <a:rPr lang="en-US" altLang="ja-JP" sz="3200" dirty="0">
                <a:solidFill>
                  <a:srgbClr val="C00000"/>
                </a:solidFill>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input/output ports, switching</a:t>
            </a:r>
          </a:p>
          <a:p>
            <a:pPr lvl="1">
              <a:spcBef>
                <a:spcPts val="0"/>
              </a:spcBef>
            </a:pPr>
            <a:r>
              <a:rPr lang="en-US" altLang="ja-JP" sz="2800" dirty="0">
                <a:ea typeface="ＭＳ Ｐゴシック" panose="020B0600070205080204" pitchFamily="34" charset="-128"/>
                <a:cs typeface="Arial" panose="020B0604020202020204" pitchFamily="34" charset="0"/>
              </a:rPr>
              <a:t>buffer management</a:t>
            </a:r>
          </a:p>
          <a:p>
            <a:pPr lvl="1">
              <a:spcBef>
                <a:spcPts val="0"/>
              </a:spcBef>
            </a:pPr>
            <a:r>
              <a:rPr lang="en-US" altLang="ja-JP" sz="2800" dirty="0">
                <a:ea typeface="ＭＳ Ｐゴシック" panose="020B0600070205080204" pitchFamily="34" charset="-128"/>
                <a:cs typeface="Arial" panose="020B0604020202020204" pitchFamily="34" charset="0"/>
              </a:rPr>
              <a:t>scheduling</a:t>
            </a:r>
          </a:p>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 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 (NAT)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3" name="Picture 2">
            <a:extLst>
              <a:ext uri="{FF2B5EF4-FFF2-40B4-BE49-F238E27FC236}">
                <a16:creationId xmlns:a16="http://schemas.microsoft.com/office/drawing/2014/main" id="{78E946FC-B2A0-06C1-0185-B26C3E6AEE27}"/>
              </a:ext>
            </a:extLst>
          </p:cNvPr>
          <p:cNvPicPr>
            <a:picLocks noChangeAspect="1"/>
          </p:cNvPicPr>
          <p:nvPr/>
        </p:nvPicPr>
        <p:blipFill>
          <a:blip r:embed="rId3"/>
          <a:stretch>
            <a:fillRect/>
          </a:stretch>
        </p:blipFill>
        <p:spPr>
          <a:xfrm>
            <a:off x="6904759" y="1279236"/>
            <a:ext cx="3361460" cy="2149764"/>
          </a:xfrm>
          <a:prstGeom prst="rect">
            <a:avLst/>
          </a:prstGeom>
        </p:spPr>
      </p:pic>
    </p:spTree>
    <p:extLst>
      <p:ext uri="{BB962C8B-B14F-4D97-AF65-F5344CB8AC3E}">
        <p14:creationId xmlns:p14="http://schemas.microsoft.com/office/powerpoint/2010/main" val="764950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215488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Network layer: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network layer services, focusing on data plane:</a:t>
            </a:r>
          </a:p>
          <a:p>
            <a:pPr lvl="1">
              <a:buFont typeface="Arial"/>
              <a:buChar char="•"/>
              <a:defRPr/>
            </a:pPr>
            <a:r>
              <a:rPr lang="en-US" sz="2800" dirty="0"/>
              <a:t>network layer service models</a:t>
            </a:r>
          </a:p>
          <a:p>
            <a:pPr lvl="1">
              <a:buFont typeface="Arial"/>
              <a:buChar char="•"/>
              <a:defRPr/>
            </a:pPr>
            <a:r>
              <a:rPr lang="en-US" sz="2800" dirty="0"/>
              <a:t>forwarding versus routing</a:t>
            </a:r>
          </a:p>
          <a:p>
            <a:pPr lvl="1">
              <a:buFont typeface="Arial"/>
              <a:buChar char="•"/>
              <a:defRPr/>
            </a:pPr>
            <a:r>
              <a:rPr lang="en-US" sz="2800" dirty="0"/>
              <a:t>how a router works</a:t>
            </a:r>
          </a:p>
          <a:p>
            <a:pPr lvl="1">
              <a:buFont typeface="Arial"/>
              <a:buChar char="•"/>
              <a:defRPr/>
            </a:pPr>
            <a:r>
              <a:rPr lang="en-US" sz="2800" dirty="0"/>
              <a:t>addressing</a:t>
            </a:r>
          </a:p>
          <a:p>
            <a:pPr lvl="1">
              <a:buFont typeface="Arial"/>
              <a:buChar char="•"/>
              <a:defRPr/>
            </a:pPr>
            <a:r>
              <a:rPr lang="en-US" sz="2800" dirty="0"/>
              <a:t>generalized forwarding</a:t>
            </a:r>
          </a:p>
          <a:p>
            <a:pPr lvl="1">
              <a:buFont typeface="Arial"/>
              <a:buChar char="•"/>
              <a:defRPr/>
            </a:pPr>
            <a:r>
              <a:rPr lang="en-US" sz="2800" dirty="0"/>
              <a:t>Internet architecture</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172199" y="1572573"/>
            <a:ext cx="5584371" cy="4351338"/>
          </a:xfrm>
        </p:spPr>
        <p:txBody>
          <a:bodyPr>
            <a:normAutofit/>
          </a:bodyPr>
          <a:lstStyle/>
          <a:p>
            <a:pPr marL="407988" indent="-277813"/>
            <a:r>
              <a:rPr lang="en-US" sz="3200" dirty="0"/>
              <a:t>instantiation, implementation in the Internet</a:t>
            </a:r>
          </a:p>
          <a:p>
            <a:pPr lvl="1"/>
            <a:r>
              <a:rPr lang="en-US" sz="2800" dirty="0"/>
              <a:t>IP protocol</a:t>
            </a:r>
          </a:p>
          <a:p>
            <a:pPr lvl="1"/>
            <a:r>
              <a:rPr lang="en-US" sz="2800" dirty="0"/>
              <a:t>NAT, middleboxes</a:t>
            </a:r>
          </a:p>
        </p:txBody>
      </p:sp>
      <p:sp>
        <p:nvSpPr>
          <p:cNvPr id="5" name="Slide Number Placeholder 4">
            <a:extLst>
              <a:ext uri="{FF2B5EF4-FFF2-40B4-BE49-F238E27FC236}">
                <a16:creationId xmlns:a16="http://schemas.microsoft.com/office/drawing/2014/main" id="{AF90DE33-80BA-7C4C-A2DC-16FEA33E29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a:t>
            </a:fld>
            <a:endParaRPr lang="en-US" dirty="0"/>
          </a:p>
        </p:txBody>
      </p:sp>
      <p:pic>
        <p:nvPicPr>
          <p:cNvPr id="7" name="Picture 6">
            <a:extLst>
              <a:ext uri="{FF2B5EF4-FFF2-40B4-BE49-F238E27FC236}">
                <a16:creationId xmlns:a16="http://schemas.microsoft.com/office/drawing/2014/main" id="{45D66911-5289-2C1E-5F6A-28275EEE5D40}"/>
              </a:ext>
            </a:extLst>
          </p:cNvPr>
          <p:cNvPicPr>
            <a:picLocks noChangeAspect="1"/>
          </p:cNvPicPr>
          <p:nvPr/>
        </p:nvPicPr>
        <p:blipFill>
          <a:blip r:embed="rId3"/>
          <a:stretch>
            <a:fillRect/>
          </a:stretch>
        </p:blipFill>
        <p:spPr>
          <a:xfrm>
            <a:off x="6807777" y="3542146"/>
            <a:ext cx="3314700" cy="2489200"/>
          </a:xfrm>
          <a:prstGeom prst="rect">
            <a:avLst/>
          </a:prstGeom>
        </p:spPr>
      </p:pic>
    </p:spTree>
    <p:extLst>
      <p:ext uri="{BB962C8B-B14F-4D97-AF65-F5344CB8AC3E}">
        <p14:creationId xmlns:p14="http://schemas.microsoft.com/office/powerpoint/2010/main" val="410028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Tbps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pPr>
            <a:r>
              <a:rPr lang="en-US" altLang="en-US" sz="3200" dirty="0">
                <a:solidFill>
                  <a:srgbClr val="CC0000"/>
                </a:solidFill>
                <a:ea typeface="ＭＳ Ｐゴシック" panose="020B0600070205080204" pitchFamily="34" charset="-128"/>
                <a:cs typeface="Arial" panose="020B0604020202020204" pitchFamily="34" charset="0"/>
              </a:rPr>
              <a:t>Network layer: overview</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plane</a:t>
            </a:r>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682013" y="3716475"/>
            <a:ext cx="5075205" cy="28164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a:t>
            </a:r>
          </a:p>
          <a:p>
            <a:pPr lvl="1">
              <a:lnSpc>
                <a:spcPct val="100000"/>
              </a:lnSpc>
              <a:spcBef>
                <a:spcPts val="0"/>
              </a:spcBef>
            </a:pPr>
            <a:r>
              <a:rPr lang="en-US" altLang="en-US" sz="2800" dirty="0">
                <a:ea typeface="ＭＳ Ｐゴシック" panose="020B0600070205080204" pitchFamily="34" charset="-128"/>
              </a:rPr>
              <a:t>Match+action</a:t>
            </a:r>
          </a:p>
          <a:p>
            <a:pPr lvl="1">
              <a:lnSpc>
                <a:spcPct val="100000"/>
              </a:lnSpc>
              <a:spcBef>
                <a:spcPts val="0"/>
              </a:spcBef>
            </a:pPr>
            <a:r>
              <a:rPr lang="en-US" altLang="en-US" sz="2800" dirty="0">
                <a:ea typeface="ＭＳ Ｐゴシック" panose="020B0600070205080204" pitchFamily="34" charset="-128"/>
              </a:rPr>
              <a:t>OpenFlow</a:t>
            </a:r>
          </a:p>
          <a:p>
            <a:pPr lvl="1">
              <a:lnSpc>
                <a:spcPct val="100000"/>
              </a:lnSpc>
              <a:spcBef>
                <a:spcPts val="0"/>
              </a:spcBef>
            </a:pPr>
            <a:r>
              <a:rPr lang="en-US" altLang="en-US" sz="2800" dirty="0">
                <a:ea typeface="ＭＳ Ｐゴシック" panose="020B0600070205080204" pitchFamily="34" charset="-128"/>
              </a:rPr>
              <a:t>Middleboxes</a:t>
            </a:r>
          </a:p>
          <a:p>
            <a:pPr>
              <a:lnSpc>
                <a:spcPct val="100000"/>
              </a:lnSpc>
            </a:pPr>
            <a:r>
              <a:rPr lang="en-US" altLang="en-US" sz="3200" dirty="0">
                <a:ea typeface="ＭＳ Ｐゴシック" panose="020B0600070205080204" pitchFamily="34" charset="-128"/>
              </a:rPr>
              <a:t>Internet architecture</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3</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70088" y="2760950"/>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input/output ports, switching</a:t>
            </a:r>
          </a:p>
          <a:p>
            <a:pPr lvl="1">
              <a:spcBef>
                <a:spcPts val="0"/>
              </a:spcBef>
            </a:pPr>
            <a:r>
              <a:rPr lang="en-US" altLang="ja-JP" sz="2800" dirty="0">
                <a:ea typeface="ＭＳ Ｐゴシック" panose="020B0600070205080204" pitchFamily="34" charset="-128"/>
                <a:cs typeface="Arial" panose="020B0604020202020204" pitchFamily="34" charset="0"/>
              </a:rPr>
              <a:t>buffer management</a:t>
            </a:r>
          </a:p>
          <a:p>
            <a:pPr lvl="1">
              <a:spcBef>
                <a:spcPts val="0"/>
              </a:spcBef>
            </a:pPr>
            <a:r>
              <a:rPr lang="en-US" altLang="ja-JP" sz="2800" dirty="0">
                <a:ea typeface="ＭＳ Ｐゴシック" panose="020B0600070205080204" pitchFamily="34" charset="-128"/>
                <a:cs typeface="Arial" panose="020B0604020202020204" pitchFamily="34" charset="0"/>
              </a:rPr>
              <a:t>scheduling</a:t>
            </a:r>
          </a:p>
          <a:p>
            <a:pPr marL="407988" indent="-277813"/>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 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 (NAT)</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pic>
        <p:nvPicPr>
          <p:cNvPr id="3" name="Picture 2">
            <a:extLst>
              <a:ext uri="{FF2B5EF4-FFF2-40B4-BE49-F238E27FC236}">
                <a16:creationId xmlns:a16="http://schemas.microsoft.com/office/drawing/2014/main" id="{AB531A73-B5D0-CA3D-3AC3-8B1EFDC04939}"/>
              </a:ext>
            </a:extLst>
          </p:cNvPr>
          <p:cNvPicPr>
            <a:picLocks noChangeAspect="1"/>
          </p:cNvPicPr>
          <p:nvPr/>
        </p:nvPicPr>
        <p:blipFill>
          <a:blip r:embed="rId3"/>
          <a:stretch>
            <a:fillRect/>
          </a:stretch>
        </p:blipFill>
        <p:spPr>
          <a:xfrm>
            <a:off x="6904759" y="1279236"/>
            <a:ext cx="3361460" cy="2149764"/>
          </a:xfrm>
          <a:prstGeom prst="rect">
            <a:avLst/>
          </a:prstGeom>
        </p:spPr>
      </p:pic>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msec)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real-time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 </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38200" y="1570666"/>
            <a:ext cx="10758487" cy="4248243"/>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dirty="0">
                <a:solidFill>
                  <a:srgbClr val="010F90"/>
                </a:solidFill>
              </a:rPr>
              <a:t>no blocking </a:t>
            </a:r>
            <a:r>
              <a:rPr lang="en-US" sz="2400" dirty="0"/>
              <a:t>… “shall not block lawful content, applications, services, or non-harmful devices, subject to reasonable network management.”</a:t>
            </a:r>
          </a:p>
          <a:p>
            <a:pPr lvl="0">
              <a:lnSpc>
                <a:spcPct val="100000"/>
              </a:lnSpc>
            </a:pPr>
            <a:r>
              <a:rPr lang="en-US" dirty="0">
                <a:solidFill>
                  <a:srgbClr val="010F90"/>
                </a:solidFill>
              </a:rPr>
              <a:t>no throttling  </a:t>
            </a:r>
            <a:r>
              <a:rPr lang="en-US" sz="2400" dirty="0"/>
              <a:t>… “shall not impair or degrade lawful Internet traffic on the basis of Internet content, application, or service, or use of a non-harmful device, subject to reasonable network management.”</a:t>
            </a:r>
          </a:p>
          <a:p>
            <a:pPr lvl="0">
              <a:lnSpc>
                <a:spcPct val="100000"/>
              </a:lnSpc>
            </a:pPr>
            <a:r>
              <a:rPr lang="en-US" dirty="0">
                <a:solidFill>
                  <a:srgbClr val="010F90"/>
                </a:solidFill>
              </a:rPr>
              <a:t>no paid prioritization. </a:t>
            </a:r>
            <a:r>
              <a:rPr lang="en-US" sz="2400"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
        <p:nvSpPr>
          <p:cNvPr id="3" name="TextBox 2">
            <a:extLst>
              <a:ext uri="{FF2B5EF4-FFF2-40B4-BE49-F238E27FC236}">
                <a16:creationId xmlns:a16="http://schemas.microsoft.com/office/drawing/2014/main" id="{B90349C5-7895-5737-C51C-88095B050DF4}"/>
              </a:ext>
            </a:extLst>
          </p:cNvPr>
          <p:cNvSpPr txBox="1"/>
          <p:nvPr/>
        </p:nvSpPr>
        <p:spPr>
          <a:xfrm>
            <a:off x="838200" y="5433564"/>
            <a:ext cx="4746492" cy="954107"/>
          </a:xfrm>
          <a:prstGeom prst="rect">
            <a:avLst/>
          </a:prstGeom>
          <a:noFill/>
        </p:spPr>
        <p:txBody>
          <a:bodyPr wrap="none" rtlCol="0">
            <a:spAutoFit/>
          </a:bodyPr>
          <a:lstStyle/>
          <a:p>
            <a:r>
              <a:rPr lang="en-US" sz="2800" dirty="0"/>
              <a:t>2017: rollback of 2015 order</a:t>
            </a:r>
          </a:p>
          <a:p>
            <a:r>
              <a:rPr lang="en-US" sz="2800" dirty="0"/>
              <a:t>2024: rollback of 2017 rollback </a:t>
            </a:r>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en-US" dirty="0">
                <a:solidFill>
                  <a:srgbClr val="000090"/>
                </a:solidFill>
              </a:rPr>
              <a:t>ISP: telecommunications or information service?</a:t>
            </a:r>
          </a:p>
        </p:txBody>
      </p:sp>
      <p:sp>
        <p:nvSpPr>
          <p:cNvPr id="3" name="Content Placeholder 2"/>
          <p:cNvSpPr>
            <a:spLocks noGrp="1"/>
          </p:cNvSpPr>
          <p:nvPr>
            <p:ph idx="1"/>
          </p:nvPr>
        </p:nvSpPr>
        <p:spPr>
          <a:xfrm>
            <a:off x="390805" y="3052761"/>
            <a:ext cx="11015663" cy="3469063"/>
          </a:xfrm>
        </p:spPr>
        <p:txBody>
          <a:bodyPr>
            <a:normAutofit/>
          </a:bodyPr>
          <a:lstStyle/>
          <a:p>
            <a:pPr marL="0" indent="0">
              <a:buNone/>
            </a:pPr>
            <a:r>
              <a:rPr lang="en-US" sz="3200" dirty="0"/>
              <a:t>US Telecommunication Act of 1934 and 1996: </a:t>
            </a:r>
          </a:p>
          <a:p>
            <a:pPr lvl="1"/>
            <a:r>
              <a:rPr lang="en-US" sz="2800" i="1" dirty="0">
                <a:solidFill>
                  <a:srgbClr val="C00000"/>
                </a:solidFill>
              </a:rPr>
              <a:t>Title II: </a:t>
            </a:r>
            <a:r>
              <a:rPr lang="en-US" sz="2800" dirty="0"/>
              <a:t>imposes “common carrier duties” on </a:t>
            </a:r>
            <a:r>
              <a:rPr lang="en-US" sz="2800" i="1" dirty="0">
                <a:solidFill>
                  <a:srgbClr val="C00000"/>
                </a:solidFill>
              </a:rPr>
              <a:t>telecommunications services</a:t>
            </a:r>
            <a:r>
              <a:rPr lang="en-US" sz="2800" dirty="0">
                <a:solidFill>
                  <a:srgbClr val="C00000"/>
                </a:solidFill>
              </a:rPr>
              <a:t>:</a:t>
            </a:r>
            <a:r>
              <a:rPr lang="en-US" sz="2800" dirty="0"/>
              <a:t> reasonable rates, non-discrimination and </a:t>
            </a:r>
            <a:r>
              <a:rPr lang="en-US" sz="2800" i="1" dirty="0"/>
              <a:t>requires</a:t>
            </a:r>
            <a:r>
              <a:rPr lang="en-US" sz="2800" dirty="0"/>
              <a:t> </a:t>
            </a:r>
            <a:r>
              <a:rPr lang="en-US" sz="2800" i="1" dirty="0"/>
              <a:t>regulation</a:t>
            </a:r>
            <a:endParaRPr lang="en-US" sz="2800" dirty="0"/>
          </a:p>
          <a:p>
            <a:pPr lvl="1"/>
            <a:r>
              <a:rPr lang="en-US" sz="2800" i="1" dirty="0">
                <a:solidFill>
                  <a:srgbClr val="C00000"/>
                </a:solidFill>
              </a:rPr>
              <a:t>Title I: </a:t>
            </a:r>
            <a:r>
              <a:rPr lang="en-US" sz="2800" dirty="0"/>
              <a:t>applies to </a:t>
            </a:r>
            <a:r>
              <a:rPr lang="en-US" sz="2800" i="1" dirty="0">
                <a:solidFill>
                  <a:srgbClr val="C00000"/>
                </a:solidFill>
              </a:rPr>
              <a:t>information services: </a:t>
            </a:r>
          </a:p>
          <a:p>
            <a:pPr lvl="2"/>
            <a:r>
              <a:rPr lang="en-US" sz="2800" dirty="0"/>
              <a:t>no common carrier duties (</a:t>
            </a:r>
            <a:r>
              <a:rPr lang="en-US" sz="2800" i="1" dirty="0"/>
              <a:t>not regulated</a:t>
            </a:r>
            <a:r>
              <a:rPr lang="en-US" sz="2800" dirty="0"/>
              <a:t>)</a:t>
            </a:r>
          </a:p>
          <a:p>
            <a:pPr lvl="2"/>
            <a:r>
              <a:rPr lang="en-US" sz="2800" dirty="0"/>
              <a:t>but grants FCC authority  “… as may be necessary in the execution of its functions”</a:t>
            </a:r>
            <a:r>
              <a:rPr lang="en-US" sz="500" dirty="0"/>
              <a:t>4</a:t>
            </a:r>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Is an ISP a “telecommunications service” or an “information service” provider?</a:t>
            </a:r>
          </a:p>
          <a:p>
            <a:pPr marL="520700" marR="0" lvl="0" indent="-280988"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 answer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really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matters from a regulatory standpoint!</a:t>
            </a: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048B98-018A-8D60-98C7-89B49B21809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E0E40EC-3456-D107-AA1E-B0DCE40F383D}"/>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2499107E-7E3F-5A99-9ED0-0E3C33C1330D}"/>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sp>
        <p:nvSpPr>
          <p:cNvPr id="7" name="Rectangle 4">
            <a:extLst>
              <a:ext uri="{FF2B5EF4-FFF2-40B4-BE49-F238E27FC236}">
                <a16:creationId xmlns:a16="http://schemas.microsoft.com/office/drawing/2014/main" id="{C8E476A0-B0CE-ED87-5775-B6FB8AE8F5A0}"/>
              </a:ext>
            </a:extLst>
          </p:cNvPr>
          <p:cNvSpPr txBox="1">
            <a:spLocks noChangeArrowheads="1"/>
          </p:cNvSpPr>
          <p:nvPr/>
        </p:nvSpPr>
        <p:spPr>
          <a:xfrm>
            <a:off x="6682013" y="3716475"/>
            <a:ext cx="5075205" cy="28164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Middleboxes</a:t>
            </a:r>
          </a:p>
          <a:p>
            <a:pPr>
              <a:lnSpc>
                <a:spcPct val="100000"/>
              </a:lnSpc>
              <a:buClr>
                <a:schemeClr val="bg1">
                  <a:lumMod val="75000"/>
                </a:schemeClr>
              </a:buClr>
            </a:pPr>
            <a:r>
              <a:rPr lang="en-US" altLang="en-US" sz="3200" dirty="0">
                <a:solidFill>
                  <a:schemeClr val="bg1">
                    <a:lumMod val="75000"/>
                  </a:schemeClr>
                </a:solidFill>
                <a:ea typeface="ＭＳ Ｐゴシック" panose="020B0600070205080204" pitchFamily="34" charset="-128"/>
              </a:rPr>
              <a:t>Internet architecture</a:t>
            </a:r>
          </a:p>
          <a:p>
            <a:pPr lvl="1"/>
            <a:endParaRPr lang="en-US" altLang="en-US" dirty="0"/>
          </a:p>
        </p:txBody>
      </p:sp>
      <p:sp>
        <p:nvSpPr>
          <p:cNvPr id="8" name="Slide Number Placeholder 4">
            <a:extLst>
              <a:ext uri="{FF2B5EF4-FFF2-40B4-BE49-F238E27FC236}">
                <a16:creationId xmlns:a16="http://schemas.microsoft.com/office/drawing/2014/main" id="{C7AB6A76-B177-4779-2F69-91AA01090721}"/>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41</a:t>
            </a:fld>
            <a:endParaRPr lang="en-US" dirty="0"/>
          </a:p>
        </p:txBody>
      </p:sp>
      <p:sp>
        <p:nvSpPr>
          <p:cNvPr id="10" name="Rectangle 4">
            <a:extLst>
              <a:ext uri="{FF2B5EF4-FFF2-40B4-BE49-F238E27FC236}">
                <a16:creationId xmlns:a16="http://schemas.microsoft.com/office/drawing/2014/main" id="{B82B6F31-F5FE-F8D6-2932-2BC830EFB6DF}"/>
              </a:ext>
            </a:extLst>
          </p:cNvPr>
          <p:cNvSpPr txBox="1">
            <a:spLocks noChangeArrowheads="1"/>
          </p:cNvSpPr>
          <p:nvPr/>
        </p:nvSpPr>
        <p:spPr>
          <a:xfrm>
            <a:off x="570088" y="2760950"/>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input/output ports, switching</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scheduling</a:t>
            </a:r>
          </a:p>
          <a:p>
            <a:pPr marL="407988" indent="-277813">
              <a:buClr>
                <a:srgbClr val="010F90"/>
              </a:buClr>
            </a:pPr>
            <a:r>
              <a:rPr lang="en-US" altLang="en-US" sz="3200" dirty="0">
                <a:solidFill>
                  <a:srgbClr val="C00000"/>
                </a:solidFill>
                <a:ea typeface="ＭＳ Ｐゴシック" panose="020B0600070205080204" pitchFamily="34" charset="-128"/>
                <a:cs typeface="Arial" panose="020B0604020202020204" pitchFamily="34" charset="0"/>
              </a:rPr>
              <a:t>IP: the Internet Protocol</a:t>
            </a:r>
          </a:p>
          <a:p>
            <a:pPr lvl="1">
              <a:spcBef>
                <a:spcPts val="0"/>
              </a:spcBef>
              <a:buClr>
                <a:srgbClr val="010F90"/>
              </a:buClr>
            </a:pPr>
            <a:r>
              <a:rPr lang="en-US" altLang="en-US" sz="2800" dirty="0">
                <a:ea typeface="ＭＳ Ｐゴシック" panose="020B0600070205080204" pitchFamily="34" charset="-128"/>
                <a:cs typeface="Arial" panose="020B0604020202020204" pitchFamily="34" charset="0"/>
              </a:rPr>
              <a:t>datagram format, addressing</a:t>
            </a:r>
          </a:p>
          <a:p>
            <a:pPr lvl="1">
              <a:spcBef>
                <a:spcPts val="0"/>
              </a:spcBef>
              <a:buClr>
                <a:srgbClr val="010F90"/>
              </a:buClr>
            </a:pPr>
            <a:r>
              <a:rPr lang="en-US" altLang="en-US" sz="2800" dirty="0">
                <a:ea typeface="ＭＳ Ｐゴシック" panose="020B0600070205080204" pitchFamily="34" charset="-128"/>
                <a:cs typeface="Arial" panose="020B0604020202020204" pitchFamily="34" charset="0"/>
              </a:rPr>
              <a:t>network address translation (NAT)</a:t>
            </a:r>
          </a:p>
          <a:p>
            <a:pPr lvl="1">
              <a:spcBef>
                <a:spcPts val="0"/>
              </a:spcBef>
              <a:buClr>
                <a:srgbClr val="010F90"/>
              </a:buClr>
            </a:pPr>
            <a:r>
              <a:rPr lang="en-US" altLang="en-US" sz="2800" dirty="0">
                <a:ea typeface="ＭＳ Ｐゴシック" panose="020B0600070205080204" pitchFamily="34" charset="-128"/>
                <a:cs typeface="Arial" panose="020B0604020202020204" pitchFamily="34" charset="0"/>
              </a:rPr>
              <a:t>IPv6</a:t>
            </a:r>
          </a:p>
        </p:txBody>
      </p:sp>
      <p:pic>
        <p:nvPicPr>
          <p:cNvPr id="3" name="Picture 2">
            <a:extLst>
              <a:ext uri="{FF2B5EF4-FFF2-40B4-BE49-F238E27FC236}">
                <a16:creationId xmlns:a16="http://schemas.microsoft.com/office/drawing/2014/main" id="{69E64FBA-B081-C439-692F-DA2E408B653B}"/>
              </a:ext>
            </a:extLst>
          </p:cNvPr>
          <p:cNvPicPr>
            <a:picLocks noChangeAspect="1"/>
          </p:cNvPicPr>
          <p:nvPr/>
        </p:nvPicPr>
        <p:blipFill>
          <a:blip r:embed="rId3"/>
          <a:stretch>
            <a:fillRect/>
          </a:stretch>
        </p:blipFill>
        <p:spPr>
          <a:xfrm>
            <a:off x="6904759" y="1279236"/>
            <a:ext cx="3361460" cy="2149764"/>
          </a:xfrm>
          <a:prstGeom prst="rect">
            <a:avLst/>
          </a:prstGeom>
        </p:spPr>
      </p:pic>
    </p:spTree>
    <p:extLst>
      <p:ext uri="{BB962C8B-B14F-4D97-AF65-F5344CB8AC3E}">
        <p14:creationId xmlns:p14="http://schemas.microsoft.com/office/powerpoint/2010/main" val="332821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41502" y="2979300"/>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00288" y="4175353"/>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24038" y="5588022"/>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fontScale="90000"/>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fontScale="90000"/>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76E2F2-63CB-D83D-EA65-A1CA11D584E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FFB2CE4-9A9D-3142-FF62-5D80CC447871}"/>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8634C082-C8F3-02AA-E114-2B4D5C838C92}"/>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sp>
        <p:nvSpPr>
          <p:cNvPr id="7" name="Rectangle 4">
            <a:extLst>
              <a:ext uri="{FF2B5EF4-FFF2-40B4-BE49-F238E27FC236}">
                <a16:creationId xmlns:a16="http://schemas.microsoft.com/office/drawing/2014/main" id="{F349A1DD-E1ED-16B4-309F-80C74C262869}"/>
              </a:ext>
            </a:extLst>
          </p:cNvPr>
          <p:cNvSpPr txBox="1">
            <a:spLocks noChangeArrowheads="1"/>
          </p:cNvSpPr>
          <p:nvPr/>
        </p:nvSpPr>
        <p:spPr>
          <a:xfrm>
            <a:off x="6682013" y="3716475"/>
            <a:ext cx="5075205" cy="28164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Middleboxes</a:t>
            </a:r>
          </a:p>
          <a:p>
            <a:pPr>
              <a:lnSpc>
                <a:spcPct val="100000"/>
              </a:lnSpc>
              <a:buClr>
                <a:schemeClr val="bg1">
                  <a:lumMod val="75000"/>
                </a:schemeClr>
              </a:buClr>
            </a:pPr>
            <a:r>
              <a:rPr lang="en-US" altLang="en-US" sz="3200" dirty="0">
                <a:solidFill>
                  <a:schemeClr val="bg1">
                    <a:lumMod val="75000"/>
                  </a:schemeClr>
                </a:solidFill>
                <a:ea typeface="ＭＳ Ｐゴシック" panose="020B0600070205080204" pitchFamily="34" charset="-128"/>
              </a:rPr>
              <a:t>Internet architecture</a:t>
            </a:r>
          </a:p>
          <a:p>
            <a:pPr lvl="1"/>
            <a:endParaRPr lang="en-US" altLang="en-US" dirty="0"/>
          </a:p>
        </p:txBody>
      </p:sp>
      <p:sp>
        <p:nvSpPr>
          <p:cNvPr id="8" name="Slide Number Placeholder 4">
            <a:extLst>
              <a:ext uri="{FF2B5EF4-FFF2-40B4-BE49-F238E27FC236}">
                <a16:creationId xmlns:a16="http://schemas.microsoft.com/office/drawing/2014/main" id="{C6961914-94EE-1D14-36E3-F964AA2CA388}"/>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63</a:t>
            </a:fld>
            <a:endParaRPr lang="en-US" dirty="0"/>
          </a:p>
        </p:txBody>
      </p:sp>
      <p:sp>
        <p:nvSpPr>
          <p:cNvPr id="10" name="Rectangle 4">
            <a:extLst>
              <a:ext uri="{FF2B5EF4-FFF2-40B4-BE49-F238E27FC236}">
                <a16:creationId xmlns:a16="http://schemas.microsoft.com/office/drawing/2014/main" id="{AC9D6AD0-3BB7-F06C-482A-89A80348F731}"/>
              </a:ext>
            </a:extLst>
          </p:cNvPr>
          <p:cNvSpPr txBox="1">
            <a:spLocks noChangeArrowheads="1"/>
          </p:cNvSpPr>
          <p:nvPr/>
        </p:nvSpPr>
        <p:spPr>
          <a:xfrm>
            <a:off x="570088" y="2760950"/>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input/output ports, switching</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scheduling</a:t>
            </a:r>
          </a:p>
          <a:p>
            <a:pPr marL="407988" indent="-277813">
              <a:buClr>
                <a:srgbClr val="010F90"/>
              </a:buClr>
            </a:pPr>
            <a:r>
              <a:rPr lang="en-US" altLang="en-US" sz="3200" dirty="0">
                <a:solidFill>
                  <a:srgbClr val="C00000"/>
                </a:solidFill>
                <a:ea typeface="ＭＳ Ｐゴシック" panose="020B0600070205080204" pitchFamily="34" charset="-128"/>
                <a:cs typeface="Arial" panose="020B0604020202020204" pitchFamily="34" charset="0"/>
              </a:rPr>
              <a:t>IP: the Internet Protocol</a:t>
            </a: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 addressing</a:t>
            </a:r>
          </a:p>
          <a:p>
            <a:pPr lvl="1">
              <a:spcBef>
                <a:spcPts val="0"/>
              </a:spcBef>
              <a:buClr>
                <a:srgbClr val="010F90"/>
              </a:buClr>
            </a:pPr>
            <a:r>
              <a:rPr lang="en-US" altLang="en-US" sz="2800" dirty="0">
                <a:ea typeface="ＭＳ Ｐゴシック" panose="020B0600070205080204" pitchFamily="34" charset="-128"/>
                <a:cs typeface="Arial" panose="020B0604020202020204" pitchFamily="34" charset="0"/>
              </a:rPr>
              <a:t>network address translation (NAT)</a:t>
            </a:r>
          </a:p>
          <a:p>
            <a:pPr lvl="1">
              <a:spcBef>
                <a:spcPts val="0"/>
              </a:spcBef>
              <a:buClr>
                <a:srgbClr val="010F90"/>
              </a:buClr>
            </a:pPr>
            <a:r>
              <a:rPr lang="en-US" altLang="en-US" sz="2800" dirty="0">
                <a:ea typeface="ＭＳ Ｐゴシック" panose="020B0600070205080204" pitchFamily="34" charset="-128"/>
                <a:cs typeface="Arial" panose="020B0604020202020204" pitchFamily="34" charset="0"/>
              </a:rPr>
              <a:t>IPv6</a:t>
            </a:r>
          </a:p>
        </p:txBody>
      </p:sp>
      <p:pic>
        <p:nvPicPr>
          <p:cNvPr id="3" name="Picture 2">
            <a:extLst>
              <a:ext uri="{FF2B5EF4-FFF2-40B4-BE49-F238E27FC236}">
                <a16:creationId xmlns:a16="http://schemas.microsoft.com/office/drawing/2014/main" id="{DDBE5002-9561-BB89-4080-095742189A34}"/>
              </a:ext>
            </a:extLst>
          </p:cNvPr>
          <p:cNvPicPr>
            <a:picLocks noChangeAspect="1"/>
          </p:cNvPicPr>
          <p:nvPr/>
        </p:nvPicPr>
        <p:blipFill>
          <a:blip r:embed="rId3"/>
          <a:stretch>
            <a:fillRect/>
          </a:stretch>
        </p:blipFill>
        <p:spPr>
          <a:xfrm>
            <a:off x="6904759" y="1279236"/>
            <a:ext cx="3361460" cy="2149764"/>
          </a:xfrm>
          <a:prstGeom prst="rect">
            <a:avLst/>
          </a:prstGeom>
        </p:spPr>
      </p:pic>
    </p:spTree>
    <p:extLst>
      <p:ext uri="{BB962C8B-B14F-4D97-AF65-F5344CB8AC3E}">
        <p14:creationId xmlns:p14="http://schemas.microsoft.com/office/powerpoint/2010/main" val="4273344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66</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enable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pri</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40% of clients access services via IPv6 </a:t>
            </a:r>
            <a:r>
              <a:rPr lang="en-US" altLang="en-US" sz="2000" dirty="0">
                <a:ea typeface="ＭＳ Ｐゴシック" panose="020B0600070205080204" pitchFamily="34" charset="-128"/>
                <a:cs typeface="ＭＳ Ｐゴシック" panose="020B0600070205080204" pitchFamily="34" charset="-128"/>
              </a:rPr>
              <a:t>(2023)</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pic>
        <p:nvPicPr>
          <p:cNvPr id="6" name="Picture 5">
            <a:extLst>
              <a:ext uri="{FF2B5EF4-FFF2-40B4-BE49-F238E27FC236}">
                <a16:creationId xmlns:a16="http://schemas.microsoft.com/office/drawing/2014/main" id="{9851BFC3-ED64-D83C-CAD7-8F394FCE4735}"/>
              </a:ext>
            </a:extLst>
          </p:cNvPr>
          <p:cNvPicPr>
            <a:picLocks noChangeAspect="1"/>
          </p:cNvPicPr>
          <p:nvPr/>
        </p:nvPicPr>
        <p:blipFill>
          <a:blip r:embed="rId3"/>
          <a:stretch>
            <a:fillRect/>
          </a:stretch>
        </p:blipFill>
        <p:spPr>
          <a:xfrm>
            <a:off x="2209800" y="2433109"/>
            <a:ext cx="7772400" cy="4194374"/>
          </a:xfrm>
          <a:prstGeom prst="rect">
            <a:avLst/>
          </a:prstGeom>
        </p:spPr>
      </p:pic>
    </p:spTree>
    <p:extLst>
      <p:ext uri="{BB962C8B-B14F-4D97-AF65-F5344CB8AC3E}">
        <p14:creationId xmlns:p14="http://schemas.microsoft.com/office/powerpoint/2010/main" val="22127214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40% of clients access services via </a:t>
            </a:r>
            <a:r>
              <a:rPr kumimoji="0" lang="en-US" altLang="en-US" sz="3200" b="0" i="0" u="none" strike="noStrike" kern="1200" cap="none" spc="0" normalizeH="0" baseline="0" noProof="0" dirty="0">
                <a:ln>
                  <a:noFill/>
                </a:ln>
                <a:solidFill>
                  <a:prstClr val="black"/>
                </a:solidFill>
                <a:effectLst/>
                <a:uLnTx/>
                <a:uFillTx/>
                <a:ea typeface="ＭＳ Ｐゴシック" panose="020B0600070205080204" pitchFamily="34" charset="-128"/>
                <a:cs typeface="ＭＳ Ｐゴシック" panose="020B0600070205080204" pitchFamily="34" charset="-128"/>
              </a:rPr>
              <a:t>IPv6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(2023)</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173748429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CE981B-791F-D00B-27DE-D1F8B2DFA53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C614EAF-D218-2ACB-0BA8-2C7F2799EF39}"/>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2C9F05B4-7568-12F4-59CA-5B993776F46B}"/>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sp>
        <p:nvSpPr>
          <p:cNvPr id="7" name="Rectangle 4">
            <a:extLst>
              <a:ext uri="{FF2B5EF4-FFF2-40B4-BE49-F238E27FC236}">
                <a16:creationId xmlns:a16="http://schemas.microsoft.com/office/drawing/2014/main" id="{36456122-83B9-654F-738D-170E4CFB0287}"/>
              </a:ext>
            </a:extLst>
          </p:cNvPr>
          <p:cNvSpPr txBox="1">
            <a:spLocks noChangeArrowheads="1"/>
          </p:cNvSpPr>
          <p:nvPr/>
        </p:nvSpPr>
        <p:spPr>
          <a:xfrm>
            <a:off x="6682013" y="3716475"/>
            <a:ext cx="5075205" cy="28164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buClr>
                <a:srgbClr val="010F90"/>
              </a:buClr>
            </a:pPr>
            <a:r>
              <a:rPr lang="en-US" altLang="en-US" sz="3200" dirty="0">
                <a:solidFill>
                  <a:srgbClr val="C00000"/>
                </a:solidFill>
                <a:ea typeface="ＭＳ Ｐゴシック" panose="020B0600070205080204" pitchFamily="34" charset="-128"/>
                <a:cs typeface="ＭＳ Ｐゴシック" panose="020B0600070205080204" pitchFamily="34" charset="-128"/>
              </a:rPr>
              <a:t>Generalized Forwarding</a:t>
            </a:r>
          </a:p>
          <a:p>
            <a:pPr lvl="1">
              <a:lnSpc>
                <a:spcPct val="100000"/>
              </a:lnSpc>
              <a:spcBef>
                <a:spcPts val="0"/>
              </a:spcBef>
              <a:buClr>
                <a:srgbClr val="010F90"/>
              </a:buClr>
            </a:pPr>
            <a:r>
              <a:rPr lang="en-US" altLang="en-US" sz="2800" dirty="0">
                <a:ea typeface="ＭＳ Ｐゴシック" panose="020B0600070205080204" pitchFamily="34" charset="-128"/>
              </a:rPr>
              <a:t>Match+action</a:t>
            </a:r>
          </a:p>
          <a:p>
            <a:pPr lvl="1">
              <a:lnSpc>
                <a:spcPct val="100000"/>
              </a:lnSpc>
              <a:spcBef>
                <a:spcPts val="0"/>
              </a:spcBef>
              <a:buClr>
                <a:srgbClr val="010F90"/>
              </a:buClr>
            </a:pPr>
            <a:r>
              <a:rPr lang="en-US" altLang="en-US" sz="2800" dirty="0">
                <a:ea typeface="ＭＳ Ｐゴシック" panose="020B0600070205080204" pitchFamily="34" charset="-128"/>
              </a:rPr>
              <a:t>OpenFlow</a:t>
            </a:r>
          </a:p>
          <a:p>
            <a:pPr lvl="1">
              <a:lnSpc>
                <a:spcPct val="100000"/>
              </a:lnSpc>
              <a:spcBef>
                <a:spcPts val="0"/>
              </a:spcBef>
              <a:buClr>
                <a:srgbClr val="010F90"/>
              </a:buClr>
            </a:pPr>
            <a:r>
              <a:rPr lang="en-US" altLang="en-US" sz="2800" dirty="0">
                <a:ea typeface="ＭＳ Ｐゴシック" panose="020B0600070205080204" pitchFamily="34" charset="-128"/>
              </a:rPr>
              <a:t>Middleboxes</a:t>
            </a:r>
          </a:p>
          <a:p>
            <a:pPr>
              <a:lnSpc>
                <a:spcPct val="100000"/>
              </a:lnSpc>
              <a:buClr>
                <a:schemeClr val="bg1">
                  <a:lumMod val="75000"/>
                </a:schemeClr>
              </a:buClr>
            </a:pPr>
            <a:r>
              <a:rPr lang="en-US" altLang="en-US" sz="3200" dirty="0">
                <a:solidFill>
                  <a:schemeClr val="bg1">
                    <a:lumMod val="75000"/>
                  </a:schemeClr>
                </a:solidFill>
                <a:ea typeface="ＭＳ Ｐゴシック" panose="020B0600070205080204" pitchFamily="34" charset="-128"/>
              </a:rPr>
              <a:t>Internet architecture</a:t>
            </a:r>
          </a:p>
          <a:p>
            <a:pPr lvl="1"/>
            <a:endParaRPr lang="en-US" altLang="en-US" dirty="0"/>
          </a:p>
        </p:txBody>
      </p:sp>
      <p:sp>
        <p:nvSpPr>
          <p:cNvPr id="8" name="Slide Number Placeholder 4">
            <a:extLst>
              <a:ext uri="{FF2B5EF4-FFF2-40B4-BE49-F238E27FC236}">
                <a16:creationId xmlns:a16="http://schemas.microsoft.com/office/drawing/2014/main" id="{135135DA-726C-79D3-C548-09FC5F95D43F}"/>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77</a:t>
            </a:fld>
            <a:endParaRPr lang="en-US" dirty="0"/>
          </a:p>
        </p:txBody>
      </p:sp>
      <p:sp>
        <p:nvSpPr>
          <p:cNvPr id="10" name="Rectangle 4">
            <a:extLst>
              <a:ext uri="{FF2B5EF4-FFF2-40B4-BE49-F238E27FC236}">
                <a16:creationId xmlns:a16="http://schemas.microsoft.com/office/drawing/2014/main" id="{7E3A2339-645C-CE9E-FCDE-9E240179D983}"/>
              </a:ext>
            </a:extLst>
          </p:cNvPr>
          <p:cNvSpPr txBox="1">
            <a:spLocks noChangeArrowheads="1"/>
          </p:cNvSpPr>
          <p:nvPr/>
        </p:nvSpPr>
        <p:spPr>
          <a:xfrm>
            <a:off x="570088" y="2760950"/>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input/output ports, switching</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scheduling</a:t>
            </a:r>
          </a:p>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 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 (NAT)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3" name="Picture 2">
            <a:extLst>
              <a:ext uri="{FF2B5EF4-FFF2-40B4-BE49-F238E27FC236}">
                <a16:creationId xmlns:a16="http://schemas.microsoft.com/office/drawing/2014/main" id="{165CFCBD-C55E-4125-3AC5-3AA8291632C2}"/>
              </a:ext>
            </a:extLst>
          </p:cNvPr>
          <p:cNvPicPr>
            <a:picLocks noChangeAspect="1"/>
          </p:cNvPicPr>
          <p:nvPr/>
        </p:nvPicPr>
        <p:blipFill>
          <a:blip r:embed="rId3"/>
          <a:stretch>
            <a:fillRect/>
          </a:stretch>
        </p:blipFill>
        <p:spPr>
          <a:xfrm>
            <a:off x="6904759" y="1279236"/>
            <a:ext cx="3361460" cy="2149764"/>
          </a:xfrm>
          <a:prstGeom prst="rect">
            <a:avLst/>
          </a:prstGeom>
        </p:spPr>
      </p:pic>
    </p:spTree>
    <p:extLst>
      <p:ext uri="{BB962C8B-B14F-4D97-AF65-F5344CB8AC3E}">
        <p14:creationId xmlns:p14="http://schemas.microsoft.com/office/powerpoint/2010/main" val="2142397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generalized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dest.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78</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match+action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src=10.1.2.3, dest=*.*.*.*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src=1.2.*.*, dest=*.*.*.*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src = *.*.*.*, dest=3.4.*.*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Src MAC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Dst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Src Port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Dst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(ssh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Src</a:t>
              </a: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Dst</a:t>
              </a: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Prot</a:t>
              </a: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Pri</a:t>
              </a: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ToS</a:t>
              </a: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a:solidFill>
                  <a:srgbClr val="C00000"/>
                </a:solidFill>
                <a:latin typeface="Calibri" panose="020F0502020204030204" pitchFamily="34" charset="0"/>
              </a:rPr>
              <a:t>match+action: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85</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86</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87</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Middleboxes everywhere!</a:t>
            </a:r>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msec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“whitebox”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match+action</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510D95-A2EB-7358-0082-A0D15258219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F91DC42-3B08-BD32-7F8E-E88E1F498E71}"/>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01203FEA-E370-2C4D-6D9B-0D4A86DA1EDF}"/>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sp>
        <p:nvSpPr>
          <p:cNvPr id="7" name="Rectangle 4">
            <a:extLst>
              <a:ext uri="{FF2B5EF4-FFF2-40B4-BE49-F238E27FC236}">
                <a16:creationId xmlns:a16="http://schemas.microsoft.com/office/drawing/2014/main" id="{FEDB18C5-4DC1-6EF7-2448-868D3CF0FC4B}"/>
              </a:ext>
            </a:extLst>
          </p:cNvPr>
          <p:cNvSpPr txBox="1">
            <a:spLocks noChangeArrowheads="1"/>
          </p:cNvSpPr>
          <p:nvPr/>
        </p:nvSpPr>
        <p:spPr>
          <a:xfrm>
            <a:off x="6682013" y="3716475"/>
            <a:ext cx="5075205" cy="28164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Match+action</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a:t>
            </a:r>
          </a:p>
          <a:p>
            <a:pPr lvl="1">
              <a:lnSpc>
                <a:spcPct val="100000"/>
              </a:lnSpc>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Middleboxes</a:t>
            </a:r>
          </a:p>
          <a:p>
            <a:pPr>
              <a:lnSpc>
                <a:spcPct val="100000"/>
              </a:lnSpc>
              <a:buClr>
                <a:srgbClr val="010F90"/>
              </a:buClr>
            </a:pPr>
            <a:r>
              <a:rPr lang="en-US" altLang="en-US" sz="3200" dirty="0">
                <a:solidFill>
                  <a:srgbClr val="C00000"/>
                </a:solidFill>
                <a:ea typeface="ＭＳ Ｐゴシック" panose="020B0600070205080204" pitchFamily="34" charset="-128"/>
              </a:rPr>
              <a:t>Internet architecture</a:t>
            </a:r>
          </a:p>
          <a:p>
            <a:pPr lvl="1"/>
            <a:endParaRPr lang="en-US" altLang="en-US" dirty="0"/>
          </a:p>
        </p:txBody>
      </p:sp>
      <p:sp>
        <p:nvSpPr>
          <p:cNvPr id="8" name="Slide Number Placeholder 4">
            <a:extLst>
              <a:ext uri="{FF2B5EF4-FFF2-40B4-BE49-F238E27FC236}">
                <a16:creationId xmlns:a16="http://schemas.microsoft.com/office/drawing/2014/main" id="{51F10312-59B6-0E16-DEFD-7E0A8269D685}"/>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91</a:t>
            </a:fld>
            <a:endParaRPr lang="en-US" dirty="0"/>
          </a:p>
        </p:txBody>
      </p:sp>
      <p:sp>
        <p:nvSpPr>
          <p:cNvPr id="10" name="Rectangle 4">
            <a:extLst>
              <a:ext uri="{FF2B5EF4-FFF2-40B4-BE49-F238E27FC236}">
                <a16:creationId xmlns:a16="http://schemas.microsoft.com/office/drawing/2014/main" id="{BC77CE34-AEA0-BAC2-B362-20EA619FE4D1}"/>
              </a:ext>
            </a:extLst>
          </p:cNvPr>
          <p:cNvSpPr txBox="1">
            <a:spLocks noChangeArrowheads="1"/>
          </p:cNvSpPr>
          <p:nvPr/>
        </p:nvSpPr>
        <p:spPr>
          <a:xfrm>
            <a:off x="570088" y="2760950"/>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input/output ports, switching</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scheduling</a:t>
            </a:r>
          </a:p>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 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 (NAT)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3" name="Picture 2">
            <a:extLst>
              <a:ext uri="{FF2B5EF4-FFF2-40B4-BE49-F238E27FC236}">
                <a16:creationId xmlns:a16="http://schemas.microsoft.com/office/drawing/2014/main" id="{D3C0675D-42A4-727B-6391-BECE845AB613}"/>
              </a:ext>
            </a:extLst>
          </p:cNvPr>
          <p:cNvPicPr>
            <a:picLocks noChangeAspect="1"/>
          </p:cNvPicPr>
          <p:nvPr/>
        </p:nvPicPr>
        <p:blipFill>
          <a:blip r:embed="rId3"/>
          <a:stretch>
            <a:fillRect/>
          </a:stretch>
        </p:blipFill>
        <p:spPr>
          <a:xfrm>
            <a:off x="6904759" y="1279236"/>
            <a:ext cx="3361460" cy="2149764"/>
          </a:xfrm>
          <a:prstGeom prst="rect">
            <a:avLst/>
          </a:prstGeom>
        </p:spPr>
      </p:pic>
    </p:spTree>
    <p:extLst>
      <p:ext uri="{BB962C8B-B14F-4D97-AF65-F5344CB8AC3E}">
        <p14:creationId xmlns:p14="http://schemas.microsoft.com/office/powerpoint/2010/main" val="3438271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functionality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Saltzer,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functionality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pic>
        <p:nvPicPr>
          <p:cNvPr id="3" name="Picture 2">
            <a:extLst>
              <a:ext uri="{FF2B5EF4-FFF2-40B4-BE49-F238E27FC236}">
                <a16:creationId xmlns:a16="http://schemas.microsoft.com/office/drawing/2014/main" id="{58352610-9D11-9FE0-00D0-046D84076FF8}"/>
              </a:ext>
            </a:extLst>
          </p:cNvPr>
          <p:cNvPicPr>
            <a:picLocks noChangeAspect="1"/>
          </p:cNvPicPr>
          <p:nvPr/>
        </p:nvPicPr>
        <p:blipFill>
          <a:blip r:embed="rId2"/>
          <a:stretch>
            <a:fillRect/>
          </a:stretch>
        </p:blipFill>
        <p:spPr>
          <a:xfrm>
            <a:off x="7358552" y="1522587"/>
            <a:ext cx="3361460" cy="2149764"/>
          </a:xfrm>
          <a:prstGeom prst="rect">
            <a:avLst/>
          </a:prstGeom>
        </p:spPr>
      </p:pic>
    </p:spTree>
    <p:extLst>
      <p:ext uri="{BB962C8B-B14F-4D97-AF65-F5344CB8AC3E}">
        <p14:creationId xmlns:p14="http://schemas.microsoft.com/office/powerpoint/2010/main" val="3430021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99</a:t>
            </a:fld>
            <a:endParaRPr lang="en-US" dirty="0"/>
          </a:p>
        </p:txBody>
      </p:sp>
    </p:spTree>
    <p:extLst>
      <p:ext uri="{BB962C8B-B14F-4D97-AF65-F5344CB8AC3E}">
        <p14:creationId xmlns:p14="http://schemas.microsoft.com/office/powerpoint/2010/main" val="205305261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17186</TotalTime>
  <Words>9119</Words>
  <Application>Microsoft Macintosh PowerPoint</Application>
  <PresentationFormat>Widescreen</PresentationFormat>
  <Paragraphs>2530</Paragraphs>
  <Slides>102</Slides>
  <Notes>100</Notes>
  <HiddenSlides>0</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102</vt:i4>
      </vt:variant>
    </vt:vector>
  </HeadingPairs>
  <TitlesOfParts>
    <vt:vector size="116" baseType="lpstr">
      <vt:lpstr>ＭＳ Ｐゴシック</vt:lpstr>
      <vt:lpstr>Arial</vt:lpstr>
      <vt:lpstr>Calibri</vt:lpstr>
      <vt:lpstr>Calibri Light</vt:lpstr>
      <vt:lpstr>Comic Sans MS</vt:lpstr>
      <vt:lpstr>Courier New</vt:lpstr>
      <vt:lpstr>Gill Sans MT</vt:lpstr>
      <vt:lpstr>Symbol</vt:lpstr>
      <vt:lpstr>Tahoma</vt:lpstr>
      <vt:lpstr>Times</vt:lpstr>
      <vt:lpstr>Times New Roman</vt:lpstr>
      <vt:lpstr>Wingdings</vt:lpstr>
      <vt:lpstr>ZapfDingbats</vt:lpstr>
      <vt:lpstr>Office Theme</vt:lpstr>
      <vt:lpstr>PowerPoint Presentation</vt:lpstr>
      <vt:lpstr>Network layer: our goals</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Sidebar: Network Neutrality</vt:lpstr>
      <vt:lpstr>Sidebar: Network Neutrality</vt:lpstr>
      <vt:lpstr>ISP: telecommunications or information service?</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Middleboxes</vt:lpstr>
      <vt:lpstr>Middleboxes everywhere!</vt:lpstr>
      <vt:lpstr>Middleboxes</vt:lpstr>
      <vt:lpstr>Network layer: “data plane” roadmap</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Jim Kurose</cp:lastModifiedBy>
  <cp:revision>528</cp:revision>
  <dcterms:created xsi:type="dcterms:W3CDTF">2020-01-18T07:24:59Z</dcterms:created>
  <dcterms:modified xsi:type="dcterms:W3CDTF">2025-07-20T19:57:24Z</dcterms:modified>
</cp:coreProperties>
</file>